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90"/>
  </p:notesMasterIdLst>
  <p:handoutMasterIdLst>
    <p:handoutMasterId r:id="rId91"/>
  </p:handoutMasterIdLst>
  <p:sldIdLst>
    <p:sldId id="256" r:id="rId2"/>
    <p:sldId id="527" r:id="rId3"/>
    <p:sldId id="528" r:id="rId4"/>
    <p:sldId id="544" r:id="rId5"/>
    <p:sldId id="526" r:id="rId6"/>
    <p:sldId id="529" r:id="rId7"/>
    <p:sldId id="545" r:id="rId8"/>
    <p:sldId id="546" r:id="rId9"/>
    <p:sldId id="547" r:id="rId10"/>
    <p:sldId id="548" r:id="rId11"/>
    <p:sldId id="549" r:id="rId12"/>
    <p:sldId id="551" r:id="rId13"/>
    <p:sldId id="553" r:id="rId14"/>
    <p:sldId id="554" r:id="rId15"/>
    <p:sldId id="555" r:id="rId16"/>
    <p:sldId id="556" r:id="rId17"/>
    <p:sldId id="557" r:id="rId18"/>
    <p:sldId id="558" r:id="rId19"/>
    <p:sldId id="559" r:id="rId20"/>
    <p:sldId id="560" r:id="rId21"/>
    <p:sldId id="561" r:id="rId22"/>
    <p:sldId id="436" r:id="rId23"/>
    <p:sldId id="437" r:id="rId24"/>
    <p:sldId id="439" r:id="rId25"/>
    <p:sldId id="438" r:id="rId26"/>
    <p:sldId id="562" r:id="rId27"/>
    <p:sldId id="564" r:id="rId28"/>
    <p:sldId id="617" r:id="rId29"/>
    <p:sldId id="505" r:id="rId30"/>
    <p:sldId id="441" r:id="rId31"/>
    <p:sldId id="604" r:id="rId32"/>
    <p:sldId id="618" r:id="rId33"/>
    <p:sldId id="597" r:id="rId34"/>
    <p:sldId id="599" r:id="rId35"/>
    <p:sldId id="600" r:id="rId36"/>
    <p:sldId id="602" r:id="rId37"/>
    <p:sldId id="609" r:id="rId38"/>
    <p:sldId id="619" r:id="rId39"/>
    <p:sldId id="610" r:id="rId40"/>
    <p:sldId id="568" r:id="rId41"/>
    <p:sldId id="601" r:id="rId42"/>
    <p:sldId id="514" r:id="rId43"/>
    <p:sldId id="580" r:id="rId44"/>
    <p:sldId id="582" r:id="rId45"/>
    <p:sldId id="583" r:id="rId46"/>
    <p:sldId id="584" r:id="rId47"/>
    <p:sldId id="585" r:id="rId48"/>
    <p:sldId id="588" r:id="rId49"/>
    <p:sldId id="586" r:id="rId50"/>
    <p:sldId id="607" r:id="rId51"/>
    <p:sldId id="608" r:id="rId52"/>
    <p:sldId id="539" r:id="rId53"/>
    <p:sldId id="487" r:id="rId54"/>
    <p:sldId id="620" r:id="rId55"/>
    <p:sldId id="565" r:id="rId56"/>
    <p:sldId id="408" r:id="rId57"/>
    <p:sldId id="425" r:id="rId58"/>
    <p:sldId id="616" r:id="rId59"/>
    <p:sldId id="595" r:id="rId60"/>
    <p:sldId id="550" r:id="rId61"/>
    <p:sldId id="596" r:id="rId62"/>
    <p:sldId id="572" r:id="rId63"/>
    <p:sldId id="410" r:id="rId64"/>
    <p:sldId id="424" r:id="rId65"/>
    <p:sldId id="573" r:id="rId66"/>
    <p:sldId id="606" r:id="rId67"/>
    <p:sldId id="605" r:id="rId68"/>
    <p:sldId id="590" r:id="rId69"/>
    <p:sldId id="591" r:id="rId70"/>
    <p:sldId id="521" r:id="rId71"/>
    <p:sldId id="452" r:id="rId72"/>
    <p:sldId id="453" r:id="rId73"/>
    <p:sldId id="454" r:id="rId74"/>
    <p:sldId id="522" r:id="rId75"/>
    <p:sldId id="592" r:id="rId76"/>
    <p:sldId id="537" r:id="rId77"/>
    <p:sldId id="518" r:id="rId78"/>
    <p:sldId id="571" r:id="rId79"/>
    <p:sldId id="517" r:id="rId80"/>
    <p:sldId id="593" r:id="rId81"/>
    <p:sldId id="594" r:id="rId82"/>
    <p:sldId id="598" r:id="rId83"/>
    <p:sldId id="603" r:id="rId84"/>
    <p:sldId id="612" r:id="rId85"/>
    <p:sldId id="613" r:id="rId86"/>
    <p:sldId id="614" r:id="rId87"/>
    <p:sldId id="615" r:id="rId88"/>
    <p:sldId id="538" r:id="rId89"/>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p:clrMru>
    <a:srgbClr val="FF0066"/>
    <a:srgbClr val="FF0000"/>
    <a:srgbClr val="990099"/>
    <a:srgbClr val="009900"/>
    <a:srgbClr val="008080"/>
    <a:srgbClr val="0033CC"/>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44"/>
    <p:restoredTop sz="82218"/>
  </p:normalViewPr>
  <p:slideViewPr>
    <p:cSldViewPr>
      <p:cViewPr>
        <p:scale>
          <a:sx n="115" d="100"/>
          <a:sy n="115" d="100"/>
        </p:scale>
        <p:origin x="96" y="68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spcBef>
                <a:spcPct val="0"/>
              </a:spcBef>
              <a:buFontTx/>
              <a:buNone/>
              <a:defRPr sz="1200">
                <a:latin typeface="Arial" charset="0"/>
                <a:ea typeface="+mn-ea"/>
                <a:cs typeface="Arial" charset="0"/>
              </a:defRPr>
            </a:lvl1pPr>
          </a:lstStyle>
          <a:p>
            <a:pPr>
              <a:defRPr/>
            </a:pPr>
            <a:endParaRPr lang="en-US"/>
          </a:p>
        </p:txBody>
      </p:sp>
      <p:sp>
        <p:nvSpPr>
          <p:cNvPr id="134147"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spcBef>
                <a:spcPct val="0"/>
              </a:spcBef>
              <a:buFontTx/>
              <a:buNone/>
              <a:defRPr sz="1200">
                <a:ea typeface="MS PGothic" panose="020B0600070205080204" pitchFamily="34" charset="-128"/>
                <a:cs typeface="Arial" panose="020B0604020202020204" pitchFamily="34" charset="0"/>
              </a:defRPr>
            </a:lvl1pPr>
          </a:lstStyle>
          <a:p>
            <a:pPr>
              <a:defRPr/>
            </a:pPr>
            <a:fld id="{4A5E72C7-0969-4311-AF37-E7FDB1F749B3}" type="datetime1">
              <a:rPr lang="en-US" altLang="en-US"/>
              <a:pPr>
                <a:defRPr/>
              </a:pPr>
              <a:t>1/24/23</a:t>
            </a:fld>
            <a:endParaRPr lang="en-US" altLang="en-US"/>
          </a:p>
        </p:txBody>
      </p:sp>
      <p:sp>
        <p:nvSpPr>
          <p:cNvPr id="134148"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spcBef>
                <a:spcPct val="0"/>
              </a:spcBef>
              <a:buFontTx/>
              <a:buNone/>
              <a:defRPr sz="1200">
                <a:latin typeface="Arial" charset="0"/>
                <a:ea typeface="+mn-ea"/>
                <a:cs typeface="Arial" charset="0"/>
              </a:defRPr>
            </a:lvl1pPr>
          </a:lstStyle>
          <a:p>
            <a:pPr>
              <a:defRPr/>
            </a:pPr>
            <a:endParaRPr lang="en-US"/>
          </a:p>
        </p:txBody>
      </p:sp>
      <p:sp>
        <p:nvSpPr>
          <p:cNvPr id="134149"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spcBef>
                <a:spcPct val="0"/>
              </a:spcBef>
              <a:buFontTx/>
              <a:buNone/>
              <a:defRPr sz="1200">
                <a:ea typeface="MS PGothic" panose="020B0600070205080204" pitchFamily="34" charset="-128"/>
                <a:cs typeface="Arial" panose="020B0604020202020204" pitchFamily="34" charset="0"/>
              </a:defRPr>
            </a:lvl1pPr>
          </a:lstStyle>
          <a:p>
            <a:pPr>
              <a:defRPr/>
            </a:pPr>
            <a:fld id="{EE68CFA1-3C95-4A9A-86D9-183786D3121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0" hangingPunct="0">
              <a:spcBef>
                <a:spcPct val="20000"/>
              </a:spcBef>
              <a:buFont typeface="Wingdings" pitchFamily="-65" charset="2"/>
              <a:buNone/>
              <a:defRPr sz="1200">
                <a:latin typeface="Arial" charset="0"/>
                <a:ea typeface="+mn-ea"/>
                <a:cs typeface="Arial" charset="0"/>
              </a:defRPr>
            </a:lvl1pPr>
          </a:lstStyle>
          <a:p>
            <a:pPr>
              <a:defRPr/>
            </a:pPr>
            <a:endParaRPr lang="en-US"/>
          </a:p>
        </p:txBody>
      </p:sp>
      <p:sp>
        <p:nvSpPr>
          <p:cNvPr id="98307"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0" hangingPunct="0">
              <a:spcBef>
                <a:spcPct val="20000"/>
              </a:spcBef>
              <a:buFont typeface="Wingdings" panose="05000000000000000000" pitchFamily="2" charset="2"/>
              <a:buNone/>
              <a:defRPr sz="1200">
                <a:ea typeface="MS PGothic" panose="020B0600070205080204" pitchFamily="34" charset="-128"/>
                <a:cs typeface="Arial" panose="020B0604020202020204" pitchFamily="34" charset="0"/>
              </a:defRPr>
            </a:lvl1pPr>
          </a:lstStyle>
          <a:p>
            <a:pPr>
              <a:defRPr/>
            </a:pPr>
            <a:fld id="{1304F422-FAAC-4D7F-BE95-5DB73948E581}" type="datetime1">
              <a:rPr lang="en-US" altLang="en-US"/>
              <a:pPr>
                <a:defRPr/>
              </a:pPr>
              <a:t>1/24/23</a:t>
            </a:fld>
            <a:endParaRPr lang="en-US" altLang="en-US"/>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9"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8310"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0" hangingPunct="0">
              <a:spcBef>
                <a:spcPct val="20000"/>
              </a:spcBef>
              <a:buFont typeface="Wingdings" pitchFamily="-65" charset="2"/>
              <a:buNone/>
              <a:defRPr sz="1200">
                <a:latin typeface="Arial" charset="0"/>
                <a:ea typeface="+mn-ea"/>
                <a:cs typeface="Arial" charset="0"/>
              </a:defRPr>
            </a:lvl1pPr>
          </a:lstStyle>
          <a:p>
            <a:pPr>
              <a:defRPr/>
            </a:pPr>
            <a:endParaRPr lang="en-US"/>
          </a:p>
        </p:txBody>
      </p:sp>
      <p:sp>
        <p:nvSpPr>
          <p:cNvPr id="98311"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0" hangingPunct="0">
              <a:spcBef>
                <a:spcPct val="20000"/>
              </a:spcBef>
              <a:buFont typeface="Wingdings" panose="05000000000000000000" pitchFamily="2" charset="2"/>
              <a:buNone/>
              <a:defRPr sz="1200">
                <a:ea typeface="MS PGothic" panose="020B0600070205080204" pitchFamily="34" charset="-128"/>
                <a:cs typeface="Arial" panose="020B0604020202020204" pitchFamily="34" charset="0"/>
              </a:defRPr>
            </a:lvl1pPr>
          </a:lstStyle>
          <a:p>
            <a:pPr>
              <a:defRPr/>
            </a:pPr>
            <a:fld id="{7C1AFD3C-C7B0-4B1D-BC18-5526111D6DF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Calibri" charset="0"/>
        <a:ea typeface="ＭＳ Ｐゴシック" panose="020B0600070205080204"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en.wikipedia.org/wiki/Erd%C5%91s_number#cite_note-Erd%C5%91s_Number_Project-4" TargetMode="External"/><Relationship Id="rId3" Type="http://schemas.openxmlformats.org/officeDocument/2006/relationships/hyperlink" Target="https://en.wikipedia.org/wiki/Hungarian_people" TargetMode="External"/><Relationship Id="rId7" Type="http://schemas.openxmlformats.org/officeDocument/2006/relationships/hyperlink" Target="https://en.wikipedia.org/wiki/Erd%C5%91s_number#cite_note-3"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en.wikipedia.org/wiki/Leonhard_Euler" TargetMode="External"/><Relationship Id="rId5" Type="http://schemas.openxmlformats.org/officeDocument/2006/relationships/hyperlink" Target="https://en.wikipedia.org/wiki/Erd%C5%91s_number#cite_note-2" TargetMode="External"/><Relationship Id="rId4" Type="http://schemas.openxmlformats.org/officeDocument/2006/relationships/hyperlink" Target="https://en.wikipedia.org/wiki/Erd%C5%91s_number#cite_note-newman2001-1" TargetMode="External"/><Relationship Id="rId9" Type="http://schemas.openxmlformats.org/officeDocument/2006/relationships/hyperlink" Target="https://en.wikipedia.org/wiki/Collaboration_graph"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dx.doi.org/10.1023/A:1022077318642"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Calibri" panose="020F0502020204030204" pitchFamily="34" charset="0"/>
            </a:endParaRP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20000"/>
              </a:spcBef>
            </a:pPr>
            <a:fld id="{C5C342C3-1AD9-4EAD-8156-A9405957A983}" type="slidenum">
              <a:rPr lang="en-US" altLang="en-US" smtClean="0">
                <a:latin typeface="Arial" panose="020B0604020202020204" pitchFamily="34" charset="0"/>
              </a:rPr>
              <a:pPr>
                <a:spcBef>
                  <a:spcPct val="20000"/>
                </a:spcBef>
              </a:pPr>
              <a:t>1</a:t>
            </a:fld>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sng" dirty="0">
              <a:solidFill>
                <a:srgbClr val="5DADE2"/>
              </a:solidFill>
              <a:effectLst/>
              <a:latin typeface="Nunito Sans" panose="020F0502020204030204" pitchFamily="34" charset="0"/>
            </a:endParaRPr>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15</a:t>
            </a:fld>
            <a:endParaRPr lang="en-US" altLang="en-US"/>
          </a:p>
        </p:txBody>
      </p:sp>
    </p:spTree>
    <p:extLst>
      <p:ext uri="{BB962C8B-B14F-4D97-AF65-F5344CB8AC3E}">
        <p14:creationId xmlns:p14="http://schemas.microsoft.com/office/powerpoint/2010/main" val="2331124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sng" dirty="0">
              <a:solidFill>
                <a:srgbClr val="5DADE2"/>
              </a:solidFill>
              <a:effectLst/>
              <a:latin typeface="Nunito Sans" panose="020F0502020204030204" pitchFamily="34" charset="0"/>
            </a:endParaRPr>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16</a:t>
            </a:fld>
            <a:endParaRPr lang="en-US" altLang="en-US"/>
          </a:p>
        </p:txBody>
      </p:sp>
    </p:spTree>
    <p:extLst>
      <p:ext uri="{BB962C8B-B14F-4D97-AF65-F5344CB8AC3E}">
        <p14:creationId xmlns:p14="http://schemas.microsoft.com/office/powerpoint/2010/main" val="367693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sng" dirty="0">
              <a:solidFill>
                <a:srgbClr val="5DADE2"/>
              </a:solidFill>
              <a:effectLst/>
              <a:latin typeface="Nunito Sans" panose="020F0502020204030204" pitchFamily="34" charset="0"/>
            </a:endParaRPr>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17</a:t>
            </a:fld>
            <a:endParaRPr lang="en-US" altLang="en-US"/>
          </a:p>
        </p:txBody>
      </p:sp>
    </p:spTree>
    <p:extLst>
      <p:ext uri="{BB962C8B-B14F-4D97-AF65-F5344CB8AC3E}">
        <p14:creationId xmlns:p14="http://schemas.microsoft.com/office/powerpoint/2010/main" val="2956182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sng" dirty="0">
              <a:solidFill>
                <a:srgbClr val="5DADE2"/>
              </a:solidFill>
              <a:effectLst/>
              <a:latin typeface="Nunito Sans" panose="020F0502020204030204" pitchFamily="34" charset="0"/>
            </a:endParaRPr>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18</a:t>
            </a:fld>
            <a:endParaRPr lang="en-US" altLang="en-US"/>
          </a:p>
        </p:txBody>
      </p:sp>
    </p:spTree>
    <p:extLst>
      <p:ext uri="{BB962C8B-B14F-4D97-AF65-F5344CB8AC3E}">
        <p14:creationId xmlns:p14="http://schemas.microsoft.com/office/powerpoint/2010/main" val="3803237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sng" dirty="0">
              <a:solidFill>
                <a:srgbClr val="5DADE2"/>
              </a:solidFill>
              <a:effectLst/>
              <a:latin typeface="Nunito Sans" panose="020F0502020204030204" pitchFamily="34" charset="0"/>
            </a:endParaRPr>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19</a:t>
            </a:fld>
            <a:endParaRPr lang="en-US" altLang="en-US"/>
          </a:p>
        </p:txBody>
      </p:sp>
    </p:spTree>
    <p:extLst>
      <p:ext uri="{BB962C8B-B14F-4D97-AF65-F5344CB8AC3E}">
        <p14:creationId xmlns:p14="http://schemas.microsoft.com/office/powerpoint/2010/main" val="2088717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sng" dirty="0">
              <a:solidFill>
                <a:srgbClr val="5DADE2"/>
              </a:solidFill>
              <a:effectLst/>
              <a:latin typeface="Nunito Sans" panose="020F0502020204030204" pitchFamily="34" charset="0"/>
            </a:endParaRPr>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20</a:t>
            </a:fld>
            <a:endParaRPr lang="en-US" altLang="en-US"/>
          </a:p>
        </p:txBody>
      </p:sp>
    </p:spTree>
    <p:extLst>
      <p:ext uri="{BB962C8B-B14F-4D97-AF65-F5344CB8AC3E}">
        <p14:creationId xmlns:p14="http://schemas.microsoft.com/office/powerpoint/2010/main" val="2248155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sng" dirty="0">
              <a:solidFill>
                <a:srgbClr val="5DADE2"/>
              </a:solidFill>
              <a:effectLst/>
              <a:latin typeface="Nunito Sans" panose="020F0502020204030204" pitchFamily="34" charset="0"/>
            </a:endParaRPr>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21</a:t>
            </a:fld>
            <a:endParaRPr lang="en-US" altLang="en-US"/>
          </a:p>
        </p:txBody>
      </p:sp>
    </p:spTree>
    <p:extLst>
      <p:ext uri="{BB962C8B-B14F-4D97-AF65-F5344CB8AC3E}">
        <p14:creationId xmlns:p14="http://schemas.microsoft.com/office/powerpoint/2010/main" val="819183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Interdisciplinary nature: </a:t>
            </a:r>
            <a:r>
              <a:rPr lang="en-US" sz="1200" kern="1200" dirty="0">
                <a:solidFill>
                  <a:schemeClr val="tx1"/>
                </a:solidFill>
                <a:latin typeface="+mn-lt"/>
                <a:ea typeface="+mn-ea"/>
                <a:cs typeface="+mn-cs"/>
              </a:rPr>
              <a:t>Network science offers a language through which different disciplines can seamlessly interact with each other. Indeed, cell biologists and computer scientists alike are faced with the task of characterizing the wiring diagram behind their system, extracting information from incomplete and noisy datasets, and the need to understand their systems’ robustness to failures or deliberate attacks.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 be sure, each discipline brings along a different set of technical details and challenges, which are important on their own. Yet, the common character of the many issues various fields struggle with have led to a cross-disciplinary fertilization of tools and ideas. For example, the concept of </a:t>
            </a:r>
            <a:r>
              <a:rPr lang="en-US" sz="1200" kern="1200" dirty="0" err="1">
                <a:solidFill>
                  <a:schemeClr val="tx1"/>
                </a:solidFill>
                <a:latin typeface="+mn-lt"/>
                <a:ea typeface="+mn-ea"/>
                <a:cs typeface="+mn-cs"/>
              </a:rPr>
              <a:t>betweenness</a:t>
            </a:r>
            <a:r>
              <a:rPr lang="en-US" sz="1200" kern="1200" dirty="0">
                <a:solidFill>
                  <a:schemeClr val="tx1"/>
                </a:solidFill>
                <a:latin typeface="+mn-lt"/>
                <a:ea typeface="+mn-ea"/>
                <a:cs typeface="+mn-cs"/>
              </a:rPr>
              <a:t> centrality that emerged in the social network literature in the 1970s, today plays a key role in identifying high traffic nodes on the Internet; algorithms developed by computer scientists for graph partitioning have found novel applications in cell biology.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22</a:t>
            </a:fld>
            <a:endParaRPr lang="en-US"/>
          </a:p>
        </p:txBody>
      </p:sp>
    </p:spTree>
    <p:extLst>
      <p:ext uri="{BB962C8B-B14F-4D97-AF65-F5344CB8AC3E}">
        <p14:creationId xmlns:p14="http://schemas.microsoft.com/office/powerpoint/2010/main" val="1425537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Empirical, data driven nature: </a:t>
            </a:r>
            <a:r>
              <a:rPr lang="en-US" sz="1200" kern="1200" dirty="0">
                <a:solidFill>
                  <a:schemeClr val="tx1"/>
                </a:solidFill>
                <a:latin typeface="+mn-lt"/>
                <a:ea typeface="+mn-ea"/>
                <a:cs typeface="+mn-cs"/>
              </a:rPr>
              <a:t>The tools of network science have their roots in graph theory, a fertile field of mathematics. What distinguishes network science from graph theory is its empirical nature, i.e. its focus on data and utility. As we will see in the coming chapters, we will never be satisfied with developing the abstract mathematical tools to describe a certain network property. Each tool we develop will be tested on real data and its value will be judged by the insights it offers about a system’s structure or evolution.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23</a:t>
            </a:fld>
            <a:endParaRPr lang="en-US"/>
          </a:p>
        </p:txBody>
      </p:sp>
    </p:spTree>
    <p:extLst>
      <p:ext uri="{BB962C8B-B14F-4D97-AF65-F5344CB8AC3E}">
        <p14:creationId xmlns:p14="http://schemas.microsoft.com/office/powerpoint/2010/main" val="4280689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Quantitative and mathematical nature: </a:t>
            </a:r>
            <a:r>
              <a:rPr lang="en-US" sz="1200" kern="1200" dirty="0">
                <a:solidFill>
                  <a:schemeClr val="tx1"/>
                </a:solidFill>
                <a:latin typeface="+mn-lt"/>
                <a:ea typeface="+mn-ea"/>
                <a:cs typeface="+mn-cs"/>
              </a:rPr>
              <a:t>To contribute to the development of network science, it is essential to master the mathematical tools behind it. The tools of network science borrowed the formalism to deal with graphs from graph theory and the conceptual framework to deal with randomness and seek universal organizing principles from statistical physics. Lately, the field is benefiting from concepts borrowed from engineering, control and information theory, statistics and data mining, helping us ex- tract information from incomplete and noisy datasets.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24</a:t>
            </a:fld>
            <a:endParaRPr lang="en-US"/>
          </a:p>
        </p:txBody>
      </p:sp>
    </p:spTree>
    <p:extLst>
      <p:ext uri="{BB962C8B-B14F-4D97-AF65-F5344CB8AC3E}">
        <p14:creationId xmlns:p14="http://schemas.microsoft.com/office/powerpoint/2010/main" val="3520628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edge/node is low</a:t>
            </a:r>
          </a:p>
          <a:p>
            <a:endParaRPr lang="en-US" dirty="0"/>
          </a:p>
          <a:p>
            <a:r>
              <a:rPr lang="en-US" dirty="0"/>
              <a:t>https://neo4j.com/news/graph-theory-and-network-science/</a:t>
            </a:r>
          </a:p>
          <a:p>
            <a:r>
              <a:rPr lang="en-US" b="0" i="0" u="none" dirty="0">
                <a:solidFill>
                  <a:srgbClr val="5DADE2"/>
                </a:solidFill>
                <a:effectLst/>
                <a:latin typeface="Nunito Sans" panose="020F0502020204030204" pitchFamily="34" charset="0"/>
              </a:rPr>
              <a:t>Graph theory is a branch of discrete mathematics concerned with proving theorems and developing algorithms for arbitrary graphs (e.g. random graphs, lattices, hierarchies). For example, can a graph with four vertices, seven edges, and structured according to the landmasses and bridges of </a:t>
            </a:r>
            <a:r>
              <a:rPr lang="en-US" b="0" i="0" u="none" dirty="0" err="1">
                <a:solidFill>
                  <a:srgbClr val="5DADE2"/>
                </a:solidFill>
                <a:effectLst/>
                <a:latin typeface="Nunito Sans" panose="020F0502020204030204" pitchFamily="34" charset="0"/>
              </a:rPr>
              <a:t>Königsberg</a:t>
            </a:r>
            <a:r>
              <a:rPr lang="en-US" b="0" i="0" u="none" dirty="0">
                <a:solidFill>
                  <a:srgbClr val="5DADE2"/>
                </a:solidFill>
                <a:effectLst/>
                <a:latin typeface="Nunito Sans" panose="020F0502020204030204" pitchFamily="34" charset="0"/>
              </a:rPr>
              <a:t> have its edges traversed once and only once? From such problems, the field of graph theory has developed numerous algorithms that can be applied to any graphical structure irrespective of the domain it represents (i.e. irrespective of what the graph models in the real-world).</a:t>
            </a:r>
          </a:p>
          <a:p>
            <a:endParaRPr lang="en-US" b="0" i="0" u="none" dirty="0">
              <a:solidFill>
                <a:srgbClr val="5DADE2"/>
              </a:solidFill>
              <a:effectLst/>
              <a:latin typeface="Nunito Sans" panose="020F0502020204030204" pitchFamily="34" charset="0"/>
            </a:endParaRPr>
          </a:p>
          <a:p>
            <a:endParaRPr lang="en-US" b="0" i="0" u="none" dirty="0">
              <a:solidFill>
                <a:srgbClr val="5DADE2"/>
              </a:solidFill>
              <a:effectLst/>
              <a:latin typeface="Nunito Sans" panose="020F0502020204030204" pitchFamily="34" charset="0"/>
            </a:endParaRPr>
          </a:p>
          <a:p>
            <a:r>
              <a:rPr lang="en-US" b="0" i="0" u="none" dirty="0">
                <a:solidFill>
                  <a:srgbClr val="5DADE2"/>
                </a:solidFill>
                <a:effectLst/>
                <a:latin typeface="Nunito Sans" panose="020F0502020204030204" pitchFamily="34" charset="0"/>
              </a:rPr>
              <a:t>In the domain of network science, researchers don’t study networks in the abstract, but instead, they study numerous real-world representations in order to understand the universal properties of networks. Examples of such networks include social networks, transportation networks, gene regulatory </a:t>
            </a:r>
            <a:r>
              <a:rPr lang="en-US" b="0" i="0" u="none" dirty="0" err="1">
                <a:solidFill>
                  <a:srgbClr val="5DADE2"/>
                </a:solidFill>
                <a:effectLst/>
                <a:latin typeface="Nunito Sans" panose="020F0502020204030204" pitchFamily="34" charset="0"/>
              </a:rPr>
              <a:t>networks,knowledge</a:t>
            </a:r>
            <a:r>
              <a:rPr lang="en-US" b="0" i="0" u="none" dirty="0">
                <a:solidFill>
                  <a:srgbClr val="5DADE2"/>
                </a:solidFill>
                <a:effectLst/>
                <a:latin typeface="Nunito Sans" panose="020F0502020204030204" pitchFamily="34" charset="0"/>
              </a:rPr>
              <a:t> networks, scholarly networks, etc. </a:t>
            </a:r>
            <a:endParaRPr lang="en-US" b="0" i="0" u="sng" dirty="0">
              <a:solidFill>
                <a:srgbClr val="5DADE2"/>
              </a:solidFill>
              <a:effectLst/>
              <a:latin typeface="Nunito Sans" panose="020F0502020204030204" pitchFamily="34" charset="0"/>
            </a:endParaRPr>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6</a:t>
            </a:fld>
            <a:endParaRPr lang="en-US" altLang="en-US"/>
          </a:p>
        </p:txBody>
      </p:sp>
    </p:spTree>
    <p:extLst>
      <p:ext uri="{BB962C8B-B14F-4D97-AF65-F5344CB8AC3E}">
        <p14:creationId xmlns:p14="http://schemas.microsoft.com/office/powerpoint/2010/main" val="2450650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Computational nature: </a:t>
            </a:r>
            <a:r>
              <a:rPr lang="en-US" sz="1200" kern="1200" dirty="0">
                <a:solidFill>
                  <a:schemeClr val="tx1"/>
                </a:solidFill>
                <a:latin typeface="+mn-lt"/>
                <a:ea typeface="+mn-ea"/>
                <a:cs typeface="+mn-cs"/>
              </a:rPr>
              <a:t>Finally, given the size of many of the networks we explore, and the exceptional amount of data behind them, network science offers a series of formidable computational challenges. Hence, the field has a strong computational character, actively borrowing from algorithms, database management and data mining. A series of software tools help practitioners with diverse computational skills analyze networks.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25</a:t>
            </a:fld>
            <a:endParaRPr lang="en-US"/>
          </a:p>
        </p:txBody>
      </p:sp>
    </p:spTree>
    <p:extLst>
      <p:ext uri="{BB962C8B-B14F-4D97-AF65-F5344CB8AC3E}">
        <p14:creationId xmlns:p14="http://schemas.microsoft.com/office/powerpoint/2010/main" val="2167503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sng" dirty="0">
              <a:solidFill>
                <a:srgbClr val="5DADE2"/>
              </a:solidFill>
              <a:effectLst/>
              <a:latin typeface="Nunito Sans" panose="020F0502020204030204" pitchFamily="34" charset="0"/>
            </a:endParaRPr>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26</a:t>
            </a:fld>
            <a:endParaRPr lang="en-US" altLang="en-US"/>
          </a:p>
        </p:txBody>
      </p:sp>
    </p:spTree>
    <p:extLst>
      <p:ext uri="{BB962C8B-B14F-4D97-AF65-F5344CB8AC3E}">
        <p14:creationId xmlns:p14="http://schemas.microsoft.com/office/powerpoint/2010/main" val="2271764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i="0" dirty="0">
                <a:solidFill>
                  <a:srgbClr val="216869"/>
                </a:solidFill>
                <a:effectLst/>
                <a:latin typeface="Exo"/>
              </a:rPr>
              <a:t>Conferences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0" i="0" dirty="0">
                <a:solidFill>
                  <a:srgbClr val="216869"/>
                </a:solidFill>
                <a:effectLst/>
                <a:latin typeface="Exo"/>
              </a:rPr>
              <a:t>International Conference on Complex Networks and their Applications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0" i="0" dirty="0">
                <a:solidFill>
                  <a:srgbClr val="FFF7ED"/>
                </a:solidFill>
                <a:effectLst/>
                <a:latin typeface="Source Sans Pro" panose="020F0502020204030204" pitchFamily="34" charset="0"/>
              </a:rPr>
              <a:t>International Conference on </a:t>
            </a:r>
            <a:r>
              <a:rPr lang="en-US" b="0" i="0" dirty="0">
                <a:solidFill>
                  <a:srgbClr val="FFF7ED"/>
                </a:solidFill>
                <a:effectLst/>
                <a:latin typeface="Source Sans Pro" panose="020B0503030403020204" pitchFamily="34" charset="0"/>
              </a:rPr>
              <a:t>​Complex Networks (</a:t>
            </a:r>
            <a:r>
              <a:rPr lang="en-US" b="0" i="0" dirty="0" err="1">
                <a:solidFill>
                  <a:srgbClr val="FFF7ED"/>
                </a:solidFill>
                <a:effectLst/>
                <a:latin typeface="Source Sans Pro" panose="020B0503030403020204" pitchFamily="34" charset="0"/>
              </a:rPr>
              <a:t>Complnet</a:t>
            </a:r>
            <a:r>
              <a:rPr lang="en-US" b="0" i="0" dirty="0">
                <a:solidFill>
                  <a:srgbClr val="FFF7ED"/>
                </a:solidFill>
                <a:effectLst/>
                <a:latin typeface="Source Sans Pro" panose="020B0503030403020204" pitchFamily="34"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0" i="0" dirty="0">
                <a:solidFill>
                  <a:srgbClr val="FFFFFF"/>
                </a:solidFill>
                <a:effectLst/>
                <a:latin typeface="Rubik"/>
              </a:rPr>
              <a:t>The Network Science Society (</a:t>
            </a:r>
            <a:r>
              <a:rPr lang="en-US" b="0" i="0" dirty="0" err="1">
                <a:solidFill>
                  <a:srgbClr val="FFFFFF"/>
                </a:solidFill>
                <a:effectLst/>
                <a:latin typeface="Rubik"/>
              </a:rPr>
              <a:t>NetSci</a:t>
            </a:r>
            <a:r>
              <a:rPr lang="en-US" b="0" i="0" dirty="0">
                <a:solidFill>
                  <a:srgbClr val="FFFFFF"/>
                </a:solidFill>
                <a:effectLst/>
                <a:latin typeface="Rubik"/>
              </a:rPr>
              <a:t>)</a:t>
            </a:r>
          </a:p>
          <a:p>
            <a:pPr algn="l"/>
            <a:endParaRPr lang="en-US" b="0" i="0" dirty="0">
              <a:solidFill>
                <a:srgbClr val="202124"/>
              </a:solidFill>
              <a:effectLst/>
              <a:latin typeface="Google Sans"/>
            </a:endParaRPr>
          </a:p>
          <a:p>
            <a:pPr algn="l"/>
            <a:r>
              <a:rPr lang="en-US" b="0" i="0" dirty="0">
                <a:solidFill>
                  <a:srgbClr val="202124"/>
                </a:solidFill>
                <a:effectLst/>
                <a:latin typeface="Google Sans"/>
              </a:rPr>
              <a:t>Journal</a:t>
            </a:r>
          </a:p>
          <a:p>
            <a:pPr algn="l"/>
            <a:r>
              <a:rPr lang="en-US" b="0" i="0" dirty="0">
                <a:solidFill>
                  <a:srgbClr val="202124"/>
                </a:solidFill>
                <a:effectLst/>
                <a:latin typeface="Google Sans"/>
              </a:rPr>
              <a:t>Journal of Complex Networks</a:t>
            </a:r>
            <a:endParaRPr lang="en-US" b="0" i="0" dirty="0">
              <a:solidFill>
                <a:srgbClr val="202124"/>
              </a:solidFill>
              <a:effectLst/>
              <a:latin typeface="Roboto-Regular"/>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0" i="0" dirty="0">
                <a:solidFill>
                  <a:srgbClr val="202124"/>
                </a:solidFill>
                <a:effectLst/>
                <a:latin typeface="Roboto" panose="020F0502020204030204" pitchFamily="34" charset="0"/>
              </a:rPr>
              <a:t>Applied Network Science</a:t>
            </a:r>
            <a:br>
              <a:rPr lang="en-US" b="0" i="0" dirty="0">
                <a:solidFill>
                  <a:srgbClr val="202124"/>
                </a:solidFill>
                <a:effectLst/>
                <a:latin typeface="Roboto" panose="020F0502020204030204" pitchFamily="34" charset="0"/>
              </a:rPr>
            </a:br>
            <a:r>
              <a:rPr lang="en-US" b="0" i="0" dirty="0">
                <a:solidFill>
                  <a:srgbClr val="777777"/>
                </a:solidFill>
                <a:effectLst/>
                <a:latin typeface="Arial" panose="020B0604020202020204" pitchFamily="34" charset="0"/>
              </a:rPr>
              <a:t>Computational Social Networks </a:t>
            </a:r>
            <a:endParaRPr lang="en-US" b="0" i="0" dirty="0">
              <a:solidFill>
                <a:srgbClr val="202124"/>
              </a:solidFill>
              <a:effectLst/>
              <a:latin typeface="Roboto" panose="020F050202020403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FFFFFF"/>
              </a:solidFill>
              <a:effectLst/>
              <a:latin typeface="Rubik"/>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216869"/>
              </a:solidFill>
              <a:effectLst/>
              <a:latin typeface="Exo"/>
            </a:endParaRPr>
          </a:p>
          <a:p>
            <a:endParaRPr lang="en-US" altLang="en-US" dirty="0">
              <a:latin typeface="Calibri" panose="020F0502020204030204" pitchFamily="34" charset="0"/>
            </a:endParaRPr>
          </a:p>
          <a:p>
            <a:endParaRPr lang="en-US" altLang="en-US" dirty="0">
              <a:latin typeface="Calibri" panose="020F0502020204030204" pitchFamily="34" charset="0"/>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20000"/>
              </a:spcBef>
            </a:pPr>
            <a:fld id="{659216F9-028A-4368-9C93-837B890970FA}" type="slidenum">
              <a:rPr lang="en-US" altLang="en-US" smtClean="0">
                <a:latin typeface="Arial" panose="020B0604020202020204" pitchFamily="34" charset="0"/>
              </a:rPr>
              <a:pPr>
                <a:spcBef>
                  <a:spcPct val="20000"/>
                </a:spcBef>
              </a:pPr>
              <a:t>27</a:t>
            </a:fld>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20000"/>
              </a:spcBef>
            </a:pPr>
            <a:fld id="{AE027B21-CB28-455B-8A91-605899070AD8}" type="slidenum">
              <a:rPr lang="en-US" altLang="en-US" smtClean="0">
                <a:latin typeface="Arial" panose="020B0604020202020204" pitchFamily="34" charset="0"/>
              </a:rPr>
              <a:pPr>
                <a:spcBef>
                  <a:spcPct val="20000"/>
                </a:spcBef>
              </a:pPr>
              <a:t>28</a:t>
            </a:fld>
            <a:endParaRPr lang="en-US" altLang="en-US">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alibri" panose="020F0502020204030204" pitchFamily="34" charset="0"/>
              </a:rPr>
              <a:t>I can share publications (books) of two conference over the years</a:t>
            </a:r>
          </a:p>
        </p:txBody>
      </p:sp>
    </p:spTree>
    <p:extLst>
      <p:ext uri="{BB962C8B-B14F-4D97-AF65-F5344CB8AC3E}">
        <p14:creationId xmlns:p14="http://schemas.microsoft.com/office/powerpoint/2010/main" val="3294620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20000"/>
              </a:spcBef>
            </a:pPr>
            <a:fld id="{AE027B21-CB28-455B-8A91-605899070AD8}" type="slidenum">
              <a:rPr lang="en-US" altLang="en-US" smtClean="0">
                <a:latin typeface="Arial" panose="020B0604020202020204" pitchFamily="34" charset="0"/>
              </a:rPr>
              <a:pPr>
                <a:spcBef>
                  <a:spcPct val="20000"/>
                </a:spcBef>
              </a:pPr>
              <a:t>29</a:t>
            </a:fld>
            <a:endParaRPr lang="en-US" altLang="en-US">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alibri" panose="020F0502020204030204" pitchFamily="34" charset="0"/>
              </a:rPr>
              <a:t>Twitter data</a:t>
            </a:r>
          </a:p>
          <a:p>
            <a:endParaRPr lang="en-US" altLang="en-US" dirty="0">
              <a:latin typeface="Calibri" panose="020F0502020204030204" pitchFamily="34" charset="0"/>
            </a:endParaRPr>
          </a:p>
          <a:p>
            <a:r>
              <a:rPr lang="en-US" dirty="0"/>
              <a:t>Node: Twitter account</a:t>
            </a:r>
          </a:p>
          <a:p>
            <a:r>
              <a:rPr lang="en-US" dirty="0"/>
              <a:t>Size: proportional to the number of accounts with which it shares handles</a:t>
            </a:r>
          </a:p>
          <a:p>
            <a:r>
              <a:rPr lang="en-US" dirty="0"/>
              <a:t>Edge weight is the number of unique handles shared by two accounts</a:t>
            </a:r>
          </a:p>
          <a:p>
            <a:endParaRPr lang="en-US" dirty="0"/>
          </a:p>
          <a:p>
            <a:r>
              <a:rPr lang="en-US" dirty="0"/>
              <a:t>https://</a:t>
            </a:r>
            <a:r>
              <a:rPr lang="en-US" dirty="0" err="1"/>
              <a:t>www.researchgate.net</a:t>
            </a:r>
            <a:r>
              <a:rPr lang="en-US" dirty="0"/>
              <a:t>/profile/Diogo-Pacheco-5/publication/338643671_Uncovering_Coordinated_Networks_on_Social_Media/links/5e31a056299bf1cdb9fc6f78/Uncovering-Coordinated-Networks-on-Social-</a:t>
            </a:r>
            <a:r>
              <a:rPr lang="en-US" dirty="0" err="1"/>
              <a:t>Media.pdf</a:t>
            </a:r>
            <a:endParaRPr lang="en-US" dirty="0"/>
          </a:p>
          <a:p>
            <a:endParaRPr lang="en-US" dirty="0"/>
          </a:p>
          <a:p>
            <a:r>
              <a:rPr lang="en-US" dirty="0"/>
              <a:t>In June 2015, the handle @GullyMN49 was reported in the news due to an offensive tweet against President Obama.</a:t>
            </a:r>
          </a:p>
          <a:p>
            <a:r>
              <a:rPr lang="en-US" dirty="0"/>
              <a:t>More than one year later, the same handle was still posting similar content.</a:t>
            </a:r>
          </a:p>
          <a:p>
            <a:r>
              <a:rPr lang="en-US" dirty="0"/>
              <a:t>In March 2017, we observed 23 different accounts taking the handle in a 5-day interval. We conjecture that this may have been an attempt to keep the persona created back in 2015 alive and evade suspension by Twitter following reports of abuse to the platform. Currently, the @GullyMN49 handle is banned but 21 of the accounts are still active. </a:t>
            </a:r>
          </a:p>
          <a:p>
            <a:endParaRPr lang="en-US" dirty="0"/>
          </a:p>
          <a:p>
            <a:r>
              <a:rPr lang="en-US" dirty="0"/>
              <a:t>The second example in Fig. 2 shows a cluster of six accounts sharing seven handles. </a:t>
            </a:r>
          </a:p>
          <a:p>
            <a:r>
              <a:rPr lang="en-US" dirty="0"/>
              <a:t>They have all been suspended since. Interestingly, the cluster was sharing handles that appeared to belong to conflicting political groups, e.g., @</a:t>
            </a:r>
            <a:r>
              <a:rPr lang="en-US" dirty="0" err="1"/>
              <a:t>ProTrumpMvmt</a:t>
            </a:r>
            <a:r>
              <a:rPr lang="en-US" dirty="0"/>
              <a:t> and @</a:t>
            </a:r>
            <a:r>
              <a:rPr lang="en-US" dirty="0" err="1"/>
              <a:t>AntiTrumpMvmt</a:t>
            </a:r>
            <a:r>
              <a:rPr lang="en-US" dirty="0"/>
              <a:t>. </a:t>
            </a:r>
          </a:p>
          <a:p>
            <a:r>
              <a:rPr lang="en-US" dirty="0"/>
              <a:t>Some of the suspicious accounts kept changing sides over time. Further investigation revealed that these accounts were heavily active; </a:t>
            </a:r>
          </a:p>
          <a:p>
            <a:r>
              <a:rPr lang="en-US" dirty="0"/>
              <a:t>they created the appearance of political fundraising campaigns in an attempt to take money from both sides.</a:t>
            </a:r>
          </a:p>
          <a:p>
            <a:endParaRPr lang="en-US" dirty="0"/>
          </a:p>
          <a:p>
            <a:endParaRPr lang="en-US" altLang="en-US" dirty="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Economic Impact: From web search</a:t>
            </a:r>
            <a:r>
              <a:rPr lang="en-US" sz="1200" b="1" kern="1200" baseline="0" dirty="0">
                <a:solidFill>
                  <a:schemeClr val="tx1"/>
                </a:solidFill>
                <a:latin typeface="+mn-lt"/>
                <a:ea typeface="+mn-ea"/>
                <a:cs typeface="+mn-cs"/>
              </a:rPr>
              <a:t> </a:t>
            </a:r>
            <a:r>
              <a:rPr lang="en-US" sz="1200" b="1" kern="1200" dirty="0">
                <a:solidFill>
                  <a:schemeClr val="tx1"/>
                </a:solidFill>
                <a:latin typeface="+mn-lt"/>
                <a:ea typeface="+mn-ea"/>
                <a:cs typeface="+mn-cs"/>
              </a:rPr>
              <a:t>to social networking.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Some of the most successful companies of the 21st century, from </a:t>
            </a:r>
            <a:r>
              <a:rPr lang="en-US" sz="1200" i="1" kern="1200" dirty="0">
                <a:solidFill>
                  <a:schemeClr val="tx1"/>
                </a:solidFill>
                <a:latin typeface="+mn-lt"/>
                <a:ea typeface="+mn-ea"/>
                <a:cs typeface="+mn-cs"/>
              </a:rPr>
              <a:t>Google </a:t>
            </a:r>
            <a:r>
              <a:rPr lang="en-US" sz="1200" kern="1200" dirty="0">
                <a:solidFill>
                  <a:schemeClr val="tx1"/>
                </a:solidFill>
                <a:latin typeface="+mn-lt"/>
                <a:ea typeface="+mn-ea"/>
                <a:cs typeface="+mn-cs"/>
              </a:rPr>
              <a:t>to </a:t>
            </a:r>
            <a:r>
              <a:rPr lang="en-US" sz="1200" i="1" kern="1200" dirty="0">
                <a:solidFill>
                  <a:schemeClr val="tx1"/>
                </a:solidFill>
                <a:latin typeface="+mn-lt"/>
                <a:ea typeface="+mn-ea"/>
                <a:cs typeface="+mn-cs"/>
              </a:rPr>
              <a:t>Facebook</a:t>
            </a:r>
            <a:r>
              <a:rPr lang="en-US" sz="1200" kern="1200" dirty="0">
                <a:solidFill>
                  <a:schemeClr val="tx1"/>
                </a:solidFill>
                <a:latin typeface="+mn-lt"/>
                <a:ea typeface="+mn-ea"/>
                <a:cs typeface="+mn-cs"/>
              </a:rPr>
              <a:t>, Twitter,</a:t>
            </a:r>
            <a:r>
              <a:rPr lang="en-US" sz="1200" kern="1200" baseline="0" dirty="0">
                <a:solidFill>
                  <a:schemeClr val="tx1"/>
                </a:solidFill>
                <a:latin typeface="+mn-lt"/>
                <a:ea typeface="+mn-ea"/>
                <a:cs typeface="+mn-cs"/>
              </a:rPr>
              <a:t> LinkedIn, </a:t>
            </a:r>
            <a:r>
              <a:rPr lang="en-US" sz="1200" i="1" kern="1200" dirty="0">
                <a:solidFill>
                  <a:schemeClr val="tx1"/>
                </a:solidFill>
                <a:latin typeface="+mn-lt"/>
                <a:ea typeface="+mn-ea"/>
                <a:cs typeface="+mn-cs"/>
              </a:rPr>
              <a:t>Cisco </a:t>
            </a:r>
            <a:r>
              <a:rPr lang="en-US" sz="1200" kern="1200" dirty="0">
                <a:solidFill>
                  <a:schemeClr val="tx1"/>
                </a:solidFill>
                <a:latin typeface="+mn-lt"/>
                <a:ea typeface="+mn-ea"/>
                <a:cs typeface="+mn-cs"/>
              </a:rPr>
              <a:t>to </a:t>
            </a:r>
            <a:r>
              <a:rPr lang="en-US" sz="1200" i="1" kern="1200" dirty="0">
                <a:solidFill>
                  <a:schemeClr val="tx1"/>
                </a:solidFill>
                <a:latin typeface="+mn-lt"/>
                <a:ea typeface="+mn-ea"/>
                <a:cs typeface="+mn-cs"/>
              </a:rPr>
              <a:t>Apple </a:t>
            </a:r>
            <a:r>
              <a:rPr lang="en-US" sz="1200" kern="1200" dirty="0">
                <a:solidFill>
                  <a:schemeClr val="tx1"/>
                </a:solidFill>
                <a:latin typeface="+mn-lt"/>
                <a:ea typeface="+mn-ea"/>
                <a:cs typeface="+mn-cs"/>
              </a:rPr>
              <a:t>and </a:t>
            </a:r>
            <a:r>
              <a:rPr lang="en-US" sz="1200" i="1" kern="1200" dirty="0">
                <a:solidFill>
                  <a:schemeClr val="tx1"/>
                </a:solidFill>
                <a:latin typeface="+mn-lt"/>
                <a:ea typeface="+mn-ea"/>
                <a:cs typeface="+mn-cs"/>
              </a:rPr>
              <a:t>Akamai</a:t>
            </a:r>
            <a:r>
              <a:rPr lang="en-US" sz="1200" kern="1200" dirty="0">
                <a:solidFill>
                  <a:schemeClr val="tx1"/>
                </a:solidFill>
                <a:latin typeface="+mn-lt"/>
                <a:ea typeface="+mn-ea"/>
                <a:cs typeface="+mn-cs"/>
              </a:rPr>
              <a:t>, base their technology and business model on networks. Indeed, Google is not only the biggest network mapping operation, building a comprehensive map of the WWW, but its search technology relies on the network characteristics of the Web.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Networks have gained particular popularity with the emergence of </a:t>
            </a:r>
            <a:r>
              <a:rPr lang="en-US" sz="1200" kern="1200" dirty="0" err="1">
                <a:solidFill>
                  <a:schemeClr val="tx1"/>
                </a:solidFill>
                <a:latin typeface="+mn-lt"/>
                <a:ea typeface="+mn-ea"/>
                <a:cs typeface="+mn-cs"/>
              </a:rPr>
              <a:t>Facebook</a:t>
            </a:r>
            <a:r>
              <a:rPr lang="en-US" sz="1200" kern="1200" dirty="0">
                <a:solidFill>
                  <a:schemeClr val="tx1"/>
                </a:solidFill>
                <a:latin typeface="+mn-lt"/>
                <a:ea typeface="+mn-ea"/>
                <a:cs typeface="+mn-cs"/>
              </a:rPr>
              <a:t>, the company with the oft-emphasized ambition to map out the social network of the whole planet. While </a:t>
            </a:r>
            <a:r>
              <a:rPr lang="en-US" sz="1200" kern="1200" dirty="0" err="1">
                <a:solidFill>
                  <a:schemeClr val="tx1"/>
                </a:solidFill>
                <a:latin typeface="+mn-lt"/>
                <a:ea typeface="+mn-ea"/>
                <a:cs typeface="+mn-cs"/>
              </a:rPr>
              <a:t>Facebook</a:t>
            </a:r>
            <a:r>
              <a:rPr lang="en-US" sz="1200" kern="1200" dirty="0">
                <a:solidFill>
                  <a:schemeClr val="tx1"/>
                </a:solidFill>
                <a:latin typeface="+mn-lt"/>
                <a:ea typeface="+mn-ea"/>
                <a:cs typeface="+mn-cs"/>
              </a:rPr>
              <a:t> was not the first social networking site, it is likely also not the last: an extensive ecosystem of social networking tools, from </a:t>
            </a:r>
            <a:r>
              <a:rPr lang="en-US" sz="1200" i="1" kern="1200" dirty="0">
                <a:solidFill>
                  <a:schemeClr val="tx1"/>
                </a:solidFill>
                <a:latin typeface="+mn-lt"/>
                <a:ea typeface="+mn-ea"/>
                <a:cs typeface="+mn-cs"/>
              </a:rPr>
              <a:t>Twitter </a:t>
            </a:r>
            <a:r>
              <a:rPr lang="en-US" sz="1200" kern="1200" dirty="0">
                <a:solidFill>
                  <a:schemeClr val="tx1"/>
                </a:solidFill>
                <a:latin typeface="+mn-lt"/>
                <a:ea typeface="+mn-ea"/>
                <a:cs typeface="+mn-cs"/>
              </a:rPr>
              <a:t>to </a:t>
            </a:r>
            <a:r>
              <a:rPr lang="en-US" sz="1200" i="1" kern="1200" dirty="0" err="1">
                <a:solidFill>
                  <a:schemeClr val="tx1"/>
                </a:solidFill>
                <a:latin typeface="+mn-lt"/>
                <a:ea typeface="+mn-ea"/>
                <a:cs typeface="+mn-cs"/>
              </a:rPr>
              <a:t>Orkut</a:t>
            </a:r>
            <a:r>
              <a:rPr lang="en-US" sz="1200" kern="1200" dirty="0">
                <a:solidFill>
                  <a:schemeClr val="tx1"/>
                </a:solidFill>
                <a:latin typeface="+mn-lt"/>
                <a:ea typeface="+mn-ea"/>
                <a:cs typeface="+mn-cs"/>
              </a:rPr>
              <a:t>, are attracting an impressive number of users (Image 1.6). The tools developed by network science fuel these sites, aiding everything from friend recommendation to advertising.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30</a:t>
            </a:fld>
            <a:endParaRPr lang="en-US"/>
          </a:p>
        </p:txBody>
      </p:sp>
    </p:spTree>
    <p:extLst>
      <p:ext uri="{BB962C8B-B14F-4D97-AF65-F5344CB8AC3E}">
        <p14:creationId xmlns:p14="http://schemas.microsoft.com/office/powerpoint/2010/main" val="1617366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20000"/>
              </a:spcBef>
            </a:pPr>
            <a:fld id="{AE027B21-CB28-455B-8A91-605899070AD8}" type="slidenum">
              <a:rPr lang="en-US" altLang="en-US" smtClean="0">
                <a:latin typeface="Arial" panose="020B0604020202020204" pitchFamily="34" charset="0"/>
              </a:rPr>
              <a:pPr>
                <a:spcBef>
                  <a:spcPct val="20000"/>
                </a:spcBef>
              </a:pPr>
              <a:t>31</a:t>
            </a:fld>
            <a:endParaRPr lang="en-US" altLang="en-US">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Small Number of Communities in Twitter Keyword Networks</a:t>
            </a:r>
          </a:p>
          <a:p>
            <a:endParaRPr lang="en-US" altLang="en-US" dirty="0">
              <a:latin typeface="Calibri" panose="020F0502020204030204" pitchFamily="34" charset="0"/>
            </a:endParaRPr>
          </a:p>
          <a:p>
            <a:r>
              <a:rPr lang="en-US" dirty="0"/>
              <a:t>Keyword network of tweets by President Trump from March of 2020</a:t>
            </a:r>
          </a:p>
          <a:p>
            <a:r>
              <a:rPr lang="en-US" dirty="0"/>
              <a:t>Keyword network created from tweets by Prime Minister Trudeau in March of 2020.</a:t>
            </a:r>
            <a:endParaRPr lang="en-US" altLang="en-US" dirty="0">
              <a:latin typeface="Calibri" panose="020F0502020204030204" pitchFamily="34" charset="0"/>
            </a:endParaRPr>
          </a:p>
        </p:txBody>
      </p:sp>
    </p:spTree>
    <p:extLst>
      <p:ext uri="{BB962C8B-B14F-4D97-AF65-F5344CB8AC3E}">
        <p14:creationId xmlns:p14="http://schemas.microsoft.com/office/powerpoint/2010/main" val="3335290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20000"/>
              </a:spcBef>
            </a:pPr>
            <a:fld id="{AE027B21-CB28-455B-8A91-605899070AD8}" type="slidenum">
              <a:rPr lang="en-US" altLang="en-US" smtClean="0">
                <a:latin typeface="Arial" panose="020B0604020202020204" pitchFamily="34" charset="0"/>
              </a:rPr>
              <a:pPr>
                <a:spcBef>
                  <a:spcPct val="20000"/>
                </a:spcBef>
              </a:pPr>
              <a:t>32</a:t>
            </a:fld>
            <a:endParaRPr lang="en-US" altLang="en-US">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Small Number of Communities in Twitter Keyword Networks</a:t>
            </a:r>
          </a:p>
          <a:p>
            <a:endParaRPr lang="en-US" altLang="en-US" dirty="0">
              <a:latin typeface="Calibri" panose="020F0502020204030204" pitchFamily="34" charset="0"/>
            </a:endParaRPr>
          </a:p>
          <a:p>
            <a:r>
              <a:rPr lang="en-US" dirty="0"/>
              <a:t>Keyword network of tweets by President Trump from March of 2020</a:t>
            </a:r>
          </a:p>
          <a:p>
            <a:r>
              <a:rPr lang="en-US" dirty="0"/>
              <a:t>Keyword network created from tweets by Prime Minister Trudeau in March of 2020.</a:t>
            </a:r>
            <a:endParaRPr lang="en-US" altLang="en-US" dirty="0">
              <a:latin typeface="Calibri" panose="020F0502020204030204" pitchFamily="34" charset="0"/>
            </a:endParaRPr>
          </a:p>
        </p:txBody>
      </p:sp>
    </p:spTree>
    <p:extLst>
      <p:ext uri="{BB962C8B-B14F-4D97-AF65-F5344CB8AC3E}">
        <p14:creationId xmlns:p14="http://schemas.microsoft.com/office/powerpoint/2010/main" val="3075465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20000"/>
              </a:spcBef>
            </a:pPr>
            <a:fld id="{AE027B21-CB28-455B-8A91-605899070AD8}" type="slidenum">
              <a:rPr lang="en-US" altLang="en-US" smtClean="0">
                <a:latin typeface="Arial" panose="020B0604020202020204" pitchFamily="34" charset="0"/>
              </a:rPr>
              <a:pPr>
                <a:spcBef>
                  <a:spcPct val="20000"/>
                </a:spcBef>
              </a:pPr>
              <a:t>33</a:t>
            </a:fld>
            <a:endParaRPr lang="en-US" altLang="en-US">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Backbone structure for the pages-reshares network, </a:t>
            </a:r>
          </a:p>
          <a:p>
            <a:r>
              <a:rPr lang="en-US" dirty="0"/>
              <a:t>pages-reshares network, preserves 26.58% of the total edge weight for </a:t>
            </a:r>
            <a:r>
              <a:rPr lang="el-GR" dirty="0"/>
              <a:t>α = 0.01 </a:t>
            </a:r>
            <a:r>
              <a:rPr lang="en-US" dirty="0"/>
              <a:t>and 42.7% for </a:t>
            </a:r>
            <a:r>
              <a:rPr lang="el-GR" dirty="0"/>
              <a:t>α = 0.05. </a:t>
            </a:r>
            <a:endParaRPr lang="en-US" dirty="0"/>
          </a:p>
          <a:p>
            <a:r>
              <a:rPr lang="en-US" dirty="0"/>
              <a:t>We can notice the absence of geographical correlation in the information spreading and the emergence of US major cities – New York, Los Angeles, Chicago, Boston, Portland, Phoenix and Denver – as information diffusion leaders.</a:t>
            </a:r>
          </a:p>
          <a:p>
            <a:endParaRPr lang="en-US" altLang="en-US" dirty="0">
              <a:latin typeface="Calibri" panose="020F0502020204030204" pitchFamily="34" charset="0"/>
            </a:endParaRPr>
          </a:p>
          <a:p>
            <a:r>
              <a:rPr lang="en-US" dirty="0"/>
              <a:t>Backbone structure for the pages-common users network, for </a:t>
            </a:r>
            <a:r>
              <a:rPr lang="el-GR" dirty="0"/>
              <a:t>α = {0.01, 0.05}. </a:t>
            </a:r>
            <a:endParaRPr lang="en-US" dirty="0"/>
          </a:p>
          <a:p>
            <a:r>
              <a:rPr lang="en-US" dirty="0"/>
              <a:t>pages-common users network, preserves 64.95% of the total edge weight for </a:t>
            </a:r>
            <a:r>
              <a:rPr lang="el-GR" dirty="0"/>
              <a:t>α = 0.01 </a:t>
            </a:r>
            <a:r>
              <a:rPr lang="en-US" dirty="0"/>
              <a:t>and 70.65% for </a:t>
            </a:r>
            <a:r>
              <a:rPr lang="el-GR" dirty="0"/>
              <a:t>α = 0.05. </a:t>
            </a:r>
            <a:endParaRPr lang="en-US" dirty="0"/>
          </a:p>
          <a:p>
            <a:r>
              <a:rPr lang="en-US" dirty="0"/>
              <a:t>We can notice the absence of geographical correlation in the activity of polarized users across pages and the emergence of US major cities – New York, Los Angeles, Boston, Portland and San Francisco – as polarized users’ activity exchanger.</a:t>
            </a:r>
            <a:endParaRPr lang="en-US" altLang="en-US" dirty="0">
              <a:latin typeface="Calibri" panose="020F0502020204030204" pitchFamily="34" charset="0"/>
            </a:endParaRPr>
          </a:p>
        </p:txBody>
      </p:sp>
    </p:spTree>
    <p:extLst>
      <p:ext uri="{BB962C8B-B14F-4D97-AF65-F5344CB8AC3E}">
        <p14:creationId xmlns:p14="http://schemas.microsoft.com/office/powerpoint/2010/main" val="3121815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20000"/>
              </a:spcBef>
            </a:pPr>
            <a:fld id="{AE027B21-CB28-455B-8A91-605899070AD8}" type="slidenum">
              <a:rPr lang="en-US" altLang="en-US" smtClean="0">
                <a:latin typeface="Arial" panose="020B0604020202020204" pitchFamily="34" charset="0"/>
              </a:rPr>
              <a:pPr>
                <a:spcBef>
                  <a:spcPct val="20000"/>
                </a:spcBef>
              </a:pPr>
              <a:t>34</a:t>
            </a:fld>
            <a:endParaRPr lang="en-US" altLang="en-US">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Representing Emoji Usage using Directed Networks: A Twitter Case Study</a:t>
            </a:r>
          </a:p>
          <a:p>
            <a:endParaRPr lang="en-US" altLang="en-US" dirty="0">
              <a:latin typeface="Calibri" panose="020F0502020204030204" pitchFamily="34" charset="0"/>
            </a:endParaRPr>
          </a:p>
          <a:p>
            <a:r>
              <a:rPr lang="en-US" dirty="0"/>
              <a:t>We extract the set of common emojis from top 10 popular emojis and not only the 5 shown in each of the first three columns of Table 4.</a:t>
            </a:r>
          </a:p>
          <a:p>
            <a:r>
              <a:rPr lang="en-US" dirty="0" err="1"/>
              <a:t>Whappened</a:t>
            </a:r>
            <a:r>
              <a:rPr lang="en-US" dirty="0"/>
              <a:t> in that 2015 Women World Cup, we find that the United States won the event. </a:t>
            </a:r>
          </a:p>
          <a:p>
            <a:r>
              <a:rPr lang="en-US" dirty="0"/>
              <a:t>Hence it is not surprising that we have soccer ball, the United state’s flag, and a cup in the set of important emojis. </a:t>
            </a:r>
          </a:p>
          <a:p>
            <a:r>
              <a:rPr lang="en-US" dirty="0"/>
              <a:t>The same phenomenon can also be observed from the common emojis of </a:t>
            </a:r>
            <a:r>
              <a:rPr lang="en-US" dirty="0" err="1"/>
              <a:t>rioTerms</a:t>
            </a:r>
            <a:r>
              <a:rPr lang="en-US" dirty="0"/>
              <a:t> dataset also. It may support the idea that the common emojis can convey valuable information about the context of the conversation.</a:t>
            </a:r>
            <a:endParaRPr lang="en-US" altLang="en-US" dirty="0">
              <a:latin typeface="Calibri" panose="020F0502020204030204" pitchFamily="34" charset="0"/>
            </a:endParaRPr>
          </a:p>
        </p:txBody>
      </p:sp>
    </p:spTree>
    <p:extLst>
      <p:ext uri="{BB962C8B-B14F-4D97-AF65-F5344CB8AC3E}">
        <p14:creationId xmlns:p14="http://schemas.microsoft.com/office/powerpoint/2010/main" val="4128178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sng" dirty="0">
              <a:solidFill>
                <a:srgbClr val="5DADE2"/>
              </a:solidFill>
              <a:effectLst/>
              <a:latin typeface="Nunito Sans" panose="020F0502020204030204" pitchFamily="34" charset="0"/>
            </a:endParaRPr>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7</a:t>
            </a:fld>
            <a:endParaRPr lang="en-US" altLang="en-US"/>
          </a:p>
        </p:txBody>
      </p:sp>
    </p:spTree>
    <p:extLst>
      <p:ext uri="{BB962C8B-B14F-4D97-AF65-F5344CB8AC3E}">
        <p14:creationId xmlns:p14="http://schemas.microsoft.com/office/powerpoint/2010/main" val="34596406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20000"/>
              </a:spcBef>
            </a:pPr>
            <a:fld id="{AE027B21-CB28-455B-8A91-605899070AD8}" type="slidenum">
              <a:rPr lang="en-US" altLang="en-US" smtClean="0">
                <a:latin typeface="Arial" panose="020B0604020202020204" pitchFamily="34" charset="0"/>
              </a:rPr>
              <a:pPr>
                <a:spcBef>
                  <a:spcPct val="20000"/>
                </a:spcBef>
              </a:pPr>
              <a:t>35</a:t>
            </a:fld>
            <a:endParaRPr lang="en-US" altLang="en-US">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Representing Emoji Usage using Directed Networks: A Twitter Case Study</a:t>
            </a:r>
          </a:p>
          <a:p>
            <a:r>
              <a:rPr lang="en-US" dirty="0"/>
              <a:t>Nested block model of the communities for Organ dataset. In this network, we have 21 communities in the first level, 8 communities in the second level, and 2 communities in the third level. </a:t>
            </a:r>
          </a:p>
          <a:p>
            <a:r>
              <a:rPr lang="en-US" dirty="0"/>
              <a:t>Emojis are picked from each community and put next to the corresponding community as a depiction of what the community represents.</a:t>
            </a:r>
            <a:endParaRPr lang="en-US" altLang="en-US" dirty="0">
              <a:latin typeface="Calibri" panose="020F0502020204030204" pitchFamily="34" charset="0"/>
            </a:endParaRPr>
          </a:p>
        </p:txBody>
      </p:sp>
    </p:spTree>
    <p:extLst>
      <p:ext uri="{BB962C8B-B14F-4D97-AF65-F5344CB8AC3E}">
        <p14:creationId xmlns:p14="http://schemas.microsoft.com/office/powerpoint/2010/main" val="672069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20000"/>
              </a:spcBef>
            </a:pPr>
            <a:fld id="{AE027B21-CB28-455B-8A91-605899070AD8}" type="slidenum">
              <a:rPr lang="en-US" altLang="en-US" smtClean="0">
                <a:latin typeface="Arial" panose="020B0604020202020204" pitchFamily="34" charset="0"/>
              </a:rPr>
              <a:pPr>
                <a:spcBef>
                  <a:spcPct val="20000"/>
                </a:spcBef>
              </a:pPr>
              <a:t>36</a:t>
            </a:fld>
            <a:endParaRPr lang="en-US" altLang="en-US">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Short text Tagging using Nested Stochastic Block Model: A Yelp Case Study</a:t>
            </a:r>
            <a:endParaRPr lang="en-US" altLang="en-US" dirty="0">
              <a:latin typeface="Calibri" panose="020F0502020204030204" pitchFamily="34" charset="0"/>
            </a:endParaRPr>
          </a:p>
        </p:txBody>
      </p:sp>
    </p:spTree>
    <p:extLst>
      <p:ext uri="{BB962C8B-B14F-4D97-AF65-F5344CB8AC3E}">
        <p14:creationId xmlns:p14="http://schemas.microsoft.com/office/powerpoint/2010/main" val="1042136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20000"/>
              </a:spcBef>
            </a:pPr>
            <a:fld id="{AE027B21-CB28-455B-8A91-605899070AD8}" type="slidenum">
              <a:rPr lang="en-US" altLang="en-US" smtClean="0">
                <a:latin typeface="Arial" panose="020B0604020202020204" pitchFamily="34" charset="0"/>
              </a:rPr>
              <a:pPr>
                <a:spcBef>
                  <a:spcPct val="20000"/>
                </a:spcBef>
              </a:pPr>
              <a:t>37</a:t>
            </a:fld>
            <a:endParaRPr lang="en-US" altLang="en-US">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McqfrgMwhfbgFrydfgCMBX12"/>
              </a:rPr>
              <a:t>2017: Capturing the Dynamics of Hashtag-Communities </a:t>
            </a:r>
            <a:endParaRPr lang="en-US" dirty="0"/>
          </a:p>
          <a:p>
            <a:endParaRPr lang="en-US" altLang="en-US" dirty="0">
              <a:latin typeface="Calibri" panose="020F0502020204030204" pitchFamily="34" charset="0"/>
            </a:endParaRPr>
          </a:p>
        </p:txBody>
      </p:sp>
    </p:spTree>
    <p:extLst>
      <p:ext uri="{BB962C8B-B14F-4D97-AF65-F5344CB8AC3E}">
        <p14:creationId xmlns:p14="http://schemas.microsoft.com/office/powerpoint/2010/main" val="2435959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20000"/>
              </a:spcBef>
            </a:pPr>
            <a:fld id="{AE027B21-CB28-455B-8A91-605899070AD8}" type="slidenum">
              <a:rPr lang="en-US" altLang="en-US" smtClean="0">
                <a:latin typeface="Arial" panose="020B0604020202020204" pitchFamily="34" charset="0"/>
              </a:rPr>
              <a:pPr>
                <a:spcBef>
                  <a:spcPct val="20000"/>
                </a:spcBef>
              </a:pPr>
              <a:t>38</a:t>
            </a:fld>
            <a:endParaRPr lang="en-US" altLang="en-US">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McqfrgMwhfbgFrydfgCMBX12"/>
              </a:rPr>
              <a:t>2017: Capturing the Dynamics of Hashtag-Communities </a:t>
            </a:r>
            <a:endParaRPr lang="en-US" dirty="0"/>
          </a:p>
          <a:p>
            <a:endParaRPr lang="en-US" altLang="en-US" dirty="0">
              <a:latin typeface="Calibri" panose="020F0502020204030204" pitchFamily="34" charset="0"/>
            </a:endParaRPr>
          </a:p>
        </p:txBody>
      </p:sp>
    </p:spTree>
    <p:extLst>
      <p:ext uri="{BB962C8B-B14F-4D97-AF65-F5344CB8AC3E}">
        <p14:creationId xmlns:p14="http://schemas.microsoft.com/office/powerpoint/2010/main" val="3838581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20000"/>
              </a:spcBef>
            </a:pPr>
            <a:fld id="{AE027B21-CB28-455B-8A91-605899070AD8}" type="slidenum">
              <a:rPr lang="en-US" altLang="en-US" smtClean="0">
                <a:latin typeface="Arial" panose="020B0604020202020204" pitchFamily="34" charset="0"/>
              </a:rPr>
              <a:pPr>
                <a:spcBef>
                  <a:spcPct val="20000"/>
                </a:spcBef>
              </a:pPr>
              <a:t>39</a:t>
            </a:fld>
            <a:endParaRPr lang="en-US" altLang="en-US">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McqfrgMwhfbgFrydfgCMBX12"/>
              </a:rPr>
              <a:t>2017: Capturing the Dynamics of Hashtag-Communities </a:t>
            </a:r>
            <a:endParaRPr lang="en-US" dirty="0"/>
          </a:p>
          <a:p>
            <a:endParaRPr lang="en-US" altLang="en-US" dirty="0">
              <a:latin typeface="Calibri" panose="020F050202020403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VtmcfgCbfvfcQgmmmxCMR10"/>
              </a:rPr>
              <a:t>where the ‘#summer’ community looses many members and the ‘#autumn’ group becomes the biggest one in the first week of September. </a:t>
            </a: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800" dirty="0">
              <a:effectLst/>
              <a:latin typeface="VtmcfgCbfvfcQgmmmxCMR1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VtmcfgCbfvfcQgmmmxCMR10"/>
              </a:rPr>
              <a:t>fashion-topics, there are quite many small communities existing in parallel to the big seasonal development, exemplary labeled with ‘#gothic’ and ‘#</a:t>
            </a:r>
            <a:r>
              <a:rPr lang="en-US" sz="1800" dirty="0" err="1">
                <a:effectLst/>
                <a:latin typeface="VtmcfgCbfvfcQgmmmxCMR10"/>
              </a:rPr>
              <a:t>asian</a:t>
            </a:r>
            <a:r>
              <a:rPr lang="en-US" sz="1800" dirty="0">
                <a:effectLst/>
                <a:latin typeface="VtmcfgCbfvfcQgmmmxCMR10"/>
              </a:rPr>
              <a:t>’. These groups outside of the mainstream of hashtags, showed to be very stable, as shown in Fig. </a:t>
            </a:r>
            <a:r>
              <a:rPr lang="en-US" sz="1800" dirty="0">
                <a:solidFill>
                  <a:srgbClr val="0000FF"/>
                </a:solidFill>
                <a:effectLst/>
                <a:latin typeface="VtmcfgCbfvfcQgmmmxCMR10"/>
              </a:rPr>
              <a:t>9</a:t>
            </a:r>
            <a:r>
              <a:rPr lang="en-US" sz="1800" dirty="0">
                <a:effectLst/>
                <a:latin typeface="VtmcfgCbfvfcQgmmmxCMR10"/>
              </a:rPr>
              <a:t>, where an interesting effect of the incorporated memory can be observed. Since small communities suffer the most from temporal fluctuations in a matching without preceding timesteps, their lifetimes are greatly increased by small orders of memory. Since small developments can be equally important, especially if they are long living, this is a desirable effect. </a:t>
            </a:r>
            <a:endParaRPr lang="en-US" dirty="0"/>
          </a:p>
          <a:p>
            <a:endParaRPr lang="en-US" altLang="en-US" dirty="0">
              <a:latin typeface="Calibri" panose="020F0502020204030204" pitchFamily="34" charset="0"/>
            </a:endParaRPr>
          </a:p>
        </p:txBody>
      </p:sp>
    </p:spTree>
    <p:extLst>
      <p:ext uri="{BB962C8B-B14F-4D97-AF65-F5344CB8AC3E}">
        <p14:creationId xmlns:p14="http://schemas.microsoft.com/office/powerpoint/2010/main" val="106817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20000"/>
              </a:spcBef>
            </a:pPr>
            <a:fld id="{AE027B21-CB28-455B-8A91-605899070AD8}" type="slidenum">
              <a:rPr lang="en-US" altLang="en-US" smtClean="0">
                <a:latin typeface="Arial" panose="020B0604020202020204" pitchFamily="34" charset="0"/>
              </a:rPr>
              <a:pPr>
                <a:spcBef>
                  <a:spcPct val="20000"/>
                </a:spcBef>
              </a:pPr>
              <a:t>41</a:t>
            </a:fld>
            <a:endParaRPr lang="en-US" altLang="en-US">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Can WhatsApp Counter Misinformation by Limiting Message Forwarding?</a:t>
            </a:r>
            <a:endParaRPr lang="en-US" altLang="en-US" dirty="0">
              <a:latin typeface="Calibri" panose="020F0502020204030204" pitchFamily="34" charset="0"/>
            </a:endParaRPr>
          </a:p>
        </p:txBody>
      </p:sp>
    </p:spTree>
    <p:extLst>
      <p:ext uri="{BB962C8B-B14F-4D97-AF65-F5344CB8AC3E}">
        <p14:creationId xmlns:p14="http://schemas.microsoft.com/office/powerpoint/2010/main" val="35595124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social bonds are created</a:t>
            </a:r>
          </a:p>
          <a:p>
            <a:r>
              <a:rPr lang="en-US" dirty="0"/>
              <a:t>social structure of university communities.</a:t>
            </a:r>
          </a:p>
          <a:p>
            <a:r>
              <a:rPr lang="en-US" dirty="0"/>
              <a:t>find communities</a:t>
            </a:r>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42</a:t>
            </a:fld>
            <a:endParaRPr lang="en-US" altLang="en-US"/>
          </a:p>
        </p:txBody>
      </p:sp>
    </p:spTree>
    <p:extLst>
      <p:ext uri="{BB962C8B-B14F-4D97-AF65-F5344CB8AC3E}">
        <p14:creationId xmlns:p14="http://schemas.microsoft.com/office/powerpoint/2010/main" val="2688086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2122"/>
                </a:solidFill>
                <a:effectLst/>
                <a:latin typeface="Arial" panose="020B0604020202020204" pitchFamily="34" charset="0"/>
              </a:rPr>
              <a:t>Paul </a:t>
            </a:r>
            <a:r>
              <a:rPr lang="en-US" b="0" i="0" dirty="0" err="1">
                <a:solidFill>
                  <a:srgbClr val="202122"/>
                </a:solidFill>
                <a:effectLst/>
                <a:latin typeface="Arial" panose="020B0604020202020204" pitchFamily="34" charset="0"/>
              </a:rPr>
              <a:t>Erdős</a:t>
            </a:r>
            <a:r>
              <a:rPr lang="en-US" b="0" i="0" dirty="0">
                <a:solidFill>
                  <a:srgbClr val="202122"/>
                </a:solidFill>
                <a:effectLst/>
                <a:latin typeface="Arial" panose="020B0604020202020204" pitchFamily="34" charset="0"/>
              </a:rPr>
              <a:t> (1913–1996) was an influential </a:t>
            </a:r>
            <a:r>
              <a:rPr lang="en-US" b="0" i="0" u="none" strike="noStrike" dirty="0">
                <a:solidFill>
                  <a:srgbClr val="0645AD"/>
                </a:solidFill>
                <a:effectLst/>
                <a:latin typeface="Arial" panose="020B0604020202020204" pitchFamily="34" charset="0"/>
                <a:hlinkClick r:id="rId3" tooltip="Hungarian people"/>
              </a:rPr>
              <a:t>Hungarian</a:t>
            </a:r>
            <a:r>
              <a:rPr lang="en-US" b="0" i="0" dirty="0">
                <a:solidFill>
                  <a:srgbClr val="202122"/>
                </a:solidFill>
                <a:effectLst/>
                <a:latin typeface="Arial" panose="020B0604020202020204" pitchFamily="34" charset="0"/>
              </a:rPr>
              <a:t> mathematician who in the latter part of his life spent a great deal of time writing papers with a large number of colleagues, working on solutions to outstanding mathematical problems.</a:t>
            </a:r>
            <a:r>
              <a:rPr lang="en-US" b="0" i="0" u="none" strike="noStrike" baseline="30000" dirty="0">
                <a:solidFill>
                  <a:srgbClr val="0645AD"/>
                </a:solidFill>
                <a:effectLst/>
                <a:latin typeface="Arial" panose="020B0604020202020204" pitchFamily="34" charset="0"/>
                <a:hlinkClick r:id="rId4"/>
              </a:rPr>
              <a:t>[1]</a:t>
            </a:r>
            <a:r>
              <a:rPr lang="en-US" b="0" i="0" dirty="0">
                <a:solidFill>
                  <a:srgbClr val="202122"/>
                </a:solidFill>
                <a:effectLst/>
                <a:latin typeface="Arial" panose="020B0604020202020204" pitchFamily="34" charset="0"/>
              </a:rPr>
              <a:t> He published more papers during his lifetime (at least 1,525</a:t>
            </a:r>
            <a:r>
              <a:rPr lang="en-US" b="0" i="0" u="none" strike="noStrike" baseline="30000" dirty="0">
                <a:solidFill>
                  <a:srgbClr val="0645AD"/>
                </a:solidFill>
                <a:effectLst/>
                <a:latin typeface="Arial" panose="020B0604020202020204" pitchFamily="34" charset="0"/>
                <a:hlinkClick r:id="rId5"/>
              </a:rPr>
              <a:t>[2]</a:t>
            </a:r>
            <a:r>
              <a:rPr lang="en-US" b="0" i="0" dirty="0">
                <a:solidFill>
                  <a:srgbClr val="202122"/>
                </a:solidFill>
                <a:effectLst/>
                <a:latin typeface="Arial" panose="020B0604020202020204" pitchFamily="34" charset="0"/>
              </a:rPr>
              <a:t>) than any other mathematician in history.</a:t>
            </a:r>
            <a:r>
              <a:rPr lang="en-US" b="0" i="0" u="none" strike="noStrike" baseline="30000" dirty="0">
                <a:solidFill>
                  <a:srgbClr val="0645AD"/>
                </a:solidFill>
                <a:effectLst/>
                <a:latin typeface="Arial" panose="020B0604020202020204" pitchFamily="34" charset="0"/>
                <a:hlinkClick r:id="rId4"/>
              </a:rPr>
              <a:t>[1]</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6" tooltip="Leonhard Euler"/>
              </a:rPr>
              <a:t>Leonhard Euler</a:t>
            </a:r>
            <a:r>
              <a:rPr lang="en-US" b="0" i="0" dirty="0">
                <a:solidFill>
                  <a:srgbClr val="202122"/>
                </a:solidFill>
                <a:effectLst/>
                <a:latin typeface="Arial" panose="020B0604020202020204" pitchFamily="34" charset="0"/>
              </a:rPr>
              <a:t> published more total pages of mathematics but fewer separate papers: about 800.)</a:t>
            </a:r>
            <a:r>
              <a:rPr lang="en-US" b="0" i="0" u="none" strike="noStrike" baseline="30000" dirty="0">
                <a:solidFill>
                  <a:srgbClr val="0645AD"/>
                </a:solidFill>
                <a:effectLst/>
                <a:latin typeface="Arial" panose="020B0604020202020204" pitchFamily="34" charset="0"/>
                <a:hlinkClick r:id="rId7"/>
              </a:rPr>
              <a:t>[3]</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Erdős</a:t>
            </a:r>
            <a:r>
              <a:rPr lang="en-US" b="0" i="0" dirty="0">
                <a:solidFill>
                  <a:srgbClr val="202122"/>
                </a:solidFill>
                <a:effectLst/>
                <a:latin typeface="Arial" panose="020B0604020202020204" pitchFamily="34" charset="0"/>
              </a:rPr>
              <a:t> spent a large portion of his later life living out of a suitcase, visiting his over 500 collaborators around the world.</a:t>
            </a:r>
          </a:p>
          <a:p>
            <a:pPr algn="l"/>
            <a:r>
              <a:rPr lang="en-US" b="0" i="0" dirty="0">
                <a:solidFill>
                  <a:srgbClr val="202122"/>
                </a:solidFill>
                <a:effectLst/>
                <a:latin typeface="Arial" panose="020B0604020202020204" pitchFamily="34" charset="0"/>
              </a:rPr>
              <a:t>The idea of the </a:t>
            </a:r>
            <a:r>
              <a:rPr lang="en-US" b="0" i="0" dirty="0" err="1">
                <a:solidFill>
                  <a:srgbClr val="202122"/>
                </a:solidFill>
                <a:effectLst/>
                <a:latin typeface="Arial" panose="020B0604020202020204" pitchFamily="34" charset="0"/>
              </a:rPr>
              <a:t>Erdős</a:t>
            </a:r>
            <a:r>
              <a:rPr lang="en-US" b="0" i="0" dirty="0">
                <a:solidFill>
                  <a:srgbClr val="202122"/>
                </a:solidFill>
                <a:effectLst/>
                <a:latin typeface="Arial" panose="020B0604020202020204" pitchFamily="34" charset="0"/>
              </a:rPr>
              <a:t> number was originally created by the mathematician's friends as a tribute to his enormous output. Later it gained prominence as a tool to study how mathematicians cooperate to find answers to unsolved problems. Several projects are devoted to studying connectivity among researchers, using the </a:t>
            </a:r>
            <a:r>
              <a:rPr lang="en-US" b="0" i="0" dirty="0" err="1">
                <a:solidFill>
                  <a:srgbClr val="202122"/>
                </a:solidFill>
                <a:effectLst/>
                <a:latin typeface="Arial" panose="020B0604020202020204" pitchFamily="34" charset="0"/>
              </a:rPr>
              <a:t>Erdős</a:t>
            </a:r>
            <a:r>
              <a:rPr lang="en-US" b="0" i="0" dirty="0">
                <a:solidFill>
                  <a:srgbClr val="202122"/>
                </a:solidFill>
                <a:effectLst/>
                <a:latin typeface="Arial" panose="020B0604020202020204" pitchFamily="34" charset="0"/>
              </a:rPr>
              <a:t> number as a proxy.</a:t>
            </a:r>
            <a:r>
              <a:rPr lang="en-US" b="0" i="0" u="none" strike="noStrike" baseline="30000" dirty="0">
                <a:solidFill>
                  <a:srgbClr val="0645AD"/>
                </a:solidFill>
                <a:effectLst/>
                <a:latin typeface="Arial" panose="020B0604020202020204" pitchFamily="34" charset="0"/>
                <a:hlinkClick r:id="rId8"/>
              </a:rPr>
              <a:t>[4]</a:t>
            </a:r>
            <a:r>
              <a:rPr lang="en-US" b="0" i="0" dirty="0">
                <a:solidFill>
                  <a:srgbClr val="202122"/>
                </a:solidFill>
                <a:effectLst/>
                <a:latin typeface="Arial" panose="020B0604020202020204" pitchFamily="34" charset="0"/>
              </a:rPr>
              <a:t> For example, </a:t>
            </a:r>
            <a:r>
              <a:rPr lang="en-US" b="0" i="0" dirty="0" err="1">
                <a:solidFill>
                  <a:srgbClr val="202122"/>
                </a:solidFill>
                <a:effectLst/>
                <a:latin typeface="Arial" panose="020B0604020202020204" pitchFamily="34" charset="0"/>
              </a:rPr>
              <a:t>Erdős</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9" tooltip="Collaboration graph"/>
              </a:rPr>
              <a:t>collaboration graphs</a:t>
            </a:r>
            <a:r>
              <a:rPr lang="en-US" b="0" i="0" dirty="0">
                <a:solidFill>
                  <a:srgbClr val="202122"/>
                </a:solidFill>
                <a:effectLst/>
                <a:latin typeface="Arial" panose="020B0604020202020204" pitchFamily="34" charset="0"/>
              </a:rPr>
              <a:t> can tell us how authors cluster, how the number of co-authors per paper evolves over time, or how new theories propagate.</a:t>
            </a:r>
          </a:p>
          <a:p>
            <a:endParaRPr lang="en-US" dirty="0"/>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49</a:t>
            </a:fld>
            <a:endParaRPr lang="en-US" altLang="en-US"/>
          </a:p>
        </p:txBody>
      </p:sp>
    </p:spTree>
    <p:extLst>
      <p:ext uri="{BB962C8B-B14F-4D97-AF65-F5344CB8AC3E}">
        <p14:creationId xmlns:p14="http://schemas.microsoft.com/office/powerpoint/2010/main" val="7575211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Navigating Multidisciplinary Research Using Field of Study Networks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err="1">
                <a:effectLst/>
                <a:latin typeface="CMR10"/>
              </a:rPr>
              <a:t>FoS</a:t>
            </a:r>
            <a:r>
              <a:rPr lang="en-US" sz="1800" dirty="0">
                <a:effectLst/>
                <a:latin typeface="CMR10"/>
              </a:rPr>
              <a:t> Networks for research published in 5 network science journals during 2015–2019.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CMR10"/>
              </a:rPr>
              <a:t>Node size: number of papers attributed to a field of study.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CMR10"/>
              </a:rPr>
              <a:t>In (b) nodes are </a:t>
            </a:r>
            <a:r>
              <a:rPr lang="en-US" sz="1800" dirty="0" err="1">
                <a:effectLst/>
                <a:latin typeface="CMR10"/>
              </a:rPr>
              <a:t>coloured</a:t>
            </a:r>
            <a:r>
              <a:rPr lang="en-US" sz="1800" dirty="0">
                <a:effectLst/>
                <a:latin typeface="CMR10"/>
              </a:rPr>
              <a:t> to represent the parent discipline of the field of study.</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CMR10"/>
              </a:rPr>
              <a:t>Edges are </a:t>
            </a:r>
            <a:r>
              <a:rPr lang="en-US" sz="1800" dirty="0" err="1">
                <a:effectLst/>
                <a:latin typeface="CMR10"/>
              </a:rPr>
              <a:t>coloured</a:t>
            </a:r>
            <a:r>
              <a:rPr lang="en-US" sz="1800" dirty="0">
                <a:effectLst/>
                <a:latin typeface="CMR10"/>
              </a:rPr>
              <a:t> to show the parent discipline if the edge is within a discipline/community.</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CMR10"/>
              </a:rPr>
              <a:t>Edges between communities are not </a:t>
            </a:r>
            <a:r>
              <a:rPr lang="en-US" sz="1800" dirty="0" err="1">
                <a:effectLst/>
                <a:latin typeface="CMR10"/>
              </a:rPr>
              <a:t>coloured</a:t>
            </a:r>
            <a:r>
              <a:rPr lang="en-US" sz="1800" dirty="0">
                <a:effectLst/>
                <a:latin typeface="CMR10"/>
              </a:rPr>
              <a:t>.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50</a:t>
            </a:fld>
            <a:endParaRPr lang="en-US" altLang="en-US"/>
          </a:p>
        </p:txBody>
      </p:sp>
    </p:spTree>
    <p:extLst>
      <p:ext uri="{BB962C8B-B14F-4D97-AF65-F5344CB8AC3E}">
        <p14:creationId xmlns:p14="http://schemas.microsoft.com/office/powerpoint/2010/main" val="5236608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Navigating Multidisciplinary Research Using Field of Study Networks</a:t>
            </a:r>
          </a:p>
          <a:p>
            <a:r>
              <a:rPr lang="en-US" sz="1800" dirty="0" err="1">
                <a:effectLst/>
                <a:latin typeface="CMR10"/>
              </a:rPr>
              <a:t>FoS</a:t>
            </a:r>
            <a:r>
              <a:rPr lang="en-US" sz="1800" dirty="0">
                <a:effectLst/>
                <a:latin typeface="CMR10"/>
              </a:rPr>
              <a:t> Network for research published in 5 network science journals during 2015–2019. </a:t>
            </a:r>
          </a:p>
          <a:p>
            <a:r>
              <a:rPr lang="en-US" sz="1800" dirty="0">
                <a:effectLst/>
                <a:latin typeface="CMR10"/>
              </a:rPr>
              <a:t>Nodes are </a:t>
            </a:r>
            <a:r>
              <a:rPr lang="en-US" sz="1800" dirty="0" err="1">
                <a:effectLst/>
                <a:latin typeface="CMR10"/>
              </a:rPr>
              <a:t>coloured</a:t>
            </a:r>
            <a:r>
              <a:rPr lang="en-US" sz="1800" dirty="0">
                <a:effectLst/>
                <a:latin typeface="CMR10"/>
              </a:rPr>
              <a:t> to show clusters identified by Louvain. </a:t>
            </a:r>
            <a:endParaRPr lang="en-US" sz="2800" dirty="0"/>
          </a:p>
          <a:p>
            <a:endParaRPr lang="en-US" dirty="0"/>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51</a:t>
            </a:fld>
            <a:endParaRPr lang="en-US" altLang="en-US"/>
          </a:p>
        </p:txBody>
      </p:sp>
    </p:spTree>
    <p:extLst>
      <p:ext uri="{BB962C8B-B14F-4D97-AF65-F5344CB8AC3E}">
        <p14:creationId xmlns:p14="http://schemas.microsoft.com/office/powerpoint/2010/main" val="898322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sng" dirty="0">
              <a:solidFill>
                <a:srgbClr val="5DADE2"/>
              </a:solidFill>
              <a:effectLst/>
              <a:latin typeface="Nunito Sans" panose="020F0502020204030204" pitchFamily="34" charset="0"/>
            </a:endParaRPr>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8</a:t>
            </a:fld>
            <a:endParaRPr lang="en-US" altLang="en-US"/>
          </a:p>
        </p:txBody>
      </p:sp>
    </p:spTree>
    <p:extLst>
      <p:ext uri="{BB962C8B-B14F-4D97-AF65-F5344CB8AC3E}">
        <p14:creationId xmlns:p14="http://schemas.microsoft.com/office/powerpoint/2010/main" val="328132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Edge is number of grants collaborated</a:t>
            </a:r>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52</a:t>
            </a:fld>
            <a:endParaRPr lang="en-US" altLang="en-US"/>
          </a:p>
        </p:txBody>
      </p:sp>
    </p:spTree>
    <p:extLst>
      <p:ext uri="{BB962C8B-B14F-4D97-AF65-F5344CB8AC3E}">
        <p14:creationId xmlns:p14="http://schemas.microsoft.com/office/powerpoint/2010/main" val="22163949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latin typeface="Arial" panose="020B0604020202020204" pitchFamily="34" charset="0"/>
              </a:rPr>
              <a:t>Six degrees of Mohammed Atta </a:t>
            </a:r>
            <a:r>
              <a:rPr lang="en-US" altLang="ja-JP" dirty="0" err="1">
                <a:latin typeface="Arial" panose="020B0604020202020204" pitchFamily="34" charset="0"/>
              </a:rPr>
              <a:t>oku</a:t>
            </a:r>
            <a:r>
              <a:rPr lang="en-US" altLang="ja-JP" dirty="0">
                <a:latin typeface="Arial" panose="020B0604020202020204" pitchFamily="34" charset="0"/>
              </a:rPr>
              <a:t> and provide fun fact</a:t>
            </a:r>
          </a:p>
          <a:p>
            <a:r>
              <a:rPr lang="en-US" dirty="0"/>
              <a:t>http://</a:t>
            </a:r>
            <a:r>
              <a:rPr lang="en-US" dirty="0" err="1"/>
              <a:t>www.orgnet.com</a:t>
            </a:r>
            <a:r>
              <a:rPr lang="en-US" dirty="0"/>
              <a:t>/</a:t>
            </a:r>
            <a:r>
              <a:rPr lang="en-US" dirty="0" err="1"/>
              <a:t>hijackers.html</a:t>
            </a:r>
            <a:endParaRPr lang="en-US" dirty="0"/>
          </a:p>
          <a:p>
            <a:endParaRPr lang="en-US" dirty="0"/>
          </a:p>
          <a:p>
            <a:r>
              <a:rPr lang="en-US" b="0" i="0" dirty="0">
                <a:solidFill>
                  <a:srgbClr val="000000"/>
                </a:solidFill>
                <a:effectLst/>
                <a:latin typeface="Times" pitchFamily="2" charset="0"/>
              </a:rPr>
              <a:t>Edge weight: tie strength, living together or attending the same school or the same classes/training would have the strongest ties.</a:t>
            </a:r>
            <a:endParaRPr lang="en-US" dirty="0"/>
          </a:p>
          <a:p>
            <a:endParaRPr lang="en-US" dirty="0"/>
          </a:p>
          <a:p>
            <a:r>
              <a:rPr lang="en-US" b="0" i="0" dirty="0">
                <a:solidFill>
                  <a:srgbClr val="000000"/>
                </a:solidFill>
                <a:effectLst/>
                <a:latin typeface="Times" pitchFamily="2" charset="0"/>
              </a:rPr>
              <a:t>distant many of the hijackers on the same team</a:t>
            </a:r>
          </a:p>
          <a:p>
            <a:r>
              <a:rPr lang="en-US" b="0" i="0" dirty="0">
                <a:solidFill>
                  <a:srgbClr val="000000"/>
                </a:solidFill>
                <a:effectLst/>
                <a:latin typeface="Times" pitchFamily="2" charset="0"/>
              </a:rPr>
              <a:t>Usama bin Laden mentions:</a:t>
            </a:r>
          </a:p>
          <a:p>
            <a:r>
              <a:rPr lang="en-US" dirty="0"/>
              <a:t>"Those who were trained to fly didn't know the others. One group of people did not know the other group."</a:t>
            </a:r>
            <a:br>
              <a:rPr lang="en-US" dirty="0"/>
            </a:br>
            <a:endParaRPr lang="en-US" dirty="0"/>
          </a:p>
          <a:p>
            <a:r>
              <a:rPr lang="en-US" b="0" i="0" dirty="0">
                <a:solidFill>
                  <a:srgbClr val="000000"/>
                </a:solidFill>
                <a:effectLst/>
                <a:latin typeface="Times" pitchFamily="2" charset="0"/>
              </a:rPr>
              <a:t>Mohamed Atta was the ring leader and  Bin Laden confirmed it (he has higher centrality degree, betweenness, closeness)</a:t>
            </a:r>
          </a:p>
          <a:p>
            <a:endParaRPr lang="en-US" dirty="0"/>
          </a:p>
          <a:p>
            <a:endParaRPr lang="en-US" dirty="0"/>
          </a:p>
          <a:p>
            <a:r>
              <a:rPr lang="en-US" dirty="0"/>
              <a:t>Problems in criminal network</a:t>
            </a:r>
          </a:p>
          <a:p>
            <a:pPr algn="l">
              <a:buFont typeface="+mj-lt"/>
              <a:buAutoNum type="arabicPeriod"/>
            </a:pPr>
            <a:r>
              <a:rPr lang="en-US" b="0" i="0" dirty="0">
                <a:solidFill>
                  <a:srgbClr val="000000"/>
                </a:solidFill>
                <a:effectLst/>
                <a:latin typeface="Times" pitchFamily="2" charset="0"/>
              </a:rPr>
              <a:t>Incompleteness - the inevitability of missing nodes and links that the investigators will not uncover.</a:t>
            </a:r>
          </a:p>
          <a:p>
            <a:pPr algn="l">
              <a:buFont typeface="+mj-lt"/>
              <a:buAutoNum type="arabicPeriod"/>
            </a:pPr>
            <a:r>
              <a:rPr lang="en-US" b="0" i="0" dirty="0">
                <a:solidFill>
                  <a:srgbClr val="000000"/>
                </a:solidFill>
                <a:effectLst/>
                <a:latin typeface="Times" pitchFamily="2" charset="0"/>
              </a:rPr>
              <a:t>Fuzzy boundaries - the difficulty in deciding who to include and who not to include.</a:t>
            </a:r>
          </a:p>
          <a:p>
            <a:pPr algn="l">
              <a:buFont typeface="+mj-lt"/>
              <a:buAutoNum type="arabicPeriod"/>
            </a:pPr>
            <a:r>
              <a:rPr lang="en-US" b="0" i="0" dirty="0">
                <a:solidFill>
                  <a:srgbClr val="000000"/>
                </a:solidFill>
                <a:effectLst/>
                <a:latin typeface="Times" pitchFamily="2" charset="0"/>
              </a:rPr>
              <a:t>Dynamic - these networks are not static, they are always changing.</a:t>
            </a:r>
          </a:p>
          <a:p>
            <a:pPr algn="l">
              <a:buFont typeface="+mj-lt"/>
              <a:buAutoNum type="arabicPeriod"/>
            </a:pPr>
            <a:endParaRPr lang="en-US" b="0" i="0" dirty="0">
              <a:solidFill>
                <a:srgbClr val="000000"/>
              </a:solidFill>
              <a:effectLst/>
              <a:latin typeface="Times" pitchFamily="2" charset="0"/>
            </a:endParaRPr>
          </a:p>
          <a:p>
            <a:pPr algn="l">
              <a:buFont typeface="+mj-lt"/>
              <a:buAutoNum type="arabicPeriod"/>
            </a:pPr>
            <a:endParaRPr lang="en-US" b="0" i="0" dirty="0">
              <a:solidFill>
                <a:srgbClr val="000000"/>
              </a:solidFill>
              <a:effectLst/>
              <a:latin typeface="Times" pitchFamily="2" charset="0"/>
            </a:endParaRPr>
          </a:p>
          <a:p>
            <a:endParaRPr lang="en-US" dirty="0"/>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53</a:t>
            </a:fld>
            <a:endParaRPr lang="en-US" altLang="en-US"/>
          </a:p>
        </p:txBody>
      </p:sp>
    </p:spTree>
    <p:extLst>
      <p:ext uri="{BB962C8B-B14F-4D97-AF65-F5344CB8AC3E}">
        <p14:creationId xmlns:p14="http://schemas.microsoft.com/office/powerpoint/2010/main" val="36616569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latin typeface="Arial" panose="020B0604020202020204" pitchFamily="34" charset="0"/>
              </a:rPr>
              <a:t>Six degrees of Mohammed Atta </a:t>
            </a:r>
            <a:r>
              <a:rPr lang="en-US" altLang="ja-JP" dirty="0" err="1">
                <a:latin typeface="Arial" panose="020B0604020202020204" pitchFamily="34" charset="0"/>
              </a:rPr>
              <a:t>oku</a:t>
            </a:r>
            <a:r>
              <a:rPr lang="en-US" altLang="ja-JP" dirty="0">
                <a:latin typeface="Arial" panose="020B0604020202020204" pitchFamily="34" charset="0"/>
              </a:rPr>
              <a:t> and provide fun fact</a:t>
            </a:r>
          </a:p>
          <a:p>
            <a:r>
              <a:rPr lang="en-US" dirty="0"/>
              <a:t>http://</a:t>
            </a:r>
            <a:r>
              <a:rPr lang="en-US" dirty="0" err="1"/>
              <a:t>www.orgnet.com</a:t>
            </a:r>
            <a:r>
              <a:rPr lang="en-US" dirty="0"/>
              <a:t>/</a:t>
            </a:r>
            <a:r>
              <a:rPr lang="en-US" dirty="0" err="1"/>
              <a:t>hijackers.html</a:t>
            </a:r>
            <a:endParaRPr lang="en-US" dirty="0"/>
          </a:p>
          <a:p>
            <a:endParaRPr lang="en-US" dirty="0"/>
          </a:p>
          <a:p>
            <a:r>
              <a:rPr lang="en-US" b="0" i="0" dirty="0">
                <a:solidFill>
                  <a:srgbClr val="000000"/>
                </a:solidFill>
                <a:effectLst/>
                <a:latin typeface="Times" pitchFamily="2" charset="0"/>
              </a:rPr>
              <a:t>Edge weight: tie strength, living together or attending the same school or the same classes/training would have the strongest ties.</a:t>
            </a:r>
            <a:endParaRPr lang="en-US" dirty="0"/>
          </a:p>
          <a:p>
            <a:endParaRPr lang="en-US" dirty="0"/>
          </a:p>
          <a:p>
            <a:r>
              <a:rPr lang="en-US" b="0" i="0" dirty="0">
                <a:solidFill>
                  <a:srgbClr val="000000"/>
                </a:solidFill>
                <a:effectLst/>
                <a:latin typeface="Times" pitchFamily="2" charset="0"/>
              </a:rPr>
              <a:t>distant many of the hijackers on the same team</a:t>
            </a:r>
          </a:p>
          <a:p>
            <a:r>
              <a:rPr lang="en-US" b="0" i="0" dirty="0">
                <a:solidFill>
                  <a:srgbClr val="000000"/>
                </a:solidFill>
                <a:effectLst/>
                <a:latin typeface="Times" pitchFamily="2" charset="0"/>
              </a:rPr>
              <a:t>Usama bin Laden mentions:</a:t>
            </a:r>
          </a:p>
          <a:p>
            <a:r>
              <a:rPr lang="en-US" dirty="0"/>
              <a:t>"Those who were trained to fly didn't know the others. One group of people did not know the other group."</a:t>
            </a:r>
            <a:br>
              <a:rPr lang="en-US" dirty="0"/>
            </a:br>
            <a:endParaRPr lang="en-US" dirty="0"/>
          </a:p>
          <a:p>
            <a:r>
              <a:rPr lang="en-US" b="0" i="0" dirty="0">
                <a:solidFill>
                  <a:srgbClr val="000000"/>
                </a:solidFill>
                <a:effectLst/>
                <a:latin typeface="Times" pitchFamily="2" charset="0"/>
              </a:rPr>
              <a:t>Mohamed Atta was the ring leader and  Bin Laden confirmed it (he has higher centrality degree, betweenness, closeness)</a:t>
            </a:r>
          </a:p>
          <a:p>
            <a:endParaRPr lang="en-US" dirty="0"/>
          </a:p>
          <a:p>
            <a:endParaRPr lang="en-US" dirty="0"/>
          </a:p>
          <a:p>
            <a:r>
              <a:rPr lang="en-US" dirty="0"/>
              <a:t>Problems in criminal network</a:t>
            </a:r>
          </a:p>
          <a:p>
            <a:pPr algn="l">
              <a:buFont typeface="+mj-lt"/>
              <a:buAutoNum type="arabicPeriod"/>
            </a:pPr>
            <a:r>
              <a:rPr lang="en-US" b="0" i="0" dirty="0">
                <a:solidFill>
                  <a:srgbClr val="000000"/>
                </a:solidFill>
                <a:effectLst/>
                <a:latin typeface="Times" pitchFamily="2" charset="0"/>
              </a:rPr>
              <a:t>Incompleteness - the inevitability of missing nodes and links that the investigators will not uncover.</a:t>
            </a:r>
          </a:p>
          <a:p>
            <a:pPr algn="l">
              <a:buFont typeface="+mj-lt"/>
              <a:buAutoNum type="arabicPeriod"/>
            </a:pPr>
            <a:r>
              <a:rPr lang="en-US" b="0" i="0" dirty="0">
                <a:solidFill>
                  <a:srgbClr val="000000"/>
                </a:solidFill>
                <a:effectLst/>
                <a:latin typeface="Times" pitchFamily="2" charset="0"/>
              </a:rPr>
              <a:t>Fuzzy boundaries - the difficulty in deciding who to include and who not to include.</a:t>
            </a:r>
          </a:p>
          <a:p>
            <a:pPr algn="l">
              <a:buFont typeface="+mj-lt"/>
              <a:buAutoNum type="arabicPeriod"/>
            </a:pPr>
            <a:r>
              <a:rPr lang="en-US" b="0" i="0" dirty="0">
                <a:solidFill>
                  <a:srgbClr val="000000"/>
                </a:solidFill>
                <a:effectLst/>
                <a:latin typeface="Times" pitchFamily="2" charset="0"/>
              </a:rPr>
              <a:t>Dynamic - these networks are not static, they are always changing.</a:t>
            </a:r>
          </a:p>
          <a:p>
            <a:pPr algn="l">
              <a:buFont typeface="+mj-lt"/>
              <a:buAutoNum type="arabicPeriod"/>
            </a:pPr>
            <a:endParaRPr lang="en-US" b="0" i="0" dirty="0">
              <a:solidFill>
                <a:srgbClr val="000000"/>
              </a:solidFill>
              <a:effectLst/>
              <a:latin typeface="Times" pitchFamily="2" charset="0"/>
            </a:endParaRPr>
          </a:p>
          <a:p>
            <a:pPr algn="l">
              <a:buFont typeface="+mj-lt"/>
              <a:buAutoNum type="arabicPeriod"/>
            </a:pPr>
            <a:endParaRPr lang="en-US" b="0" i="0" dirty="0">
              <a:solidFill>
                <a:srgbClr val="000000"/>
              </a:solidFill>
              <a:effectLst/>
              <a:latin typeface="Times" pitchFamily="2" charset="0"/>
            </a:endParaRPr>
          </a:p>
          <a:p>
            <a:endParaRPr lang="en-US" dirty="0"/>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54</a:t>
            </a:fld>
            <a:endParaRPr lang="en-US" altLang="en-US"/>
          </a:p>
        </p:txBody>
      </p:sp>
    </p:spTree>
    <p:extLst>
      <p:ext uri="{BB962C8B-B14F-4D97-AF65-F5344CB8AC3E}">
        <p14:creationId xmlns:p14="http://schemas.microsoft.com/office/powerpoint/2010/main" val="2246108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 fragmentation after 4 node removals.</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Abu Musab al-Zarqawi founded ISIS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55</a:t>
            </a:fld>
            <a:endParaRPr lang="en-US" altLang="en-US"/>
          </a:p>
        </p:txBody>
      </p:sp>
    </p:spTree>
    <p:extLst>
      <p:ext uri="{BB962C8B-B14F-4D97-AF65-F5344CB8AC3E}">
        <p14:creationId xmlns:p14="http://schemas.microsoft.com/office/powerpoint/2010/main" val="2616317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Invasion that started in </a:t>
            </a:r>
            <a:r>
              <a:rPr lang="en-US" b="1" dirty="0"/>
              <a:t>March 19,  2003</a:t>
            </a:r>
            <a:r>
              <a:rPr lang="en-US" dirty="0"/>
              <a:t>. Many of the regime's high ranking officials, including Saddam Hussein, avoided capture. </a:t>
            </a:r>
          </a:p>
          <a:p>
            <a:r>
              <a:rPr lang="en-US" dirty="0"/>
              <a:t>Hussein was last spotted kissing a baby in Baghdad in </a:t>
            </a:r>
            <a:r>
              <a:rPr lang="en-US" b="1" dirty="0"/>
              <a:t>April 2003</a:t>
            </a:r>
            <a:r>
              <a:rPr lang="en-US" dirty="0"/>
              <a:t>, and then his trace went cold. </a:t>
            </a:r>
          </a:p>
          <a:p>
            <a:r>
              <a:rPr lang="en-US" dirty="0"/>
              <a:t>designed a deck of cards, each card engraved with the images of the 55 most wanted. </a:t>
            </a:r>
          </a:p>
          <a:p>
            <a:r>
              <a:rPr lang="en-US" dirty="0"/>
              <a:t>It worked: </a:t>
            </a:r>
            <a:r>
              <a:rPr lang="en-US" b="1" dirty="0"/>
              <a:t>by May 1, 2003, 15 men on the cards were captured</a:t>
            </a:r>
            <a:r>
              <a:rPr lang="en-US" dirty="0"/>
              <a:t>, and by </a:t>
            </a:r>
            <a:r>
              <a:rPr lang="en-US" b="1" dirty="0"/>
              <a:t>the end of the month another 12 were under custody. </a:t>
            </a:r>
          </a:p>
          <a:p>
            <a:r>
              <a:rPr lang="en-US" dirty="0"/>
              <a:t>Yet, the ace of spades (see Figure), i.e. Hussein himself, remained at large.</a:t>
            </a:r>
          </a:p>
          <a:p>
            <a:endParaRPr lang="en-US" dirty="0"/>
          </a:p>
          <a:p>
            <a:r>
              <a:rPr lang="en-US" dirty="0"/>
              <a:t>Col James Hickey, in charge of a series of raids known Operation Desert Scorpion, wanted to know the relationship between everyone killed or captured. The task fell to Lt. Col. Steve Russell, who was in direct charge of the raids. Then there was Brian Reed, the operations officer under Col. Hickey, who was exposed to social networks during his studies at West Point.</a:t>
            </a:r>
          </a:p>
          <a:p>
            <a:r>
              <a:rPr lang="en-US" dirty="0"/>
              <a:t> Realizing that capturing the faces of the Iraq regime was of little help in cornering Saddam himself, these men started to systematically reconstruct the social network of Saddam's inner circle. They did not rely on government documents and decrees, but rather gossip and family trees.  Instead of focusing on military titles, they learned to understand the five names each Iraqi man had, listing the name of their father, grandfather, and the city of origin-- serving as a family tree. </a:t>
            </a:r>
          </a:p>
          <a:p>
            <a:endParaRPr lang="en-US" dirty="0"/>
          </a:p>
          <a:p>
            <a:r>
              <a:rPr lang="en-US" dirty="0"/>
              <a:t>As they meticulously pieced together an extensive diagram of who drank with whom and who is related to whom in the </a:t>
            </a:r>
            <a:r>
              <a:rPr lang="en-US" b="1" dirty="0" err="1"/>
              <a:t>Tikrit</a:t>
            </a:r>
            <a:r>
              <a:rPr lang="en-US" dirty="0"/>
              <a:t> region, where Saddam was from, they started to use network diagrams to guide the raids. In one of those raids </a:t>
            </a:r>
            <a:r>
              <a:rPr lang="en-US" b="1" dirty="0"/>
              <a:t>they found over \$8 million in US currency, about \$1 million in Iraqi currency, jewelry worth over \$2 million, rifles and ammunition</a:t>
            </a:r>
            <a:r>
              <a:rPr lang="en-US" dirty="0"/>
              <a:t>. Yet, the biggest prize was </a:t>
            </a:r>
            <a:r>
              <a:rPr lang="en-US" b="1" dirty="0"/>
              <a:t>Saddam's family photo album</a:t>
            </a:r>
            <a:r>
              <a:rPr lang="en-US" dirty="0"/>
              <a:t>, providing the faces of those that the family trusted, filling with intimate details their growing network diagram. </a:t>
            </a:r>
          </a:p>
          <a:p>
            <a:endParaRPr lang="en-US" dirty="0"/>
          </a:p>
          <a:p>
            <a:r>
              <a:rPr lang="en-US" dirty="0"/>
              <a:t>Their increasingly detailed maps consistently pointed to two individuals, </a:t>
            </a:r>
            <a:r>
              <a:rPr lang="en-US" b="1" dirty="0"/>
              <a:t>Rudman Ibrahim and Mohammed Ibrahim</a:t>
            </a:r>
            <a:r>
              <a:rPr lang="en-US" dirty="0"/>
              <a:t>. They served instead as Saddam's second-level bodyguards, numbering about 40 who ran the daily tasks, serving as his driver, cook, or mechanic. </a:t>
            </a:r>
          </a:p>
          <a:p>
            <a:endParaRPr lang="en-US" dirty="0"/>
          </a:p>
          <a:p>
            <a:r>
              <a:rPr lang="en-US" dirty="0"/>
              <a:t>Yet, </a:t>
            </a:r>
            <a:r>
              <a:rPr lang="en-US" b="1" dirty="0"/>
              <a:t>Rudman</a:t>
            </a:r>
            <a:r>
              <a:rPr lang="en-US" dirty="0"/>
              <a:t>, whom the investigators believed that he knew Hussein's whereabouts, had a heart attack and died within a few hours of his capture.</a:t>
            </a:r>
          </a:p>
          <a:p>
            <a:r>
              <a:rPr lang="en-US" dirty="0"/>
              <a:t>Next the investigators used their network diagram to identify individuals who could have known the whereabouts of Mohammad, dubbed the "fat man".  Not a major player in the regime's power structure,  while Saddam's whereabouts kept secret, Mohammed's social ties were not as protected as Saddam's. </a:t>
            </a:r>
          </a:p>
          <a:p>
            <a:r>
              <a:rPr lang="en-US" dirty="0"/>
              <a:t> once they found someone to turned </a:t>
            </a:r>
            <a:r>
              <a:rPr lang="en-US" b="1" dirty="0"/>
              <a:t>Mohammed Ibrahim </a:t>
            </a:r>
            <a:r>
              <a:rPr lang="en-US" dirty="0"/>
              <a:t>in, the same man escorted them to a farm near the Tigris river, reveling the spider hole that hid the dictator himself.</a:t>
            </a:r>
          </a:p>
          <a:p>
            <a:endParaRPr lang="en-US" dirty="0"/>
          </a:p>
          <a:p>
            <a:pPr marL="228600" indent="-228600">
              <a:buNone/>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56</a:t>
            </a:fld>
            <a:endParaRPr lang="en-US"/>
          </a:p>
        </p:txBody>
      </p:sp>
    </p:spTree>
    <p:extLst>
      <p:ext uri="{BB962C8B-B14F-4D97-AF65-F5344CB8AC3E}">
        <p14:creationId xmlns:p14="http://schemas.microsoft.com/office/powerpoint/2010/main" val="599969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57</a:t>
            </a:fld>
            <a:endParaRPr lang="en-US"/>
          </a:p>
        </p:txBody>
      </p:sp>
    </p:spTree>
    <p:extLst>
      <p:ext uri="{BB962C8B-B14F-4D97-AF65-F5344CB8AC3E}">
        <p14:creationId xmlns:p14="http://schemas.microsoft.com/office/powerpoint/2010/main" val="12512772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Times" pitchFamily="2" charset="0"/>
              </a:rPr>
              <a:t>Diversity Analysis Exposes Unexpected Key Roles in Multiplex Crime Networks  (Complenet2020)</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58</a:t>
            </a:fld>
            <a:endParaRPr lang="en-US" altLang="en-US"/>
          </a:p>
        </p:txBody>
      </p:sp>
    </p:spTree>
    <p:extLst>
      <p:ext uri="{BB962C8B-B14F-4D97-AF65-F5344CB8AC3E}">
        <p14:creationId xmlns:p14="http://schemas.microsoft.com/office/powerpoint/2010/main" val="13833811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a:solidFill>
                  <a:schemeClr val="tx1"/>
                </a:solidFill>
                <a:latin typeface="+mn-lt"/>
                <a:ea typeface="+mn-ea"/>
                <a:cs typeface="+mn-cs"/>
              </a:rPr>
              <a:t>At a first look the two satellite maps of Image 1.3a/b are indistinguishable: lights shining brightly in highly populated areas, and dark spaces marking vast uninhabited forests and oceans. Yet, upon closer inspection something strange becomes apparent. The light in several regions, </a:t>
            </a:r>
            <a:r>
              <a:rPr lang="en-US" sz="1200" b="1" kern="1200" dirty="0">
                <a:solidFill>
                  <a:schemeClr val="tx1"/>
                </a:solidFill>
                <a:latin typeface="+mn-lt"/>
                <a:ea typeface="+mn-ea"/>
                <a:cs typeface="+mn-cs"/>
              </a:rPr>
              <a:t>Toronto, Detroit, Cleveland, Columbus, Long Island have simply disappeared</a:t>
            </a:r>
            <a:r>
              <a:rPr lang="en-US" sz="1200" kern="1200" dirty="0">
                <a:solidFill>
                  <a:schemeClr val="tx1"/>
                </a:solidFill>
                <a:latin typeface="+mn-lt"/>
                <a:ea typeface="+mn-ea"/>
                <a:cs typeface="+mn-cs"/>
              </a:rPr>
              <a:t>. This is not a doctored shot from the next Armageddon movie but represents a real image of the US Northeast on </a:t>
            </a:r>
            <a:r>
              <a:rPr lang="en-US" sz="1200" b="1" kern="1200" dirty="0">
                <a:solidFill>
                  <a:schemeClr val="tx1"/>
                </a:solidFill>
                <a:latin typeface="+mn-lt"/>
                <a:ea typeface="+mn-ea"/>
                <a:cs typeface="+mn-cs"/>
              </a:rPr>
              <a:t>August 14, 2003, the night of a blackout that left an estimated 45 million people in eight US states and another 10 million in Ontario without power. </a:t>
            </a:r>
            <a:r>
              <a:rPr lang="en-US" sz="1200" kern="1200" dirty="0">
                <a:solidFill>
                  <a:schemeClr val="tx1"/>
                </a:solidFill>
                <a:latin typeface="+mn-lt"/>
                <a:ea typeface="+mn-ea"/>
                <a:cs typeface="+mn-cs"/>
              </a:rPr>
              <a:t>It illustrates a much ignored aspect of networks, one that will be an important theme in this book: </a:t>
            </a:r>
            <a:r>
              <a:rPr lang="en-US" sz="1200" b="1" kern="1200" dirty="0">
                <a:solidFill>
                  <a:schemeClr val="tx1"/>
                </a:solidFill>
                <a:latin typeface="+mn-lt"/>
                <a:ea typeface="+mn-ea"/>
                <a:cs typeface="+mn-cs"/>
              </a:rPr>
              <a:t>vulnerability due to interconnectivity. </a:t>
            </a:r>
          </a:p>
          <a:p>
            <a:endParaRPr lang="en-US" dirty="0"/>
          </a:p>
          <a:p>
            <a:r>
              <a:rPr lang="en-US" sz="1200" kern="1200" dirty="0">
                <a:solidFill>
                  <a:schemeClr val="tx1"/>
                </a:solidFill>
                <a:latin typeface="+mn-lt"/>
                <a:ea typeface="+mn-ea"/>
                <a:cs typeface="+mn-cs"/>
              </a:rPr>
              <a:t>The 2003 blackout is a typical example of a cascading failure. When a network acts as a transportation system, a lo- cal failure shifts loads to other nodes. If the extra load is negligible, the rest of the system can seamlessly absorb it, and the failure remains effectively unnoticed. If the extra load is too much for the neighboring nodes to carry, they will either tip or redistribute the load to their neighbors. Either way, we are faced with a cascading failure, the magnitude of which depends on the network position and capacity of the nodes that have been removed in the first and subsequent rounds. Case in point is electricity: as it cannot be stored, when a line goes down, its power must be shifted to other lines. Most of the time, the neighboring lines have no difficulty carrying the extra load. If they do, they will also tip and redistribute their increased load to their neighbors. </a:t>
            </a:r>
          </a:p>
          <a:p>
            <a:endParaRPr lang="en-US" dirty="0"/>
          </a:p>
          <a:p>
            <a:r>
              <a:rPr lang="en-US" sz="1200" kern="1200" dirty="0">
                <a:solidFill>
                  <a:schemeClr val="tx1"/>
                </a:solidFill>
                <a:latin typeface="+mn-lt"/>
                <a:ea typeface="+mn-ea"/>
                <a:cs typeface="+mn-cs"/>
              </a:rPr>
              <a:t>Cascading failures can occur in most complex systems. They take place on the </a:t>
            </a:r>
            <a:r>
              <a:rPr lang="en-US" sz="1200" b="1" kern="1200" dirty="0">
                <a:solidFill>
                  <a:schemeClr val="tx1"/>
                </a:solidFill>
                <a:latin typeface="+mn-lt"/>
                <a:ea typeface="+mn-ea"/>
                <a:cs typeface="+mn-cs"/>
              </a:rPr>
              <a:t>Internet</a:t>
            </a:r>
            <a:r>
              <a:rPr lang="en-US" sz="1200" kern="1200" dirty="0">
                <a:solidFill>
                  <a:schemeClr val="tx1"/>
                </a:solidFill>
                <a:latin typeface="+mn-lt"/>
                <a:ea typeface="+mn-ea"/>
                <a:cs typeface="+mn-cs"/>
              </a:rPr>
              <a:t>, when traffic is rerouted to bypass malfunctioning routers, occasionally creating denial of service attacks on routers that do not have the capacity to handle extra traffic. We witnessed one </a:t>
            </a:r>
            <a:r>
              <a:rPr lang="en-US" sz="1200" b="1" kern="1200" dirty="0">
                <a:solidFill>
                  <a:schemeClr val="tx1"/>
                </a:solidFill>
                <a:latin typeface="+mn-lt"/>
                <a:ea typeface="+mn-ea"/>
                <a:cs typeface="+mn-cs"/>
              </a:rPr>
              <a:t>in 1997, when the International Monetary Fund </a:t>
            </a:r>
            <a:r>
              <a:rPr lang="en-US" sz="1200" kern="1200" dirty="0">
                <a:solidFill>
                  <a:schemeClr val="tx1"/>
                </a:solidFill>
                <a:latin typeface="+mn-lt"/>
                <a:ea typeface="+mn-ea"/>
                <a:cs typeface="+mn-cs"/>
              </a:rPr>
              <a:t>pressured the central banks of several Pacific nations to limit their credit. There was a cascading failure behind the </a:t>
            </a:r>
            <a:r>
              <a:rPr lang="en-US" sz="1200" b="1" kern="1200" dirty="0">
                <a:solidFill>
                  <a:schemeClr val="tx1"/>
                </a:solidFill>
                <a:latin typeface="+mn-lt"/>
                <a:ea typeface="+mn-ea"/>
                <a:cs typeface="+mn-cs"/>
              </a:rPr>
              <a:t>2009-2011 financial melt- down</a:t>
            </a:r>
            <a:r>
              <a:rPr lang="en-US" sz="1200" kern="1200" dirty="0">
                <a:solidFill>
                  <a:schemeClr val="tx1"/>
                </a:solidFill>
                <a:latin typeface="+mn-lt"/>
                <a:ea typeface="+mn-ea"/>
                <a:cs typeface="+mn-cs"/>
              </a:rPr>
              <a:t>, when the US credit crisis paralyzed the economy of the globe, leaving behind scores of failed banks, corporations, and even bankrupt states. Cascading failures are occasionally our ally, however. The world wide effort to dry up the money supply of terrorist organizations is aimed at crippling terrorist networks, and doctors and researchers hope to induce cascading failures to kill cancer cells. </a:t>
            </a:r>
          </a:p>
          <a:p>
            <a:endParaRPr lang="en-US" dirty="0"/>
          </a:p>
          <a:p>
            <a:r>
              <a:rPr lang="en-US" sz="1200" kern="1200" dirty="0">
                <a:solidFill>
                  <a:schemeClr val="tx1"/>
                </a:solidFill>
                <a:latin typeface="+mn-lt"/>
                <a:ea typeface="+mn-ea"/>
                <a:cs typeface="+mn-cs"/>
              </a:rPr>
              <a:t>The Northeast blackout illustrates an important theme of this book: we must understand how the network structure affects the robustness of a complex system. We will there- fore develop quantitative tools to assess the interplay between network structure and dynamical processes on net- works and their impact on failures. Although such failures may appear chaotic and unpredictable, we will learn that they follow rather reproducible laws that can be quantified and even predicted using the tools of network science.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63</a:t>
            </a:fld>
            <a:endParaRPr lang="en-US"/>
          </a:p>
        </p:txBody>
      </p:sp>
    </p:spTree>
    <p:extLst>
      <p:ext uri="{BB962C8B-B14F-4D97-AF65-F5344CB8AC3E}">
        <p14:creationId xmlns:p14="http://schemas.microsoft.com/office/powerpoint/2010/main" val="20572726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The Northeast blackout illustrates an important theme of this class:  we must understand how network structure affects the robustness of a complex system. We will therefore develop the quantitative tools to assess the interplay between network structure and the dynamical processes on the networks, and their impact on failures.  As chaotic as such a failure may seem, we will learn that in reality it follows rather reproducible laws, that can be quantified and even predicted using the tools of network science.</a:t>
            </a:r>
          </a:p>
          <a:p>
            <a:endParaRPr lang="en-US" dirty="0"/>
          </a:p>
          <a:p>
            <a:r>
              <a:rPr lang="en-US" dirty="0"/>
              <a:t>http://colli239.fts.educ.msu.edu/2003/08/15/us-and-canadian-cities-left-in-dark-august-2009/</a:t>
            </a:r>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64</a:t>
            </a:fld>
            <a:endParaRPr lang="en-US"/>
          </a:p>
        </p:txBody>
      </p:sp>
    </p:spTree>
    <p:extLst>
      <p:ext uri="{BB962C8B-B14F-4D97-AF65-F5344CB8AC3E}">
        <p14:creationId xmlns:p14="http://schemas.microsoft.com/office/powerpoint/2010/main" val="20954513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err="1"/>
              <a:t>Characterising</a:t>
            </a:r>
            <a:r>
              <a:rPr lang="en-US" dirty="0"/>
              <a:t> different communities of Twitter users: Migrants and natives</a:t>
            </a:r>
          </a:p>
          <a:p>
            <a:r>
              <a:rPr lang="en-US" dirty="0"/>
              <a:t>Figure 2: The number of migrants who have moved from a country to another is represented by the links. </a:t>
            </a:r>
          </a:p>
          <a:p>
            <a:r>
              <a:rPr lang="en-US" dirty="0"/>
              <a:t>The </a:t>
            </a:r>
            <a:r>
              <a:rPr lang="en-US" dirty="0" err="1"/>
              <a:t>colours</a:t>
            </a:r>
            <a:r>
              <a:rPr lang="en-US" dirty="0"/>
              <a:t> represent the nationalities of migrants. We show only countries with at least 10 migrants for the </a:t>
            </a:r>
            <a:r>
              <a:rPr lang="en-US" dirty="0" err="1"/>
              <a:t>visualisation</a:t>
            </a:r>
            <a:r>
              <a:rPr lang="en-US" dirty="0"/>
              <a:t> purpose.</a:t>
            </a:r>
          </a:p>
          <a:p>
            <a:endParaRPr lang="en-US" dirty="0"/>
          </a:p>
          <a:p>
            <a:r>
              <a:rPr lang="en-US" dirty="0"/>
              <a:t>As a result, we identified nationalities of 197,464 users and the residence 57,299 users. Amongst them, the total number of users that have both the nationality and residence labels are 51,888. </a:t>
            </a:r>
          </a:p>
          <a:p>
            <a:r>
              <a:rPr lang="en-US" dirty="0"/>
              <a:t>Most importantly, we were able to identify 4,940 migrant users and 46,948 natives from our Twitter dataset. In total, we have identified 163 countries of nationalities for natives. </a:t>
            </a:r>
          </a:p>
          <a:p>
            <a:endParaRPr lang="en-US" dirty="0"/>
          </a:p>
          <a:p>
            <a:r>
              <a:rPr lang="en-US" dirty="0"/>
              <a:t>From the figure 1, we see that the most present countries are the United States of America, Italy, Great Britain and Spain in terms of nationality. This is due to several factors. First because Twitter’s main users are from the United States. </a:t>
            </a:r>
          </a:p>
          <a:p>
            <a:endParaRPr lang="en-US" dirty="0"/>
          </a:p>
          <a:p>
            <a:r>
              <a:rPr lang="en-US" dirty="0"/>
              <a:t>Second, we have large number of Italian nationalities present due to the fact that we initially selected the users whose geo-tags were from Italy. </a:t>
            </a:r>
          </a:p>
          <a:p>
            <a:endParaRPr lang="en-US" dirty="0"/>
          </a:p>
          <a:p>
            <a:r>
              <a:rPr lang="en-US" dirty="0"/>
              <a:t>Figure 2 displays the main migration links in our dataset for the countries that have at least 10 migrants. Overall, we have identified 144 countries of nationalities and 169 countries of residences for the migrants. In terms of migration patterns, it is interesting to also remark from our data that the U.S. and U.K have significant number of in and out-going links. In addition, France and Germany have mainly in-coming links.</a:t>
            </a:r>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65</a:t>
            </a:fld>
            <a:endParaRPr lang="en-US" altLang="en-US"/>
          </a:p>
        </p:txBody>
      </p:sp>
    </p:spTree>
    <p:extLst>
      <p:ext uri="{BB962C8B-B14F-4D97-AF65-F5344CB8AC3E}">
        <p14:creationId xmlns:p14="http://schemas.microsoft.com/office/powerpoint/2010/main" val="2998849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sng" dirty="0">
              <a:solidFill>
                <a:srgbClr val="5DADE2"/>
              </a:solidFill>
              <a:effectLst/>
              <a:latin typeface="Nunito Sans" panose="020F0502020204030204" pitchFamily="34" charset="0"/>
            </a:endParaRPr>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9</a:t>
            </a:fld>
            <a:endParaRPr lang="en-US" altLang="en-US"/>
          </a:p>
        </p:txBody>
      </p:sp>
    </p:spTree>
    <p:extLst>
      <p:ext uri="{BB962C8B-B14F-4D97-AF65-F5344CB8AC3E}">
        <p14:creationId xmlns:p14="http://schemas.microsoft.com/office/powerpoint/2010/main" val="36841472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err="1"/>
              <a:t>Characterising</a:t>
            </a:r>
            <a:r>
              <a:rPr lang="en-US" dirty="0"/>
              <a:t> different communities of Twitter users: Migrants and natives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What were the most popular hashtags used by natives and migrants in 2018?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In Figure 7 we display the top 10 hashtags used by the two communities with number of hashtags, scaled to [0, 1].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We observe that natives and migrants share some common interests but they also have differences. For instance, some of the common hashtags between natives and migrants are #tbt, #love and #art. Other hashtags such as #travel, and #repost are in the top list but the usage of these hashtags is much higher in one of the groups than the other. For instance, the hashtag #travel is much more used by migrants than the natives. This is interesting because the number of tweet locations of migrants also reflect their tendency to travel, more than natives. Followed by the hashtag #travel, migrants also used other hashtags such as #sunset, #photography, #summer, and hashtags for countries which show their interests in travelling. On the other hand, natives are more focused on hashtags such as #job, #jobs, and #veteran.</a:t>
            </a:r>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66</a:t>
            </a:fld>
            <a:endParaRPr lang="en-US" altLang="en-US"/>
          </a:p>
        </p:txBody>
      </p:sp>
    </p:spTree>
    <p:extLst>
      <p:ext uri="{BB962C8B-B14F-4D97-AF65-F5344CB8AC3E}">
        <p14:creationId xmlns:p14="http://schemas.microsoft.com/office/powerpoint/2010/main" val="7432801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69</a:t>
            </a:fld>
            <a:endParaRPr lang="en-US" altLang="en-US"/>
          </a:p>
        </p:txBody>
      </p:sp>
    </p:spTree>
    <p:extLst>
      <p:ext uri="{BB962C8B-B14F-4D97-AF65-F5344CB8AC3E}">
        <p14:creationId xmlns:p14="http://schemas.microsoft.com/office/powerpoint/2010/main" val="14082221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111111"/>
                </a:solidFill>
                <a:effectLst/>
                <a:latin typeface="var(--nova-font-family-display)"/>
              </a:rPr>
              <a:t>Information Dynamics in the Networked World</a:t>
            </a:r>
          </a:p>
          <a:p>
            <a:pPr algn="l">
              <a:buFont typeface="Arial" panose="020B0604020202020204" pitchFamily="34" charset="0"/>
              <a:buChar char="•"/>
            </a:pPr>
            <a:r>
              <a:rPr lang="en-US" b="0" i="0" dirty="0">
                <a:solidFill>
                  <a:srgbClr val="777777"/>
                </a:solidFill>
                <a:effectLst/>
                <a:latin typeface="Inter Var"/>
              </a:rPr>
              <a:t>DOI: </a:t>
            </a:r>
            <a:r>
              <a:rPr lang="en-US" b="0" i="0" u="sng" dirty="0">
                <a:solidFill>
                  <a:srgbClr val="777777"/>
                </a:solidFill>
                <a:effectLst/>
                <a:latin typeface="inherit"/>
                <a:hlinkClick r:id="rId3"/>
              </a:rPr>
              <a:t>10.1023/A:1022077318642</a:t>
            </a:r>
            <a:endParaRPr lang="en-US" b="0" i="0" dirty="0">
              <a:solidFill>
                <a:srgbClr val="777777"/>
              </a:solidFill>
              <a:effectLst/>
              <a:latin typeface="Inter Var"/>
            </a:endParaRPr>
          </a:p>
          <a:p>
            <a:pPr algn="l"/>
            <a:br>
              <a:rPr lang="en-US" b="0" i="0" dirty="0">
                <a:solidFill>
                  <a:srgbClr val="111111"/>
                </a:solidFill>
                <a:effectLst/>
                <a:latin typeface="Inter Var"/>
              </a:rPr>
            </a:br>
            <a:endParaRPr lang="en-US" b="0" i="0" dirty="0">
              <a:solidFill>
                <a:srgbClr val="111111"/>
              </a:solidFill>
              <a:effectLst/>
              <a:latin typeface="Inter Var"/>
            </a:endParaRPr>
          </a:p>
          <a:p>
            <a:endParaRPr lang="en-US" dirty="0"/>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70</a:t>
            </a:fld>
            <a:endParaRPr lang="en-US" altLang="en-US"/>
          </a:p>
        </p:txBody>
      </p:sp>
    </p:spTree>
    <p:extLst>
      <p:ext uri="{BB962C8B-B14F-4D97-AF65-F5344CB8AC3E}">
        <p14:creationId xmlns:p14="http://schemas.microsoft.com/office/powerpoint/2010/main" val="16381857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While traditionally management uses the official chain of command to understand the inner structure of an organization, it is increasingly evident that the informal network, capturing who really communicates with whom, matters even more for the success of a company. Accurate maps of this network can expose lack of communication between key units, can identify individuals who play an outsize role in bringing different departments and products together, and help higher management diagnose diverse organizational issues. Furthermore, there is increasing evidence in the management literature that the position of an employee within this network correlates with his/her productivity [18].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latin typeface="+mn-lt"/>
                <a:ea typeface="+mn-ea"/>
                <a:cs typeface="+mn-cs"/>
              </a:rPr>
              <a:t>Therefore, several dozen consulting companies have emerged with expertise to map out the true structure of an organization. Established consulting firms, from </a:t>
            </a:r>
            <a:r>
              <a:rPr lang="en-US" sz="1200" i="1" kern="1200" dirty="0">
                <a:solidFill>
                  <a:schemeClr val="tx1"/>
                </a:solidFill>
                <a:latin typeface="+mn-lt"/>
                <a:ea typeface="+mn-ea"/>
                <a:cs typeface="+mn-cs"/>
              </a:rPr>
              <a:t>IBM </a:t>
            </a:r>
            <a:r>
              <a:rPr lang="en-US" sz="1200" kern="1200" dirty="0">
                <a:solidFill>
                  <a:schemeClr val="tx1"/>
                </a:solidFill>
                <a:latin typeface="+mn-lt"/>
                <a:ea typeface="+mn-ea"/>
                <a:cs typeface="+mn-cs"/>
              </a:rPr>
              <a:t>to </a:t>
            </a:r>
            <a:r>
              <a:rPr lang="en-US" sz="1200" i="1" kern="1200" dirty="0">
                <a:solidFill>
                  <a:schemeClr val="tx1"/>
                </a:solidFill>
                <a:latin typeface="+mn-lt"/>
                <a:ea typeface="+mn-ea"/>
                <a:cs typeface="+mn-cs"/>
              </a:rPr>
              <a:t>SAP</a:t>
            </a:r>
            <a:r>
              <a:rPr lang="en-US" sz="1200" kern="1200" dirty="0">
                <a:solidFill>
                  <a:schemeClr val="tx1"/>
                </a:solidFill>
                <a:latin typeface="+mn-lt"/>
                <a:ea typeface="+mn-ea"/>
                <a:cs typeface="+mn-cs"/>
              </a:rPr>
              <a:t>, have added social networking capabilities to their consulting business. These companies offer a host of services, from identifying opinion leaders to preventing employee churn and from identifying optimal groups for a task to modeling product diffusion (Image 1.10a/b/c/d). Hence lately network science tools are increasingly indispensable in management and business, enhancing productivity and boosting innovation within an organization. </a:t>
            </a:r>
            <a:endParaRPr lang="en-US" dirty="0"/>
          </a:p>
          <a:p>
            <a:r>
              <a:rPr lang="en-US" sz="1200" kern="1200" dirty="0">
                <a:solidFill>
                  <a:schemeClr val="tx1"/>
                </a:solidFill>
                <a:latin typeface="+mn-lt"/>
                <a:ea typeface="+mn-ea"/>
                <a:cs typeface="+mn-cs"/>
              </a:rPr>
              <a:t>Network science can therefore offer a microscope for higher management, helping them improve the company’s effectiveness by uncovering the true network behind any organization. </a:t>
            </a:r>
            <a:endParaRPr lang="en-US" dirty="0"/>
          </a:p>
          <a:p>
            <a:endParaRPr lang="en-US" dirty="0"/>
          </a:p>
          <a:p>
            <a:endParaRPr lang="en-US" dirty="0"/>
          </a:p>
          <a:p>
            <a:endParaRPr lang="en-US" dirty="0"/>
          </a:p>
          <a:p>
            <a:r>
              <a:rPr lang="en-US" dirty="0"/>
              <a:t>30 Let me show you how this works</a:t>
            </a:r>
            <a:r>
              <a:rPr lang="en-US" baseline="0" dirty="0"/>
              <a:t>. Start from the list of a company’s employees, colored based on their location. This happens to be a Hungarian company that has three locations, one on Budapest and two others outside of the city.</a:t>
            </a:r>
          </a:p>
          <a:p>
            <a:endParaRPr lang="en-US" dirty="0"/>
          </a:p>
          <a:p>
            <a:r>
              <a:rPr lang="en-US" dirty="0"/>
              <a:t>This</a:t>
            </a:r>
            <a:r>
              <a:rPr lang="en-US" baseline="0" dirty="0"/>
              <a:t> is not enough, however: </a:t>
            </a:r>
            <a:r>
              <a:rPr lang="en-US" dirty="0"/>
              <a:t>To</a:t>
            </a:r>
            <a:r>
              <a:rPr lang="en-US" baseline="0" dirty="0"/>
              <a:t> apply network science, we need a network: we need  to know who listens to whom, who is asking for advice from whom. So a social network company, Maven 7, asked each employee:  Whom do you ask for advice when it comes to decisions that impact the company, like, restructuring, advancement, and so on?</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146DF24-830A-4D4E-A4EA-0C36CA7E8010}"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6661518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30 Why did they do map in the first place? The company had a major internal communication problem. The decisions of the higher management did not arrive to the workers,  or what arrived had nothing do to with the real decisions. They wanted to find out where was the problem.</a:t>
            </a:r>
          </a:p>
          <a:p>
            <a:endParaRPr lang="en-US" baseline="0" dirty="0"/>
          </a:p>
          <a:p>
            <a:r>
              <a:rPr lang="en-US" baseline="0" dirty="0"/>
              <a:t>The map showed that several individuals do have quite a bit of influence in the company. They are the hubs. The problem was that none of the hubs were part of the leadership.</a:t>
            </a:r>
          </a:p>
        </p:txBody>
      </p:sp>
      <p:sp>
        <p:nvSpPr>
          <p:cNvPr id="4" name="Slide Number Placeholder 3"/>
          <p:cNvSpPr>
            <a:spLocks noGrp="1"/>
          </p:cNvSpPr>
          <p:nvPr>
            <p:ph type="sldNum" sz="quarter" idx="10"/>
          </p:nvPr>
        </p:nvSpPr>
        <p:spPr/>
        <p:txBody>
          <a:bodyPr/>
          <a:lstStyle/>
          <a:p>
            <a:fld id="{4146DF24-830A-4D4E-A4EA-0C36CA7E8010}"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11825634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30: This is obvious here, where</a:t>
            </a:r>
            <a:r>
              <a:rPr lang="en-US" baseline="0" dirty="0"/>
              <a:t> we colored the nodes based on their rank. The biggest hubs are not the company directors or the CEO. They are not part of the top management. Most are associates, a kind way to say, workers. </a:t>
            </a:r>
          </a:p>
          <a:p>
            <a:endParaRPr lang="en-US" baseline="0" dirty="0"/>
          </a:p>
          <a:p>
            <a:r>
              <a:rPr lang="en-US" baseline="0" dirty="0"/>
              <a:t>Who has the biggest influence? The safety and environmental manager. The only person whose job was to visit each location and talk with everyone. He had no links to the higher management. He was passing on information as collected along his trail. He was the oracle, running a gossip center. </a:t>
            </a:r>
          </a:p>
          <a:p>
            <a:endParaRPr lang="en-US" baseline="0" dirty="0"/>
          </a:p>
          <a:p>
            <a:r>
              <a:rPr lang="en-US" baseline="0" dirty="0"/>
              <a:t>So fire the guy?  Well, he is not the problem. The problem is that higher management failed to put in place proper channels of communication, leaving behind a structural hole, which this fellow filled in. </a:t>
            </a:r>
          </a:p>
          <a:p>
            <a:endParaRPr lang="en-US" baseline="0" dirty="0"/>
          </a:p>
          <a:p>
            <a:r>
              <a:rPr lang="en-US" baseline="0" dirty="0"/>
              <a:t>But what does this have to do with control?</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146DF24-830A-4D4E-A4EA-0C36CA7E8010}"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3822301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indico.ictp.it</a:t>
            </a:r>
            <a:r>
              <a:rPr lang="en-US" dirty="0"/>
              <a:t>/event/a04190/session/83/contribution/62/material/0/0.pdf</a:t>
            </a:r>
          </a:p>
          <a:p>
            <a:endParaRPr lang="en-US" dirty="0"/>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74</a:t>
            </a:fld>
            <a:endParaRPr lang="en-US" altLang="en-US"/>
          </a:p>
        </p:txBody>
      </p:sp>
    </p:spTree>
    <p:extLst>
      <p:ext uri="{BB962C8B-B14F-4D97-AF65-F5344CB8AC3E}">
        <p14:creationId xmlns:p14="http://schemas.microsoft.com/office/powerpoint/2010/main" val="14714078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indico.ictp.it</a:t>
            </a:r>
            <a:r>
              <a:rPr lang="en-US" dirty="0"/>
              <a:t>/event/a04190/session/83/contribution/62/material/0/0.pdf</a:t>
            </a:r>
          </a:p>
          <a:p>
            <a:endParaRPr lang="en-US" dirty="0"/>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75</a:t>
            </a:fld>
            <a:endParaRPr lang="en-US" altLang="en-US"/>
          </a:p>
        </p:txBody>
      </p:sp>
    </p:spTree>
    <p:extLst>
      <p:ext uri="{BB962C8B-B14F-4D97-AF65-F5344CB8AC3E}">
        <p14:creationId xmlns:p14="http://schemas.microsoft.com/office/powerpoint/2010/main" val="28446305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77</a:t>
            </a:fld>
            <a:endParaRPr lang="en-US" altLang="en-US"/>
          </a:p>
        </p:txBody>
      </p:sp>
    </p:spTree>
    <p:extLst>
      <p:ext uri="{BB962C8B-B14F-4D97-AF65-F5344CB8AC3E}">
        <p14:creationId xmlns:p14="http://schemas.microsoft.com/office/powerpoint/2010/main" val="21083735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Got me onsite interview</a:t>
            </a:r>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81</a:t>
            </a:fld>
            <a:endParaRPr lang="en-US" altLang="en-US"/>
          </a:p>
        </p:txBody>
      </p:sp>
    </p:spTree>
    <p:extLst>
      <p:ext uri="{BB962C8B-B14F-4D97-AF65-F5344CB8AC3E}">
        <p14:creationId xmlns:p14="http://schemas.microsoft.com/office/powerpoint/2010/main" val="16775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sng" dirty="0">
              <a:solidFill>
                <a:srgbClr val="5DADE2"/>
              </a:solidFill>
              <a:effectLst/>
              <a:latin typeface="Nunito Sans" panose="020F0502020204030204" pitchFamily="34" charset="0"/>
            </a:endParaRPr>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10</a:t>
            </a:fld>
            <a:endParaRPr lang="en-US" altLang="en-US"/>
          </a:p>
        </p:txBody>
      </p:sp>
    </p:spTree>
    <p:extLst>
      <p:ext uri="{BB962C8B-B14F-4D97-AF65-F5344CB8AC3E}">
        <p14:creationId xmlns:p14="http://schemas.microsoft.com/office/powerpoint/2010/main" val="18828715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gender of books: author gender mixing in book communities</a:t>
            </a:r>
          </a:p>
          <a:p>
            <a:endParaRPr lang="en-US" dirty="0"/>
          </a:p>
          <a:p>
            <a:r>
              <a:rPr lang="en-US" dirty="0"/>
              <a:t>dataset of </a:t>
            </a:r>
            <a:r>
              <a:rPr lang="en-US" dirty="0" err="1"/>
              <a:t>amazon.com</a:t>
            </a:r>
            <a:r>
              <a:rPr lang="en-US" dirty="0"/>
              <a:t> book co-purchases, </a:t>
            </a:r>
          </a:p>
          <a:p>
            <a:r>
              <a:rPr lang="en-US" dirty="0"/>
              <a:t>author genders do not associate in a similar manner on the book market.</a:t>
            </a:r>
          </a:p>
          <a:p>
            <a:r>
              <a:rPr lang="en-US" dirty="0"/>
              <a:t>Books by female first authors are significantly less likely than expected to be bought by readers who have chosen male authors before; </a:t>
            </a:r>
          </a:p>
          <a:p>
            <a:r>
              <a:rPr lang="en-US" dirty="0"/>
              <a:t>this difference is substantial: the average femininity of the </a:t>
            </a:r>
            <a:r>
              <a:rPr lang="en-US" dirty="0" err="1"/>
              <a:t>neighbourhood</a:t>
            </a:r>
            <a:r>
              <a:rPr lang="en-US" dirty="0"/>
              <a:t> of a male-authored book is 0.14, which deviates from the expected 0.33 across the entire book market. </a:t>
            </a:r>
          </a:p>
          <a:p>
            <a:endParaRPr lang="en-US" dirty="0"/>
          </a:p>
          <a:p>
            <a:r>
              <a:rPr lang="en-US" dirty="0"/>
              <a:t>In contrast, books by female first authors are only slightly more likely than expected to be bought by readers who have chosen female authors before: the average femininity of the </a:t>
            </a:r>
            <a:r>
              <a:rPr lang="en-US" dirty="0" err="1"/>
              <a:t>neighbourhood</a:t>
            </a:r>
            <a:r>
              <a:rPr lang="en-US" dirty="0"/>
              <a:t> of a female-authored book is 0.39, fairly close to the expected 0.33 value. This same-gender preferential association is local: certain writing topics are “</a:t>
            </a:r>
            <a:r>
              <a:rPr lang="en-US" dirty="0" err="1"/>
              <a:t>coloured</a:t>
            </a:r>
            <a:r>
              <a:rPr lang="en-US" dirty="0"/>
              <a:t>” preferentially by one gender.</a:t>
            </a:r>
          </a:p>
          <a:p>
            <a:r>
              <a:rPr lang="en-US" dirty="0"/>
              <a:t>While this gender </a:t>
            </a:r>
            <a:r>
              <a:rPr lang="en-US" dirty="0" err="1"/>
              <a:t>assortativity</a:t>
            </a:r>
            <a:r>
              <a:rPr lang="en-US" dirty="0"/>
              <a:t> can be attributed to more than one cause (a gender’s preferential attachment to writing for one genre, or the buyers’ preferential attachment to the output of writers of one gender), the end result are gendered book communities. This conclusion is similar to that of other recent findings: strong </a:t>
            </a:r>
            <a:r>
              <a:rPr lang="en-US" dirty="0" err="1"/>
              <a:t>maleto</a:t>
            </a:r>
            <a:r>
              <a:rPr lang="en-US" dirty="0"/>
              <a:t>-male academic </a:t>
            </a:r>
            <a:r>
              <a:rPr lang="en-US" dirty="0" err="1"/>
              <a:t>prosociality</a:t>
            </a:r>
            <a:r>
              <a:rPr lang="en-US" dirty="0"/>
              <a:t> in [8], and male-dominated collaboration structures in engineering in [3].</a:t>
            </a:r>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82</a:t>
            </a:fld>
            <a:endParaRPr lang="en-US" altLang="en-US"/>
          </a:p>
        </p:txBody>
      </p:sp>
    </p:spTree>
    <p:extLst>
      <p:ext uri="{BB962C8B-B14F-4D97-AF65-F5344CB8AC3E}">
        <p14:creationId xmlns:p14="http://schemas.microsoft.com/office/powerpoint/2010/main" val="35754324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Identifying Biomarkers for Important Nodes in Networks of Sexual and Drug Activity</a:t>
            </a:r>
          </a:p>
          <a:p>
            <a:endParaRPr lang="en-US" dirty="0"/>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83</a:t>
            </a:fld>
            <a:endParaRPr lang="en-US" altLang="en-US"/>
          </a:p>
        </p:txBody>
      </p:sp>
    </p:spTree>
    <p:extLst>
      <p:ext uri="{BB962C8B-B14F-4D97-AF65-F5344CB8AC3E}">
        <p14:creationId xmlns:p14="http://schemas.microsoft.com/office/powerpoint/2010/main" val="33940920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MBX1233"/>
              </a:rPr>
              <a:t>Inferred Networks and the Social Determinants of Health 2021</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84</a:t>
            </a:fld>
            <a:endParaRPr lang="en-US" altLang="en-US"/>
          </a:p>
        </p:txBody>
      </p:sp>
    </p:spTree>
    <p:extLst>
      <p:ext uri="{BB962C8B-B14F-4D97-AF65-F5344CB8AC3E}">
        <p14:creationId xmlns:p14="http://schemas.microsoft.com/office/powerpoint/2010/main" val="3787258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MBX1219"/>
              </a:rPr>
              <a:t>Demographic Analysis of Music Preferences in Streaming Service Networks (</a:t>
            </a:r>
            <a:r>
              <a:rPr lang="en-US" sz="1800" dirty="0" err="1">
                <a:effectLst/>
                <a:latin typeface="CMBX1219"/>
              </a:rPr>
              <a:t>Complenet</a:t>
            </a:r>
            <a:r>
              <a:rPr lang="en-US" sz="1800" dirty="0">
                <a:effectLst/>
                <a:latin typeface="CMBX1219"/>
              </a:rPr>
              <a:t> 2020) </a:t>
            </a:r>
          </a:p>
          <a:p>
            <a:endParaRPr lang="en-US" sz="1800" dirty="0">
              <a:effectLst/>
              <a:latin typeface="CMBX1219"/>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CMBX1219"/>
              </a:rPr>
              <a:t>Creates matrix in which </a:t>
            </a:r>
            <a:r>
              <a:rPr lang="en-US" sz="1800" dirty="0">
                <a:effectLst/>
                <a:latin typeface="CMR1020"/>
              </a:rPr>
              <a:t>zero entry in the matrix at position </a:t>
            </a:r>
            <a:r>
              <a:rPr lang="en-US" sz="1800" dirty="0" err="1">
                <a:effectLst/>
                <a:latin typeface="CMTI1014"/>
              </a:rPr>
              <a:t>i</a:t>
            </a:r>
            <a:r>
              <a:rPr lang="en-US" sz="1800" dirty="0">
                <a:effectLst/>
                <a:latin typeface="CMR1020"/>
              </a:rPr>
              <a:t>, </a:t>
            </a:r>
            <a:r>
              <a:rPr lang="en-US" sz="1800" dirty="0">
                <a:effectLst/>
                <a:latin typeface="CMTI1014"/>
              </a:rPr>
              <a:t>j </a:t>
            </a:r>
            <a:r>
              <a:rPr lang="en-US" sz="1800" dirty="0">
                <a:effectLst/>
                <a:latin typeface="CMR1020"/>
              </a:rPr>
              <a:t>is a positive integer, indicating the total number of times the users from country </a:t>
            </a:r>
            <a:r>
              <a:rPr lang="en-US" sz="1800" dirty="0" err="1">
                <a:effectLst/>
                <a:latin typeface="CMTI1014"/>
              </a:rPr>
              <a:t>i</a:t>
            </a:r>
            <a:r>
              <a:rPr lang="en-US" sz="1800" dirty="0">
                <a:effectLst/>
                <a:latin typeface="CMTI1014"/>
              </a:rPr>
              <a:t> </a:t>
            </a:r>
            <a:r>
              <a:rPr lang="en-US" sz="1800" dirty="0">
                <a:effectLst/>
                <a:latin typeface="CMR1020"/>
              </a:rPr>
              <a:t>have streamed the song </a:t>
            </a:r>
            <a:r>
              <a:rPr lang="en-US" sz="1800" dirty="0">
                <a:effectLst/>
                <a:latin typeface="CMTI1014"/>
              </a:rPr>
              <a:t>j</a:t>
            </a:r>
            <a:r>
              <a:rPr lang="en-US" sz="1800" dirty="0">
                <a:effectLst/>
                <a:latin typeface="CMR1020"/>
              </a:rPr>
              <a:t>.  And compute cosine similarity of vectors</a:t>
            </a:r>
            <a:endParaRPr lang="en-US" sz="400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CMR1020"/>
              </a:rPr>
              <a:t>nodes represents the streaming counts. </a:t>
            </a:r>
            <a:endParaRPr lang="en-US" sz="4000" dirty="0"/>
          </a:p>
          <a:p>
            <a:endParaRPr lang="en-US" sz="2800"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85</a:t>
            </a:fld>
            <a:endParaRPr lang="en-US" altLang="en-US"/>
          </a:p>
        </p:txBody>
      </p:sp>
    </p:spTree>
    <p:extLst>
      <p:ext uri="{BB962C8B-B14F-4D97-AF65-F5344CB8AC3E}">
        <p14:creationId xmlns:p14="http://schemas.microsoft.com/office/powerpoint/2010/main" val="24097008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MBX1219"/>
              </a:rPr>
              <a:t>Demographic Analysis of Music Preferences in Streaming Service Networks (</a:t>
            </a:r>
            <a:r>
              <a:rPr lang="en-US" sz="1800" dirty="0" err="1">
                <a:effectLst/>
                <a:latin typeface="CMBX1219"/>
              </a:rPr>
              <a:t>Complenet</a:t>
            </a:r>
            <a:r>
              <a:rPr lang="en-US" sz="1800" dirty="0">
                <a:effectLst/>
                <a:latin typeface="CMBX1219"/>
              </a:rPr>
              <a:t> 2020) </a:t>
            </a:r>
            <a:endParaRPr lang="en-US" sz="2800"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CMR1020"/>
              </a:rPr>
              <a:t>The main support of the hypothesis that language has the biggest influence on the development of musical communities is the fact that when looking at the genre which has almost no words at all - the classical genre, the communities that emerge are significantly more versatile in terms of language and geographical distance </a:t>
            </a: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86</a:t>
            </a:fld>
            <a:endParaRPr lang="en-US" altLang="en-US"/>
          </a:p>
        </p:txBody>
      </p:sp>
    </p:spTree>
    <p:extLst>
      <p:ext uri="{BB962C8B-B14F-4D97-AF65-F5344CB8AC3E}">
        <p14:creationId xmlns:p14="http://schemas.microsoft.com/office/powerpoint/2010/main" val="2043563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MBX1219"/>
              </a:rPr>
              <a:t>Demographic Analysis of Music Preferences in Streaming Service Networks (</a:t>
            </a:r>
            <a:r>
              <a:rPr lang="en-US" sz="1800" dirty="0" err="1">
                <a:effectLst/>
                <a:latin typeface="CMBX1219"/>
              </a:rPr>
              <a:t>Complenet</a:t>
            </a:r>
            <a:r>
              <a:rPr lang="en-US" sz="1800" dirty="0">
                <a:effectLst/>
                <a:latin typeface="CMBX1219"/>
              </a:rPr>
              <a:t> 2020) </a:t>
            </a:r>
          </a:p>
          <a:p>
            <a:endParaRPr lang="en-US" sz="1800" dirty="0">
              <a:effectLst/>
              <a:latin typeface="CMBX1219"/>
            </a:endParaRPr>
          </a:p>
          <a:p>
            <a:r>
              <a:rPr lang="en-US" sz="1800" dirty="0">
                <a:effectLst/>
                <a:latin typeface="CMBX1219"/>
              </a:rPr>
              <a:t>Cluster with Sweden is not expected</a:t>
            </a:r>
            <a:endParaRPr lang="en-US" sz="2800"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87</a:t>
            </a:fld>
            <a:endParaRPr lang="en-US" altLang="en-US"/>
          </a:p>
        </p:txBody>
      </p:sp>
    </p:spTree>
    <p:extLst>
      <p:ext uri="{BB962C8B-B14F-4D97-AF65-F5344CB8AC3E}">
        <p14:creationId xmlns:p14="http://schemas.microsoft.com/office/powerpoint/2010/main" val="414282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sng" dirty="0">
              <a:solidFill>
                <a:srgbClr val="5DADE2"/>
              </a:solidFill>
              <a:effectLst/>
              <a:latin typeface="Nunito Sans" panose="020F0502020204030204" pitchFamily="34" charset="0"/>
            </a:endParaRPr>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12</a:t>
            </a:fld>
            <a:endParaRPr lang="en-US" altLang="en-US"/>
          </a:p>
        </p:txBody>
      </p:sp>
    </p:spTree>
    <p:extLst>
      <p:ext uri="{BB962C8B-B14F-4D97-AF65-F5344CB8AC3E}">
        <p14:creationId xmlns:p14="http://schemas.microsoft.com/office/powerpoint/2010/main" val="2533094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sng" dirty="0">
              <a:solidFill>
                <a:srgbClr val="5DADE2"/>
              </a:solidFill>
              <a:effectLst/>
              <a:latin typeface="Nunito Sans" panose="020F0502020204030204" pitchFamily="34" charset="0"/>
            </a:endParaRPr>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13</a:t>
            </a:fld>
            <a:endParaRPr lang="en-US" altLang="en-US"/>
          </a:p>
        </p:txBody>
      </p:sp>
    </p:spTree>
    <p:extLst>
      <p:ext uri="{BB962C8B-B14F-4D97-AF65-F5344CB8AC3E}">
        <p14:creationId xmlns:p14="http://schemas.microsoft.com/office/powerpoint/2010/main" val="1442945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sng" dirty="0">
              <a:solidFill>
                <a:srgbClr val="5DADE2"/>
              </a:solidFill>
              <a:effectLst/>
              <a:latin typeface="Nunito Sans" panose="020F0502020204030204" pitchFamily="34" charset="0"/>
            </a:endParaRPr>
          </a:p>
        </p:txBody>
      </p:sp>
      <p:sp>
        <p:nvSpPr>
          <p:cNvPr id="4" name="Slide Number Placeholder 3"/>
          <p:cNvSpPr>
            <a:spLocks noGrp="1"/>
          </p:cNvSpPr>
          <p:nvPr>
            <p:ph type="sldNum" sz="quarter" idx="5"/>
          </p:nvPr>
        </p:nvSpPr>
        <p:spPr/>
        <p:txBody>
          <a:bodyPr/>
          <a:lstStyle/>
          <a:p>
            <a:pPr>
              <a:defRPr/>
            </a:pPr>
            <a:fld id="{7C1AFD3C-C7B0-4B1D-BC18-5526111D6DF2}" type="slidenum">
              <a:rPr lang="en-US" altLang="en-US" smtClean="0"/>
              <a:pPr>
                <a:defRPr/>
              </a:pPr>
              <a:t>14</a:t>
            </a:fld>
            <a:endParaRPr lang="en-US" altLang="en-US"/>
          </a:p>
        </p:txBody>
      </p:sp>
    </p:spTree>
    <p:extLst>
      <p:ext uri="{BB962C8B-B14F-4D97-AF65-F5344CB8AC3E}">
        <p14:creationId xmlns:p14="http://schemas.microsoft.com/office/powerpoint/2010/main" val="1904772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1073151"/>
            <a:ext cx="7772400" cy="2127250"/>
          </a:xfrm>
        </p:spPr>
        <p:txBody>
          <a:bodyPr/>
          <a:lstStyle>
            <a:lvl1pPr>
              <a:defRPr sz="2800"/>
            </a:lvl1pPr>
          </a:lstStyle>
          <a:p>
            <a:endParaRPr lang="en-US"/>
          </a:p>
        </p:txBody>
      </p:sp>
      <p:sp>
        <p:nvSpPr>
          <p:cNvPr id="5123" name="Rectangle 3"/>
          <p:cNvSpPr>
            <a:spLocks noGrp="1" noChangeArrowheads="1"/>
          </p:cNvSpPr>
          <p:nvPr>
            <p:ph type="subTitle" idx="1"/>
          </p:nvPr>
        </p:nvSpPr>
        <p:spPr>
          <a:xfrm>
            <a:off x="1371600" y="3810000"/>
            <a:ext cx="6400800" cy="2209800"/>
          </a:xfrm>
        </p:spPr>
        <p:txBody>
          <a:bodyPr/>
          <a:lstStyle>
            <a:lvl1pPr marL="0" indent="0" algn="ctr">
              <a:buFont typeface="Wingdings" pitchFamily="-65" charset="2"/>
              <a:buNone/>
              <a:defRPr sz="2000"/>
            </a:lvl1pPr>
          </a:lstStyle>
          <a:p>
            <a:endParaRPr lang="en-US"/>
          </a:p>
          <a:p>
            <a:endParaRPr lang="en-US"/>
          </a:p>
        </p:txBody>
      </p:sp>
      <p:sp>
        <p:nvSpPr>
          <p:cNvPr id="4" name="Rectangle 4"/>
          <p:cNvSpPr>
            <a:spLocks noGrp="1" noChangeArrowheads="1"/>
          </p:cNvSpPr>
          <p:nvPr>
            <p:ph type="dt" sz="half" idx="10"/>
          </p:nvPr>
        </p:nvSpPr>
        <p:spPr/>
        <p:txBody>
          <a:bodyPr/>
          <a:lstStyle>
            <a:lvl1pPr>
              <a:defRPr/>
            </a:lvl1pPr>
          </a:lstStyle>
          <a:p>
            <a:pPr>
              <a:defRPr/>
            </a:pPr>
            <a:fld id="{AA7F1C79-1A6B-4CDC-92AD-DD7F253DA19E}" type="datetime1">
              <a:rPr lang="en-US" altLang="en-US"/>
              <a:pPr>
                <a:defRPr/>
              </a:pPr>
              <a:t>1/24/23</a:t>
            </a:fld>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2133600" cy="457200"/>
          </a:xfrm>
        </p:spPr>
        <p:txBody>
          <a:bodyPr/>
          <a:lstStyle>
            <a:lvl1pPr>
              <a:defRPr/>
            </a:lvl1pPr>
          </a:lstStyle>
          <a:p>
            <a:pPr>
              <a:defRPr/>
            </a:pPr>
            <a:fld id="{BC48BE44-4C27-4027-BBD5-FABD2018C5B2}" type="slidenum">
              <a:rPr lang="en-US" altLang="en-US"/>
              <a:pPr>
                <a:defRPr/>
              </a:pPr>
              <a:t>‹#›</a:t>
            </a:fld>
            <a:endParaRPr lang="en-US" altLang="en-US"/>
          </a:p>
        </p:txBody>
      </p:sp>
    </p:spTree>
    <p:extLst>
      <p:ext uri="{BB962C8B-B14F-4D97-AF65-F5344CB8AC3E}">
        <p14:creationId xmlns:p14="http://schemas.microsoft.com/office/powerpoint/2010/main" val="793099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ACEB034-C6AA-4901-9202-A9056D9D5EF8}" type="datetime1">
              <a:rPr lang="en-US" altLang="en-US"/>
              <a:pPr>
                <a:defRPr/>
              </a:pPr>
              <a:t>1/24/23</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401B0E3-9FCE-47D0-9BA5-AC214AF11E03}" type="slidenum">
              <a:rPr lang="en-US" altLang="en-US"/>
              <a:pPr>
                <a:defRPr/>
              </a:pPr>
              <a:t>‹#›</a:t>
            </a:fld>
            <a:endParaRPr lang="en-US" altLang="en-US"/>
          </a:p>
        </p:txBody>
      </p:sp>
    </p:spTree>
    <p:extLst>
      <p:ext uri="{BB962C8B-B14F-4D97-AF65-F5344CB8AC3E}">
        <p14:creationId xmlns:p14="http://schemas.microsoft.com/office/powerpoint/2010/main" val="1986360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304800"/>
            <a:ext cx="20574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304800"/>
            <a:ext cx="60198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9CF7794-6B9C-4367-BA7B-30AA132F27DF}" type="datetime1">
              <a:rPr lang="en-US" altLang="en-US"/>
              <a:pPr>
                <a:defRPr/>
              </a:pPr>
              <a:t>1/24/23</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DAE02C9-E9F1-4483-8038-0C1CDA6D7BF2}" type="slidenum">
              <a:rPr lang="en-US" altLang="en-US"/>
              <a:pPr>
                <a:defRPr/>
              </a:pPr>
              <a:t>‹#›</a:t>
            </a:fld>
            <a:endParaRPr lang="en-US" altLang="en-US"/>
          </a:p>
        </p:txBody>
      </p:sp>
    </p:spTree>
    <p:extLst>
      <p:ext uri="{BB962C8B-B14F-4D97-AF65-F5344CB8AC3E}">
        <p14:creationId xmlns:p14="http://schemas.microsoft.com/office/powerpoint/2010/main" val="3311332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1"/>
            <a:ext cx="8229600" cy="530225"/>
          </a:xfrm>
        </p:spPr>
        <p:txBody>
          <a:bodyPr/>
          <a:lstStyle/>
          <a:p>
            <a:r>
              <a:rPr lang="en-US"/>
              <a:t>Click to edit Master title style</a:t>
            </a:r>
          </a:p>
        </p:txBody>
      </p:sp>
      <p:sp>
        <p:nvSpPr>
          <p:cNvPr id="3" name="Text Placeholder 2"/>
          <p:cNvSpPr>
            <a:spLocks noGrp="1"/>
          </p:cNvSpPr>
          <p:nvPr>
            <p:ph type="body" sz="half" idx="1"/>
          </p:nvPr>
        </p:nvSpPr>
        <p:spPr>
          <a:xfrm>
            <a:off x="533400" y="1066800"/>
            <a:ext cx="40386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066800"/>
            <a:ext cx="40386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BD10FC12-080A-40ED-AC8C-871FBAA52431}" type="datetime1">
              <a:rPr lang="en-US" altLang="en-US"/>
              <a:pPr>
                <a:defRPr/>
              </a:pPr>
              <a:t>1/24/23</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88CC00D-A765-457D-97D3-DA40FBA01065}" type="slidenum">
              <a:rPr lang="en-US" altLang="en-US"/>
              <a:pPr>
                <a:defRPr/>
              </a:pPr>
              <a:t>‹#›</a:t>
            </a:fld>
            <a:endParaRPr lang="en-US" altLang="en-US"/>
          </a:p>
        </p:txBody>
      </p:sp>
    </p:spTree>
    <p:extLst>
      <p:ext uri="{BB962C8B-B14F-4D97-AF65-F5344CB8AC3E}">
        <p14:creationId xmlns:p14="http://schemas.microsoft.com/office/powerpoint/2010/main" val="3127917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903CAEF-5064-439B-B08A-E9FB2F4A018B}" type="datetime1">
              <a:rPr lang="en-US" altLang="en-US"/>
              <a:pPr>
                <a:defRPr/>
              </a:pPr>
              <a:t>1/24/23</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8C9D8C6-EDCE-40E6-A0F4-CA6EA9E3C1C5}" type="slidenum">
              <a:rPr lang="en-US" altLang="en-US"/>
              <a:pPr>
                <a:defRPr/>
              </a:pPr>
              <a:t>‹#›</a:t>
            </a:fld>
            <a:endParaRPr lang="en-US" altLang="en-US"/>
          </a:p>
        </p:txBody>
      </p:sp>
    </p:spTree>
    <p:extLst>
      <p:ext uri="{BB962C8B-B14F-4D97-AF65-F5344CB8AC3E}">
        <p14:creationId xmlns:p14="http://schemas.microsoft.com/office/powerpoint/2010/main" val="3561835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633AA99-AA96-4951-B4C4-E5FFDE17ABA1}" type="datetime1">
              <a:rPr lang="en-US" altLang="en-US"/>
              <a:pPr>
                <a:defRPr/>
              </a:pPr>
              <a:t>1/24/23</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575CE25-A7E2-440E-A8F4-0085CD2B4D58}" type="slidenum">
              <a:rPr lang="en-US" altLang="en-US"/>
              <a:pPr>
                <a:defRPr/>
              </a:pPr>
              <a:t>‹#›</a:t>
            </a:fld>
            <a:endParaRPr lang="en-US" altLang="en-US"/>
          </a:p>
        </p:txBody>
      </p:sp>
    </p:spTree>
    <p:extLst>
      <p:ext uri="{BB962C8B-B14F-4D97-AF65-F5344CB8AC3E}">
        <p14:creationId xmlns:p14="http://schemas.microsoft.com/office/powerpoint/2010/main" val="1192214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0668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0668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6FAD3D03-2689-46D7-B64B-A39324F19666}" type="datetime1">
              <a:rPr lang="en-US" altLang="en-US"/>
              <a:pPr>
                <a:defRPr/>
              </a:pPr>
              <a:t>1/24/23</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80179DA-2836-411B-9C84-72AC139BA184}" type="slidenum">
              <a:rPr lang="en-US" altLang="en-US"/>
              <a:pPr>
                <a:defRPr/>
              </a:pPr>
              <a:t>‹#›</a:t>
            </a:fld>
            <a:endParaRPr lang="en-US" altLang="en-US"/>
          </a:p>
        </p:txBody>
      </p:sp>
    </p:spTree>
    <p:extLst>
      <p:ext uri="{BB962C8B-B14F-4D97-AF65-F5344CB8AC3E}">
        <p14:creationId xmlns:p14="http://schemas.microsoft.com/office/powerpoint/2010/main" val="2178394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813BF74-6660-4548-818E-45C71BDD9945}" type="datetime1">
              <a:rPr lang="en-US" altLang="en-US"/>
              <a:pPr>
                <a:defRPr/>
              </a:pPr>
              <a:t>1/24/23</a:t>
            </a:fld>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02582DA7-9833-428B-8386-C31474410D88}" type="slidenum">
              <a:rPr lang="en-US" altLang="en-US"/>
              <a:pPr>
                <a:defRPr/>
              </a:pPr>
              <a:t>‹#›</a:t>
            </a:fld>
            <a:endParaRPr lang="en-US" altLang="en-US"/>
          </a:p>
        </p:txBody>
      </p:sp>
    </p:spTree>
    <p:extLst>
      <p:ext uri="{BB962C8B-B14F-4D97-AF65-F5344CB8AC3E}">
        <p14:creationId xmlns:p14="http://schemas.microsoft.com/office/powerpoint/2010/main" val="338583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F49087CC-DE9E-421A-BC9D-EA258D86FE8E}" type="datetime1">
              <a:rPr lang="en-US" altLang="en-US"/>
              <a:pPr>
                <a:defRPr/>
              </a:pPr>
              <a:t>1/24/23</a:t>
            </a:fld>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2358ED3-E16C-4C2B-88D0-68CA69FCBE57}" type="slidenum">
              <a:rPr lang="en-US" altLang="en-US"/>
              <a:pPr>
                <a:defRPr/>
              </a:pPr>
              <a:t>‹#›</a:t>
            </a:fld>
            <a:endParaRPr lang="en-US" altLang="en-US"/>
          </a:p>
        </p:txBody>
      </p:sp>
    </p:spTree>
    <p:extLst>
      <p:ext uri="{BB962C8B-B14F-4D97-AF65-F5344CB8AC3E}">
        <p14:creationId xmlns:p14="http://schemas.microsoft.com/office/powerpoint/2010/main" val="724167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158074F-1C45-4B03-8FB8-F17B7FABA00B}" type="datetime1">
              <a:rPr lang="en-US" altLang="en-US"/>
              <a:pPr>
                <a:defRPr/>
              </a:pPr>
              <a:t>1/24/23</a:t>
            </a:fld>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91C1C389-CB34-4F8E-A084-81F97523134C}" type="slidenum">
              <a:rPr lang="en-US" altLang="en-US"/>
              <a:pPr>
                <a:defRPr/>
              </a:pPr>
              <a:t>‹#›</a:t>
            </a:fld>
            <a:endParaRPr lang="en-US" altLang="en-US"/>
          </a:p>
        </p:txBody>
      </p:sp>
    </p:spTree>
    <p:extLst>
      <p:ext uri="{BB962C8B-B14F-4D97-AF65-F5344CB8AC3E}">
        <p14:creationId xmlns:p14="http://schemas.microsoft.com/office/powerpoint/2010/main" val="2170329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C732BA2-A7AF-45B4-86B5-1E7162554B56}" type="datetime1">
              <a:rPr lang="en-US" altLang="en-US"/>
              <a:pPr>
                <a:defRPr/>
              </a:pPr>
              <a:t>1/24/23</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33C0CE5-FB6C-4F69-89CB-B99CA3492802}" type="slidenum">
              <a:rPr lang="en-US" altLang="en-US"/>
              <a:pPr>
                <a:defRPr/>
              </a:pPr>
              <a:t>‹#›</a:t>
            </a:fld>
            <a:endParaRPr lang="en-US" altLang="en-US"/>
          </a:p>
        </p:txBody>
      </p:sp>
    </p:spTree>
    <p:extLst>
      <p:ext uri="{BB962C8B-B14F-4D97-AF65-F5344CB8AC3E}">
        <p14:creationId xmlns:p14="http://schemas.microsoft.com/office/powerpoint/2010/main" val="1958770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014EF19-6B8E-4437-89AC-E8809D9D3E90}" type="datetime1">
              <a:rPr lang="en-US" altLang="en-US"/>
              <a:pPr>
                <a:defRPr/>
              </a:pPr>
              <a:t>1/24/23</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2150D713-CF4A-4B6E-83E3-3A3624BE4470}" type="slidenum">
              <a:rPr lang="en-US" altLang="en-US"/>
              <a:pPr>
                <a:defRPr/>
              </a:pPr>
              <a:t>‹#›</a:t>
            </a:fld>
            <a:endParaRPr lang="en-US" altLang="en-US"/>
          </a:p>
        </p:txBody>
      </p:sp>
    </p:spTree>
    <p:extLst>
      <p:ext uri="{BB962C8B-B14F-4D97-AF65-F5344CB8AC3E}">
        <p14:creationId xmlns:p14="http://schemas.microsoft.com/office/powerpoint/2010/main" val="3068239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304800"/>
            <a:ext cx="82296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33400" y="1066800"/>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000">
                <a:ea typeface="MS PGothic" panose="020B0600070205080204" pitchFamily="34" charset="-128"/>
                <a:cs typeface="Arial" panose="020B0604020202020204" pitchFamily="34" charset="0"/>
              </a:defRPr>
            </a:lvl1pPr>
          </a:lstStyle>
          <a:p>
            <a:pPr>
              <a:defRPr/>
            </a:pPr>
            <a:fld id="{7EED55E1-9CF3-4E1B-9A94-251DAC011843}" type="datetime1">
              <a:rPr lang="en-US" altLang="en-US"/>
              <a:pPr>
                <a:defRPr/>
              </a:pPr>
              <a:t>1/24/23</a:t>
            </a:fld>
            <a:endParaRPr lang="en-US" altLang="en-US"/>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000">
                <a:latin typeface="Arial" charset="0"/>
                <a:ea typeface="+mn-ea"/>
                <a:cs typeface="Arial" charset="0"/>
              </a:defRPr>
            </a:lvl1pPr>
          </a:lstStyle>
          <a:p>
            <a:pPr>
              <a:defRPr/>
            </a:pPr>
            <a:endParaRPr lang="en-US"/>
          </a:p>
        </p:txBody>
      </p:sp>
      <p:sp>
        <p:nvSpPr>
          <p:cNvPr id="4106" name="Rectangle 10"/>
          <p:cNvSpPr>
            <a:spLocks noGrp="1" noChangeArrowheads="1"/>
          </p:cNvSpPr>
          <p:nvPr>
            <p:ph type="sldNum" sz="quarter" idx="4"/>
          </p:nvPr>
        </p:nvSpPr>
        <p:spPr bwMode="auto">
          <a:xfrm>
            <a:off x="8728075" y="6526213"/>
            <a:ext cx="381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000">
                <a:ea typeface="MS PGothic" panose="020B0600070205080204" pitchFamily="34" charset="-128"/>
                <a:cs typeface="Arial" panose="020B0604020202020204" pitchFamily="34" charset="0"/>
              </a:defRPr>
            </a:lvl1pPr>
          </a:lstStyle>
          <a:p>
            <a:pPr>
              <a:defRPr/>
            </a:pPr>
            <a:fld id="{A47C5654-DA5B-4DA9-8B28-819A7D59EEC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31"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Lst>
  <p:hf sldNum="0" hdr="0" ftr="0" dt="0"/>
  <p:txStyles>
    <p:titleStyle>
      <a:lvl1pPr algn="ctr" rtl="0" eaLnBrk="0" fontAlgn="base" hangingPunct="0">
        <a:spcBef>
          <a:spcPct val="0"/>
        </a:spcBef>
        <a:spcAft>
          <a:spcPct val="0"/>
        </a:spcAft>
        <a:defRPr sz="2400">
          <a:solidFill>
            <a:schemeClr val="tx2"/>
          </a:solidFill>
          <a:latin typeface="+mj-lt"/>
          <a:ea typeface="ＭＳ Ｐゴシック" panose="020B0600070205080204" pitchFamily="34" charset="-128"/>
          <a:cs typeface="ＭＳ Ｐゴシック" pitchFamily="-65" charset="-128"/>
        </a:defRPr>
      </a:lvl1pPr>
      <a:lvl2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2pPr>
      <a:lvl3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3pPr>
      <a:lvl4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4pPr>
      <a:lvl5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5pPr>
      <a:lvl6pPr marL="457200" algn="ctr" rtl="0" fontAlgn="base">
        <a:spcBef>
          <a:spcPct val="0"/>
        </a:spcBef>
        <a:spcAft>
          <a:spcPct val="0"/>
        </a:spcAft>
        <a:defRPr sz="2400">
          <a:solidFill>
            <a:schemeClr val="tx2"/>
          </a:solidFill>
          <a:latin typeface="Arial Black" pitchFamily="-65" charset="0"/>
        </a:defRPr>
      </a:lvl6pPr>
      <a:lvl7pPr marL="914400" algn="ctr" rtl="0" fontAlgn="base">
        <a:spcBef>
          <a:spcPct val="0"/>
        </a:spcBef>
        <a:spcAft>
          <a:spcPct val="0"/>
        </a:spcAft>
        <a:defRPr sz="2400">
          <a:solidFill>
            <a:schemeClr val="tx2"/>
          </a:solidFill>
          <a:latin typeface="Arial Black" pitchFamily="-65" charset="0"/>
        </a:defRPr>
      </a:lvl7pPr>
      <a:lvl8pPr marL="1371600" algn="ctr" rtl="0" fontAlgn="base">
        <a:spcBef>
          <a:spcPct val="0"/>
        </a:spcBef>
        <a:spcAft>
          <a:spcPct val="0"/>
        </a:spcAft>
        <a:defRPr sz="2400">
          <a:solidFill>
            <a:schemeClr val="tx2"/>
          </a:solidFill>
          <a:latin typeface="Arial Black" pitchFamily="-65" charset="0"/>
        </a:defRPr>
      </a:lvl8pPr>
      <a:lvl9pPr marL="1828800" algn="ctr" rtl="0" fontAlgn="base">
        <a:spcBef>
          <a:spcPct val="0"/>
        </a:spcBef>
        <a:spcAft>
          <a:spcPct val="0"/>
        </a:spcAft>
        <a:defRPr sz="2400">
          <a:solidFill>
            <a:schemeClr val="tx2"/>
          </a:solidFill>
          <a:latin typeface="Arial Black" pitchFamily="-65" charset="0"/>
        </a:defRPr>
      </a:lvl9pPr>
    </p:titleStyle>
    <p:bodyStyle>
      <a:lvl1pPr marL="342900" indent="-342900" algn="l" rtl="0" eaLnBrk="0" fontAlgn="base" hangingPunct="0">
        <a:spcBef>
          <a:spcPct val="20000"/>
        </a:spcBef>
        <a:spcAft>
          <a:spcPct val="0"/>
        </a:spcAft>
        <a:buClr>
          <a:schemeClr val="bg2"/>
        </a:buClr>
        <a:buSzPct val="90000"/>
        <a:buFont typeface="Wingdings" panose="05000000000000000000" pitchFamily="2" charset="2"/>
        <a:buChar char="n"/>
        <a:defRPr sz="2400">
          <a:solidFill>
            <a:schemeClr val="tx1"/>
          </a:solidFill>
          <a:latin typeface="+mn-lt"/>
          <a:ea typeface="ＭＳ Ｐゴシック" panose="020B0600070205080204" pitchFamily="34" charset="-128"/>
          <a:cs typeface="ＭＳ Ｐゴシック" pitchFamily="-65" charset="-128"/>
        </a:defRPr>
      </a:lvl1pPr>
      <a:lvl2pPr marL="742950" indent="-285750" algn="l" rtl="0" eaLnBrk="0" fontAlgn="base" hangingPunct="0">
        <a:spcBef>
          <a:spcPct val="20000"/>
        </a:spcBef>
        <a:spcAft>
          <a:spcPct val="0"/>
        </a:spcAft>
        <a:buClr>
          <a:schemeClr val="tx2"/>
        </a:buClr>
        <a:buSzPct val="90000"/>
        <a:buFont typeface="Wingdings" panose="05000000000000000000" pitchFamily="2" charset="2"/>
        <a:buChar char="n"/>
        <a:defRPr sz="2000">
          <a:solidFill>
            <a:schemeClr val="tx1"/>
          </a:solidFill>
          <a:latin typeface="+mn-lt"/>
          <a:ea typeface="ＭＳ Ｐゴシック" panose="020B0600070205080204" pitchFamily="34" charset="-128"/>
        </a:defRPr>
      </a:lvl2pPr>
      <a:lvl3pPr marL="1143000" indent="-228600" algn="l" rtl="0" eaLnBrk="0" fontAlgn="base" hangingPunct="0">
        <a:spcBef>
          <a:spcPct val="20000"/>
        </a:spcBef>
        <a:spcAft>
          <a:spcPct val="0"/>
        </a:spcAft>
        <a:buClr>
          <a:schemeClr val="accent1"/>
        </a:buClr>
        <a:buSzPct val="90000"/>
        <a:buFont typeface="Wingdings" panose="05000000000000000000" pitchFamily="2" charset="2"/>
        <a:buChar char="n"/>
        <a:defRPr>
          <a:solidFill>
            <a:schemeClr val="tx1"/>
          </a:solidFill>
          <a:latin typeface="+mn-lt"/>
          <a:ea typeface="ＭＳ Ｐゴシック" panose="020B0600070205080204" pitchFamily="34" charset="-128"/>
        </a:defRPr>
      </a:lvl3pPr>
      <a:lvl4pPr marL="1600200" indent="-228600" algn="l" rtl="0" eaLnBrk="0" fontAlgn="base" hangingPunct="0">
        <a:spcBef>
          <a:spcPct val="20000"/>
        </a:spcBef>
        <a:spcAft>
          <a:spcPct val="0"/>
        </a:spcAft>
        <a:buClr>
          <a:schemeClr val="bg2"/>
        </a:buClr>
        <a:buSzPct val="90000"/>
        <a:buFont typeface="Wingdings" panose="05000000000000000000" pitchFamily="2" charset="2"/>
        <a:buChar char="n"/>
        <a:defRPr sz="1600">
          <a:solidFill>
            <a:schemeClr val="tx1"/>
          </a:solidFill>
          <a:latin typeface="+mn-lt"/>
          <a:ea typeface="ＭＳ Ｐゴシック" panose="020B0600070205080204" pitchFamily="34" charset="-128"/>
        </a:defRPr>
      </a:lvl4pPr>
      <a:lvl5pPr marL="2057400" indent="-228600" algn="l" rtl="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mn-lt"/>
          <a:ea typeface="ＭＳ Ｐゴシック" panose="020B0600070205080204" pitchFamily="34" charset="-128"/>
        </a:defRPr>
      </a:lvl5pPr>
      <a:lvl6pPr marL="25146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6pPr>
      <a:lvl7pPr marL="29718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7pPr>
      <a:lvl8pPr marL="34290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8pPr>
      <a:lvl9pPr marL="38862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18" Type="http://schemas.openxmlformats.org/officeDocument/2006/relationships/image" Target="../media/image46.jpeg"/><Relationship Id="rId26" Type="http://schemas.openxmlformats.org/officeDocument/2006/relationships/image" Target="../media/image54.jpeg"/><Relationship Id="rId3" Type="http://schemas.openxmlformats.org/officeDocument/2006/relationships/image" Target="../media/image31.jpeg"/><Relationship Id="rId21" Type="http://schemas.openxmlformats.org/officeDocument/2006/relationships/image" Target="../media/image49.jpe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5.jpeg"/><Relationship Id="rId25" Type="http://schemas.openxmlformats.org/officeDocument/2006/relationships/image" Target="../media/image53.jpeg"/><Relationship Id="rId2" Type="http://schemas.openxmlformats.org/officeDocument/2006/relationships/image" Target="../media/image30.jpeg"/><Relationship Id="rId16" Type="http://schemas.openxmlformats.org/officeDocument/2006/relationships/image" Target="../media/image44.jpeg"/><Relationship Id="rId20" Type="http://schemas.openxmlformats.org/officeDocument/2006/relationships/image" Target="../media/image48.jpeg"/><Relationship Id="rId29"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9.jpeg"/><Relationship Id="rId24" Type="http://schemas.openxmlformats.org/officeDocument/2006/relationships/image" Target="../media/image52.jpeg"/><Relationship Id="rId5" Type="http://schemas.openxmlformats.org/officeDocument/2006/relationships/image" Target="../media/image33.jpeg"/><Relationship Id="rId15" Type="http://schemas.openxmlformats.org/officeDocument/2006/relationships/image" Target="../media/image43.jpeg"/><Relationship Id="rId23" Type="http://schemas.openxmlformats.org/officeDocument/2006/relationships/image" Target="../media/image51.jpeg"/><Relationship Id="rId28" Type="http://schemas.openxmlformats.org/officeDocument/2006/relationships/image" Target="../media/image56.jpeg"/><Relationship Id="rId10" Type="http://schemas.openxmlformats.org/officeDocument/2006/relationships/image" Target="../media/image38.jpeg"/><Relationship Id="rId19" Type="http://schemas.openxmlformats.org/officeDocument/2006/relationships/image" Target="../media/image47.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jpeg"/><Relationship Id="rId22" Type="http://schemas.openxmlformats.org/officeDocument/2006/relationships/image" Target="../media/image50.jpeg"/><Relationship Id="rId27" Type="http://schemas.openxmlformats.org/officeDocument/2006/relationships/image" Target="../media/image55.jpeg"/><Relationship Id="rId30"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hyperlink" Target="http://oracleofbacon.org/"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7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7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research.lumeta.com/ches/map/index.html" TargetMode="External"/><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6.jpeg"/></Relationships>
</file>

<file path=ppt/slides/_rels/slide8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8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95"/>
          <p:cNvSpPr txBox="1">
            <a:spLocks noChangeArrowheads="1"/>
          </p:cNvSpPr>
          <p:nvPr/>
        </p:nvSpPr>
        <p:spPr bwMode="auto">
          <a:xfrm>
            <a:off x="3581400" y="2027238"/>
            <a:ext cx="2257476"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 typeface="Wingdings" panose="05000000000000000000" pitchFamily="2" charset="2"/>
              <a:buNone/>
            </a:pPr>
            <a:endParaRPr lang="en-US" altLang="en-US" dirty="0">
              <a:solidFill>
                <a:schemeClr val="hlink"/>
              </a:solidFill>
              <a:latin typeface="Arial Black" panose="020B0A04020102020204" pitchFamily="34" charset="0"/>
            </a:endParaRPr>
          </a:p>
          <a:p>
            <a:pPr algn="ctr" eaLnBrk="1" hangingPunct="1">
              <a:buClrTx/>
              <a:buSzTx/>
              <a:buFont typeface="Wingdings" panose="05000000000000000000" pitchFamily="2" charset="2"/>
              <a:buNone/>
            </a:pPr>
            <a:br>
              <a:rPr lang="en-US" altLang="en-US" dirty="0">
                <a:solidFill>
                  <a:schemeClr val="hlink"/>
                </a:solidFill>
                <a:latin typeface="Arial Black" panose="020B0A04020102020204" pitchFamily="34" charset="0"/>
              </a:rPr>
            </a:br>
            <a:r>
              <a:rPr lang="en-US" altLang="en-US" dirty="0">
                <a:solidFill>
                  <a:schemeClr val="hlink"/>
                </a:solidFill>
                <a:latin typeface="Arial Black" panose="020B0A04020102020204" pitchFamily="34" charset="0"/>
              </a:rPr>
              <a:t>Introduction</a:t>
            </a:r>
          </a:p>
        </p:txBody>
      </p:sp>
      <p:sp>
        <p:nvSpPr>
          <p:cNvPr id="5123" name="Text Box 96"/>
          <p:cNvSpPr txBox="1">
            <a:spLocks noChangeArrowheads="1"/>
          </p:cNvSpPr>
          <p:nvPr/>
        </p:nvSpPr>
        <p:spPr bwMode="auto">
          <a:xfrm>
            <a:off x="3181351" y="3745480"/>
            <a:ext cx="33337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 typeface="Wingdings" panose="05000000000000000000" pitchFamily="2" charset="2"/>
              <a:buNone/>
            </a:pPr>
            <a:r>
              <a:rPr lang="en-US" altLang="en-US" sz="2000"/>
              <a:t>CS 765: Complex Networks</a:t>
            </a:r>
          </a:p>
          <a:p>
            <a:pPr algn="ctr" eaLnBrk="1" hangingPunct="1">
              <a:buClrTx/>
              <a:buSzTx/>
              <a:buFont typeface="Wingdings" panose="05000000000000000000" pitchFamily="2" charset="2"/>
              <a:buNone/>
            </a:pPr>
            <a:endParaRPr lang="en-US" altLang="en-US" sz="1800"/>
          </a:p>
        </p:txBody>
      </p:sp>
      <p:sp>
        <p:nvSpPr>
          <p:cNvPr id="5124" name="Rectangle 7" descr="Orange bar"/>
          <p:cNvSpPr>
            <a:spLocks noChangeArrowheads="1"/>
          </p:cNvSpPr>
          <p:nvPr/>
        </p:nvSpPr>
        <p:spPr bwMode="auto">
          <a:xfrm>
            <a:off x="1914525" y="3429000"/>
            <a:ext cx="5314950" cy="188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5125" name="Text Box 96"/>
          <p:cNvSpPr txBox="1">
            <a:spLocks noChangeArrowheads="1"/>
          </p:cNvSpPr>
          <p:nvPr/>
        </p:nvSpPr>
        <p:spPr bwMode="auto">
          <a:xfrm>
            <a:off x="0" y="5486400"/>
            <a:ext cx="9144000" cy="169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 typeface="Wingdings" panose="05000000000000000000" pitchFamily="2" charset="2"/>
              <a:buNone/>
            </a:pPr>
            <a:r>
              <a:rPr lang="en-US" altLang="en-US" sz="1800" dirty="0"/>
              <a:t>Slides are adapted from</a:t>
            </a:r>
          </a:p>
          <a:p>
            <a:pPr algn="ctr" eaLnBrk="1" hangingPunct="1">
              <a:buClrTx/>
              <a:buSzTx/>
              <a:buFont typeface="Wingdings" panose="05000000000000000000" pitchFamily="2" charset="2"/>
              <a:buNone/>
            </a:pPr>
            <a:r>
              <a:rPr lang="en-US" altLang="en-US" sz="1800" dirty="0"/>
              <a:t>Constantine </a:t>
            </a:r>
            <a:r>
              <a:rPr lang="en-US" altLang="en-US" sz="1800" dirty="0" err="1"/>
              <a:t>Dovrolis</a:t>
            </a:r>
            <a:r>
              <a:rPr lang="en-US" altLang="en-US" sz="1800" dirty="0"/>
              <a:t>, Eileen Kraemer, Peter </a:t>
            </a:r>
            <a:r>
              <a:rPr lang="en-US" altLang="en-US" sz="1800" dirty="0" err="1"/>
              <a:t>Dodds</a:t>
            </a:r>
            <a:r>
              <a:rPr lang="en-US" altLang="en-US" sz="1800" dirty="0"/>
              <a:t>, and Sergei </a:t>
            </a:r>
            <a:r>
              <a:rPr lang="en-US" altLang="en-US" sz="1800" dirty="0" err="1"/>
              <a:t>Maslov</a:t>
            </a:r>
            <a:endParaRPr lang="en-US" altLang="en-US" sz="1800" dirty="0"/>
          </a:p>
          <a:p>
            <a:pPr algn="ctr" eaLnBrk="1" hangingPunct="1">
              <a:buClrTx/>
              <a:buSzTx/>
              <a:buFont typeface="Wingdings" panose="05000000000000000000" pitchFamily="2" charset="2"/>
              <a:buNone/>
            </a:pPr>
            <a:r>
              <a:rPr lang="en-US" altLang="en-US" sz="1800" dirty="0"/>
              <a:t>and</a:t>
            </a:r>
          </a:p>
          <a:p>
            <a:pPr algn="ctr" eaLnBrk="1" hangingPunct="1">
              <a:buClrTx/>
              <a:buSzTx/>
              <a:buFont typeface="Wingdings" panose="05000000000000000000" pitchFamily="2" charset="2"/>
              <a:buNone/>
            </a:pPr>
            <a:r>
              <a:rPr lang="en-US" altLang="en-US" sz="1800" dirty="0"/>
              <a:t>Network Science by Albert-László </a:t>
            </a:r>
            <a:r>
              <a:rPr lang="en-US" altLang="en-US" sz="1800" dirty="0" err="1"/>
              <a:t>Barabási</a:t>
            </a:r>
            <a:endParaRPr lang="en-US" altLang="en-US" sz="1800" dirty="0"/>
          </a:p>
          <a:p>
            <a:pPr algn="ctr" eaLnBrk="1" hangingPunct="1">
              <a:buClrTx/>
              <a:buSzTx/>
              <a:buFont typeface="Wingdings" panose="05000000000000000000" pitchFamily="2" charset="2"/>
              <a:buNone/>
            </a:pPr>
            <a:endParaRPr lang="en-US" altLang="en-US" sz="1800"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3400" y="765175"/>
            <a:ext cx="8229600" cy="530225"/>
          </a:xfrm>
        </p:spPr>
        <p:txBody>
          <a:bodyPr/>
          <a:lstStyle/>
          <a:p>
            <a:r>
              <a:rPr lang="en-US" altLang="en-US" sz="3200" dirty="0"/>
              <a:t>Historical perspective </a:t>
            </a:r>
            <a:br>
              <a:rPr lang="en-US" altLang="en-US" sz="3200" dirty="0"/>
            </a:br>
            <a:r>
              <a:rPr lang="en-US" altLang="en-US" sz="3200" dirty="0"/>
              <a:t>on Complex Networks</a:t>
            </a:r>
          </a:p>
        </p:txBody>
      </p:sp>
      <p:sp>
        <p:nvSpPr>
          <p:cNvPr id="10304" name="Rectangle 3">
            <a:extLst>
              <a:ext uri="{FF2B5EF4-FFF2-40B4-BE49-F238E27FC236}">
                <a16:creationId xmlns:a16="http://schemas.microsoft.com/office/drawing/2014/main" id="{86810339-736E-79A9-6E6A-8D9A3CDCEC42}"/>
              </a:ext>
            </a:extLst>
          </p:cNvPr>
          <p:cNvSpPr txBox="1">
            <a:spLocks noChangeArrowheads="1"/>
          </p:cNvSpPr>
          <p:nvPr/>
        </p:nvSpPr>
        <p:spPr bwMode="auto">
          <a:xfrm>
            <a:off x="304800" y="1676400"/>
            <a:ext cx="8534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90000"/>
              <a:buFont typeface="Wingdings" panose="05000000000000000000" pitchFamily="2" charset="2"/>
              <a:buChar char="n"/>
              <a:defRPr sz="2400">
                <a:solidFill>
                  <a:schemeClr val="tx1"/>
                </a:solidFill>
                <a:latin typeface="+mn-lt"/>
                <a:ea typeface="ＭＳ Ｐゴシック" panose="020B0600070205080204" pitchFamily="34" charset="-128"/>
                <a:cs typeface="ＭＳ Ｐゴシック" pitchFamily="-65" charset="-128"/>
              </a:defRPr>
            </a:lvl1pPr>
            <a:lvl2pPr marL="742950" indent="-285750" algn="l" rtl="0" eaLnBrk="0" fontAlgn="base" hangingPunct="0">
              <a:spcBef>
                <a:spcPct val="20000"/>
              </a:spcBef>
              <a:spcAft>
                <a:spcPct val="0"/>
              </a:spcAft>
              <a:buClr>
                <a:schemeClr val="tx2"/>
              </a:buClr>
              <a:buSzPct val="90000"/>
              <a:buFont typeface="Wingdings" panose="05000000000000000000" pitchFamily="2" charset="2"/>
              <a:buChar char="n"/>
              <a:defRPr sz="2000">
                <a:solidFill>
                  <a:schemeClr val="tx1"/>
                </a:solidFill>
                <a:latin typeface="+mn-lt"/>
                <a:ea typeface="ＭＳ Ｐゴシック" panose="020B0600070205080204" pitchFamily="34" charset="-128"/>
              </a:defRPr>
            </a:lvl2pPr>
            <a:lvl3pPr marL="1143000" indent="-228600" algn="l" rtl="0" eaLnBrk="0" fontAlgn="base" hangingPunct="0">
              <a:spcBef>
                <a:spcPct val="20000"/>
              </a:spcBef>
              <a:spcAft>
                <a:spcPct val="0"/>
              </a:spcAft>
              <a:buClr>
                <a:schemeClr val="accent1"/>
              </a:buClr>
              <a:buSzPct val="90000"/>
              <a:buFont typeface="Wingdings" panose="05000000000000000000" pitchFamily="2" charset="2"/>
              <a:buChar char="n"/>
              <a:defRPr>
                <a:solidFill>
                  <a:schemeClr val="tx1"/>
                </a:solidFill>
                <a:latin typeface="+mn-lt"/>
                <a:ea typeface="ＭＳ Ｐゴシック" panose="020B0600070205080204" pitchFamily="34" charset="-128"/>
              </a:defRPr>
            </a:lvl3pPr>
            <a:lvl4pPr marL="1600200" indent="-228600" algn="l" rtl="0" eaLnBrk="0" fontAlgn="base" hangingPunct="0">
              <a:spcBef>
                <a:spcPct val="20000"/>
              </a:spcBef>
              <a:spcAft>
                <a:spcPct val="0"/>
              </a:spcAft>
              <a:buClr>
                <a:schemeClr val="bg2"/>
              </a:buClr>
              <a:buSzPct val="90000"/>
              <a:buFont typeface="Wingdings" panose="05000000000000000000" pitchFamily="2" charset="2"/>
              <a:buChar char="n"/>
              <a:defRPr sz="1600">
                <a:solidFill>
                  <a:schemeClr val="tx1"/>
                </a:solidFill>
                <a:latin typeface="+mn-lt"/>
                <a:ea typeface="ＭＳ Ｐゴシック" panose="020B0600070205080204" pitchFamily="34" charset="-128"/>
              </a:defRPr>
            </a:lvl4pPr>
            <a:lvl5pPr marL="2057400" indent="-228600" algn="l" rtl="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mn-lt"/>
                <a:ea typeface="ＭＳ Ｐゴシック" panose="020B0600070205080204" pitchFamily="34" charset="-128"/>
              </a:defRPr>
            </a:lvl5pPr>
            <a:lvl6pPr marL="25146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6pPr>
            <a:lvl7pPr marL="29718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7pPr>
            <a:lvl8pPr marL="34290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8pPr>
            <a:lvl9pPr marL="38862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9pPr>
          </a:lstStyle>
          <a:p>
            <a:pPr eaLnBrk="1" hangingPunct="1"/>
            <a:r>
              <a:rPr lang="en-US" altLang="en-US" sz="2200" kern="0" dirty="0">
                <a:sym typeface="Wingdings" panose="05000000000000000000" pitchFamily="2" charset="2"/>
              </a:rPr>
              <a:t>Systems approach: thinking about Networks</a:t>
            </a:r>
          </a:p>
          <a:p>
            <a:pPr lvl="1" eaLnBrk="1" hangingPunct="1"/>
            <a:r>
              <a:rPr lang="en-US" altLang="en-US" sz="2200" kern="0" dirty="0">
                <a:sym typeface="Wingdings" panose="05000000000000000000" pitchFamily="2" charset="2"/>
              </a:rPr>
              <a:t>The focus moves from the elements (network nodes) to their interactions (network links)</a:t>
            </a:r>
          </a:p>
          <a:p>
            <a:pPr lvl="1" eaLnBrk="1" hangingPunct="1"/>
            <a:r>
              <a:rPr lang="en-US" altLang="en-US" sz="2200" kern="0" dirty="0">
                <a:sym typeface="Wingdings" panose="05000000000000000000" pitchFamily="2" charset="2"/>
              </a:rPr>
              <a:t>To a certain degree, the structural details of each element become less important than the network of interactions</a:t>
            </a:r>
          </a:p>
          <a:p>
            <a:pPr lvl="1" eaLnBrk="1" hangingPunct="1"/>
            <a:r>
              <a:rPr lang="en-US" altLang="en-US" sz="2200" kern="0" dirty="0">
                <a:sym typeface="Wingdings" panose="05000000000000000000" pitchFamily="2" charset="2"/>
              </a:rPr>
              <a:t>Some system properties, such as Robustness, Fragility, Modularity, Hierarchy, Evolvability, Redundancy (and others) can be better understood through the Networks approach</a:t>
            </a:r>
          </a:p>
          <a:p>
            <a:pPr lvl="1" eaLnBrk="1" hangingPunct="1"/>
            <a:endParaRPr lang="en-US" altLang="en-US" sz="2200" kern="0" dirty="0">
              <a:sym typeface="Wingdings" panose="05000000000000000000" pitchFamily="2" charset="2"/>
            </a:endParaRPr>
          </a:p>
          <a:p>
            <a:pPr eaLnBrk="1" hangingPunct="1"/>
            <a:r>
              <a:rPr lang="en-US" altLang="en-US" sz="2200" kern="0" dirty="0">
                <a:sym typeface="Wingdings" panose="05000000000000000000" pitchFamily="2" charset="2"/>
              </a:rPr>
              <a:t>Some milestones:</a:t>
            </a:r>
          </a:p>
          <a:p>
            <a:pPr lvl="1" eaLnBrk="1" hangingPunct="1"/>
            <a:r>
              <a:rPr lang="en-US" altLang="en-US" sz="2200" kern="0" dirty="0">
                <a:sym typeface="Wingdings" panose="05000000000000000000" pitchFamily="2" charset="2"/>
              </a:rPr>
              <a:t>1998: Small-World Networks (</a:t>
            </a:r>
            <a:r>
              <a:rPr lang="en-US" altLang="en-US" sz="2200" kern="0" dirty="0" err="1">
                <a:sym typeface="Wingdings" panose="05000000000000000000" pitchFamily="2" charset="2"/>
              </a:rPr>
              <a:t>D.Watts</a:t>
            </a:r>
            <a:r>
              <a:rPr lang="en-US" altLang="en-US" sz="2200" kern="0" dirty="0">
                <a:sym typeface="Wingdings" panose="05000000000000000000" pitchFamily="2" charset="2"/>
              </a:rPr>
              <a:t> and </a:t>
            </a:r>
            <a:r>
              <a:rPr lang="en-US" altLang="en-US" sz="2200" kern="0" dirty="0" err="1">
                <a:sym typeface="Wingdings" panose="05000000000000000000" pitchFamily="2" charset="2"/>
              </a:rPr>
              <a:t>S.Strogatz</a:t>
            </a:r>
            <a:r>
              <a:rPr lang="en-US" altLang="en-US" sz="2200" kern="0" dirty="0">
                <a:sym typeface="Wingdings" panose="05000000000000000000" pitchFamily="2" charset="2"/>
              </a:rPr>
              <a:t>)</a:t>
            </a:r>
          </a:p>
          <a:p>
            <a:pPr lvl="1" eaLnBrk="1" hangingPunct="1"/>
            <a:r>
              <a:rPr lang="en-US" altLang="en-US" sz="2200" kern="0" dirty="0">
                <a:sym typeface="Wingdings" panose="05000000000000000000" pitchFamily="2" charset="2"/>
              </a:rPr>
              <a:t>1999: Scale-Free Networks (</a:t>
            </a:r>
            <a:r>
              <a:rPr lang="en-US" altLang="en-US" sz="2200" kern="0" dirty="0" err="1">
                <a:sym typeface="Wingdings" panose="05000000000000000000" pitchFamily="2" charset="2"/>
              </a:rPr>
              <a:t>R.Albert</a:t>
            </a:r>
            <a:r>
              <a:rPr lang="en-US" altLang="en-US" sz="2200" kern="0" dirty="0">
                <a:sym typeface="Wingdings" panose="05000000000000000000" pitchFamily="2" charset="2"/>
              </a:rPr>
              <a:t> &amp; </a:t>
            </a:r>
            <a:r>
              <a:rPr lang="en-US" altLang="en-US" sz="2200" kern="0" dirty="0" err="1">
                <a:sym typeface="Wingdings" panose="05000000000000000000" pitchFamily="2" charset="2"/>
              </a:rPr>
              <a:t>A.L.Barabasi</a:t>
            </a:r>
            <a:r>
              <a:rPr lang="en-US" altLang="en-US" sz="2200" kern="0" dirty="0">
                <a:sym typeface="Wingdings" panose="05000000000000000000" pitchFamily="2" charset="2"/>
              </a:rPr>
              <a:t>)</a:t>
            </a:r>
          </a:p>
          <a:p>
            <a:pPr lvl="1" eaLnBrk="1" hangingPunct="1"/>
            <a:r>
              <a:rPr lang="en-US" altLang="en-US" sz="2200" kern="0" dirty="0">
                <a:sym typeface="Wingdings" panose="05000000000000000000" pitchFamily="2" charset="2"/>
              </a:rPr>
              <a:t>2002: Network Motifs (</a:t>
            </a:r>
            <a:r>
              <a:rPr lang="en-US" altLang="en-US" sz="2200" kern="0" dirty="0" err="1">
                <a:sym typeface="Wingdings" panose="05000000000000000000" pitchFamily="2" charset="2"/>
              </a:rPr>
              <a:t>U.Alon</a:t>
            </a:r>
            <a:r>
              <a:rPr lang="en-US" altLang="en-US" sz="2200" kern="0" dirty="0">
                <a:sym typeface="Wingdings" panose="05000000000000000000" pitchFamily="2" charset="2"/>
              </a:rPr>
              <a:t>)</a:t>
            </a:r>
          </a:p>
        </p:txBody>
      </p:sp>
    </p:spTree>
    <p:extLst>
      <p:ext uri="{BB962C8B-B14F-4D97-AF65-F5344CB8AC3E}">
        <p14:creationId xmlns:p14="http://schemas.microsoft.com/office/powerpoint/2010/main" val="27544331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04">
                                            <p:txEl>
                                              <p:pRg st="0" end="0"/>
                                            </p:txEl>
                                          </p:spTgt>
                                        </p:tgtEl>
                                        <p:attrNameLst>
                                          <p:attrName>style.visibility</p:attrName>
                                        </p:attrNameLst>
                                      </p:cBhvr>
                                      <p:to>
                                        <p:strVal val="visible"/>
                                      </p:to>
                                    </p:set>
                                    <p:animEffect transition="in" filter="dissolve">
                                      <p:cBhvr>
                                        <p:cTn id="7" dur="500"/>
                                        <p:tgtEl>
                                          <p:spTgt spid="1030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304">
                                            <p:txEl>
                                              <p:pRg st="1" end="1"/>
                                            </p:txEl>
                                          </p:spTgt>
                                        </p:tgtEl>
                                        <p:attrNameLst>
                                          <p:attrName>style.visibility</p:attrName>
                                        </p:attrNameLst>
                                      </p:cBhvr>
                                      <p:to>
                                        <p:strVal val="visible"/>
                                      </p:to>
                                    </p:set>
                                    <p:animEffect transition="in" filter="dissolve">
                                      <p:cBhvr>
                                        <p:cTn id="10" dur="500"/>
                                        <p:tgtEl>
                                          <p:spTgt spid="1030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304">
                                            <p:txEl>
                                              <p:pRg st="2" end="2"/>
                                            </p:txEl>
                                          </p:spTgt>
                                        </p:tgtEl>
                                        <p:attrNameLst>
                                          <p:attrName>style.visibility</p:attrName>
                                        </p:attrNameLst>
                                      </p:cBhvr>
                                      <p:to>
                                        <p:strVal val="visible"/>
                                      </p:to>
                                    </p:set>
                                    <p:animEffect transition="in" filter="dissolve">
                                      <p:cBhvr>
                                        <p:cTn id="15" dur="500"/>
                                        <p:tgtEl>
                                          <p:spTgt spid="1030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304">
                                            <p:txEl>
                                              <p:pRg st="3" end="3"/>
                                            </p:txEl>
                                          </p:spTgt>
                                        </p:tgtEl>
                                        <p:attrNameLst>
                                          <p:attrName>style.visibility</p:attrName>
                                        </p:attrNameLst>
                                      </p:cBhvr>
                                      <p:to>
                                        <p:strVal val="visible"/>
                                      </p:to>
                                    </p:set>
                                    <p:animEffect transition="in" filter="dissolve">
                                      <p:cBhvr>
                                        <p:cTn id="20" dur="500"/>
                                        <p:tgtEl>
                                          <p:spTgt spid="1030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304">
                                            <p:txEl>
                                              <p:pRg st="5" end="5"/>
                                            </p:txEl>
                                          </p:spTgt>
                                        </p:tgtEl>
                                        <p:attrNameLst>
                                          <p:attrName>style.visibility</p:attrName>
                                        </p:attrNameLst>
                                      </p:cBhvr>
                                      <p:to>
                                        <p:strVal val="visible"/>
                                      </p:to>
                                    </p:set>
                                    <p:animEffect transition="in" filter="dissolve">
                                      <p:cBhvr>
                                        <p:cTn id="25" dur="500"/>
                                        <p:tgtEl>
                                          <p:spTgt spid="10304">
                                            <p:txEl>
                                              <p:pRg st="5" end="5"/>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0304">
                                            <p:txEl>
                                              <p:pRg st="6" end="6"/>
                                            </p:txEl>
                                          </p:spTgt>
                                        </p:tgtEl>
                                        <p:attrNameLst>
                                          <p:attrName>style.visibility</p:attrName>
                                        </p:attrNameLst>
                                      </p:cBhvr>
                                      <p:to>
                                        <p:strVal val="visible"/>
                                      </p:to>
                                    </p:set>
                                    <p:animEffect transition="in" filter="dissolve">
                                      <p:cBhvr>
                                        <p:cTn id="28" dur="500"/>
                                        <p:tgtEl>
                                          <p:spTgt spid="10304">
                                            <p:txEl>
                                              <p:pRg st="6" end="6"/>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0304">
                                            <p:txEl>
                                              <p:pRg st="7" end="7"/>
                                            </p:txEl>
                                          </p:spTgt>
                                        </p:tgtEl>
                                        <p:attrNameLst>
                                          <p:attrName>style.visibility</p:attrName>
                                        </p:attrNameLst>
                                      </p:cBhvr>
                                      <p:to>
                                        <p:strVal val="visible"/>
                                      </p:to>
                                    </p:set>
                                    <p:animEffect transition="in" filter="dissolve">
                                      <p:cBhvr>
                                        <p:cTn id="31" dur="500"/>
                                        <p:tgtEl>
                                          <p:spTgt spid="10304">
                                            <p:txEl>
                                              <p:pRg st="7" end="7"/>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0304">
                                            <p:txEl>
                                              <p:pRg st="8" end="8"/>
                                            </p:txEl>
                                          </p:spTgt>
                                        </p:tgtEl>
                                        <p:attrNameLst>
                                          <p:attrName>style.visibility</p:attrName>
                                        </p:attrNameLst>
                                      </p:cBhvr>
                                      <p:to>
                                        <p:strVal val="visible"/>
                                      </p:to>
                                    </p:set>
                                    <p:animEffect transition="in" filter="dissolve">
                                      <p:cBhvr>
                                        <p:cTn id="34" dur="500"/>
                                        <p:tgtEl>
                                          <p:spTgt spid="1030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0B0D8814-B251-BD59-66D2-5DDE71D9915C}"/>
              </a:ext>
            </a:extLst>
          </p:cNvPr>
          <p:cNvSpPr txBox="1">
            <a:spLocks noChangeArrowheads="1"/>
          </p:cNvSpPr>
          <p:nvPr/>
        </p:nvSpPr>
        <p:spPr bwMode="auto">
          <a:xfrm>
            <a:off x="5057775" y="1982788"/>
            <a:ext cx="28216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a:solidFill>
                  <a:srgbClr val="FF3300"/>
                </a:solidFill>
                <a:latin typeface="+mn-lt"/>
              </a:rPr>
              <a:t>post-genomic view </a:t>
            </a:r>
          </a:p>
        </p:txBody>
      </p:sp>
      <p:sp>
        <p:nvSpPr>
          <p:cNvPr id="4" name="Text Box 5">
            <a:extLst>
              <a:ext uri="{FF2B5EF4-FFF2-40B4-BE49-F238E27FC236}">
                <a16:creationId xmlns:a16="http://schemas.microsoft.com/office/drawing/2014/main" id="{2DB9E1FB-94AA-0D7A-2C6F-2F8752A6E60F}"/>
              </a:ext>
            </a:extLst>
          </p:cNvPr>
          <p:cNvSpPr txBox="1">
            <a:spLocks noChangeArrowheads="1"/>
          </p:cNvSpPr>
          <p:nvPr/>
        </p:nvSpPr>
        <p:spPr bwMode="auto">
          <a:xfrm>
            <a:off x="1165225" y="1955800"/>
            <a:ext cx="23086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dirty="0">
                <a:solidFill>
                  <a:srgbClr val="FF3300"/>
                </a:solidFill>
                <a:latin typeface="+mn-lt"/>
              </a:rPr>
              <a:t>traditional view </a:t>
            </a:r>
          </a:p>
        </p:txBody>
      </p:sp>
      <p:sp>
        <p:nvSpPr>
          <p:cNvPr id="5" name="Text Box 6">
            <a:extLst>
              <a:ext uri="{FF2B5EF4-FFF2-40B4-BE49-F238E27FC236}">
                <a16:creationId xmlns:a16="http://schemas.microsoft.com/office/drawing/2014/main" id="{D0A990DB-67D8-4576-131B-F34108D30BC9}"/>
              </a:ext>
            </a:extLst>
          </p:cNvPr>
          <p:cNvSpPr txBox="1">
            <a:spLocks noChangeArrowheads="1"/>
          </p:cNvSpPr>
          <p:nvPr/>
        </p:nvSpPr>
        <p:spPr bwMode="auto">
          <a:xfrm>
            <a:off x="2895600" y="6400800"/>
            <a:ext cx="3452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400">
                <a:latin typeface="Times New Roman" panose="02020603050405020304" pitchFamily="18" charset="0"/>
              </a:rPr>
              <a:t>from Eisenberg et al. Nature 2000 405: 823-6</a:t>
            </a:r>
          </a:p>
        </p:txBody>
      </p:sp>
      <p:pic>
        <p:nvPicPr>
          <p:cNvPr id="6" name="Picture 9">
            <a:extLst>
              <a:ext uri="{FF2B5EF4-FFF2-40B4-BE49-F238E27FC236}">
                <a16:creationId xmlns:a16="http://schemas.microsoft.com/office/drawing/2014/main" id="{4A03C101-00F2-0269-65AE-7F64B35C0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2981325"/>
            <a:ext cx="2600325"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169FD57F-F181-3357-57CE-F894CA7BB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213" y="2600325"/>
            <a:ext cx="33528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52BC8B65-3696-D852-5CC4-0CCD85FB1771}"/>
              </a:ext>
            </a:extLst>
          </p:cNvPr>
          <p:cNvSpPr txBox="1">
            <a:spLocks/>
          </p:cNvSpPr>
          <p:nvPr/>
        </p:nvSpPr>
        <p:spPr>
          <a:xfrm>
            <a:off x="533400" y="304800"/>
            <a:ext cx="8229600" cy="530225"/>
          </a:xfrm>
          <a:prstGeom prst="rect">
            <a:avLst/>
          </a:prstGeom>
        </p:spPr>
        <p:txBody>
          <a:bodyPr/>
          <a:lstStyle>
            <a:lvl1pPr algn="ctr" rtl="0" eaLnBrk="0" fontAlgn="base" hangingPunct="0">
              <a:spcBef>
                <a:spcPct val="0"/>
              </a:spcBef>
              <a:spcAft>
                <a:spcPct val="0"/>
              </a:spcAft>
              <a:defRPr sz="2400">
                <a:solidFill>
                  <a:schemeClr val="tx2"/>
                </a:solidFill>
                <a:latin typeface="+mj-lt"/>
                <a:ea typeface="ＭＳ Ｐゴシック" panose="020B0600070205080204" pitchFamily="34" charset="-128"/>
                <a:cs typeface="ＭＳ Ｐゴシック" pitchFamily="-65" charset="-128"/>
              </a:defRPr>
            </a:lvl1pPr>
            <a:lvl2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2pPr>
            <a:lvl3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3pPr>
            <a:lvl4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4pPr>
            <a:lvl5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5pPr>
            <a:lvl6pPr marL="457200" algn="ctr" rtl="0" fontAlgn="base">
              <a:spcBef>
                <a:spcPct val="0"/>
              </a:spcBef>
              <a:spcAft>
                <a:spcPct val="0"/>
              </a:spcAft>
              <a:defRPr sz="2400">
                <a:solidFill>
                  <a:schemeClr val="tx2"/>
                </a:solidFill>
                <a:latin typeface="Arial Black" pitchFamily="-65" charset="0"/>
              </a:defRPr>
            </a:lvl6pPr>
            <a:lvl7pPr marL="914400" algn="ctr" rtl="0" fontAlgn="base">
              <a:spcBef>
                <a:spcPct val="0"/>
              </a:spcBef>
              <a:spcAft>
                <a:spcPct val="0"/>
              </a:spcAft>
              <a:defRPr sz="2400">
                <a:solidFill>
                  <a:schemeClr val="tx2"/>
                </a:solidFill>
                <a:latin typeface="Arial Black" pitchFamily="-65" charset="0"/>
              </a:defRPr>
            </a:lvl7pPr>
            <a:lvl8pPr marL="1371600" algn="ctr" rtl="0" fontAlgn="base">
              <a:spcBef>
                <a:spcPct val="0"/>
              </a:spcBef>
              <a:spcAft>
                <a:spcPct val="0"/>
              </a:spcAft>
              <a:defRPr sz="2400">
                <a:solidFill>
                  <a:schemeClr val="tx2"/>
                </a:solidFill>
                <a:latin typeface="Arial Black" pitchFamily="-65" charset="0"/>
              </a:defRPr>
            </a:lvl8pPr>
            <a:lvl9pPr marL="1828800" algn="ctr" rtl="0" fontAlgn="base">
              <a:spcBef>
                <a:spcPct val="0"/>
              </a:spcBef>
              <a:spcAft>
                <a:spcPct val="0"/>
              </a:spcAft>
              <a:defRPr sz="2400">
                <a:solidFill>
                  <a:schemeClr val="tx2"/>
                </a:solidFill>
                <a:latin typeface="Arial Black" pitchFamily="-65" charset="0"/>
              </a:defRPr>
            </a:lvl9pPr>
          </a:lstStyle>
          <a:p>
            <a:r>
              <a:rPr lang="en-US" altLang="en-US" sz="3200" kern="0"/>
              <a:t>Historical perspective </a:t>
            </a:r>
            <a:br>
              <a:rPr lang="en-US" altLang="en-US" sz="3200" kern="0"/>
            </a:br>
            <a:r>
              <a:rPr lang="en-US" altLang="en-US" sz="3200" kern="0"/>
              <a:t>on Complex Networks</a:t>
            </a:r>
            <a:endParaRPr lang="en-US" altLang="en-US" sz="3200" kern="0" dirty="0"/>
          </a:p>
        </p:txBody>
      </p:sp>
    </p:spTree>
    <p:extLst>
      <p:ext uri="{BB962C8B-B14F-4D97-AF65-F5344CB8AC3E}">
        <p14:creationId xmlns:p14="http://schemas.microsoft.com/office/powerpoint/2010/main" val="425792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3400" y="612775"/>
            <a:ext cx="8229600" cy="530225"/>
          </a:xfrm>
        </p:spPr>
        <p:txBody>
          <a:bodyPr/>
          <a:lstStyle/>
          <a:p>
            <a:r>
              <a:rPr lang="en-US" altLang="en-US" sz="3200" dirty="0"/>
              <a:t>Historical perspective </a:t>
            </a:r>
            <a:br>
              <a:rPr lang="en-US" altLang="en-US" sz="3200" dirty="0"/>
            </a:br>
            <a:r>
              <a:rPr lang="en-US" altLang="en-US" sz="3200" dirty="0"/>
              <a:t>on Complex Networks</a:t>
            </a:r>
          </a:p>
        </p:txBody>
      </p:sp>
      <p:sp>
        <p:nvSpPr>
          <p:cNvPr id="10304" name="Rectangle 3">
            <a:extLst>
              <a:ext uri="{FF2B5EF4-FFF2-40B4-BE49-F238E27FC236}">
                <a16:creationId xmlns:a16="http://schemas.microsoft.com/office/drawing/2014/main" id="{86810339-736E-79A9-6E6A-8D9A3CDCEC42}"/>
              </a:ext>
            </a:extLst>
          </p:cNvPr>
          <p:cNvSpPr txBox="1">
            <a:spLocks noChangeArrowheads="1"/>
          </p:cNvSpPr>
          <p:nvPr/>
        </p:nvSpPr>
        <p:spPr bwMode="auto">
          <a:xfrm>
            <a:off x="304800" y="1676400"/>
            <a:ext cx="8534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90000"/>
              <a:buFont typeface="Wingdings" panose="05000000000000000000" pitchFamily="2" charset="2"/>
              <a:buChar char="n"/>
              <a:defRPr sz="2400">
                <a:solidFill>
                  <a:schemeClr val="tx1"/>
                </a:solidFill>
                <a:latin typeface="+mn-lt"/>
                <a:ea typeface="ＭＳ Ｐゴシック" panose="020B0600070205080204" pitchFamily="34" charset="-128"/>
                <a:cs typeface="ＭＳ Ｐゴシック" pitchFamily="-65" charset="-128"/>
              </a:defRPr>
            </a:lvl1pPr>
            <a:lvl2pPr marL="742950" indent="-285750" algn="l" rtl="0" eaLnBrk="0" fontAlgn="base" hangingPunct="0">
              <a:spcBef>
                <a:spcPct val="20000"/>
              </a:spcBef>
              <a:spcAft>
                <a:spcPct val="0"/>
              </a:spcAft>
              <a:buClr>
                <a:schemeClr val="tx2"/>
              </a:buClr>
              <a:buSzPct val="90000"/>
              <a:buFont typeface="Wingdings" panose="05000000000000000000" pitchFamily="2" charset="2"/>
              <a:buChar char="n"/>
              <a:defRPr sz="2000">
                <a:solidFill>
                  <a:schemeClr val="tx1"/>
                </a:solidFill>
                <a:latin typeface="+mn-lt"/>
                <a:ea typeface="ＭＳ Ｐゴシック" panose="020B0600070205080204" pitchFamily="34" charset="-128"/>
              </a:defRPr>
            </a:lvl2pPr>
            <a:lvl3pPr marL="1143000" indent="-228600" algn="l" rtl="0" eaLnBrk="0" fontAlgn="base" hangingPunct="0">
              <a:spcBef>
                <a:spcPct val="20000"/>
              </a:spcBef>
              <a:spcAft>
                <a:spcPct val="0"/>
              </a:spcAft>
              <a:buClr>
                <a:schemeClr val="accent1"/>
              </a:buClr>
              <a:buSzPct val="90000"/>
              <a:buFont typeface="Wingdings" panose="05000000000000000000" pitchFamily="2" charset="2"/>
              <a:buChar char="n"/>
              <a:defRPr>
                <a:solidFill>
                  <a:schemeClr val="tx1"/>
                </a:solidFill>
                <a:latin typeface="+mn-lt"/>
                <a:ea typeface="ＭＳ Ｐゴシック" panose="020B0600070205080204" pitchFamily="34" charset="-128"/>
              </a:defRPr>
            </a:lvl3pPr>
            <a:lvl4pPr marL="1600200" indent="-228600" algn="l" rtl="0" eaLnBrk="0" fontAlgn="base" hangingPunct="0">
              <a:spcBef>
                <a:spcPct val="20000"/>
              </a:spcBef>
              <a:spcAft>
                <a:spcPct val="0"/>
              </a:spcAft>
              <a:buClr>
                <a:schemeClr val="bg2"/>
              </a:buClr>
              <a:buSzPct val="90000"/>
              <a:buFont typeface="Wingdings" panose="05000000000000000000" pitchFamily="2" charset="2"/>
              <a:buChar char="n"/>
              <a:defRPr sz="1600">
                <a:solidFill>
                  <a:schemeClr val="tx1"/>
                </a:solidFill>
                <a:latin typeface="+mn-lt"/>
                <a:ea typeface="ＭＳ Ｐゴシック" panose="020B0600070205080204" pitchFamily="34" charset="-128"/>
              </a:defRPr>
            </a:lvl4pPr>
            <a:lvl5pPr marL="2057400" indent="-228600" algn="l" rtl="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mn-lt"/>
                <a:ea typeface="ＭＳ Ｐゴシック" panose="020B0600070205080204" pitchFamily="34" charset="-128"/>
              </a:defRPr>
            </a:lvl5pPr>
            <a:lvl6pPr marL="25146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6pPr>
            <a:lvl7pPr marL="29718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7pPr>
            <a:lvl8pPr marL="34290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8pPr>
            <a:lvl9pPr marL="38862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9pPr>
          </a:lstStyle>
          <a:p>
            <a:pPr eaLnBrk="1" hangingPunct="1"/>
            <a:r>
              <a:rPr lang="en-US" altLang="en-US" sz="2200" b="1" kern="0" dirty="0">
                <a:sym typeface="Wingdings" panose="05000000000000000000" pitchFamily="2" charset="2"/>
              </a:rPr>
              <a:t>Complex Networks</a:t>
            </a:r>
            <a:r>
              <a:rPr lang="en-US" altLang="en-US" sz="2200" kern="0" dirty="0">
                <a:sym typeface="Wingdings" panose="05000000000000000000" pitchFamily="2" charset="2"/>
              </a:rPr>
              <a:t> science is a framework to shed light on the link between the </a:t>
            </a:r>
            <a:r>
              <a:rPr lang="en-US" altLang="en-US" sz="2200" b="1" kern="0" dirty="0">
                <a:sym typeface="Wingdings" panose="05000000000000000000" pitchFamily="2" charset="2"/>
              </a:rPr>
              <a:t>microscopic interaction </a:t>
            </a:r>
            <a:r>
              <a:rPr lang="en-US" altLang="en-US" sz="2200" kern="0" dirty="0">
                <a:sym typeface="Wingdings" panose="05000000000000000000" pitchFamily="2" charset="2"/>
              </a:rPr>
              <a:t>of the many elements of the system and the emergence of </a:t>
            </a:r>
            <a:r>
              <a:rPr lang="en-US" altLang="en-US" sz="2200" b="1" kern="0" dirty="0">
                <a:sym typeface="Wingdings" panose="05000000000000000000" pitchFamily="2" charset="2"/>
              </a:rPr>
              <a:t>macroscopic</a:t>
            </a:r>
            <a:r>
              <a:rPr lang="en-US" altLang="en-US" sz="2200" kern="0" dirty="0">
                <a:sym typeface="Wingdings" panose="05000000000000000000" pitchFamily="2" charset="2"/>
              </a:rPr>
              <a:t> collective phenomena, patterns and dynamics.</a:t>
            </a:r>
          </a:p>
          <a:p>
            <a:pPr eaLnBrk="1" hangingPunct="1"/>
            <a:endParaRPr lang="en-US" altLang="en-US" sz="2200" kern="0" dirty="0">
              <a:sym typeface="Wingdings" panose="05000000000000000000" pitchFamily="2" charset="2"/>
            </a:endParaRPr>
          </a:p>
          <a:p>
            <a:pPr eaLnBrk="1" hangingPunct="1"/>
            <a:r>
              <a:rPr lang="en-US" altLang="en-US" sz="2200" kern="0" dirty="0">
                <a:sym typeface="Wingdings" panose="05000000000000000000" pitchFamily="2" charset="2"/>
              </a:rPr>
              <a:t>How entities interact together and/or relate with each other at the smallest scale to organize themselves into non-trivial structures at larger scales. </a:t>
            </a:r>
          </a:p>
          <a:p>
            <a:pPr eaLnBrk="1" hangingPunct="1"/>
            <a:endParaRPr lang="en-US" altLang="en-US" sz="2200" kern="0" dirty="0">
              <a:sym typeface="Wingdings" panose="05000000000000000000" pitchFamily="2" charset="2"/>
            </a:endParaRPr>
          </a:p>
          <a:p>
            <a:pPr eaLnBrk="1" hangingPunct="1"/>
            <a:r>
              <a:rPr lang="en-US" altLang="en-US" sz="2200" kern="0" dirty="0">
                <a:sym typeface="Wingdings" panose="05000000000000000000" pitchFamily="2" charset="2"/>
              </a:rPr>
              <a:t>These structures might lack central authorities/leaders and are responsible for the spontaneous appearance of functionalities and other phenomena that could not be either predicted or deduced from the full knowledge of its constituents alone.</a:t>
            </a:r>
          </a:p>
          <a:p>
            <a:pPr eaLnBrk="1" hangingPunct="1"/>
            <a:endParaRPr lang="en-US" altLang="en-US" sz="2200" kern="0" dirty="0">
              <a:sym typeface="Wingdings" panose="05000000000000000000" pitchFamily="2" charset="2"/>
            </a:endParaRPr>
          </a:p>
        </p:txBody>
      </p:sp>
    </p:spTree>
    <p:extLst>
      <p:ext uri="{BB962C8B-B14F-4D97-AF65-F5344CB8AC3E}">
        <p14:creationId xmlns:p14="http://schemas.microsoft.com/office/powerpoint/2010/main" val="197081742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3400" y="612775"/>
            <a:ext cx="8229600" cy="530225"/>
          </a:xfrm>
        </p:spPr>
        <p:txBody>
          <a:bodyPr/>
          <a:lstStyle/>
          <a:p>
            <a:r>
              <a:rPr lang="en-US" altLang="en-US" sz="3200" dirty="0"/>
              <a:t>Historical perspective </a:t>
            </a:r>
            <a:br>
              <a:rPr lang="en-US" altLang="en-US" sz="3200" dirty="0"/>
            </a:br>
            <a:r>
              <a:rPr lang="en-US" altLang="en-US" sz="3200" dirty="0"/>
              <a:t>on Complex Networks</a:t>
            </a:r>
          </a:p>
        </p:txBody>
      </p:sp>
      <p:sp>
        <p:nvSpPr>
          <p:cNvPr id="2" name="TextBox 1">
            <a:extLst>
              <a:ext uri="{FF2B5EF4-FFF2-40B4-BE49-F238E27FC236}">
                <a16:creationId xmlns:a16="http://schemas.microsoft.com/office/drawing/2014/main" id="{2998EC7C-E002-A844-3B49-08F49B2CEA34}"/>
              </a:ext>
            </a:extLst>
          </p:cNvPr>
          <p:cNvSpPr txBox="1"/>
          <p:nvPr/>
        </p:nvSpPr>
        <p:spPr>
          <a:xfrm>
            <a:off x="990600" y="1600200"/>
            <a:ext cx="4110421" cy="430887"/>
          </a:xfrm>
          <a:prstGeom prst="rect">
            <a:avLst/>
          </a:prstGeom>
          <a:noFill/>
        </p:spPr>
        <p:txBody>
          <a:bodyPr wrap="none" rtlCol="0">
            <a:spAutoFit/>
          </a:bodyPr>
          <a:lstStyle/>
          <a:p>
            <a:r>
              <a:rPr lang="en-US" sz="2200" b="1" dirty="0"/>
              <a:t>Early social network analysis</a:t>
            </a:r>
          </a:p>
        </p:txBody>
      </p:sp>
      <p:sp>
        <p:nvSpPr>
          <p:cNvPr id="3" name="Rectangle 3">
            <a:extLst>
              <a:ext uri="{FF2B5EF4-FFF2-40B4-BE49-F238E27FC236}">
                <a16:creationId xmlns:a16="http://schemas.microsoft.com/office/drawing/2014/main" id="{98EC0FAC-A7A3-951D-533A-D6F8501C1C27}"/>
              </a:ext>
            </a:extLst>
          </p:cNvPr>
          <p:cNvSpPr txBox="1">
            <a:spLocks noChangeArrowheads="1"/>
          </p:cNvSpPr>
          <p:nvPr/>
        </p:nvSpPr>
        <p:spPr bwMode="auto">
          <a:xfrm>
            <a:off x="533400" y="2209800"/>
            <a:ext cx="8229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90000"/>
              <a:buFont typeface="Wingdings" panose="05000000000000000000" pitchFamily="2" charset="2"/>
              <a:buChar char="n"/>
              <a:defRPr sz="2400">
                <a:solidFill>
                  <a:schemeClr val="tx1"/>
                </a:solidFill>
                <a:latin typeface="+mn-lt"/>
                <a:ea typeface="ＭＳ Ｐゴシック" panose="020B0600070205080204" pitchFamily="34" charset="-128"/>
                <a:cs typeface="ＭＳ Ｐゴシック" pitchFamily="-65" charset="-128"/>
              </a:defRPr>
            </a:lvl1pPr>
            <a:lvl2pPr marL="742950" indent="-285750" algn="l" rtl="0" eaLnBrk="0" fontAlgn="base" hangingPunct="0">
              <a:spcBef>
                <a:spcPct val="20000"/>
              </a:spcBef>
              <a:spcAft>
                <a:spcPct val="0"/>
              </a:spcAft>
              <a:buClr>
                <a:schemeClr val="tx2"/>
              </a:buClr>
              <a:buSzPct val="90000"/>
              <a:buFont typeface="Wingdings" panose="05000000000000000000" pitchFamily="2" charset="2"/>
              <a:buChar char="n"/>
              <a:defRPr sz="2000">
                <a:solidFill>
                  <a:schemeClr val="tx1"/>
                </a:solidFill>
                <a:latin typeface="+mn-lt"/>
                <a:ea typeface="ＭＳ Ｐゴシック" panose="020B0600070205080204" pitchFamily="34" charset="-128"/>
              </a:defRPr>
            </a:lvl2pPr>
            <a:lvl3pPr marL="1143000" indent="-228600" algn="l" rtl="0" eaLnBrk="0" fontAlgn="base" hangingPunct="0">
              <a:spcBef>
                <a:spcPct val="20000"/>
              </a:spcBef>
              <a:spcAft>
                <a:spcPct val="0"/>
              </a:spcAft>
              <a:buClr>
                <a:schemeClr val="accent1"/>
              </a:buClr>
              <a:buSzPct val="90000"/>
              <a:buFont typeface="Wingdings" panose="05000000000000000000" pitchFamily="2" charset="2"/>
              <a:buChar char="n"/>
              <a:defRPr>
                <a:solidFill>
                  <a:schemeClr val="tx1"/>
                </a:solidFill>
                <a:latin typeface="+mn-lt"/>
                <a:ea typeface="ＭＳ Ｐゴシック" panose="020B0600070205080204" pitchFamily="34" charset="-128"/>
              </a:defRPr>
            </a:lvl3pPr>
            <a:lvl4pPr marL="1600200" indent="-228600" algn="l" rtl="0" eaLnBrk="0" fontAlgn="base" hangingPunct="0">
              <a:spcBef>
                <a:spcPct val="20000"/>
              </a:spcBef>
              <a:spcAft>
                <a:spcPct val="0"/>
              </a:spcAft>
              <a:buClr>
                <a:schemeClr val="bg2"/>
              </a:buClr>
              <a:buSzPct val="90000"/>
              <a:buFont typeface="Wingdings" panose="05000000000000000000" pitchFamily="2" charset="2"/>
              <a:buChar char="n"/>
              <a:defRPr sz="1600">
                <a:solidFill>
                  <a:schemeClr val="tx1"/>
                </a:solidFill>
                <a:latin typeface="+mn-lt"/>
                <a:ea typeface="ＭＳ Ｐゴシック" panose="020B0600070205080204" pitchFamily="34" charset="-128"/>
              </a:defRPr>
            </a:lvl4pPr>
            <a:lvl5pPr marL="2057400" indent="-228600" algn="l" rtl="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mn-lt"/>
                <a:ea typeface="ＭＳ Ｐゴシック" panose="020B0600070205080204" pitchFamily="34" charset="-128"/>
              </a:defRPr>
            </a:lvl5pPr>
            <a:lvl6pPr marL="25146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6pPr>
            <a:lvl7pPr marL="29718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7pPr>
            <a:lvl8pPr marL="34290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8pPr>
            <a:lvl9pPr marL="38862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9pPr>
          </a:lstStyle>
          <a:p>
            <a:r>
              <a:rPr lang="en-US" altLang="en-US" sz="2200" kern="0" dirty="0"/>
              <a:t>1933 Moreno displays first sociogram at meeting of the Medical Society of the state of New York</a:t>
            </a:r>
          </a:p>
          <a:p>
            <a:pPr lvl="1"/>
            <a:r>
              <a:rPr lang="en-US" altLang="en-US" sz="2200" kern="0" dirty="0"/>
              <a:t>article in NYT</a:t>
            </a:r>
          </a:p>
          <a:p>
            <a:pPr lvl="1"/>
            <a:r>
              <a:rPr lang="en-US" altLang="en-US" sz="2200" kern="0" dirty="0"/>
              <a:t>interests: effect of networks on e.g. disease propagation </a:t>
            </a:r>
          </a:p>
        </p:txBody>
      </p:sp>
      <p:pic>
        <p:nvPicPr>
          <p:cNvPr id="4" name="Picture 42">
            <a:extLst>
              <a:ext uri="{FF2B5EF4-FFF2-40B4-BE49-F238E27FC236}">
                <a16:creationId xmlns:a16="http://schemas.microsoft.com/office/drawing/2014/main" id="{2F01E08D-1FCA-BF92-1A6E-5F4D824ED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191000"/>
            <a:ext cx="2057400" cy="16859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3">
            <a:extLst>
              <a:ext uri="{FF2B5EF4-FFF2-40B4-BE49-F238E27FC236}">
                <a16:creationId xmlns:a16="http://schemas.microsoft.com/office/drawing/2014/main" id="{DFC3851E-A75A-6F98-503B-66E92ABC4C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114800"/>
            <a:ext cx="2095500" cy="18002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7">
            <a:extLst>
              <a:ext uri="{FF2B5EF4-FFF2-40B4-BE49-F238E27FC236}">
                <a16:creationId xmlns:a16="http://schemas.microsoft.com/office/drawing/2014/main" id="{273482AE-30B4-495D-DA85-ECEC78A5CF7F}"/>
              </a:ext>
            </a:extLst>
          </p:cNvPr>
          <p:cNvSpPr txBox="1">
            <a:spLocks noChangeArrowheads="1"/>
          </p:cNvSpPr>
          <p:nvPr/>
        </p:nvSpPr>
        <p:spPr bwMode="auto">
          <a:xfrm>
            <a:off x="2362200" y="6245225"/>
            <a:ext cx="419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ClrTx/>
              <a:buSzTx/>
              <a:buFont typeface="Wingdings" panose="05000000000000000000" pitchFamily="2" charset="2"/>
              <a:buNone/>
            </a:pPr>
            <a:r>
              <a:rPr lang="en-US" altLang="en-US" sz="1200" b="1" dirty="0"/>
              <a:t>Source: The New York Times (April 3, 1933, page 17).</a:t>
            </a:r>
          </a:p>
        </p:txBody>
      </p:sp>
    </p:spTree>
    <p:extLst>
      <p:ext uri="{BB962C8B-B14F-4D97-AF65-F5344CB8AC3E}">
        <p14:creationId xmlns:p14="http://schemas.microsoft.com/office/powerpoint/2010/main" val="101574570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3400" y="612775"/>
            <a:ext cx="8229600" cy="530225"/>
          </a:xfrm>
        </p:spPr>
        <p:txBody>
          <a:bodyPr/>
          <a:lstStyle/>
          <a:p>
            <a:r>
              <a:rPr lang="en-US" altLang="en-US" sz="3200" dirty="0"/>
              <a:t>Examples of Complex Networks</a:t>
            </a:r>
          </a:p>
        </p:txBody>
      </p:sp>
      <p:graphicFrame>
        <p:nvGraphicFramePr>
          <p:cNvPr id="7" name="Table 7">
            <a:extLst>
              <a:ext uri="{FF2B5EF4-FFF2-40B4-BE49-F238E27FC236}">
                <a16:creationId xmlns:a16="http://schemas.microsoft.com/office/drawing/2014/main" id="{9D5C3B42-A889-AC14-6814-8F0AC8E875DC}"/>
              </a:ext>
            </a:extLst>
          </p:cNvPr>
          <p:cNvGraphicFramePr>
            <a:graphicFrameLocks noGrp="1"/>
          </p:cNvGraphicFramePr>
          <p:nvPr>
            <p:extLst>
              <p:ext uri="{D42A27DB-BD31-4B8C-83A1-F6EECF244321}">
                <p14:modId xmlns:p14="http://schemas.microsoft.com/office/powerpoint/2010/main" val="1548523305"/>
              </p:ext>
            </p:extLst>
          </p:nvPr>
        </p:nvGraphicFramePr>
        <p:xfrm>
          <a:off x="533400" y="1600200"/>
          <a:ext cx="5715000" cy="4743450"/>
        </p:xfrm>
        <a:graphic>
          <a:graphicData uri="http://schemas.openxmlformats.org/drawingml/2006/table">
            <a:tbl>
              <a:tblPr firstRow="1" bandRow="1">
                <a:tableStyleId>{5940675A-B579-460E-94D1-54222C63F5DA}</a:tableStyleId>
              </a:tblPr>
              <a:tblGrid>
                <a:gridCol w="1905000">
                  <a:extLst>
                    <a:ext uri="{9D8B030D-6E8A-4147-A177-3AD203B41FA5}">
                      <a16:colId xmlns:a16="http://schemas.microsoft.com/office/drawing/2014/main" val="3796536520"/>
                    </a:ext>
                  </a:extLst>
                </a:gridCol>
                <a:gridCol w="1905000">
                  <a:extLst>
                    <a:ext uri="{9D8B030D-6E8A-4147-A177-3AD203B41FA5}">
                      <a16:colId xmlns:a16="http://schemas.microsoft.com/office/drawing/2014/main" val="1647325194"/>
                    </a:ext>
                  </a:extLst>
                </a:gridCol>
                <a:gridCol w="1905000">
                  <a:extLst>
                    <a:ext uri="{9D8B030D-6E8A-4147-A177-3AD203B41FA5}">
                      <a16:colId xmlns:a16="http://schemas.microsoft.com/office/drawing/2014/main" val="2356692916"/>
                    </a:ext>
                  </a:extLst>
                </a:gridCol>
              </a:tblGrid>
              <a:tr h="457200">
                <a:tc>
                  <a:txBody>
                    <a:bodyPr/>
                    <a:lstStyle/>
                    <a:p>
                      <a:pPr algn="ctr"/>
                      <a:r>
                        <a:rPr lang="en-US" b="1" dirty="0"/>
                        <a:t>Network</a:t>
                      </a:r>
                    </a:p>
                  </a:txBody>
                  <a:tcPr anchor="ctr"/>
                </a:tc>
                <a:tc>
                  <a:txBody>
                    <a:bodyPr/>
                    <a:lstStyle/>
                    <a:p>
                      <a:pPr algn="ctr"/>
                      <a:r>
                        <a:rPr lang="en-US" b="1" dirty="0">
                          <a:solidFill>
                            <a:srgbClr val="009900"/>
                          </a:solidFill>
                        </a:rPr>
                        <a:t>Nodes</a:t>
                      </a:r>
                    </a:p>
                  </a:txBody>
                  <a:tcPr anchor="ctr"/>
                </a:tc>
                <a:tc>
                  <a:txBody>
                    <a:bodyPr/>
                    <a:lstStyle/>
                    <a:p>
                      <a:pPr algn="ctr"/>
                      <a:r>
                        <a:rPr lang="en-US" b="1" dirty="0">
                          <a:solidFill>
                            <a:srgbClr val="7030A0"/>
                          </a:solidFill>
                        </a:rPr>
                        <a:t>Edges</a:t>
                      </a:r>
                    </a:p>
                  </a:txBody>
                  <a:tcPr anchor="ctr"/>
                </a:tc>
                <a:extLst>
                  <a:ext uri="{0D108BD9-81ED-4DB2-BD59-A6C34878D82A}">
                    <a16:rowId xmlns:a16="http://schemas.microsoft.com/office/drawing/2014/main" val="3590782497"/>
                  </a:ext>
                </a:extLst>
              </a:tr>
              <a:tr h="714375">
                <a:tc>
                  <a:txBody>
                    <a:bodyPr/>
                    <a:lstStyle/>
                    <a:p>
                      <a:pPr algn="r"/>
                      <a:r>
                        <a:rPr lang="en-US" dirty="0"/>
                        <a:t>Internet</a:t>
                      </a:r>
                    </a:p>
                  </a:txBody>
                  <a:tcPr anchor="b"/>
                </a:tc>
                <a:tc>
                  <a:txBody>
                    <a:bodyPr/>
                    <a:lstStyle/>
                    <a:p>
                      <a:pPr algn="ctr"/>
                      <a:r>
                        <a:rPr lang="en-US" dirty="0">
                          <a:solidFill>
                            <a:srgbClr val="009900"/>
                          </a:solidFill>
                        </a:rPr>
                        <a:t>routers</a:t>
                      </a:r>
                    </a:p>
                  </a:txBody>
                  <a:tcPr anchor="ctr"/>
                </a:tc>
                <a:tc>
                  <a:txBody>
                    <a:bodyPr/>
                    <a:lstStyle/>
                    <a:p>
                      <a:pPr algn="ctr"/>
                      <a:r>
                        <a:rPr lang="en-US" dirty="0">
                          <a:solidFill>
                            <a:srgbClr val="7030A0"/>
                          </a:solidFill>
                        </a:rPr>
                        <a:t>wires</a:t>
                      </a:r>
                    </a:p>
                  </a:txBody>
                  <a:tcPr anchor="ctr"/>
                </a:tc>
                <a:extLst>
                  <a:ext uri="{0D108BD9-81ED-4DB2-BD59-A6C34878D82A}">
                    <a16:rowId xmlns:a16="http://schemas.microsoft.com/office/drawing/2014/main" val="1941117654"/>
                  </a:ext>
                </a:extLst>
              </a:tr>
              <a:tr h="714375">
                <a:tc>
                  <a:txBody>
                    <a:bodyPr/>
                    <a:lstStyle/>
                    <a:p>
                      <a:pPr algn="r"/>
                      <a:r>
                        <a:rPr lang="en-US" dirty="0"/>
                        <a:t>Brain</a:t>
                      </a:r>
                    </a:p>
                  </a:txBody>
                  <a:tcPr anchor="b"/>
                </a:tc>
                <a:tc>
                  <a:txBody>
                    <a:bodyPr/>
                    <a:lstStyle/>
                    <a:p>
                      <a:pPr algn="ctr"/>
                      <a:r>
                        <a:rPr lang="en-US" dirty="0">
                          <a:solidFill>
                            <a:srgbClr val="009900"/>
                          </a:solidFill>
                        </a:rPr>
                        <a:t>neurons</a:t>
                      </a:r>
                    </a:p>
                  </a:txBody>
                  <a:tcPr anchor="ctr"/>
                </a:tc>
                <a:tc>
                  <a:txBody>
                    <a:bodyPr/>
                    <a:lstStyle/>
                    <a:p>
                      <a:pPr algn="ctr"/>
                      <a:r>
                        <a:rPr lang="en-US" dirty="0">
                          <a:solidFill>
                            <a:srgbClr val="7030A0"/>
                          </a:solidFill>
                        </a:rPr>
                        <a:t>synapses</a:t>
                      </a:r>
                    </a:p>
                  </a:txBody>
                  <a:tcPr anchor="ctr"/>
                </a:tc>
                <a:extLst>
                  <a:ext uri="{0D108BD9-81ED-4DB2-BD59-A6C34878D82A}">
                    <a16:rowId xmlns:a16="http://schemas.microsoft.com/office/drawing/2014/main" val="220087803"/>
                  </a:ext>
                </a:extLst>
              </a:tr>
              <a:tr h="714375">
                <a:tc>
                  <a:txBody>
                    <a:bodyPr/>
                    <a:lstStyle/>
                    <a:p>
                      <a:pPr algn="r"/>
                      <a:r>
                        <a:rPr lang="en-US" dirty="0"/>
                        <a:t>WWW</a:t>
                      </a:r>
                    </a:p>
                  </a:txBody>
                  <a:tcPr anchor="b"/>
                </a:tc>
                <a:tc>
                  <a:txBody>
                    <a:bodyPr/>
                    <a:lstStyle/>
                    <a:p>
                      <a:pPr algn="ctr"/>
                      <a:r>
                        <a:rPr lang="en-US" dirty="0">
                          <a:solidFill>
                            <a:srgbClr val="009900"/>
                          </a:solidFill>
                        </a:rPr>
                        <a:t>pages</a:t>
                      </a:r>
                    </a:p>
                  </a:txBody>
                  <a:tcPr anchor="ctr"/>
                </a:tc>
                <a:tc>
                  <a:txBody>
                    <a:bodyPr/>
                    <a:lstStyle/>
                    <a:p>
                      <a:pPr algn="ctr"/>
                      <a:r>
                        <a:rPr lang="en-US" dirty="0">
                          <a:solidFill>
                            <a:srgbClr val="7030A0"/>
                          </a:solidFill>
                        </a:rPr>
                        <a:t>hyperlinks</a:t>
                      </a:r>
                    </a:p>
                  </a:txBody>
                  <a:tcPr anchor="ctr"/>
                </a:tc>
                <a:extLst>
                  <a:ext uri="{0D108BD9-81ED-4DB2-BD59-A6C34878D82A}">
                    <a16:rowId xmlns:a16="http://schemas.microsoft.com/office/drawing/2014/main" val="3783654010"/>
                  </a:ext>
                </a:extLst>
              </a:tr>
              <a:tr h="714375">
                <a:tc>
                  <a:txBody>
                    <a:bodyPr/>
                    <a:lstStyle/>
                    <a:p>
                      <a:pPr algn="r"/>
                      <a:r>
                        <a:rPr lang="en-US" dirty="0"/>
                        <a:t>Hollywood</a:t>
                      </a:r>
                    </a:p>
                  </a:txBody>
                  <a:tcPr anchor="b"/>
                </a:tc>
                <a:tc>
                  <a:txBody>
                    <a:bodyPr/>
                    <a:lstStyle/>
                    <a:p>
                      <a:pPr algn="ctr"/>
                      <a:r>
                        <a:rPr lang="en-US" dirty="0">
                          <a:solidFill>
                            <a:srgbClr val="009900"/>
                          </a:solidFill>
                        </a:rPr>
                        <a:t>actors</a:t>
                      </a:r>
                    </a:p>
                  </a:txBody>
                  <a:tcPr anchor="ctr"/>
                </a:tc>
                <a:tc>
                  <a:txBody>
                    <a:bodyPr/>
                    <a:lstStyle/>
                    <a:p>
                      <a:pPr algn="ctr"/>
                      <a:r>
                        <a:rPr lang="en-US" dirty="0">
                          <a:solidFill>
                            <a:srgbClr val="7030A0"/>
                          </a:solidFill>
                        </a:rPr>
                        <a:t>movies</a:t>
                      </a:r>
                    </a:p>
                  </a:txBody>
                  <a:tcPr anchor="ctr"/>
                </a:tc>
                <a:extLst>
                  <a:ext uri="{0D108BD9-81ED-4DB2-BD59-A6C34878D82A}">
                    <a16:rowId xmlns:a16="http://schemas.microsoft.com/office/drawing/2014/main" val="1338002778"/>
                  </a:ext>
                </a:extLst>
              </a:tr>
              <a:tr h="714375">
                <a:tc>
                  <a:txBody>
                    <a:bodyPr/>
                    <a:lstStyle/>
                    <a:p>
                      <a:pPr algn="r"/>
                      <a:r>
                        <a:rPr lang="en-US" dirty="0"/>
                        <a:t>Genes</a:t>
                      </a:r>
                    </a:p>
                  </a:txBody>
                  <a:tcPr anchor="b"/>
                </a:tc>
                <a:tc>
                  <a:txBody>
                    <a:bodyPr/>
                    <a:lstStyle/>
                    <a:p>
                      <a:pPr algn="ctr"/>
                      <a:r>
                        <a:rPr lang="en-US" dirty="0">
                          <a:solidFill>
                            <a:srgbClr val="009900"/>
                          </a:solidFill>
                        </a:rPr>
                        <a:t>proteins</a:t>
                      </a:r>
                    </a:p>
                  </a:txBody>
                  <a:tcPr anchor="ctr"/>
                </a:tc>
                <a:tc>
                  <a:txBody>
                    <a:bodyPr/>
                    <a:lstStyle/>
                    <a:p>
                      <a:pPr algn="ctr"/>
                      <a:r>
                        <a:rPr lang="en-US" dirty="0">
                          <a:solidFill>
                            <a:srgbClr val="7030A0"/>
                          </a:solidFill>
                        </a:rPr>
                        <a:t>binding sites</a:t>
                      </a:r>
                    </a:p>
                  </a:txBody>
                  <a:tcPr anchor="ctr"/>
                </a:tc>
                <a:extLst>
                  <a:ext uri="{0D108BD9-81ED-4DB2-BD59-A6C34878D82A}">
                    <a16:rowId xmlns:a16="http://schemas.microsoft.com/office/drawing/2014/main" val="1647533369"/>
                  </a:ext>
                </a:extLst>
              </a:tr>
              <a:tr h="714375">
                <a:tc>
                  <a:txBody>
                    <a:bodyPr/>
                    <a:lstStyle/>
                    <a:p>
                      <a:pPr algn="r"/>
                      <a:r>
                        <a:rPr lang="en-US" dirty="0"/>
                        <a:t>Ecology</a:t>
                      </a:r>
                    </a:p>
                  </a:txBody>
                  <a:tcPr anchor="b"/>
                </a:tc>
                <a:tc>
                  <a:txBody>
                    <a:bodyPr/>
                    <a:lstStyle/>
                    <a:p>
                      <a:pPr algn="ctr"/>
                      <a:r>
                        <a:rPr lang="en-US" dirty="0">
                          <a:solidFill>
                            <a:srgbClr val="009900"/>
                          </a:solidFill>
                        </a:rPr>
                        <a:t>species</a:t>
                      </a:r>
                    </a:p>
                  </a:txBody>
                  <a:tcPr anchor="ctr"/>
                </a:tc>
                <a:tc>
                  <a:txBody>
                    <a:bodyPr/>
                    <a:lstStyle/>
                    <a:p>
                      <a:pPr algn="ctr"/>
                      <a:r>
                        <a:rPr lang="en-US" dirty="0">
                          <a:solidFill>
                            <a:srgbClr val="7030A0"/>
                          </a:solidFill>
                        </a:rPr>
                        <a:t>competition</a:t>
                      </a:r>
                    </a:p>
                  </a:txBody>
                  <a:tcPr anchor="ctr"/>
                </a:tc>
                <a:extLst>
                  <a:ext uri="{0D108BD9-81ED-4DB2-BD59-A6C34878D82A}">
                    <a16:rowId xmlns:a16="http://schemas.microsoft.com/office/drawing/2014/main" val="967519765"/>
                  </a:ext>
                </a:extLst>
              </a:tr>
            </a:tbl>
          </a:graphicData>
        </a:graphic>
      </p:graphicFrame>
      <p:pic>
        <p:nvPicPr>
          <p:cNvPr id="11" name="Picture 10" descr="A picture containing text, electronics, computer&#10;&#10;Description automatically generated">
            <a:extLst>
              <a:ext uri="{FF2B5EF4-FFF2-40B4-BE49-F238E27FC236}">
                <a16:creationId xmlns:a16="http://schemas.microsoft.com/office/drawing/2014/main" id="{B9E3F7A6-38CF-76E5-417C-97038FD9F8BA}"/>
              </a:ext>
            </a:extLst>
          </p:cNvPr>
          <p:cNvPicPr>
            <a:picLocks noChangeAspect="1"/>
          </p:cNvPicPr>
          <p:nvPr/>
        </p:nvPicPr>
        <p:blipFill>
          <a:blip r:embed="rId3"/>
          <a:stretch>
            <a:fillRect/>
          </a:stretch>
        </p:blipFill>
        <p:spPr>
          <a:xfrm>
            <a:off x="533400" y="2057400"/>
            <a:ext cx="968701" cy="869950"/>
          </a:xfrm>
          <a:prstGeom prst="rect">
            <a:avLst/>
          </a:prstGeom>
        </p:spPr>
      </p:pic>
      <p:pic>
        <p:nvPicPr>
          <p:cNvPr id="13" name="Picture 12" descr="Background pattern&#10;&#10;Description automatically generated with medium confidence">
            <a:extLst>
              <a:ext uri="{FF2B5EF4-FFF2-40B4-BE49-F238E27FC236}">
                <a16:creationId xmlns:a16="http://schemas.microsoft.com/office/drawing/2014/main" id="{721FAE7A-7941-A659-0F0E-65500A43409F}"/>
              </a:ext>
            </a:extLst>
          </p:cNvPr>
          <p:cNvPicPr>
            <a:picLocks noChangeAspect="1"/>
          </p:cNvPicPr>
          <p:nvPr/>
        </p:nvPicPr>
        <p:blipFill>
          <a:blip r:embed="rId4"/>
          <a:stretch>
            <a:fillRect/>
          </a:stretch>
        </p:blipFill>
        <p:spPr>
          <a:xfrm>
            <a:off x="668218" y="2829379"/>
            <a:ext cx="699063" cy="599621"/>
          </a:xfrm>
          <a:prstGeom prst="rect">
            <a:avLst/>
          </a:prstGeom>
        </p:spPr>
      </p:pic>
      <p:pic>
        <p:nvPicPr>
          <p:cNvPr id="19" name="Picture 18" descr="Shape&#10;&#10;Description automatically generated">
            <a:extLst>
              <a:ext uri="{FF2B5EF4-FFF2-40B4-BE49-F238E27FC236}">
                <a16:creationId xmlns:a16="http://schemas.microsoft.com/office/drawing/2014/main" id="{E9417484-5000-3104-681D-AF7D1A2461D7}"/>
              </a:ext>
            </a:extLst>
          </p:cNvPr>
          <p:cNvPicPr>
            <a:picLocks noChangeAspect="1"/>
          </p:cNvPicPr>
          <p:nvPr/>
        </p:nvPicPr>
        <p:blipFill>
          <a:blip r:embed="rId5"/>
          <a:stretch>
            <a:fillRect/>
          </a:stretch>
        </p:blipFill>
        <p:spPr>
          <a:xfrm>
            <a:off x="750985" y="3594380"/>
            <a:ext cx="583639" cy="583639"/>
          </a:xfrm>
          <a:prstGeom prst="rect">
            <a:avLst/>
          </a:prstGeom>
        </p:spPr>
      </p:pic>
      <p:pic>
        <p:nvPicPr>
          <p:cNvPr id="23" name="Picture 22" descr="Shape&#10;&#10;Description automatically generated">
            <a:extLst>
              <a:ext uri="{FF2B5EF4-FFF2-40B4-BE49-F238E27FC236}">
                <a16:creationId xmlns:a16="http://schemas.microsoft.com/office/drawing/2014/main" id="{2C414F39-AD1C-3B7D-A80B-CB219999115B}"/>
              </a:ext>
            </a:extLst>
          </p:cNvPr>
          <p:cNvPicPr>
            <a:picLocks noChangeAspect="1"/>
          </p:cNvPicPr>
          <p:nvPr/>
        </p:nvPicPr>
        <p:blipFill>
          <a:blip r:embed="rId6"/>
          <a:stretch>
            <a:fillRect/>
          </a:stretch>
        </p:blipFill>
        <p:spPr>
          <a:xfrm>
            <a:off x="641004" y="4238625"/>
            <a:ext cx="647700" cy="647700"/>
          </a:xfrm>
          <a:prstGeom prst="rect">
            <a:avLst/>
          </a:prstGeom>
        </p:spPr>
      </p:pic>
      <p:pic>
        <p:nvPicPr>
          <p:cNvPr id="25" name="Picture 24" descr="A picture containing text, clipart&#10;&#10;Description automatically generated">
            <a:extLst>
              <a:ext uri="{FF2B5EF4-FFF2-40B4-BE49-F238E27FC236}">
                <a16:creationId xmlns:a16="http://schemas.microsoft.com/office/drawing/2014/main" id="{E4ECE7D1-7F23-117E-D785-28242C206DDD}"/>
              </a:ext>
            </a:extLst>
          </p:cNvPr>
          <p:cNvPicPr>
            <a:picLocks noChangeAspect="1"/>
          </p:cNvPicPr>
          <p:nvPr/>
        </p:nvPicPr>
        <p:blipFill>
          <a:blip r:embed="rId7"/>
          <a:stretch>
            <a:fillRect/>
          </a:stretch>
        </p:blipFill>
        <p:spPr>
          <a:xfrm rot="21192717">
            <a:off x="593008" y="5129047"/>
            <a:ext cx="1025623" cy="411408"/>
          </a:xfrm>
          <a:prstGeom prst="rect">
            <a:avLst/>
          </a:prstGeom>
        </p:spPr>
      </p:pic>
      <p:pic>
        <p:nvPicPr>
          <p:cNvPr id="29" name="Picture 28" descr="Icon&#10;&#10;Description automatically generated">
            <a:extLst>
              <a:ext uri="{FF2B5EF4-FFF2-40B4-BE49-F238E27FC236}">
                <a16:creationId xmlns:a16="http://schemas.microsoft.com/office/drawing/2014/main" id="{6DF462B7-3615-D74D-F755-B5BDE5017956}"/>
              </a:ext>
            </a:extLst>
          </p:cNvPr>
          <p:cNvPicPr>
            <a:picLocks noChangeAspect="1"/>
          </p:cNvPicPr>
          <p:nvPr/>
        </p:nvPicPr>
        <p:blipFill>
          <a:blip r:embed="rId8"/>
          <a:stretch>
            <a:fillRect/>
          </a:stretch>
        </p:blipFill>
        <p:spPr>
          <a:xfrm>
            <a:off x="669808" y="5638800"/>
            <a:ext cx="657097" cy="637638"/>
          </a:xfrm>
          <a:prstGeom prst="rect">
            <a:avLst/>
          </a:prstGeom>
        </p:spPr>
      </p:pic>
    </p:spTree>
    <p:extLst>
      <p:ext uri="{BB962C8B-B14F-4D97-AF65-F5344CB8AC3E}">
        <p14:creationId xmlns:p14="http://schemas.microsoft.com/office/powerpoint/2010/main" val="110619467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3400" y="612775"/>
            <a:ext cx="8229600" cy="530225"/>
          </a:xfrm>
        </p:spPr>
        <p:txBody>
          <a:bodyPr/>
          <a:lstStyle/>
          <a:p>
            <a:r>
              <a:rPr lang="en-US" altLang="en-US" sz="3200" dirty="0"/>
              <a:t>Examples of Complex Networks</a:t>
            </a:r>
            <a:br>
              <a:rPr lang="en-US" altLang="en-US" sz="3200" dirty="0"/>
            </a:br>
            <a:r>
              <a:rPr lang="en-US" altLang="en-US" sz="3200" dirty="0"/>
              <a:t>Node diversity and dynamics</a:t>
            </a:r>
          </a:p>
        </p:txBody>
      </p:sp>
      <p:graphicFrame>
        <p:nvGraphicFramePr>
          <p:cNvPr id="7" name="Table 7">
            <a:extLst>
              <a:ext uri="{FF2B5EF4-FFF2-40B4-BE49-F238E27FC236}">
                <a16:creationId xmlns:a16="http://schemas.microsoft.com/office/drawing/2014/main" id="{9D5C3B42-A889-AC14-6814-8F0AC8E875DC}"/>
              </a:ext>
            </a:extLst>
          </p:cNvPr>
          <p:cNvGraphicFramePr>
            <a:graphicFrameLocks noGrp="1"/>
          </p:cNvGraphicFramePr>
          <p:nvPr>
            <p:extLst>
              <p:ext uri="{D42A27DB-BD31-4B8C-83A1-F6EECF244321}">
                <p14:modId xmlns:p14="http://schemas.microsoft.com/office/powerpoint/2010/main" val="3438941127"/>
              </p:ext>
            </p:extLst>
          </p:nvPr>
        </p:nvGraphicFramePr>
        <p:xfrm>
          <a:off x="533400" y="1600200"/>
          <a:ext cx="5715000" cy="4743450"/>
        </p:xfrm>
        <a:graphic>
          <a:graphicData uri="http://schemas.openxmlformats.org/drawingml/2006/table">
            <a:tbl>
              <a:tblPr firstRow="1" bandRow="1">
                <a:tableStyleId>{5940675A-B579-460E-94D1-54222C63F5DA}</a:tableStyleId>
              </a:tblPr>
              <a:tblGrid>
                <a:gridCol w="1905000">
                  <a:extLst>
                    <a:ext uri="{9D8B030D-6E8A-4147-A177-3AD203B41FA5}">
                      <a16:colId xmlns:a16="http://schemas.microsoft.com/office/drawing/2014/main" val="3796536520"/>
                    </a:ext>
                  </a:extLst>
                </a:gridCol>
                <a:gridCol w="1905000">
                  <a:extLst>
                    <a:ext uri="{9D8B030D-6E8A-4147-A177-3AD203B41FA5}">
                      <a16:colId xmlns:a16="http://schemas.microsoft.com/office/drawing/2014/main" val="1647325194"/>
                    </a:ext>
                  </a:extLst>
                </a:gridCol>
                <a:gridCol w="1905000">
                  <a:extLst>
                    <a:ext uri="{9D8B030D-6E8A-4147-A177-3AD203B41FA5}">
                      <a16:colId xmlns:a16="http://schemas.microsoft.com/office/drawing/2014/main" val="2356692916"/>
                    </a:ext>
                  </a:extLst>
                </a:gridCol>
              </a:tblGrid>
              <a:tr h="457200">
                <a:tc>
                  <a:txBody>
                    <a:bodyPr/>
                    <a:lstStyle/>
                    <a:p>
                      <a:pPr algn="ctr"/>
                      <a:r>
                        <a:rPr lang="en-US" b="1" dirty="0"/>
                        <a:t>Network</a:t>
                      </a:r>
                    </a:p>
                  </a:txBody>
                  <a:tcPr anchor="ctr"/>
                </a:tc>
                <a:tc>
                  <a:txBody>
                    <a:bodyPr/>
                    <a:lstStyle/>
                    <a:p>
                      <a:pPr algn="ctr"/>
                      <a:r>
                        <a:rPr lang="en-US" b="1" dirty="0">
                          <a:solidFill>
                            <a:srgbClr val="009900"/>
                          </a:solidFill>
                        </a:rPr>
                        <a:t>Node Diversity</a:t>
                      </a:r>
                    </a:p>
                  </a:txBody>
                  <a:tcPr anchor="ctr"/>
                </a:tc>
                <a:tc>
                  <a:txBody>
                    <a:bodyPr/>
                    <a:lstStyle/>
                    <a:p>
                      <a:pPr algn="ctr"/>
                      <a:r>
                        <a:rPr lang="en-US" b="1" dirty="0">
                          <a:solidFill>
                            <a:srgbClr val="7030A0"/>
                          </a:solidFill>
                        </a:rPr>
                        <a:t>Node State</a:t>
                      </a:r>
                    </a:p>
                  </a:txBody>
                  <a:tcPr anchor="ctr"/>
                </a:tc>
                <a:extLst>
                  <a:ext uri="{0D108BD9-81ED-4DB2-BD59-A6C34878D82A}">
                    <a16:rowId xmlns:a16="http://schemas.microsoft.com/office/drawing/2014/main" val="3590782497"/>
                  </a:ext>
                </a:extLst>
              </a:tr>
              <a:tr h="714375">
                <a:tc>
                  <a:txBody>
                    <a:bodyPr/>
                    <a:lstStyle/>
                    <a:p>
                      <a:pPr algn="r"/>
                      <a:r>
                        <a:rPr lang="en-US" dirty="0"/>
                        <a:t>Internet</a:t>
                      </a:r>
                    </a:p>
                  </a:txBody>
                  <a:tcPr anchor="b"/>
                </a:tc>
                <a:tc>
                  <a:txBody>
                    <a:bodyPr/>
                    <a:lstStyle/>
                    <a:p>
                      <a:pPr algn="ctr"/>
                      <a:r>
                        <a:rPr lang="en-US" dirty="0">
                          <a:solidFill>
                            <a:srgbClr val="009900"/>
                          </a:solidFill>
                        </a:rPr>
                        <a:t>Routers, PC, switches</a:t>
                      </a:r>
                    </a:p>
                  </a:txBody>
                  <a:tcPr anchor="ctr"/>
                </a:tc>
                <a:tc>
                  <a:txBody>
                    <a:bodyPr/>
                    <a:lstStyle/>
                    <a:p>
                      <a:pPr algn="ctr"/>
                      <a:r>
                        <a:rPr lang="en-US" dirty="0">
                          <a:solidFill>
                            <a:srgbClr val="7030A0"/>
                          </a:solidFill>
                        </a:rPr>
                        <a:t>Routing state, algorithm,</a:t>
                      </a:r>
                    </a:p>
                  </a:txBody>
                  <a:tcPr anchor="ctr"/>
                </a:tc>
                <a:extLst>
                  <a:ext uri="{0D108BD9-81ED-4DB2-BD59-A6C34878D82A}">
                    <a16:rowId xmlns:a16="http://schemas.microsoft.com/office/drawing/2014/main" val="1941117654"/>
                  </a:ext>
                </a:extLst>
              </a:tr>
              <a:tr h="714375">
                <a:tc>
                  <a:txBody>
                    <a:bodyPr/>
                    <a:lstStyle/>
                    <a:p>
                      <a:pPr algn="r"/>
                      <a:r>
                        <a:rPr lang="en-US" dirty="0"/>
                        <a:t>Brain</a:t>
                      </a:r>
                    </a:p>
                  </a:txBody>
                  <a:tcPr anchor="b"/>
                </a:tc>
                <a:tc>
                  <a:txBody>
                    <a:bodyPr/>
                    <a:lstStyle/>
                    <a:p>
                      <a:pPr algn="ctr"/>
                      <a:r>
                        <a:rPr lang="en-US" dirty="0">
                          <a:solidFill>
                            <a:srgbClr val="009900"/>
                          </a:solidFill>
                        </a:rPr>
                        <a:t>Sensory, inter, motor neuron</a:t>
                      </a:r>
                    </a:p>
                  </a:txBody>
                  <a:tcPr anchor="ctr"/>
                </a:tc>
                <a:tc>
                  <a:txBody>
                    <a:bodyPr/>
                    <a:lstStyle/>
                    <a:p>
                      <a:pPr algn="ctr"/>
                      <a:r>
                        <a:rPr lang="en-US" dirty="0">
                          <a:solidFill>
                            <a:srgbClr val="7030A0"/>
                          </a:solidFill>
                        </a:rPr>
                        <a:t>Electrical potential</a:t>
                      </a:r>
                    </a:p>
                  </a:txBody>
                  <a:tcPr anchor="ctr"/>
                </a:tc>
                <a:extLst>
                  <a:ext uri="{0D108BD9-81ED-4DB2-BD59-A6C34878D82A}">
                    <a16:rowId xmlns:a16="http://schemas.microsoft.com/office/drawing/2014/main" val="220087803"/>
                  </a:ext>
                </a:extLst>
              </a:tr>
              <a:tr h="714375">
                <a:tc>
                  <a:txBody>
                    <a:bodyPr/>
                    <a:lstStyle/>
                    <a:p>
                      <a:pPr algn="r"/>
                      <a:r>
                        <a:rPr lang="en-US" dirty="0"/>
                        <a:t>WWW</a:t>
                      </a:r>
                    </a:p>
                  </a:txBody>
                  <a:tcPr anchor="b"/>
                </a:tc>
                <a:tc>
                  <a:txBody>
                    <a:bodyPr/>
                    <a:lstStyle/>
                    <a:p>
                      <a:pPr algn="ctr"/>
                      <a:r>
                        <a:rPr lang="en-US" dirty="0">
                          <a:solidFill>
                            <a:srgbClr val="009900"/>
                          </a:solidFill>
                        </a:rPr>
                        <a:t>Commercial, educational</a:t>
                      </a:r>
                    </a:p>
                  </a:txBody>
                  <a:tcPr anchor="ctr"/>
                </a:tc>
                <a:tc>
                  <a:txBody>
                    <a:bodyPr/>
                    <a:lstStyle/>
                    <a:p>
                      <a:pPr algn="ctr"/>
                      <a:r>
                        <a:rPr lang="en-US" dirty="0">
                          <a:solidFill>
                            <a:srgbClr val="7030A0"/>
                          </a:solidFill>
                        </a:rPr>
                        <a:t>Popularity, num of visits</a:t>
                      </a:r>
                    </a:p>
                  </a:txBody>
                  <a:tcPr anchor="ctr"/>
                </a:tc>
                <a:extLst>
                  <a:ext uri="{0D108BD9-81ED-4DB2-BD59-A6C34878D82A}">
                    <a16:rowId xmlns:a16="http://schemas.microsoft.com/office/drawing/2014/main" val="3783654010"/>
                  </a:ext>
                </a:extLst>
              </a:tr>
              <a:tr h="714375">
                <a:tc>
                  <a:txBody>
                    <a:bodyPr/>
                    <a:lstStyle/>
                    <a:p>
                      <a:pPr algn="r"/>
                      <a:r>
                        <a:rPr lang="en-US" dirty="0"/>
                        <a:t>Hollywood</a:t>
                      </a:r>
                    </a:p>
                  </a:txBody>
                  <a:tcPr anchor="b"/>
                </a:tc>
                <a:tc>
                  <a:txBody>
                    <a:bodyPr/>
                    <a:lstStyle/>
                    <a:p>
                      <a:pPr algn="ctr"/>
                      <a:r>
                        <a:rPr lang="en-US" dirty="0">
                          <a:solidFill>
                            <a:srgbClr val="009900"/>
                          </a:solidFill>
                        </a:rPr>
                        <a:t>Traits, talents</a:t>
                      </a:r>
                    </a:p>
                  </a:txBody>
                  <a:tcPr anchor="ctr"/>
                </a:tc>
                <a:tc>
                  <a:txBody>
                    <a:bodyPr/>
                    <a:lstStyle/>
                    <a:p>
                      <a:pPr algn="ctr"/>
                      <a:r>
                        <a:rPr lang="en-US" dirty="0">
                          <a:solidFill>
                            <a:srgbClr val="7030A0"/>
                          </a:solidFill>
                        </a:rPr>
                        <a:t>Celebrity level, contract</a:t>
                      </a:r>
                    </a:p>
                  </a:txBody>
                  <a:tcPr anchor="ctr"/>
                </a:tc>
                <a:extLst>
                  <a:ext uri="{0D108BD9-81ED-4DB2-BD59-A6C34878D82A}">
                    <a16:rowId xmlns:a16="http://schemas.microsoft.com/office/drawing/2014/main" val="1338002778"/>
                  </a:ext>
                </a:extLst>
              </a:tr>
              <a:tr h="714375">
                <a:tc>
                  <a:txBody>
                    <a:bodyPr/>
                    <a:lstStyle/>
                    <a:p>
                      <a:pPr algn="r"/>
                      <a:r>
                        <a:rPr lang="en-US" dirty="0"/>
                        <a:t>Genes</a:t>
                      </a:r>
                    </a:p>
                  </a:txBody>
                  <a:tcPr anchor="b"/>
                </a:tc>
                <a:tc>
                  <a:txBody>
                    <a:bodyPr/>
                    <a:lstStyle/>
                    <a:p>
                      <a:pPr algn="ctr"/>
                      <a:r>
                        <a:rPr lang="en-US" dirty="0">
                          <a:solidFill>
                            <a:srgbClr val="009900"/>
                          </a:solidFill>
                        </a:rPr>
                        <a:t>Protein type, DNA sites</a:t>
                      </a:r>
                    </a:p>
                  </a:txBody>
                  <a:tcPr anchor="ctr"/>
                </a:tc>
                <a:tc>
                  <a:txBody>
                    <a:bodyPr/>
                    <a:lstStyle/>
                    <a:p>
                      <a:pPr algn="ctr"/>
                      <a:r>
                        <a:rPr lang="en-US" dirty="0">
                          <a:solidFill>
                            <a:srgbClr val="7030A0"/>
                          </a:solidFill>
                        </a:rPr>
                        <a:t>Boundness, concentration</a:t>
                      </a:r>
                    </a:p>
                  </a:txBody>
                  <a:tcPr anchor="ctr"/>
                </a:tc>
                <a:extLst>
                  <a:ext uri="{0D108BD9-81ED-4DB2-BD59-A6C34878D82A}">
                    <a16:rowId xmlns:a16="http://schemas.microsoft.com/office/drawing/2014/main" val="1647533369"/>
                  </a:ext>
                </a:extLst>
              </a:tr>
              <a:tr h="714375">
                <a:tc>
                  <a:txBody>
                    <a:bodyPr/>
                    <a:lstStyle/>
                    <a:p>
                      <a:pPr algn="r"/>
                      <a:r>
                        <a:rPr lang="en-US" dirty="0"/>
                        <a:t>Ecology</a:t>
                      </a:r>
                    </a:p>
                  </a:txBody>
                  <a:tcPr anchor="b"/>
                </a:tc>
                <a:tc>
                  <a:txBody>
                    <a:bodyPr/>
                    <a:lstStyle/>
                    <a:p>
                      <a:pPr algn="ctr"/>
                      <a:r>
                        <a:rPr lang="en-US" dirty="0">
                          <a:solidFill>
                            <a:srgbClr val="009900"/>
                          </a:solidFill>
                        </a:rPr>
                        <a:t>Species traits (diet, </a:t>
                      </a:r>
                      <a:r>
                        <a:rPr lang="en-US" dirty="0" err="1">
                          <a:solidFill>
                            <a:srgbClr val="009900"/>
                          </a:solidFill>
                        </a:rPr>
                        <a:t>reprod</a:t>
                      </a:r>
                      <a:r>
                        <a:rPr lang="en-US" dirty="0">
                          <a:solidFill>
                            <a:srgbClr val="009900"/>
                          </a:solidFill>
                        </a:rPr>
                        <a:t>)</a:t>
                      </a:r>
                    </a:p>
                  </a:txBody>
                  <a:tcPr anchor="ctr"/>
                </a:tc>
                <a:tc>
                  <a:txBody>
                    <a:bodyPr/>
                    <a:lstStyle/>
                    <a:p>
                      <a:pPr algn="ctr"/>
                      <a:r>
                        <a:rPr lang="en-US" dirty="0">
                          <a:solidFill>
                            <a:srgbClr val="7030A0"/>
                          </a:solidFill>
                        </a:rPr>
                        <a:t>Fitness, density</a:t>
                      </a:r>
                    </a:p>
                  </a:txBody>
                  <a:tcPr anchor="ctr"/>
                </a:tc>
                <a:extLst>
                  <a:ext uri="{0D108BD9-81ED-4DB2-BD59-A6C34878D82A}">
                    <a16:rowId xmlns:a16="http://schemas.microsoft.com/office/drawing/2014/main" val="967519765"/>
                  </a:ext>
                </a:extLst>
              </a:tr>
            </a:tbl>
          </a:graphicData>
        </a:graphic>
      </p:graphicFrame>
      <p:pic>
        <p:nvPicPr>
          <p:cNvPr id="11" name="Picture 10" descr="A picture containing text, electronics, computer&#10;&#10;Description automatically generated">
            <a:extLst>
              <a:ext uri="{FF2B5EF4-FFF2-40B4-BE49-F238E27FC236}">
                <a16:creationId xmlns:a16="http://schemas.microsoft.com/office/drawing/2014/main" id="{B9E3F7A6-38CF-76E5-417C-97038FD9F8BA}"/>
              </a:ext>
            </a:extLst>
          </p:cNvPr>
          <p:cNvPicPr>
            <a:picLocks noChangeAspect="1"/>
          </p:cNvPicPr>
          <p:nvPr/>
        </p:nvPicPr>
        <p:blipFill>
          <a:blip r:embed="rId3"/>
          <a:stretch>
            <a:fillRect/>
          </a:stretch>
        </p:blipFill>
        <p:spPr>
          <a:xfrm>
            <a:off x="533400" y="2057400"/>
            <a:ext cx="968701" cy="869950"/>
          </a:xfrm>
          <a:prstGeom prst="rect">
            <a:avLst/>
          </a:prstGeom>
        </p:spPr>
      </p:pic>
      <p:pic>
        <p:nvPicPr>
          <p:cNvPr id="13" name="Picture 12" descr="Background pattern&#10;&#10;Description automatically generated with medium confidence">
            <a:extLst>
              <a:ext uri="{FF2B5EF4-FFF2-40B4-BE49-F238E27FC236}">
                <a16:creationId xmlns:a16="http://schemas.microsoft.com/office/drawing/2014/main" id="{721FAE7A-7941-A659-0F0E-65500A43409F}"/>
              </a:ext>
            </a:extLst>
          </p:cNvPr>
          <p:cNvPicPr>
            <a:picLocks noChangeAspect="1"/>
          </p:cNvPicPr>
          <p:nvPr/>
        </p:nvPicPr>
        <p:blipFill>
          <a:blip r:embed="rId4"/>
          <a:stretch>
            <a:fillRect/>
          </a:stretch>
        </p:blipFill>
        <p:spPr>
          <a:xfrm>
            <a:off x="668218" y="2829379"/>
            <a:ext cx="699063" cy="599621"/>
          </a:xfrm>
          <a:prstGeom prst="rect">
            <a:avLst/>
          </a:prstGeom>
        </p:spPr>
      </p:pic>
      <p:pic>
        <p:nvPicPr>
          <p:cNvPr id="19" name="Picture 18" descr="Shape&#10;&#10;Description automatically generated">
            <a:extLst>
              <a:ext uri="{FF2B5EF4-FFF2-40B4-BE49-F238E27FC236}">
                <a16:creationId xmlns:a16="http://schemas.microsoft.com/office/drawing/2014/main" id="{E9417484-5000-3104-681D-AF7D1A2461D7}"/>
              </a:ext>
            </a:extLst>
          </p:cNvPr>
          <p:cNvPicPr>
            <a:picLocks noChangeAspect="1"/>
          </p:cNvPicPr>
          <p:nvPr/>
        </p:nvPicPr>
        <p:blipFill>
          <a:blip r:embed="rId5"/>
          <a:stretch>
            <a:fillRect/>
          </a:stretch>
        </p:blipFill>
        <p:spPr>
          <a:xfrm>
            <a:off x="750985" y="3594380"/>
            <a:ext cx="583639" cy="583639"/>
          </a:xfrm>
          <a:prstGeom prst="rect">
            <a:avLst/>
          </a:prstGeom>
        </p:spPr>
      </p:pic>
      <p:pic>
        <p:nvPicPr>
          <p:cNvPr id="23" name="Picture 22" descr="Shape&#10;&#10;Description automatically generated">
            <a:extLst>
              <a:ext uri="{FF2B5EF4-FFF2-40B4-BE49-F238E27FC236}">
                <a16:creationId xmlns:a16="http://schemas.microsoft.com/office/drawing/2014/main" id="{2C414F39-AD1C-3B7D-A80B-CB219999115B}"/>
              </a:ext>
            </a:extLst>
          </p:cNvPr>
          <p:cNvPicPr>
            <a:picLocks noChangeAspect="1"/>
          </p:cNvPicPr>
          <p:nvPr/>
        </p:nvPicPr>
        <p:blipFill>
          <a:blip r:embed="rId6"/>
          <a:stretch>
            <a:fillRect/>
          </a:stretch>
        </p:blipFill>
        <p:spPr>
          <a:xfrm>
            <a:off x="641004" y="4238625"/>
            <a:ext cx="647700" cy="647700"/>
          </a:xfrm>
          <a:prstGeom prst="rect">
            <a:avLst/>
          </a:prstGeom>
        </p:spPr>
      </p:pic>
      <p:pic>
        <p:nvPicPr>
          <p:cNvPr id="25" name="Picture 24" descr="A picture containing text, clipart&#10;&#10;Description automatically generated">
            <a:extLst>
              <a:ext uri="{FF2B5EF4-FFF2-40B4-BE49-F238E27FC236}">
                <a16:creationId xmlns:a16="http://schemas.microsoft.com/office/drawing/2014/main" id="{E4ECE7D1-7F23-117E-D785-28242C206DDD}"/>
              </a:ext>
            </a:extLst>
          </p:cNvPr>
          <p:cNvPicPr>
            <a:picLocks noChangeAspect="1"/>
          </p:cNvPicPr>
          <p:nvPr/>
        </p:nvPicPr>
        <p:blipFill>
          <a:blip r:embed="rId7"/>
          <a:stretch>
            <a:fillRect/>
          </a:stretch>
        </p:blipFill>
        <p:spPr>
          <a:xfrm rot="21192717">
            <a:off x="593008" y="5129047"/>
            <a:ext cx="1025623" cy="411408"/>
          </a:xfrm>
          <a:prstGeom prst="rect">
            <a:avLst/>
          </a:prstGeom>
        </p:spPr>
      </p:pic>
      <p:pic>
        <p:nvPicPr>
          <p:cNvPr id="29" name="Picture 28" descr="Icon&#10;&#10;Description automatically generated">
            <a:extLst>
              <a:ext uri="{FF2B5EF4-FFF2-40B4-BE49-F238E27FC236}">
                <a16:creationId xmlns:a16="http://schemas.microsoft.com/office/drawing/2014/main" id="{6DF462B7-3615-D74D-F755-B5BDE5017956}"/>
              </a:ext>
            </a:extLst>
          </p:cNvPr>
          <p:cNvPicPr>
            <a:picLocks noChangeAspect="1"/>
          </p:cNvPicPr>
          <p:nvPr/>
        </p:nvPicPr>
        <p:blipFill>
          <a:blip r:embed="rId8"/>
          <a:stretch>
            <a:fillRect/>
          </a:stretch>
        </p:blipFill>
        <p:spPr>
          <a:xfrm>
            <a:off x="669808" y="5638800"/>
            <a:ext cx="657097" cy="637638"/>
          </a:xfrm>
          <a:prstGeom prst="rect">
            <a:avLst/>
          </a:prstGeom>
        </p:spPr>
      </p:pic>
      <p:sp>
        <p:nvSpPr>
          <p:cNvPr id="2" name="Oval 1">
            <a:extLst>
              <a:ext uri="{FF2B5EF4-FFF2-40B4-BE49-F238E27FC236}">
                <a16:creationId xmlns:a16="http://schemas.microsoft.com/office/drawing/2014/main" id="{F3F644DD-5074-0204-AB11-E88490A9399F}"/>
              </a:ext>
            </a:extLst>
          </p:cNvPr>
          <p:cNvSpPr/>
          <p:nvPr/>
        </p:nvSpPr>
        <p:spPr bwMode="auto">
          <a:xfrm>
            <a:off x="6781800" y="2438400"/>
            <a:ext cx="228600" cy="228600"/>
          </a:xfrm>
          <a:prstGeom prst="ellipse">
            <a:avLst/>
          </a:prstGeom>
          <a:solidFill>
            <a:schemeClr val="tx2"/>
          </a:solid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3" name="Oval 2">
            <a:extLst>
              <a:ext uri="{FF2B5EF4-FFF2-40B4-BE49-F238E27FC236}">
                <a16:creationId xmlns:a16="http://schemas.microsoft.com/office/drawing/2014/main" id="{7D32839C-4E21-04B0-5625-6D3A9B41F7B0}"/>
              </a:ext>
            </a:extLst>
          </p:cNvPr>
          <p:cNvSpPr/>
          <p:nvPr/>
        </p:nvSpPr>
        <p:spPr bwMode="auto">
          <a:xfrm>
            <a:off x="7271657" y="2492375"/>
            <a:ext cx="228600" cy="228600"/>
          </a:xfrm>
          <a:prstGeom prst="ellipse">
            <a:avLst/>
          </a:prstGeom>
          <a:no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4" name="Oval 3">
            <a:extLst>
              <a:ext uri="{FF2B5EF4-FFF2-40B4-BE49-F238E27FC236}">
                <a16:creationId xmlns:a16="http://schemas.microsoft.com/office/drawing/2014/main" id="{7B1CBA07-C016-B554-FB90-610B65F97204}"/>
              </a:ext>
            </a:extLst>
          </p:cNvPr>
          <p:cNvSpPr/>
          <p:nvPr/>
        </p:nvSpPr>
        <p:spPr bwMode="auto">
          <a:xfrm>
            <a:off x="6749143" y="3129189"/>
            <a:ext cx="228600" cy="228600"/>
          </a:xfrm>
          <a:prstGeom prst="ellipse">
            <a:avLst/>
          </a:prstGeom>
          <a:pattFill prst="pct80">
            <a:fgClr>
              <a:schemeClr val="accent1"/>
            </a:fgClr>
            <a:bgClr>
              <a:schemeClr val="bg1"/>
            </a:bgClr>
          </a:patt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5" name="Oval 4">
            <a:extLst>
              <a:ext uri="{FF2B5EF4-FFF2-40B4-BE49-F238E27FC236}">
                <a16:creationId xmlns:a16="http://schemas.microsoft.com/office/drawing/2014/main" id="{31261791-595E-ED38-8E6A-6EBFB8B63A43}"/>
              </a:ext>
            </a:extLst>
          </p:cNvPr>
          <p:cNvSpPr/>
          <p:nvPr/>
        </p:nvSpPr>
        <p:spPr bwMode="auto">
          <a:xfrm>
            <a:off x="8267764" y="2667000"/>
            <a:ext cx="228600" cy="228600"/>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6" name="Oval 5">
            <a:extLst>
              <a:ext uri="{FF2B5EF4-FFF2-40B4-BE49-F238E27FC236}">
                <a16:creationId xmlns:a16="http://schemas.microsoft.com/office/drawing/2014/main" id="{3F592FD3-BE58-63D3-7482-AA4487B824DE}"/>
              </a:ext>
            </a:extLst>
          </p:cNvPr>
          <p:cNvSpPr/>
          <p:nvPr/>
        </p:nvSpPr>
        <p:spPr bwMode="auto">
          <a:xfrm>
            <a:off x="7772400" y="2514600"/>
            <a:ext cx="228600" cy="228600"/>
          </a:xfrm>
          <a:prstGeom prst="ellipse">
            <a:avLst/>
          </a:prstGeom>
          <a:solidFill>
            <a:schemeClr val="tx2"/>
          </a:solid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8" name="Oval 7">
            <a:extLst>
              <a:ext uri="{FF2B5EF4-FFF2-40B4-BE49-F238E27FC236}">
                <a16:creationId xmlns:a16="http://schemas.microsoft.com/office/drawing/2014/main" id="{3BEA2E2A-9BD8-FE9E-FF75-B109BCA3857A}"/>
              </a:ext>
            </a:extLst>
          </p:cNvPr>
          <p:cNvSpPr/>
          <p:nvPr/>
        </p:nvSpPr>
        <p:spPr bwMode="auto">
          <a:xfrm>
            <a:off x="7124700" y="3243489"/>
            <a:ext cx="228600" cy="228600"/>
          </a:xfrm>
          <a:prstGeom prst="ellipse">
            <a:avLst/>
          </a:prstGeom>
          <a:pattFill prst="pct80">
            <a:fgClr>
              <a:schemeClr val="accent1"/>
            </a:fgClr>
            <a:bgClr>
              <a:schemeClr val="bg1"/>
            </a:bgClr>
          </a:patt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9" name="Oval 8">
            <a:extLst>
              <a:ext uri="{FF2B5EF4-FFF2-40B4-BE49-F238E27FC236}">
                <a16:creationId xmlns:a16="http://schemas.microsoft.com/office/drawing/2014/main" id="{D75AC27C-DA79-9F17-44F8-375ADEF581FC}"/>
              </a:ext>
            </a:extLst>
          </p:cNvPr>
          <p:cNvSpPr/>
          <p:nvPr/>
        </p:nvSpPr>
        <p:spPr bwMode="auto">
          <a:xfrm>
            <a:off x="7353300" y="2900589"/>
            <a:ext cx="228600" cy="228600"/>
          </a:xfrm>
          <a:prstGeom prst="ellipse">
            <a:avLst/>
          </a:prstGeom>
          <a:no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10" name="Oval 9">
            <a:extLst>
              <a:ext uri="{FF2B5EF4-FFF2-40B4-BE49-F238E27FC236}">
                <a16:creationId xmlns:a16="http://schemas.microsoft.com/office/drawing/2014/main" id="{B331C97D-FFF4-D2EC-BBA7-92FE454B0F94}"/>
              </a:ext>
            </a:extLst>
          </p:cNvPr>
          <p:cNvSpPr/>
          <p:nvPr/>
        </p:nvSpPr>
        <p:spPr bwMode="auto">
          <a:xfrm>
            <a:off x="7772400" y="2971800"/>
            <a:ext cx="228600" cy="228600"/>
          </a:xfrm>
          <a:prstGeom prst="ellipse">
            <a:avLst/>
          </a:prstGeom>
          <a:gradFill>
            <a:gsLst>
              <a:gs pos="0">
                <a:schemeClr val="accent1">
                  <a:lumMod val="5000"/>
                  <a:lumOff val="95000"/>
                </a:schemeClr>
              </a:gs>
              <a:gs pos="76000">
                <a:schemeClr val="accent1">
                  <a:lumMod val="45000"/>
                  <a:lumOff val="55000"/>
                </a:schemeClr>
              </a:gs>
              <a:gs pos="83000">
                <a:schemeClr val="accent1">
                  <a:lumMod val="45000"/>
                  <a:lumOff val="55000"/>
                </a:schemeClr>
              </a:gs>
              <a:gs pos="100000">
                <a:schemeClr val="accent1">
                  <a:lumMod val="30000"/>
                  <a:lumOff val="70000"/>
                </a:schemeClr>
              </a:gs>
            </a:gsLst>
            <a:lin ang="2700000" scaled="0"/>
          </a:grad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15" name="Oval 14">
            <a:extLst>
              <a:ext uri="{FF2B5EF4-FFF2-40B4-BE49-F238E27FC236}">
                <a16:creationId xmlns:a16="http://schemas.microsoft.com/office/drawing/2014/main" id="{1E4B80C6-ED36-1A2C-39CF-D046761C38AF}"/>
              </a:ext>
            </a:extLst>
          </p:cNvPr>
          <p:cNvSpPr/>
          <p:nvPr/>
        </p:nvSpPr>
        <p:spPr bwMode="auto">
          <a:xfrm>
            <a:off x="6504277" y="1966231"/>
            <a:ext cx="2117272" cy="1914525"/>
          </a:xfrm>
          <a:prstGeom prst="ellipse">
            <a:avLst/>
          </a:prstGeom>
          <a:noFill/>
          <a:ln w="25400" cap="flat" cmpd="sng" algn="ctr">
            <a:solidFill>
              <a:schemeClr val="tx1"/>
            </a:solidFill>
            <a:prstDash val="dash"/>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16" name="TextBox 15">
            <a:extLst>
              <a:ext uri="{FF2B5EF4-FFF2-40B4-BE49-F238E27FC236}">
                <a16:creationId xmlns:a16="http://schemas.microsoft.com/office/drawing/2014/main" id="{4CE35165-38A1-9EC6-D4FB-DE253F52E5B9}"/>
              </a:ext>
            </a:extLst>
          </p:cNvPr>
          <p:cNvSpPr txBox="1"/>
          <p:nvPr/>
        </p:nvSpPr>
        <p:spPr>
          <a:xfrm>
            <a:off x="6444470" y="4244459"/>
            <a:ext cx="2290050" cy="646331"/>
          </a:xfrm>
          <a:prstGeom prst="rect">
            <a:avLst/>
          </a:prstGeom>
          <a:noFill/>
        </p:spPr>
        <p:txBody>
          <a:bodyPr wrap="none" rtlCol="0">
            <a:spAutoFit/>
          </a:bodyPr>
          <a:lstStyle/>
          <a:p>
            <a:pPr marL="285750" indent="-285750">
              <a:buFont typeface="Courier New" panose="02070309020205020404" pitchFamily="49" charset="0"/>
              <a:buChar char="o"/>
            </a:pPr>
            <a:r>
              <a:rPr lang="en-US" dirty="0"/>
              <a:t>Nodes can be of </a:t>
            </a:r>
          </a:p>
          <a:p>
            <a:r>
              <a:rPr lang="en-US" dirty="0"/>
              <a:t>different subtypes</a:t>
            </a:r>
          </a:p>
        </p:txBody>
      </p:sp>
      <p:sp>
        <p:nvSpPr>
          <p:cNvPr id="17" name="TextBox 16">
            <a:extLst>
              <a:ext uri="{FF2B5EF4-FFF2-40B4-BE49-F238E27FC236}">
                <a16:creationId xmlns:a16="http://schemas.microsoft.com/office/drawing/2014/main" id="{E0A5E443-EFD5-B05D-EF17-B3296909697A}"/>
              </a:ext>
            </a:extLst>
          </p:cNvPr>
          <p:cNvSpPr txBox="1"/>
          <p:nvPr/>
        </p:nvSpPr>
        <p:spPr>
          <a:xfrm>
            <a:off x="6498898" y="5525869"/>
            <a:ext cx="2204450" cy="646331"/>
          </a:xfrm>
          <a:prstGeom prst="rect">
            <a:avLst/>
          </a:prstGeom>
          <a:noFill/>
        </p:spPr>
        <p:txBody>
          <a:bodyPr wrap="none" rtlCol="0">
            <a:spAutoFit/>
          </a:bodyPr>
          <a:lstStyle/>
          <a:p>
            <a:pPr marL="285750" indent="-285750">
              <a:buFont typeface="Courier New" panose="02070309020205020404" pitchFamily="49" charset="0"/>
              <a:buChar char="o"/>
            </a:pPr>
            <a:r>
              <a:rPr lang="en-US" dirty="0"/>
              <a:t>Nodes can have </a:t>
            </a:r>
          </a:p>
          <a:p>
            <a:r>
              <a:rPr lang="en-US" dirty="0"/>
              <a:t>different states </a:t>
            </a:r>
          </a:p>
        </p:txBody>
      </p:sp>
      <p:sp>
        <p:nvSpPr>
          <p:cNvPr id="18" name="Oval 17">
            <a:extLst>
              <a:ext uri="{FF2B5EF4-FFF2-40B4-BE49-F238E27FC236}">
                <a16:creationId xmlns:a16="http://schemas.microsoft.com/office/drawing/2014/main" id="{5CC9DF04-C12E-DDD5-AA7E-4C118543062D}"/>
              </a:ext>
            </a:extLst>
          </p:cNvPr>
          <p:cNvSpPr/>
          <p:nvPr/>
        </p:nvSpPr>
        <p:spPr bwMode="auto">
          <a:xfrm>
            <a:off x="6857147" y="4888593"/>
            <a:ext cx="228600" cy="228600"/>
          </a:xfrm>
          <a:prstGeom prst="ellipse">
            <a:avLst/>
          </a:prstGeom>
          <a:solidFill>
            <a:schemeClr val="tx2"/>
          </a:solid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20" name="Oval 19">
            <a:extLst>
              <a:ext uri="{FF2B5EF4-FFF2-40B4-BE49-F238E27FC236}">
                <a16:creationId xmlns:a16="http://schemas.microsoft.com/office/drawing/2014/main" id="{4934DF72-DB4A-82F4-C206-CA5EF52F8C50}"/>
              </a:ext>
            </a:extLst>
          </p:cNvPr>
          <p:cNvSpPr/>
          <p:nvPr/>
        </p:nvSpPr>
        <p:spPr bwMode="auto">
          <a:xfrm>
            <a:off x="7239000" y="4888593"/>
            <a:ext cx="228600" cy="228600"/>
          </a:xfrm>
          <a:prstGeom prst="ellipse">
            <a:avLst/>
          </a:prstGeom>
          <a:no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21" name="Oval 20">
            <a:extLst>
              <a:ext uri="{FF2B5EF4-FFF2-40B4-BE49-F238E27FC236}">
                <a16:creationId xmlns:a16="http://schemas.microsoft.com/office/drawing/2014/main" id="{A06497AF-617C-1BDB-D141-81238DACFECB}"/>
              </a:ext>
            </a:extLst>
          </p:cNvPr>
          <p:cNvSpPr/>
          <p:nvPr/>
        </p:nvSpPr>
        <p:spPr bwMode="auto">
          <a:xfrm>
            <a:off x="7616542" y="4888593"/>
            <a:ext cx="228600" cy="228600"/>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22" name="Oval 21">
            <a:extLst>
              <a:ext uri="{FF2B5EF4-FFF2-40B4-BE49-F238E27FC236}">
                <a16:creationId xmlns:a16="http://schemas.microsoft.com/office/drawing/2014/main" id="{80EE9BE0-A237-79A3-3A6C-5282F9630699}"/>
              </a:ext>
            </a:extLst>
          </p:cNvPr>
          <p:cNvSpPr/>
          <p:nvPr/>
        </p:nvSpPr>
        <p:spPr bwMode="auto">
          <a:xfrm>
            <a:off x="6857147" y="6162138"/>
            <a:ext cx="228600" cy="228600"/>
          </a:xfrm>
          <a:prstGeom prst="ellipse">
            <a:avLst/>
          </a:prstGeom>
          <a:pattFill prst="pct80">
            <a:fgClr>
              <a:schemeClr val="accent1"/>
            </a:fgClr>
            <a:bgClr>
              <a:schemeClr val="bg1"/>
            </a:bgClr>
          </a:patt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24" name="Oval 23">
            <a:extLst>
              <a:ext uri="{FF2B5EF4-FFF2-40B4-BE49-F238E27FC236}">
                <a16:creationId xmlns:a16="http://schemas.microsoft.com/office/drawing/2014/main" id="{6718BAE0-7282-F0BB-5501-58A36C7085BD}"/>
              </a:ext>
            </a:extLst>
          </p:cNvPr>
          <p:cNvSpPr/>
          <p:nvPr/>
        </p:nvSpPr>
        <p:spPr bwMode="auto">
          <a:xfrm>
            <a:off x="7239000" y="6168271"/>
            <a:ext cx="228600" cy="228600"/>
          </a:xfrm>
          <a:prstGeom prst="ellipse">
            <a:avLst/>
          </a:prstGeom>
          <a:no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26" name="Oval 25">
            <a:extLst>
              <a:ext uri="{FF2B5EF4-FFF2-40B4-BE49-F238E27FC236}">
                <a16:creationId xmlns:a16="http://schemas.microsoft.com/office/drawing/2014/main" id="{A369A632-77FD-9B57-E2D1-4FD52D9E4729}"/>
              </a:ext>
            </a:extLst>
          </p:cNvPr>
          <p:cNvSpPr/>
          <p:nvPr/>
        </p:nvSpPr>
        <p:spPr bwMode="auto">
          <a:xfrm>
            <a:off x="7619052" y="6162138"/>
            <a:ext cx="228600" cy="228600"/>
          </a:xfrm>
          <a:prstGeom prst="ellipse">
            <a:avLst/>
          </a:prstGeom>
          <a:gradFill>
            <a:gsLst>
              <a:gs pos="0">
                <a:schemeClr val="accent1">
                  <a:lumMod val="5000"/>
                  <a:lumOff val="95000"/>
                </a:schemeClr>
              </a:gs>
              <a:gs pos="76000">
                <a:schemeClr val="accent1">
                  <a:lumMod val="45000"/>
                  <a:lumOff val="55000"/>
                </a:schemeClr>
              </a:gs>
              <a:gs pos="83000">
                <a:schemeClr val="accent1">
                  <a:lumMod val="45000"/>
                  <a:lumOff val="55000"/>
                </a:schemeClr>
              </a:gs>
              <a:gs pos="100000">
                <a:schemeClr val="accent1">
                  <a:lumMod val="30000"/>
                  <a:lumOff val="70000"/>
                </a:schemeClr>
              </a:gs>
            </a:gsLst>
            <a:lin ang="2700000" scaled="0"/>
          </a:grad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Tree>
    <p:extLst>
      <p:ext uri="{BB962C8B-B14F-4D97-AF65-F5344CB8AC3E}">
        <p14:creationId xmlns:p14="http://schemas.microsoft.com/office/powerpoint/2010/main" val="117038171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3400" y="612775"/>
            <a:ext cx="8229600" cy="530225"/>
          </a:xfrm>
        </p:spPr>
        <p:txBody>
          <a:bodyPr/>
          <a:lstStyle/>
          <a:p>
            <a:r>
              <a:rPr lang="en-US" altLang="en-US" sz="3200" dirty="0"/>
              <a:t>Examples of Complex Networks</a:t>
            </a:r>
            <a:br>
              <a:rPr lang="en-US" altLang="en-US" sz="3200" dirty="0"/>
            </a:br>
            <a:r>
              <a:rPr lang="en-US" altLang="en-US" sz="3200" dirty="0"/>
              <a:t>Edge diversity and dynamics</a:t>
            </a:r>
          </a:p>
        </p:txBody>
      </p:sp>
      <p:graphicFrame>
        <p:nvGraphicFramePr>
          <p:cNvPr id="7" name="Table 7">
            <a:extLst>
              <a:ext uri="{FF2B5EF4-FFF2-40B4-BE49-F238E27FC236}">
                <a16:creationId xmlns:a16="http://schemas.microsoft.com/office/drawing/2014/main" id="{9D5C3B42-A889-AC14-6814-8F0AC8E875DC}"/>
              </a:ext>
            </a:extLst>
          </p:cNvPr>
          <p:cNvGraphicFramePr>
            <a:graphicFrameLocks noGrp="1"/>
          </p:cNvGraphicFramePr>
          <p:nvPr>
            <p:extLst>
              <p:ext uri="{D42A27DB-BD31-4B8C-83A1-F6EECF244321}">
                <p14:modId xmlns:p14="http://schemas.microsoft.com/office/powerpoint/2010/main" val="3519792856"/>
              </p:ext>
            </p:extLst>
          </p:nvPr>
        </p:nvGraphicFramePr>
        <p:xfrm>
          <a:off x="533400" y="1600200"/>
          <a:ext cx="5715000" cy="4743450"/>
        </p:xfrm>
        <a:graphic>
          <a:graphicData uri="http://schemas.openxmlformats.org/drawingml/2006/table">
            <a:tbl>
              <a:tblPr firstRow="1" bandRow="1">
                <a:tableStyleId>{5940675A-B579-460E-94D1-54222C63F5DA}</a:tableStyleId>
              </a:tblPr>
              <a:tblGrid>
                <a:gridCol w="1905000">
                  <a:extLst>
                    <a:ext uri="{9D8B030D-6E8A-4147-A177-3AD203B41FA5}">
                      <a16:colId xmlns:a16="http://schemas.microsoft.com/office/drawing/2014/main" val="3796536520"/>
                    </a:ext>
                  </a:extLst>
                </a:gridCol>
                <a:gridCol w="1905000">
                  <a:extLst>
                    <a:ext uri="{9D8B030D-6E8A-4147-A177-3AD203B41FA5}">
                      <a16:colId xmlns:a16="http://schemas.microsoft.com/office/drawing/2014/main" val="1647325194"/>
                    </a:ext>
                  </a:extLst>
                </a:gridCol>
                <a:gridCol w="1905000">
                  <a:extLst>
                    <a:ext uri="{9D8B030D-6E8A-4147-A177-3AD203B41FA5}">
                      <a16:colId xmlns:a16="http://schemas.microsoft.com/office/drawing/2014/main" val="2356692916"/>
                    </a:ext>
                  </a:extLst>
                </a:gridCol>
              </a:tblGrid>
              <a:tr h="457200">
                <a:tc>
                  <a:txBody>
                    <a:bodyPr/>
                    <a:lstStyle/>
                    <a:p>
                      <a:pPr algn="ctr"/>
                      <a:r>
                        <a:rPr lang="en-US" b="1" dirty="0"/>
                        <a:t>Network</a:t>
                      </a:r>
                    </a:p>
                  </a:txBody>
                  <a:tcPr anchor="ctr"/>
                </a:tc>
                <a:tc>
                  <a:txBody>
                    <a:bodyPr/>
                    <a:lstStyle/>
                    <a:p>
                      <a:pPr algn="ctr"/>
                      <a:r>
                        <a:rPr lang="en-US" b="1" dirty="0">
                          <a:solidFill>
                            <a:srgbClr val="009900"/>
                          </a:solidFill>
                        </a:rPr>
                        <a:t>Node Diversity</a:t>
                      </a:r>
                    </a:p>
                  </a:txBody>
                  <a:tcPr anchor="ctr"/>
                </a:tc>
                <a:tc>
                  <a:txBody>
                    <a:bodyPr/>
                    <a:lstStyle/>
                    <a:p>
                      <a:pPr algn="ctr"/>
                      <a:r>
                        <a:rPr lang="en-US" b="1" dirty="0">
                          <a:solidFill>
                            <a:srgbClr val="7030A0"/>
                          </a:solidFill>
                        </a:rPr>
                        <a:t>Node State</a:t>
                      </a:r>
                    </a:p>
                  </a:txBody>
                  <a:tcPr anchor="ctr"/>
                </a:tc>
                <a:extLst>
                  <a:ext uri="{0D108BD9-81ED-4DB2-BD59-A6C34878D82A}">
                    <a16:rowId xmlns:a16="http://schemas.microsoft.com/office/drawing/2014/main" val="3590782497"/>
                  </a:ext>
                </a:extLst>
              </a:tr>
              <a:tr h="714375">
                <a:tc>
                  <a:txBody>
                    <a:bodyPr/>
                    <a:lstStyle/>
                    <a:p>
                      <a:pPr algn="r"/>
                      <a:r>
                        <a:rPr lang="en-US" dirty="0"/>
                        <a:t>Internet</a:t>
                      </a:r>
                    </a:p>
                  </a:txBody>
                  <a:tcPr anchor="b"/>
                </a:tc>
                <a:tc>
                  <a:txBody>
                    <a:bodyPr/>
                    <a:lstStyle/>
                    <a:p>
                      <a:pPr algn="ctr"/>
                      <a:r>
                        <a:rPr lang="en-US" dirty="0">
                          <a:solidFill>
                            <a:srgbClr val="009900"/>
                          </a:solidFill>
                        </a:rPr>
                        <a:t>Bandwidth (DSL, cable) </a:t>
                      </a:r>
                    </a:p>
                  </a:txBody>
                  <a:tcPr anchor="ctr"/>
                </a:tc>
                <a:tc>
                  <a:txBody>
                    <a:bodyPr/>
                    <a:lstStyle/>
                    <a:p>
                      <a:pPr algn="ctr"/>
                      <a:r>
                        <a:rPr lang="en-US" dirty="0">
                          <a:solidFill>
                            <a:srgbClr val="7030A0"/>
                          </a:solidFill>
                        </a:rPr>
                        <a:t>--</a:t>
                      </a:r>
                    </a:p>
                  </a:txBody>
                  <a:tcPr anchor="ctr"/>
                </a:tc>
                <a:extLst>
                  <a:ext uri="{0D108BD9-81ED-4DB2-BD59-A6C34878D82A}">
                    <a16:rowId xmlns:a16="http://schemas.microsoft.com/office/drawing/2014/main" val="1941117654"/>
                  </a:ext>
                </a:extLst>
              </a:tr>
              <a:tr h="714375">
                <a:tc>
                  <a:txBody>
                    <a:bodyPr/>
                    <a:lstStyle/>
                    <a:p>
                      <a:pPr algn="r"/>
                      <a:r>
                        <a:rPr lang="en-US" dirty="0"/>
                        <a:t>Brain</a:t>
                      </a:r>
                    </a:p>
                  </a:txBody>
                  <a:tcPr anchor="b"/>
                </a:tc>
                <a:tc>
                  <a:txBody>
                    <a:bodyPr/>
                    <a:lstStyle/>
                    <a:p>
                      <a:pPr algn="ctr"/>
                      <a:r>
                        <a:rPr lang="en-US" dirty="0" err="1">
                          <a:solidFill>
                            <a:srgbClr val="009900"/>
                          </a:solidFill>
                        </a:rPr>
                        <a:t>Excit</a:t>
                      </a:r>
                      <a:r>
                        <a:rPr lang="en-US" dirty="0">
                          <a:solidFill>
                            <a:srgbClr val="009900"/>
                          </a:solidFill>
                        </a:rPr>
                        <a:t>., </a:t>
                      </a:r>
                      <a:r>
                        <a:rPr lang="en-US" dirty="0" err="1">
                          <a:solidFill>
                            <a:srgbClr val="009900"/>
                          </a:solidFill>
                        </a:rPr>
                        <a:t>inhib</a:t>
                      </a:r>
                      <a:r>
                        <a:rPr lang="en-US" dirty="0">
                          <a:solidFill>
                            <a:srgbClr val="009900"/>
                          </a:solidFill>
                        </a:rPr>
                        <a:t> synapsis</a:t>
                      </a:r>
                    </a:p>
                  </a:txBody>
                  <a:tcPr anchor="ctr"/>
                </a:tc>
                <a:tc>
                  <a:txBody>
                    <a:bodyPr/>
                    <a:lstStyle/>
                    <a:p>
                      <a:pPr algn="ctr"/>
                      <a:r>
                        <a:rPr lang="en-US" dirty="0">
                          <a:solidFill>
                            <a:srgbClr val="7030A0"/>
                          </a:solidFill>
                        </a:rPr>
                        <a:t>Weight learning</a:t>
                      </a:r>
                    </a:p>
                  </a:txBody>
                  <a:tcPr anchor="ctr"/>
                </a:tc>
                <a:extLst>
                  <a:ext uri="{0D108BD9-81ED-4DB2-BD59-A6C34878D82A}">
                    <a16:rowId xmlns:a16="http://schemas.microsoft.com/office/drawing/2014/main" val="220087803"/>
                  </a:ext>
                </a:extLst>
              </a:tr>
              <a:tr h="714375">
                <a:tc>
                  <a:txBody>
                    <a:bodyPr/>
                    <a:lstStyle/>
                    <a:p>
                      <a:pPr algn="r"/>
                      <a:r>
                        <a:rPr lang="en-US" dirty="0"/>
                        <a:t>WWW</a:t>
                      </a:r>
                    </a:p>
                  </a:txBody>
                  <a:tcPr anchor="b"/>
                </a:tc>
                <a:tc>
                  <a:txBody>
                    <a:bodyPr/>
                    <a:lstStyle/>
                    <a:p>
                      <a:pPr algn="ctr"/>
                      <a:r>
                        <a:rPr lang="en-US" dirty="0">
                          <a:solidFill>
                            <a:srgbClr val="009900"/>
                          </a:solidFill>
                        </a:rPr>
                        <a:t>--</a:t>
                      </a:r>
                    </a:p>
                  </a:txBody>
                  <a:tcPr anchor="ctr"/>
                </a:tc>
                <a:tc>
                  <a:txBody>
                    <a:bodyPr/>
                    <a:lstStyle/>
                    <a:p>
                      <a:pPr algn="ctr"/>
                      <a:r>
                        <a:rPr lang="en-US" dirty="0">
                          <a:solidFill>
                            <a:srgbClr val="7030A0"/>
                          </a:solidFill>
                        </a:rPr>
                        <a:t>--</a:t>
                      </a:r>
                    </a:p>
                  </a:txBody>
                  <a:tcPr anchor="ctr"/>
                </a:tc>
                <a:extLst>
                  <a:ext uri="{0D108BD9-81ED-4DB2-BD59-A6C34878D82A}">
                    <a16:rowId xmlns:a16="http://schemas.microsoft.com/office/drawing/2014/main" val="3783654010"/>
                  </a:ext>
                </a:extLst>
              </a:tr>
              <a:tr h="714375">
                <a:tc>
                  <a:txBody>
                    <a:bodyPr/>
                    <a:lstStyle/>
                    <a:p>
                      <a:pPr algn="r"/>
                      <a:r>
                        <a:rPr lang="en-US" dirty="0"/>
                        <a:t>Hollywood</a:t>
                      </a:r>
                    </a:p>
                  </a:txBody>
                  <a:tcPr anchor="b"/>
                </a:tc>
                <a:tc>
                  <a:txBody>
                    <a:bodyPr/>
                    <a:lstStyle/>
                    <a:p>
                      <a:pPr algn="ctr"/>
                      <a:r>
                        <a:rPr lang="en-US" dirty="0">
                          <a:solidFill>
                            <a:srgbClr val="009900"/>
                          </a:solidFill>
                        </a:rPr>
                        <a:t>Theater movie, TV series</a:t>
                      </a:r>
                    </a:p>
                  </a:txBody>
                  <a:tcPr anchor="ctr"/>
                </a:tc>
                <a:tc>
                  <a:txBody>
                    <a:bodyPr/>
                    <a:lstStyle/>
                    <a:p>
                      <a:pPr algn="ctr"/>
                      <a:r>
                        <a:rPr lang="en-US" dirty="0">
                          <a:solidFill>
                            <a:srgbClr val="7030A0"/>
                          </a:solidFill>
                        </a:rPr>
                        <a:t>partnership</a:t>
                      </a:r>
                    </a:p>
                  </a:txBody>
                  <a:tcPr anchor="ctr"/>
                </a:tc>
                <a:extLst>
                  <a:ext uri="{0D108BD9-81ED-4DB2-BD59-A6C34878D82A}">
                    <a16:rowId xmlns:a16="http://schemas.microsoft.com/office/drawing/2014/main" val="1338002778"/>
                  </a:ext>
                </a:extLst>
              </a:tr>
              <a:tr h="714375">
                <a:tc>
                  <a:txBody>
                    <a:bodyPr/>
                    <a:lstStyle/>
                    <a:p>
                      <a:pPr algn="r"/>
                      <a:r>
                        <a:rPr lang="en-US" dirty="0"/>
                        <a:t>Genes</a:t>
                      </a:r>
                    </a:p>
                  </a:txBody>
                  <a:tcPr anchor="b"/>
                </a:tc>
                <a:tc>
                  <a:txBody>
                    <a:bodyPr/>
                    <a:lstStyle/>
                    <a:p>
                      <a:pPr algn="ctr"/>
                      <a:r>
                        <a:rPr lang="en-US" dirty="0">
                          <a:solidFill>
                            <a:srgbClr val="009900"/>
                          </a:solidFill>
                        </a:rPr>
                        <a:t>Enhancing, blocking</a:t>
                      </a:r>
                    </a:p>
                  </a:txBody>
                  <a:tcPr anchor="ctr"/>
                </a:tc>
                <a:tc>
                  <a:txBody>
                    <a:bodyPr/>
                    <a:lstStyle/>
                    <a:p>
                      <a:pPr algn="ctr"/>
                      <a:r>
                        <a:rPr lang="en-US" dirty="0">
                          <a:solidFill>
                            <a:srgbClr val="7030A0"/>
                          </a:solidFill>
                        </a:rPr>
                        <a:t>Mutation, evolution</a:t>
                      </a:r>
                    </a:p>
                  </a:txBody>
                  <a:tcPr anchor="ctr"/>
                </a:tc>
                <a:extLst>
                  <a:ext uri="{0D108BD9-81ED-4DB2-BD59-A6C34878D82A}">
                    <a16:rowId xmlns:a16="http://schemas.microsoft.com/office/drawing/2014/main" val="1647533369"/>
                  </a:ext>
                </a:extLst>
              </a:tr>
              <a:tr h="714375">
                <a:tc>
                  <a:txBody>
                    <a:bodyPr/>
                    <a:lstStyle/>
                    <a:p>
                      <a:pPr algn="r"/>
                      <a:r>
                        <a:rPr lang="en-US" dirty="0"/>
                        <a:t>Ecology</a:t>
                      </a:r>
                    </a:p>
                  </a:txBody>
                  <a:tcPr anchor="b"/>
                </a:tc>
                <a:tc>
                  <a:txBody>
                    <a:bodyPr/>
                    <a:lstStyle/>
                    <a:p>
                      <a:pPr algn="ctr"/>
                      <a:r>
                        <a:rPr lang="en-US" dirty="0">
                          <a:solidFill>
                            <a:srgbClr val="009900"/>
                          </a:solidFill>
                        </a:rPr>
                        <a:t>Predation, cooperation</a:t>
                      </a:r>
                    </a:p>
                  </a:txBody>
                  <a:tcPr anchor="ctr"/>
                </a:tc>
                <a:tc>
                  <a:txBody>
                    <a:bodyPr/>
                    <a:lstStyle/>
                    <a:p>
                      <a:pPr algn="ctr"/>
                      <a:r>
                        <a:rPr lang="en-US" dirty="0">
                          <a:solidFill>
                            <a:srgbClr val="7030A0"/>
                          </a:solidFill>
                        </a:rPr>
                        <a:t>Evolution, selection</a:t>
                      </a:r>
                    </a:p>
                  </a:txBody>
                  <a:tcPr anchor="ctr"/>
                </a:tc>
                <a:extLst>
                  <a:ext uri="{0D108BD9-81ED-4DB2-BD59-A6C34878D82A}">
                    <a16:rowId xmlns:a16="http://schemas.microsoft.com/office/drawing/2014/main" val="967519765"/>
                  </a:ext>
                </a:extLst>
              </a:tr>
            </a:tbl>
          </a:graphicData>
        </a:graphic>
      </p:graphicFrame>
      <p:pic>
        <p:nvPicPr>
          <p:cNvPr id="11" name="Picture 10" descr="A picture containing text, electronics, computer&#10;&#10;Description automatically generated">
            <a:extLst>
              <a:ext uri="{FF2B5EF4-FFF2-40B4-BE49-F238E27FC236}">
                <a16:creationId xmlns:a16="http://schemas.microsoft.com/office/drawing/2014/main" id="{B9E3F7A6-38CF-76E5-417C-97038FD9F8BA}"/>
              </a:ext>
            </a:extLst>
          </p:cNvPr>
          <p:cNvPicPr>
            <a:picLocks noChangeAspect="1"/>
          </p:cNvPicPr>
          <p:nvPr/>
        </p:nvPicPr>
        <p:blipFill>
          <a:blip r:embed="rId3"/>
          <a:stretch>
            <a:fillRect/>
          </a:stretch>
        </p:blipFill>
        <p:spPr>
          <a:xfrm>
            <a:off x="533400" y="2057400"/>
            <a:ext cx="968701" cy="869950"/>
          </a:xfrm>
          <a:prstGeom prst="rect">
            <a:avLst/>
          </a:prstGeom>
        </p:spPr>
      </p:pic>
      <p:pic>
        <p:nvPicPr>
          <p:cNvPr id="13" name="Picture 12" descr="Background pattern&#10;&#10;Description automatically generated with medium confidence">
            <a:extLst>
              <a:ext uri="{FF2B5EF4-FFF2-40B4-BE49-F238E27FC236}">
                <a16:creationId xmlns:a16="http://schemas.microsoft.com/office/drawing/2014/main" id="{721FAE7A-7941-A659-0F0E-65500A43409F}"/>
              </a:ext>
            </a:extLst>
          </p:cNvPr>
          <p:cNvPicPr>
            <a:picLocks noChangeAspect="1"/>
          </p:cNvPicPr>
          <p:nvPr/>
        </p:nvPicPr>
        <p:blipFill>
          <a:blip r:embed="rId4"/>
          <a:stretch>
            <a:fillRect/>
          </a:stretch>
        </p:blipFill>
        <p:spPr>
          <a:xfrm>
            <a:off x="668218" y="2829379"/>
            <a:ext cx="699063" cy="599621"/>
          </a:xfrm>
          <a:prstGeom prst="rect">
            <a:avLst/>
          </a:prstGeom>
        </p:spPr>
      </p:pic>
      <p:pic>
        <p:nvPicPr>
          <p:cNvPr id="19" name="Picture 18" descr="Shape&#10;&#10;Description automatically generated">
            <a:extLst>
              <a:ext uri="{FF2B5EF4-FFF2-40B4-BE49-F238E27FC236}">
                <a16:creationId xmlns:a16="http://schemas.microsoft.com/office/drawing/2014/main" id="{E9417484-5000-3104-681D-AF7D1A2461D7}"/>
              </a:ext>
            </a:extLst>
          </p:cNvPr>
          <p:cNvPicPr>
            <a:picLocks noChangeAspect="1"/>
          </p:cNvPicPr>
          <p:nvPr/>
        </p:nvPicPr>
        <p:blipFill>
          <a:blip r:embed="rId5"/>
          <a:stretch>
            <a:fillRect/>
          </a:stretch>
        </p:blipFill>
        <p:spPr>
          <a:xfrm>
            <a:off x="750985" y="3594380"/>
            <a:ext cx="583639" cy="583639"/>
          </a:xfrm>
          <a:prstGeom prst="rect">
            <a:avLst/>
          </a:prstGeom>
        </p:spPr>
      </p:pic>
      <p:pic>
        <p:nvPicPr>
          <p:cNvPr id="23" name="Picture 22" descr="Shape&#10;&#10;Description automatically generated">
            <a:extLst>
              <a:ext uri="{FF2B5EF4-FFF2-40B4-BE49-F238E27FC236}">
                <a16:creationId xmlns:a16="http://schemas.microsoft.com/office/drawing/2014/main" id="{2C414F39-AD1C-3B7D-A80B-CB219999115B}"/>
              </a:ext>
            </a:extLst>
          </p:cNvPr>
          <p:cNvPicPr>
            <a:picLocks noChangeAspect="1"/>
          </p:cNvPicPr>
          <p:nvPr/>
        </p:nvPicPr>
        <p:blipFill>
          <a:blip r:embed="rId6"/>
          <a:stretch>
            <a:fillRect/>
          </a:stretch>
        </p:blipFill>
        <p:spPr>
          <a:xfrm>
            <a:off x="641004" y="4238625"/>
            <a:ext cx="647700" cy="647700"/>
          </a:xfrm>
          <a:prstGeom prst="rect">
            <a:avLst/>
          </a:prstGeom>
        </p:spPr>
      </p:pic>
      <p:pic>
        <p:nvPicPr>
          <p:cNvPr id="25" name="Picture 24" descr="A picture containing text, clipart&#10;&#10;Description automatically generated">
            <a:extLst>
              <a:ext uri="{FF2B5EF4-FFF2-40B4-BE49-F238E27FC236}">
                <a16:creationId xmlns:a16="http://schemas.microsoft.com/office/drawing/2014/main" id="{E4ECE7D1-7F23-117E-D785-28242C206DDD}"/>
              </a:ext>
            </a:extLst>
          </p:cNvPr>
          <p:cNvPicPr>
            <a:picLocks noChangeAspect="1"/>
          </p:cNvPicPr>
          <p:nvPr/>
        </p:nvPicPr>
        <p:blipFill>
          <a:blip r:embed="rId7"/>
          <a:stretch>
            <a:fillRect/>
          </a:stretch>
        </p:blipFill>
        <p:spPr>
          <a:xfrm rot="21192717">
            <a:off x="593008" y="5129047"/>
            <a:ext cx="1025623" cy="411408"/>
          </a:xfrm>
          <a:prstGeom prst="rect">
            <a:avLst/>
          </a:prstGeom>
        </p:spPr>
      </p:pic>
      <p:pic>
        <p:nvPicPr>
          <p:cNvPr id="29" name="Picture 28" descr="Icon&#10;&#10;Description automatically generated">
            <a:extLst>
              <a:ext uri="{FF2B5EF4-FFF2-40B4-BE49-F238E27FC236}">
                <a16:creationId xmlns:a16="http://schemas.microsoft.com/office/drawing/2014/main" id="{6DF462B7-3615-D74D-F755-B5BDE5017956}"/>
              </a:ext>
            </a:extLst>
          </p:cNvPr>
          <p:cNvPicPr>
            <a:picLocks noChangeAspect="1"/>
          </p:cNvPicPr>
          <p:nvPr/>
        </p:nvPicPr>
        <p:blipFill>
          <a:blip r:embed="rId8"/>
          <a:stretch>
            <a:fillRect/>
          </a:stretch>
        </p:blipFill>
        <p:spPr>
          <a:xfrm>
            <a:off x="669808" y="5638800"/>
            <a:ext cx="657097" cy="637638"/>
          </a:xfrm>
          <a:prstGeom prst="rect">
            <a:avLst/>
          </a:prstGeom>
        </p:spPr>
      </p:pic>
      <p:sp>
        <p:nvSpPr>
          <p:cNvPr id="2" name="Oval 1">
            <a:extLst>
              <a:ext uri="{FF2B5EF4-FFF2-40B4-BE49-F238E27FC236}">
                <a16:creationId xmlns:a16="http://schemas.microsoft.com/office/drawing/2014/main" id="{F3F644DD-5074-0204-AB11-E88490A9399F}"/>
              </a:ext>
            </a:extLst>
          </p:cNvPr>
          <p:cNvSpPr/>
          <p:nvPr/>
        </p:nvSpPr>
        <p:spPr bwMode="auto">
          <a:xfrm>
            <a:off x="6781800" y="2438400"/>
            <a:ext cx="228600" cy="228600"/>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3" name="Oval 2">
            <a:extLst>
              <a:ext uri="{FF2B5EF4-FFF2-40B4-BE49-F238E27FC236}">
                <a16:creationId xmlns:a16="http://schemas.microsoft.com/office/drawing/2014/main" id="{7D32839C-4E21-04B0-5625-6D3A9B41F7B0}"/>
              </a:ext>
            </a:extLst>
          </p:cNvPr>
          <p:cNvSpPr/>
          <p:nvPr/>
        </p:nvSpPr>
        <p:spPr bwMode="auto">
          <a:xfrm>
            <a:off x="7271657" y="2492375"/>
            <a:ext cx="228600" cy="228600"/>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4" name="Oval 3">
            <a:extLst>
              <a:ext uri="{FF2B5EF4-FFF2-40B4-BE49-F238E27FC236}">
                <a16:creationId xmlns:a16="http://schemas.microsoft.com/office/drawing/2014/main" id="{7B1CBA07-C016-B554-FB90-610B65F97204}"/>
              </a:ext>
            </a:extLst>
          </p:cNvPr>
          <p:cNvSpPr/>
          <p:nvPr/>
        </p:nvSpPr>
        <p:spPr bwMode="auto">
          <a:xfrm>
            <a:off x="6749143" y="3129189"/>
            <a:ext cx="228600" cy="228600"/>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5" name="Oval 4">
            <a:extLst>
              <a:ext uri="{FF2B5EF4-FFF2-40B4-BE49-F238E27FC236}">
                <a16:creationId xmlns:a16="http://schemas.microsoft.com/office/drawing/2014/main" id="{31261791-595E-ED38-8E6A-6EBFB8B63A43}"/>
              </a:ext>
            </a:extLst>
          </p:cNvPr>
          <p:cNvSpPr/>
          <p:nvPr/>
        </p:nvSpPr>
        <p:spPr bwMode="auto">
          <a:xfrm>
            <a:off x="8267764" y="2667000"/>
            <a:ext cx="228600" cy="228600"/>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6" name="Oval 5">
            <a:extLst>
              <a:ext uri="{FF2B5EF4-FFF2-40B4-BE49-F238E27FC236}">
                <a16:creationId xmlns:a16="http://schemas.microsoft.com/office/drawing/2014/main" id="{3F592FD3-BE58-63D3-7482-AA4487B824DE}"/>
              </a:ext>
            </a:extLst>
          </p:cNvPr>
          <p:cNvSpPr/>
          <p:nvPr/>
        </p:nvSpPr>
        <p:spPr bwMode="auto">
          <a:xfrm>
            <a:off x="7772400" y="2514600"/>
            <a:ext cx="228600" cy="228600"/>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8" name="Oval 7">
            <a:extLst>
              <a:ext uri="{FF2B5EF4-FFF2-40B4-BE49-F238E27FC236}">
                <a16:creationId xmlns:a16="http://schemas.microsoft.com/office/drawing/2014/main" id="{3BEA2E2A-9BD8-FE9E-FF75-B109BCA3857A}"/>
              </a:ext>
            </a:extLst>
          </p:cNvPr>
          <p:cNvSpPr/>
          <p:nvPr/>
        </p:nvSpPr>
        <p:spPr bwMode="auto">
          <a:xfrm>
            <a:off x="7124700" y="3243489"/>
            <a:ext cx="228600" cy="228600"/>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9" name="Oval 8">
            <a:extLst>
              <a:ext uri="{FF2B5EF4-FFF2-40B4-BE49-F238E27FC236}">
                <a16:creationId xmlns:a16="http://schemas.microsoft.com/office/drawing/2014/main" id="{D75AC27C-DA79-9F17-44F8-375ADEF581FC}"/>
              </a:ext>
            </a:extLst>
          </p:cNvPr>
          <p:cNvSpPr/>
          <p:nvPr/>
        </p:nvSpPr>
        <p:spPr bwMode="auto">
          <a:xfrm>
            <a:off x="7353300" y="2900589"/>
            <a:ext cx="228600" cy="228600"/>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10" name="Oval 9">
            <a:extLst>
              <a:ext uri="{FF2B5EF4-FFF2-40B4-BE49-F238E27FC236}">
                <a16:creationId xmlns:a16="http://schemas.microsoft.com/office/drawing/2014/main" id="{B331C97D-FFF4-D2EC-BBA7-92FE454B0F94}"/>
              </a:ext>
            </a:extLst>
          </p:cNvPr>
          <p:cNvSpPr/>
          <p:nvPr/>
        </p:nvSpPr>
        <p:spPr bwMode="auto">
          <a:xfrm>
            <a:off x="7772400" y="2971800"/>
            <a:ext cx="228600" cy="228600"/>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15" name="Oval 14">
            <a:extLst>
              <a:ext uri="{FF2B5EF4-FFF2-40B4-BE49-F238E27FC236}">
                <a16:creationId xmlns:a16="http://schemas.microsoft.com/office/drawing/2014/main" id="{1E4B80C6-ED36-1A2C-39CF-D046761C38AF}"/>
              </a:ext>
            </a:extLst>
          </p:cNvPr>
          <p:cNvSpPr/>
          <p:nvPr/>
        </p:nvSpPr>
        <p:spPr bwMode="auto">
          <a:xfrm>
            <a:off x="6504277" y="1966231"/>
            <a:ext cx="2117272" cy="1914525"/>
          </a:xfrm>
          <a:prstGeom prst="ellipse">
            <a:avLst/>
          </a:prstGeom>
          <a:noFill/>
          <a:ln w="25400" cap="flat" cmpd="sng" algn="ctr">
            <a:solidFill>
              <a:schemeClr val="tx1"/>
            </a:solidFill>
            <a:prstDash val="dash"/>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16" name="TextBox 15">
            <a:extLst>
              <a:ext uri="{FF2B5EF4-FFF2-40B4-BE49-F238E27FC236}">
                <a16:creationId xmlns:a16="http://schemas.microsoft.com/office/drawing/2014/main" id="{4CE35165-38A1-9EC6-D4FB-DE253F52E5B9}"/>
              </a:ext>
            </a:extLst>
          </p:cNvPr>
          <p:cNvSpPr txBox="1"/>
          <p:nvPr/>
        </p:nvSpPr>
        <p:spPr>
          <a:xfrm>
            <a:off x="6444470" y="4244459"/>
            <a:ext cx="2204450" cy="646331"/>
          </a:xfrm>
          <a:prstGeom prst="rect">
            <a:avLst/>
          </a:prstGeom>
          <a:noFill/>
        </p:spPr>
        <p:txBody>
          <a:bodyPr wrap="none" rtlCol="0">
            <a:spAutoFit/>
          </a:bodyPr>
          <a:lstStyle/>
          <a:p>
            <a:pPr marL="285750" indent="-285750">
              <a:buFont typeface="Courier New" panose="02070309020205020404" pitchFamily="49" charset="0"/>
              <a:buChar char="o"/>
            </a:pPr>
            <a:r>
              <a:rPr lang="en-US" dirty="0"/>
              <a:t>Edges can be of </a:t>
            </a:r>
          </a:p>
          <a:p>
            <a:r>
              <a:rPr lang="en-US" dirty="0"/>
              <a:t>different subtypes</a:t>
            </a:r>
          </a:p>
        </p:txBody>
      </p:sp>
      <p:sp>
        <p:nvSpPr>
          <p:cNvPr id="17" name="TextBox 16">
            <a:extLst>
              <a:ext uri="{FF2B5EF4-FFF2-40B4-BE49-F238E27FC236}">
                <a16:creationId xmlns:a16="http://schemas.microsoft.com/office/drawing/2014/main" id="{E0A5E443-EFD5-B05D-EF17-B3296909697A}"/>
              </a:ext>
            </a:extLst>
          </p:cNvPr>
          <p:cNvSpPr txBox="1"/>
          <p:nvPr/>
        </p:nvSpPr>
        <p:spPr>
          <a:xfrm>
            <a:off x="6498898" y="5525869"/>
            <a:ext cx="2191626" cy="646331"/>
          </a:xfrm>
          <a:prstGeom prst="rect">
            <a:avLst/>
          </a:prstGeom>
          <a:noFill/>
        </p:spPr>
        <p:txBody>
          <a:bodyPr wrap="none" rtlCol="0">
            <a:spAutoFit/>
          </a:bodyPr>
          <a:lstStyle/>
          <a:p>
            <a:pPr marL="285750" indent="-285750">
              <a:buFont typeface="Courier New" panose="02070309020205020404" pitchFamily="49" charset="0"/>
              <a:buChar char="o"/>
            </a:pPr>
            <a:r>
              <a:rPr lang="en-US" dirty="0"/>
              <a:t>Edges can have </a:t>
            </a:r>
          </a:p>
          <a:p>
            <a:r>
              <a:rPr lang="en-US" dirty="0"/>
              <a:t>different weights </a:t>
            </a:r>
          </a:p>
        </p:txBody>
      </p:sp>
      <p:cxnSp>
        <p:nvCxnSpPr>
          <p:cNvPr id="14" name="Straight Connector 13">
            <a:extLst>
              <a:ext uri="{FF2B5EF4-FFF2-40B4-BE49-F238E27FC236}">
                <a16:creationId xmlns:a16="http://schemas.microsoft.com/office/drawing/2014/main" id="{2CBF7EC7-5BC9-F24F-F0BF-4D4AA20D91E8}"/>
              </a:ext>
            </a:extLst>
          </p:cNvPr>
          <p:cNvCxnSpPr>
            <a:cxnSpLocks/>
          </p:cNvCxnSpPr>
          <p:nvPr/>
        </p:nvCxnSpPr>
        <p:spPr bwMode="auto">
          <a:xfrm>
            <a:off x="6976922" y="2536825"/>
            <a:ext cx="328213" cy="53975"/>
          </a:xfrm>
          <a:prstGeom prst="line">
            <a:avLst/>
          </a:prstGeom>
          <a:noFill/>
          <a:ln w="38100" cap="flat" cmpd="sng" algn="ctr">
            <a:solidFill>
              <a:srgbClr val="FF0066"/>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72E3CBC4-8BAB-761E-A5DA-FA9FD5C74BEB}"/>
              </a:ext>
            </a:extLst>
          </p:cNvPr>
          <p:cNvCxnSpPr>
            <a:cxnSpLocks/>
            <a:stCxn id="2" idx="4"/>
            <a:endCxn id="4" idx="0"/>
          </p:cNvCxnSpPr>
          <p:nvPr/>
        </p:nvCxnSpPr>
        <p:spPr bwMode="auto">
          <a:xfrm flipH="1">
            <a:off x="6863443" y="2667000"/>
            <a:ext cx="32657" cy="462189"/>
          </a:xfrm>
          <a:prstGeom prst="line">
            <a:avLst/>
          </a:prstGeom>
          <a:noFill/>
          <a:ln w="12700" cap="flat" cmpd="sng" algn="ctr">
            <a:solidFill>
              <a:srgbClr val="FF0066"/>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29AAC3E7-ACAB-655C-38A7-25435DEAE1AE}"/>
              </a:ext>
            </a:extLst>
          </p:cNvPr>
          <p:cNvCxnSpPr>
            <a:cxnSpLocks/>
            <a:stCxn id="10" idx="4"/>
            <a:endCxn id="8" idx="6"/>
          </p:cNvCxnSpPr>
          <p:nvPr/>
        </p:nvCxnSpPr>
        <p:spPr bwMode="auto">
          <a:xfrm flipH="1">
            <a:off x="7353300" y="3200400"/>
            <a:ext cx="533400" cy="157389"/>
          </a:xfrm>
          <a:prstGeom prst="line">
            <a:avLst/>
          </a:prstGeom>
          <a:noFill/>
          <a:ln w="63500" cap="flat" cmpd="sng" algn="ctr">
            <a:solidFill>
              <a:srgbClr val="FF0066"/>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5052906C-7E40-64A6-2E61-26B372467DD0}"/>
              </a:ext>
            </a:extLst>
          </p:cNvPr>
          <p:cNvCxnSpPr>
            <a:cxnSpLocks/>
            <a:stCxn id="3" idx="6"/>
            <a:endCxn id="6" idx="2"/>
          </p:cNvCxnSpPr>
          <p:nvPr/>
        </p:nvCxnSpPr>
        <p:spPr bwMode="auto">
          <a:xfrm>
            <a:off x="7500257" y="2606675"/>
            <a:ext cx="272143" cy="22225"/>
          </a:xfrm>
          <a:prstGeom prst="line">
            <a:avLst/>
          </a:prstGeom>
          <a:noFill/>
          <a:ln w="38100" cap="flat" cmpd="sng" algn="ctr">
            <a:solidFill>
              <a:srgbClr val="7030A0"/>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C1B997EC-5733-FA4E-C11A-F327B61E85FF}"/>
              </a:ext>
            </a:extLst>
          </p:cNvPr>
          <p:cNvCxnSpPr>
            <a:cxnSpLocks/>
            <a:stCxn id="2" idx="5"/>
            <a:endCxn id="9" idx="1"/>
          </p:cNvCxnSpPr>
          <p:nvPr/>
        </p:nvCxnSpPr>
        <p:spPr bwMode="auto">
          <a:xfrm>
            <a:off x="6976922" y="2633522"/>
            <a:ext cx="409856" cy="300545"/>
          </a:xfrm>
          <a:prstGeom prst="line">
            <a:avLst/>
          </a:prstGeom>
          <a:noFill/>
          <a:ln w="38100" cap="flat" cmpd="sng" algn="ctr">
            <a:solidFill>
              <a:srgbClr val="7030A0"/>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37DF18B8-408F-1AD7-3293-C72AD08C8131}"/>
              </a:ext>
            </a:extLst>
          </p:cNvPr>
          <p:cNvCxnSpPr>
            <a:cxnSpLocks/>
            <a:stCxn id="9" idx="7"/>
            <a:endCxn id="5" idx="2"/>
          </p:cNvCxnSpPr>
          <p:nvPr/>
        </p:nvCxnSpPr>
        <p:spPr bwMode="auto">
          <a:xfrm flipV="1">
            <a:off x="7548422" y="2781300"/>
            <a:ext cx="719342" cy="152767"/>
          </a:xfrm>
          <a:prstGeom prst="line">
            <a:avLst/>
          </a:prstGeom>
          <a:noFill/>
          <a:ln w="38100" cap="flat" cmpd="sng" algn="ctr">
            <a:solidFill>
              <a:srgbClr val="00B050"/>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8484E9A4-26C5-4E0D-9238-4F6BB4839D19}"/>
              </a:ext>
            </a:extLst>
          </p:cNvPr>
          <p:cNvCxnSpPr>
            <a:cxnSpLocks/>
          </p:cNvCxnSpPr>
          <p:nvPr/>
        </p:nvCxnSpPr>
        <p:spPr bwMode="auto">
          <a:xfrm>
            <a:off x="6601964" y="5034535"/>
            <a:ext cx="588271" cy="0"/>
          </a:xfrm>
          <a:prstGeom prst="line">
            <a:avLst/>
          </a:prstGeom>
          <a:noFill/>
          <a:ln w="38100" cap="flat" cmpd="sng" algn="ctr">
            <a:solidFill>
              <a:srgbClr val="00B050"/>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CE35C783-7077-8216-7D2E-2F43D6473031}"/>
              </a:ext>
            </a:extLst>
          </p:cNvPr>
          <p:cNvCxnSpPr>
            <a:cxnSpLocks/>
          </p:cNvCxnSpPr>
          <p:nvPr/>
        </p:nvCxnSpPr>
        <p:spPr bwMode="auto">
          <a:xfrm>
            <a:off x="7354999" y="5034535"/>
            <a:ext cx="588271" cy="0"/>
          </a:xfrm>
          <a:prstGeom prst="line">
            <a:avLst/>
          </a:prstGeom>
          <a:noFill/>
          <a:ln w="38100" cap="flat" cmpd="sng" algn="ctr">
            <a:solidFill>
              <a:srgbClr val="FF0000"/>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302F4CA9-8A0F-BEDF-9024-AA57D9C7A5CB}"/>
              </a:ext>
            </a:extLst>
          </p:cNvPr>
          <p:cNvCxnSpPr>
            <a:cxnSpLocks/>
          </p:cNvCxnSpPr>
          <p:nvPr/>
        </p:nvCxnSpPr>
        <p:spPr bwMode="auto">
          <a:xfrm>
            <a:off x="8174729" y="5039870"/>
            <a:ext cx="588271" cy="0"/>
          </a:xfrm>
          <a:prstGeom prst="line">
            <a:avLst/>
          </a:prstGeom>
          <a:noFill/>
          <a:ln w="38100" cap="flat" cmpd="sng" algn="ctr">
            <a:solidFill>
              <a:srgbClr val="7030A0"/>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F159340D-E5FE-8947-6270-1A6A0C62AD24}"/>
              </a:ext>
            </a:extLst>
          </p:cNvPr>
          <p:cNvCxnSpPr>
            <a:cxnSpLocks/>
          </p:cNvCxnSpPr>
          <p:nvPr/>
        </p:nvCxnSpPr>
        <p:spPr bwMode="auto">
          <a:xfrm>
            <a:off x="6613309" y="6276438"/>
            <a:ext cx="588271" cy="0"/>
          </a:xfrm>
          <a:prstGeom prst="line">
            <a:avLst/>
          </a:prstGeom>
          <a:noFill/>
          <a:ln w="12700" cap="flat" cmpd="sng" algn="ctr">
            <a:solidFill>
              <a:srgbClr val="FF0000"/>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2CEB8130-C25A-27AD-EF2A-1EC7D7080E0A}"/>
              </a:ext>
            </a:extLst>
          </p:cNvPr>
          <p:cNvCxnSpPr>
            <a:cxnSpLocks/>
          </p:cNvCxnSpPr>
          <p:nvPr/>
        </p:nvCxnSpPr>
        <p:spPr bwMode="auto">
          <a:xfrm>
            <a:off x="7354999" y="6286547"/>
            <a:ext cx="588271" cy="0"/>
          </a:xfrm>
          <a:prstGeom prst="line">
            <a:avLst/>
          </a:prstGeom>
          <a:noFill/>
          <a:ln w="38100" cap="flat" cmpd="sng" algn="ctr">
            <a:solidFill>
              <a:srgbClr val="FF0000"/>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04DFC108-E101-2E23-1074-DD4531954767}"/>
              </a:ext>
            </a:extLst>
          </p:cNvPr>
          <p:cNvCxnSpPr>
            <a:cxnSpLocks/>
          </p:cNvCxnSpPr>
          <p:nvPr/>
        </p:nvCxnSpPr>
        <p:spPr bwMode="auto">
          <a:xfrm>
            <a:off x="8174728" y="6271956"/>
            <a:ext cx="588271" cy="0"/>
          </a:xfrm>
          <a:prstGeom prst="line">
            <a:avLst/>
          </a:prstGeom>
          <a:noFill/>
          <a:ln w="635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27763991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3400" y="612775"/>
            <a:ext cx="8229600" cy="530225"/>
          </a:xfrm>
        </p:spPr>
        <p:txBody>
          <a:bodyPr/>
          <a:lstStyle/>
          <a:p>
            <a:r>
              <a:rPr lang="en-US" altLang="en-US" sz="3200" b="1" dirty="0"/>
              <a:t>Network Questions: Structural</a:t>
            </a:r>
            <a:endParaRPr lang="en-US" altLang="en-US" sz="3200" dirty="0"/>
          </a:p>
        </p:txBody>
      </p:sp>
      <p:sp>
        <p:nvSpPr>
          <p:cNvPr id="12" name="Content Placeholder 2">
            <a:extLst>
              <a:ext uri="{FF2B5EF4-FFF2-40B4-BE49-F238E27FC236}">
                <a16:creationId xmlns:a16="http://schemas.microsoft.com/office/drawing/2014/main" id="{101A5790-0416-99B8-16E0-EA58D5427B62}"/>
              </a:ext>
            </a:extLst>
          </p:cNvPr>
          <p:cNvSpPr>
            <a:spLocks noGrp="1"/>
          </p:cNvSpPr>
          <p:nvPr>
            <p:ph idx="1"/>
          </p:nvPr>
        </p:nvSpPr>
        <p:spPr>
          <a:xfrm>
            <a:off x="533400" y="1295400"/>
            <a:ext cx="8229600" cy="5029200"/>
          </a:xfrm>
        </p:spPr>
        <p:txBody>
          <a:bodyPr/>
          <a:lstStyle/>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How many connections does the average node have?</a:t>
            </a:r>
          </a:p>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Are some nodes more connected than others?</a:t>
            </a:r>
          </a:p>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Is the entire network connected?</a:t>
            </a:r>
          </a:p>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On average, how many links are there between nodes?</a:t>
            </a:r>
          </a:p>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Are there clusters or groupings within which the connections are particularly strong?</a:t>
            </a:r>
          </a:p>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What is the best way to characterize a complex network?</a:t>
            </a:r>
          </a:p>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How can we tell if two networks are </a:t>
            </a:r>
            <a:r>
              <a:rPr lang="ja-JP" altLang="en-US" sz="2200">
                <a:cs typeface="Arial" panose="020B0604020202020204" pitchFamily="34" charset="0"/>
              </a:rPr>
              <a:t>“</a:t>
            </a:r>
            <a:r>
              <a:rPr lang="en-US" altLang="ja-JP" sz="2200" dirty="0">
                <a:cs typeface="Arial" panose="020B0604020202020204" pitchFamily="34" charset="0"/>
              </a:rPr>
              <a:t>different</a:t>
            </a:r>
            <a:r>
              <a:rPr lang="ja-JP" altLang="en-US" sz="2200">
                <a:cs typeface="Arial" panose="020B0604020202020204" pitchFamily="34" charset="0"/>
              </a:rPr>
              <a:t>”</a:t>
            </a:r>
            <a:r>
              <a:rPr lang="en-US" altLang="ja-JP" sz="2200" dirty="0">
                <a:cs typeface="Arial" panose="020B0604020202020204" pitchFamily="34" charset="0"/>
              </a:rPr>
              <a:t>?</a:t>
            </a:r>
          </a:p>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Are there useful ways of classifying or categorizing networks?</a:t>
            </a:r>
          </a:p>
        </p:txBody>
      </p:sp>
    </p:spTree>
    <p:extLst>
      <p:ext uri="{BB962C8B-B14F-4D97-AF65-F5344CB8AC3E}">
        <p14:creationId xmlns:p14="http://schemas.microsoft.com/office/powerpoint/2010/main" val="199716246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3400" y="612775"/>
            <a:ext cx="8229600" cy="530225"/>
          </a:xfrm>
        </p:spPr>
        <p:txBody>
          <a:bodyPr/>
          <a:lstStyle/>
          <a:p>
            <a:r>
              <a:rPr lang="en-US" altLang="en-US" sz="3200" b="1" dirty="0"/>
              <a:t>Network Questions: Communities</a:t>
            </a:r>
            <a:endParaRPr lang="en-US" altLang="en-US" sz="3200" dirty="0"/>
          </a:p>
        </p:txBody>
      </p:sp>
      <p:sp>
        <p:nvSpPr>
          <p:cNvPr id="12" name="Content Placeholder 2">
            <a:extLst>
              <a:ext uri="{FF2B5EF4-FFF2-40B4-BE49-F238E27FC236}">
                <a16:creationId xmlns:a16="http://schemas.microsoft.com/office/drawing/2014/main" id="{101A5790-0416-99B8-16E0-EA58D5427B62}"/>
              </a:ext>
            </a:extLst>
          </p:cNvPr>
          <p:cNvSpPr>
            <a:spLocks noGrp="1"/>
          </p:cNvSpPr>
          <p:nvPr>
            <p:ph idx="1"/>
          </p:nvPr>
        </p:nvSpPr>
        <p:spPr>
          <a:xfrm>
            <a:off x="533400" y="1524000"/>
            <a:ext cx="8229600" cy="5029200"/>
          </a:xfrm>
        </p:spPr>
        <p:txBody>
          <a:bodyPr/>
          <a:lstStyle/>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Are there clusters or groupings within which the connections are particularly strong?</a:t>
            </a:r>
          </a:p>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What is the best way to discover communities, especially in large networks? </a:t>
            </a:r>
          </a:p>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How can we tell if these communities are statistically significant?</a:t>
            </a:r>
          </a:p>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What do these clusters tell us in specific applications?</a:t>
            </a:r>
          </a:p>
          <a:p>
            <a:pPr marL="457200" indent="-457200">
              <a:lnSpc>
                <a:spcPct val="150000"/>
              </a:lnSpc>
              <a:buFont typeface="Arial Black" panose="020B0A04020102020204" pitchFamily="34" charset="0"/>
              <a:buAutoNum type="arabicPeriod"/>
            </a:pPr>
            <a:endParaRPr lang="en-US" altLang="en-US" sz="2200" dirty="0">
              <a:cs typeface="Arial" panose="020B0604020202020204" pitchFamily="34" charset="0"/>
            </a:endParaRPr>
          </a:p>
        </p:txBody>
      </p:sp>
    </p:spTree>
    <p:extLst>
      <p:ext uri="{BB962C8B-B14F-4D97-AF65-F5344CB8AC3E}">
        <p14:creationId xmlns:p14="http://schemas.microsoft.com/office/powerpoint/2010/main" val="177872112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3400" y="612775"/>
            <a:ext cx="8229600" cy="530225"/>
          </a:xfrm>
        </p:spPr>
        <p:txBody>
          <a:bodyPr/>
          <a:lstStyle/>
          <a:p>
            <a:r>
              <a:rPr lang="en-US" altLang="en-US" sz="3200" b="1" dirty="0"/>
              <a:t>Network Questions: Dynamics of</a:t>
            </a:r>
            <a:endParaRPr lang="en-US" altLang="en-US" sz="3200" dirty="0"/>
          </a:p>
        </p:txBody>
      </p:sp>
      <p:sp>
        <p:nvSpPr>
          <p:cNvPr id="12" name="Content Placeholder 2">
            <a:extLst>
              <a:ext uri="{FF2B5EF4-FFF2-40B4-BE49-F238E27FC236}">
                <a16:creationId xmlns:a16="http://schemas.microsoft.com/office/drawing/2014/main" id="{101A5790-0416-99B8-16E0-EA58D5427B62}"/>
              </a:ext>
            </a:extLst>
          </p:cNvPr>
          <p:cNvSpPr>
            <a:spLocks noGrp="1"/>
          </p:cNvSpPr>
          <p:nvPr>
            <p:ph idx="1"/>
          </p:nvPr>
        </p:nvSpPr>
        <p:spPr>
          <a:xfrm>
            <a:off x="533400" y="1524000"/>
            <a:ext cx="8229600" cy="5029200"/>
          </a:xfrm>
        </p:spPr>
        <p:txBody>
          <a:bodyPr/>
          <a:lstStyle/>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How can we model the growth of networks?</a:t>
            </a:r>
          </a:p>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What are the important features of networks that our models should capture?</a:t>
            </a:r>
          </a:p>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Are there “universal” models of network growth? What details matter and what details don’t?</a:t>
            </a:r>
          </a:p>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What’s the deal with power laws, anyway?</a:t>
            </a:r>
          </a:p>
        </p:txBody>
      </p:sp>
    </p:spTree>
    <p:extLst>
      <p:ext uri="{BB962C8B-B14F-4D97-AF65-F5344CB8AC3E}">
        <p14:creationId xmlns:p14="http://schemas.microsoft.com/office/powerpoint/2010/main" val="351698909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33400" y="392339"/>
            <a:ext cx="8229600" cy="530225"/>
          </a:xfrm>
        </p:spPr>
        <p:txBody>
          <a:bodyPr/>
          <a:lstStyle/>
          <a:p>
            <a:r>
              <a:rPr lang="en-US" altLang="en-US" sz="3200" dirty="0"/>
              <a:t>Basic definitions</a:t>
            </a:r>
          </a:p>
        </p:txBody>
      </p:sp>
      <p:sp>
        <p:nvSpPr>
          <p:cNvPr id="6147" name="Content Placeholder 2"/>
          <p:cNvSpPr>
            <a:spLocks noGrp="1"/>
          </p:cNvSpPr>
          <p:nvPr>
            <p:ph idx="1"/>
          </p:nvPr>
        </p:nvSpPr>
        <p:spPr>
          <a:xfrm>
            <a:off x="533400" y="1066800"/>
            <a:ext cx="8382000" cy="5334000"/>
          </a:xfrm>
        </p:spPr>
        <p:txBody>
          <a:bodyPr/>
          <a:lstStyle/>
          <a:p>
            <a:endParaRPr lang="en-US" altLang="en-US" dirty="0"/>
          </a:p>
          <a:p>
            <a:r>
              <a:rPr lang="en-US" altLang="en-US" sz="2200" dirty="0"/>
              <a:t>Network (Noun):</a:t>
            </a:r>
          </a:p>
          <a:p>
            <a:pPr lvl="1"/>
            <a:r>
              <a:rPr lang="en-US" altLang="en-US" sz="2200" dirty="0"/>
              <a:t>Any interconnected group or system</a:t>
            </a:r>
          </a:p>
          <a:p>
            <a:pPr lvl="1"/>
            <a:r>
              <a:rPr lang="en-US" altLang="en-US" sz="2200" dirty="0"/>
              <a:t>Multiple computers and other devices connected together to share information</a:t>
            </a:r>
          </a:p>
          <a:p>
            <a:pPr lvl="1"/>
            <a:endParaRPr lang="en-US" altLang="en-US" sz="2200" dirty="0"/>
          </a:p>
          <a:p>
            <a:r>
              <a:rPr lang="en-US" altLang="en-US" sz="2200" dirty="0"/>
              <a:t>Network (Verb):</a:t>
            </a:r>
          </a:p>
          <a:p>
            <a:pPr lvl="1"/>
            <a:r>
              <a:rPr lang="en-US" altLang="en-US" sz="2200" dirty="0"/>
              <a:t>To interact socially for the purpose of getting connections or personal advancement</a:t>
            </a:r>
          </a:p>
          <a:p>
            <a:pPr lvl="1"/>
            <a:r>
              <a:rPr lang="en-US" altLang="en-US" sz="2200" dirty="0"/>
              <a:t>To connect two or more computers or other computerized devices</a:t>
            </a:r>
          </a:p>
          <a:p>
            <a:pPr lvl="3"/>
            <a:endParaRPr lang="en-US" altLang="en-US" sz="2200" dirty="0"/>
          </a:p>
          <a:p>
            <a:pPr lvl="1"/>
            <a:endParaRPr lang="en-US" altLang="en-US" dirty="0"/>
          </a:p>
        </p:txBody>
      </p:sp>
      <p:pic>
        <p:nvPicPr>
          <p:cNvPr id="71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198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147">
                                            <p:txEl>
                                              <p:pRg st="5" end="5"/>
                                            </p:txEl>
                                          </p:spTgt>
                                        </p:tgtEl>
                                        <p:attrNameLst>
                                          <p:attrName>style.visibility</p:attrName>
                                        </p:attrNameLst>
                                      </p:cBhvr>
                                      <p:to>
                                        <p:strVal val="visible"/>
                                      </p:to>
                                    </p:set>
                                    <p:animEffect transition="in" filter="blinds(horizontal)">
                                      <p:cBhvr>
                                        <p:cTn id="7" dur="500"/>
                                        <p:tgtEl>
                                          <p:spTgt spid="6147">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147">
                                            <p:txEl>
                                              <p:pRg st="6" end="6"/>
                                            </p:txEl>
                                          </p:spTgt>
                                        </p:tgtEl>
                                        <p:attrNameLst>
                                          <p:attrName>style.visibility</p:attrName>
                                        </p:attrNameLst>
                                      </p:cBhvr>
                                      <p:to>
                                        <p:strVal val="visible"/>
                                      </p:to>
                                    </p:set>
                                    <p:animEffect transition="in" filter="blinds(horizontal)">
                                      <p:cBhvr>
                                        <p:cTn id="10" dur="500"/>
                                        <p:tgtEl>
                                          <p:spTgt spid="6147">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147">
                                            <p:txEl>
                                              <p:pRg st="7" end="7"/>
                                            </p:txEl>
                                          </p:spTgt>
                                        </p:tgtEl>
                                        <p:attrNameLst>
                                          <p:attrName>style.visibility</p:attrName>
                                        </p:attrNameLst>
                                      </p:cBhvr>
                                      <p:to>
                                        <p:strVal val="visible"/>
                                      </p:to>
                                    </p:set>
                                    <p:animEffect transition="in" filter="blinds(horizontal)">
                                      <p:cBhvr>
                                        <p:cTn id="13" dur="500"/>
                                        <p:tgtEl>
                                          <p:spTgt spid="61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3400" y="612775"/>
            <a:ext cx="8229600" cy="530225"/>
          </a:xfrm>
        </p:spPr>
        <p:txBody>
          <a:bodyPr/>
          <a:lstStyle/>
          <a:p>
            <a:r>
              <a:rPr lang="en-US" altLang="en-US" sz="3200" b="1" dirty="0"/>
              <a:t>Network Questions: Dynamics of</a:t>
            </a:r>
            <a:endParaRPr lang="en-US" altLang="en-US" sz="3200" dirty="0"/>
          </a:p>
        </p:txBody>
      </p:sp>
      <p:sp>
        <p:nvSpPr>
          <p:cNvPr id="12" name="Content Placeholder 2">
            <a:extLst>
              <a:ext uri="{FF2B5EF4-FFF2-40B4-BE49-F238E27FC236}">
                <a16:creationId xmlns:a16="http://schemas.microsoft.com/office/drawing/2014/main" id="{101A5790-0416-99B8-16E0-EA58D5427B62}"/>
              </a:ext>
            </a:extLst>
          </p:cNvPr>
          <p:cNvSpPr>
            <a:spLocks noGrp="1"/>
          </p:cNvSpPr>
          <p:nvPr>
            <p:ph idx="1"/>
          </p:nvPr>
        </p:nvSpPr>
        <p:spPr>
          <a:xfrm>
            <a:off x="533400" y="1524000"/>
            <a:ext cx="8229600" cy="5029200"/>
          </a:xfrm>
        </p:spPr>
        <p:txBody>
          <a:bodyPr/>
          <a:lstStyle/>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How do diseases/computer viruses/innovations/ rumors/revolutions propagate on networks?</a:t>
            </a:r>
          </a:p>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What properties of networks are relevant to the answer of the above question?</a:t>
            </a:r>
          </a:p>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If you wanted to prevent (or encourage) spread of something on a network, what should you do?</a:t>
            </a:r>
          </a:p>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What types of networks are robust to random attack or failure?</a:t>
            </a:r>
          </a:p>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What types of networks are robust to directed attack?</a:t>
            </a:r>
          </a:p>
        </p:txBody>
      </p:sp>
    </p:spTree>
    <p:extLst>
      <p:ext uri="{BB962C8B-B14F-4D97-AF65-F5344CB8AC3E}">
        <p14:creationId xmlns:p14="http://schemas.microsoft.com/office/powerpoint/2010/main" val="62155771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3400" y="612775"/>
            <a:ext cx="8229600" cy="530225"/>
          </a:xfrm>
        </p:spPr>
        <p:txBody>
          <a:bodyPr/>
          <a:lstStyle/>
          <a:p>
            <a:r>
              <a:rPr lang="en-US" altLang="en-US" sz="3200" b="1" dirty="0"/>
              <a:t>Network Questions: Algorithms</a:t>
            </a:r>
            <a:endParaRPr lang="en-US" altLang="en-US" sz="3200" dirty="0"/>
          </a:p>
        </p:txBody>
      </p:sp>
      <p:sp>
        <p:nvSpPr>
          <p:cNvPr id="12" name="Content Placeholder 2">
            <a:extLst>
              <a:ext uri="{FF2B5EF4-FFF2-40B4-BE49-F238E27FC236}">
                <a16:creationId xmlns:a16="http://schemas.microsoft.com/office/drawing/2014/main" id="{101A5790-0416-99B8-16E0-EA58D5427B62}"/>
              </a:ext>
            </a:extLst>
          </p:cNvPr>
          <p:cNvSpPr>
            <a:spLocks noGrp="1"/>
          </p:cNvSpPr>
          <p:nvPr>
            <p:ph idx="1"/>
          </p:nvPr>
        </p:nvSpPr>
        <p:spPr>
          <a:xfrm>
            <a:off x="533400" y="1524000"/>
            <a:ext cx="8229600" cy="5029200"/>
          </a:xfrm>
        </p:spPr>
        <p:txBody>
          <a:bodyPr/>
          <a:lstStyle/>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What types of networks are searchable or navigable?</a:t>
            </a:r>
          </a:p>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What are good ways to visualize complex networks?</a:t>
            </a:r>
          </a:p>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How does google page rank work?</a:t>
            </a:r>
          </a:p>
          <a:p>
            <a:pPr marL="457200" indent="-457200">
              <a:lnSpc>
                <a:spcPct val="150000"/>
              </a:lnSpc>
              <a:buFont typeface="Arial Black" panose="020B0A04020102020204" pitchFamily="34" charset="0"/>
              <a:buAutoNum type="arabicPeriod"/>
            </a:pPr>
            <a:r>
              <a:rPr lang="en-US" altLang="en-US" sz="2200" dirty="0">
                <a:cs typeface="Arial" panose="020B0604020202020204" pitchFamily="34" charset="0"/>
              </a:rPr>
              <a:t>If the Internet were to double in size, would it still work?</a:t>
            </a:r>
          </a:p>
        </p:txBody>
      </p:sp>
    </p:spTree>
    <p:extLst>
      <p:ext uri="{BB962C8B-B14F-4D97-AF65-F5344CB8AC3E}">
        <p14:creationId xmlns:p14="http://schemas.microsoft.com/office/powerpoint/2010/main" val="236026693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758941"/>
            <a:ext cx="9144000" cy="523220"/>
          </a:xfrm>
          <a:prstGeom prst="rect">
            <a:avLst/>
          </a:prstGeom>
          <a:noFill/>
        </p:spPr>
        <p:txBody>
          <a:bodyPr wrap="square" rtlCol="0">
            <a:spAutoFit/>
          </a:bodyPr>
          <a:lstStyle/>
          <a:p>
            <a:pPr algn="ctr"/>
            <a:r>
              <a:rPr lang="en-US" sz="2800" b="1" i="1" dirty="0">
                <a:solidFill>
                  <a:srgbClr val="FF0000"/>
                </a:solidFill>
                <a:latin typeface="Helvetica"/>
                <a:cs typeface="Helvetica"/>
              </a:rPr>
              <a:t>Interdisciplinary</a:t>
            </a:r>
            <a:r>
              <a:rPr lang="en-US" sz="2800" b="1" dirty="0">
                <a:solidFill>
                  <a:srgbClr val="FF0000"/>
                </a:solidFill>
                <a:latin typeface="Helvetica"/>
                <a:cs typeface="Helvetica"/>
              </a:rPr>
              <a:t> </a:t>
            </a:r>
          </a:p>
        </p:txBody>
      </p:sp>
      <p:sp>
        <p:nvSpPr>
          <p:cNvPr id="5" name="TextBox 4"/>
          <p:cNvSpPr txBox="1"/>
          <p:nvPr/>
        </p:nvSpPr>
        <p:spPr>
          <a:xfrm>
            <a:off x="2" y="3500160"/>
            <a:ext cx="9143999" cy="523220"/>
          </a:xfrm>
          <a:prstGeom prst="rect">
            <a:avLst/>
          </a:prstGeom>
          <a:noFill/>
        </p:spPr>
        <p:txBody>
          <a:bodyPr wrap="square" rtlCol="0">
            <a:spAutoFit/>
          </a:bodyPr>
          <a:lstStyle/>
          <a:p>
            <a:pPr algn="ctr"/>
            <a:r>
              <a:rPr lang="en-US" sz="2800" b="1" i="1" dirty="0">
                <a:solidFill>
                  <a:srgbClr val="BFBFBF"/>
                </a:solidFill>
                <a:latin typeface="Helvetica"/>
                <a:cs typeface="Helvetica"/>
              </a:rPr>
              <a:t>Quantitative and Mathematical </a:t>
            </a:r>
          </a:p>
        </p:txBody>
      </p:sp>
      <p:sp>
        <p:nvSpPr>
          <p:cNvPr id="6" name="TextBox 5"/>
          <p:cNvSpPr txBox="1"/>
          <p:nvPr/>
        </p:nvSpPr>
        <p:spPr>
          <a:xfrm>
            <a:off x="0" y="4429780"/>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Computational</a:t>
            </a:r>
            <a:r>
              <a:rPr lang="en-US" sz="2800" b="1" dirty="0">
                <a:solidFill>
                  <a:srgbClr val="BFBFBF"/>
                </a:solidFill>
              </a:rPr>
              <a:t> </a:t>
            </a:r>
          </a:p>
        </p:txBody>
      </p:sp>
      <p:sp>
        <p:nvSpPr>
          <p:cNvPr id="7" name="TextBox 6"/>
          <p:cNvSpPr txBox="1"/>
          <p:nvPr/>
        </p:nvSpPr>
        <p:spPr>
          <a:xfrm>
            <a:off x="1" y="2608640"/>
            <a:ext cx="9144000" cy="523220"/>
          </a:xfrm>
          <a:prstGeom prst="rect">
            <a:avLst/>
          </a:prstGeom>
          <a:noFill/>
        </p:spPr>
        <p:txBody>
          <a:bodyPr wrap="square" rtlCol="0">
            <a:spAutoFit/>
          </a:bodyPr>
          <a:lstStyle/>
          <a:p>
            <a:pPr algn="ctr"/>
            <a:r>
              <a:rPr lang="en-US" sz="2800" b="1" i="1" dirty="0">
                <a:solidFill>
                  <a:schemeClr val="bg1">
                    <a:lumMod val="75000"/>
                  </a:schemeClr>
                </a:solidFill>
                <a:latin typeface="Helvetica"/>
                <a:cs typeface="Helvetica"/>
              </a:rPr>
              <a:t>Empirical</a:t>
            </a:r>
          </a:p>
        </p:txBody>
      </p:sp>
      <p:sp>
        <p:nvSpPr>
          <p:cNvPr id="8" name="TextBox 7"/>
          <p:cNvSpPr txBox="1">
            <a:spLocks noChangeArrowheads="1"/>
          </p:cNvSpPr>
          <p:nvPr/>
        </p:nvSpPr>
        <p:spPr bwMode="auto">
          <a:xfrm>
            <a:off x="6553200" y="59714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0" y="7239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CHARACTERISTICS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274121385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758941"/>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Interdisciplinary</a:t>
            </a:r>
            <a:r>
              <a:rPr lang="en-US" sz="2800" b="1" dirty="0">
                <a:solidFill>
                  <a:srgbClr val="BFBFBF"/>
                </a:solidFill>
                <a:latin typeface="Helvetica"/>
                <a:cs typeface="Helvetica"/>
              </a:rPr>
              <a:t> </a:t>
            </a:r>
          </a:p>
        </p:txBody>
      </p:sp>
      <p:sp>
        <p:nvSpPr>
          <p:cNvPr id="5" name="TextBox 4"/>
          <p:cNvSpPr txBox="1"/>
          <p:nvPr/>
        </p:nvSpPr>
        <p:spPr>
          <a:xfrm>
            <a:off x="2" y="3500160"/>
            <a:ext cx="9143999" cy="523220"/>
          </a:xfrm>
          <a:prstGeom prst="rect">
            <a:avLst/>
          </a:prstGeom>
          <a:noFill/>
        </p:spPr>
        <p:txBody>
          <a:bodyPr wrap="square" rtlCol="0">
            <a:spAutoFit/>
          </a:bodyPr>
          <a:lstStyle/>
          <a:p>
            <a:pPr algn="ctr"/>
            <a:r>
              <a:rPr lang="en-US" sz="2800" b="1" i="1" dirty="0">
                <a:solidFill>
                  <a:srgbClr val="BFBFBF"/>
                </a:solidFill>
                <a:latin typeface="Helvetica"/>
                <a:cs typeface="Helvetica"/>
              </a:rPr>
              <a:t>Quantitative and Mathematical </a:t>
            </a:r>
          </a:p>
        </p:txBody>
      </p:sp>
      <p:sp>
        <p:nvSpPr>
          <p:cNvPr id="6" name="TextBox 5"/>
          <p:cNvSpPr txBox="1"/>
          <p:nvPr/>
        </p:nvSpPr>
        <p:spPr>
          <a:xfrm>
            <a:off x="0" y="4429780"/>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Computational</a:t>
            </a:r>
            <a:r>
              <a:rPr lang="en-US" sz="2800" b="1" dirty="0">
                <a:solidFill>
                  <a:srgbClr val="BFBFBF"/>
                </a:solidFill>
              </a:rPr>
              <a:t> </a:t>
            </a:r>
          </a:p>
        </p:txBody>
      </p:sp>
      <p:sp>
        <p:nvSpPr>
          <p:cNvPr id="7" name="TextBox 6"/>
          <p:cNvSpPr txBox="1"/>
          <p:nvPr/>
        </p:nvSpPr>
        <p:spPr>
          <a:xfrm>
            <a:off x="1" y="2608640"/>
            <a:ext cx="9144000" cy="523220"/>
          </a:xfrm>
          <a:prstGeom prst="rect">
            <a:avLst/>
          </a:prstGeom>
          <a:noFill/>
        </p:spPr>
        <p:txBody>
          <a:bodyPr wrap="square" rtlCol="0">
            <a:spAutoFit/>
          </a:bodyPr>
          <a:lstStyle/>
          <a:p>
            <a:pPr algn="ctr"/>
            <a:r>
              <a:rPr lang="en-US" sz="2800" b="1" i="1" dirty="0">
                <a:solidFill>
                  <a:srgbClr val="FF0000"/>
                </a:solidFill>
                <a:latin typeface="Helvetica"/>
                <a:cs typeface="Helvetica"/>
              </a:rPr>
              <a:t>Empirical, data driven</a:t>
            </a:r>
          </a:p>
        </p:txBody>
      </p:sp>
      <p:sp>
        <p:nvSpPr>
          <p:cNvPr id="8" name="TextBox 7"/>
          <p:cNvSpPr txBox="1">
            <a:spLocks noChangeArrowheads="1"/>
          </p:cNvSpPr>
          <p:nvPr/>
        </p:nvSpPr>
        <p:spPr bwMode="auto">
          <a:xfrm>
            <a:off x="6553200" y="59714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0" y="7239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CHARACTERISTICS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34409615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758941"/>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Interdisciplinary</a:t>
            </a:r>
            <a:r>
              <a:rPr lang="en-US" sz="2800" b="1" dirty="0">
                <a:solidFill>
                  <a:srgbClr val="BFBFBF"/>
                </a:solidFill>
                <a:latin typeface="Helvetica"/>
                <a:cs typeface="Helvetica"/>
              </a:rPr>
              <a:t> </a:t>
            </a:r>
          </a:p>
        </p:txBody>
      </p:sp>
      <p:sp>
        <p:nvSpPr>
          <p:cNvPr id="5" name="TextBox 4"/>
          <p:cNvSpPr txBox="1"/>
          <p:nvPr/>
        </p:nvSpPr>
        <p:spPr>
          <a:xfrm>
            <a:off x="2" y="3500160"/>
            <a:ext cx="9143999" cy="523220"/>
          </a:xfrm>
          <a:prstGeom prst="rect">
            <a:avLst/>
          </a:prstGeom>
          <a:noFill/>
        </p:spPr>
        <p:txBody>
          <a:bodyPr wrap="square" rtlCol="0">
            <a:spAutoFit/>
          </a:bodyPr>
          <a:lstStyle/>
          <a:p>
            <a:pPr algn="ctr"/>
            <a:r>
              <a:rPr lang="en-US" sz="2800" b="1" i="1" dirty="0">
                <a:solidFill>
                  <a:srgbClr val="FF0000"/>
                </a:solidFill>
                <a:latin typeface="Helvetica"/>
                <a:cs typeface="Helvetica"/>
              </a:rPr>
              <a:t>Quantitative and Mathematical </a:t>
            </a:r>
          </a:p>
        </p:txBody>
      </p:sp>
      <p:sp>
        <p:nvSpPr>
          <p:cNvPr id="6" name="TextBox 5"/>
          <p:cNvSpPr txBox="1"/>
          <p:nvPr/>
        </p:nvSpPr>
        <p:spPr>
          <a:xfrm>
            <a:off x="0" y="4429780"/>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Computational</a:t>
            </a:r>
            <a:r>
              <a:rPr lang="en-US" sz="2800" b="1" dirty="0">
                <a:solidFill>
                  <a:srgbClr val="BFBFBF"/>
                </a:solidFill>
              </a:rPr>
              <a:t> </a:t>
            </a:r>
          </a:p>
        </p:txBody>
      </p:sp>
      <p:sp>
        <p:nvSpPr>
          <p:cNvPr id="7" name="TextBox 6"/>
          <p:cNvSpPr txBox="1"/>
          <p:nvPr/>
        </p:nvSpPr>
        <p:spPr>
          <a:xfrm>
            <a:off x="1" y="2608640"/>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Empirical</a:t>
            </a:r>
          </a:p>
        </p:txBody>
      </p:sp>
      <p:sp>
        <p:nvSpPr>
          <p:cNvPr id="8" name="TextBox 7"/>
          <p:cNvSpPr txBox="1">
            <a:spLocks noChangeArrowheads="1"/>
          </p:cNvSpPr>
          <p:nvPr/>
        </p:nvSpPr>
        <p:spPr bwMode="auto">
          <a:xfrm>
            <a:off x="6553200" y="59714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0" y="7239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CHARACTERISTICS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280219866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758941"/>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Interdisciplinary</a:t>
            </a:r>
            <a:r>
              <a:rPr lang="en-US" sz="2800" b="1" dirty="0">
                <a:solidFill>
                  <a:srgbClr val="BFBFBF"/>
                </a:solidFill>
                <a:latin typeface="Helvetica"/>
                <a:cs typeface="Helvetica"/>
              </a:rPr>
              <a:t> </a:t>
            </a:r>
          </a:p>
        </p:txBody>
      </p:sp>
      <p:sp>
        <p:nvSpPr>
          <p:cNvPr id="5" name="TextBox 4"/>
          <p:cNvSpPr txBox="1"/>
          <p:nvPr/>
        </p:nvSpPr>
        <p:spPr>
          <a:xfrm>
            <a:off x="2" y="3500160"/>
            <a:ext cx="9143999" cy="523220"/>
          </a:xfrm>
          <a:prstGeom prst="rect">
            <a:avLst/>
          </a:prstGeom>
          <a:noFill/>
        </p:spPr>
        <p:txBody>
          <a:bodyPr wrap="square" rtlCol="0">
            <a:spAutoFit/>
          </a:bodyPr>
          <a:lstStyle/>
          <a:p>
            <a:pPr algn="ctr"/>
            <a:r>
              <a:rPr lang="en-US" sz="2800" b="1" i="1" dirty="0">
                <a:solidFill>
                  <a:srgbClr val="BFBFBF"/>
                </a:solidFill>
                <a:latin typeface="Helvetica"/>
                <a:cs typeface="Helvetica"/>
              </a:rPr>
              <a:t>Quantitative and Mathematical </a:t>
            </a:r>
          </a:p>
        </p:txBody>
      </p:sp>
      <p:sp>
        <p:nvSpPr>
          <p:cNvPr id="6" name="TextBox 5"/>
          <p:cNvSpPr txBox="1"/>
          <p:nvPr/>
        </p:nvSpPr>
        <p:spPr>
          <a:xfrm>
            <a:off x="0" y="4429780"/>
            <a:ext cx="9144000" cy="523220"/>
          </a:xfrm>
          <a:prstGeom prst="rect">
            <a:avLst/>
          </a:prstGeom>
          <a:noFill/>
        </p:spPr>
        <p:txBody>
          <a:bodyPr wrap="square" rtlCol="0">
            <a:spAutoFit/>
          </a:bodyPr>
          <a:lstStyle/>
          <a:p>
            <a:pPr algn="ctr"/>
            <a:r>
              <a:rPr lang="en-US" sz="2800" b="1" i="1" dirty="0">
                <a:solidFill>
                  <a:srgbClr val="FF0000"/>
                </a:solidFill>
                <a:latin typeface="Helvetica"/>
                <a:cs typeface="Helvetica"/>
              </a:rPr>
              <a:t>Computational</a:t>
            </a:r>
            <a:r>
              <a:rPr lang="en-US" sz="2800" b="1" dirty="0">
                <a:solidFill>
                  <a:srgbClr val="3366FF"/>
                </a:solidFill>
              </a:rPr>
              <a:t> </a:t>
            </a:r>
          </a:p>
        </p:txBody>
      </p:sp>
      <p:sp>
        <p:nvSpPr>
          <p:cNvPr id="7" name="TextBox 6"/>
          <p:cNvSpPr txBox="1"/>
          <p:nvPr/>
        </p:nvSpPr>
        <p:spPr>
          <a:xfrm>
            <a:off x="1" y="2608640"/>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Empirical</a:t>
            </a:r>
          </a:p>
        </p:txBody>
      </p:sp>
      <p:sp>
        <p:nvSpPr>
          <p:cNvPr id="8" name="TextBox 7"/>
          <p:cNvSpPr txBox="1">
            <a:spLocks noChangeArrowheads="1"/>
          </p:cNvSpPr>
          <p:nvPr/>
        </p:nvSpPr>
        <p:spPr bwMode="auto">
          <a:xfrm>
            <a:off x="6553200" y="59714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0" y="7239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CHARACTERISTICS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428877336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3400" y="612775"/>
            <a:ext cx="8229600" cy="530225"/>
          </a:xfrm>
        </p:spPr>
        <p:txBody>
          <a:bodyPr/>
          <a:lstStyle/>
          <a:p>
            <a:r>
              <a:rPr lang="en-US" altLang="en-US" sz="3200" b="1" dirty="0"/>
              <a:t>Network Questions: Outlook</a:t>
            </a:r>
            <a:endParaRPr lang="en-US" altLang="en-US" sz="3200" dirty="0"/>
          </a:p>
        </p:txBody>
      </p:sp>
      <p:sp>
        <p:nvSpPr>
          <p:cNvPr id="12" name="Content Placeholder 2">
            <a:extLst>
              <a:ext uri="{FF2B5EF4-FFF2-40B4-BE49-F238E27FC236}">
                <a16:creationId xmlns:a16="http://schemas.microsoft.com/office/drawing/2014/main" id="{101A5790-0416-99B8-16E0-EA58D5427B62}"/>
              </a:ext>
            </a:extLst>
          </p:cNvPr>
          <p:cNvSpPr>
            <a:spLocks noGrp="1"/>
          </p:cNvSpPr>
          <p:nvPr>
            <p:ph idx="1"/>
          </p:nvPr>
        </p:nvSpPr>
        <p:spPr>
          <a:xfrm>
            <a:off x="533400" y="1524000"/>
            <a:ext cx="8229600" cy="5029200"/>
          </a:xfrm>
        </p:spPr>
        <p:txBody>
          <a:bodyPr/>
          <a:lstStyle/>
          <a:p>
            <a:pPr marL="457200" indent="-457200">
              <a:spcBef>
                <a:spcPts val="1200"/>
              </a:spcBef>
            </a:pPr>
            <a:r>
              <a:rPr lang="en-US" altLang="en-US" sz="2200" dirty="0"/>
              <a:t>Advances in available data, computing speed, and algorithms have made it possible to apply network analysis to a vast and growing number of phenomena.</a:t>
            </a:r>
          </a:p>
          <a:p>
            <a:pPr marL="857250" lvl="1" indent="-457200">
              <a:spcBef>
                <a:spcPts val="1200"/>
              </a:spcBef>
            </a:pPr>
            <a:r>
              <a:rPr lang="en-US" altLang="en-US" sz="2200" dirty="0"/>
              <a:t>This means that there is lots of exciting, novel work being done</a:t>
            </a:r>
          </a:p>
          <a:p>
            <a:pPr marL="857250" lvl="1" indent="-457200">
              <a:spcBef>
                <a:spcPts val="1200"/>
              </a:spcBef>
            </a:pPr>
            <a:r>
              <a:rPr lang="en-US" altLang="en-US" sz="2200" dirty="0"/>
              <a:t>This work is a mixture of awesome, exploratory, misleading, irrelevant, relevant, fascinating, ground-breaking, important, and just plain wrong</a:t>
            </a:r>
          </a:p>
          <a:p>
            <a:pPr marL="457200" indent="-457200">
              <a:spcBef>
                <a:spcPts val="1200"/>
              </a:spcBef>
            </a:pPr>
            <a:r>
              <a:rPr lang="en-US" altLang="en-US" sz="2200" dirty="0"/>
              <a:t>It is relatively easy to fool oneself into seeing thing that </a:t>
            </a:r>
            <a:r>
              <a:rPr lang="en-US" altLang="en-US" sz="2200" dirty="0" err="1"/>
              <a:t>aren</a:t>
            </a:r>
            <a:r>
              <a:rPr lang="ja-JP" altLang="en-US" sz="2200"/>
              <a:t>’</a:t>
            </a:r>
            <a:r>
              <a:rPr lang="en-US" altLang="ja-JP" sz="2200" dirty="0"/>
              <a:t>t there when analyzing networks. </a:t>
            </a:r>
          </a:p>
          <a:p>
            <a:pPr marL="857250" lvl="1" indent="-457200">
              <a:spcBef>
                <a:spcPts val="1200"/>
              </a:spcBef>
            </a:pPr>
            <a:r>
              <a:rPr lang="en-US" altLang="en-US" sz="2200" dirty="0"/>
              <a:t>This is the case with almost anything, not just networks</a:t>
            </a:r>
          </a:p>
        </p:txBody>
      </p:sp>
    </p:spTree>
    <p:extLst>
      <p:ext uri="{BB962C8B-B14F-4D97-AF65-F5344CB8AC3E}">
        <p14:creationId xmlns:p14="http://schemas.microsoft.com/office/powerpoint/2010/main" val="62436664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95"/>
          <p:cNvSpPr txBox="1">
            <a:spLocks noChangeArrowheads="1"/>
          </p:cNvSpPr>
          <p:nvPr/>
        </p:nvSpPr>
        <p:spPr bwMode="auto">
          <a:xfrm>
            <a:off x="2343180" y="2001838"/>
            <a:ext cx="5010089"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 typeface="Wingdings" panose="05000000000000000000" pitchFamily="2" charset="2"/>
              <a:buNone/>
            </a:pPr>
            <a:endParaRPr lang="en-US" altLang="en-US" dirty="0">
              <a:solidFill>
                <a:schemeClr val="hlink"/>
              </a:solidFill>
              <a:latin typeface="Arial Black" panose="020B0A04020102020204" pitchFamily="34" charset="0"/>
            </a:endParaRPr>
          </a:p>
          <a:p>
            <a:pPr algn="ctr" eaLnBrk="1" hangingPunct="1">
              <a:buClrTx/>
              <a:buSzTx/>
              <a:buFont typeface="Wingdings" panose="05000000000000000000" pitchFamily="2" charset="2"/>
              <a:buNone/>
            </a:pPr>
            <a:endParaRPr lang="en-US" altLang="en-US" dirty="0">
              <a:solidFill>
                <a:schemeClr val="hlink"/>
              </a:solidFill>
              <a:latin typeface="Arial Black" panose="020B0A04020102020204" pitchFamily="34" charset="0"/>
            </a:endParaRPr>
          </a:p>
          <a:p>
            <a:pPr algn="ctr" eaLnBrk="1" hangingPunct="1">
              <a:buClrTx/>
              <a:buSzTx/>
              <a:buFont typeface="Wingdings" panose="05000000000000000000" pitchFamily="2" charset="2"/>
              <a:buNone/>
            </a:pPr>
            <a:r>
              <a:rPr lang="en-US" altLang="en-US" dirty="0">
                <a:solidFill>
                  <a:schemeClr val="hlink"/>
                </a:solidFill>
                <a:latin typeface="Arial Black" panose="020B0A04020102020204" pitchFamily="34" charset="0"/>
              </a:rPr>
              <a:t>Empirical Study of Networks</a:t>
            </a:r>
          </a:p>
        </p:txBody>
      </p:sp>
      <p:sp>
        <p:nvSpPr>
          <p:cNvPr id="6148" name="Rectangle 7" descr="Orange bar"/>
          <p:cNvSpPr>
            <a:spLocks noChangeArrowheads="1"/>
          </p:cNvSpPr>
          <p:nvPr/>
        </p:nvSpPr>
        <p:spPr bwMode="auto">
          <a:xfrm>
            <a:off x="1914525" y="3429000"/>
            <a:ext cx="5314950" cy="188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 name="Text Box 96">
            <a:extLst>
              <a:ext uri="{FF2B5EF4-FFF2-40B4-BE49-F238E27FC236}">
                <a16:creationId xmlns:a16="http://schemas.microsoft.com/office/drawing/2014/main" id="{825B66F3-33FB-391B-8E7C-A8A656BC3C60}"/>
              </a:ext>
            </a:extLst>
          </p:cNvPr>
          <p:cNvSpPr txBox="1">
            <a:spLocks noChangeArrowheads="1"/>
          </p:cNvSpPr>
          <p:nvPr/>
        </p:nvSpPr>
        <p:spPr bwMode="auto">
          <a:xfrm>
            <a:off x="3181351" y="3745480"/>
            <a:ext cx="33337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 typeface="Wingdings" panose="05000000000000000000" pitchFamily="2" charset="2"/>
              <a:buNone/>
            </a:pPr>
            <a:r>
              <a:rPr lang="en-US" altLang="en-US" sz="2000"/>
              <a:t>CS 765: Complex Networks</a:t>
            </a:r>
          </a:p>
          <a:p>
            <a:pPr algn="ctr" eaLnBrk="1" hangingPunct="1">
              <a:buClrTx/>
              <a:buSzTx/>
              <a:buFont typeface="Wingdings" panose="05000000000000000000" pitchFamily="2" charset="2"/>
              <a:buNone/>
            </a:pPr>
            <a:endParaRPr lang="en-US" altLang="en-US" sz="1800"/>
          </a:p>
        </p:txBody>
      </p:sp>
      <p:sp>
        <p:nvSpPr>
          <p:cNvPr id="3" name="Text Box 96">
            <a:extLst>
              <a:ext uri="{FF2B5EF4-FFF2-40B4-BE49-F238E27FC236}">
                <a16:creationId xmlns:a16="http://schemas.microsoft.com/office/drawing/2014/main" id="{F7EC780B-AF7B-9D59-742B-DED050DE19FF}"/>
              </a:ext>
            </a:extLst>
          </p:cNvPr>
          <p:cNvSpPr txBox="1">
            <a:spLocks noChangeArrowheads="1"/>
          </p:cNvSpPr>
          <p:nvPr/>
        </p:nvSpPr>
        <p:spPr bwMode="auto">
          <a:xfrm>
            <a:off x="0" y="5486400"/>
            <a:ext cx="9144000" cy="169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 typeface="Wingdings" panose="05000000000000000000" pitchFamily="2" charset="2"/>
              <a:buNone/>
            </a:pPr>
            <a:r>
              <a:rPr lang="en-US" altLang="en-US" sz="1800" dirty="0"/>
              <a:t>Slides are adapted from</a:t>
            </a:r>
          </a:p>
          <a:p>
            <a:pPr algn="ctr" eaLnBrk="1" hangingPunct="1">
              <a:buClrTx/>
              <a:buSzTx/>
              <a:buFont typeface="Wingdings" panose="05000000000000000000" pitchFamily="2" charset="2"/>
              <a:buNone/>
            </a:pPr>
            <a:r>
              <a:rPr lang="en-US" altLang="en-US" sz="1800" dirty="0"/>
              <a:t>Constantine </a:t>
            </a:r>
            <a:r>
              <a:rPr lang="en-US" altLang="en-US" sz="1800" dirty="0" err="1"/>
              <a:t>Dovrolis</a:t>
            </a:r>
            <a:r>
              <a:rPr lang="en-US" altLang="en-US" sz="1800" dirty="0"/>
              <a:t>, Eileen Kraemer, Peter </a:t>
            </a:r>
            <a:r>
              <a:rPr lang="en-US" altLang="en-US" sz="1800" dirty="0" err="1"/>
              <a:t>Dodds</a:t>
            </a:r>
            <a:r>
              <a:rPr lang="en-US" altLang="en-US" sz="1800" dirty="0"/>
              <a:t>, and Sergei </a:t>
            </a:r>
            <a:r>
              <a:rPr lang="en-US" altLang="en-US" sz="1800" dirty="0" err="1"/>
              <a:t>Maslov</a:t>
            </a:r>
            <a:endParaRPr lang="en-US" altLang="en-US" sz="1800" dirty="0"/>
          </a:p>
          <a:p>
            <a:pPr algn="ctr" eaLnBrk="1" hangingPunct="1">
              <a:buClrTx/>
              <a:buSzTx/>
              <a:buFont typeface="Wingdings" panose="05000000000000000000" pitchFamily="2" charset="2"/>
              <a:buNone/>
            </a:pPr>
            <a:r>
              <a:rPr lang="en-US" altLang="en-US" sz="1800" dirty="0"/>
              <a:t>and</a:t>
            </a:r>
          </a:p>
          <a:p>
            <a:pPr algn="ctr" eaLnBrk="1" hangingPunct="1">
              <a:buClrTx/>
              <a:buSzTx/>
              <a:buFont typeface="Wingdings" panose="05000000000000000000" pitchFamily="2" charset="2"/>
              <a:buNone/>
            </a:pPr>
            <a:r>
              <a:rPr lang="en-US" altLang="en-US" sz="1800" dirty="0"/>
              <a:t>Network Science by Albert-László </a:t>
            </a:r>
            <a:r>
              <a:rPr lang="en-US" altLang="en-US" sz="1800" dirty="0" err="1"/>
              <a:t>Barabási</a:t>
            </a:r>
            <a:endParaRPr lang="en-US" altLang="en-US" sz="1800" dirty="0"/>
          </a:p>
          <a:p>
            <a:pPr algn="ctr" eaLnBrk="1" hangingPunct="1">
              <a:buClrTx/>
              <a:buSzTx/>
              <a:buFont typeface="Wingdings" panose="05000000000000000000" pitchFamily="2" charset="2"/>
              <a:buNone/>
            </a:pPr>
            <a:endParaRPr lang="en-US" altLang="en-US" sz="1800" dirty="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sz="3200" dirty="0"/>
              <a:t>Conferences and Journals</a:t>
            </a:r>
          </a:p>
        </p:txBody>
      </p:sp>
      <p:sp>
        <p:nvSpPr>
          <p:cNvPr id="3" name="TextBox 2">
            <a:extLst>
              <a:ext uri="{FF2B5EF4-FFF2-40B4-BE49-F238E27FC236}">
                <a16:creationId xmlns:a16="http://schemas.microsoft.com/office/drawing/2014/main" id="{DA9B7307-6A7A-CC01-51DE-FA92D5B179AA}"/>
              </a:ext>
            </a:extLst>
          </p:cNvPr>
          <p:cNvSpPr txBox="1"/>
          <p:nvPr/>
        </p:nvSpPr>
        <p:spPr>
          <a:xfrm>
            <a:off x="152400" y="1828800"/>
            <a:ext cx="9227654" cy="3985706"/>
          </a:xfrm>
          <a:prstGeom prst="rect">
            <a:avLst/>
          </a:prstGeom>
          <a:noFill/>
        </p:spPr>
        <p:txBody>
          <a:bodyPr wrap="none" rtlCol="0">
            <a:sp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2200" b="1" i="0" dirty="0">
                <a:effectLst/>
                <a:latin typeface="+mn-lt"/>
              </a:rPr>
              <a:t>Conferences</a:t>
            </a:r>
          </a:p>
          <a:p>
            <a:pPr marL="342900" marR="0" lvl="0" indent="-342900" algn="l" defTabSz="4572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sz="2200" b="0" i="0" dirty="0">
                <a:effectLst/>
                <a:latin typeface="+mn-lt"/>
              </a:rPr>
              <a:t>International Conference on Complex Networks &amp; their Applications</a:t>
            </a:r>
          </a:p>
          <a:p>
            <a:pPr marL="342900" marR="0" lvl="0" indent="-342900" algn="l" defTabSz="4572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sz="2200" b="0" i="0" dirty="0">
                <a:effectLst/>
                <a:latin typeface="+mn-lt"/>
              </a:rPr>
              <a:t>International Conference on ​Complex Networks (</a:t>
            </a:r>
            <a:r>
              <a:rPr lang="en-US" sz="2200" b="0" i="0" dirty="0" err="1">
                <a:effectLst/>
                <a:latin typeface="+mn-lt"/>
              </a:rPr>
              <a:t>CompleNet</a:t>
            </a:r>
            <a:r>
              <a:rPr lang="en-US" sz="2200" b="0" i="0" dirty="0">
                <a:effectLst/>
                <a:latin typeface="+mn-lt"/>
              </a:rPr>
              <a:t>)</a:t>
            </a:r>
          </a:p>
          <a:p>
            <a:pPr marL="342900" marR="0" lvl="0" indent="-342900" algn="l" defTabSz="4572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sz="2200" b="0" i="0" dirty="0">
                <a:effectLst/>
                <a:latin typeface="+mn-lt"/>
              </a:rPr>
              <a:t>The Network Science Society (</a:t>
            </a:r>
            <a:r>
              <a:rPr lang="en-US" sz="2200" b="0" i="0" dirty="0" err="1">
                <a:effectLst/>
                <a:latin typeface="+mn-lt"/>
              </a:rPr>
              <a:t>NetSci</a:t>
            </a:r>
            <a:r>
              <a:rPr lang="en-US" sz="2200" b="0" i="0" dirty="0">
                <a:effectLst/>
                <a:latin typeface="+mn-lt"/>
              </a:rPr>
              <a:t>)</a:t>
            </a:r>
          </a:p>
          <a:p>
            <a:pPr algn="l"/>
            <a:endParaRPr lang="en-US" sz="2200" b="0" i="0" dirty="0">
              <a:effectLst/>
              <a:latin typeface="+mn-lt"/>
            </a:endParaRPr>
          </a:p>
          <a:p>
            <a:pPr algn="l"/>
            <a:r>
              <a:rPr lang="en-US" sz="2200" b="1" i="0" dirty="0">
                <a:effectLst/>
                <a:latin typeface="+mn-lt"/>
              </a:rPr>
              <a:t>Journal</a:t>
            </a:r>
          </a:p>
          <a:p>
            <a:pPr marL="342900" indent="-342900" algn="l">
              <a:buFont typeface="Courier New" panose="02070309020205020404" pitchFamily="49" charset="0"/>
              <a:buChar char="o"/>
            </a:pPr>
            <a:r>
              <a:rPr lang="en-US" sz="2200" b="0" i="0" dirty="0">
                <a:effectLst/>
                <a:latin typeface="+mn-lt"/>
              </a:rPr>
              <a:t>Journal of Complex Networks</a:t>
            </a:r>
          </a:p>
          <a:p>
            <a:pPr marL="342900" marR="0" lvl="0" indent="-342900" algn="l" defTabSz="4572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sz="2200" b="0" i="0" dirty="0">
                <a:effectLst/>
                <a:latin typeface="+mn-lt"/>
              </a:rPr>
              <a:t>Applied Network Science</a:t>
            </a:r>
          </a:p>
          <a:p>
            <a:pPr marL="342900" marR="0" lvl="0" indent="-342900" algn="l" defTabSz="4572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sz="2200" b="0" i="0" dirty="0">
                <a:effectLst/>
                <a:latin typeface="+mn-lt"/>
              </a:rPr>
              <a:t>Computational Social Networks </a:t>
            </a:r>
          </a:p>
          <a:p>
            <a:endParaRPr lang="en-US" sz="2200" dirty="0">
              <a:latin typeface="+mn-lt"/>
            </a:endParaRPr>
          </a:p>
        </p:txBody>
      </p:sp>
    </p:spTree>
    <p:extLst>
      <p:ext uri="{BB962C8B-B14F-4D97-AF65-F5344CB8AC3E}">
        <p14:creationId xmlns:p14="http://schemas.microsoft.com/office/powerpoint/2010/main" val="246547774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sz="3200"/>
              <a:t>Social Networks</a:t>
            </a:r>
          </a:p>
        </p:txBody>
      </p:sp>
      <p:sp>
        <p:nvSpPr>
          <p:cNvPr id="20484" name="Rectangle 3"/>
          <p:cNvSpPr>
            <a:spLocks noGrp="1" noChangeArrowheads="1"/>
          </p:cNvSpPr>
          <p:nvPr>
            <p:ph type="body" idx="1"/>
          </p:nvPr>
        </p:nvSpPr>
        <p:spPr>
          <a:xfrm>
            <a:off x="533400" y="1066800"/>
            <a:ext cx="8229600" cy="5334000"/>
          </a:xfrm>
        </p:spPr>
        <p:txBody>
          <a:bodyPr/>
          <a:lstStyle/>
          <a:p>
            <a:r>
              <a:rPr lang="en-US" altLang="en-US" sz="2200" dirty="0"/>
              <a:t>Links denote a social interaction</a:t>
            </a:r>
          </a:p>
          <a:p>
            <a:pPr marL="692150" lvl="1" indent="-347663"/>
            <a:r>
              <a:rPr lang="en-US" altLang="en-US" dirty="0"/>
              <a:t>Facebook, Instagram, Snapchat</a:t>
            </a:r>
          </a:p>
        </p:txBody>
      </p:sp>
      <p:pic>
        <p:nvPicPr>
          <p:cNvPr id="6" name="Picture 5" descr="Chart&#10;&#10;Description automatically generated">
            <a:extLst>
              <a:ext uri="{FF2B5EF4-FFF2-40B4-BE49-F238E27FC236}">
                <a16:creationId xmlns:a16="http://schemas.microsoft.com/office/drawing/2014/main" id="{20BF539E-04BE-F5DC-5079-5FAA2862392C}"/>
              </a:ext>
            </a:extLst>
          </p:cNvPr>
          <p:cNvPicPr>
            <a:picLocks noChangeAspect="1"/>
          </p:cNvPicPr>
          <p:nvPr/>
        </p:nvPicPr>
        <p:blipFill>
          <a:blip r:embed="rId3"/>
          <a:stretch>
            <a:fillRect/>
          </a:stretch>
        </p:blipFill>
        <p:spPr>
          <a:xfrm>
            <a:off x="2667000" y="1852953"/>
            <a:ext cx="6477000" cy="5012304"/>
          </a:xfrm>
          <a:prstGeom prst="rect">
            <a:avLst/>
          </a:prstGeom>
        </p:spPr>
      </p:pic>
      <p:sp>
        <p:nvSpPr>
          <p:cNvPr id="2" name="TextBox 1">
            <a:extLst>
              <a:ext uri="{FF2B5EF4-FFF2-40B4-BE49-F238E27FC236}">
                <a16:creationId xmlns:a16="http://schemas.microsoft.com/office/drawing/2014/main" id="{4294B608-D608-B95D-9509-4293FD522A96}"/>
              </a:ext>
            </a:extLst>
          </p:cNvPr>
          <p:cNvSpPr txBox="1"/>
          <p:nvPr/>
        </p:nvSpPr>
        <p:spPr>
          <a:xfrm>
            <a:off x="152400" y="1850245"/>
            <a:ext cx="3149260" cy="2533963"/>
          </a:xfrm>
          <a:prstGeom prst="rect">
            <a:avLst/>
          </a:prstGeom>
          <a:noFill/>
        </p:spPr>
        <p:txBody>
          <a:bodyPr wrap="none" rtlCol="0">
            <a:spAutoFit/>
          </a:bodyPr>
          <a:lstStyle/>
          <a:p>
            <a:pPr>
              <a:lnSpc>
                <a:spcPct val="150000"/>
              </a:lnSpc>
            </a:pPr>
            <a:r>
              <a:rPr lang="en-US" dirty="0"/>
              <a:t>Handle: @GullyMN49</a:t>
            </a:r>
          </a:p>
          <a:p>
            <a:pPr marL="285750" indent="-285750">
              <a:lnSpc>
                <a:spcPct val="150000"/>
              </a:lnSpc>
              <a:buFont typeface="Courier New" panose="02070309020205020404" pitchFamily="49" charset="0"/>
              <a:buChar char="o"/>
            </a:pPr>
            <a:r>
              <a:rPr lang="en-US" dirty="0"/>
              <a:t>2015</a:t>
            </a:r>
          </a:p>
          <a:p>
            <a:pPr marL="285750" indent="-285750">
              <a:lnSpc>
                <a:spcPct val="150000"/>
              </a:lnSpc>
              <a:buFont typeface="Courier New" panose="02070309020205020404" pitchFamily="49" charset="0"/>
              <a:buChar char="o"/>
            </a:pPr>
            <a:r>
              <a:rPr lang="en-US" dirty="0"/>
              <a:t>Offensive tweets (Obama)</a:t>
            </a:r>
          </a:p>
          <a:p>
            <a:pPr marL="285750" indent="-285750">
              <a:lnSpc>
                <a:spcPct val="150000"/>
              </a:lnSpc>
              <a:buFont typeface="Courier New" panose="02070309020205020404" pitchFamily="49" charset="0"/>
              <a:buChar char="o"/>
            </a:pPr>
            <a:r>
              <a:rPr lang="en-US" dirty="0"/>
              <a:t>Evades suspension</a:t>
            </a:r>
          </a:p>
          <a:p>
            <a:pPr marL="285750" indent="-285750">
              <a:lnSpc>
                <a:spcPct val="150000"/>
              </a:lnSpc>
              <a:buFont typeface="Courier New" panose="02070309020205020404" pitchFamily="49" charset="0"/>
              <a:buChar char="o"/>
            </a:pPr>
            <a:r>
              <a:rPr lang="en-US" dirty="0"/>
              <a:t>23 accounts take </a:t>
            </a:r>
          </a:p>
          <a:p>
            <a:pPr>
              <a:lnSpc>
                <a:spcPct val="150000"/>
              </a:lnSpc>
            </a:pPr>
            <a:r>
              <a:rPr lang="en-US" dirty="0"/>
              <a:t>handle with 5-day interval </a:t>
            </a:r>
          </a:p>
        </p:txBody>
      </p:sp>
      <p:sp>
        <p:nvSpPr>
          <p:cNvPr id="3" name="TextBox 2">
            <a:extLst>
              <a:ext uri="{FF2B5EF4-FFF2-40B4-BE49-F238E27FC236}">
                <a16:creationId xmlns:a16="http://schemas.microsoft.com/office/drawing/2014/main" id="{189E8E69-A7C6-6DB0-59CB-31B1909E2755}"/>
              </a:ext>
            </a:extLst>
          </p:cNvPr>
          <p:cNvSpPr txBox="1"/>
          <p:nvPr/>
        </p:nvSpPr>
        <p:spPr>
          <a:xfrm>
            <a:off x="152400" y="4724400"/>
            <a:ext cx="3294492" cy="1702967"/>
          </a:xfrm>
          <a:prstGeom prst="rect">
            <a:avLst/>
          </a:prstGeom>
          <a:noFill/>
        </p:spPr>
        <p:txBody>
          <a:bodyPr wrap="none" rtlCol="0">
            <a:spAutoFit/>
          </a:bodyPr>
          <a:lstStyle/>
          <a:p>
            <a:pPr marL="285750" indent="-285750">
              <a:lnSpc>
                <a:spcPct val="150000"/>
              </a:lnSpc>
              <a:buFont typeface="Courier New" panose="02070309020205020404" pitchFamily="49" charset="0"/>
              <a:buChar char="o"/>
            </a:pPr>
            <a:r>
              <a:rPr lang="en-US" dirty="0"/>
              <a:t>6 accounts share 7 handles</a:t>
            </a:r>
          </a:p>
          <a:p>
            <a:pPr marL="742950" lvl="1" indent="-285750">
              <a:lnSpc>
                <a:spcPct val="150000"/>
              </a:lnSpc>
              <a:buFont typeface="Arial" panose="020B0604020202020204" pitchFamily="34" charset="0"/>
              <a:buChar char="•"/>
            </a:pPr>
            <a:r>
              <a:rPr lang="en-US" dirty="0"/>
              <a:t>@</a:t>
            </a:r>
            <a:r>
              <a:rPr lang="en-US" dirty="0" err="1"/>
              <a:t>ProTrumpMvmt</a:t>
            </a:r>
            <a:r>
              <a:rPr lang="en-US" dirty="0"/>
              <a:t> </a:t>
            </a:r>
          </a:p>
          <a:p>
            <a:pPr marL="742950" lvl="1" indent="-285750">
              <a:lnSpc>
                <a:spcPct val="150000"/>
              </a:lnSpc>
              <a:buFont typeface="Arial" panose="020B0604020202020204" pitchFamily="34" charset="0"/>
              <a:buChar char="•"/>
            </a:pPr>
            <a:r>
              <a:rPr lang="en-US" dirty="0"/>
              <a:t>@</a:t>
            </a:r>
            <a:r>
              <a:rPr lang="en-US" dirty="0" err="1"/>
              <a:t>AntiTrumpMvmt</a:t>
            </a:r>
            <a:r>
              <a:rPr lang="en-US" dirty="0"/>
              <a:t> </a:t>
            </a:r>
          </a:p>
          <a:p>
            <a:pPr marL="285750" indent="-285750">
              <a:lnSpc>
                <a:spcPct val="150000"/>
              </a:lnSpc>
              <a:buFont typeface="Courier New" panose="02070309020205020404" pitchFamily="49" charset="0"/>
              <a:buChar char="o"/>
            </a:pPr>
            <a:r>
              <a:rPr lang="en-US" dirty="0"/>
              <a:t>Fundraising campaigns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0484">
                                            <p:txEl>
                                              <p:pRg st="1" end="1"/>
                                            </p:txEl>
                                          </p:spTgt>
                                        </p:tgtEl>
                                        <p:attrNameLst>
                                          <p:attrName>style.visibility</p:attrName>
                                        </p:attrNameLst>
                                      </p:cBhvr>
                                      <p:to>
                                        <p:strVal val="visible"/>
                                      </p:to>
                                    </p:set>
                                    <p:animEffect transition="in" filter="randombar(horizontal)">
                                      <p:cBhvr>
                                        <p:cTn id="7" dur="500"/>
                                        <p:tgtEl>
                                          <p:spTgt spid="2048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3200" dirty="0"/>
              <a:t>Basic definitions</a:t>
            </a:r>
          </a:p>
        </p:txBody>
      </p:sp>
      <p:sp>
        <p:nvSpPr>
          <p:cNvPr id="7171" name="Content Placeholder 2"/>
          <p:cNvSpPr>
            <a:spLocks noGrp="1"/>
          </p:cNvSpPr>
          <p:nvPr>
            <p:ph idx="1"/>
          </p:nvPr>
        </p:nvSpPr>
        <p:spPr/>
        <p:txBody>
          <a:bodyPr/>
          <a:lstStyle/>
          <a:p>
            <a:r>
              <a:rPr lang="en-US" altLang="en-US" sz="2200" dirty="0"/>
              <a:t>Nodes (Vertices) = A collection of entities which have properties that are somehow related to each other</a:t>
            </a:r>
          </a:p>
          <a:p>
            <a:pPr lvl="1"/>
            <a:r>
              <a:rPr lang="en-US" altLang="en-US" sz="2200" dirty="0"/>
              <a:t>e.g., people, cities, organisms, computers, webpages, ...</a:t>
            </a:r>
          </a:p>
          <a:p>
            <a:pPr lvl="1"/>
            <a:endParaRPr lang="en-US" altLang="en-US" sz="2200" dirty="0"/>
          </a:p>
          <a:p>
            <a:r>
              <a:rPr lang="en-US" altLang="en-US" sz="2200" dirty="0"/>
              <a:t>Links (Edges) = Connections between nodes</a:t>
            </a:r>
          </a:p>
          <a:p>
            <a:pPr lvl="1"/>
            <a:r>
              <a:rPr lang="en-US" altLang="en-US" sz="2200" dirty="0"/>
              <a:t>may be real and fixed (roads),</a:t>
            </a:r>
          </a:p>
          <a:p>
            <a:pPr lvl="1"/>
            <a:r>
              <a:rPr lang="en-US" altLang="en-US" sz="2200" dirty="0"/>
              <a:t>real and dynamic (airline routes),</a:t>
            </a:r>
          </a:p>
          <a:p>
            <a:pPr lvl="1"/>
            <a:r>
              <a:rPr lang="en-US" altLang="en-US" sz="2200" dirty="0"/>
              <a:t>abstract with physical impact (hyperlinks),</a:t>
            </a:r>
          </a:p>
          <a:p>
            <a:pPr lvl="1"/>
            <a:r>
              <a:rPr lang="en-US" altLang="en-US" sz="2200" dirty="0"/>
              <a:t>purely abstract (semantic connections between concepts).</a:t>
            </a:r>
          </a:p>
          <a:p>
            <a:pPr lvl="1"/>
            <a:endParaRPr lang="en-US" altLang="en-US" sz="2200" dirty="0"/>
          </a:p>
          <a:p>
            <a:r>
              <a:rPr lang="en-US" altLang="en-US" sz="2200" dirty="0"/>
              <a:t>Links may be directed or undirected.</a:t>
            </a:r>
          </a:p>
          <a:p>
            <a:r>
              <a:rPr lang="en-US" altLang="en-US" sz="2200" dirty="0"/>
              <a:t>Links may be binary or weighted.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171">
                                            <p:txEl>
                                              <p:pRg st="3" end="3"/>
                                            </p:txEl>
                                          </p:spTgt>
                                        </p:tgtEl>
                                        <p:attrNameLst>
                                          <p:attrName>style.visibility</p:attrName>
                                        </p:attrNameLst>
                                      </p:cBhvr>
                                      <p:to>
                                        <p:strVal val="visible"/>
                                      </p:to>
                                    </p:set>
                                    <p:animEffect transition="in" filter="blinds(horizontal)">
                                      <p:cBhvr>
                                        <p:cTn id="7" dur="500"/>
                                        <p:tgtEl>
                                          <p:spTgt spid="7171">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171">
                                            <p:txEl>
                                              <p:pRg st="4" end="4"/>
                                            </p:txEl>
                                          </p:spTgt>
                                        </p:tgtEl>
                                        <p:attrNameLst>
                                          <p:attrName>style.visibility</p:attrName>
                                        </p:attrNameLst>
                                      </p:cBhvr>
                                      <p:to>
                                        <p:strVal val="visible"/>
                                      </p:to>
                                    </p:set>
                                    <p:animEffect transition="in" filter="blinds(horizontal)">
                                      <p:cBhvr>
                                        <p:cTn id="10" dur="500"/>
                                        <p:tgtEl>
                                          <p:spTgt spid="7171">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7171">
                                            <p:txEl>
                                              <p:pRg st="5" end="5"/>
                                            </p:txEl>
                                          </p:spTgt>
                                        </p:tgtEl>
                                        <p:attrNameLst>
                                          <p:attrName>style.visibility</p:attrName>
                                        </p:attrNameLst>
                                      </p:cBhvr>
                                      <p:to>
                                        <p:strVal val="visible"/>
                                      </p:to>
                                    </p:set>
                                    <p:animEffect transition="in" filter="blinds(horizontal)">
                                      <p:cBhvr>
                                        <p:cTn id="13" dur="500"/>
                                        <p:tgtEl>
                                          <p:spTgt spid="7171">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171">
                                            <p:txEl>
                                              <p:pRg st="6" end="6"/>
                                            </p:txEl>
                                          </p:spTgt>
                                        </p:tgtEl>
                                        <p:attrNameLst>
                                          <p:attrName>style.visibility</p:attrName>
                                        </p:attrNameLst>
                                      </p:cBhvr>
                                      <p:to>
                                        <p:strVal val="visible"/>
                                      </p:to>
                                    </p:set>
                                    <p:animEffect transition="in" filter="blinds(horizontal)">
                                      <p:cBhvr>
                                        <p:cTn id="16" dur="500"/>
                                        <p:tgtEl>
                                          <p:spTgt spid="7171">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7171">
                                            <p:txEl>
                                              <p:pRg st="7" end="7"/>
                                            </p:txEl>
                                          </p:spTgt>
                                        </p:tgtEl>
                                        <p:attrNameLst>
                                          <p:attrName>style.visibility</p:attrName>
                                        </p:attrNameLst>
                                      </p:cBhvr>
                                      <p:to>
                                        <p:strVal val="visible"/>
                                      </p:to>
                                    </p:set>
                                    <p:animEffect transition="in" filter="blinds(horizontal)">
                                      <p:cBhvr>
                                        <p:cTn id="19" dur="500"/>
                                        <p:tgtEl>
                                          <p:spTgt spid="7171">
                                            <p:txEl>
                                              <p:pRg st="7" end="7"/>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7171">
                                            <p:txEl>
                                              <p:pRg st="9" end="9"/>
                                            </p:txEl>
                                          </p:spTgt>
                                        </p:tgtEl>
                                        <p:attrNameLst>
                                          <p:attrName>style.visibility</p:attrName>
                                        </p:attrNameLst>
                                      </p:cBhvr>
                                      <p:to>
                                        <p:strVal val="visible"/>
                                      </p:to>
                                    </p:set>
                                    <p:animEffect transition="in" filter="blinds(horizontal)">
                                      <p:cBhvr>
                                        <p:cTn id="24" dur="500"/>
                                        <p:tgtEl>
                                          <p:spTgt spid="7171">
                                            <p:txEl>
                                              <p:pRg st="9" end="9"/>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7171">
                                            <p:txEl>
                                              <p:pRg st="10" end="10"/>
                                            </p:txEl>
                                          </p:spTgt>
                                        </p:tgtEl>
                                        <p:attrNameLst>
                                          <p:attrName>style.visibility</p:attrName>
                                        </p:attrNameLst>
                                      </p:cBhvr>
                                      <p:to>
                                        <p:strVal val="visible"/>
                                      </p:to>
                                    </p:set>
                                    <p:animEffect transition="in" filter="blinds(horizontal)">
                                      <p:cBhvr>
                                        <p:cTn id="2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 y="1219201"/>
            <a:ext cx="5562600" cy="5311119"/>
          </a:xfrm>
          <a:prstGeom prst="rect">
            <a:avLst/>
          </a:prstGeom>
        </p:spPr>
      </p:pic>
      <p:sp>
        <p:nvSpPr>
          <p:cNvPr id="4" name="Rectangle 3"/>
          <p:cNvSpPr/>
          <p:nvPr/>
        </p:nvSpPr>
        <p:spPr>
          <a:xfrm>
            <a:off x="5791200" y="1449050"/>
            <a:ext cx="3124200" cy="1492716"/>
          </a:xfrm>
          <a:prstGeom prst="rect">
            <a:avLst/>
          </a:prstGeom>
        </p:spPr>
        <p:txBody>
          <a:bodyPr wrap="square">
            <a:spAutoFit/>
          </a:bodyPr>
          <a:lstStyle/>
          <a:p>
            <a:r>
              <a:rPr lang="en-US" sz="2200" b="1" dirty="0">
                <a:latin typeface="Helvetica"/>
                <a:cs typeface="Helvetica"/>
              </a:rPr>
              <a:t>Google</a:t>
            </a:r>
          </a:p>
          <a:p>
            <a:r>
              <a:rPr lang="en-US" sz="2000" dirty="0">
                <a:latin typeface="Helvetica"/>
                <a:cs typeface="Helvetica"/>
              </a:rPr>
              <a:t>Market Cap</a:t>
            </a:r>
            <a:r>
              <a:rPr lang="en-US" dirty="0">
                <a:latin typeface="Helvetica"/>
                <a:cs typeface="Helvetica"/>
              </a:rPr>
              <a:t>(Jan 1, 2010)</a:t>
            </a:r>
            <a:r>
              <a:rPr lang="en-US" sz="2000" dirty="0">
                <a:latin typeface="Helvetica"/>
                <a:cs typeface="Helvetica"/>
              </a:rPr>
              <a:t>: </a:t>
            </a:r>
          </a:p>
          <a:p>
            <a:r>
              <a:rPr lang="en-US" sz="2000" i="1" dirty="0">
                <a:latin typeface="Helvetica"/>
                <a:cs typeface="Helvetica"/>
              </a:rPr>
              <a:t>$189 billion</a:t>
            </a:r>
          </a:p>
          <a:p>
            <a:endParaRPr lang="hu-HU" sz="2800" dirty="0"/>
          </a:p>
        </p:txBody>
      </p:sp>
      <p:sp>
        <p:nvSpPr>
          <p:cNvPr id="5" name="Rectangle 4"/>
          <p:cNvSpPr/>
          <p:nvPr/>
        </p:nvSpPr>
        <p:spPr>
          <a:xfrm>
            <a:off x="5791200" y="2608184"/>
            <a:ext cx="3124200" cy="1384995"/>
          </a:xfrm>
          <a:prstGeom prst="rect">
            <a:avLst/>
          </a:prstGeom>
        </p:spPr>
        <p:txBody>
          <a:bodyPr wrap="square">
            <a:spAutoFit/>
          </a:bodyPr>
          <a:lstStyle/>
          <a:p>
            <a:r>
              <a:rPr lang="en-US" sz="2200" b="1" dirty="0">
                <a:latin typeface="Helvetica"/>
                <a:cs typeface="Helvetica"/>
              </a:rPr>
              <a:t>Cisco Systems</a:t>
            </a:r>
          </a:p>
          <a:p>
            <a:r>
              <a:rPr lang="en-US" sz="2000" dirty="0">
                <a:latin typeface="Helvetica"/>
                <a:cs typeface="Helvetica"/>
              </a:rPr>
              <a:t>networking gear Market cap </a:t>
            </a:r>
            <a:r>
              <a:rPr lang="en-US" dirty="0">
                <a:latin typeface="Helvetica"/>
                <a:cs typeface="Helvetica"/>
              </a:rPr>
              <a:t>(Jan 1, 2010)</a:t>
            </a:r>
            <a:r>
              <a:rPr lang="en-US" sz="2000" dirty="0">
                <a:latin typeface="Helvetica"/>
                <a:cs typeface="Helvetica"/>
              </a:rPr>
              <a:t>: </a:t>
            </a:r>
          </a:p>
          <a:p>
            <a:r>
              <a:rPr lang="en-US" sz="2000" i="1" dirty="0">
                <a:latin typeface="Helvetica"/>
                <a:cs typeface="Helvetica"/>
              </a:rPr>
              <a:t>$112 billion</a:t>
            </a:r>
            <a:endParaRPr lang="hu-HU" sz="2000" i="1" dirty="0">
              <a:latin typeface="Helvetica"/>
              <a:cs typeface="Helvetica"/>
            </a:endParaRPr>
          </a:p>
        </p:txBody>
      </p:sp>
      <p:sp>
        <p:nvSpPr>
          <p:cNvPr id="6" name="Rectangle 5"/>
          <p:cNvSpPr/>
          <p:nvPr/>
        </p:nvSpPr>
        <p:spPr>
          <a:xfrm>
            <a:off x="5791200" y="4067652"/>
            <a:ext cx="3124200" cy="1723549"/>
          </a:xfrm>
          <a:prstGeom prst="rect">
            <a:avLst/>
          </a:prstGeom>
        </p:spPr>
        <p:txBody>
          <a:bodyPr wrap="square">
            <a:spAutoFit/>
          </a:bodyPr>
          <a:lstStyle/>
          <a:p>
            <a:r>
              <a:rPr lang="en-US" sz="2200" b="1" dirty="0" err="1">
                <a:latin typeface="Helvetica"/>
                <a:cs typeface="Helvetica"/>
              </a:rPr>
              <a:t>Facebook</a:t>
            </a:r>
            <a:endParaRPr lang="en-US" sz="2200" b="1" dirty="0">
              <a:latin typeface="Helvetica"/>
              <a:cs typeface="Helvetica"/>
            </a:endParaRPr>
          </a:p>
          <a:p>
            <a:r>
              <a:rPr lang="en-US" sz="2000" dirty="0">
                <a:latin typeface="Helvetica"/>
                <a:cs typeface="Helvetica"/>
              </a:rPr>
              <a:t>market cap: </a:t>
            </a:r>
          </a:p>
          <a:p>
            <a:r>
              <a:rPr lang="en-US" sz="2000" i="1" dirty="0">
                <a:latin typeface="Helvetica"/>
                <a:cs typeface="Helvetica"/>
              </a:rPr>
              <a:t>$50 billion</a:t>
            </a:r>
          </a:p>
          <a:p>
            <a:endParaRPr lang="en-US" sz="2000" dirty="0">
              <a:latin typeface="Helvetica"/>
              <a:cs typeface="Helvetica"/>
            </a:endParaRPr>
          </a:p>
          <a:p>
            <a:r>
              <a:rPr lang="en-US" sz="1200" i="1" dirty="0">
                <a:latin typeface="Helvetica"/>
                <a:cs typeface="Helvetica"/>
              </a:rPr>
              <a:t>www.bizjournals.com/austin/news/2010/11/15/facebooks... - Cached</a:t>
            </a:r>
            <a:endParaRPr lang="hu-HU" sz="1200" i="1" dirty="0">
              <a:latin typeface="Helvetica"/>
              <a:cs typeface="Helvetica"/>
            </a:endParaRPr>
          </a:p>
        </p:txBody>
      </p:sp>
      <p:sp>
        <p:nvSpPr>
          <p:cNvPr id="7" name="TextBox 6"/>
          <p:cNvSpPr txBox="1">
            <a:spLocks noChangeArrowheads="1"/>
          </p:cNvSpPr>
          <p:nvPr/>
        </p:nvSpPr>
        <p:spPr bwMode="auto">
          <a:xfrm>
            <a:off x="6553200" y="59714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8" name="Subtitle 2"/>
          <p:cNvSpPr txBox="1">
            <a:spLocks/>
          </p:cNvSpPr>
          <p:nvPr/>
        </p:nvSpPr>
        <p:spPr>
          <a:xfrm>
            <a:off x="0" y="7239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ECONOMIC IMPACT</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sz="3200"/>
              <a:t>Social Networks</a:t>
            </a:r>
          </a:p>
        </p:txBody>
      </p:sp>
      <p:pic>
        <p:nvPicPr>
          <p:cNvPr id="4" name="Picture 3" descr="A picture containing diagram&#10;&#10;Description automatically generated">
            <a:extLst>
              <a:ext uri="{FF2B5EF4-FFF2-40B4-BE49-F238E27FC236}">
                <a16:creationId xmlns:a16="http://schemas.microsoft.com/office/drawing/2014/main" id="{3367C189-9A09-07A0-6232-87E5640B5ABB}"/>
              </a:ext>
            </a:extLst>
          </p:cNvPr>
          <p:cNvPicPr>
            <a:picLocks noChangeAspect="1"/>
          </p:cNvPicPr>
          <p:nvPr/>
        </p:nvPicPr>
        <p:blipFill>
          <a:blip r:embed="rId3"/>
          <a:stretch>
            <a:fillRect/>
          </a:stretch>
        </p:blipFill>
        <p:spPr>
          <a:xfrm>
            <a:off x="4445789" y="2223984"/>
            <a:ext cx="4730868" cy="3552825"/>
          </a:xfrm>
          <a:prstGeom prst="rect">
            <a:avLst/>
          </a:prstGeom>
        </p:spPr>
      </p:pic>
      <p:pic>
        <p:nvPicPr>
          <p:cNvPr id="7" name="Picture 6" descr="A picture containing map&#10;&#10;Description automatically generated">
            <a:extLst>
              <a:ext uri="{FF2B5EF4-FFF2-40B4-BE49-F238E27FC236}">
                <a16:creationId xmlns:a16="http://schemas.microsoft.com/office/drawing/2014/main" id="{F1451C2D-DDD6-C3AC-53C0-110C60D223F1}"/>
              </a:ext>
            </a:extLst>
          </p:cNvPr>
          <p:cNvPicPr>
            <a:picLocks noChangeAspect="1"/>
          </p:cNvPicPr>
          <p:nvPr/>
        </p:nvPicPr>
        <p:blipFill>
          <a:blip r:embed="rId4"/>
          <a:stretch>
            <a:fillRect/>
          </a:stretch>
        </p:blipFill>
        <p:spPr>
          <a:xfrm>
            <a:off x="150461" y="1995385"/>
            <a:ext cx="4511040" cy="3994150"/>
          </a:xfrm>
          <a:prstGeom prst="rect">
            <a:avLst/>
          </a:prstGeom>
        </p:spPr>
      </p:pic>
      <p:sp>
        <p:nvSpPr>
          <p:cNvPr id="8" name="TextBox 7">
            <a:extLst>
              <a:ext uri="{FF2B5EF4-FFF2-40B4-BE49-F238E27FC236}">
                <a16:creationId xmlns:a16="http://schemas.microsoft.com/office/drawing/2014/main" id="{4B734E69-4959-FF5D-E6FE-8B9A8FC469BF}"/>
              </a:ext>
            </a:extLst>
          </p:cNvPr>
          <p:cNvSpPr txBox="1"/>
          <p:nvPr/>
        </p:nvSpPr>
        <p:spPr>
          <a:xfrm>
            <a:off x="381000" y="990600"/>
            <a:ext cx="4929555" cy="369332"/>
          </a:xfrm>
          <a:prstGeom prst="rect">
            <a:avLst/>
          </a:prstGeom>
          <a:noFill/>
        </p:spPr>
        <p:txBody>
          <a:bodyPr wrap="none" rtlCol="0">
            <a:spAutoFit/>
          </a:bodyPr>
          <a:lstStyle/>
          <a:p>
            <a:r>
              <a:rPr lang="en-US" b="1" dirty="0"/>
              <a:t>Keyword network of tweets (March of 2020)</a:t>
            </a:r>
          </a:p>
        </p:txBody>
      </p:sp>
      <p:sp>
        <p:nvSpPr>
          <p:cNvPr id="9" name="TextBox 8">
            <a:extLst>
              <a:ext uri="{FF2B5EF4-FFF2-40B4-BE49-F238E27FC236}">
                <a16:creationId xmlns:a16="http://schemas.microsoft.com/office/drawing/2014/main" id="{0BCBF679-6CFF-52F2-9073-EE685AA79B6D}"/>
              </a:ext>
            </a:extLst>
          </p:cNvPr>
          <p:cNvSpPr txBox="1"/>
          <p:nvPr/>
        </p:nvSpPr>
        <p:spPr>
          <a:xfrm>
            <a:off x="1219200" y="1524000"/>
            <a:ext cx="2634119" cy="369332"/>
          </a:xfrm>
          <a:prstGeom prst="rect">
            <a:avLst/>
          </a:prstGeom>
          <a:noFill/>
        </p:spPr>
        <p:txBody>
          <a:bodyPr wrap="none" rtlCol="0">
            <a:spAutoFit/>
          </a:bodyPr>
          <a:lstStyle/>
          <a:p>
            <a:r>
              <a:rPr lang="en-US" dirty="0"/>
              <a:t>Prime Minister Trudeau </a:t>
            </a:r>
          </a:p>
        </p:txBody>
      </p:sp>
      <p:sp>
        <p:nvSpPr>
          <p:cNvPr id="10" name="TextBox 9">
            <a:extLst>
              <a:ext uri="{FF2B5EF4-FFF2-40B4-BE49-F238E27FC236}">
                <a16:creationId xmlns:a16="http://schemas.microsoft.com/office/drawing/2014/main" id="{37406D0A-C5DD-3055-7157-DB9831F03342}"/>
              </a:ext>
            </a:extLst>
          </p:cNvPr>
          <p:cNvSpPr txBox="1"/>
          <p:nvPr/>
        </p:nvSpPr>
        <p:spPr>
          <a:xfrm>
            <a:off x="6211778" y="1524000"/>
            <a:ext cx="1941622" cy="369332"/>
          </a:xfrm>
          <a:prstGeom prst="rect">
            <a:avLst/>
          </a:prstGeom>
          <a:noFill/>
        </p:spPr>
        <p:txBody>
          <a:bodyPr wrap="none" rtlCol="0">
            <a:spAutoFit/>
          </a:bodyPr>
          <a:lstStyle/>
          <a:p>
            <a:r>
              <a:rPr lang="en-US" dirty="0"/>
              <a:t>President Trump </a:t>
            </a:r>
          </a:p>
        </p:txBody>
      </p:sp>
      <p:sp>
        <p:nvSpPr>
          <p:cNvPr id="2" name="TextBox 1">
            <a:extLst>
              <a:ext uri="{FF2B5EF4-FFF2-40B4-BE49-F238E27FC236}">
                <a16:creationId xmlns:a16="http://schemas.microsoft.com/office/drawing/2014/main" id="{17016F7E-C53B-8C0B-8B7E-E3FB59C195F7}"/>
              </a:ext>
            </a:extLst>
          </p:cNvPr>
          <p:cNvSpPr txBox="1"/>
          <p:nvPr/>
        </p:nvSpPr>
        <p:spPr>
          <a:xfrm>
            <a:off x="0" y="6033468"/>
            <a:ext cx="9182835" cy="369332"/>
          </a:xfrm>
          <a:prstGeom prst="rect">
            <a:avLst/>
          </a:prstGeom>
          <a:noFill/>
        </p:spPr>
        <p:txBody>
          <a:bodyPr wrap="none" rtlCol="0">
            <a:spAutoFit/>
          </a:bodyPr>
          <a:lstStyle/>
          <a:p>
            <a:r>
              <a:rPr lang="en-US" b="1" dirty="0">
                <a:solidFill>
                  <a:srgbClr val="990099"/>
                </a:solidFill>
              </a:rPr>
              <a:t>Taking; covid19; measures; Canadians; virus; spread; safe; response; impacts; …</a:t>
            </a:r>
          </a:p>
        </p:txBody>
      </p:sp>
      <p:cxnSp>
        <p:nvCxnSpPr>
          <p:cNvPr id="17" name="Straight Arrow Connector 16">
            <a:extLst>
              <a:ext uri="{FF2B5EF4-FFF2-40B4-BE49-F238E27FC236}">
                <a16:creationId xmlns:a16="http://schemas.microsoft.com/office/drawing/2014/main" id="{BA80299D-B5E8-B67C-217B-E2FD1820A259}"/>
              </a:ext>
            </a:extLst>
          </p:cNvPr>
          <p:cNvCxnSpPr/>
          <p:nvPr/>
        </p:nvCxnSpPr>
        <p:spPr bwMode="auto">
          <a:xfrm>
            <a:off x="685800" y="4724400"/>
            <a:ext cx="0" cy="1309068"/>
          </a:xfrm>
          <a:prstGeom prst="straightConnector1">
            <a:avLst/>
          </a:prstGeom>
          <a:noFill/>
          <a:ln w="381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329035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sz="3200"/>
              <a:t>Social Networks</a:t>
            </a:r>
          </a:p>
        </p:txBody>
      </p:sp>
      <p:pic>
        <p:nvPicPr>
          <p:cNvPr id="4" name="Picture 3" descr="A picture containing diagram&#10;&#10;Description automatically generated">
            <a:extLst>
              <a:ext uri="{FF2B5EF4-FFF2-40B4-BE49-F238E27FC236}">
                <a16:creationId xmlns:a16="http://schemas.microsoft.com/office/drawing/2014/main" id="{3367C189-9A09-07A0-6232-87E5640B5ABB}"/>
              </a:ext>
            </a:extLst>
          </p:cNvPr>
          <p:cNvPicPr>
            <a:picLocks noChangeAspect="1"/>
          </p:cNvPicPr>
          <p:nvPr/>
        </p:nvPicPr>
        <p:blipFill>
          <a:blip r:embed="rId3"/>
          <a:stretch>
            <a:fillRect/>
          </a:stretch>
        </p:blipFill>
        <p:spPr>
          <a:xfrm>
            <a:off x="4445789" y="2223984"/>
            <a:ext cx="4730868" cy="3552825"/>
          </a:xfrm>
          <a:prstGeom prst="rect">
            <a:avLst/>
          </a:prstGeom>
        </p:spPr>
      </p:pic>
      <p:pic>
        <p:nvPicPr>
          <p:cNvPr id="7" name="Picture 6" descr="A picture containing map&#10;&#10;Description automatically generated">
            <a:extLst>
              <a:ext uri="{FF2B5EF4-FFF2-40B4-BE49-F238E27FC236}">
                <a16:creationId xmlns:a16="http://schemas.microsoft.com/office/drawing/2014/main" id="{F1451C2D-DDD6-C3AC-53C0-110C60D223F1}"/>
              </a:ext>
            </a:extLst>
          </p:cNvPr>
          <p:cNvPicPr>
            <a:picLocks noChangeAspect="1"/>
          </p:cNvPicPr>
          <p:nvPr/>
        </p:nvPicPr>
        <p:blipFill>
          <a:blip r:embed="rId4"/>
          <a:stretch>
            <a:fillRect/>
          </a:stretch>
        </p:blipFill>
        <p:spPr>
          <a:xfrm>
            <a:off x="150461" y="1995385"/>
            <a:ext cx="4511040" cy="3994150"/>
          </a:xfrm>
          <a:prstGeom prst="rect">
            <a:avLst/>
          </a:prstGeom>
        </p:spPr>
      </p:pic>
      <p:sp>
        <p:nvSpPr>
          <p:cNvPr id="8" name="TextBox 7">
            <a:extLst>
              <a:ext uri="{FF2B5EF4-FFF2-40B4-BE49-F238E27FC236}">
                <a16:creationId xmlns:a16="http://schemas.microsoft.com/office/drawing/2014/main" id="{4B734E69-4959-FF5D-E6FE-8B9A8FC469BF}"/>
              </a:ext>
            </a:extLst>
          </p:cNvPr>
          <p:cNvSpPr txBox="1"/>
          <p:nvPr/>
        </p:nvSpPr>
        <p:spPr>
          <a:xfrm>
            <a:off x="381000" y="990600"/>
            <a:ext cx="4929555" cy="369332"/>
          </a:xfrm>
          <a:prstGeom prst="rect">
            <a:avLst/>
          </a:prstGeom>
          <a:noFill/>
        </p:spPr>
        <p:txBody>
          <a:bodyPr wrap="none" rtlCol="0">
            <a:spAutoFit/>
          </a:bodyPr>
          <a:lstStyle/>
          <a:p>
            <a:r>
              <a:rPr lang="en-US" b="1" dirty="0"/>
              <a:t>Keyword network of tweets (March of 2020)</a:t>
            </a:r>
          </a:p>
        </p:txBody>
      </p:sp>
      <p:sp>
        <p:nvSpPr>
          <p:cNvPr id="9" name="TextBox 8">
            <a:extLst>
              <a:ext uri="{FF2B5EF4-FFF2-40B4-BE49-F238E27FC236}">
                <a16:creationId xmlns:a16="http://schemas.microsoft.com/office/drawing/2014/main" id="{0BCBF679-6CFF-52F2-9073-EE685AA79B6D}"/>
              </a:ext>
            </a:extLst>
          </p:cNvPr>
          <p:cNvSpPr txBox="1"/>
          <p:nvPr/>
        </p:nvSpPr>
        <p:spPr>
          <a:xfrm>
            <a:off x="1219200" y="1524000"/>
            <a:ext cx="2634119" cy="369332"/>
          </a:xfrm>
          <a:prstGeom prst="rect">
            <a:avLst/>
          </a:prstGeom>
          <a:noFill/>
        </p:spPr>
        <p:txBody>
          <a:bodyPr wrap="none" rtlCol="0">
            <a:spAutoFit/>
          </a:bodyPr>
          <a:lstStyle/>
          <a:p>
            <a:r>
              <a:rPr lang="en-US" dirty="0"/>
              <a:t>Prime Minister Trudeau </a:t>
            </a:r>
          </a:p>
        </p:txBody>
      </p:sp>
      <p:sp>
        <p:nvSpPr>
          <p:cNvPr id="10" name="TextBox 9">
            <a:extLst>
              <a:ext uri="{FF2B5EF4-FFF2-40B4-BE49-F238E27FC236}">
                <a16:creationId xmlns:a16="http://schemas.microsoft.com/office/drawing/2014/main" id="{37406D0A-C5DD-3055-7157-DB9831F03342}"/>
              </a:ext>
            </a:extLst>
          </p:cNvPr>
          <p:cNvSpPr txBox="1"/>
          <p:nvPr/>
        </p:nvSpPr>
        <p:spPr>
          <a:xfrm>
            <a:off x="6211778" y="1524000"/>
            <a:ext cx="1941622" cy="369332"/>
          </a:xfrm>
          <a:prstGeom prst="rect">
            <a:avLst/>
          </a:prstGeom>
          <a:noFill/>
        </p:spPr>
        <p:txBody>
          <a:bodyPr wrap="none" rtlCol="0">
            <a:spAutoFit/>
          </a:bodyPr>
          <a:lstStyle/>
          <a:p>
            <a:r>
              <a:rPr lang="en-US" dirty="0"/>
              <a:t>President Trump </a:t>
            </a:r>
          </a:p>
        </p:txBody>
      </p:sp>
      <p:sp>
        <p:nvSpPr>
          <p:cNvPr id="2" name="TextBox 1">
            <a:extLst>
              <a:ext uri="{FF2B5EF4-FFF2-40B4-BE49-F238E27FC236}">
                <a16:creationId xmlns:a16="http://schemas.microsoft.com/office/drawing/2014/main" id="{17016F7E-C53B-8C0B-8B7E-E3FB59C195F7}"/>
              </a:ext>
            </a:extLst>
          </p:cNvPr>
          <p:cNvSpPr txBox="1"/>
          <p:nvPr/>
        </p:nvSpPr>
        <p:spPr>
          <a:xfrm>
            <a:off x="0" y="6033468"/>
            <a:ext cx="9046066" cy="369332"/>
          </a:xfrm>
          <a:prstGeom prst="rect">
            <a:avLst/>
          </a:prstGeom>
          <a:noFill/>
        </p:spPr>
        <p:txBody>
          <a:bodyPr wrap="none" rtlCol="0">
            <a:spAutoFit/>
          </a:bodyPr>
          <a:lstStyle/>
          <a:p>
            <a:r>
              <a:rPr lang="en-US" b="1" dirty="0">
                <a:solidFill>
                  <a:srgbClr val="00B0F0"/>
                </a:solidFill>
              </a:rPr>
              <a:t>possible; new; world; states; quickly; prevail; together; bill; win; act, important …</a:t>
            </a:r>
          </a:p>
        </p:txBody>
      </p:sp>
      <p:cxnSp>
        <p:nvCxnSpPr>
          <p:cNvPr id="17" name="Straight Arrow Connector 16">
            <a:extLst>
              <a:ext uri="{FF2B5EF4-FFF2-40B4-BE49-F238E27FC236}">
                <a16:creationId xmlns:a16="http://schemas.microsoft.com/office/drawing/2014/main" id="{BA80299D-B5E8-B67C-217B-E2FD1820A259}"/>
              </a:ext>
            </a:extLst>
          </p:cNvPr>
          <p:cNvCxnSpPr>
            <a:cxnSpLocks/>
          </p:cNvCxnSpPr>
          <p:nvPr/>
        </p:nvCxnSpPr>
        <p:spPr bwMode="auto">
          <a:xfrm>
            <a:off x="8534400" y="5093732"/>
            <a:ext cx="0" cy="939736"/>
          </a:xfrm>
          <a:prstGeom prst="straightConnector1">
            <a:avLst/>
          </a:prstGeom>
          <a:noFill/>
          <a:ln w="381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6234323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sz="3200"/>
              <a:t>Social Networks</a:t>
            </a:r>
          </a:p>
        </p:txBody>
      </p:sp>
      <p:pic>
        <p:nvPicPr>
          <p:cNvPr id="4" name="Picture 3" descr="Diagram&#10;&#10;Description automatically generated">
            <a:extLst>
              <a:ext uri="{FF2B5EF4-FFF2-40B4-BE49-F238E27FC236}">
                <a16:creationId xmlns:a16="http://schemas.microsoft.com/office/drawing/2014/main" id="{0659B83E-D2C8-D82F-0E91-5B2C65ABB5F3}"/>
              </a:ext>
            </a:extLst>
          </p:cNvPr>
          <p:cNvPicPr>
            <a:picLocks noChangeAspect="1"/>
          </p:cNvPicPr>
          <p:nvPr/>
        </p:nvPicPr>
        <p:blipFill>
          <a:blip r:embed="rId3"/>
          <a:stretch>
            <a:fillRect/>
          </a:stretch>
        </p:blipFill>
        <p:spPr>
          <a:xfrm>
            <a:off x="777875" y="2379341"/>
            <a:ext cx="7588250" cy="4478659"/>
          </a:xfrm>
          <a:prstGeom prst="rect">
            <a:avLst/>
          </a:prstGeom>
        </p:spPr>
      </p:pic>
      <p:sp>
        <p:nvSpPr>
          <p:cNvPr id="5" name="TextBox 4">
            <a:extLst>
              <a:ext uri="{FF2B5EF4-FFF2-40B4-BE49-F238E27FC236}">
                <a16:creationId xmlns:a16="http://schemas.microsoft.com/office/drawing/2014/main" id="{2ECE22E2-2B9D-A31C-6659-AE1687764B48}"/>
              </a:ext>
            </a:extLst>
          </p:cNvPr>
          <p:cNvSpPr txBox="1"/>
          <p:nvPr/>
        </p:nvSpPr>
        <p:spPr>
          <a:xfrm>
            <a:off x="685800" y="1145103"/>
            <a:ext cx="7924800" cy="646331"/>
          </a:xfrm>
          <a:prstGeom prst="rect">
            <a:avLst/>
          </a:prstGeom>
          <a:noFill/>
        </p:spPr>
        <p:txBody>
          <a:bodyPr wrap="square" rtlCol="0">
            <a:spAutoFit/>
          </a:bodyPr>
          <a:lstStyle/>
          <a:p>
            <a:r>
              <a:rPr lang="en-US" dirty="0"/>
              <a:t>Facebook backbone structure network (Source: Structural Patterns of the Occupy Movement on Facebook</a:t>
            </a:r>
          </a:p>
        </p:txBody>
      </p:sp>
      <p:sp>
        <p:nvSpPr>
          <p:cNvPr id="7" name="TextBox 6">
            <a:extLst>
              <a:ext uri="{FF2B5EF4-FFF2-40B4-BE49-F238E27FC236}">
                <a16:creationId xmlns:a16="http://schemas.microsoft.com/office/drawing/2014/main" id="{B1611285-AA4C-E158-FCE3-F072E856BF17}"/>
              </a:ext>
            </a:extLst>
          </p:cNvPr>
          <p:cNvSpPr txBox="1"/>
          <p:nvPr/>
        </p:nvSpPr>
        <p:spPr>
          <a:xfrm>
            <a:off x="1219200" y="2013638"/>
            <a:ext cx="4648200" cy="369332"/>
          </a:xfrm>
          <a:prstGeom prst="rect">
            <a:avLst/>
          </a:prstGeom>
          <a:noFill/>
        </p:spPr>
        <p:txBody>
          <a:bodyPr wrap="square" rtlCol="0">
            <a:spAutoFit/>
          </a:bodyPr>
          <a:lstStyle/>
          <a:p>
            <a:r>
              <a:rPr lang="en-US" dirty="0"/>
              <a:t>Pages-reshare</a:t>
            </a:r>
          </a:p>
        </p:txBody>
      </p:sp>
      <p:sp>
        <p:nvSpPr>
          <p:cNvPr id="8" name="TextBox 7">
            <a:extLst>
              <a:ext uri="{FF2B5EF4-FFF2-40B4-BE49-F238E27FC236}">
                <a16:creationId xmlns:a16="http://schemas.microsoft.com/office/drawing/2014/main" id="{6868EE35-D8C7-6AED-78EB-71CCD63886D7}"/>
              </a:ext>
            </a:extLst>
          </p:cNvPr>
          <p:cNvSpPr txBox="1"/>
          <p:nvPr/>
        </p:nvSpPr>
        <p:spPr>
          <a:xfrm>
            <a:off x="5715000" y="1977352"/>
            <a:ext cx="4648200" cy="369332"/>
          </a:xfrm>
          <a:prstGeom prst="rect">
            <a:avLst/>
          </a:prstGeom>
          <a:noFill/>
        </p:spPr>
        <p:txBody>
          <a:bodyPr wrap="square" rtlCol="0">
            <a:spAutoFit/>
          </a:bodyPr>
          <a:lstStyle/>
          <a:p>
            <a:r>
              <a:rPr lang="en-US" dirty="0"/>
              <a:t>Pages-common</a:t>
            </a:r>
          </a:p>
        </p:txBody>
      </p:sp>
      <p:cxnSp>
        <p:nvCxnSpPr>
          <p:cNvPr id="10" name="Straight Connector 9">
            <a:extLst>
              <a:ext uri="{FF2B5EF4-FFF2-40B4-BE49-F238E27FC236}">
                <a16:creationId xmlns:a16="http://schemas.microsoft.com/office/drawing/2014/main" id="{695310FA-D27A-3ECA-547F-663073AE3CB0}"/>
              </a:ext>
            </a:extLst>
          </p:cNvPr>
          <p:cNvCxnSpPr>
            <a:cxnSpLocks/>
          </p:cNvCxnSpPr>
          <p:nvPr/>
        </p:nvCxnSpPr>
        <p:spPr bwMode="auto">
          <a:xfrm>
            <a:off x="4572000" y="2346684"/>
            <a:ext cx="0" cy="1208158"/>
          </a:xfrm>
          <a:prstGeom prst="line">
            <a:avLst/>
          </a:prstGeom>
          <a:noFill/>
          <a:ln w="38100" cap="flat" cmpd="sng" algn="ctr">
            <a:solidFill>
              <a:schemeClr val="accent1"/>
            </a:solidFill>
            <a:prstDash val="solid"/>
            <a:round/>
            <a:headEnd type="none" w="med" len="med"/>
            <a:tailEnd type="none" w="med" len="med"/>
          </a:ln>
          <a:effectLst/>
        </p:spPr>
      </p:cxnSp>
      <p:sp>
        <p:nvSpPr>
          <p:cNvPr id="2" name="TextBox 1">
            <a:extLst>
              <a:ext uri="{FF2B5EF4-FFF2-40B4-BE49-F238E27FC236}">
                <a16:creationId xmlns:a16="http://schemas.microsoft.com/office/drawing/2014/main" id="{415B47B8-83B3-F813-53D8-B51CBC2D51BE}"/>
              </a:ext>
            </a:extLst>
          </p:cNvPr>
          <p:cNvSpPr txBox="1"/>
          <p:nvPr/>
        </p:nvSpPr>
        <p:spPr>
          <a:xfrm>
            <a:off x="-39414" y="3637630"/>
            <a:ext cx="2454518" cy="584775"/>
          </a:xfrm>
          <a:prstGeom prst="rect">
            <a:avLst/>
          </a:prstGeom>
          <a:noFill/>
        </p:spPr>
        <p:txBody>
          <a:bodyPr wrap="none" rtlCol="0">
            <a:spAutoFit/>
          </a:bodyPr>
          <a:lstStyle/>
          <a:p>
            <a:r>
              <a:rPr lang="en-US" sz="1600" b="1" dirty="0">
                <a:solidFill>
                  <a:srgbClr val="FF0000"/>
                </a:solidFill>
              </a:rPr>
              <a:t>preserves 26.58% </a:t>
            </a:r>
          </a:p>
          <a:p>
            <a:r>
              <a:rPr lang="en-US" sz="1600" b="1" dirty="0">
                <a:solidFill>
                  <a:srgbClr val="FF0000"/>
                </a:solidFill>
              </a:rPr>
              <a:t>and 42.7% of the edges</a:t>
            </a:r>
          </a:p>
        </p:txBody>
      </p:sp>
      <p:sp>
        <p:nvSpPr>
          <p:cNvPr id="3" name="TextBox 2">
            <a:extLst>
              <a:ext uri="{FF2B5EF4-FFF2-40B4-BE49-F238E27FC236}">
                <a16:creationId xmlns:a16="http://schemas.microsoft.com/office/drawing/2014/main" id="{08D418C2-5581-489F-215E-A78DDA5F1DB4}"/>
              </a:ext>
            </a:extLst>
          </p:cNvPr>
          <p:cNvSpPr txBox="1"/>
          <p:nvPr/>
        </p:nvSpPr>
        <p:spPr>
          <a:xfrm>
            <a:off x="3200400" y="5477066"/>
            <a:ext cx="3518912" cy="1200329"/>
          </a:xfrm>
          <a:prstGeom prst="rect">
            <a:avLst/>
          </a:prstGeom>
          <a:noFill/>
        </p:spPr>
        <p:txBody>
          <a:bodyPr wrap="none" rtlCol="0">
            <a:spAutoFit/>
          </a:bodyPr>
          <a:lstStyle/>
          <a:p>
            <a:r>
              <a:rPr lang="en-US" b="1" dirty="0">
                <a:solidFill>
                  <a:srgbClr val="FF0000"/>
                </a:solidFill>
              </a:rPr>
              <a:t>absence of geographical </a:t>
            </a:r>
          </a:p>
          <a:p>
            <a:r>
              <a:rPr lang="en-US" b="1" dirty="0">
                <a:solidFill>
                  <a:srgbClr val="FF0000"/>
                </a:solidFill>
              </a:rPr>
              <a:t>correlation in the information </a:t>
            </a:r>
          </a:p>
          <a:p>
            <a:r>
              <a:rPr lang="en-US" b="1" dirty="0">
                <a:solidFill>
                  <a:srgbClr val="FF0000"/>
                </a:solidFill>
              </a:rPr>
              <a:t>spreading and the emergence </a:t>
            </a:r>
          </a:p>
          <a:p>
            <a:r>
              <a:rPr lang="en-US" b="1" dirty="0">
                <a:solidFill>
                  <a:srgbClr val="FF0000"/>
                </a:solidFill>
              </a:rPr>
              <a:t>of US major cities </a:t>
            </a:r>
          </a:p>
        </p:txBody>
      </p:sp>
      <p:sp>
        <p:nvSpPr>
          <p:cNvPr id="12" name="TextBox 11">
            <a:extLst>
              <a:ext uri="{FF2B5EF4-FFF2-40B4-BE49-F238E27FC236}">
                <a16:creationId xmlns:a16="http://schemas.microsoft.com/office/drawing/2014/main" id="{E317395B-BC29-2758-63B5-A612AD8126A9}"/>
              </a:ext>
            </a:extLst>
          </p:cNvPr>
          <p:cNvSpPr txBox="1"/>
          <p:nvPr/>
        </p:nvSpPr>
        <p:spPr>
          <a:xfrm>
            <a:off x="4487741" y="3628342"/>
            <a:ext cx="2568332" cy="584775"/>
          </a:xfrm>
          <a:prstGeom prst="rect">
            <a:avLst/>
          </a:prstGeom>
          <a:noFill/>
        </p:spPr>
        <p:txBody>
          <a:bodyPr wrap="none" rtlCol="0">
            <a:spAutoFit/>
          </a:bodyPr>
          <a:lstStyle/>
          <a:p>
            <a:r>
              <a:rPr lang="en-US" sz="1600" b="1" dirty="0">
                <a:solidFill>
                  <a:srgbClr val="FF0000"/>
                </a:solidFill>
              </a:rPr>
              <a:t>preserves 64.95% </a:t>
            </a:r>
          </a:p>
          <a:p>
            <a:r>
              <a:rPr lang="en-US" sz="1600" b="1" dirty="0">
                <a:solidFill>
                  <a:srgbClr val="FF0000"/>
                </a:solidFill>
              </a:rPr>
              <a:t>and 70.65% of the edges</a:t>
            </a:r>
          </a:p>
        </p:txBody>
      </p:sp>
    </p:spTree>
    <p:extLst>
      <p:ext uri="{BB962C8B-B14F-4D97-AF65-F5344CB8AC3E}">
        <p14:creationId xmlns:p14="http://schemas.microsoft.com/office/powerpoint/2010/main" val="1913715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sz="3200"/>
              <a:t>Social Networks</a:t>
            </a:r>
          </a:p>
        </p:txBody>
      </p:sp>
      <p:sp>
        <p:nvSpPr>
          <p:cNvPr id="5" name="TextBox 4">
            <a:extLst>
              <a:ext uri="{FF2B5EF4-FFF2-40B4-BE49-F238E27FC236}">
                <a16:creationId xmlns:a16="http://schemas.microsoft.com/office/drawing/2014/main" id="{2ECE22E2-2B9D-A31C-6659-AE1687764B48}"/>
              </a:ext>
            </a:extLst>
          </p:cNvPr>
          <p:cNvSpPr txBox="1"/>
          <p:nvPr/>
        </p:nvSpPr>
        <p:spPr>
          <a:xfrm>
            <a:off x="381000" y="1145103"/>
            <a:ext cx="8229600" cy="369332"/>
          </a:xfrm>
          <a:prstGeom prst="rect">
            <a:avLst/>
          </a:prstGeom>
          <a:noFill/>
        </p:spPr>
        <p:txBody>
          <a:bodyPr wrap="square" rtlCol="0">
            <a:spAutoFit/>
          </a:bodyPr>
          <a:lstStyle/>
          <a:p>
            <a:r>
              <a:rPr lang="en-US" b="1" dirty="0"/>
              <a:t>Representing Emoji Usage using Directed Networks: A Twitter Case Study</a:t>
            </a:r>
            <a:endParaRPr lang="en-US" altLang="en-US" b="1" dirty="0">
              <a:latin typeface="Calibri" panose="020F0502020204030204" pitchFamily="34" charset="0"/>
            </a:endParaRPr>
          </a:p>
        </p:txBody>
      </p:sp>
      <p:pic>
        <p:nvPicPr>
          <p:cNvPr id="3" name="Picture 2" descr="Diagram&#10;&#10;Description automatically generated">
            <a:extLst>
              <a:ext uri="{FF2B5EF4-FFF2-40B4-BE49-F238E27FC236}">
                <a16:creationId xmlns:a16="http://schemas.microsoft.com/office/drawing/2014/main" id="{161B5E1B-2429-91B9-FE57-80D68E5104BF}"/>
              </a:ext>
            </a:extLst>
          </p:cNvPr>
          <p:cNvPicPr>
            <a:picLocks noChangeAspect="1"/>
          </p:cNvPicPr>
          <p:nvPr/>
        </p:nvPicPr>
        <p:blipFill>
          <a:blip r:embed="rId3"/>
          <a:stretch>
            <a:fillRect/>
          </a:stretch>
        </p:blipFill>
        <p:spPr>
          <a:xfrm>
            <a:off x="4079946" y="1981200"/>
            <a:ext cx="4537911" cy="1771650"/>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80A8E76C-514E-8644-2C4B-256B2BF989D7}"/>
              </a:ext>
            </a:extLst>
          </p:cNvPr>
          <p:cNvPicPr>
            <a:picLocks noChangeAspect="1"/>
          </p:cNvPicPr>
          <p:nvPr/>
        </p:nvPicPr>
        <p:blipFill>
          <a:blip r:embed="rId4"/>
          <a:stretch>
            <a:fillRect/>
          </a:stretch>
        </p:blipFill>
        <p:spPr>
          <a:xfrm>
            <a:off x="1006475" y="3810000"/>
            <a:ext cx="7131050" cy="2232814"/>
          </a:xfrm>
          <a:prstGeom prst="rect">
            <a:avLst/>
          </a:prstGeom>
        </p:spPr>
      </p:pic>
      <p:sp>
        <p:nvSpPr>
          <p:cNvPr id="2" name="Rectangle 1">
            <a:extLst>
              <a:ext uri="{FF2B5EF4-FFF2-40B4-BE49-F238E27FC236}">
                <a16:creationId xmlns:a16="http://schemas.microsoft.com/office/drawing/2014/main" id="{2D9CA21B-4E55-EA00-3927-3314C2CFB363}"/>
              </a:ext>
            </a:extLst>
          </p:cNvPr>
          <p:cNvSpPr/>
          <p:nvPr/>
        </p:nvSpPr>
        <p:spPr bwMode="auto">
          <a:xfrm>
            <a:off x="762000" y="5334000"/>
            <a:ext cx="7696200" cy="27432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effectLst/>
              <a:latin typeface="Arial" pitchFamily="-65" charset="0"/>
              <a:ea typeface="Arial" pitchFamily="-65" charset="0"/>
              <a:cs typeface="Arial" pitchFamily="-65" charset="0"/>
            </a:endParaRPr>
          </a:p>
        </p:txBody>
      </p:sp>
      <p:sp>
        <p:nvSpPr>
          <p:cNvPr id="4" name="TextBox 3">
            <a:extLst>
              <a:ext uri="{FF2B5EF4-FFF2-40B4-BE49-F238E27FC236}">
                <a16:creationId xmlns:a16="http://schemas.microsoft.com/office/drawing/2014/main" id="{80184E21-AA10-2BF2-A213-A35C033F9571}"/>
              </a:ext>
            </a:extLst>
          </p:cNvPr>
          <p:cNvSpPr txBox="1"/>
          <p:nvPr/>
        </p:nvSpPr>
        <p:spPr>
          <a:xfrm>
            <a:off x="1822106" y="6368534"/>
            <a:ext cx="5959965" cy="369332"/>
          </a:xfrm>
          <a:prstGeom prst="rect">
            <a:avLst/>
          </a:prstGeom>
          <a:noFill/>
        </p:spPr>
        <p:txBody>
          <a:bodyPr wrap="none" rtlCol="0">
            <a:spAutoFit/>
          </a:bodyPr>
          <a:lstStyle/>
          <a:p>
            <a:r>
              <a:rPr lang="en-US" b="1" dirty="0">
                <a:solidFill>
                  <a:srgbClr val="FF0000"/>
                </a:solidFill>
              </a:rPr>
              <a:t>2015 Women World Cup United States won the event</a:t>
            </a:r>
          </a:p>
        </p:txBody>
      </p:sp>
    </p:spTree>
    <p:extLst>
      <p:ext uri="{BB962C8B-B14F-4D97-AF65-F5344CB8AC3E}">
        <p14:creationId xmlns:p14="http://schemas.microsoft.com/office/powerpoint/2010/main" val="386274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sz="3200"/>
              <a:t>Social Networks</a:t>
            </a:r>
          </a:p>
        </p:txBody>
      </p:sp>
      <p:pic>
        <p:nvPicPr>
          <p:cNvPr id="4" name="Picture 3" descr="Shape, circle&#10;&#10;Description automatically generated">
            <a:extLst>
              <a:ext uri="{FF2B5EF4-FFF2-40B4-BE49-F238E27FC236}">
                <a16:creationId xmlns:a16="http://schemas.microsoft.com/office/drawing/2014/main" id="{40D58D6B-108B-A8C2-6AA4-D6D43C725DFD}"/>
              </a:ext>
            </a:extLst>
          </p:cNvPr>
          <p:cNvPicPr>
            <a:picLocks noChangeAspect="1"/>
          </p:cNvPicPr>
          <p:nvPr/>
        </p:nvPicPr>
        <p:blipFill>
          <a:blip r:embed="rId3"/>
          <a:stretch>
            <a:fillRect/>
          </a:stretch>
        </p:blipFill>
        <p:spPr>
          <a:xfrm>
            <a:off x="3098800" y="882650"/>
            <a:ext cx="5969000" cy="5670550"/>
          </a:xfrm>
          <a:prstGeom prst="rect">
            <a:avLst/>
          </a:prstGeom>
        </p:spPr>
      </p:pic>
      <p:sp>
        <p:nvSpPr>
          <p:cNvPr id="2" name="TextBox 1">
            <a:extLst>
              <a:ext uri="{FF2B5EF4-FFF2-40B4-BE49-F238E27FC236}">
                <a16:creationId xmlns:a16="http://schemas.microsoft.com/office/drawing/2014/main" id="{FDB0413A-3ADF-9F7B-15E5-A826A7465581}"/>
              </a:ext>
            </a:extLst>
          </p:cNvPr>
          <p:cNvSpPr txBox="1"/>
          <p:nvPr/>
        </p:nvSpPr>
        <p:spPr>
          <a:xfrm>
            <a:off x="76200" y="1562479"/>
            <a:ext cx="3409908" cy="1287468"/>
          </a:xfrm>
          <a:prstGeom prst="rect">
            <a:avLst/>
          </a:prstGeom>
          <a:noFill/>
        </p:spPr>
        <p:txBody>
          <a:bodyPr wrap="none" rtlCol="0">
            <a:spAutoFit/>
          </a:bodyPr>
          <a:lstStyle/>
          <a:p>
            <a:pPr marL="285750" indent="-285750">
              <a:lnSpc>
                <a:spcPct val="150000"/>
              </a:lnSpc>
              <a:buFont typeface="Courier New" panose="02070309020205020404" pitchFamily="49" charset="0"/>
              <a:buChar char="o"/>
            </a:pPr>
            <a:r>
              <a:rPr lang="en-US" dirty="0"/>
              <a:t>First level: 21 communities </a:t>
            </a:r>
          </a:p>
          <a:p>
            <a:pPr marL="285750" indent="-285750">
              <a:lnSpc>
                <a:spcPct val="150000"/>
              </a:lnSpc>
              <a:buFont typeface="Courier New" panose="02070309020205020404" pitchFamily="49" charset="0"/>
              <a:buChar char="o"/>
            </a:pPr>
            <a:r>
              <a:rPr lang="en-US" dirty="0"/>
              <a:t>Second level: 8 communities</a:t>
            </a:r>
          </a:p>
          <a:p>
            <a:pPr marL="285750" indent="-285750">
              <a:lnSpc>
                <a:spcPct val="150000"/>
              </a:lnSpc>
              <a:buFont typeface="Courier New" panose="02070309020205020404" pitchFamily="49" charset="0"/>
              <a:buChar char="o"/>
            </a:pPr>
            <a:r>
              <a:rPr lang="en-US" dirty="0"/>
              <a:t>Third level: 2 communities</a:t>
            </a:r>
          </a:p>
        </p:txBody>
      </p:sp>
      <p:sp>
        <p:nvSpPr>
          <p:cNvPr id="3" name="TextBox 2">
            <a:extLst>
              <a:ext uri="{FF2B5EF4-FFF2-40B4-BE49-F238E27FC236}">
                <a16:creationId xmlns:a16="http://schemas.microsoft.com/office/drawing/2014/main" id="{B810DC35-5BAF-0BB6-42F0-47B4F8417035}"/>
              </a:ext>
            </a:extLst>
          </p:cNvPr>
          <p:cNvSpPr txBox="1"/>
          <p:nvPr/>
        </p:nvSpPr>
        <p:spPr>
          <a:xfrm>
            <a:off x="152400" y="6152337"/>
            <a:ext cx="3839513" cy="369332"/>
          </a:xfrm>
          <a:prstGeom prst="rect">
            <a:avLst/>
          </a:prstGeom>
          <a:noFill/>
        </p:spPr>
        <p:txBody>
          <a:bodyPr wrap="none" rtlCol="0">
            <a:spAutoFit/>
          </a:bodyPr>
          <a:lstStyle/>
          <a:p>
            <a:r>
              <a:rPr lang="en-US" b="1" dirty="0">
                <a:solidFill>
                  <a:srgbClr val="FF0000"/>
                </a:solidFill>
              </a:rPr>
              <a:t>What the community represents?</a:t>
            </a:r>
            <a:endParaRPr lang="en-US" altLang="en-US" b="1" dirty="0">
              <a:solidFill>
                <a:srgbClr val="FF0000"/>
              </a:solidFill>
              <a:latin typeface="Calibri" panose="020F0502020204030204" pitchFamily="34" charset="0"/>
            </a:endParaRPr>
          </a:p>
        </p:txBody>
      </p:sp>
      <p:sp>
        <p:nvSpPr>
          <p:cNvPr id="5" name="Oval 4">
            <a:extLst>
              <a:ext uri="{FF2B5EF4-FFF2-40B4-BE49-F238E27FC236}">
                <a16:creationId xmlns:a16="http://schemas.microsoft.com/office/drawing/2014/main" id="{AC6F962A-64AF-2CC2-E961-A234776A43A2}"/>
              </a:ext>
            </a:extLst>
          </p:cNvPr>
          <p:cNvSpPr/>
          <p:nvPr/>
        </p:nvSpPr>
        <p:spPr bwMode="auto">
          <a:xfrm rot="2951585">
            <a:off x="7701084" y="1499162"/>
            <a:ext cx="1148182" cy="1134800"/>
          </a:xfrm>
          <a:prstGeom prst="ellipse">
            <a:avLst/>
          </a:prstGeom>
          <a:noFill/>
          <a:ln w="3810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6" name="Oval 5">
            <a:extLst>
              <a:ext uri="{FF2B5EF4-FFF2-40B4-BE49-F238E27FC236}">
                <a16:creationId xmlns:a16="http://schemas.microsoft.com/office/drawing/2014/main" id="{DE3F5359-4752-F134-B162-7643FD8F6CAB}"/>
              </a:ext>
            </a:extLst>
          </p:cNvPr>
          <p:cNvSpPr/>
          <p:nvPr/>
        </p:nvSpPr>
        <p:spPr bwMode="auto">
          <a:xfrm rot="2951585">
            <a:off x="6950358" y="805220"/>
            <a:ext cx="1155141" cy="1134800"/>
          </a:xfrm>
          <a:prstGeom prst="ellipse">
            <a:avLst/>
          </a:prstGeom>
          <a:noFill/>
          <a:ln w="3810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Tree>
    <p:extLst>
      <p:ext uri="{BB962C8B-B14F-4D97-AF65-F5344CB8AC3E}">
        <p14:creationId xmlns:p14="http://schemas.microsoft.com/office/powerpoint/2010/main" val="10200395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sz="3200"/>
              <a:t>Social Networks</a:t>
            </a:r>
          </a:p>
        </p:txBody>
      </p:sp>
      <p:pic>
        <p:nvPicPr>
          <p:cNvPr id="3" name="Picture 2" descr="A picture containing diagram&#10;&#10;Description automatically generated">
            <a:extLst>
              <a:ext uri="{FF2B5EF4-FFF2-40B4-BE49-F238E27FC236}">
                <a16:creationId xmlns:a16="http://schemas.microsoft.com/office/drawing/2014/main" id="{4B41952A-38A0-CC7C-6E45-F87DFC820E02}"/>
              </a:ext>
            </a:extLst>
          </p:cNvPr>
          <p:cNvPicPr>
            <a:picLocks noChangeAspect="1"/>
          </p:cNvPicPr>
          <p:nvPr/>
        </p:nvPicPr>
        <p:blipFill>
          <a:blip r:embed="rId3"/>
          <a:stretch>
            <a:fillRect/>
          </a:stretch>
        </p:blipFill>
        <p:spPr>
          <a:xfrm>
            <a:off x="1905000" y="1836859"/>
            <a:ext cx="6019800" cy="4923170"/>
          </a:xfrm>
          <a:prstGeom prst="rect">
            <a:avLst/>
          </a:prstGeom>
        </p:spPr>
      </p:pic>
      <p:sp>
        <p:nvSpPr>
          <p:cNvPr id="5" name="TextBox 4">
            <a:extLst>
              <a:ext uri="{FF2B5EF4-FFF2-40B4-BE49-F238E27FC236}">
                <a16:creationId xmlns:a16="http://schemas.microsoft.com/office/drawing/2014/main" id="{DF2C2E0D-498C-F5FE-F086-FDACECE939B6}"/>
              </a:ext>
            </a:extLst>
          </p:cNvPr>
          <p:cNvSpPr txBox="1"/>
          <p:nvPr/>
        </p:nvSpPr>
        <p:spPr>
          <a:xfrm>
            <a:off x="533400" y="1467527"/>
            <a:ext cx="2476062" cy="369332"/>
          </a:xfrm>
          <a:prstGeom prst="rect">
            <a:avLst/>
          </a:prstGeom>
          <a:noFill/>
        </p:spPr>
        <p:txBody>
          <a:bodyPr wrap="none" rtlCol="0">
            <a:spAutoFit/>
          </a:bodyPr>
          <a:lstStyle/>
          <a:p>
            <a:r>
              <a:rPr lang="en-US" b="1" dirty="0"/>
              <a:t>Case study with Yelp</a:t>
            </a:r>
          </a:p>
        </p:txBody>
      </p:sp>
    </p:spTree>
    <p:extLst>
      <p:ext uri="{BB962C8B-B14F-4D97-AF65-F5344CB8AC3E}">
        <p14:creationId xmlns:p14="http://schemas.microsoft.com/office/powerpoint/2010/main" val="215998196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sz="3200" dirty="0"/>
              <a:t>Dynamics of Hashtag-Communities</a:t>
            </a:r>
          </a:p>
        </p:txBody>
      </p:sp>
      <p:pic>
        <p:nvPicPr>
          <p:cNvPr id="4" name="Picture 3">
            <a:extLst>
              <a:ext uri="{FF2B5EF4-FFF2-40B4-BE49-F238E27FC236}">
                <a16:creationId xmlns:a16="http://schemas.microsoft.com/office/drawing/2014/main" id="{EB7F1732-F13A-1811-54AB-B3F763676475}"/>
              </a:ext>
            </a:extLst>
          </p:cNvPr>
          <p:cNvPicPr>
            <a:picLocks noChangeAspect="1"/>
          </p:cNvPicPr>
          <p:nvPr/>
        </p:nvPicPr>
        <p:blipFill>
          <a:blip r:embed="rId3"/>
          <a:stretch>
            <a:fillRect/>
          </a:stretch>
        </p:blipFill>
        <p:spPr>
          <a:xfrm>
            <a:off x="497114" y="1600200"/>
            <a:ext cx="8458200" cy="4667569"/>
          </a:xfrm>
          <a:prstGeom prst="rect">
            <a:avLst/>
          </a:prstGeom>
        </p:spPr>
      </p:pic>
      <p:sp>
        <p:nvSpPr>
          <p:cNvPr id="2" name="Oval 1">
            <a:extLst>
              <a:ext uri="{FF2B5EF4-FFF2-40B4-BE49-F238E27FC236}">
                <a16:creationId xmlns:a16="http://schemas.microsoft.com/office/drawing/2014/main" id="{F633E346-2F11-F362-06CD-C7952E4F5D9A}"/>
              </a:ext>
            </a:extLst>
          </p:cNvPr>
          <p:cNvSpPr/>
          <p:nvPr/>
        </p:nvSpPr>
        <p:spPr bwMode="auto">
          <a:xfrm>
            <a:off x="2895600" y="2590800"/>
            <a:ext cx="1524000" cy="1981200"/>
          </a:xfrm>
          <a:prstGeom prst="ellipse">
            <a:avLst/>
          </a:prstGeom>
          <a:noFill/>
          <a:ln w="3810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3" name="Oval 2">
            <a:extLst>
              <a:ext uri="{FF2B5EF4-FFF2-40B4-BE49-F238E27FC236}">
                <a16:creationId xmlns:a16="http://schemas.microsoft.com/office/drawing/2014/main" id="{0736EE36-D2B8-819C-B499-CF1EB2FC4F6F}"/>
              </a:ext>
            </a:extLst>
          </p:cNvPr>
          <p:cNvSpPr/>
          <p:nvPr/>
        </p:nvSpPr>
        <p:spPr bwMode="auto">
          <a:xfrm>
            <a:off x="1752600" y="2362200"/>
            <a:ext cx="914400" cy="685800"/>
          </a:xfrm>
          <a:prstGeom prst="ellipse">
            <a:avLst/>
          </a:prstGeom>
          <a:noFill/>
          <a:ln w="3810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5" name="Oval 4">
            <a:extLst>
              <a:ext uri="{FF2B5EF4-FFF2-40B4-BE49-F238E27FC236}">
                <a16:creationId xmlns:a16="http://schemas.microsoft.com/office/drawing/2014/main" id="{88A555E7-CFB7-8288-283D-483086281616}"/>
              </a:ext>
            </a:extLst>
          </p:cNvPr>
          <p:cNvSpPr/>
          <p:nvPr/>
        </p:nvSpPr>
        <p:spPr bwMode="auto">
          <a:xfrm>
            <a:off x="3429000" y="5562600"/>
            <a:ext cx="762000" cy="381000"/>
          </a:xfrm>
          <a:prstGeom prst="ellipse">
            <a:avLst/>
          </a:prstGeom>
          <a:noFill/>
          <a:ln w="3810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Tree>
    <p:extLst>
      <p:ext uri="{BB962C8B-B14F-4D97-AF65-F5344CB8AC3E}">
        <p14:creationId xmlns:p14="http://schemas.microsoft.com/office/powerpoint/2010/main" val="3005001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sz="3200" dirty="0"/>
              <a:t>Dynamics of Hashtag-Communities</a:t>
            </a:r>
          </a:p>
        </p:txBody>
      </p:sp>
      <p:pic>
        <p:nvPicPr>
          <p:cNvPr id="4" name="Picture 3">
            <a:extLst>
              <a:ext uri="{FF2B5EF4-FFF2-40B4-BE49-F238E27FC236}">
                <a16:creationId xmlns:a16="http://schemas.microsoft.com/office/drawing/2014/main" id="{EB7F1732-F13A-1811-54AB-B3F763676475}"/>
              </a:ext>
            </a:extLst>
          </p:cNvPr>
          <p:cNvPicPr>
            <a:picLocks noChangeAspect="1"/>
          </p:cNvPicPr>
          <p:nvPr/>
        </p:nvPicPr>
        <p:blipFill>
          <a:blip r:embed="rId3"/>
          <a:stretch>
            <a:fillRect/>
          </a:stretch>
        </p:blipFill>
        <p:spPr>
          <a:xfrm>
            <a:off x="497114" y="1600200"/>
            <a:ext cx="8458200" cy="4667569"/>
          </a:xfrm>
          <a:prstGeom prst="rect">
            <a:avLst/>
          </a:prstGeom>
        </p:spPr>
      </p:pic>
      <p:sp>
        <p:nvSpPr>
          <p:cNvPr id="2" name="Oval 1">
            <a:extLst>
              <a:ext uri="{FF2B5EF4-FFF2-40B4-BE49-F238E27FC236}">
                <a16:creationId xmlns:a16="http://schemas.microsoft.com/office/drawing/2014/main" id="{F633E346-2F11-F362-06CD-C7952E4F5D9A}"/>
              </a:ext>
            </a:extLst>
          </p:cNvPr>
          <p:cNvSpPr/>
          <p:nvPr/>
        </p:nvSpPr>
        <p:spPr bwMode="auto">
          <a:xfrm>
            <a:off x="5943600" y="1752600"/>
            <a:ext cx="1524000" cy="1981200"/>
          </a:xfrm>
          <a:prstGeom prst="ellipse">
            <a:avLst/>
          </a:prstGeom>
          <a:noFill/>
          <a:ln w="3810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3" name="Oval 2">
            <a:extLst>
              <a:ext uri="{FF2B5EF4-FFF2-40B4-BE49-F238E27FC236}">
                <a16:creationId xmlns:a16="http://schemas.microsoft.com/office/drawing/2014/main" id="{0736EE36-D2B8-819C-B499-CF1EB2FC4F6F}"/>
              </a:ext>
            </a:extLst>
          </p:cNvPr>
          <p:cNvSpPr/>
          <p:nvPr/>
        </p:nvSpPr>
        <p:spPr bwMode="auto">
          <a:xfrm>
            <a:off x="6859522" y="3591084"/>
            <a:ext cx="914400" cy="685800"/>
          </a:xfrm>
          <a:prstGeom prst="ellipse">
            <a:avLst/>
          </a:prstGeom>
          <a:noFill/>
          <a:ln w="3810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5" name="Oval 4">
            <a:extLst>
              <a:ext uri="{FF2B5EF4-FFF2-40B4-BE49-F238E27FC236}">
                <a16:creationId xmlns:a16="http://schemas.microsoft.com/office/drawing/2014/main" id="{88A555E7-CFB7-8288-283D-483086281616}"/>
              </a:ext>
            </a:extLst>
          </p:cNvPr>
          <p:cNvSpPr/>
          <p:nvPr/>
        </p:nvSpPr>
        <p:spPr bwMode="auto">
          <a:xfrm>
            <a:off x="6859522" y="5572284"/>
            <a:ext cx="989078" cy="342900"/>
          </a:xfrm>
          <a:prstGeom prst="ellipse">
            <a:avLst/>
          </a:prstGeom>
          <a:noFill/>
          <a:ln w="3810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Tree>
    <p:extLst>
      <p:ext uri="{BB962C8B-B14F-4D97-AF65-F5344CB8AC3E}">
        <p14:creationId xmlns:p14="http://schemas.microsoft.com/office/powerpoint/2010/main" val="419210669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sz="3200" dirty="0"/>
              <a:t>Dynamics of Hashtag-Communities</a:t>
            </a:r>
          </a:p>
        </p:txBody>
      </p:sp>
      <p:pic>
        <p:nvPicPr>
          <p:cNvPr id="3" name="Picture 2" descr="Chart&#10;&#10;Description automatically generated">
            <a:extLst>
              <a:ext uri="{FF2B5EF4-FFF2-40B4-BE49-F238E27FC236}">
                <a16:creationId xmlns:a16="http://schemas.microsoft.com/office/drawing/2014/main" id="{78A080B5-1E8E-BBAA-FA3F-3B40D8184899}"/>
              </a:ext>
            </a:extLst>
          </p:cNvPr>
          <p:cNvPicPr>
            <a:picLocks noChangeAspect="1"/>
          </p:cNvPicPr>
          <p:nvPr/>
        </p:nvPicPr>
        <p:blipFill>
          <a:blip r:embed="rId3"/>
          <a:stretch>
            <a:fillRect/>
          </a:stretch>
        </p:blipFill>
        <p:spPr>
          <a:xfrm>
            <a:off x="419100" y="1036175"/>
            <a:ext cx="8305800" cy="5130800"/>
          </a:xfrm>
          <a:prstGeom prst="rect">
            <a:avLst/>
          </a:prstGeom>
        </p:spPr>
      </p:pic>
      <p:sp>
        <p:nvSpPr>
          <p:cNvPr id="2" name="TextBox 1">
            <a:extLst>
              <a:ext uri="{FF2B5EF4-FFF2-40B4-BE49-F238E27FC236}">
                <a16:creationId xmlns:a16="http://schemas.microsoft.com/office/drawing/2014/main" id="{121C5184-4B72-9B59-7046-CF4504F449B2}"/>
              </a:ext>
            </a:extLst>
          </p:cNvPr>
          <p:cNvSpPr txBox="1"/>
          <p:nvPr/>
        </p:nvSpPr>
        <p:spPr>
          <a:xfrm>
            <a:off x="1185778" y="6166975"/>
            <a:ext cx="7030194" cy="646331"/>
          </a:xfrm>
          <a:prstGeom prst="rect">
            <a:avLst/>
          </a:prstGeom>
          <a:noFill/>
        </p:spPr>
        <p:txBody>
          <a:bodyPr wrap="none" rtlCol="0">
            <a:spAutoFit/>
          </a:bodyPr>
          <a:lstStyle/>
          <a:p>
            <a:r>
              <a:rPr lang="en-US" sz="1800" b="1" dirty="0">
                <a:solidFill>
                  <a:srgbClr val="FF0000"/>
                </a:solidFill>
                <a:effectLst/>
                <a:latin typeface="VtmcfgCbfvfcQgmmmxCMR10"/>
              </a:rPr>
              <a:t>‘#summer’ community looses many members and the ‘#autumn’ group </a:t>
            </a:r>
          </a:p>
          <a:p>
            <a:r>
              <a:rPr lang="en-US" sz="1800" b="1" dirty="0">
                <a:solidFill>
                  <a:srgbClr val="FF0000"/>
                </a:solidFill>
                <a:effectLst/>
                <a:latin typeface="VtmcfgCbfvfcQgmmmxCMR10"/>
              </a:rPr>
              <a:t>becomes the biggest one in the first week of September</a:t>
            </a:r>
            <a:endParaRPr lang="en-US" b="1" dirty="0">
              <a:solidFill>
                <a:srgbClr val="FF0000"/>
              </a:solidFill>
            </a:endParaRPr>
          </a:p>
        </p:txBody>
      </p:sp>
    </p:spTree>
    <p:extLst>
      <p:ext uri="{BB962C8B-B14F-4D97-AF65-F5344CB8AC3E}">
        <p14:creationId xmlns:p14="http://schemas.microsoft.com/office/powerpoint/2010/main" val="5399188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heckerboard(across)">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3200" dirty="0"/>
              <a:t>Basic definitions</a:t>
            </a:r>
          </a:p>
        </p:txBody>
      </p:sp>
      <p:pic>
        <p:nvPicPr>
          <p:cNvPr id="4" name="Picture 3" descr="A picture containing indoor, colorful, blur&#10;&#10;Description automatically generated">
            <a:extLst>
              <a:ext uri="{FF2B5EF4-FFF2-40B4-BE49-F238E27FC236}">
                <a16:creationId xmlns:a16="http://schemas.microsoft.com/office/drawing/2014/main" id="{0A6F859B-CCCF-22FB-8DF1-E4153125B445}"/>
              </a:ext>
            </a:extLst>
          </p:cNvPr>
          <p:cNvPicPr>
            <a:picLocks noChangeAspect="1"/>
          </p:cNvPicPr>
          <p:nvPr/>
        </p:nvPicPr>
        <p:blipFill>
          <a:blip r:embed="rId2"/>
          <a:stretch>
            <a:fillRect/>
          </a:stretch>
        </p:blipFill>
        <p:spPr>
          <a:xfrm>
            <a:off x="954066" y="1966150"/>
            <a:ext cx="2291789" cy="2063750"/>
          </a:xfrm>
          <a:prstGeom prst="rect">
            <a:avLst/>
          </a:prstGeom>
        </p:spPr>
      </p:pic>
      <p:pic>
        <p:nvPicPr>
          <p:cNvPr id="6" name="Picture 5" descr="Chart, line chart&#10;&#10;Description automatically generated">
            <a:extLst>
              <a:ext uri="{FF2B5EF4-FFF2-40B4-BE49-F238E27FC236}">
                <a16:creationId xmlns:a16="http://schemas.microsoft.com/office/drawing/2014/main" id="{DB1F7448-CB58-A7EF-6B53-2EA2AB172B67}"/>
              </a:ext>
            </a:extLst>
          </p:cNvPr>
          <p:cNvPicPr>
            <a:picLocks noChangeAspect="1"/>
          </p:cNvPicPr>
          <p:nvPr/>
        </p:nvPicPr>
        <p:blipFill>
          <a:blip r:embed="rId3"/>
          <a:stretch>
            <a:fillRect/>
          </a:stretch>
        </p:blipFill>
        <p:spPr>
          <a:xfrm>
            <a:off x="5623243" y="1885892"/>
            <a:ext cx="2297382" cy="2063750"/>
          </a:xfrm>
          <a:prstGeom prst="rect">
            <a:avLst/>
          </a:prstGeom>
        </p:spPr>
      </p:pic>
      <p:sp>
        <p:nvSpPr>
          <p:cNvPr id="8" name="TextBox 7">
            <a:extLst>
              <a:ext uri="{FF2B5EF4-FFF2-40B4-BE49-F238E27FC236}">
                <a16:creationId xmlns:a16="http://schemas.microsoft.com/office/drawing/2014/main" id="{6CE6B38C-C3AF-1EFF-5ECC-C6D8557BD36F}"/>
              </a:ext>
            </a:extLst>
          </p:cNvPr>
          <p:cNvSpPr txBox="1"/>
          <p:nvPr/>
        </p:nvSpPr>
        <p:spPr>
          <a:xfrm>
            <a:off x="5791200" y="1416079"/>
            <a:ext cx="2133600" cy="369332"/>
          </a:xfrm>
          <a:prstGeom prst="rect">
            <a:avLst/>
          </a:prstGeom>
          <a:noFill/>
        </p:spPr>
        <p:txBody>
          <a:bodyPr wrap="square">
            <a:spAutoFit/>
          </a:bodyPr>
          <a:lstStyle/>
          <a:p>
            <a:r>
              <a:rPr lang="en-US" altLang="en-US" b="1" dirty="0"/>
              <a:t>Directed Network</a:t>
            </a:r>
            <a:endParaRPr lang="en-US" b="1" dirty="0"/>
          </a:p>
        </p:txBody>
      </p:sp>
      <p:sp>
        <p:nvSpPr>
          <p:cNvPr id="9" name="TextBox 8">
            <a:extLst>
              <a:ext uri="{FF2B5EF4-FFF2-40B4-BE49-F238E27FC236}">
                <a16:creationId xmlns:a16="http://schemas.microsoft.com/office/drawing/2014/main" id="{628BEC6F-88FC-80C0-CC2C-FBE335C53336}"/>
              </a:ext>
            </a:extLst>
          </p:cNvPr>
          <p:cNvSpPr txBox="1"/>
          <p:nvPr/>
        </p:nvSpPr>
        <p:spPr>
          <a:xfrm>
            <a:off x="823610" y="1416079"/>
            <a:ext cx="2552700" cy="369332"/>
          </a:xfrm>
          <a:prstGeom prst="rect">
            <a:avLst/>
          </a:prstGeom>
          <a:noFill/>
        </p:spPr>
        <p:txBody>
          <a:bodyPr wrap="square">
            <a:spAutoFit/>
          </a:bodyPr>
          <a:lstStyle/>
          <a:p>
            <a:r>
              <a:rPr lang="en-US" altLang="en-US" b="1" dirty="0"/>
              <a:t>Undirected Network</a:t>
            </a:r>
            <a:endParaRPr lang="en-US" b="1" dirty="0"/>
          </a:p>
        </p:txBody>
      </p:sp>
      <p:grpSp>
        <p:nvGrpSpPr>
          <p:cNvPr id="25" name="Group 24">
            <a:extLst>
              <a:ext uri="{FF2B5EF4-FFF2-40B4-BE49-F238E27FC236}">
                <a16:creationId xmlns:a16="http://schemas.microsoft.com/office/drawing/2014/main" id="{953A329C-30F2-A547-FF0B-A6E696D06FF0}"/>
              </a:ext>
            </a:extLst>
          </p:cNvPr>
          <p:cNvGrpSpPr/>
          <p:nvPr/>
        </p:nvGrpSpPr>
        <p:grpSpPr>
          <a:xfrm>
            <a:off x="3021655" y="4343400"/>
            <a:ext cx="3253090" cy="2518775"/>
            <a:chOff x="3021655" y="4343400"/>
            <a:chExt cx="3253090" cy="2518775"/>
          </a:xfrm>
        </p:grpSpPr>
        <p:sp>
          <p:nvSpPr>
            <p:cNvPr id="10" name="TextBox 9">
              <a:extLst>
                <a:ext uri="{FF2B5EF4-FFF2-40B4-BE49-F238E27FC236}">
                  <a16:creationId xmlns:a16="http://schemas.microsoft.com/office/drawing/2014/main" id="{C03448A5-5BF0-E043-2348-803BC542E4B5}"/>
                </a:ext>
              </a:extLst>
            </p:cNvPr>
            <p:cNvSpPr txBox="1"/>
            <p:nvPr/>
          </p:nvSpPr>
          <p:spPr>
            <a:xfrm>
              <a:off x="3021655" y="4343400"/>
              <a:ext cx="3253090" cy="369332"/>
            </a:xfrm>
            <a:prstGeom prst="rect">
              <a:avLst/>
            </a:prstGeom>
            <a:noFill/>
          </p:spPr>
          <p:txBody>
            <a:bodyPr wrap="square">
              <a:spAutoFit/>
            </a:bodyPr>
            <a:lstStyle/>
            <a:p>
              <a:r>
                <a:rPr lang="en-US" altLang="en-US" b="1" dirty="0"/>
                <a:t>Weighted Directed Network</a:t>
              </a:r>
              <a:endParaRPr lang="en-US" b="1" dirty="0"/>
            </a:p>
          </p:txBody>
        </p:sp>
        <p:pic>
          <p:nvPicPr>
            <p:cNvPr id="11" name="Picture 10" descr="Chart, line chart&#10;&#10;Description automatically generated">
              <a:extLst>
                <a:ext uri="{FF2B5EF4-FFF2-40B4-BE49-F238E27FC236}">
                  <a16:creationId xmlns:a16="http://schemas.microsoft.com/office/drawing/2014/main" id="{71ECF71A-AA14-BBCC-76F1-0E6EC403435F}"/>
                </a:ext>
              </a:extLst>
            </p:cNvPr>
            <p:cNvPicPr>
              <a:picLocks noChangeAspect="1"/>
            </p:cNvPicPr>
            <p:nvPr/>
          </p:nvPicPr>
          <p:blipFill>
            <a:blip r:embed="rId3"/>
            <a:stretch>
              <a:fillRect/>
            </a:stretch>
          </p:blipFill>
          <p:spPr>
            <a:xfrm>
              <a:off x="3423309" y="4798425"/>
              <a:ext cx="2297382" cy="2063750"/>
            </a:xfrm>
            <a:prstGeom prst="rect">
              <a:avLst/>
            </a:prstGeom>
          </p:spPr>
        </p:pic>
        <p:sp>
          <p:nvSpPr>
            <p:cNvPr id="12" name="TextBox 11">
              <a:extLst>
                <a:ext uri="{FF2B5EF4-FFF2-40B4-BE49-F238E27FC236}">
                  <a16:creationId xmlns:a16="http://schemas.microsoft.com/office/drawing/2014/main" id="{1782BEA4-BF58-19C0-05EE-E7647D961EB0}"/>
                </a:ext>
              </a:extLst>
            </p:cNvPr>
            <p:cNvSpPr txBox="1"/>
            <p:nvPr/>
          </p:nvSpPr>
          <p:spPr>
            <a:xfrm>
              <a:off x="3657600" y="5022057"/>
              <a:ext cx="228600" cy="369332"/>
            </a:xfrm>
            <a:prstGeom prst="rect">
              <a:avLst/>
            </a:prstGeom>
            <a:noFill/>
          </p:spPr>
          <p:txBody>
            <a:bodyPr wrap="square" rtlCol="0">
              <a:spAutoFit/>
            </a:bodyPr>
            <a:lstStyle/>
            <a:p>
              <a:r>
                <a:rPr lang="en-US" dirty="0"/>
                <a:t>2</a:t>
              </a:r>
            </a:p>
          </p:txBody>
        </p:sp>
        <p:sp>
          <p:nvSpPr>
            <p:cNvPr id="13" name="TextBox 12">
              <a:extLst>
                <a:ext uri="{FF2B5EF4-FFF2-40B4-BE49-F238E27FC236}">
                  <a16:creationId xmlns:a16="http://schemas.microsoft.com/office/drawing/2014/main" id="{2D6C64AC-FA63-EA9E-2DD5-4BB1A81E01A5}"/>
                </a:ext>
              </a:extLst>
            </p:cNvPr>
            <p:cNvSpPr txBox="1"/>
            <p:nvPr/>
          </p:nvSpPr>
          <p:spPr>
            <a:xfrm>
              <a:off x="3309009" y="5574268"/>
              <a:ext cx="228600" cy="369332"/>
            </a:xfrm>
            <a:prstGeom prst="rect">
              <a:avLst/>
            </a:prstGeom>
            <a:noFill/>
          </p:spPr>
          <p:txBody>
            <a:bodyPr wrap="square" rtlCol="0">
              <a:spAutoFit/>
            </a:bodyPr>
            <a:lstStyle/>
            <a:p>
              <a:r>
                <a:rPr lang="en-US" dirty="0"/>
                <a:t>1</a:t>
              </a:r>
            </a:p>
          </p:txBody>
        </p:sp>
        <p:sp>
          <p:nvSpPr>
            <p:cNvPr id="14" name="TextBox 13">
              <a:extLst>
                <a:ext uri="{FF2B5EF4-FFF2-40B4-BE49-F238E27FC236}">
                  <a16:creationId xmlns:a16="http://schemas.microsoft.com/office/drawing/2014/main" id="{D016C08A-D7E7-D716-806A-189E552BCECF}"/>
                </a:ext>
              </a:extLst>
            </p:cNvPr>
            <p:cNvSpPr txBox="1"/>
            <p:nvPr/>
          </p:nvSpPr>
          <p:spPr>
            <a:xfrm>
              <a:off x="3601805" y="6400800"/>
              <a:ext cx="228600" cy="369332"/>
            </a:xfrm>
            <a:prstGeom prst="rect">
              <a:avLst/>
            </a:prstGeom>
            <a:noFill/>
          </p:spPr>
          <p:txBody>
            <a:bodyPr wrap="square" rtlCol="0">
              <a:spAutoFit/>
            </a:bodyPr>
            <a:lstStyle/>
            <a:p>
              <a:r>
                <a:rPr lang="en-US" dirty="0"/>
                <a:t>3</a:t>
              </a:r>
            </a:p>
          </p:txBody>
        </p:sp>
        <p:sp>
          <p:nvSpPr>
            <p:cNvPr id="15" name="TextBox 14">
              <a:extLst>
                <a:ext uri="{FF2B5EF4-FFF2-40B4-BE49-F238E27FC236}">
                  <a16:creationId xmlns:a16="http://schemas.microsoft.com/office/drawing/2014/main" id="{ECCC817E-758E-3B41-6692-A2135EACAB87}"/>
                </a:ext>
              </a:extLst>
            </p:cNvPr>
            <p:cNvSpPr txBox="1"/>
            <p:nvPr/>
          </p:nvSpPr>
          <p:spPr>
            <a:xfrm>
              <a:off x="4114800" y="6218222"/>
              <a:ext cx="228600" cy="369332"/>
            </a:xfrm>
            <a:prstGeom prst="rect">
              <a:avLst/>
            </a:prstGeom>
            <a:noFill/>
          </p:spPr>
          <p:txBody>
            <a:bodyPr wrap="square" rtlCol="0">
              <a:spAutoFit/>
            </a:bodyPr>
            <a:lstStyle/>
            <a:p>
              <a:r>
                <a:rPr lang="en-US" dirty="0"/>
                <a:t>7</a:t>
              </a:r>
            </a:p>
          </p:txBody>
        </p:sp>
        <p:sp>
          <p:nvSpPr>
            <p:cNvPr id="16" name="TextBox 15">
              <a:extLst>
                <a:ext uri="{FF2B5EF4-FFF2-40B4-BE49-F238E27FC236}">
                  <a16:creationId xmlns:a16="http://schemas.microsoft.com/office/drawing/2014/main" id="{88D8076C-2D60-B848-EF27-FA71CF5F8D68}"/>
                </a:ext>
              </a:extLst>
            </p:cNvPr>
            <p:cNvSpPr txBox="1"/>
            <p:nvPr/>
          </p:nvSpPr>
          <p:spPr>
            <a:xfrm>
              <a:off x="3886200" y="5457842"/>
              <a:ext cx="228600" cy="369332"/>
            </a:xfrm>
            <a:prstGeom prst="rect">
              <a:avLst/>
            </a:prstGeom>
            <a:noFill/>
          </p:spPr>
          <p:txBody>
            <a:bodyPr wrap="square" rtlCol="0">
              <a:spAutoFit/>
            </a:bodyPr>
            <a:lstStyle/>
            <a:p>
              <a:r>
                <a:rPr lang="en-US" dirty="0"/>
                <a:t>5</a:t>
              </a:r>
            </a:p>
          </p:txBody>
        </p:sp>
        <p:sp>
          <p:nvSpPr>
            <p:cNvPr id="17" name="TextBox 16">
              <a:extLst>
                <a:ext uri="{FF2B5EF4-FFF2-40B4-BE49-F238E27FC236}">
                  <a16:creationId xmlns:a16="http://schemas.microsoft.com/office/drawing/2014/main" id="{4E5E2F0E-4FEA-1716-A505-7591F82A8EBD}"/>
                </a:ext>
              </a:extLst>
            </p:cNvPr>
            <p:cNvSpPr txBox="1"/>
            <p:nvPr/>
          </p:nvSpPr>
          <p:spPr>
            <a:xfrm>
              <a:off x="4267461" y="5605116"/>
              <a:ext cx="228600" cy="369332"/>
            </a:xfrm>
            <a:prstGeom prst="rect">
              <a:avLst/>
            </a:prstGeom>
            <a:noFill/>
          </p:spPr>
          <p:txBody>
            <a:bodyPr wrap="square" rtlCol="0">
              <a:spAutoFit/>
            </a:bodyPr>
            <a:lstStyle/>
            <a:p>
              <a:r>
                <a:rPr lang="en-US" dirty="0"/>
                <a:t>1</a:t>
              </a:r>
            </a:p>
          </p:txBody>
        </p:sp>
        <p:sp>
          <p:nvSpPr>
            <p:cNvPr id="18" name="TextBox 17">
              <a:extLst>
                <a:ext uri="{FF2B5EF4-FFF2-40B4-BE49-F238E27FC236}">
                  <a16:creationId xmlns:a16="http://schemas.microsoft.com/office/drawing/2014/main" id="{8B319901-1690-D9D2-1202-D6D28376DF9B}"/>
                </a:ext>
              </a:extLst>
            </p:cNvPr>
            <p:cNvSpPr txBox="1"/>
            <p:nvPr/>
          </p:nvSpPr>
          <p:spPr>
            <a:xfrm>
              <a:off x="4718611" y="5723927"/>
              <a:ext cx="228600" cy="369332"/>
            </a:xfrm>
            <a:prstGeom prst="rect">
              <a:avLst/>
            </a:prstGeom>
            <a:noFill/>
          </p:spPr>
          <p:txBody>
            <a:bodyPr wrap="square" rtlCol="0">
              <a:spAutoFit/>
            </a:bodyPr>
            <a:lstStyle/>
            <a:p>
              <a:r>
                <a:rPr lang="en-US" dirty="0"/>
                <a:t>2</a:t>
              </a:r>
            </a:p>
          </p:txBody>
        </p:sp>
        <p:sp>
          <p:nvSpPr>
            <p:cNvPr id="19" name="TextBox 18">
              <a:extLst>
                <a:ext uri="{FF2B5EF4-FFF2-40B4-BE49-F238E27FC236}">
                  <a16:creationId xmlns:a16="http://schemas.microsoft.com/office/drawing/2014/main" id="{8415357F-311A-34EC-D1D8-F6B665A5153A}"/>
                </a:ext>
              </a:extLst>
            </p:cNvPr>
            <p:cNvSpPr txBox="1"/>
            <p:nvPr/>
          </p:nvSpPr>
          <p:spPr>
            <a:xfrm>
              <a:off x="4440843" y="6183868"/>
              <a:ext cx="228600" cy="369332"/>
            </a:xfrm>
            <a:prstGeom prst="rect">
              <a:avLst/>
            </a:prstGeom>
            <a:noFill/>
          </p:spPr>
          <p:txBody>
            <a:bodyPr wrap="square" rtlCol="0">
              <a:spAutoFit/>
            </a:bodyPr>
            <a:lstStyle/>
            <a:p>
              <a:r>
                <a:rPr lang="en-US" dirty="0"/>
                <a:t>3</a:t>
              </a:r>
            </a:p>
          </p:txBody>
        </p:sp>
        <p:sp>
          <p:nvSpPr>
            <p:cNvPr id="20" name="TextBox 19">
              <a:extLst>
                <a:ext uri="{FF2B5EF4-FFF2-40B4-BE49-F238E27FC236}">
                  <a16:creationId xmlns:a16="http://schemas.microsoft.com/office/drawing/2014/main" id="{F41DE3A8-CFEC-28C5-6407-40F87CC4049A}"/>
                </a:ext>
              </a:extLst>
            </p:cNvPr>
            <p:cNvSpPr txBox="1"/>
            <p:nvPr/>
          </p:nvSpPr>
          <p:spPr>
            <a:xfrm>
              <a:off x="4793085" y="5951483"/>
              <a:ext cx="228600" cy="369332"/>
            </a:xfrm>
            <a:prstGeom prst="rect">
              <a:avLst/>
            </a:prstGeom>
            <a:noFill/>
          </p:spPr>
          <p:txBody>
            <a:bodyPr wrap="square" rtlCol="0">
              <a:spAutoFit/>
            </a:bodyPr>
            <a:lstStyle/>
            <a:p>
              <a:r>
                <a:rPr lang="en-US" dirty="0"/>
                <a:t>3</a:t>
              </a:r>
            </a:p>
          </p:txBody>
        </p:sp>
        <p:sp>
          <p:nvSpPr>
            <p:cNvPr id="21" name="TextBox 20">
              <a:extLst>
                <a:ext uri="{FF2B5EF4-FFF2-40B4-BE49-F238E27FC236}">
                  <a16:creationId xmlns:a16="http://schemas.microsoft.com/office/drawing/2014/main" id="{3D5C4B4D-15AE-E62C-D093-9DA044AB8770}"/>
                </a:ext>
              </a:extLst>
            </p:cNvPr>
            <p:cNvSpPr txBox="1"/>
            <p:nvPr/>
          </p:nvSpPr>
          <p:spPr>
            <a:xfrm>
              <a:off x="5034891" y="6183868"/>
              <a:ext cx="228600" cy="369332"/>
            </a:xfrm>
            <a:prstGeom prst="rect">
              <a:avLst/>
            </a:prstGeom>
            <a:noFill/>
          </p:spPr>
          <p:txBody>
            <a:bodyPr wrap="square" rtlCol="0">
              <a:spAutoFit/>
            </a:bodyPr>
            <a:lstStyle/>
            <a:p>
              <a:r>
                <a:rPr lang="en-US" dirty="0"/>
                <a:t>4</a:t>
              </a:r>
            </a:p>
          </p:txBody>
        </p:sp>
        <p:sp>
          <p:nvSpPr>
            <p:cNvPr id="22" name="TextBox 21">
              <a:extLst>
                <a:ext uri="{FF2B5EF4-FFF2-40B4-BE49-F238E27FC236}">
                  <a16:creationId xmlns:a16="http://schemas.microsoft.com/office/drawing/2014/main" id="{AA5590EE-C232-89D0-D062-C16C1B3A0228}"/>
                </a:ext>
              </a:extLst>
            </p:cNvPr>
            <p:cNvSpPr txBox="1"/>
            <p:nvPr/>
          </p:nvSpPr>
          <p:spPr>
            <a:xfrm>
              <a:off x="5299448" y="6315986"/>
              <a:ext cx="644152" cy="369332"/>
            </a:xfrm>
            <a:prstGeom prst="rect">
              <a:avLst/>
            </a:prstGeom>
            <a:noFill/>
          </p:spPr>
          <p:txBody>
            <a:bodyPr wrap="square" rtlCol="0">
              <a:spAutoFit/>
            </a:bodyPr>
            <a:lstStyle/>
            <a:p>
              <a:r>
                <a:rPr lang="en-US" dirty="0"/>
                <a:t>10</a:t>
              </a:r>
            </a:p>
          </p:txBody>
        </p:sp>
        <p:sp>
          <p:nvSpPr>
            <p:cNvPr id="23" name="TextBox 22">
              <a:extLst>
                <a:ext uri="{FF2B5EF4-FFF2-40B4-BE49-F238E27FC236}">
                  <a16:creationId xmlns:a16="http://schemas.microsoft.com/office/drawing/2014/main" id="{2E087FA3-8AC2-413A-4A48-7CA8786C07E9}"/>
                </a:ext>
              </a:extLst>
            </p:cNvPr>
            <p:cNvSpPr txBox="1"/>
            <p:nvPr/>
          </p:nvSpPr>
          <p:spPr>
            <a:xfrm>
              <a:off x="5435852" y="5719142"/>
              <a:ext cx="644152" cy="369332"/>
            </a:xfrm>
            <a:prstGeom prst="rect">
              <a:avLst/>
            </a:prstGeom>
            <a:noFill/>
          </p:spPr>
          <p:txBody>
            <a:bodyPr wrap="square" rtlCol="0">
              <a:spAutoFit/>
            </a:bodyPr>
            <a:lstStyle/>
            <a:p>
              <a:r>
                <a:rPr lang="en-US" dirty="0"/>
                <a:t>1</a:t>
              </a:r>
            </a:p>
          </p:txBody>
        </p:sp>
        <p:sp>
          <p:nvSpPr>
            <p:cNvPr id="24" name="TextBox 23">
              <a:extLst>
                <a:ext uri="{FF2B5EF4-FFF2-40B4-BE49-F238E27FC236}">
                  <a16:creationId xmlns:a16="http://schemas.microsoft.com/office/drawing/2014/main" id="{6861CC65-EFC3-7327-A75D-260A51888D8A}"/>
                </a:ext>
              </a:extLst>
            </p:cNvPr>
            <p:cNvSpPr txBox="1"/>
            <p:nvPr/>
          </p:nvSpPr>
          <p:spPr>
            <a:xfrm>
              <a:off x="5149191" y="5349810"/>
              <a:ext cx="644152" cy="369332"/>
            </a:xfrm>
            <a:prstGeom prst="rect">
              <a:avLst/>
            </a:prstGeom>
            <a:noFill/>
          </p:spPr>
          <p:txBody>
            <a:bodyPr wrap="square" rtlCol="0">
              <a:spAutoFit/>
            </a:bodyPr>
            <a:lstStyle/>
            <a:p>
              <a:r>
                <a:rPr lang="en-US" dirty="0"/>
                <a:t>3</a:t>
              </a:r>
            </a:p>
          </p:txBody>
        </p:sp>
      </p:grpSp>
    </p:spTree>
    <p:extLst>
      <p:ext uri="{BB962C8B-B14F-4D97-AF65-F5344CB8AC3E}">
        <p14:creationId xmlns:p14="http://schemas.microsoft.com/office/powerpoint/2010/main" val="42425712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heckerboard(across)">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a:t>Disability awareness campaigns in Twitter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 y="864571"/>
            <a:ext cx="6452695" cy="5993429"/>
          </a:xfrm>
          <a:prstGeom prst="rect">
            <a:avLst/>
          </a:prstGeom>
        </p:spPr>
      </p:pic>
      <p:pic>
        <p:nvPicPr>
          <p:cNvPr id="3" name="Picture 2" descr="Timeline&#10;&#10;Description automatically generated with medium confidence">
            <a:extLst>
              <a:ext uri="{FF2B5EF4-FFF2-40B4-BE49-F238E27FC236}">
                <a16:creationId xmlns:a16="http://schemas.microsoft.com/office/drawing/2014/main" id="{FFCF00E6-5708-3533-9532-7058CADF9292}"/>
              </a:ext>
            </a:extLst>
          </p:cNvPr>
          <p:cNvPicPr>
            <a:picLocks noChangeAspect="1"/>
          </p:cNvPicPr>
          <p:nvPr/>
        </p:nvPicPr>
        <p:blipFill>
          <a:blip r:embed="rId3"/>
          <a:stretch>
            <a:fillRect/>
          </a:stretch>
        </p:blipFill>
        <p:spPr>
          <a:xfrm>
            <a:off x="4572000" y="4876800"/>
            <a:ext cx="4562475" cy="1981200"/>
          </a:xfrm>
          <a:prstGeom prst="rect">
            <a:avLst/>
          </a:prstGeom>
        </p:spPr>
      </p:pic>
    </p:spTree>
    <p:extLst>
      <p:ext uri="{BB962C8B-B14F-4D97-AF65-F5344CB8AC3E}">
        <p14:creationId xmlns:p14="http://schemas.microsoft.com/office/powerpoint/2010/main" val="76268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sz="3200"/>
              <a:t>Social Networks</a:t>
            </a:r>
          </a:p>
        </p:txBody>
      </p:sp>
      <p:pic>
        <p:nvPicPr>
          <p:cNvPr id="3" name="Picture 2" descr="A picture containing bubble chart&#10;&#10;Description automatically generated">
            <a:extLst>
              <a:ext uri="{FF2B5EF4-FFF2-40B4-BE49-F238E27FC236}">
                <a16:creationId xmlns:a16="http://schemas.microsoft.com/office/drawing/2014/main" id="{5E00A554-2F24-3212-DAD5-6FB727BCBA96}"/>
              </a:ext>
            </a:extLst>
          </p:cNvPr>
          <p:cNvPicPr>
            <a:picLocks noChangeAspect="1"/>
          </p:cNvPicPr>
          <p:nvPr/>
        </p:nvPicPr>
        <p:blipFill>
          <a:blip r:embed="rId3"/>
          <a:stretch>
            <a:fillRect/>
          </a:stretch>
        </p:blipFill>
        <p:spPr>
          <a:xfrm>
            <a:off x="1219200" y="1143000"/>
            <a:ext cx="6991350" cy="5603919"/>
          </a:xfrm>
          <a:prstGeom prst="rect">
            <a:avLst/>
          </a:prstGeom>
        </p:spPr>
      </p:pic>
    </p:spTree>
    <p:extLst>
      <p:ext uri="{BB962C8B-B14F-4D97-AF65-F5344CB8AC3E}">
        <p14:creationId xmlns:p14="http://schemas.microsoft.com/office/powerpoint/2010/main" val="372840140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flower, plant, thistle&#10;&#10;Description automatically generated">
            <a:extLst>
              <a:ext uri="{FF2B5EF4-FFF2-40B4-BE49-F238E27FC236}">
                <a16:creationId xmlns:a16="http://schemas.microsoft.com/office/drawing/2014/main" id="{B65B2FE1-2F9F-6CAD-12C3-7CAB0BF10C9A}"/>
              </a:ext>
            </a:extLst>
          </p:cNvPr>
          <p:cNvPicPr>
            <a:picLocks noChangeAspect="1"/>
          </p:cNvPicPr>
          <p:nvPr/>
        </p:nvPicPr>
        <p:blipFill>
          <a:blip r:embed="rId3"/>
          <a:stretch>
            <a:fillRect/>
          </a:stretch>
        </p:blipFill>
        <p:spPr>
          <a:xfrm>
            <a:off x="1182638" y="1194139"/>
            <a:ext cx="6939890" cy="2700852"/>
          </a:xfrm>
          <a:prstGeom prst="rect">
            <a:avLst/>
          </a:prstGeom>
        </p:spPr>
      </p:pic>
      <p:sp>
        <p:nvSpPr>
          <p:cNvPr id="27650" name="Rectangle 2"/>
          <p:cNvSpPr>
            <a:spLocks noGrp="1" noChangeArrowheads="1"/>
          </p:cNvSpPr>
          <p:nvPr>
            <p:ph type="title"/>
          </p:nvPr>
        </p:nvSpPr>
        <p:spPr/>
        <p:txBody>
          <a:bodyPr/>
          <a:lstStyle/>
          <a:p>
            <a:r>
              <a:rPr lang="en-US" altLang="en-US"/>
              <a:t>Networks of personal homepages</a:t>
            </a:r>
          </a:p>
        </p:txBody>
      </p:sp>
      <p:sp>
        <p:nvSpPr>
          <p:cNvPr id="27652" name="Text Box 5"/>
          <p:cNvSpPr txBox="1">
            <a:spLocks noChangeArrowheads="1"/>
          </p:cNvSpPr>
          <p:nvPr/>
        </p:nvSpPr>
        <p:spPr bwMode="auto">
          <a:xfrm>
            <a:off x="228600" y="3349661"/>
            <a:ext cx="1057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dirty="0"/>
              <a:t>Stanford</a:t>
            </a:r>
          </a:p>
        </p:txBody>
      </p:sp>
      <p:sp>
        <p:nvSpPr>
          <p:cNvPr id="27653" name="Text Box 6"/>
          <p:cNvSpPr txBox="1">
            <a:spLocks noChangeArrowheads="1"/>
          </p:cNvSpPr>
          <p:nvPr/>
        </p:nvSpPr>
        <p:spPr bwMode="auto">
          <a:xfrm>
            <a:off x="7670055" y="3363913"/>
            <a:ext cx="582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dirty="0"/>
              <a:t>MIT</a:t>
            </a:r>
          </a:p>
        </p:txBody>
      </p:sp>
      <p:sp>
        <p:nvSpPr>
          <p:cNvPr id="27654" name="Rectangle 7"/>
          <p:cNvSpPr>
            <a:spLocks noChangeArrowheads="1"/>
          </p:cNvSpPr>
          <p:nvPr/>
        </p:nvSpPr>
        <p:spPr bwMode="auto">
          <a:xfrm>
            <a:off x="152400" y="6172200"/>
            <a:ext cx="899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200" b="1" dirty="0"/>
              <a:t>Source: Lada A. Adamic and </a:t>
            </a:r>
            <a:r>
              <a:rPr lang="en-US" altLang="en-US" sz="1200" b="1" dirty="0" err="1"/>
              <a:t>Eytan</a:t>
            </a:r>
            <a:r>
              <a:rPr lang="en-US" altLang="en-US" sz="1200" b="1" dirty="0"/>
              <a:t> Adar, </a:t>
            </a:r>
            <a:r>
              <a:rPr lang="ja-JP" altLang="en-US" sz="1200" b="1"/>
              <a:t>‘</a:t>
            </a:r>
            <a:r>
              <a:rPr lang="en-US" altLang="ja-JP" sz="1200" b="1" dirty="0"/>
              <a:t>Friends and neighbors on the web</a:t>
            </a:r>
            <a:r>
              <a:rPr lang="ja-JP" altLang="en-US" sz="1200" b="1"/>
              <a:t>’</a:t>
            </a:r>
            <a:r>
              <a:rPr lang="en-US" altLang="ja-JP" sz="1200" b="1" dirty="0"/>
              <a:t>, </a:t>
            </a:r>
            <a:r>
              <a:rPr lang="en-US" altLang="ja-JP" sz="1200" b="1" i="1" dirty="0"/>
              <a:t>Social Networks</a:t>
            </a:r>
            <a:r>
              <a:rPr lang="en-US" altLang="ja-JP" sz="1200" b="1" dirty="0"/>
              <a:t>, 25(3):211-230, July 2003 </a:t>
            </a:r>
            <a:endParaRPr lang="en-US" altLang="en-US" sz="1200" b="1" dirty="0"/>
          </a:p>
        </p:txBody>
      </p:sp>
      <p:pic>
        <p:nvPicPr>
          <p:cNvPr id="6" name="Picture 5" descr="Table&#10;&#10;Description automatically generated">
            <a:extLst>
              <a:ext uri="{FF2B5EF4-FFF2-40B4-BE49-F238E27FC236}">
                <a16:creationId xmlns:a16="http://schemas.microsoft.com/office/drawing/2014/main" id="{035863A1-3787-7840-E211-04A5ABE806B4}"/>
              </a:ext>
            </a:extLst>
          </p:cNvPr>
          <p:cNvPicPr>
            <a:picLocks noChangeAspect="1"/>
          </p:cNvPicPr>
          <p:nvPr/>
        </p:nvPicPr>
        <p:blipFill>
          <a:blip r:embed="rId4"/>
          <a:stretch>
            <a:fillRect/>
          </a:stretch>
        </p:blipFill>
        <p:spPr>
          <a:xfrm>
            <a:off x="4235450" y="3977746"/>
            <a:ext cx="4527550" cy="2111698"/>
          </a:xfrm>
          <a:prstGeom prst="rect">
            <a:avLst/>
          </a:prstGeom>
        </p:spPr>
      </p:pic>
      <p:sp>
        <p:nvSpPr>
          <p:cNvPr id="2" name="TextBox 1">
            <a:extLst>
              <a:ext uri="{FF2B5EF4-FFF2-40B4-BE49-F238E27FC236}">
                <a16:creationId xmlns:a16="http://schemas.microsoft.com/office/drawing/2014/main" id="{D340964A-3E33-D3C8-7852-C632261FD162}"/>
              </a:ext>
            </a:extLst>
          </p:cNvPr>
          <p:cNvSpPr txBox="1"/>
          <p:nvPr/>
        </p:nvSpPr>
        <p:spPr>
          <a:xfrm>
            <a:off x="228600" y="4325413"/>
            <a:ext cx="3140603" cy="1846659"/>
          </a:xfrm>
          <a:prstGeom prst="rect">
            <a:avLst/>
          </a:prstGeom>
          <a:noFill/>
        </p:spPr>
        <p:txBody>
          <a:bodyPr wrap="none" rtlCol="0">
            <a:spAutoFit/>
          </a:bodyPr>
          <a:lstStyle/>
          <a:p>
            <a:pPr marL="285750" indent="-285750">
              <a:lnSpc>
                <a:spcPct val="150000"/>
              </a:lnSpc>
              <a:buFont typeface="Courier New" panose="02070309020205020404" pitchFamily="49" charset="0"/>
              <a:buChar char="o"/>
            </a:pPr>
            <a:r>
              <a:rPr lang="en-US" sz="1600" dirty="0">
                <a:latin typeface="+mn-lt"/>
              </a:rPr>
              <a:t>how social bonds are created</a:t>
            </a:r>
          </a:p>
          <a:p>
            <a:pPr marL="285750" indent="-285750">
              <a:lnSpc>
                <a:spcPct val="150000"/>
              </a:lnSpc>
              <a:buFont typeface="Courier New" panose="02070309020205020404" pitchFamily="49" charset="0"/>
              <a:buChar char="o"/>
            </a:pPr>
            <a:r>
              <a:rPr lang="en-US" sz="1600" dirty="0">
                <a:latin typeface="+mn-lt"/>
              </a:rPr>
              <a:t>social structure of university </a:t>
            </a:r>
          </a:p>
          <a:p>
            <a:pPr>
              <a:lnSpc>
                <a:spcPct val="150000"/>
              </a:lnSpc>
            </a:pPr>
            <a:r>
              <a:rPr lang="en-US" sz="1600" dirty="0">
                <a:latin typeface="+mn-lt"/>
              </a:rPr>
              <a:t>communities</a:t>
            </a:r>
          </a:p>
          <a:p>
            <a:pPr marL="285750" indent="-285750">
              <a:lnSpc>
                <a:spcPct val="150000"/>
              </a:lnSpc>
              <a:buFont typeface="Courier New" panose="02070309020205020404" pitchFamily="49" charset="0"/>
              <a:buChar char="o"/>
            </a:pPr>
            <a:r>
              <a:rPr lang="en-US" sz="1600" dirty="0">
                <a:latin typeface="+mn-lt"/>
              </a:rPr>
              <a:t>find communities</a:t>
            </a:r>
          </a:p>
          <a:p>
            <a:endParaRPr lang="en-US" dirty="0"/>
          </a:p>
        </p:txBody>
      </p:sp>
    </p:spTree>
    <p:extLst>
      <p:ext uri="{BB962C8B-B14F-4D97-AF65-F5344CB8AC3E}">
        <p14:creationId xmlns:p14="http://schemas.microsoft.com/office/powerpoint/2010/main" val="342967078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B25B892-18A4-7800-F045-649B6D1CB255}"/>
              </a:ext>
            </a:extLst>
          </p:cNvPr>
          <p:cNvSpPr txBox="1">
            <a:spLocks noChangeArrowheads="1"/>
          </p:cNvSpPr>
          <p:nvPr/>
        </p:nvSpPr>
        <p:spPr>
          <a:xfrm>
            <a:off x="533400" y="304800"/>
            <a:ext cx="8229600" cy="530225"/>
          </a:xfrm>
          <a:prstGeom prst="rect">
            <a:avLst/>
          </a:prstGeom>
        </p:spPr>
        <p:txBody>
          <a:bodyPr/>
          <a:lstStyle>
            <a:lvl1pPr algn="ctr" rtl="0" eaLnBrk="0" fontAlgn="base" hangingPunct="0">
              <a:spcBef>
                <a:spcPct val="0"/>
              </a:spcBef>
              <a:spcAft>
                <a:spcPct val="0"/>
              </a:spcAft>
              <a:defRPr sz="2400">
                <a:solidFill>
                  <a:schemeClr val="tx2"/>
                </a:solidFill>
                <a:latin typeface="+mj-lt"/>
                <a:ea typeface="ＭＳ Ｐゴシック" panose="020B0600070205080204" pitchFamily="34" charset="-128"/>
                <a:cs typeface="ＭＳ Ｐゴシック" pitchFamily="-65" charset="-128"/>
              </a:defRPr>
            </a:lvl1pPr>
            <a:lvl2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2pPr>
            <a:lvl3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3pPr>
            <a:lvl4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4pPr>
            <a:lvl5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5pPr>
            <a:lvl6pPr marL="457200" algn="ctr" rtl="0" fontAlgn="base">
              <a:spcBef>
                <a:spcPct val="0"/>
              </a:spcBef>
              <a:spcAft>
                <a:spcPct val="0"/>
              </a:spcAft>
              <a:defRPr sz="2400">
                <a:solidFill>
                  <a:schemeClr val="tx2"/>
                </a:solidFill>
                <a:latin typeface="Arial Black" pitchFamily="-65" charset="0"/>
              </a:defRPr>
            </a:lvl6pPr>
            <a:lvl7pPr marL="914400" algn="ctr" rtl="0" fontAlgn="base">
              <a:spcBef>
                <a:spcPct val="0"/>
              </a:spcBef>
              <a:spcAft>
                <a:spcPct val="0"/>
              </a:spcAft>
              <a:defRPr sz="2400">
                <a:solidFill>
                  <a:schemeClr val="tx2"/>
                </a:solidFill>
                <a:latin typeface="Arial Black" pitchFamily="-65" charset="0"/>
              </a:defRPr>
            </a:lvl7pPr>
            <a:lvl8pPr marL="1371600" algn="ctr" rtl="0" fontAlgn="base">
              <a:spcBef>
                <a:spcPct val="0"/>
              </a:spcBef>
              <a:spcAft>
                <a:spcPct val="0"/>
              </a:spcAft>
              <a:defRPr sz="2400">
                <a:solidFill>
                  <a:schemeClr val="tx2"/>
                </a:solidFill>
                <a:latin typeface="Arial Black" pitchFamily="-65" charset="0"/>
              </a:defRPr>
            </a:lvl8pPr>
            <a:lvl9pPr marL="1828800" algn="ctr" rtl="0" fontAlgn="base">
              <a:spcBef>
                <a:spcPct val="0"/>
              </a:spcBef>
              <a:spcAft>
                <a:spcPct val="0"/>
              </a:spcAft>
              <a:defRPr sz="2400">
                <a:solidFill>
                  <a:schemeClr val="tx2"/>
                </a:solidFill>
                <a:latin typeface="Arial Black" pitchFamily="-65" charset="0"/>
              </a:defRPr>
            </a:lvl9pPr>
          </a:lstStyle>
          <a:p>
            <a:r>
              <a:rPr lang="en-US" altLang="en-US" sz="3200" kern="0" dirty="0"/>
              <a:t>Network of actor co-starring in movies</a:t>
            </a:r>
          </a:p>
        </p:txBody>
      </p:sp>
      <p:sp>
        <p:nvSpPr>
          <p:cNvPr id="3" name="Text Box 3">
            <a:extLst>
              <a:ext uri="{FF2B5EF4-FFF2-40B4-BE49-F238E27FC236}">
                <a16:creationId xmlns:a16="http://schemas.microsoft.com/office/drawing/2014/main" id="{4A99FFE3-2002-FB70-3DD0-4C71821C57EC}"/>
              </a:ext>
            </a:extLst>
          </p:cNvPr>
          <p:cNvSpPr txBox="1">
            <a:spLocks noChangeArrowheads="1"/>
          </p:cNvSpPr>
          <p:nvPr/>
        </p:nvSpPr>
        <p:spPr bwMode="auto">
          <a:xfrm>
            <a:off x="381000" y="762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pic>
        <p:nvPicPr>
          <p:cNvPr id="4" name="Picture 4">
            <a:extLst>
              <a:ext uri="{FF2B5EF4-FFF2-40B4-BE49-F238E27FC236}">
                <a16:creationId xmlns:a16="http://schemas.microsoft.com/office/drawing/2014/main" id="{469B3581-B29F-23A8-93D5-86982CA00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712788"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9B1CFFC1-BA3B-46B4-F10B-3AAB7E936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00200"/>
            <a:ext cx="712788"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81793E59-9949-00A0-7163-1DE687D1C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600200"/>
            <a:ext cx="7127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DFAF6916-59CA-FC3B-A6BD-F83BBF0C7F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600200"/>
            <a:ext cx="712788"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57B99622-17AB-9BE7-E107-BC185B7990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1600200"/>
            <a:ext cx="7127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a:extLst>
              <a:ext uri="{FF2B5EF4-FFF2-40B4-BE49-F238E27FC236}">
                <a16:creationId xmlns:a16="http://schemas.microsoft.com/office/drawing/2014/main" id="{47E6CB6B-CA79-0F7A-04C6-3E9996B5CB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1600200"/>
            <a:ext cx="7032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a:extLst>
              <a:ext uri="{FF2B5EF4-FFF2-40B4-BE49-F238E27FC236}">
                <a16:creationId xmlns:a16="http://schemas.microsoft.com/office/drawing/2014/main" id="{88C3E369-13B5-6A60-785C-ECEFF50969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1600200"/>
            <a:ext cx="712788"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a:extLst>
              <a:ext uri="{FF2B5EF4-FFF2-40B4-BE49-F238E27FC236}">
                <a16:creationId xmlns:a16="http://schemas.microsoft.com/office/drawing/2014/main" id="{250A0A00-1781-5EBD-7E75-A7AC2CC113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200" y="1600200"/>
            <a:ext cx="7127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2C8B02C0-42C1-9AE3-3933-DF284C6F9F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29600" y="1600200"/>
            <a:ext cx="7127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13">
            <a:extLst>
              <a:ext uri="{FF2B5EF4-FFF2-40B4-BE49-F238E27FC236}">
                <a16:creationId xmlns:a16="http://schemas.microsoft.com/office/drawing/2014/main" id="{46DCBD3F-DB6B-B999-B212-EDCC1C19ABF3}"/>
              </a:ext>
            </a:extLst>
          </p:cNvPr>
          <p:cNvSpPr>
            <a:spLocks noChangeShapeType="1"/>
          </p:cNvSpPr>
          <p:nvPr/>
        </p:nvSpPr>
        <p:spPr bwMode="auto">
          <a:xfrm>
            <a:off x="2209800" y="2590800"/>
            <a:ext cx="7620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14">
            <a:extLst>
              <a:ext uri="{FF2B5EF4-FFF2-40B4-BE49-F238E27FC236}">
                <a16:creationId xmlns:a16="http://schemas.microsoft.com/office/drawing/2014/main" id="{367B5D58-34BE-E314-EE48-7E55FCEA23B1}"/>
              </a:ext>
            </a:extLst>
          </p:cNvPr>
          <p:cNvSpPr>
            <a:spLocks noChangeShapeType="1"/>
          </p:cNvSpPr>
          <p:nvPr/>
        </p:nvSpPr>
        <p:spPr bwMode="auto">
          <a:xfrm flipH="1">
            <a:off x="2286000" y="2590800"/>
            <a:ext cx="175260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15">
            <a:extLst>
              <a:ext uri="{FF2B5EF4-FFF2-40B4-BE49-F238E27FC236}">
                <a16:creationId xmlns:a16="http://schemas.microsoft.com/office/drawing/2014/main" id="{41C4F3D5-6846-B402-E1E4-47DA84C05DB6}"/>
              </a:ext>
            </a:extLst>
          </p:cNvPr>
          <p:cNvSpPr>
            <a:spLocks noChangeShapeType="1"/>
          </p:cNvSpPr>
          <p:nvPr/>
        </p:nvSpPr>
        <p:spPr bwMode="auto">
          <a:xfrm flipH="1">
            <a:off x="1524000" y="2590800"/>
            <a:ext cx="160020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6">
            <a:extLst>
              <a:ext uri="{FF2B5EF4-FFF2-40B4-BE49-F238E27FC236}">
                <a16:creationId xmlns:a16="http://schemas.microsoft.com/office/drawing/2014/main" id="{FE642678-E674-6423-46E1-5F4DC711E6A3}"/>
              </a:ext>
            </a:extLst>
          </p:cNvPr>
          <p:cNvSpPr>
            <a:spLocks noChangeShapeType="1"/>
          </p:cNvSpPr>
          <p:nvPr/>
        </p:nvSpPr>
        <p:spPr bwMode="auto">
          <a:xfrm flipH="1">
            <a:off x="1524000" y="2590800"/>
            <a:ext cx="68580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17" name="AutoShape 17">
            <a:extLst>
              <a:ext uri="{FF2B5EF4-FFF2-40B4-BE49-F238E27FC236}">
                <a16:creationId xmlns:a16="http://schemas.microsoft.com/office/drawing/2014/main" id="{A615FB6B-FA7A-8F20-371F-85C01DDBA599}"/>
              </a:ext>
            </a:extLst>
          </p:cNvPr>
          <p:cNvCxnSpPr>
            <a:cxnSpLocks noChangeShapeType="1"/>
            <a:stCxn id="14" idx="0"/>
          </p:cNvCxnSpPr>
          <p:nvPr/>
        </p:nvCxnSpPr>
        <p:spPr bwMode="auto">
          <a:xfrm>
            <a:off x="4038600" y="2590800"/>
            <a:ext cx="261938" cy="23622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8" name="AutoShape 18">
            <a:extLst>
              <a:ext uri="{FF2B5EF4-FFF2-40B4-BE49-F238E27FC236}">
                <a16:creationId xmlns:a16="http://schemas.microsoft.com/office/drawing/2014/main" id="{0F1EB557-2EC3-CE7D-34C4-BBD4A677A3B4}"/>
              </a:ext>
            </a:extLst>
          </p:cNvPr>
          <p:cNvCxnSpPr>
            <a:cxnSpLocks noChangeShapeType="1"/>
          </p:cNvCxnSpPr>
          <p:nvPr/>
        </p:nvCxnSpPr>
        <p:spPr bwMode="auto">
          <a:xfrm flipH="1">
            <a:off x="4300538" y="2597150"/>
            <a:ext cx="628650" cy="2355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 name="AutoShape 19">
            <a:extLst>
              <a:ext uri="{FF2B5EF4-FFF2-40B4-BE49-F238E27FC236}">
                <a16:creationId xmlns:a16="http://schemas.microsoft.com/office/drawing/2014/main" id="{A7BE8AD3-C173-017C-19CE-ADD8D9F65F0B}"/>
              </a:ext>
            </a:extLst>
          </p:cNvPr>
          <p:cNvCxnSpPr>
            <a:cxnSpLocks noChangeShapeType="1"/>
          </p:cNvCxnSpPr>
          <p:nvPr/>
        </p:nvCxnSpPr>
        <p:spPr bwMode="auto">
          <a:xfrm>
            <a:off x="7672388" y="2590800"/>
            <a:ext cx="112712" cy="120808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 name="AutoShape 20">
            <a:extLst>
              <a:ext uri="{FF2B5EF4-FFF2-40B4-BE49-F238E27FC236}">
                <a16:creationId xmlns:a16="http://schemas.microsoft.com/office/drawing/2014/main" id="{19848E41-96BB-A3C0-9C22-3768EAA936CC}"/>
              </a:ext>
            </a:extLst>
          </p:cNvPr>
          <p:cNvCxnSpPr>
            <a:cxnSpLocks noChangeShapeType="1"/>
          </p:cNvCxnSpPr>
          <p:nvPr/>
        </p:nvCxnSpPr>
        <p:spPr bwMode="auto">
          <a:xfrm>
            <a:off x="4929188" y="2597150"/>
            <a:ext cx="2855912" cy="120173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1" name="AutoShape 21">
            <a:extLst>
              <a:ext uri="{FF2B5EF4-FFF2-40B4-BE49-F238E27FC236}">
                <a16:creationId xmlns:a16="http://schemas.microsoft.com/office/drawing/2014/main" id="{7C963E52-C6F2-D4A0-CC56-2AB93E8D8BA6}"/>
              </a:ext>
            </a:extLst>
          </p:cNvPr>
          <p:cNvCxnSpPr>
            <a:cxnSpLocks noChangeShapeType="1"/>
            <a:stCxn id="14" idx="0"/>
          </p:cNvCxnSpPr>
          <p:nvPr/>
        </p:nvCxnSpPr>
        <p:spPr bwMode="auto">
          <a:xfrm>
            <a:off x="4038600" y="2590800"/>
            <a:ext cx="1109663" cy="23622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 name="AutoShape 22">
            <a:extLst>
              <a:ext uri="{FF2B5EF4-FFF2-40B4-BE49-F238E27FC236}">
                <a16:creationId xmlns:a16="http://schemas.microsoft.com/office/drawing/2014/main" id="{71FAB702-6D99-2A28-5FC6-7BCA84B4C842}"/>
              </a:ext>
            </a:extLst>
          </p:cNvPr>
          <p:cNvCxnSpPr>
            <a:cxnSpLocks noChangeShapeType="1"/>
          </p:cNvCxnSpPr>
          <p:nvPr/>
        </p:nvCxnSpPr>
        <p:spPr bwMode="auto">
          <a:xfrm flipH="1">
            <a:off x="5148263" y="2590800"/>
            <a:ext cx="1609725" cy="23622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3" name="AutoShape 23">
            <a:extLst>
              <a:ext uri="{FF2B5EF4-FFF2-40B4-BE49-F238E27FC236}">
                <a16:creationId xmlns:a16="http://schemas.microsoft.com/office/drawing/2014/main" id="{E6C32386-5C4E-B634-D8F0-75BB96B1C65E}"/>
              </a:ext>
            </a:extLst>
          </p:cNvPr>
          <p:cNvCxnSpPr>
            <a:cxnSpLocks noChangeShapeType="1"/>
          </p:cNvCxnSpPr>
          <p:nvPr/>
        </p:nvCxnSpPr>
        <p:spPr bwMode="auto">
          <a:xfrm>
            <a:off x="1271588" y="2589213"/>
            <a:ext cx="4672012" cy="120332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 name="AutoShape 24">
            <a:extLst>
              <a:ext uri="{FF2B5EF4-FFF2-40B4-BE49-F238E27FC236}">
                <a16:creationId xmlns:a16="http://schemas.microsoft.com/office/drawing/2014/main" id="{3D94FEB2-2F4B-18EE-183F-1627972D646F}"/>
              </a:ext>
            </a:extLst>
          </p:cNvPr>
          <p:cNvCxnSpPr>
            <a:cxnSpLocks noChangeShapeType="1"/>
          </p:cNvCxnSpPr>
          <p:nvPr/>
        </p:nvCxnSpPr>
        <p:spPr bwMode="auto">
          <a:xfrm flipH="1">
            <a:off x="5943600" y="2590800"/>
            <a:ext cx="814388" cy="120173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 name="AutoShape 25">
            <a:extLst>
              <a:ext uri="{FF2B5EF4-FFF2-40B4-BE49-F238E27FC236}">
                <a16:creationId xmlns:a16="http://schemas.microsoft.com/office/drawing/2014/main" id="{1C6F996F-6F6F-C421-BDFC-77D683D3BD4D}"/>
              </a:ext>
            </a:extLst>
          </p:cNvPr>
          <p:cNvCxnSpPr>
            <a:cxnSpLocks noChangeShapeType="1"/>
          </p:cNvCxnSpPr>
          <p:nvPr/>
        </p:nvCxnSpPr>
        <p:spPr bwMode="auto">
          <a:xfrm>
            <a:off x="5843588" y="2597150"/>
            <a:ext cx="1028700" cy="119856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6" name="AutoShape 26">
            <a:extLst>
              <a:ext uri="{FF2B5EF4-FFF2-40B4-BE49-F238E27FC236}">
                <a16:creationId xmlns:a16="http://schemas.microsoft.com/office/drawing/2014/main" id="{B9B5BC9A-B262-9612-8ADA-51EAA675F8DF}"/>
              </a:ext>
            </a:extLst>
          </p:cNvPr>
          <p:cNvCxnSpPr>
            <a:cxnSpLocks noChangeShapeType="1"/>
          </p:cNvCxnSpPr>
          <p:nvPr/>
        </p:nvCxnSpPr>
        <p:spPr bwMode="auto">
          <a:xfrm flipH="1">
            <a:off x="6872288" y="2590800"/>
            <a:ext cx="1714500" cy="120491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7" name="AutoShape 27">
            <a:extLst>
              <a:ext uri="{FF2B5EF4-FFF2-40B4-BE49-F238E27FC236}">
                <a16:creationId xmlns:a16="http://schemas.microsoft.com/office/drawing/2014/main" id="{8FD31799-576B-7AA8-6E97-66F5FEF87F0D}"/>
              </a:ext>
            </a:extLst>
          </p:cNvPr>
          <p:cNvCxnSpPr>
            <a:cxnSpLocks noChangeShapeType="1"/>
          </p:cNvCxnSpPr>
          <p:nvPr/>
        </p:nvCxnSpPr>
        <p:spPr bwMode="auto">
          <a:xfrm>
            <a:off x="3095625" y="2595563"/>
            <a:ext cx="69850" cy="120332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 name="AutoShape 28">
            <a:extLst>
              <a:ext uri="{FF2B5EF4-FFF2-40B4-BE49-F238E27FC236}">
                <a16:creationId xmlns:a16="http://schemas.microsoft.com/office/drawing/2014/main" id="{1F648BF3-0B0F-1DD0-6567-9BEA48ED87ED}"/>
              </a:ext>
            </a:extLst>
          </p:cNvPr>
          <p:cNvCxnSpPr>
            <a:cxnSpLocks noChangeShapeType="1"/>
          </p:cNvCxnSpPr>
          <p:nvPr/>
        </p:nvCxnSpPr>
        <p:spPr bwMode="auto">
          <a:xfrm flipH="1">
            <a:off x="3165475" y="2590800"/>
            <a:ext cx="849313" cy="120808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 name="AutoShape 29">
            <a:extLst>
              <a:ext uri="{FF2B5EF4-FFF2-40B4-BE49-F238E27FC236}">
                <a16:creationId xmlns:a16="http://schemas.microsoft.com/office/drawing/2014/main" id="{D4084288-229F-8B71-4DB2-6ED85CB63C4D}"/>
              </a:ext>
            </a:extLst>
          </p:cNvPr>
          <p:cNvCxnSpPr>
            <a:cxnSpLocks noChangeShapeType="1"/>
          </p:cNvCxnSpPr>
          <p:nvPr/>
        </p:nvCxnSpPr>
        <p:spPr bwMode="auto">
          <a:xfrm flipH="1">
            <a:off x="3165475" y="2597150"/>
            <a:ext cx="1763713" cy="120173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0" name="AutoShape 30">
            <a:extLst>
              <a:ext uri="{FF2B5EF4-FFF2-40B4-BE49-F238E27FC236}">
                <a16:creationId xmlns:a16="http://schemas.microsoft.com/office/drawing/2014/main" id="{FF9851A5-5177-8D36-527C-E27867C0E643}"/>
              </a:ext>
            </a:extLst>
          </p:cNvPr>
          <p:cNvCxnSpPr>
            <a:cxnSpLocks noChangeShapeType="1"/>
          </p:cNvCxnSpPr>
          <p:nvPr/>
        </p:nvCxnSpPr>
        <p:spPr bwMode="auto">
          <a:xfrm>
            <a:off x="3095625" y="2595563"/>
            <a:ext cx="1203325" cy="120332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 name="AutoShape 31">
            <a:extLst>
              <a:ext uri="{FF2B5EF4-FFF2-40B4-BE49-F238E27FC236}">
                <a16:creationId xmlns:a16="http://schemas.microsoft.com/office/drawing/2014/main" id="{76F15C52-52CF-A2B2-E9A8-BC74666C8068}"/>
              </a:ext>
            </a:extLst>
          </p:cNvPr>
          <p:cNvCxnSpPr>
            <a:cxnSpLocks noChangeShapeType="1"/>
          </p:cNvCxnSpPr>
          <p:nvPr/>
        </p:nvCxnSpPr>
        <p:spPr bwMode="auto">
          <a:xfrm>
            <a:off x="2185988" y="2597150"/>
            <a:ext cx="979487" cy="120173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2" name="AutoShape 32">
            <a:extLst>
              <a:ext uri="{FF2B5EF4-FFF2-40B4-BE49-F238E27FC236}">
                <a16:creationId xmlns:a16="http://schemas.microsoft.com/office/drawing/2014/main" id="{6FC670F9-B713-E1B2-F122-3F4190AF8F6D}"/>
              </a:ext>
            </a:extLst>
          </p:cNvPr>
          <p:cNvCxnSpPr>
            <a:cxnSpLocks noChangeShapeType="1"/>
          </p:cNvCxnSpPr>
          <p:nvPr/>
        </p:nvCxnSpPr>
        <p:spPr bwMode="auto">
          <a:xfrm>
            <a:off x="2185988" y="2597150"/>
            <a:ext cx="1884362" cy="120173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3" name="AutoShape 33">
            <a:extLst>
              <a:ext uri="{FF2B5EF4-FFF2-40B4-BE49-F238E27FC236}">
                <a16:creationId xmlns:a16="http://schemas.microsoft.com/office/drawing/2014/main" id="{DA6CB5C3-A772-D686-D04D-8696D4F6AB72}"/>
              </a:ext>
            </a:extLst>
          </p:cNvPr>
          <p:cNvCxnSpPr>
            <a:cxnSpLocks noChangeShapeType="1"/>
          </p:cNvCxnSpPr>
          <p:nvPr/>
        </p:nvCxnSpPr>
        <p:spPr bwMode="auto">
          <a:xfrm flipH="1">
            <a:off x="4070350" y="2597150"/>
            <a:ext cx="858838" cy="120173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4" name="AutoShape 34">
            <a:extLst>
              <a:ext uri="{FF2B5EF4-FFF2-40B4-BE49-F238E27FC236}">
                <a16:creationId xmlns:a16="http://schemas.microsoft.com/office/drawing/2014/main" id="{383B3140-F082-2931-D955-682FAF7020CD}"/>
              </a:ext>
            </a:extLst>
          </p:cNvPr>
          <p:cNvCxnSpPr>
            <a:cxnSpLocks noChangeShapeType="1"/>
          </p:cNvCxnSpPr>
          <p:nvPr/>
        </p:nvCxnSpPr>
        <p:spPr bwMode="auto">
          <a:xfrm flipH="1">
            <a:off x="4070350" y="2590800"/>
            <a:ext cx="3602038" cy="120808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5" name="AutoShape 35">
            <a:extLst>
              <a:ext uri="{FF2B5EF4-FFF2-40B4-BE49-F238E27FC236}">
                <a16:creationId xmlns:a16="http://schemas.microsoft.com/office/drawing/2014/main" id="{802440E5-8820-FEB5-44CA-81A5E8F8ED89}"/>
              </a:ext>
            </a:extLst>
          </p:cNvPr>
          <p:cNvCxnSpPr>
            <a:cxnSpLocks noChangeShapeType="1"/>
          </p:cNvCxnSpPr>
          <p:nvPr/>
        </p:nvCxnSpPr>
        <p:spPr bwMode="auto">
          <a:xfrm>
            <a:off x="4929188" y="2597150"/>
            <a:ext cx="1214437" cy="2355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6" name="AutoShape 36">
            <a:extLst>
              <a:ext uri="{FF2B5EF4-FFF2-40B4-BE49-F238E27FC236}">
                <a16:creationId xmlns:a16="http://schemas.microsoft.com/office/drawing/2014/main" id="{2D3C8D59-8E46-9A1F-53D6-9AB70AFBA67A}"/>
              </a:ext>
            </a:extLst>
          </p:cNvPr>
          <p:cNvCxnSpPr>
            <a:cxnSpLocks noChangeShapeType="1"/>
          </p:cNvCxnSpPr>
          <p:nvPr/>
        </p:nvCxnSpPr>
        <p:spPr bwMode="auto">
          <a:xfrm flipH="1">
            <a:off x="6143625" y="2590800"/>
            <a:ext cx="614363" cy="23622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7" name="AutoShape 37">
            <a:extLst>
              <a:ext uri="{FF2B5EF4-FFF2-40B4-BE49-F238E27FC236}">
                <a16:creationId xmlns:a16="http://schemas.microsoft.com/office/drawing/2014/main" id="{660C8BF5-431D-F87F-42A2-84D6CD03771C}"/>
              </a:ext>
            </a:extLst>
          </p:cNvPr>
          <p:cNvCxnSpPr>
            <a:cxnSpLocks noChangeShapeType="1"/>
          </p:cNvCxnSpPr>
          <p:nvPr/>
        </p:nvCxnSpPr>
        <p:spPr bwMode="auto">
          <a:xfrm flipH="1">
            <a:off x="581025" y="2595563"/>
            <a:ext cx="2514600" cy="2357437"/>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8" name="AutoShape 38">
            <a:extLst>
              <a:ext uri="{FF2B5EF4-FFF2-40B4-BE49-F238E27FC236}">
                <a16:creationId xmlns:a16="http://schemas.microsoft.com/office/drawing/2014/main" id="{3F8F09FA-B47A-C36D-DF39-767103B7444C}"/>
              </a:ext>
            </a:extLst>
          </p:cNvPr>
          <p:cNvCxnSpPr>
            <a:cxnSpLocks noChangeShapeType="1"/>
          </p:cNvCxnSpPr>
          <p:nvPr/>
        </p:nvCxnSpPr>
        <p:spPr bwMode="auto">
          <a:xfrm flipH="1">
            <a:off x="581025" y="2589213"/>
            <a:ext cx="690563" cy="2363787"/>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9" name="AutoShape 39">
            <a:extLst>
              <a:ext uri="{FF2B5EF4-FFF2-40B4-BE49-F238E27FC236}">
                <a16:creationId xmlns:a16="http://schemas.microsoft.com/office/drawing/2014/main" id="{E3D58734-267B-B7A2-7766-6966AC44D1DD}"/>
              </a:ext>
            </a:extLst>
          </p:cNvPr>
          <p:cNvCxnSpPr>
            <a:cxnSpLocks noChangeShapeType="1"/>
          </p:cNvCxnSpPr>
          <p:nvPr/>
        </p:nvCxnSpPr>
        <p:spPr bwMode="auto">
          <a:xfrm flipH="1">
            <a:off x="7815263" y="2590800"/>
            <a:ext cx="771525" cy="23622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0" name="AutoShape 40">
            <a:extLst>
              <a:ext uri="{FF2B5EF4-FFF2-40B4-BE49-F238E27FC236}">
                <a16:creationId xmlns:a16="http://schemas.microsoft.com/office/drawing/2014/main" id="{48CCE21A-1828-F0D0-35B3-34F58A264E88}"/>
              </a:ext>
            </a:extLst>
          </p:cNvPr>
          <p:cNvCxnSpPr>
            <a:cxnSpLocks noChangeShapeType="1"/>
          </p:cNvCxnSpPr>
          <p:nvPr/>
        </p:nvCxnSpPr>
        <p:spPr bwMode="auto">
          <a:xfrm>
            <a:off x="8586788" y="2590800"/>
            <a:ext cx="104775" cy="120491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1" name="AutoShape 41">
            <a:extLst>
              <a:ext uri="{FF2B5EF4-FFF2-40B4-BE49-F238E27FC236}">
                <a16:creationId xmlns:a16="http://schemas.microsoft.com/office/drawing/2014/main" id="{D849C8A3-3AF4-B95D-DF6D-7F7B9724C316}"/>
              </a:ext>
            </a:extLst>
          </p:cNvPr>
          <p:cNvCxnSpPr>
            <a:cxnSpLocks noChangeShapeType="1"/>
          </p:cNvCxnSpPr>
          <p:nvPr/>
        </p:nvCxnSpPr>
        <p:spPr bwMode="auto">
          <a:xfrm>
            <a:off x="4929188" y="2597150"/>
            <a:ext cx="3762375" cy="119856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2" name="AutoShape 42">
            <a:extLst>
              <a:ext uri="{FF2B5EF4-FFF2-40B4-BE49-F238E27FC236}">
                <a16:creationId xmlns:a16="http://schemas.microsoft.com/office/drawing/2014/main" id="{88009887-3239-372E-DB2D-D8017F595BBE}"/>
              </a:ext>
            </a:extLst>
          </p:cNvPr>
          <p:cNvCxnSpPr>
            <a:cxnSpLocks noChangeShapeType="1"/>
          </p:cNvCxnSpPr>
          <p:nvPr/>
        </p:nvCxnSpPr>
        <p:spPr bwMode="auto">
          <a:xfrm flipH="1">
            <a:off x="5005388" y="2597150"/>
            <a:ext cx="838200" cy="1212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3" name="AutoShape 43">
            <a:extLst>
              <a:ext uri="{FF2B5EF4-FFF2-40B4-BE49-F238E27FC236}">
                <a16:creationId xmlns:a16="http://schemas.microsoft.com/office/drawing/2014/main" id="{75C49C06-FCC1-5185-7B76-0AE0BBFE1CA5}"/>
              </a:ext>
            </a:extLst>
          </p:cNvPr>
          <p:cNvCxnSpPr>
            <a:cxnSpLocks noChangeShapeType="1"/>
          </p:cNvCxnSpPr>
          <p:nvPr/>
        </p:nvCxnSpPr>
        <p:spPr bwMode="auto">
          <a:xfrm>
            <a:off x="3095625" y="2595563"/>
            <a:ext cx="1909763" cy="1214437"/>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4" name="AutoShape 44">
            <a:extLst>
              <a:ext uri="{FF2B5EF4-FFF2-40B4-BE49-F238E27FC236}">
                <a16:creationId xmlns:a16="http://schemas.microsoft.com/office/drawing/2014/main" id="{C391F56E-77C9-A7F3-D3C7-7738A6EDAB67}"/>
              </a:ext>
            </a:extLst>
          </p:cNvPr>
          <p:cNvCxnSpPr>
            <a:cxnSpLocks noChangeShapeType="1"/>
          </p:cNvCxnSpPr>
          <p:nvPr/>
        </p:nvCxnSpPr>
        <p:spPr bwMode="auto">
          <a:xfrm flipH="1">
            <a:off x="1566863" y="2597150"/>
            <a:ext cx="619125" cy="2355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5" name="AutoShape 45">
            <a:extLst>
              <a:ext uri="{FF2B5EF4-FFF2-40B4-BE49-F238E27FC236}">
                <a16:creationId xmlns:a16="http://schemas.microsoft.com/office/drawing/2014/main" id="{11803D65-9205-36BD-8DD7-EF1CD8FDBD99}"/>
              </a:ext>
            </a:extLst>
          </p:cNvPr>
          <p:cNvCxnSpPr>
            <a:cxnSpLocks noChangeShapeType="1"/>
          </p:cNvCxnSpPr>
          <p:nvPr/>
        </p:nvCxnSpPr>
        <p:spPr bwMode="auto">
          <a:xfrm flipH="1">
            <a:off x="1566863" y="2597150"/>
            <a:ext cx="4276725" cy="2355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6" name="AutoShape 46">
            <a:extLst>
              <a:ext uri="{FF2B5EF4-FFF2-40B4-BE49-F238E27FC236}">
                <a16:creationId xmlns:a16="http://schemas.microsoft.com/office/drawing/2014/main" id="{1D05BD04-3713-B085-18E2-5C7B124EC7B0}"/>
              </a:ext>
            </a:extLst>
          </p:cNvPr>
          <p:cNvCxnSpPr>
            <a:cxnSpLocks noChangeShapeType="1"/>
          </p:cNvCxnSpPr>
          <p:nvPr/>
        </p:nvCxnSpPr>
        <p:spPr bwMode="auto">
          <a:xfrm flipH="1">
            <a:off x="385763" y="2589213"/>
            <a:ext cx="885825" cy="12096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7" name="AutoShape 47">
            <a:extLst>
              <a:ext uri="{FF2B5EF4-FFF2-40B4-BE49-F238E27FC236}">
                <a16:creationId xmlns:a16="http://schemas.microsoft.com/office/drawing/2014/main" id="{55A515DA-02A4-EBE6-648D-D0EE1A9DF12F}"/>
              </a:ext>
            </a:extLst>
          </p:cNvPr>
          <p:cNvCxnSpPr>
            <a:cxnSpLocks noChangeShapeType="1"/>
          </p:cNvCxnSpPr>
          <p:nvPr/>
        </p:nvCxnSpPr>
        <p:spPr bwMode="auto">
          <a:xfrm flipH="1">
            <a:off x="385763" y="2597150"/>
            <a:ext cx="1800225" cy="120173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8" name="AutoShape 48">
            <a:extLst>
              <a:ext uri="{FF2B5EF4-FFF2-40B4-BE49-F238E27FC236}">
                <a16:creationId xmlns:a16="http://schemas.microsoft.com/office/drawing/2014/main" id="{8360B1A2-757B-B5A6-A635-254EA6E65AE8}"/>
              </a:ext>
            </a:extLst>
          </p:cNvPr>
          <p:cNvCxnSpPr>
            <a:cxnSpLocks noChangeShapeType="1"/>
          </p:cNvCxnSpPr>
          <p:nvPr/>
        </p:nvCxnSpPr>
        <p:spPr bwMode="auto">
          <a:xfrm>
            <a:off x="4014788" y="2590800"/>
            <a:ext cx="2962275" cy="23622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9" name="AutoShape 49">
            <a:extLst>
              <a:ext uri="{FF2B5EF4-FFF2-40B4-BE49-F238E27FC236}">
                <a16:creationId xmlns:a16="http://schemas.microsoft.com/office/drawing/2014/main" id="{ECA07083-6AD7-0279-9AB5-948D14E787FF}"/>
              </a:ext>
            </a:extLst>
          </p:cNvPr>
          <p:cNvCxnSpPr>
            <a:cxnSpLocks noChangeShapeType="1"/>
          </p:cNvCxnSpPr>
          <p:nvPr/>
        </p:nvCxnSpPr>
        <p:spPr bwMode="auto">
          <a:xfrm>
            <a:off x="4929188" y="2597150"/>
            <a:ext cx="2047875" cy="2355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0" name="AutoShape 50">
            <a:extLst>
              <a:ext uri="{FF2B5EF4-FFF2-40B4-BE49-F238E27FC236}">
                <a16:creationId xmlns:a16="http://schemas.microsoft.com/office/drawing/2014/main" id="{5D45455C-E7FF-05C3-E489-4946689CDC5B}"/>
              </a:ext>
            </a:extLst>
          </p:cNvPr>
          <p:cNvCxnSpPr>
            <a:cxnSpLocks noChangeShapeType="1"/>
            <a:stCxn id="15" idx="0"/>
          </p:cNvCxnSpPr>
          <p:nvPr/>
        </p:nvCxnSpPr>
        <p:spPr bwMode="auto">
          <a:xfrm>
            <a:off x="3124200" y="2590800"/>
            <a:ext cx="3852863" cy="23622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 name="AutoShape 51">
            <a:extLst>
              <a:ext uri="{FF2B5EF4-FFF2-40B4-BE49-F238E27FC236}">
                <a16:creationId xmlns:a16="http://schemas.microsoft.com/office/drawing/2014/main" id="{3536CF5C-55C9-2075-1AF0-12604C2CB9AE}"/>
              </a:ext>
            </a:extLst>
          </p:cNvPr>
          <p:cNvCxnSpPr>
            <a:cxnSpLocks noChangeShapeType="1"/>
          </p:cNvCxnSpPr>
          <p:nvPr/>
        </p:nvCxnSpPr>
        <p:spPr bwMode="auto">
          <a:xfrm>
            <a:off x="2185988" y="2597150"/>
            <a:ext cx="4791075" cy="2355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2" name="AutoShape 52">
            <a:extLst>
              <a:ext uri="{FF2B5EF4-FFF2-40B4-BE49-F238E27FC236}">
                <a16:creationId xmlns:a16="http://schemas.microsoft.com/office/drawing/2014/main" id="{84802F0F-68B6-4CD3-6116-F3D4F08EC9FA}"/>
              </a:ext>
            </a:extLst>
          </p:cNvPr>
          <p:cNvCxnSpPr>
            <a:cxnSpLocks noChangeShapeType="1"/>
          </p:cNvCxnSpPr>
          <p:nvPr/>
        </p:nvCxnSpPr>
        <p:spPr bwMode="auto">
          <a:xfrm>
            <a:off x="4929188" y="2597150"/>
            <a:ext cx="2886075" cy="2355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3" name="AutoShape 53">
            <a:extLst>
              <a:ext uri="{FF2B5EF4-FFF2-40B4-BE49-F238E27FC236}">
                <a16:creationId xmlns:a16="http://schemas.microsoft.com/office/drawing/2014/main" id="{2EEC903C-3FD2-5C37-87F2-0624EA12FF62}"/>
              </a:ext>
            </a:extLst>
          </p:cNvPr>
          <p:cNvCxnSpPr>
            <a:cxnSpLocks noChangeShapeType="1"/>
          </p:cNvCxnSpPr>
          <p:nvPr/>
        </p:nvCxnSpPr>
        <p:spPr bwMode="auto">
          <a:xfrm>
            <a:off x="5843588" y="2597150"/>
            <a:ext cx="2809875" cy="2355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4" name="AutoShape 54">
            <a:extLst>
              <a:ext uri="{FF2B5EF4-FFF2-40B4-BE49-F238E27FC236}">
                <a16:creationId xmlns:a16="http://schemas.microsoft.com/office/drawing/2014/main" id="{E3B68340-C0DB-FF6B-D94C-32BA958D27C9}"/>
              </a:ext>
            </a:extLst>
          </p:cNvPr>
          <p:cNvCxnSpPr>
            <a:cxnSpLocks noChangeShapeType="1"/>
          </p:cNvCxnSpPr>
          <p:nvPr/>
        </p:nvCxnSpPr>
        <p:spPr bwMode="auto">
          <a:xfrm>
            <a:off x="4014788" y="2590800"/>
            <a:ext cx="4638675" cy="23622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5" name="AutoShape 55">
            <a:extLst>
              <a:ext uri="{FF2B5EF4-FFF2-40B4-BE49-F238E27FC236}">
                <a16:creationId xmlns:a16="http://schemas.microsoft.com/office/drawing/2014/main" id="{B26B1259-D2F8-FE4F-2B05-4769AFD8774C}"/>
              </a:ext>
            </a:extLst>
          </p:cNvPr>
          <p:cNvCxnSpPr>
            <a:cxnSpLocks noChangeShapeType="1"/>
          </p:cNvCxnSpPr>
          <p:nvPr/>
        </p:nvCxnSpPr>
        <p:spPr bwMode="auto">
          <a:xfrm flipH="1">
            <a:off x="3314700" y="2590800"/>
            <a:ext cx="4357688" cy="23622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6" name="AutoShape 56">
            <a:extLst>
              <a:ext uri="{FF2B5EF4-FFF2-40B4-BE49-F238E27FC236}">
                <a16:creationId xmlns:a16="http://schemas.microsoft.com/office/drawing/2014/main" id="{5B32B34A-20E9-B23B-79AE-8ECD32008CE2}"/>
              </a:ext>
            </a:extLst>
          </p:cNvPr>
          <p:cNvCxnSpPr>
            <a:cxnSpLocks noChangeShapeType="1"/>
          </p:cNvCxnSpPr>
          <p:nvPr/>
        </p:nvCxnSpPr>
        <p:spPr bwMode="auto">
          <a:xfrm>
            <a:off x="2185988" y="2597150"/>
            <a:ext cx="1128712" cy="2355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7" name="AutoShape 57">
            <a:extLst>
              <a:ext uri="{FF2B5EF4-FFF2-40B4-BE49-F238E27FC236}">
                <a16:creationId xmlns:a16="http://schemas.microsoft.com/office/drawing/2014/main" id="{43359479-D976-6CCC-CB1C-DDB0006EE099}"/>
              </a:ext>
            </a:extLst>
          </p:cNvPr>
          <p:cNvCxnSpPr>
            <a:cxnSpLocks noChangeShapeType="1"/>
          </p:cNvCxnSpPr>
          <p:nvPr/>
        </p:nvCxnSpPr>
        <p:spPr bwMode="auto">
          <a:xfrm>
            <a:off x="2185988" y="2597150"/>
            <a:ext cx="295275" cy="2355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8" name="AutoShape 58">
            <a:extLst>
              <a:ext uri="{FF2B5EF4-FFF2-40B4-BE49-F238E27FC236}">
                <a16:creationId xmlns:a16="http://schemas.microsoft.com/office/drawing/2014/main" id="{B2BD2689-C3CD-E307-7403-18E7D2B02BE4}"/>
              </a:ext>
            </a:extLst>
          </p:cNvPr>
          <p:cNvCxnSpPr>
            <a:cxnSpLocks noChangeShapeType="1"/>
          </p:cNvCxnSpPr>
          <p:nvPr/>
        </p:nvCxnSpPr>
        <p:spPr bwMode="auto">
          <a:xfrm flipH="1">
            <a:off x="2481263" y="2595563"/>
            <a:ext cx="614362" cy="2357437"/>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59" name="Picture 59">
            <a:extLst>
              <a:ext uri="{FF2B5EF4-FFF2-40B4-BE49-F238E27FC236}">
                <a16:creationId xmlns:a16="http://schemas.microsoft.com/office/drawing/2014/main" id="{E9C3098C-4CA4-7ECF-0A67-D2F4F9B56C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29388" y="3795713"/>
            <a:ext cx="685800"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60">
            <a:extLst>
              <a:ext uri="{FF2B5EF4-FFF2-40B4-BE49-F238E27FC236}">
                <a16:creationId xmlns:a16="http://schemas.microsoft.com/office/drawing/2014/main" id="{CF124780-4526-A0F7-EA0B-310C422E81A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53425" y="3795713"/>
            <a:ext cx="6762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1">
            <a:extLst>
              <a:ext uri="{FF2B5EF4-FFF2-40B4-BE49-F238E27FC236}">
                <a16:creationId xmlns:a16="http://schemas.microsoft.com/office/drawing/2014/main" id="{CDD3FAC1-FB2F-3676-15C9-538D61B00C8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6975" y="3798888"/>
            <a:ext cx="66675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2">
            <a:extLst>
              <a:ext uri="{FF2B5EF4-FFF2-40B4-BE49-F238E27FC236}">
                <a16:creationId xmlns:a16="http://schemas.microsoft.com/office/drawing/2014/main" id="{241D19B0-2051-97F9-A419-A631C93F611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32100" y="3798888"/>
            <a:ext cx="66675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3">
            <a:extLst>
              <a:ext uri="{FF2B5EF4-FFF2-40B4-BE49-F238E27FC236}">
                <a16:creationId xmlns:a16="http://schemas.microsoft.com/office/drawing/2014/main" id="{1DFBB9C6-1D80-19DB-85FB-25C9C2BD208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71800" y="4953000"/>
            <a:ext cx="6858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4">
            <a:extLst>
              <a:ext uri="{FF2B5EF4-FFF2-40B4-BE49-F238E27FC236}">
                <a16:creationId xmlns:a16="http://schemas.microsoft.com/office/drawing/2014/main" id="{B20D1D5D-5CD2-DC10-26CB-086EB261C6E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29400" y="4953000"/>
            <a:ext cx="695325"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5">
            <a:extLst>
              <a:ext uri="{FF2B5EF4-FFF2-40B4-BE49-F238E27FC236}">
                <a16:creationId xmlns:a16="http://schemas.microsoft.com/office/drawing/2014/main" id="{4508A509-A05A-FBC3-3C6C-F8375AD5AD6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1550" y="3798888"/>
            <a:ext cx="6953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6">
            <a:extLst>
              <a:ext uri="{FF2B5EF4-FFF2-40B4-BE49-F238E27FC236}">
                <a16:creationId xmlns:a16="http://schemas.microsoft.com/office/drawing/2014/main" id="{B710667F-BD8C-38CD-8381-870F6EB1ACF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48200" y="3810000"/>
            <a:ext cx="71278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7">
            <a:extLst>
              <a:ext uri="{FF2B5EF4-FFF2-40B4-BE49-F238E27FC236}">
                <a16:creationId xmlns:a16="http://schemas.microsoft.com/office/drawing/2014/main" id="{10A7A4D5-6F72-0220-1397-370BDDE33FC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19200" y="4953000"/>
            <a:ext cx="69532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68">
            <a:extLst>
              <a:ext uri="{FF2B5EF4-FFF2-40B4-BE49-F238E27FC236}">
                <a16:creationId xmlns:a16="http://schemas.microsoft.com/office/drawing/2014/main" id="{AD96C49B-7938-69F6-41B2-11C60708AF1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467600" y="4953000"/>
            <a:ext cx="69532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9">
            <a:extLst>
              <a:ext uri="{FF2B5EF4-FFF2-40B4-BE49-F238E27FC236}">
                <a16:creationId xmlns:a16="http://schemas.microsoft.com/office/drawing/2014/main" id="{41821125-9707-F654-A20C-37BCA0EC87E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100" y="3798888"/>
            <a:ext cx="6953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70">
            <a:extLst>
              <a:ext uri="{FF2B5EF4-FFF2-40B4-BE49-F238E27FC236}">
                <a16:creationId xmlns:a16="http://schemas.microsoft.com/office/drawing/2014/main" id="{8A8C5CED-B6C2-8B18-CDDD-CD2B9D79DA2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06588" y="3795713"/>
            <a:ext cx="685800"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1">
            <a:extLst>
              <a:ext uri="{FF2B5EF4-FFF2-40B4-BE49-F238E27FC236}">
                <a16:creationId xmlns:a16="http://schemas.microsoft.com/office/drawing/2014/main" id="{1BC9AD55-8D1B-0F64-17E2-A149763903D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962400" y="4953000"/>
            <a:ext cx="6762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2">
            <a:extLst>
              <a:ext uri="{FF2B5EF4-FFF2-40B4-BE49-F238E27FC236}">
                <a16:creationId xmlns:a16="http://schemas.microsoft.com/office/drawing/2014/main" id="{CB2DB092-7743-7D8D-28B3-3442AF01FEF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133600" y="4953000"/>
            <a:ext cx="695325"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3">
            <a:extLst>
              <a:ext uri="{FF2B5EF4-FFF2-40B4-BE49-F238E27FC236}">
                <a16:creationId xmlns:a16="http://schemas.microsoft.com/office/drawing/2014/main" id="{24E441D1-61E4-EB59-23D4-2BEB81D2699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28600" y="4953000"/>
            <a:ext cx="7032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74">
            <a:extLst>
              <a:ext uri="{FF2B5EF4-FFF2-40B4-BE49-F238E27FC236}">
                <a16:creationId xmlns:a16="http://schemas.microsoft.com/office/drawing/2014/main" id="{3DB2F918-1D71-D4F1-2CBD-360C3867BBD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595938" y="3792538"/>
            <a:ext cx="69532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75">
            <a:extLst>
              <a:ext uri="{FF2B5EF4-FFF2-40B4-BE49-F238E27FC236}">
                <a16:creationId xmlns:a16="http://schemas.microsoft.com/office/drawing/2014/main" id="{260C167E-6FC6-7D2C-3FB6-D3BBF972643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800600" y="4953000"/>
            <a:ext cx="695325"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76">
            <a:extLst>
              <a:ext uri="{FF2B5EF4-FFF2-40B4-BE49-F238E27FC236}">
                <a16:creationId xmlns:a16="http://schemas.microsoft.com/office/drawing/2014/main" id="{AE9F6726-9A31-406B-9574-A592F9D7B68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454900" y="3798888"/>
            <a:ext cx="658813"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77">
            <a:extLst>
              <a:ext uri="{FF2B5EF4-FFF2-40B4-BE49-F238E27FC236}">
                <a16:creationId xmlns:a16="http://schemas.microsoft.com/office/drawing/2014/main" id="{3C6E981C-E575-4BF9-73EE-611A065C3C77}"/>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791200" y="4953000"/>
            <a:ext cx="7032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78">
            <a:extLst>
              <a:ext uri="{FF2B5EF4-FFF2-40B4-BE49-F238E27FC236}">
                <a16:creationId xmlns:a16="http://schemas.microsoft.com/office/drawing/2014/main" id="{4B1B9A33-4887-FCCB-7D05-787B3FB7451E}"/>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305800" y="4953000"/>
            <a:ext cx="695325"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TextBox 78">
            <a:extLst>
              <a:ext uri="{FF2B5EF4-FFF2-40B4-BE49-F238E27FC236}">
                <a16:creationId xmlns:a16="http://schemas.microsoft.com/office/drawing/2014/main" id="{09561AEB-C49F-EA11-2A78-BB67B0ECC5D9}"/>
              </a:ext>
            </a:extLst>
          </p:cNvPr>
          <p:cNvSpPr txBox="1"/>
          <p:nvPr/>
        </p:nvSpPr>
        <p:spPr>
          <a:xfrm>
            <a:off x="581025" y="6400800"/>
            <a:ext cx="7430239" cy="369332"/>
          </a:xfrm>
          <a:prstGeom prst="rect">
            <a:avLst/>
          </a:prstGeom>
          <a:noFill/>
        </p:spPr>
        <p:txBody>
          <a:bodyPr wrap="none" rtlCol="0">
            <a:spAutoFit/>
          </a:bodyPr>
          <a:lstStyle/>
          <a:p>
            <a:r>
              <a:rPr lang="en-US" b="1" dirty="0">
                <a:solidFill>
                  <a:srgbClr val="FF0000"/>
                </a:solidFill>
              </a:rPr>
              <a:t>Question: how many movies away Brad Pitt and Bradley Cooper ?</a:t>
            </a:r>
          </a:p>
        </p:txBody>
      </p:sp>
    </p:spTree>
    <p:extLst>
      <p:ext uri="{BB962C8B-B14F-4D97-AF65-F5344CB8AC3E}">
        <p14:creationId xmlns:p14="http://schemas.microsoft.com/office/powerpoint/2010/main" val="266267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checkerboard(across)">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B25B892-18A4-7800-F045-649B6D1CB255}"/>
              </a:ext>
            </a:extLst>
          </p:cNvPr>
          <p:cNvSpPr txBox="1">
            <a:spLocks noChangeArrowheads="1"/>
          </p:cNvSpPr>
          <p:nvPr/>
        </p:nvSpPr>
        <p:spPr>
          <a:xfrm>
            <a:off x="533400" y="304800"/>
            <a:ext cx="8229600" cy="530225"/>
          </a:xfrm>
          <a:prstGeom prst="rect">
            <a:avLst/>
          </a:prstGeom>
        </p:spPr>
        <p:txBody>
          <a:bodyPr/>
          <a:lstStyle>
            <a:lvl1pPr algn="ctr" rtl="0" eaLnBrk="0" fontAlgn="base" hangingPunct="0">
              <a:spcBef>
                <a:spcPct val="0"/>
              </a:spcBef>
              <a:spcAft>
                <a:spcPct val="0"/>
              </a:spcAft>
              <a:defRPr sz="2400">
                <a:solidFill>
                  <a:schemeClr val="tx2"/>
                </a:solidFill>
                <a:latin typeface="+mj-lt"/>
                <a:ea typeface="ＭＳ Ｐゴシック" panose="020B0600070205080204" pitchFamily="34" charset="-128"/>
                <a:cs typeface="ＭＳ Ｐゴシック" pitchFamily="-65" charset="-128"/>
              </a:defRPr>
            </a:lvl1pPr>
            <a:lvl2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2pPr>
            <a:lvl3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3pPr>
            <a:lvl4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4pPr>
            <a:lvl5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5pPr>
            <a:lvl6pPr marL="457200" algn="ctr" rtl="0" fontAlgn="base">
              <a:spcBef>
                <a:spcPct val="0"/>
              </a:spcBef>
              <a:spcAft>
                <a:spcPct val="0"/>
              </a:spcAft>
              <a:defRPr sz="2400">
                <a:solidFill>
                  <a:schemeClr val="tx2"/>
                </a:solidFill>
                <a:latin typeface="Arial Black" pitchFamily="-65" charset="0"/>
              </a:defRPr>
            </a:lvl6pPr>
            <a:lvl7pPr marL="914400" algn="ctr" rtl="0" fontAlgn="base">
              <a:spcBef>
                <a:spcPct val="0"/>
              </a:spcBef>
              <a:spcAft>
                <a:spcPct val="0"/>
              </a:spcAft>
              <a:defRPr sz="2400">
                <a:solidFill>
                  <a:schemeClr val="tx2"/>
                </a:solidFill>
                <a:latin typeface="Arial Black" pitchFamily="-65" charset="0"/>
              </a:defRPr>
            </a:lvl7pPr>
            <a:lvl8pPr marL="1371600" algn="ctr" rtl="0" fontAlgn="base">
              <a:spcBef>
                <a:spcPct val="0"/>
              </a:spcBef>
              <a:spcAft>
                <a:spcPct val="0"/>
              </a:spcAft>
              <a:defRPr sz="2400">
                <a:solidFill>
                  <a:schemeClr val="tx2"/>
                </a:solidFill>
                <a:latin typeface="Arial Black" pitchFamily="-65" charset="0"/>
              </a:defRPr>
            </a:lvl8pPr>
            <a:lvl9pPr marL="1828800" algn="ctr" rtl="0" fontAlgn="base">
              <a:spcBef>
                <a:spcPct val="0"/>
              </a:spcBef>
              <a:spcAft>
                <a:spcPct val="0"/>
              </a:spcAft>
              <a:defRPr sz="2400">
                <a:solidFill>
                  <a:schemeClr val="tx2"/>
                </a:solidFill>
                <a:latin typeface="Arial Black" pitchFamily="-65" charset="0"/>
              </a:defRPr>
            </a:lvl9pPr>
          </a:lstStyle>
          <a:p>
            <a:r>
              <a:rPr lang="en-US" altLang="en-US" sz="3200" kern="0" dirty="0"/>
              <a:t>Network of actor co-starring in movies</a:t>
            </a:r>
          </a:p>
        </p:txBody>
      </p:sp>
      <p:pic>
        <p:nvPicPr>
          <p:cNvPr id="82" name="Picture 81" descr="A picture containing person, person, suit, dressed&#10;&#10;Description automatically generated">
            <a:extLst>
              <a:ext uri="{FF2B5EF4-FFF2-40B4-BE49-F238E27FC236}">
                <a16:creationId xmlns:a16="http://schemas.microsoft.com/office/drawing/2014/main" id="{737C2376-78E0-9CA7-9FF1-09ADCB8366B2}"/>
              </a:ext>
            </a:extLst>
          </p:cNvPr>
          <p:cNvPicPr>
            <a:picLocks noChangeAspect="1"/>
          </p:cNvPicPr>
          <p:nvPr/>
        </p:nvPicPr>
        <p:blipFill>
          <a:blip r:embed="rId2"/>
          <a:stretch>
            <a:fillRect/>
          </a:stretch>
        </p:blipFill>
        <p:spPr>
          <a:xfrm>
            <a:off x="254000" y="2552700"/>
            <a:ext cx="1155700" cy="1752600"/>
          </a:xfrm>
          <a:prstGeom prst="rect">
            <a:avLst/>
          </a:prstGeom>
        </p:spPr>
      </p:pic>
      <p:pic>
        <p:nvPicPr>
          <p:cNvPr id="84" name="Picture 83" descr="A picture containing text, grass, posing&#10;&#10;Description automatically generated">
            <a:extLst>
              <a:ext uri="{FF2B5EF4-FFF2-40B4-BE49-F238E27FC236}">
                <a16:creationId xmlns:a16="http://schemas.microsoft.com/office/drawing/2014/main" id="{375ACF0B-9E44-AC3B-D2AF-D70494E8F866}"/>
              </a:ext>
            </a:extLst>
          </p:cNvPr>
          <p:cNvPicPr>
            <a:picLocks noChangeAspect="1"/>
          </p:cNvPicPr>
          <p:nvPr/>
        </p:nvPicPr>
        <p:blipFill>
          <a:blip r:embed="rId3"/>
          <a:stretch>
            <a:fillRect/>
          </a:stretch>
        </p:blipFill>
        <p:spPr>
          <a:xfrm>
            <a:off x="1978025" y="4533900"/>
            <a:ext cx="1295400" cy="1943100"/>
          </a:xfrm>
          <a:prstGeom prst="rect">
            <a:avLst/>
          </a:prstGeom>
        </p:spPr>
      </p:pic>
      <p:pic>
        <p:nvPicPr>
          <p:cNvPr id="86" name="Picture 85" descr="A person smiling for the camera&#10;&#10;Description automatically generated with low confidence">
            <a:extLst>
              <a:ext uri="{FF2B5EF4-FFF2-40B4-BE49-F238E27FC236}">
                <a16:creationId xmlns:a16="http://schemas.microsoft.com/office/drawing/2014/main" id="{4CD7E9EE-A4AF-1150-0B2F-837911A514E1}"/>
              </a:ext>
            </a:extLst>
          </p:cNvPr>
          <p:cNvPicPr>
            <a:picLocks noChangeAspect="1"/>
          </p:cNvPicPr>
          <p:nvPr/>
        </p:nvPicPr>
        <p:blipFill>
          <a:blip r:embed="rId4"/>
          <a:stretch>
            <a:fillRect/>
          </a:stretch>
        </p:blipFill>
        <p:spPr>
          <a:xfrm>
            <a:off x="3841750" y="2527300"/>
            <a:ext cx="1270000" cy="1905000"/>
          </a:xfrm>
          <a:prstGeom prst="rect">
            <a:avLst/>
          </a:prstGeom>
        </p:spPr>
      </p:pic>
      <p:pic>
        <p:nvPicPr>
          <p:cNvPr id="88" name="Picture 87" descr="A person sitting in a chair&#10;&#10;Description automatically generated with medium confidence">
            <a:extLst>
              <a:ext uri="{FF2B5EF4-FFF2-40B4-BE49-F238E27FC236}">
                <a16:creationId xmlns:a16="http://schemas.microsoft.com/office/drawing/2014/main" id="{F7677C95-F654-6476-9A94-97329624E3E1}"/>
              </a:ext>
            </a:extLst>
          </p:cNvPr>
          <p:cNvPicPr>
            <a:picLocks noChangeAspect="1"/>
          </p:cNvPicPr>
          <p:nvPr/>
        </p:nvPicPr>
        <p:blipFill>
          <a:blip r:embed="rId5"/>
          <a:stretch>
            <a:fillRect/>
          </a:stretch>
        </p:blipFill>
        <p:spPr>
          <a:xfrm>
            <a:off x="5680075" y="4495800"/>
            <a:ext cx="1371600" cy="2057400"/>
          </a:xfrm>
          <a:prstGeom prst="rect">
            <a:avLst/>
          </a:prstGeom>
        </p:spPr>
      </p:pic>
      <p:pic>
        <p:nvPicPr>
          <p:cNvPr id="90" name="Picture 89" descr="A picture containing person, person, indoor, suit&#10;&#10;Description automatically generated">
            <a:extLst>
              <a:ext uri="{FF2B5EF4-FFF2-40B4-BE49-F238E27FC236}">
                <a16:creationId xmlns:a16="http://schemas.microsoft.com/office/drawing/2014/main" id="{F41686A1-E5F3-27C8-A9A0-9ED834ED9F2F}"/>
              </a:ext>
            </a:extLst>
          </p:cNvPr>
          <p:cNvPicPr>
            <a:picLocks noChangeAspect="1"/>
          </p:cNvPicPr>
          <p:nvPr/>
        </p:nvPicPr>
        <p:blipFill>
          <a:blip r:embed="rId6"/>
          <a:stretch>
            <a:fillRect/>
          </a:stretch>
        </p:blipFill>
        <p:spPr>
          <a:xfrm>
            <a:off x="7620000" y="2605314"/>
            <a:ext cx="1270000" cy="1905000"/>
          </a:xfrm>
          <a:prstGeom prst="rect">
            <a:avLst/>
          </a:prstGeom>
        </p:spPr>
      </p:pic>
      <p:cxnSp>
        <p:nvCxnSpPr>
          <p:cNvPr id="92" name="Elbow Connector 91">
            <a:extLst>
              <a:ext uri="{FF2B5EF4-FFF2-40B4-BE49-F238E27FC236}">
                <a16:creationId xmlns:a16="http://schemas.microsoft.com/office/drawing/2014/main" id="{C885F25F-6F2F-C772-46F7-B21820DB600C}"/>
              </a:ext>
            </a:extLst>
          </p:cNvPr>
          <p:cNvCxnSpPr>
            <a:stCxn id="82" idx="3"/>
            <a:endCxn id="84" idx="0"/>
          </p:cNvCxnSpPr>
          <p:nvPr/>
        </p:nvCxnSpPr>
        <p:spPr bwMode="auto">
          <a:xfrm>
            <a:off x="1409700" y="3429000"/>
            <a:ext cx="1216025" cy="1104900"/>
          </a:xfrm>
          <a:prstGeom prst="bentConnector2">
            <a:avLst/>
          </a:prstGeom>
          <a:noFill/>
          <a:ln w="38100" cap="flat" cmpd="sng" algn="ctr">
            <a:solidFill>
              <a:schemeClr val="accent1"/>
            </a:solidFill>
            <a:prstDash val="solid"/>
            <a:round/>
            <a:headEnd type="none" w="med" len="med"/>
            <a:tailEnd type="triangle"/>
          </a:ln>
          <a:effectLst/>
        </p:spPr>
      </p:cxnSp>
      <p:cxnSp>
        <p:nvCxnSpPr>
          <p:cNvPr id="94" name="Elbow Connector 93">
            <a:extLst>
              <a:ext uri="{FF2B5EF4-FFF2-40B4-BE49-F238E27FC236}">
                <a16:creationId xmlns:a16="http://schemas.microsoft.com/office/drawing/2014/main" id="{111A4015-10C5-6D25-47F4-B069791F2EB8}"/>
              </a:ext>
            </a:extLst>
          </p:cNvPr>
          <p:cNvCxnSpPr>
            <a:stCxn id="84" idx="3"/>
            <a:endCxn id="86" idx="2"/>
          </p:cNvCxnSpPr>
          <p:nvPr/>
        </p:nvCxnSpPr>
        <p:spPr bwMode="auto">
          <a:xfrm flipV="1">
            <a:off x="3273425" y="4432300"/>
            <a:ext cx="1203325" cy="1073150"/>
          </a:xfrm>
          <a:prstGeom prst="bentConnector2">
            <a:avLst/>
          </a:prstGeom>
          <a:noFill/>
          <a:ln w="38100" cap="flat" cmpd="sng" algn="ctr">
            <a:solidFill>
              <a:schemeClr val="accent1"/>
            </a:solidFill>
            <a:prstDash val="solid"/>
            <a:round/>
            <a:headEnd type="none" w="med" len="med"/>
            <a:tailEnd type="triangle"/>
          </a:ln>
          <a:effectLst/>
        </p:spPr>
      </p:cxnSp>
      <p:cxnSp>
        <p:nvCxnSpPr>
          <p:cNvPr id="96" name="Elbow Connector 95">
            <a:extLst>
              <a:ext uri="{FF2B5EF4-FFF2-40B4-BE49-F238E27FC236}">
                <a16:creationId xmlns:a16="http://schemas.microsoft.com/office/drawing/2014/main" id="{32150A01-99DB-AA34-E78C-278C943AD26D}"/>
              </a:ext>
            </a:extLst>
          </p:cNvPr>
          <p:cNvCxnSpPr>
            <a:stCxn id="86" idx="3"/>
            <a:endCxn id="88" idx="0"/>
          </p:cNvCxnSpPr>
          <p:nvPr/>
        </p:nvCxnSpPr>
        <p:spPr bwMode="auto">
          <a:xfrm>
            <a:off x="5111750" y="3479800"/>
            <a:ext cx="1254125" cy="1016000"/>
          </a:xfrm>
          <a:prstGeom prst="bentConnector2">
            <a:avLst/>
          </a:prstGeom>
          <a:noFill/>
          <a:ln w="38100" cap="flat" cmpd="sng" algn="ctr">
            <a:solidFill>
              <a:schemeClr val="accent1"/>
            </a:solidFill>
            <a:prstDash val="solid"/>
            <a:round/>
            <a:headEnd type="none" w="med" len="med"/>
            <a:tailEnd type="triangle"/>
          </a:ln>
          <a:effectLst/>
        </p:spPr>
      </p:cxnSp>
      <p:cxnSp>
        <p:nvCxnSpPr>
          <p:cNvPr id="98" name="Elbow Connector 97">
            <a:extLst>
              <a:ext uri="{FF2B5EF4-FFF2-40B4-BE49-F238E27FC236}">
                <a16:creationId xmlns:a16="http://schemas.microsoft.com/office/drawing/2014/main" id="{F6270E25-ABA5-A5C3-7D83-03330FB51C52}"/>
              </a:ext>
            </a:extLst>
          </p:cNvPr>
          <p:cNvCxnSpPr>
            <a:stCxn id="88" idx="3"/>
          </p:cNvCxnSpPr>
          <p:nvPr/>
        </p:nvCxnSpPr>
        <p:spPr bwMode="auto">
          <a:xfrm flipV="1">
            <a:off x="7051675" y="4533900"/>
            <a:ext cx="1330325" cy="990600"/>
          </a:xfrm>
          <a:prstGeom prst="bentConnector3">
            <a:avLst>
              <a:gd name="adj1" fmla="val 100188"/>
            </a:avLst>
          </a:prstGeom>
          <a:noFill/>
          <a:ln w="38100" cap="flat" cmpd="sng" algn="ctr">
            <a:solidFill>
              <a:schemeClr val="accent1"/>
            </a:solidFill>
            <a:prstDash val="solid"/>
            <a:round/>
            <a:headEnd type="none" w="med" len="med"/>
            <a:tailEnd type="triangle"/>
          </a:ln>
          <a:effectLst/>
        </p:spPr>
      </p:cxnSp>
      <p:sp>
        <p:nvSpPr>
          <p:cNvPr id="107" name="TextBox 106">
            <a:extLst>
              <a:ext uri="{FF2B5EF4-FFF2-40B4-BE49-F238E27FC236}">
                <a16:creationId xmlns:a16="http://schemas.microsoft.com/office/drawing/2014/main" id="{E3261F32-FF69-1AA3-A9DC-3B61F57DAD31}"/>
              </a:ext>
            </a:extLst>
          </p:cNvPr>
          <p:cNvSpPr txBox="1"/>
          <p:nvPr/>
        </p:nvSpPr>
        <p:spPr>
          <a:xfrm>
            <a:off x="78487" y="5505450"/>
            <a:ext cx="1864613" cy="369332"/>
          </a:xfrm>
          <a:prstGeom prst="rect">
            <a:avLst/>
          </a:prstGeom>
          <a:noFill/>
        </p:spPr>
        <p:txBody>
          <a:bodyPr wrap="none" rtlCol="0">
            <a:spAutoFit/>
          </a:bodyPr>
          <a:lstStyle/>
          <a:p>
            <a:r>
              <a:rPr lang="en-US" dirty="0"/>
              <a:t>The Comebacks</a:t>
            </a:r>
          </a:p>
        </p:txBody>
      </p:sp>
      <p:sp>
        <p:nvSpPr>
          <p:cNvPr id="108" name="TextBox 107">
            <a:extLst>
              <a:ext uri="{FF2B5EF4-FFF2-40B4-BE49-F238E27FC236}">
                <a16:creationId xmlns:a16="http://schemas.microsoft.com/office/drawing/2014/main" id="{679C5AFD-680D-E545-1A13-63BE1D107700}"/>
              </a:ext>
            </a:extLst>
          </p:cNvPr>
          <p:cNvSpPr txBox="1"/>
          <p:nvPr/>
        </p:nvSpPr>
        <p:spPr>
          <a:xfrm>
            <a:off x="59427" y="2101435"/>
            <a:ext cx="1787669" cy="369332"/>
          </a:xfrm>
          <a:prstGeom prst="rect">
            <a:avLst/>
          </a:prstGeom>
          <a:noFill/>
        </p:spPr>
        <p:txBody>
          <a:bodyPr wrap="none" rtlCol="0">
            <a:spAutoFit/>
          </a:bodyPr>
          <a:lstStyle/>
          <a:p>
            <a:r>
              <a:rPr lang="en-US" dirty="0"/>
              <a:t>Bradley Cooper</a:t>
            </a:r>
          </a:p>
        </p:txBody>
      </p:sp>
      <p:sp>
        <p:nvSpPr>
          <p:cNvPr id="109" name="TextBox 108">
            <a:extLst>
              <a:ext uri="{FF2B5EF4-FFF2-40B4-BE49-F238E27FC236}">
                <a16:creationId xmlns:a16="http://schemas.microsoft.com/office/drawing/2014/main" id="{7F66EB00-B8C2-CF50-F0E2-6D92F3D8EE88}"/>
              </a:ext>
            </a:extLst>
          </p:cNvPr>
          <p:cNvSpPr txBox="1"/>
          <p:nvPr/>
        </p:nvSpPr>
        <p:spPr>
          <a:xfrm>
            <a:off x="3695978" y="2138918"/>
            <a:ext cx="1415772" cy="369332"/>
          </a:xfrm>
          <a:prstGeom prst="rect">
            <a:avLst/>
          </a:prstGeom>
          <a:noFill/>
        </p:spPr>
        <p:txBody>
          <a:bodyPr wrap="none" rtlCol="0">
            <a:spAutoFit/>
          </a:bodyPr>
          <a:lstStyle/>
          <a:p>
            <a:r>
              <a:rPr lang="en-US" dirty="0"/>
              <a:t>Nick Searcy</a:t>
            </a:r>
          </a:p>
        </p:txBody>
      </p:sp>
      <p:sp>
        <p:nvSpPr>
          <p:cNvPr id="110" name="TextBox 109">
            <a:extLst>
              <a:ext uri="{FF2B5EF4-FFF2-40B4-BE49-F238E27FC236}">
                <a16:creationId xmlns:a16="http://schemas.microsoft.com/office/drawing/2014/main" id="{69D9B23E-DCD0-F638-2456-EE468E3764F4}"/>
              </a:ext>
            </a:extLst>
          </p:cNvPr>
          <p:cNvSpPr txBox="1"/>
          <p:nvPr/>
        </p:nvSpPr>
        <p:spPr>
          <a:xfrm>
            <a:off x="7051675" y="5697474"/>
            <a:ext cx="1236236" cy="369332"/>
          </a:xfrm>
          <a:prstGeom prst="rect">
            <a:avLst/>
          </a:prstGeom>
          <a:noFill/>
        </p:spPr>
        <p:txBody>
          <a:bodyPr wrap="none" rtlCol="0">
            <a:spAutoFit/>
          </a:bodyPr>
          <a:lstStyle/>
          <a:p>
            <a:r>
              <a:rPr lang="en-US" dirty="0"/>
              <a:t>Moneyball</a:t>
            </a:r>
          </a:p>
        </p:txBody>
      </p:sp>
      <p:sp>
        <p:nvSpPr>
          <p:cNvPr id="111" name="TextBox 110">
            <a:extLst>
              <a:ext uri="{FF2B5EF4-FFF2-40B4-BE49-F238E27FC236}">
                <a16:creationId xmlns:a16="http://schemas.microsoft.com/office/drawing/2014/main" id="{35FB6A60-D497-68F7-D55F-85B84CF24C71}"/>
              </a:ext>
            </a:extLst>
          </p:cNvPr>
          <p:cNvSpPr txBox="1"/>
          <p:nvPr/>
        </p:nvSpPr>
        <p:spPr>
          <a:xfrm>
            <a:off x="7610221" y="2118920"/>
            <a:ext cx="1069524" cy="369332"/>
          </a:xfrm>
          <a:prstGeom prst="rect">
            <a:avLst/>
          </a:prstGeom>
          <a:noFill/>
        </p:spPr>
        <p:txBody>
          <a:bodyPr wrap="none" rtlCol="0">
            <a:spAutoFit/>
          </a:bodyPr>
          <a:lstStyle/>
          <a:p>
            <a:r>
              <a:rPr lang="en-US" dirty="0"/>
              <a:t>Brad Pitt</a:t>
            </a:r>
          </a:p>
        </p:txBody>
      </p:sp>
    </p:spTree>
    <p:extLst>
      <p:ext uri="{BB962C8B-B14F-4D97-AF65-F5344CB8AC3E}">
        <p14:creationId xmlns:p14="http://schemas.microsoft.com/office/powerpoint/2010/main" val="3704167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B25B892-18A4-7800-F045-649B6D1CB255}"/>
              </a:ext>
            </a:extLst>
          </p:cNvPr>
          <p:cNvSpPr txBox="1">
            <a:spLocks noChangeArrowheads="1"/>
          </p:cNvSpPr>
          <p:nvPr/>
        </p:nvSpPr>
        <p:spPr>
          <a:xfrm>
            <a:off x="533400" y="304800"/>
            <a:ext cx="8229600" cy="530225"/>
          </a:xfrm>
          <a:prstGeom prst="rect">
            <a:avLst/>
          </a:prstGeom>
        </p:spPr>
        <p:txBody>
          <a:bodyPr/>
          <a:lstStyle>
            <a:lvl1pPr algn="ctr" rtl="0" eaLnBrk="0" fontAlgn="base" hangingPunct="0">
              <a:spcBef>
                <a:spcPct val="0"/>
              </a:spcBef>
              <a:spcAft>
                <a:spcPct val="0"/>
              </a:spcAft>
              <a:defRPr sz="2400">
                <a:solidFill>
                  <a:schemeClr val="tx2"/>
                </a:solidFill>
                <a:latin typeface="+mj-lt"/>
                <a:ea typeface="ＭＳ Ｐゴシック" panose="020B0600070205080204" pitchFamily="34" charset="-128"/>
                <a:cs typeface="ＭＳ Ｐゴシック" pitchFamily="-65" charset="-128"/>
              </a:defRPr>
            </a:lvl1pPr>
            <a:lvl2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2pPr>
            <a:lvl3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3pPr>
            <a:lvl4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4pPr>
            <a:lvl5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5pPr>
            <a:lvl6pPr marL="457200" algn="ctr" rtl="0" fontAlgn="base">
              <a:spcBef>
                <a:spcPct val="0"/>
              </a:spcBef>
              <a:spcAft>
                <a:spcPct val="0"/>
              </a:spcAft>
              <a:defRPr sz="2400">
                <a:solidFill>
                  <a:schemeClr val="tx2"/>
                </a:solidFill>
                <a:latin typeface="Arial Black" pitchFamily="-65" charset="0"/>
              </a:defRPr>
            </a:lvl6pPr>
            <a:lvl7pPr marL="914400" algn="ctr" rtl="0" fontAlgn="base">
              <a:spcBef>
                <a:spcPct val="0"/>
              </a:spcBef>
              <a:spcAft>
                <a:spcPct val="0"/>
              </a:spcAft>
              <a:defRPr sz="2400">
                <a:solidFill>
                  <a:schemeClr val="tx2"/>
                </a:solidFill>
                <a:latin typeface="Arial Black" pitchFamily="-65" charset="0"/>
              </a:defRPr>
            </a:lvl7pPr>
            <a:lvl8pPr marL="1371600" algn="ctr" rtl="0" fontAlgn="base">
              <a:spcBef>
                <a:spcPct val="0"/>
              </a:spcBef>
              <a:spcAft>
                <a:spcPct val="0"/>
              </a:spcAft>
              <a:defRPr sz="2400">
                <a:solidFill>
                  <a:schemeClr val="tx2"/>
                </a:solidFill>
                <a:latin typeface="Arial Black" pitchFamily="-65" charset="0"/>
              </a:defRPr>
            </a:lvl8pPr>
            <a:lvl9pPr marL="1828800" algn="ctr" rtl="0" fontAlgn="base">
              <a:spcBef>
                <a:spcPct val="0"/>
              </a:spcBef>
              <a:spcAft>
                <a:spcPct val="0"/>
              </a:spcAft>
              <a:defRPr sz="2400">
                <a:solidFill>
                  <a:schemeClr val="tx2"/>
                </a:solidFill>
                <a:latin typeface="Arial Black" pitchFamily="-65" charset="0"/>
              </a:defRPr>
            </a:lvl9pPr>
          </a:lstStyle>
          <a:p>
            <a:r>
              <a:rPr lang="en-US" altLang="en-US" sz="3200" kern="0" dirty="0"/>
              <a:t>Network of actor co-starring in movies</a:t>
            </a:r>
          </a:p>
        </p:txBody>
      </p:sp>
      <p:pic>
        <p:nvPicPr>
          <p:cNvPr id="80" name="Picture 79" descr="A picture containing brass, music, posing&#10;&#10;Description automatically generated">
            <a:extLst>
              <a:ext uri="{FF2B5EF4-FFF2-40B4-BE49-F238E27FC236}">
                <a16:creationId xmlns:a16="http://schemas.microsoft.com/office/drawing/2014/main" id="{E1BD4947-62C9-1A43-1B11-DF87F63DD530}"/>
              </a:ext>
            </a:extLst>
          </p:cNvPr>
          <p:cNvPicPr>
            <a:picLocks noChangeAspect="1"/>
          </p:cNvPicPr>
          <p:nvPr/>
        </p:nvPicPr>
        <p:blipFill>
          <a:blip r:embed="rId2"/>
          <a:stretch>
            <a:fillRect/>
          </a:stretch>
        </p:blipFill>
        <p:spPr>
          <a:xfrm>
            <a:off x="0" y="1459455"/>
            <a:ext cx="9144000" cy="3939090"/>
          </a:xfrm>
          <a:prstGeom prst="rect">
            <a:avLst/>
          </a:prstGeom>
        </p:spPr>
      </p:pic>
      <p:sp>
        <p:nvSpPr>
          <p:cNvPr id="5" name="TextBox 4">
            <a:extLst>
              <a:ext uri="{FF2B5EF4-FFF2-40B4-BE49-F238E27FC236}">
                <a16:creationId xmlns:a16="http://schemas.microsoft.com/office/drawing/2014/main" id="{FAF49DAD-9D54-FFE4-A7FA-CBFE2BCCE9F8}"/>
              </a:ext>
            </a:extLst>
          </p:cNvPr>
          <p:cNvSpPr txBox="1"/>
          <p:nvPr/>
        </p:nvSpPr>
        <p:spPr>
          <a:xfrm>
            <a:off x="381000" y="5699809"/>
            <a:ext cx="8084329" cy="646331"/>
          </a:xfrm>
          <a:prstGeom prst="rect">
            <a:avLst/>
          </a:prstGeom>
          <a:noFill/>
        </p:spPr>
        <p:txBody>
          <a:bodyPr wrap="none" rtlCol="0">
            <a:spAutoFit/>
          </a:bodyPr>
          <a:lstStyle/>
          <a:p>
            <a:r>
              <a:rPr lang="en-US" dirty="0"/>
              <a:t>Hollywood is </a:t>
            </a:r>
            <a:r>
              <a:rPr lang="en-US" b="1" dirty="0">
                <a:solidFill>
                  <a:srgbClr val="FF0000"/>
                </a:solidFill>
              </a:rPr>
              <a:t>small world </a:t>
            </a:r>
            <a:r>
              <a:rPr lang="en-US" dirty="0"/>
              <a:t>and </a:t>
            </a:r>
            <a:r>
              <a:rPr lang="en-US" b="1" dirty="0">
                <a:solidFill>
                  <a:srgbClr val="FF0000"/>
                </a:solidFill>
              </a:rPr>
              <a:t>scale free </a:t>
            </a:r>
            <a:r>
              <a:rPr lang="en-US" dirty="0"/>
              <a:t>small world</a:t>
            </a:r>
          </a:p>
          <a:p>
            <a:r>
              <a:rPr lang="en-US" dirty="0"/>
              <a:t>A few actors played in a lot of movies and a lot of actors played in few movies</a:t>
            </a:r>
          </a:p>
        </p:txBody>
      </p:sp>
    </p:spTree>
    <p:extLst>
      <p:ext uri="{BB962C8B-B14F-4D97-AF65-F5344CB8AC3E}">
        <p14:creationId xmlns:p14="http://schemas.microsoft.com/office/powerpoint/2010/main" val="397697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earing glasses and a bow tie&#10;&#10;Description automatically generated with low confidence">
            <a:extLst>
              <a:ext uri="{FF2B5EF4-FFF2-40B4-BE49-F238E27FC236}">
                <a16:creationId xmlns:a16="http://schemas.microsoft.com/office/drawing/2014/main" id="{1C7FAE86-B282-797C-7DF3-15070B9B7738}"/>
              </a:ext>
            </a:extLst>
          </p:cNvPr>
          <p:cNvPicPr>
            <a:picLocks noChangeAspect="1"/>
          </p:cNvPicPr>
          <p:nvPr/>
        </p:nvPicPr>
        <p:blipFill>
          <a:blip r:embed="rId2"/>
          <a:stretch>
            <a:fillRect/>
          </a:stretch>
        </p:blipFill>
        <p:spPr>
          <a:xfrm>
            <a:off x="5638801" y="4858678"/>
            <a:ext cx="1428750" cy="1999322"/>
          </a:xfrm>
          <a:prstGeom prst="rect">
            <a:avLst/>
          </a:prstGeom>
        </p:spPr>
      </p:pic>
      <p:sp>
        <p:nvSpPr>
          <p:cNvPr id="2" name="Rectangle 2">
            <a:extLst>
              <a:ext uri="{FF2B5EF4-FFF2-40B4-BE49-F238E27FC236}">
                <a16:creationId xmlns:a16="http://schemas.microsoft.com/office/drawing/2014/main" id="{9B25B892-18A4-7800-F045-649B6D1CB255}"/>
              </a:ext>
            </a:extLst>
          </p:cNvPr>
          <p:cNvSpPr txBox="1">
            <a:spLocks noChangeArrowheads="1"/>
          </p:cNvSpPr>
          <p:nvPr/>
        </p:nvSpPr>
        <p:spPr>
          <a:xfrm>
            <a:off x="533400" y="304800"/>
            <a:ext cx="8229600" cy="530225"/>
          </a:xfrm>
          <a:prstGeom prst="rect">
            <a:avLst/>
          </a:prstGeom>
        </p:spPr>
        <p:txBody>
          <a:bodyPr/>
          <a:lstStyle>
            <a:lvl1pPr algn="ctr" rtl="0" eaLnBrk="0" fontAlgn="base" hangingPunct="0">
              <a:spcBef>
                <a:spcPct val="0"/>
              </a:spcBef>
              <a:spcAft>
                <a:spcPct val="0"/>
              </a:spcAft>
              <a:defRPr sz="2400">
                <a:solidFill>
                  <a:schemeClr val="tx2"/>
                </a:solidFill>
                <a:latin typeface="+mj-lt"/>
                <a:ea typeface="ＭＳ Ｐゴシック" panose="020B0600070205080204" pitchFamily="34" charset="-128"/>
                <a:cs typeface="ＭＳ Ｐゴシック" pitchFamily="-65" charset="-128"/>
              </a:defRPr>
            </a:lvl1pPr>
            <a:lvl2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2pPr>
            <a:lvl3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3pPr>
            <a:lvl4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4pPr>
            <a:lvl5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5pPr>
            <a:lvl6pPr marL="457200" algn="ctr" rtl="0" fontAlgn="base">
              <a:spcBef>
                <a:spcPct val="0"/>
              </a:spcBef>
              <a:spcAft>
                <a:spcPct val="0"/>
              </a:spcAft>
              <a:defRPr sz="2400">
                <a:solidFill>
                  <a:schemeClr val="tx2"/>
                </a:solidFill>
                <a:latin typeface="Arial Black" pitchFamily="-65" charset="0"/>
              </a:defRPr>
            </a:lvl6pPr>
            <a:lvl7pPr marL="914400" algn="ctr" rtl="0" fontAlgn="base">
              <a:spcBef>
                <a:spcPct val="0"/>
              </a:spcBef>
              <a:spcAft>
                <a:spcPct val="0"/>
              </a:spcAft>
              <a:defRPr sz="2400">
                <a:solidFill>
                  <a:schemeClr val="tx2"/>
                </a:solidFill>
                <a:latin typeface="Arial Black" pitchFamily="-65" charset="0"/>
              </a:defRPr>
            </a:lvl7pPr>
            <a:lvl8pPr marL="1371600" algn="ctr" rtl="0" fontAlgn="base">
              <a:spcBef>
                <a:spcPct val="0"/>
              </a:spcBef>
              <a:spcAft>
                <a:spcPct val="0"/>
              </a:spcAft>
              <a:defRPr sz="2400">
                <a:solidFill>
                  <a:schemeClr val="tx2"/>
                </a:solidFill>
                <a:latin typeface="Arial Black" pitchFamily="-65" charset="0"/>
              </a:defRPr>
            </a:lvl8pPr>
            <a:lvl9pPr marL="1828800" algn="ctr" rtl="0" fontAlgn="base">
              <a:spcBef>
                <a:spcPct val="0"/>
              </a:spcBef>
              <a:spcAft>
                <a:spcPct val="0"/>
              </a:spcAft>
              <a:defRPr sz="2400">
                <a:solidFill>
                  <a:schemeClr val="tx2"/>
                </a:solidFill>
                <a:latin typeface="Arial Black" pitchFamily="-65" charset="0"/>
              </a:defRPr>
            </a:lvl9pPr>
          </a:lstStyle>
          <a:p>
            <a:r>
              <a:rPr lang="en-US" altLang="en-US" sz="3200" kern="0" dirty="0"/>
              <a:t>Network of actor co-starring in movies</a:t>
            </a:r>
          </a:p>
        </p:txBody>
      </p:sp>
      <p:pic>
        <p:nvPicPr>
          <p:cNvPr id="6" name="Picture 5" descr="Graphical user interface, text, application&#10;&#10;Description automatically generated">
            <a:extLst>
              <a:ext uri="{FF2B5EF4-FFF2-40B4-BE49-F238E27FC236}">
                <a16:creationId xmlns:a16="http://schemas.microsoft.com/office/drawing/2014/main" id="{08A0604B-6055-DC27-29F7-728979557552}"/>
              </a:ext>
            </a:extLst>
          </p:cNvPr>
          <p:cNvPicPr>
            <a:picLocks noChangeAspect="1"/>
          </p:cNvPicPr>
          <p:nvPr/>
        </p:nvPicPr>
        <p:blipFill>
          <a:blip r:embed="rId3"/>
          <a:stretch>
            <a:fillRect/>
          </a:stretch>
        </p:blipFill>
        <p:spPr>
          <a:xfrm>
            <a:off x="-76200" y="2193449"/>
            <a:ext cx="9237460" cy="2683351"/>
          </a:xfrm>
          <a:prstGeom prst="rect">
            <a:avLst/>
          </a:prstGeom>
        </p:spPr>
      </p:pic>
      <p:sp>
        <p:nvSpPr>
          <p:cNvPr id="7" name="TextBox 6">
            <a:extLst>
              <a:ext uri="{FF2B5EF4-FFF2-40B4-BE49-F238E27FC236}">
                <a16:creationId xmlns:a16="http://schemas.microsoft.com/office/drawing/2014/main" id="{33E213B2-1E68-3675-BFE8-2C8E15793751}"/>
              </a:ext>
            </a:extLst>
          </p:cNvPr>
          <p:cNvSpPr txBox="1"/>
          <p:nvPr/>
        </p:nvSpPr>
        <p:spPr>
          <a:xfrm>
            <a:off x="152400" y="5562600"/>
            <a:ext cx="2672526" cy="923330"/>
          </a:xfrm>
          <a:prstGeom prst="rect">
            <a:avLst/>
          </a:prstGeom>
          <a:noFill/>
        </p:spPr>
        <p:txBody>
          <a:bodyPr wrap="none" rtlCol="0">
            <a:spAutoFit/>
          </a:bodyPr>
          <a:lstStyle/>
          <a:p>
            <a:r>
              <a:rPr lang="en-US" b="1" i="0" u="none" strike="noStrike" dirty="0">
                <a:solidFill>
                  <a:srgbClr val="E4E4F0"/>
                </a:solidFill>
                <a:effectLst/>
                <a:latin typeface="Times New Roman" panose="02020603050405020304" pitchFamily="18" charset="0"/>
                <a:hlinkClick r:id="rId4"/>
              </a:rPr>
              <a:t>University of Viginia</a:t>
            </a:r>
          </a:p>
          <a:p>
            <a:r>
              <a:rPr lang="en-US" b="1" i="0" u="none" strike="noStrike" dirty="0">
                <a:solidFill>
                  <a:srgbClr val="E4E4F0"/>
                </a:solidFill>
                <a:effectLst/>
                <a:latin typeface="Times New Roman" panose="02020603050405020304" pitchFamily="18" charset="0"/>
                <a:hlinkClick r:id="rId4"/>
              </a:rPr>
              <a:t>The Oracle of Bacon</a:t>
            </a:r>
            <a:endParaRPr lang="en-US" dirty="0"/>
          </a:p>
          <a:p>
            <a:r>
              <a:rPr lang="en-US" dirty="0"/>
              <a:t>http://</a:t>
            </a:r>
            <a:r>
              <a:rPr lang="en-US" dirty="0" err="1"/>
              <a:t>oracleofbacon.org</a:t>
            </a:r>
            <a:r>
              <a:rPr lang="en-US" dirty="0"/>
              <a:t>/</a:t>
            </a:r>
          </a:p>
        </p:txBody>
      </p:sp>
      <p:pic>
        <p:nvPicPr>
          <p:cNvPr id="4" name="Picture 3" descr="A person wearing glasses&#10;&#10;Description automatically generated with medium confidence">
            <a:extLst>
              <a:ext uri="{FF2B5EF4-FFF2-40B4-BE49-F238E27FC236}">
                <a16:creationId xmlns:a16="http://schemas.microsoft.com/office/drawing/2014/main" id="{0B8E9831-7481-9943-5D6E-4C323668329F}"/>
              </a:ext>
            </a:extLst>
          </p:cNvPr>
          <p:cNvPicPr>
            <a:picLocks noChangeAspect="1"/>
          </p:cNvPicPr>
          <p:nvPr/>
        </p:nvPicPr>
        <p:blipFill>
          <a:blip r:embed="rId5"/>
          <a:stretch>
            <a:fillRect/>
          </a:stretch>
        </p:blipFill>
        <p:spPr>
          <a:xfrm>
            <a:off x="3933825" y="4904266"/>
            <a:ext cx="1428750" cy="1905000"/>
          </a:xfrm>
          <a:prstGeom prst="rect">
            <a:avLst/>
          </a:prstGeom>
        </p:spPr>
      </p:pic>
      <p:pic>
        <p:nvPicPr>
          <p:cNvPr id="10" name="Picture 9" descr="A person with a long beard holding a sword&#10;&#10;Description automatically generated with low confidence">
            <a:extLst>
              <a:ext uri="{FF2B5EF4-FFF2-40B4-BE49-F238E27FC236}">
                <a16:creationId xmlns:a16="http://schemas.microsoft.com/office/drawing/2014/main" id="{10EAB361-980E-199E-DD0F-C298D193D7E0}"/>
              </a:ext>
            </a:extLst>
          </p:cNvPr>
          <p:cNvPicPr>
            <a:picLocks noChangeAspect="1"/>
          </p:cNvPicPr>
          <p:nvPr/>
        </p:nvPicPr>
        <p:blipFill>
          <a:blip r:embed="rId6"/>
          <a:stretch>
            <a:fillRect/>
          </a:stretch>
        </p:blipFill>
        <p:spPr>
          <a:xfrm>
            <a:off x="7149205" y="5300365"/>
            <a:ext cx="1930400" cy="1447800"/>
          </a:xfrm>
          <a:prstGeom prst="rect">
            <a:avLst/>
          </a:prstGeom>
        </p:spPr>
      </p:pic>
    </p:spTree>
    <p:extLst>
      <p:ext uri="{BB962C8B-B14F-4D97-AF65-F5344CB8AC3E}">
        <p14:creationId xmlns:p14="http://schemas.microsoft.com/office/powerpoint/2010/main" val="39769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B25B892-18A4-7800-F045-649B6D1CB255}"/>
              </a:ext>
            </a:extLst>
          </p:cNvPr>
          <p:cNvSpPr txBox="1">
            <a:spLocks noChangeArrowheads="1"/>
          </p:cNvSpPr>
          <p:nvPr/>
        </p:nvSpPr>
        <p:spPr>
          <a:xfrm>
            <a:off x="533400" y="304800"/>
            <a:ext cx="8229600" cy="530225"/>
          </a:xfrm>
          <a:prstGeom prst="rect">
            <a:avLst/>
          </a:prstGeom>
        </p:spPr>
        <p:txBody>
          <a:bodyPr/>
          <a:lstStyle>
            <a:lvl1pPr algn="ctr" rtl="0" eaLnBrk="0" fontAlgn="base" hangingPunct="0">
              <a:spcBef>
                <a:spcPct val="0"/>
              </a:spcBef>
              <a:spcAft>
                <a:spcPct val="0"/>
              </a:spcAft>
              <a:defRPr sz="2400">
                <a:solidFill>
                  <a:schemeClr val="tx2"/>
                </a:solidFill>
                <a:latin typeface="+mj-lt"/>
                <a:ea typeface="ＭＳ Ｐゴシック" panose="020B0600070205080204" pitchFamily="34" charset="-128"/>
                <a:cs typeface="ＭＳ Ｐゴシック" pitchFamily="-65" charset="-128"/>
              </a:defRPr>
            </a:lvl1pPr>
            <a:lvl2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2pPr>
            <a:lvl3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3pPr>
            <a:lvl4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4pPr>
            <a:lvl5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5pPr>
            <a:lvl6pPr marL="457200" algn="ctr" rtl="0" fontAlgn="base">
              <a:spcBef>
                <a:spcPct val="0"/>
              </a:spcBef>
              <a:spcAft>
                <a:spcPct val="0"/>
              </a:spcAft>
              <a:defRPr sz="2400">
                <a:solidFill>
                  <a:schemeClr val="tx2"/>
                </a:solidFill>
                <a:latin typeface="Arial Black" pitchFamily="-65" charset="0"/>
              </a:defRPr>
            </a:lvl6pPr>
            <a:lvl7pPr marL="914400" algn="ctr" rtl="0" fontAlgn="base">
              <a:spcBef>
                <a:spcPct val="0"/>
              </a:spcBef>
              <a:spcAft>
                <a:spcPct val="0"/>
              </a:spcAft>
              <a:defRPr sz="2400">
                <a:solidFill>
                  <a:schemeClr val="tx2"/>
                </a:solidFill>
                <a:latin typeface="Arial Black" pitchFamily="-65" charset="0"/>
              </a:defRPr>
            </a:lvl7pPr>
            <a:lvl8pPr marL="1371600" algn="ctr" rtl="0" fontAlgn="base">
              <a:spcBef>
                <a:spcPct val="0"/>
              </a:spcBef>
              <a:spcAft>
                <a:spcPct val="0"/>
              </a:spcAft>
              <a:defRPr sz="2400">
                <a:solidFill>
                  <a:schemeClr val="tx2"/>
                </a:solidFill>
                <a:latin typeface="Arial Black" pitchFamily="-65" charset="0"/>
              </a:defRPr>
            </a:lvl8pPr>
            <a:lvl9pPr marL="1828800" algn="ctr" rtl="0" fontAlgn="base">
              <a:spcBef>
                <a:spcPct val="0"/>
              </a:spcBef>
              <a:spcAft>
                <a:spcPct val="0"/>
              </a:spcAft>
              <a:defRPr sz="2400">
                <a:solidFill>
                  <a:schemeClr val="tx2"/>
                </a:solidFill>
                <a:latin typeface="Arial Black" pitchFamily="-65" charset="0"/>
              </a:defRPr>
            </a:lvl9pPr>
          </a:lstStyle>
          <a:p>
            <a:r>
              <a:rPr lang="en-US" altLang="en-US" sz="3200" kern="0" dirty="0"/>
              <a:t>Networks of scientists’ co-authorship of papers</a:t>
            </a:r>
          </a:p>
        </p:txBody>
      </p:sp>
      <p:pic>
        <p:nvPicPr>
          <p:cNvPr id="5" name="Picture 4" descr="Diagram&#10;&#10;Description automatically generated">
            <a:extLst>
              <a:ext uri="{FF2B5EF4-FFF2-40B4-BE49-F238E27FC236}">
                <a16:creationId xmlns:a16="http://schemas.microsoft.com/office/drawing/2014/main" id="{C587D459-6FF7-9348-9667-D5CC5BAA37AE}"/>
              </a:ext>
            </a:extLst>
          </p:cNvPr>
          <p:cNvPicPr>
            <a:picLocks noChangeAspect="1"/>
          </p:cNvPicPr>
          <p:nvPr/>
        </p:nvPicPr>
        <p:blipFill>
          <a:blip r:embed="rId2"/>
          <a:stretch>
            <a:fillRect/>
          </a:stretch>
        </p:blipFill>
        <p:spPr>
          <a:xfrm>
            <a:off x="3810000" y="1573668"/>
            <a:ext cx="5181600" cy="4815409"/>
          </a:xfrm>
          <a:prstGeom prst="rect">
            <a:avLst/>
          </a:prstGeom>
        </p:spPr>
      </p:pic>
      <p:sp>
        <p:nvSpPr>
          <p:cNvPr id="8" name="TextBox 7">
            <a:extLst>
              <a:ext uri="{FF2B5EF4-FFF2-40B4-BE49-F238E27FC236}">
                <a16:creationId xmlns:a16="http://schemas.microsoft.com/office/drawing/2014/main" id="{C8FBB2B2-7071-20FC-811C-425A75AB049F}"/>
              </a:ext>
            </a:extLst>
          </p:cNvPr>
          <p:cNvSpPr txBox="1"/>
          <p:nvPr/>
        </p:nvSpPr>
        <p:spPr>
          <a:xfrm>
            <a:off x="152400" y="6389078"/>
            <a:ext cx="7026282" cy="461665"/>
          </a:xfrm>
          <a:prstGeom prst="rect">
            <a:avLst/>
          </a:prstGeom>
          <a:noFill/>
        </p:spPr>
        <p:txBody>
          <a:bodyPr wrap="none" rtlCol="0">
            <a:spAutoFit/>
          </a:bodyPr>
          <a:lstStyle/>
          <a:p>
            <a:r>
              <a:rPr lang="en-US" sz="1200" dirty="0"/>
              <a:t>Source: Fonseca, </a:t>
            </a:r>
            <a:r>
              <a:rPr lang="en-US" sz="1200" dirty="0" err="1"/>
              <a:t>B.d.</a:t>
            </a:r>
            <a:r>
              <a:rPr lang="en-US" sz="1200" dirty="0"/>
              <a:t>, Sampaio, R.B., Fonseca, </a:t>
            </a:r>
            <a:r>
              <a:rPr lang="en-US" sz="1200" dirty="0" err="1"/>
              <a:t>M.V.d</a:t>
            </a:r>
            <a:r>
              <a:rPr lang="en-US" sz="1200" dirty="0"/>
              <a:t>. et al. Co-authorship </a:t>
            </a:r>
          </a:p>
          <a:p>
            <a:r>
              <a:rPr lang="en-US" sz="1200" dirty="0"/>
              <a:t>network analysis in health research: method and potential use. Health Res Policy Sys 14, 34 (2016). </a:t>
            </a:r>
          </a:p>
        </p:txBody>
      </p:sp>
      <p:sp>
        <p:nvSpPr>
          <p:cNvPr id="9" name="TextBox 8">
            <a:extLst>
              <a:ext uri="{FF2B5EF4-FFF2-40B4-BE49-F238E27FC236}">
                <a16:creationId xmlns:a16="http://schemas.microsoft.com/office/drawing/2014/main" id="{A1F2906D-F6A9-F475-8A4B-BB0291D8CE8E}"/>
              </a:ext>
            </a:extLst>
          </p:cNvPr>
          <p:cNvSpPr txBox="1"/>
          <p:nvPr/>
        </p:nvSpPr>
        <p:spPr>
          <a:xfrm>
            <a:off x="533400" y="2133600"/>
            <a:ext cx="2813591" cy="646331"/>
          </a:xfrm>
          <a:prstGeom prst="rect">
            <a:avLst/>
          </a:prstGeom>
          <a:noFill/>
        </p:spPr>
        <p:txBody>
          <a:bodyPr wrap="none" rtlCol="0">
            <a:spAutoFit/>
          </a:bodyPr>
          <a:lstStyle/>
          <a:p>
            <a:r>
              <a:rPr lang="en-US" dirty="0"/>
              <a:t>Co-authorship network in </a:t>
            </a:r>
          </a:p>
          <a:p>
            <a:r>
              <a:rPr lang="en-US" dirty="0"/>
              <a:t>health research</a:t>
            </a:r>
          </a:p>
        </p:txBody>
      </p:sp>
    </p:spTree>
    <p:extLst>
      <p:ext uri="{BB962C8B-B14F-4D97-AF65-F5344CB8AC3E}">
        <p14:creationId xmlns:p14="http://schemas.microsoft.com/office/powerpoint/2010/main" val="2911185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B25B892-18A4-7800-F045-649B6D1CB255}"/>
              </a:ext>
            </a:extLst>
          </p:cNvPr>
          <p:cNvSpPr txBox="1">
            <a:spLocks noChangeArrowheads="1"/>
          </p:cNvSpPr>
          <p:nvPr/>
        </p:nvSpPr>
        <p:spPr>
          <a:xfrm>
            <a:off x="533400" y="304800"/>
            <a:ext cx="8229600" cy="530225"/>
          </a:xfrm>
          <a:prstGeom prst="rect">
            <a:avLst/>
          </a:prstGeom>
        </p:spPr>
        <p:txBody>
          <a:bodyPr/>
          <a:lstStyle>
            <a:lvl1pPr algn="ctr" rtl="0" eaLnBrk="0" fontAlgn="base" hangingPunct="0">
              <a:spcBef>
                <a:spcPct val="0"/>
              </a:spcBef>
              <a:spcAft>
                <a:spcPct val="0"/>
              </a:spcAft>
              <a:defRPr sz="2400">
                <a:solidFill>
                  <a:schemeClr val="tx2"/>
                </a:solidFill>
                <a:latin typeface="+mj-lt"/>
                <a:ea typeface="ＭＳ Ｐゴシック" panose="020B0600070205080204" pitchFamily="34" charset="-128"/>
                <a:cs typeface="ＭＳ Ｐゴシック" pitchFamily="-65" charset="-128"/>
              </a:defRPr>
            </a:lvl1pPr>
            <a:lvl2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2pPr>
            <a:lvl3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3pPr>
            <a:lvl4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4pPr>
            <a:lvl5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5pPr>
            <a:lvl6pPr marL="457200" algn="ctr" rtl="0" fontAlgn="base">
              <a:spcBef>
                <a:spcPct val="0"/>
              </a:spcBef>
              <a:spcAft>
                <a:spcPct val="0"/>
              </a:spcAft>
              <a:defRPr sz="2400">
                <a:solidFill>
                  <a:schemeClr val="tx2"/>
                </a:solidFill>
                <a:latin typeface="Arial Black" pitchFamily="-65" charset="0"/>
              </a:defRPr>
            </a:lvl6pPr>
            <a:lvl7pPr marL="914400" algn="ctr" rtl="0" fontAlgn="base">
              <a:spcBef>
                <a:spcPct val="0"/>
              </a:spcBef>
              <a:spcAft>
                <a:spcPct val="0"/>
              </a:spcAft>
              <a:defRPr sz="2400">
                <a:solidFill>
                  <a:schemeClr val="tx2"/>
                </a:solidFill>
                <a:latin typeface="Arial Black" pitchFamily="-65" charset="0"/>
              </a:defRPr>
            </a:lvl7pPr>
            <a:lvl8pPr marL="1371600" algn="ctr" rtl="0" fontAlgn="base">
              <a:spcBef>
                <a:spcPct val="0"/>
              </a:spcBef>
              <a:spcAft>
                <a:spcPct val="0"/>
              </a:spcAft>
              <a:defRPr sz="2400">
                <a:solidFill>
                  <a:schemeClr val="tx2"/>
                </a:solidFill>
                <a:latin typeface="Arial Black" pitchFamily="-65" charset="0"/>
              </a:defRPr>
            </a:lvl8pPr>
            <a:lvl9pPr marL="1828800" algn="ctr" rtl="0" fontAlgn="base">
              <a:spcBef>
                <a:spcPct val="0"/>
              </a:spcBef>
              <a:spcAft>
                <a:spcPct val="0"/>
              </a:spcAft>
              <a:defRPr sz="2400">
                <a:solidFill>
                  <a:schemeClr val="tx2"/>
                </a:solidFill>
                <a:latin typeface="Arial Black" pitchFamily="-65" charset="0"/>
              </a:defRPr>
            </a:lvl9pPr>
          </a:lstStyle>
          <a:p>
            <a:r>
              <a:rPr lang="en-US" altLang="en-US" sz="3200" kern="0" dirty="0"/>
              <a:t>Networks of scientists’ co-authorship of papers</a:t>
            </a:r>
          </a:p>
        </p:txBody>
      </p:sp>
      <p:sp>
        <p:nvSpPr>
          <p:cNvPr id="8" name="TextBox 7">
            <a:extLst>
              <a:ext uri="{FF2B5EF4-FFF2-40B4-BE49-F238E27FC236}">
                <a16:creationId xmlns:a16="http://schemas.microsoft.com/office/drawing/2014/main" id="{C8FBB2B2-7071-20FC-811C-425A75AB049F}"/>
              </a:ext>
            </a:extLst>
          </p:cNvPr>
          <p:cNvSpPr txBox="1"/>
          <p:nvPr/>
        </p:nvSpPr>
        <p:spPr>
          <a:xfrm>
            <a:off x="152400" y="6389078"/>
            <a:ext cx="6250429" cy="276999"/>
          </a:xfrm>
          <a:prstGeom prst="rect">
            <a:avLst/>
          </a:prstGeom>
          <a:noFill/>
        </p:spPr>
        <p:txBody>
          <a:bodyPr wrap="none" rtlCol="0">
            <a:spAutoFit/>
          </a:bodyPr>
          <a:lstStyle/>
          <a:p>
            <a:r>
              <a:rPr lang="en-US" sz="1200" dirty="0"/>
              <a:t>Source: https://</a:t>
            </a:r>
            <a:r>
              <a:rPr lang="en-US" sz="1200" dirty="0" err="1"/>
              <a:t>studentwork.prattsi.org</a:t>
            </a:r>
            <a:r>
              <a:rPr lang="en-US" sz="1200" dirty="0"/>
              <a:t>/</a:t>
            </a:r>
            <a:r>
              <a:rPr lang="en-US" sz="1200" dirty="0" err="1"/>
              <a:t>infovis</a:t>
            </a:r>
            <a:r>
              <a:rPr lang="en-US" sz="1200" dirty="0"/>
              <a:t>/visualization/</a:t>
            </a:r>
            <a:r>
              <a:rPr lang="en-US" sz="1200" dirty="0" err="1"/>
              <a:t>coauthorship</a:t>
            </a:r>
            <a:r>
              <a:rPr lang="en-US" sz="1200" dirty="0"/>
              <a:t>-network-science/</a:t>
            </a:r>
          </a:p>
        </p:txBody>
      </p:sp>
      <p:sp>
        <p:nvSpPr>
          <p:cNvPr id="9" name="TextBox 8">
            <a:extLst>
              <a:ext uri="{FF2B5EF4-FFF2-40B4-BE49-F238E27FC236}">
                <a16:creationId xmlns:a16="http://schemas.microsoft.com/office/drawing/2014/main" id="{A1F2906D-F6A9-F475-8A4B-BB0291D8CE8E}"/>
              </a:ext>
            </a:extLst>
          </p:cNvPr>
          <p:cNvSpPr txBox="1"/>
          <p:nvPr/>
        </p:nvSpPr>
        <p:spPr>
          <a:xfrm>
            <a:off x="533400" y="2133600"/>
            <a:ext cx="2813591" cy="646331"/>
          </a:xfrm>
          <a:prstGeom prst="rect">
            <a:avLst/>
          </a:prstGeom>
          <a:noFill/>
        </p:spPr>
        <p:txBody>
          <a:bodyPr wrap="none" rtlCol="0">
            <a:spAutoFit/>
          </a:bodyPr>
          <a:lstStyle/>
          <a:p>
            <a:r>
              <a:rPr lang="en-US" dirty="0"/>
              <a:t>Co-authorship network in </a:t>
            </a:r>
          </a:p>
          <a:p>
            <a:r>
              <a:rPr lang="en-US" dirty="0"/>
              <a:t>network science</a:t>
            </a:r>
          </a:p>
        </p:txBody>
      </p:sp>
      <p:pic>
        <p:nvPicPr>
          <p:cNvPr id="4" name="Picture 3" descr="Diagram, schematic&#10;&#10;Description automatically generated">
            <a:extLst>
              <a:ext uri="{FF2B5EF4-FFF2-40B4-BE49-F238E27FC236}">
                <a16:creationId xmlns:a16="http://schemas.microsoft.com/office/drawing/2014/main" id="{EE205125-626F-81EC-E550-AB1A493D53D9}"/>
              </a:ext>
            </a:extLst>
          </p:cNvPr>
          <p:cNvPicPr>
            <a:picLocks noChangeAspect="1"/>
          </p:cNvPicPr>
          <p:nvPr/>
        </p:nvPicPr>
        <p:blipFill>
          <a:blip r:embed="rId2"/>
          <a:stretch>
            <a:fillRect/>
          </a:stretch>
        </p:blipFill>
        <p:spPr>
          <a:xfrm>
            <a:off x="3476171" y="2087345"/>
            <a:ext cx="5308600" cy="3981450"/>
          </a:xfrm>
          <a:prstGeom prst="rect">
            <a:avLst/>
          </a:prstGeom>
        </p:spPr>
      </p:pic>
    </p:spTree>
    <p:extLst>
      <p:ext uri="{BB962C8B-B14F-4D97-AF65-F5344CB8AC3E}">
        <p14:creationId xmlns:p14="http://schemas.microsoft.com/office/powerpoint/2010/main" val="17897345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B25B892-18A4-7800-F045-649B6D1CB255}"/>
              </a:ext>
            </a:extLst>
          </p:cNvPr>
          <p:cNvSpPr txBox="1">
            <a:spLocks noChangeArrowheads="1"/>
          </p:cNvSpPr>
          <p:nvPr/>
        </p:nvSpPr>
        <p:spPr>
          <a:xfrm>
            <a:off x="533400" y="304800"/>
            <a:ext cx="8229600" cy="530225"/>
          </a:xfrm>
          <a:prstGeom prst="rect">
            <a:avLst/>
          </a:prstGeom>
        </p:spPr>
        <p:txBody>
          <a:bodyPr/>
          <a:lstStyle>
            <a:lvl1pPr algn="ctr" rtl="0" eaLnBrk="0" fontAlgn="base" hangingPunct="0">
              <a:spcBef>
                <a:spcPct val="0"/>
              </a:spcBef>
              <a:spcAft>
                <a:spcPct val="0"/>
              </a:spcAft>
              <a:defRPr sz="2400">
                <a:solidFill>
                  <a:schemeClr val="tx2"/>
                </a:solidFill>
                <a:latin typeface="+mj-lt"/>
                <a:ea typeface="ＭＳ Ｐゴシック" panose="020B0600070205080204" pitchFamily="34" charset="-128"/>
                <a:cs typeface="ＭＳ Ｐゴシック" pitchFamily="-65" charset="-128"/>
              </a:defRPr>
            </a:lvl1pPr>
            <a:lvl2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2pPr>
            <a:lvl3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3pPr>
            <a:lvl4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4pPr>
            <a:lvl5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5pPr>
            <a:lvl6pPr marL="457200" algn="ctr" rtl="0" fontAlgn="base">
              <a:spcBef>
                <a:spcPct val="0"/>
              </a:spcBef>
              <a:spcAft>
                <a:spcPct val="0"/>
              </a:spcAft>
              <a:defRPr sz="2400">
                <a:solidFill>
                  <a:schemeClr val="tx2"/>
                </a:solidFill>
                <a:latin typeface="Arial Black" pitchFamily="-65" charset="0"/>
              </a:defRPr>
            </a:lvl6pPr>
            <a:lvl7pPr marL="914400" algn="ctr" rtl="0" fontAlgn="base">
              <a:spcBef>
                <a:spcPct val="0"/>
              </a:spcBef>
              <a:spcAft>
                <a:spcPct val="0"/>
              </a:spcAft>
              <a:defRPr sz="2400">
                <a:solidFill>
                  <a:schemeClr val="tx2"/>
                </a:solidFill>
                <a:latin typeface="Arial Black" pitchFamily="-65" charset="0"/>
              </a:defRPr>
            </a:lvl7pPr>
            <a:lvl8pPr marL="1371600" algn="ctr" rtl="0" fontAlgn="base">
              <a:spcBef>
                <a:spcPct val="0"/>
              </a:spcBef>
              <a:spcAft>
                <a:spcPct val="0"/>
              </a:spcAft>
              <a:defRPr sz="2400">
                <a:solidFill>
                  <a:schemeClr val="tx2"/>
                </a:solidFill>
                <a:latin typeface="Arial Black" pitchFamily="-65" charset="0"/>
              </a:defRPr>
            </a:lvl8pPr>
            <a:lvl9pPr marL="1828800" algn="ctr" rtl="0" fontAlgn="base">
              <a:spcBef>
                <a:spcPct val="0"/>
              </a:spcBef>
              <a:spcAft>
                <a:spcPct val="0"/>
              </a:spcAft>
              <a:defRPr sz="2400">
                <a:solidFill>
                  <a:schemeClr val="tx2"/>
                </a:solidFill>
                <a:latin typeface="Arial Black" pitchFamily="-65" charset="0"/>
              </a:defRPr>
            </a:lvl9pPr>
          </a:lstStyle>
          <a:p>
            <a:r>
              <a:rPr lang="en-US" altLang="en-US" sz="3200" kern="0" dirty="0"/>
              <a:t>Networks of scientists’ co-authorship of papers</a:t>
            </a:r>
          </a:p>
        </p:txBody>
      </p:sp>
      <p:sp>
        <p:nvSpPr>
          <p:cNvPr id="3" name="TextBox 2">
            <a:extLst>
              <a:ext uri="{FF2B5EF4-FFF2-40B4-BE49-F238E27FC236}">
                <a16:creationId xmlns:a16="http://schemas.microsoft.com/office/drawing/2014/main" id="{24918C53-6209-46AB-602D-AFD9807640A5}"/>
              </a:ext>
            </a:extLst>
          </p:cNvPr>
          <p:cNvSpPr txBox="1"/>
          <p:nvPr/>
        </p:nvSpPr>
        <p:spPr>
          <a:xfrm>
            <a:off x="1066800" y="6287869"/>
            <a:ext cx="7564956" cy="369332"/>
          </a:xfrm>
          <a:prstGeom prst="rect">
            <a:avLst/>
          </a:prstGeom>
          <a:noFill/>
        </p:spPr>
        <p:txBody>
          <a:bodyPr wrap="none" rtlCol="0">
            <a:spAutoFit/>
          </a:bodyPr>
          <a:lstStyle/>
          <a:p>
            <a:r>
              <a:rPr lang="en-US" dirty="0"/>
              <a:t>Source: https://</a:t>
            </a:r>
            <a:r>
              <a:rPr lang="en-US" dirty="0" err="1"/>
              <a:t>mathscinet.ams.org</a:t>
            </a:r>
            <a:r>
              <a:rPr lang="en-US" dirty="0"/>
              <a:t>/</a:t>
            </a:r>
            <a:r>
              <a:rPr lang="en-US" dirty="0" err="1"/>
              <a:t>mathscinet</a:t>
            </a:r>
            <a:r>
              <a:rPr lang="en-US" dirty="0"/>
              <a:t>/</a:t>
            </a:r>
            <a:r>
              <a:rPr lang="en-US" dirty="0" err="1"/>
              <a:t>freeTools.html?version</a:t>
            </a:r>
            <a:r>
              <a:rPr lang="en-US" dirty="0"/>
              <a:t>=2</a:t>
            </a:r>
          </a:p>
        </p:txBody>
      </p:sp>
      <p:pic>
        <p:nvPicPr>
          <p:cNvPr id="7" name="Picture 6" descr="Table&#10;&#10;Description automatically generated">
            <a:extLst>
              <a:ext uri="{FF2B5EF4-FFF2-40B4-BE49-F238E27FC236}">
                <a16:creationId xmlns:a16="http://schemas.microsoft.com/office/drawing/2014/main" id="{CC26A449-D8DE-C41C-5934-0E12E7D16EC4}"/>
              </a:ext>
            </a:extLst>
          </p:cNvPr>
          <p:cNvPicPr>
            <a:picLocks noChangeAspect="1"/>
          </p:cNvPicPr>
          <p:nvPr/>
        </p:nvPicPr>
        <p:blipFill>
          <a:blip r:embed="rId3"/>
          <a:stretch>
            <a:fillRect/>
          </a:stretch>
        </p:blipFill>
        <p:spPr>
          <a:xfrm>
            <a:off x="1384300" y="4457298"/>
            <a:ext cx="6375400" cy="1714902"/>
          </a:xfrm>
          <a:prstGeom prst="rect">
            <a:avLst/>
          </a:prstGeom>
        </p:spPr>
      </p:pic>
      <p:pic>
        <p:nvPicPr>
          <p:cNvPr id="9" name="Picture 8" descr="A picture containing person, person, indoor, old&#10;&#10;Description automatically generated">
            <a:extLst>
              <a:ext uri="{FF2B5EF4-FFF2-40B4-BE49-F238E27FC236}">
                <a16:creationId xmlns:a16="http://schemas.microsoft.com/office/drawing/2014/main" id="{41ED5982-FCAF-7F9A-E377-123DD86B572B}"/>
              </a:ext>
            </a:extLst>
          </p:cNvPr>
          <p:cNvPicPr>
            <a:picLocks noChangeAspect="1"/>
          </p:cNvPicPr>
          <p:nvPr/>
        </p:nvPicPr>
        <p:blipFill>
          <a:blip r:embed="rId4"/>
          <a:stretch>
            <a:fillRect/>
          </a:stretch>
        </p:blipFill>
        <p:spPr>
          <a:xfrm>
            <a:off x="3651250" y="1810849"/>
            <a:ext cx="1993900" cy="2646449"/>
          </a:xfrm>
          <a:prstGeom prst="rect">
            <a:avLst/>
          </a:prstGeom>
        </p:spPr>
      </p:pic>
      <p:sp>
        <p:nvSpPr>
          <p:cNvPr id="10" name="TextBox 9">
            <a:extLst>
              <a:ext uri="{FF2B5EF4-FFF2-40B4-BE49-F238E27FC236}">
                <a16:creationId xmlns:a16="http://schemas.microsoft.com/office/drawing/2014/main" id="{668847CE-0964-E8EA-B945-18726985A598}"/>
              </a:ext>
            </a:extLst>
          </p:cNvPr>
          <p:cNvSpPr txBox="1"/>
          <p:nvPr/>
        </p:nvSpPr>
        <p:spPr>
          <a:xfrm>
            <a:off x="2338070" y="1810849"/>
            <a:ext cx="1313180" cy="369332"/>
          </a:xfrm>
          <a:prstGeom prst="rect">
            <a:avLst/>
          </a:prstGeom>
          <a:noFill/>
        </p:spPr>
        <p:txBody>
          <a:bodyPr wrap="none" rtlCol="0">
            <a:spAutoFit/>
          </a:bodyPr>
          <a:lstStyle/>
          <a:p>
            <a:r>
              <a:rPr lang="en-US" dirty="0"/>
              <a:t>Paul </a:t>
            </a:r>
            <a:r>
              <a:rPr lang="en-US" dirty="0" err="1"/>
              <a:t>Erdos</a:t>
            </a:r>
            <a:endParaRPr lang="en-US" dirty="0"/>
          </a:p>
        </p:txBody>
      </p:sp>
    </p:spTree>
    <p:extLst>
      <p:ext uri="{BB962C8B-B14F-4D97-AF65-F5344CB8AC3E}">
        <p14:creationId xmlns:p14="http://schemas.microsoft.com/office/powerpoint/2010/main" val="1667854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z="3200" dirty="0"/>
              <a:t>Basic definitions</a:t>
            </a:r>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198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458BA069-B2E1-457E-82F5-AB19E57C0647}"/>
              </a:ext>
            </a:extLst>
          </p:cNvPr>
          <p:cNvSpPr>
            <a:spLocks noGrp="1"/>
          </p:cNvSpPr>
          <p:nvPr>
            <p:ph idx="1"/>
          </p:nvPr>
        </p:nvSpPr>
        <p:spPr/>
        <p:txBody>
          <a:bodyPr/>
          <a:lstStyle/>
          <a:p>
            <a:r>
              <a:rPr lang="en-US" altLang="en-US" sz="2200" dirty="0"/>
              <a:t>Complex Systems</a:t>
            </a:r>
          </a:p>
          <a:p>
            <a:pPr lvl="1">
              <a:lnSpc>
                <a:spcPct val="150000"/>
              </a:lnSpc>
            </a:pPr>
            <a:r>
              <a:rPr lang="en-US" altLang="en-US" sz="2200" dirty="0"/>
              <a:t>Made up of multiple parts; intricate or detailed</a:t>
            </a:r>
          </a:p>
          <a:p>
            <a:pPr lvl="1">
              <a:lnSpc>
                <a:spcPct val="150000"/>
              </a:lnSpc>
            </a:pPr>
            <a:r>
              <a:rPr lang="en-US" altLang="en-US" sz="2200" dirty="0"/>
              <a:t>Not simple or straightforward</a:t>
            </a:r>
          </a:p>
          <a:p>
            <a:pPr lvl="1">
              <a:lnSpc>
                <a:spcPct val="150000"/>
              </a:lnSpc>
            </a:pPr>
            <a:r>
              <a:rPr lang="en-US" altLang="en-US" sz="2200" dirty="0"/>
              <a:t>Relationships are nonlinear</a:t>
            </a:r>
          </a:p>
          <a:p>
            <a:pPr lvl="1">
              <a:lnSpc>
                <a:spcPct val="150000"/>
              </a:lnSpc>
            </a:pPr>
            <a:r>
              <a:rPr lang="en-US" altLang="en-US" sz="2200" dirty="0"/>
              <a:t>Relationships contain feedback loops</a:t>
            </a:r>
          </a:p>
          <a:p>
            <a:pPr lvl="1">
              <a:lnSpc>
                <a:spcPct val="150000"/>
              </a:lnSpc>
            </a:pPr>
            <a:r>
              <a:rPr lang="en-US" altLang="en-US" sz="2200" dirty="0"/>
              <a:t>Modular (nested)/multiscale structure</a:t>
            </a:r>
          </a:p>
          <a:p>
            <a:pPr lvl="1">
              <a:lnSpc>
                <a:spcPct val="150000"/>
              </a:lnSpc>
            </a:pPr>
            <a:r>
              <a:rPr lang="en-US" altLang="en-US" sz="2200" dirty="0"/>
              <a:t>May result in emergent phenomena</a:t>
            </a:r>
          </a:p>
          <a:p>
            <a:pPr lvl="1">
              <a:lnSpc>
                <a:spcPct val="150000"/>
              </a:lnSpc>
            </a:pPr>
            <a:r>
              <a:rPr lang="en-US" altLang="en-US" sz="2200" dirty="0"/>
              <a:t>Many complex systems can be regarded as complex networks of physical or abstract interactions</a:t>
            </a:r>
          </a:p>
          <a:p>
            <a:pPr lvl="2">
              <a:lnSpc>
                <a:spcPct val="150000"/>
              </a:lnSpc>
            </a:pPr>
            <a:r>
              <a:rPr lang="en-US" altLang="en-US" sz="2200" dirty="0"/>
              <a:t>Opens door to mathematical and numerical analysis</a:t>
            </a:r>
          </a:p>
          <a:p>
            <a:endParaRPr lang="en-US" sz="2200" dirty="0"/>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B25B892-18A4-7800-F045-649B6D1CB255}"/>
              </a:ext>
            </a:extLst>
          </p:cNvPr>
          <p:cNvSpPr txBox="1">
            <a:spLocks noChangeArrowheads="1"/>
          </p:cNvSpPr>
          <p:nvPr/>
        </p:nvSpPr>
        <p:spPr>
          <a:xfrm>
            <a:off x="533400" y="304800"/>
            <a:ext cx="8229600" cy="530225"/>
          </a:xfrm>
          <a:prstGeom prst="rect">
            <a:avLst/>
          </a:prstGeom>
        </p:spPr>
        <p:txBody>
          <a:bodyPr/>
          <a:lstStyle>
            <a:lvl1pPr algn="ctr" rtl="0" eaLnBrk="0" fontAlgn="base" hangingPunct="0">
              <a:spcBef>
                <a:spcPct val="0"/>
              </a:spcBef>
              <a:spcAft>
                <a:spcPct val="0"/>
              </a:spcAft>
              <a:defRPr sz="2400">
                <a:solidFill>
                  <a:schemeClr val="tx2"/>
                </a:solidFill>
                <a:latin typeface="+mj-lt"/>
                <a:ea typeface="ＭＳ Ｐゴシック" panose="020B0600070205080204" pitchFamily="34" charset="-128"/>
                <a:cs typeface="ＭＳ Ｐゴシック" pitchFamily="-65" charset="-128"/>
              </a:defRPr>
            </a:lvl1pPr>
            <a:lvl2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2pPr>
            <a:lvl3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3pPr>
            <a:lvl4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4pPr>
            <a:lvl5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5pPr>
            <a:lvl6pPr marL="457200" algn="ctr" rtl="0" fontAlgn="base">
              <a:spcBef>
                <a:spcPct val="0"/>
              </a:spcBef>
              <a:spcAft>
                <a:spcPct val="0"/>
              </a:spcAft>
              <a:defRPr sz="2400">
                <a:solidFill>
                  <a:schemeClr val="tx2"/>
                </a:solidFill>
                <a:latin typeface="Arial Black" pitchFamily="-65" charset="0"/>
              </a:defRPr>
            </a:lvl6pPr>
            <a:lvl7pPr marL="914400" algn="ctr" rtl="0" fontAlgn="base">
              <a:spcBef>
                <a:spcPct val="0"/>
              </a:spcBef>
              <a:spcAft>
                <a:spcPct val="0"/>
              </a:spcAft>
              <a:defRPr sz="2400">
                <a:solidFill>
                  <a:schemeClr val="tx2"/>
                </a:solidFill>
                <a:latin typeface="Arial Black" pitchFamily="-65" charset="0"/>
              </a:defRPr>
            </a:lvl7pPr>
            <a:lvl8pPr marL="1371600" algn="ctr" rtl="0" fontAlgn="base">
              <a:spcBef>
                <a:spcPct val="0"/>
              </a:spcBef>
              <a:spcAft>
                <a:spcPct val="0"/>
              </a:spcAft>
              <a:defRPr sz="2400">
                <a:solidFill>
                  <a:schemeClr val="tx2"/>
                </a:solidFill>
                <a:latin typeface="Arial Black" pitchFamily="-65" charset="0"/>
              </a:defRPr>
            </a:lvl8pPr>
            <a:lvl9pPr marL="1828800" algn="ctr" rtl="0" fontAlgn="base">
              <a:spcBef>
                <a:spcPct val="0"/>
              </a:spcBef>
              <a:spcAft>
                <a:spcPct val="0"/>
              </a:spcAft>
              <a:defRPr sz="2400">
                <a:solidFill>
                  <a:schemeClr val="tx2"/>
                </a:solidFill>
                <a:latin typeface="Arial Black" pitchFamily="-65" charset="0"/>
              </a:defRPr>
            </a:lvl9pPr>
          </a:lstStyle>
          <a:p>
            <a:r>
              <a:rPr lang="en-US" sz="2400" dirty="0"/>
              <a:t>Field of Study (</a:t>
            </a:r>
            <a:r>
              <a:rPr lang="en-US" sz="2400" dirty="0" err="1"/>
              <a:t>FoS</a:t>
            </a:r>
            <a:r>
              <a:rPr lang="en-US" sz="2400" dirty="0"/>
              <a:t>) networks</a:t>
            </a:r>
            <a:endParaRPr lang="en-US" altLang="en-US" sz="3200" kern="0" dirty="0"/>
          </a:p>
        </p:txBody>
      </p:sp>
      <p:pic>
        <p:nvPicPr>
          <p:cNvPr id="5" name="Picture 4" descr="Diagram&#10;&#10;Description automatically generated">
            <a:extLst>
              <a:ext uri="{FF2B5EF4-FFF2-40B4-BE49-F238E27FC236}">
                <a16:creationId xmlns:a16="http://schemas.microsoft.com/office/drawing/2014/main" id="{F02A35E4-ECF8-028B-30DF-C48E06F61AA6}"/>
              </a:ext>
            </a:extLst>
          </p:cNvPr>
          <p:cNvPicPr>
            <a:picLocks noChangeAspect="1"/>
          </p:cNvPicPr>
          <p:nvPr/>
        </p:nvPicPr>
        <p:blipFill>
          <a:blip r:embed="rId3"/>
          <a:stretch>
            <a:fillRect/>
          </a:stretch>
        </p:blipFill>
        <p:spPr>
          <a:xfrm>
            <a:off x="304800" y="2689689"/>
            <a:ext cx="3045157" cy="1943100"/>
          </a:xfrm>
          <a:prstGeom prst="rect">
            <a:avLst/>
          </a:prstGeom>
        </p:spPr>
      </p:pic>
      <p:sp>
        <p:nvSpPr>
          <p:cNvPr id="6" name="TextBox 5">
            <a:extLst>
              <a:ext uri="{FF2B5EF4-FFF2-40B4-BE49-F238E27FC236}">
                <a16:creationId xmlns:a16="http://schemas.microsoft.com/office/drawing/2014/main" id="{FEF55198-6680-73DE-1D29-30B2B8B82F18}"/>
              </a:ext>
            </a:extLst>
          </p:cNvPr>
          <p:cNvSpPr txBox="1"/>
          <p:nvPr/>
        </p:nvSpPr>
        <p:spPr>
          <a:xfrm>
            <a:off x="685800" y="2090519"/>
            <a:ext cx="2416367" cy="646331"/>
          </a:xfrm>
          <a:prstGeom prst="rect">
            <a:avLst/>
          </a:prstGeom>
          <a:noFill/>
        </p:spPr>
        <p:txBody>
          <a:bodyPr wrap="none" rtlCol="0">
            <a:spAutoFit/>
          </a:bodyPr>
          <a:lstStyle/>
          <a:p>
            <a:r>
              <a:rPr lang="en-US" b="1" dirty="0">
                <a:latin typeface="CMR9"/>
              </a:rPr>
              <a:t>F</a:t>
            </a:r>
            <a:r>
              <a:rPr lang="en-US" sz="1800" b="1" dirty="0">
                <a:effectLst/>
                <a:latin typeface="CMR9"/>
              </a:rPr>
              <a:t>ields of study network</a:t>
            </a:r>
            <a:endParaRPr lang="en-US" b="1" dirty="0"/>
          </a:p>
          <a:p>
            <a:endParaRPr lang="en-US" dirty="0"/>
          </a:p>
        </p:txBody>
      </p:sp>
      <p:pic>
        <p:nvPicPr>
          <p:cNvPr id="11" name="Picture 10" descr="Diagram&#10;&#10;Description automatically generated">
            <a:extLst>
              <a:ext uri="{FF2B5EF4-FFF2-40B4-BE49-F238E27FC236}">
                <a16:creationId xmlns:a16="http://schemas.microsoft.com/office/drawing/2014/main" id="{49ED1650-81B8-BCAA-A7A2-BCC16E17EC1B}"/>
              </a:ext>
            </a:extLst>
          </p:cNvPr>
          <p:cNvPicPr>
            <a:picLocks noChangeAspect="1"/>
          </p:cNvPicPr>
          <p:nvPr/>
        </p:nvPicPr>
        <p:blipFill>
          <a:blip r:embed="rId4"/>
          <a:stretch>
            <a:fillRect/>
          </a:stretch>
        </p:blipFill>
        <p:spPr>
          <a:xfrm>
            <a:off x="3313176" y="2736850"/>
            <a:ext cx="5526024" cy="4044950"/>
          </a:xfrm>
          <a:prstGeom prst="rect">
            <a:avLst/>
          </a:prstGeom>
        </p:spPr>
      </p:pic>
      <p:sp>
        <p:nvSpPr>
          <p:cNvPr id="12" name="TextBox 11">
            <a:extLst>
              <a:ext uri="{FF2B5EF4-FFF2-40B4-BE49-F238E27FC236}">
                <a16:creationId xmlns:a16="http://schemas.microsoft.com/office/drawing/2014/main" id="{E242F3F9-75BA-71E5-1CD8-5E833B37BD65}"/>
              </a:ext>
            </a:extLst>
          </p:cNvPr>
          <p:cNvSpPr txBox="1"/>
          <p:nvPr/>
        </p:nvSpPr>
        <p:spPr>
          <a:xfrm>
            <a:off x="4419600" y="2067798"/>
            <a:ext cx="3024867" cy="369332"/>
          </a:xfrm>
          <a:prstGeom prst="rect">
            <a:avLst/>
          </a:prstGeom>
          <a:noFill/>
        </p:spPr>
        <p:txBody>
          <a:bodyPr wrap="none" rtlCol="0">
            <a:spAutoFit/>
          </a:bodyPr>
          <a:lstStyle/>
          <a:p>
            <a:r>
              <a:rPr lang="en-US" sz="1800" b="1" dirty="0">
                <a:effectLst/>
                <a:latin typeface="CMR9"/>
              </a:rPr>
              <a:t>Sub-disciplines </a:t>
            </a:r>
            <a:r>
              <a:rPr lang="en-US" b="1" dirty="0">
                <a:latin typeface="CMR9"/>
              </a:rPr>
              <a:t>fields</a:t>
            </a:r>
            <a:r>
              <a:rPr lang="en-US" sz="1800" b="1" dirty="0">
                <a:effectLst/>
                <a:latin typeface="CMR9"/>
              </a:rPr>
              <a:t> network</a:t>
            </a:r>
            <a:endParaRPr lang="en-US" b="1" dirty="0"/>
          </a:p>
        </p:txBody>
      </p:sp>
      <p:sp>
        <p:nvSpPr>
          <p:cNvPr id="3" name="TextBox 2">
            <a:extLst>
              <a:ext uri="{FF2B5EF4-FFF2-40B4-BE49-F238E27FC236}">
                <a16:creationId xmlns:a16="http://schemas.microsoft.com/office/drawing/2014/main" id="{94C25E80-BFD2-571E-19BA-A7203B3C232F}"/>
              </a:ext>
            </a:extLst>
          </p:cNvPr>
          <p:cNvSpPr txBox="1"/>
          <p:nvPr/>
        </p:nvSpPr>
        <p:spPr>
          <a:xfrm>
            <a:off x="685800" y="1478703"/>
            <a:ext cx="8396594" cy="369332"/>
          </a:xfrm>
          <a:prstGeom prst="rect">
            <a:avLst/>
          </a:prstGeom>
          <a:noFill/>
        </p:spPr>
        <p:txBody>
          <a:bodyPr wrap="none" rtlCol="0">
            <a:spAutoFit/>
          </a:bodyPr>
          <a:lstStyle/>
          <a:p>
            <a:r>
              <a:rPr lang="en-US" sz="1800" b="1" dirty="0" err="1">
                <a:effectLst/>
                <a:latin typeface="CMR10"/>
              </a:rPr>
              <a:t>FoS</a:t>
            </a:r>
            <a:r>
              <a:rPr lang="en-US" sz="1800" b="1" dirty="0">
                <a:effectLst/>
                <a:latin typeface="CMR10"/>
              </a:rPr>
              <a:t> Networks for research published in 5 network science journals during 2015–2019. </a:t>
            </a:r>
          </a:p>
        </p:txBody>
      </p:sp>
      <p:sp>
        <p:nvSpPr>
          <p:cNvPr id="4" name="TextBox 3">
            <a:extLst>
              <a:ext uri="{FF2B5EF4-FFF2-40B4-BE49-F238E27FC236}">
                <a16:creationId xmlns:a16="http://schemas.microsoft.com/office/drawing/2014/main" id="{AA6061C1-DD32-2163-A493-1F30A323EC8A}"/>
              </a:ext>
            </a:extLst>
          </p:cNvPr>
          <p:cNvSpPr txBox="1"/>
          <p:nvPr/>
        </p:nvSpPr>
        <p:spPr>
          <a:xfrm>
            <a:off x="372697" y="5194631"/>
            <a:ext cx="2937471" cy="646331"/>
          </a:xfrm>
          <a:prstGeom prst="rect">
            <a:avLst/>
          </a:prstGeom>
          <a:noFill/>
        </p:spPr>
        <p:txBody>
          <a:bodyPr wrap="none" rtlCol="0">
            <a:spAutoFit/>
          </a:bodyPr>
          <a:lstStyle/>
          <a:p>
            <a:r>
              <a:rPr lang="en-US" sz="1800" dirty="0">
                <a:effectLst/>
                <a:latin typeface="CMR10"/>
              </a:rPr>
              <a:t>Node size: number of papers </a:t>
            </a:r>
          </a:p>
          <a:p>
            <a:r>
              <a:rPr lang="en-US" sz="1800" dirty="0">
                <a:effectLst/>
                <a:latin typeface="CMR10"/>
              </a:rPr>
              <a:t>attributed to a field of study. </a:t>
            </a:r>
          </a:p>
        </p:txBody>
      </p:sp>
    </p:spTree>
    <p:extLst>
      <p:ext uri="{BB962C8B-B14F-4D97-AF65-F5344CB8AC3E}">
        <p14:creationId xmlns:p14="http://schemas.microsoft.com/office/powerpoint/2010/main" val="12673495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B25B892-18A4-7800-F045-649B6D1CB255}"/>
              </a:ext>
            </a:extLst>
          </p:cNvPr>
          <p:cNvSpPr txBox="1">
            <a:spLocks noChangeArrowheads="1"/>
          </p:cNvSpPr>
          <p:nvPr/>
        </p:nvSpPr>
        <p:spPr>
          <a:xfrm>
            <a:off x="533400" y="304800"/>
            <a:ext cx="8229600" cy="530225"/>
          </a:xfrm>
          <a:prstGeom prst="rect">
            <a:avLst/>
          </a:prstGeom>
        </p:spPr>
        <p:txBody>
          <a:bodyPr/>
          <a:lstStyle>
            <a:lvl1pPr algn="ctr" rtl="0" eaLnBrk="0" fontAlgn="base" hangingPunct="0">
              <a:spcBef>
                <a:spcPct val="0"/>
              </a:spcBef>
              <a:spcAft>
                <a:spcPct val="0"/>
              </a:spcAft>
              <a:defRPr sz="2400">
                <a:solidFill>
                  <a:schemeClr val="tx2"/>
                </a:solidFill>
                <a:latin typeface="+mj-lt"/>
                <a:ea typeface="ＭＳ Ｐゴシック" panose="020B0600070205080204" pitchFamily="34" charset="-128"/>
                <a:cs typeface="ＭＳ Ｐゴシック" pitchFamily="-65" charset="-128"/>
              </a:defRPr>
            </a:lvl1pPr>
            <a:lvl2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2pPr>
            <a:lvl3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3pPr>
            <a:lvl4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4pPr>
            <a:lvl5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5pPr>
            <a:lvl6pPr marL="457200" algn="ctr" rtl="0" fontAlgn="base">
              <a:spcBef>
                <a:spcPct val="0"/>
              </a:spcBef>
              <a:spcAft>
                <a:spcPct val="0"/>
              </a:spcAft>
              <a:defRPr sz="2400">
                <a:solidFill>
                  <a:schemeClr val="tx2"/>
                </a:solidFill>
                <a:latin typeface="Arial Black" pitchFamily="-65" charset="0"/>
              </a:defRPr>
            </a:lvl6pPr>
            <a:lvl7pPr marL="914400" algn="ctr" rtl="0" fontAlgn="base">
              <a:spcBef>
                <a:spcPct val="0"/>
              </a:spcBef>
              <a:spcAft>
                <a:spcPct val="0"/>
              </a:spcAft>
              <a:defRPr sz="2400">
                <a:solidFill>
                  <a:schemeClr val="tx2"/>
                </a:solidFill>
                <a:latin typeface="Arial Black" pitchFamily="-65" charset="0"/>
              </a:defRPr>
            </a:lvl7pPr>
            <a:lvl8pPr marL="1371600" algn="ctr" rtl="0" fontAlgn="base">
              <a:spcBef>
                <a:spcPct val="0"/>
              </a:spcBef>
              <a:spcAft>
                <a:spcPct val="0"/>
              </a:spcAft>
              <a:defRPr sz="2400">
                <a:solidFill>
                  <a:schemeClr val="tx2"/>
                </a:solidFill>
                <a:latin typeface="Arial Black" pitchFamily="-65" charset="0"/>
              </a:defRPr>
            </a:lvl8pPr>
            <a:lvl9pPr marL="1828800" algn="ctr" rtl="0" fontAlgn="base">
              <a:spcBef>
                <a:spcPct val="0"/>
              </a:spcBef>
              <a:spcAft>
                <a:spcPct val="0"/>
              </a:spcAft>
              <a:defRPr sz="2400">
                <a:solidFill>
                  <a:schemeClr val="tx2"/>
                </a:solidFill>
                <a:latin typeface="Arial Black" pitchFamily="-65" charset="0"/>
              </a:defRPr>
            </a:lvl9pPr>
          </a:lstStyle>
          <a:p>
            <a:r>
              <a:rPr lang="en-US" sz="2400" dirty="0"/>
              <a:t>Field of Study (</a:t>
            </a:r>
            <a:r>
              <a:rPr lang="en-US" sz="2400" dirty="0" err="1"/>
              <a:t>FoS</a:t>
            </a:r>
            <a:r>
              <a:rPr lang="en-US" sz="2400" dirty="0"/>
              <a:t>) networks</a:t>
            </a:r>
            <a:endParaRPr lang="en-US" altLang="en-US" sz="3200" kern="0" dirty="0"/>
          </a:p>
        </p:txBody>
      </p:sp>
      <p:pic>
        <p:nvPicPr>
          <p:cNvPr id="4" name="Picture 3" descr="Diagram&#10;&#10;Description automatically generated">
            <a:extLst>
              <a:ext uri="{FF2B5EF4-FFF2-40B4-BE49-F238E27FC236}">
                <a16:creationId xmlns:a16="http://schemas.microsoft.com/office/drawing/2014/main" id="{E6E3533C-048F-3DEF-2BF7-99C5B8601384}"/>
              </a:ext>
            </a:extLst>
          </p:cNvPr>
          <p:cNvPicPr>
            <a:picLocks noChangeAspect="1"/>
          </p:cNvPicPr>
          <p:nvPr/>
        </p:nvPicPr>
        <p:blipFill>
          <a:blip r:embed="rId3"/>
          <a:stretch>
            <a:fillRect/>
          </a:stretch>
        </p:blipFill>
        <p:spPr>
          <a:xfrm>
            <a:off x="1657350" y="2209800"/>
            <a:ext cx="5829300" cy="4229100"/>
          </a:xfrm>
          <a:prstGeom prst="rect">
            <a:avLst/>
          </a:prstGeom>
        </p:spPr>
      </p:pic>
      <p:sp>
        <p:nvSpPr>
          <p:cNvPr id="5" name="TextBox 4">
            <a:extLst>
              <a:ext uri="{FF2B5EF4-FFF2-40B4-BE49-F238E27FC236}">
                <a16:creationId xmlns:a16="http://schemas.microsoft.com/office/drawing/2014/main" id="{8DCD09DE-84B3-A9D4-5688-3AF38A96D2D4}"/>
              </a:ext>
            </a:extLst>
          </p:cNvPr>
          <p:cNvSpPr txBox="1"/>
          <p:nvPr/>
        </p:nvSpPr>
        <p:spPr>
          <a:xfrm>
            <a:off x="533400" y="1524000"/>
            <a:ext cx="3106428" cy="369332"/>
          </a:xfrm>
          <a:prstGeom prst="rect">
            <a:avLst/>
          </a:prstGeom>
          <a:noFill/>
        </p:spPr>
        <p:txBody>
          <a:bodyPr wrap="none" rtlCol="0">
            <a:spAutoFit/>
          </a:bodyPr>
          <a:lstStyle/>
          <a:p>
            <a:r>
              <a:rPr lang="en-US" b="1" dirty="0">
                <a:latin typeface="CMR10"/>
              </a:rPr>
              <a:t>C</a:t>
            </a:r>
            <a:r>
              <a:rPr lang="en-US" sz="1800" b="1" dirty="0">
                <a:effectLst/>
                <a:latin typeface="CMR10"/>
              </a:rPr>
              <a:t>lusters identified by Louvain. </a:t>
            </a:r>
            <a:endParaRPr lang="en-US" b="1" dirty="0"/>
          </a:p>
        </p:txBody>
      </p:sp>
    </p:spTree>
    <p:extLst>
      <p:ext uri="{BB962C8B-B14F-4D97-AF65-F5344CB8AC3E}">
        <p14:creationId xmlns:p14="http://schemas.microsoft.com/office/powerpoint/2010/main" val="16313426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p:cNvSpPr>
            <a:spLocks noGrp="1"/>
          </p:cNvSpPr>
          <p:nvPr>
            <p:ph type="title"/>
          </p:nvPr>
        </p:nvSpPr>
        <p:spPr/>
        <p:txBody>
          <a:bodyPr/>
          <a:lstStyle/>
          <a:p>
            <a:r>
              <a:rPr lang="en-US" altLang="en-US" dirty="0"/>
              <a:t>Funding Networks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529274"/>
            <a:ext cx="5536887" cy="3558385"/>
          </a:xfrm>
          <a:prstGeom prst="rect">
            <a:avLst/>
          </a:prstGeom>
        </p:spPr>
      </p:pic>
      <p:pic>
        <p:nvPicPr>
          <p:cNvPr id="12" name="Picture 11" descr="Table&#10;&#10;Description automatically generated">
            <a:extLst>
              <a:ext uri="{FF2B5EF4-FFF2-40B4-BE49-F238E27FC236}">
                <a16:creationId xmlns:a16="http://schemas.microsoft.com/office/drawing/2014/main" id="{F7A8DBB5-5ED4-BF0D-B074-9559F5F04AC2}"/>
              </a:ext>
            </a:extLst>
          </p:cNvPr>
          <p:cNvPicPr>
            <a:picLocks noChangeAspect="1"/>
          </p:cNvPicPr>
          <p:nvPr/>
        </p:nvPicPr>
        <p:blipFill>
          <a:blip r:embed="rId4"/>
          <a:stretch>
            <a:fillRect/>
          </a:stretch>
        </p:blipFill>
        <p:spPr>
          <a:xfrm>
            <a:off x="2536668" y="5258548"/>
            <a:ext cx="3663950" cy="1294652"/>
          </a:xfrm>
          <a:prstGeom prst="rect">
            <a:avLst/>
          </a:prstGeom>
        </p:spPr>
      </p:pic>
    </p:spTree>
    <p:extLst>
      <p:ext uri="{BB962C8B-B14F-4D97-AF65-F5344CB8AC3E}">
        <p14:creationId xmlns:p14="http://schemas.microsoft.com/office/powerpoint/2010/main" val="239899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172200" y="-228600"/>
            <a:ext cx="2743200" cy="3962400"/>
          </a:xfrm>
        </p:spPr>
        <p:txBody>
          <a:bodyPr/>
          <a:lstStyle/>
          <a:p>
            <a:r>
              <a:rPr lang="ja-JP" altLang="en-US">
                <a:latin typeface="Arial" panose="020B0604020202020204" pitchFamily="34" charset="0"/>
              </a:rPr>
              <a:t>“</a:t>
            </a:r>
            <a:r>
              <a:rPr lang="en-US" altLang="ja-JP" dirty="0">
                <a:latin typeface="Arial" panose="020B0604020202020204" pitchFamily="34" charset="0"/>
              </a:rPr>
              <a:t>Six degrees of Mohammed Atta</a:t>
            </a:r>
            <a:r>
              <a:rPr lang="ja-JP" altLang="en-US">
                <a:latin typeface="Arial" panose="020B0604020202020204" pitchFamily="34" charset="0"/>
              </a:rPr>
              <a:t>”</a:t>
            </a:r>
            <a:br>
              <a:rPr lang="en-US" altLang="ja-JP" dirty="0">
                <a:latin typeface="Arial" panose="020B0604020202020204" pitchFamily="34" charset="0"/>
              </a:rPr>
            </a:br>
            <a:br>
              <a:rPr lang="en-US" altLang="ja-JP" dirty="0">
                <a:latin typeface="Arial" panose="020B0604020202020204" pitchFamily="34" charset="0"/>
              </a:rPr>
            </a:br>
            <a:r>
              <a:rPr lang="en-US" altLang="ja-JP" dirty="0">
                <a:latin typeface="Arial" panose="020B0604020202020204" pitchFamily="34" charset="0"/>
              </a:rPr>
              <a:t>Uncloaking Terrorist Networks, by Valdis Krebs</a:t>
            </a:r>
            <a:endParaRPr lang="en-US" altLang="en-US" dirty="0">
              <a:latin typeface="Arial" panose="020B0604020202020204" pitchFamily="34" charset="0"/>
            </a:endParaRPr>
          </a:p>
        </p:txBody>
      </p:sp>
      <p:pic>
        <p:nvPicPr>
          <p:cNvPr id="215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6" y="180975"/>
            <a:ext cx="5124450"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1508" name="Rectangle 2"/>
          <p:cNvSpPr txBox="1">
            <a:spLocks noChangeArrowheads="1"/>
          </p:cNvSpPr>
          <p:nvPr/>
        </p:nvSpPr>
        <p:spPr bwMode="auto">
          <a:xfrm>
            <a:off x="1752600" y="152400"/>
            <a:ext cx="71628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dirty="0">
                <a:solidFill>
                  <a:schemeClr val="tx2"/>
                </a:solidFill>
                <a:latin typeface="Arial Black" panose="020B0A04020102020204" pitchFamily="34" charset="0"/>
              </a:rPr>
              <a:t>Terrorist networks</a:t>
            </a:r>
          </a:p>
        </p:txBody>
      </p:sp>
      <p:sp>
        <p:nvSpPr>
          <p:cNvPr id="2" name="TextBox 1">
            <a:extLst>
              <a:ext uri="{FF2B5EF4-FFF2-40B4-BE49-F238E27FC236}">
                <a16:creationId xmlns:a16="http://schemas.microsoft.com/office/drawing/2014/main" id="{855E8E76-E66F-0341-65F3-3DABFE158F70}"/>
              </a:ext>
            </a:extLst>
          </p:cNvPr>
          <p:cNvSpPr txBox="1"/>
          <p:nvPr/>
        </p:nvSpPr>
        <p:spPr>
          <a:xfrm>
            <a:off x="4332094" y="5931976"/>
            <a:ext cx="4583306" cy="646331"/>
          </a:xfrm>
          <a:prstGeom prst="rect">
            <a:avLst/>
          </a:prstGeom>
          <a:noFill/>
        </p:spPr>
        <p:txBody>
          <a:bodyPr wrap="none" rtlCol="0">
            <a:spAutoFit/>
          </a:bodyPr>
          <a:lstStyle/>
          <a:p>
            <a:r>
              <a:rPr lang="en-US" dirty="0"/>
              <a:t>For a small network of less than 20 nodes, </a:t>
            </a:r>
          </a:p>
          <a:p>
            <a:r>
              <a:rPr lang="en-US" dirty="0"/>
              <a:t>average path length of 4.75 steps.</a:t>
            </a:r>
          </a:p>
        </p:txBody>
      </p:sp>
      <p:sp>
        <p:nvSpPr>
          <p:cNvPr id="3" name="TextBox 2">
            <a:extLst>
              <a:ext uri="{FF2B5EF4-FFF2-40B4-BE49-F238E27FC236}">
                <a16:creationId xmlns:a16="http://schemas.microsoft.com/office/drawing/2014/main" id="{81FCC85B-C399-6AB3-A56C-B6136C034CA5}"/>
              </a:ext>
            </a:extLst>
          </p:cNvPr>
          <p:cNvSpPr txBox="1"/>
          <p:nvPr/>
        </p:nvSpPr>
        <p:spPr>
          <a:xfrm>
            <a:off x="6172200" y="4267200"/>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A8A8A306-0E82-53EB-F691-7BE19D07DF8F}"/>
              </a:ext>
            </a:extLst>
          </p:cNvPr>
          <p:cNvSpPr txBox="1"/>
          <p:nvPr/>
        </p:nvSpPr>
        <p:spPr>
          <a:xfrm>
            <a:off x="5461551" y="3948691"/>
            <a:ext cx="3394904" cy="1754326"/>
          </a:xfrm>
          <a:prstGeom prst="rect">
            <a:avLst/>
          </a:prstGeom>
          <a:noFill/>
        </p:spPr>
        <p:txBody>
          <a:bodyPr wrap="none" rtlCol="0">
            <a:spAutoFit/>
          </a:bodyPr>
          <a:lstStyle/>
          <a:p>
            <a:r>
              <a:rPr lang="en-US" b="1" i="0" dirty="0">
                <a:solidFill>
                  <a:srgbClr val="000000"/>
                </a:solidFill>
                <a:effectLst/>
                <a:latin typeface="+mn-lt"/>
              </a:rPr>
              <a:t>Mohamed Atta </a:t>
            </a:r>
            <a:r>
              <a:rPr lang="en-US" b="0" i="0" dirty="0">
                <a:solidFill>
                  <a:srgbClr val="000000"/>
                </a:solidFill>
                <a:effectLst/>
                <a:latin typeface="+mn-lt"/>
              </a:rPr>
              <a:t>was the leader </a:t>
            </a:r>
          </a:p>
          <a:p>
            <a:pPr marL="285750" indent="-285750">
              <a:buFont typeface="Courier New" panose="02070309020205020404" pitchFamily="49" charset="0"/>
              <a:buChar char="o"/>
            </a:pPr>
            <a:r>
              <a:rPr lang="en-US" b="0" i="0" dirty="0">
                <a:solidFill>
                  <a:srgbClr val="000000"/>
                </a:solidFill>
                <a:effectLst/>
                <a:latin typeface="+mn-lt"/>
              </a:rPr>
              <a:t>High centrality </a:t>
            </a:r>
          </a:p>
          <a:p>
            <a:pPr marL="742950" lvl="1" indent="-285750">
              <a:buFont typeface="Arial" panose="020B0604020202020204" pitchFamily="34" charset="0"/>
              <a:buChar char="•"/>
            </a:pPr>
            <a:r>
              <a:rPr lang="en-US" b="0" i="0" dirty="0">
                <a:solidFill>
                  <a:srgbClr val="000000"/>
                </a:solidFill>
                <a:effectLst/>
                <a:latin typeface="+mn-lt"/>
              </a:rPr>
              <a:t>degree</a:t>
            </a:r>
          </a:p>
          <a:p>
            <a:pPr marL="742950" lvl="1" indent="-285750">
              <a:buFont typeface="Arial" panose="020B0604020202020204" pitchFamily="34" charset="0"/>
              <a:buChar char="•"/>
            </a:pPr>
            <a:r>
              <a:rPr lang="en-US" b="0" i="0" dirty="0">
                <a:solidFill>
                  <a:srgbClr val="000000"/>
                </a:solidFill>
                <a:effectLst/>
                <a:latin typeface="+mn-lt"/>
              </a:rPr>
              <a:t>betweenness</a:t>
            </a:r>
          </a:p>
          <a:p>
            <a:pPr marL="742950" lvl="1" indent="-285750">
              <a:buFont typeface="Arial" panose="020B0604020202020204" pitchFamily="34" charset="0"/>
              <a:buChar char="•"/>
            </a:pPr>
            <a:r>
              <a:rPr lang="en-US" b="0" i="0" dirty="0">
                <a:solidFill>
                  <a:srgbClr val="000000"/>
                </a:solidFill>
                <a:effectLst/>
                <a:latin typeface="+mn-lt"/>
              </a:rPr>
              <a:t>closeness</a:t>
            </a:r>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6" y="180975"/>
            <a:ext cx="5124450"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1508" name="Rectangle 2"/>
          <p:cNvSpPr txBox="1">
            <a:spLocks noChangeArrowheads="1"/>
          </p:cNvSpPr>
          <p:nvPr/>
        </p:nvSpPr>
        <p:spPr bwMode="auto">
          <a:xfrm>
            <a:off x="1752600" y="152400"/>
            <a:ext cx="71628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dirty="0">
                <a:solidFill>
                  <a:schemeClr val="tx2"/>
                </a:solidFill>
                <a:latin typeface="Arial Black" panose="020B0A04020102020204" pitchFamily="34" charset="0"/>
              </a:rPr>
              <a:t>Terrorist networks</a:t>
            </a:r>
          </a:p>
        </p:txBody>
      </p:sp>
      <p:sp>
        <p:nvSpPr>
          <p:cNvPr id="4" name="TextBox 3">
            <a:extLst>
              <a:ext uri="{FF2B5EF4-FFF2-40B4-BE49-F238E27FC236}">
                <a16:creationId xmlns:a16="http://schemas.microsoft.com/office/drawing/2014/main" id="{4B370AD2-0C53-1089-82DE-0E6F9FF6F801}"/>
              </a:ext>
            </a:extLst>
          </p:cNvPr>
          <p:cNvSpPr txBox="1"/>
          <p:nvPr/>
        </p:nvSpPr>
        <p:spPr>
          <a:xfrm>
            <a:off x="5740504" y="1752600"/>
            <a:ext cx="3403496" cy="5355312"/>
          </a:xfrm>
          <a:prstGeom prst="rect">
            <a:avLst/>
          </a:prstGeom>
          <a:noFill/>
        </p:spPr>
        <p:txBody>
          <a:bodyPr wrap="none" rtlCol="0">
            <a:spAutoFit/>
          </a:bodyPr>
          <a:lstStyle/>
          <a:p>
            <a:endParaRPr lang="en-US" dirty="0"/>
          </a:p>
          <a:p>
            <a:endParaRPr lang="en-US" dirty="0"/>
          </a:p>
          <a:p>
            <a:r>
              <a:rPr lang="en-US" b="1" dirty="0"/>
              <a:t>Problems in criminal network</a:t>
            </a:r>
          </a:p>
          <a:p>
            <a:pPr marL="285750" indent="-285750">
              <a:buFont typeface="Courier New" panose="02070309020205020404" pitchFamily="49" charset="0"/>
              <a:buChar char="o"/>
            </a:pPr>
            <a:r>
              <a:rPr lang="en-US" dirty="0"/>
              <a:t>Incompleteness </a:t>
            </a:r>
          </a:p>
          <a:p>
            <a:pPr lvl="1"/>
            <a:r>
              <a:rPr lang="en-US" dirty="0"/>
              <a:t>the inevitability of missing </a:t>
            </a:r>
          </a:p>
          <a:p>
            <a:pPr lvl="1"/>
            <a:r>
              <a:rPr lang="en-US" dirty="0"/>
              <a:t>nodes and links that the </a:t>
            </a:r>
          </a:p>
          <a:p>
            <a:pPr lvl="1"/>
            <a:r>
              <a:rPr lang="en-US" dirty="0"/>
              <a:t>investigators will not </a:t>
            </a:r>
          </a:p>
          <a:p>
            <a:pPr lvl="1"/>
            <a:r>
              <a:rPr lang="en-US" dirty="0"/>
              <a:t>uncover.</a:t>
            </a:r>
          </a:p>
          <a:p>
            <a:pPr marL="285750" indent="-285750">
              <a:buFont typeface="Courier New" panose="02070309020205020404" pitchFamily="49" charset="0"/>
              <a:buChar char="o"/>
            </a:pPr>
            <a:r>
              <a:rPr lang="en-US" dirty="0"/>
              <a:t>Fuzzy boundaries</a:t>
            </a:r>
          </a:p>
          <a:p>
            <a:pPr lvl="1"/>
            <a:r>
              <a:rPr lang="en-US" dirty="0"/>
              <a:t>the difficulty in deciding </a:t>
            </a:r>
          </a:p>
          <a:p>
            <a:pPr lvl="1"/>
            <a:r>
              <a:rPr lang="en-US" dirty="0"/>
              <a:t>who to include and who </a:t>
            </a:r>
          </a:p>
          <a:p>
            <a:pPr lvl="1"/>
            <a:r>
              <a:rPr lang="en-US" dirty="0"/>
              <a:t>not to include.</a:t>
            </a:r>
          </a:p>
          <a:p>
            <a:pPr marL="285750" indent="-285750">
              <a:buFont typeface="Courier New" panose="02070309020205020404" pitchFamily="49" charset="0"/>
              <a:buChar char="o"/>
            </a:pPr>
            <a:r>
              <a:rPr lang="en-US" dirty="0"/>
              <a:t>Dynamic </a:t>
            </a:r>
          </a:p>
          <a:p>
            <a:pPr lvl="1"/>
            <a:r>
              <a:rPr lang="en-US" dirty="0"/>
              <a:t>these networks are not </a:t>
            </a:r>
          </a:p>
          <a:p>
            <a:pPr lvl="1"/>
            <a:r>
              <a:rPr lang="en-US" dirty="0"/>
              <a:t>static, they are always </a:t>
            </a:r>
          </a:p>
          <a:p>
            <a:pPr lvl="1"/>
            <a:r>
              <a:rPr lang="en-US" dirty="0"/>
              <a:t>changing.</a:t>
            </a:r>
          </a:p>
          <a:p>
            <a:endParaRPr lang="en-US" dirty="0"/>
          </a:p>
          <a:p>
            <a:endParaRPr lang="en-US" dirty="0"/>
          </a:p>
          <a:p>
            <a:endParaRPr lang="en-US" dirty="0"/>
          </a:p>
        </p:txBody>
      </p:sp>
    </p:spTree>
    <p:extLst>
      <p:ext uri="{BB962C8B-B14F-4D97-AF65-F5344CB8AC3E}">
        <p14:creationId xmlns:p14="http://schemas.microsoft.com/office/powerpoint/2010/main" val="56821845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Strategic Destabilization of  Terrorist Networks</a:t>
            </a:r>
          </a:p>
        </p:txBody>
      </p:sp>
      <p:sp>
        <p:nvSpPr>
          <p:cNvPr id="5" name="Rectangle 4"/>
          <p:cNvSpPr/>
          <p:nvPr/>
        </p:nvSpPr>
        <p:spPr>
          <a:xfrm>
            <a:off x="6553200" y="4724400"/>
            <a:ext cx="2971800" cy="1938992"/>
          </a:xfrm>
          <a:prstGeom prst="rect">
            <a:avLst/>
          </a:prstGeom>
          <a:solidFill>
            <a:schemeClr val="bg1"/>
          </a:solidFill>
        </p:spPr>
        <p:txBody>
          <a:bodyPr wrap="square">
            <a:spAutoFit/>
          </a:bodyPr>
          <a:lstStyle/>
          <a:p>
            <a:pPr marL="228600" indent="-342900">
              <a:buFont typeface="Courier New" panose="02070309020205020404" pitchFamily="49" charset="0"/>
              <a:buChar char="o"/>
            </a:pPr>
            <a:r>
              <a:rPr lang="en-US" sz="1200" b="1" dirty="0"/>
              <a:t>Khalid </a:t>
            </a:r>
            <a:r>
              <a:rPr lang="en-US" sz="1200" b="1" dirty="0" err="1"/>
              <a:t>Sheykh</a:t>
            </a:r>
            <a:r>
              <a:rPr lang="en-US" sz="1200" b="1" dirty="0"/>
              <a:t> Mohammad </a:t>
            </a:r>
          </a:p>
          <a:p>
            <a:pPr marL="685800" lvl="1" indent="-342900">
              <a:buFont typeface="Courier New" panose="02070309020205020404" pitchFamily="49" charset="0"/>
              <a:buChar char="o"/>
            </a:pPr>
            <a:r>
              <a:rPr lang="en-US" sz="1200" dirty="0"/>
              <a:t>Senior strategic planner </a:t>
            </a:r>
          </a:p>
          <a:p>
            <a:pPr marL="342900" lvl="1"/>
            <a:r>
              <a:rPr lang="en-US" sz="1200" dirty="0"/>
              <a:t>and propaganda figure</a:t>
            </a:r>
          </a:p>
          <a:p>
            <a:pPr marL="228600" indent="-342900">
              <a:buFont typeface="Courier New" panose="02070309020205020404" pitchFamily="49" charset="0"/>
              <a:buChar char="o"/>
            </a:pPr>
            <a:r>
              <a:rPr lang="en-US" sz="1200" b="1" dirty="0"/>
              <a:t>Ayman al-Zawahiri </a:t>
            </a:r>
          </a:p>
          <a:p>
            <a:pPr marL="685800" lvl="1" indent="-342900">
              <a:buFont typeface="Courier New" panose="02070309020205020404" pitchFamily="49" charset="0"/>
              <a:buChar char="o"/>
            </a:pPr>
            <a:r>
              <a:rPr lang="en-US" sz="1200" dirty="0"/>
              <a:t>Deputy leader at the time</a:t>
            </a:r>
          </a:p>
          <a:p>
            <a:pPr marL="342900" lvl="1"/>
            <a:r>
              <a:rPr lang="en-US" sz="1200" dirty="0"/>
              <a:t>current leader</a:t>
            </a:r>
          </a:p>
          <a:p>
            <a:pPr marL="228600" indent="-342900">
              <a:buFont typeface="Courier New" panose="02070309020205020404" pitchFamily="49" charset="0"/>
              <a:buChar char="o"/>
            </a:pPr>
            <a:r>
              <a:rPr lang="en-US" sz="1200" b="1" dirty="0"/>
              <a:t>Osama Bin Laden</a:t>
            </a:r>
          </a:p>
          <a:p>
            <a:pPr marL="228600" indent="-342900">
              <a:buFont typeface="Courier New" panose="02070309020205020404" pitchFamily="49" charset="0"/>
              <a:buChar char="o"/>
            </a:pPr>
            <a:r>
              <a:rPr lang="en-US" sz="1200" b="1" dirty="0">
                <a:solidFill>
                  <a:srgbClr val="FF0000"/>
                </a:solidFill>
              </a:rPr>
              <a:t>Abu Musab al-Zarqawi</a:t>
            </a:r>
          </a:p>
          <a:p>
            <a:pPr marL="685800" lvl="1" indent="-342900">
              <a:buFont typeface="Courier New" panose="02070309020205020404" pitchFamily="49" charset="0"/>
              <a:buChar char="o"/>
            </a:pPr>
            <a:r>
              <a:rPr lang="en-US" sz="1200" dirty="0"/>
              <a:t>Faction commander and </a:t>
            </a:r>
          </a:p>
          <a:p>
            <a:pPr marL="342900" lvl="1"/>
            <a:r>
              <a:rPr lang="en-US" sz="1200" dirty="0"/>
              <a:t>senior military figure</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5013" t="4555" r="24308" b="5903"/>
          <a:stretch/>
        </p:blipFill>
        <p:spPr>
          <a:xfrm>
            <a:off x="0" y="915604"/>
            <a:ext cx="6821198" cy="5942396"/>
          </a:xfrm>
          <a:prstGeom prst="rect">
            <a:avLst/>
          </a:prstGeom>
        </p:spPr>
      </p:pic>
      <p:sp>
        <p:nvSpPr>
          <p:cNvPr id="3" name="TextBox 2">
            <a:extLst>
              <a:ext uri="{FF2B5EF4-FFF2-40B4-BE49-F238E27FC236}">
                <a16:creationId xmlns:a16="http://schemas.microsoft.com/office/drawing/2014/main" id="{B0907D54-7FB1-D69E-0492-8C43EF2C827F}"/>
              </a:ext>
            </a:extLst>
          </p:cNvPr>
          <p:cNvSpPr txBox="1"/>
          <p:nvPr/>
        </p:nvSpPr>
        <p:spPr>
          <a:xfrm>
            <a:off x="226175" y="4401234"/>
            <a:ext cx="2505814" cy="646331"/>
          </a:xfrm>
          <a:prstGeom prst="rect">
            <a:avLst/>
          </a:prstGeom>
          <a:noFill/>
        </p:spPr>
        <p:txBody>
          <a:bodyPr wrap="none" rtlCol="0">
            <a:spAutoFit/>
          </a:bodyPr>
          <a:lstStyle/>
          <a:p>
            <a:r>
              <a:rPr lang="en-US" b="1" dirty="0">
                <a:solidFill>
                  <a:srgbClr val="FF0000"/>
                </a:solidFill>
              </a:rPr>
              <a:t>Who has the highest </a:t>
            </a:r>
          </a:p>
          <a:p>
            <a:r>
              <a:rPr lang="en-US" b="1" dirty="0">
                <a:solidFill>
                  <a:srgbClr val="FF0000"/>
                </a:solidFill>
              </a:rPr>
              <a:t>betweenness?</a:t>
            </a:r>
          </a:p>
        </p:txBody>
      </p:sp>
    </p:spTree>
    <p:extLst>
      <p:ext uri="{BB962C8B-B14F-4D97-AF65-F5344CB8AC3E}">
        <p14:creationId xmlns:p14="http://schemas.microsoft.com/office/powerpoint/2010/main" val="131239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heckerboard(across)">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565650" y="3423710"/>
            <a:ext cx="12700" cy="10583"/>
          </a:xfrm>
          <a:prstGeom prst="rect">
            <a:avLst/>
          </a:prstGeom>
        </p:spPr>
      </p:pic>
      <p:pic>
        <p:nvPicPr>
          <p:cNvPr id="13" name="Picture 12"/>
          <p:cNvPicPr>
            <a:picLocks noChangeAspect="1"/>
          </p:cNvPicPr>
          <p:nvPr/>
        </p:nvPicPr>
        <p:blipFill>
          <a:blip r:embed="rId3"/>
          <a:stretch>
            <a:fillRect/>
          </a:stretch>
        </p:blipFill>
        <p:spPr>
          <a:xfrm>
            <a:off x="4718050" y="3550710"/>
            <a:ext cx="12700" cy="10583"/>
          </a:xfrm>
          <a:prstGeom prst="rect">
            <a:avLst/>
          </a:prstGeom>
        </p:spPr>
      </p:pic>
      <p:pic>
        <p:nvPicPr>
          <p:cNvPr id="14" name="Picture 13"/>
          <p:cNvPicPr>
            <a:picLocks noChangeAspect="1"/>
          </p:cNvPicPr>
          <p:nvPr/>
        </p:nvPicPr>
        <p:blipFill>
          <a:blip r:embed="rId3"/>
          <a:stretch>
            <a:fillRect/>
          </a:stretch>
        </p:blipFill>
        <p:spPr>
          <a:xfrm>
            <a:off x="4870450" y="3677709"/>
            <a:ext cx="12700" cy="10583"/>
          </a:xfrm>
          <a:prstGeom prst="rect">
            <a:avLst/>
          </a:prstGeom>
        </p:spPr>
      </p:pic>
      <p:sp>
        <p:nvSpPr>
          <p:cNvPr id="16" name="TextBox 15"/>
          <p:cNvSpPr txBox="1">
            <a:spLocks noChangeArrowheads="1"/>
          </p:cNvSpPr>
          <p:nvPr/>
        </p:nvSpPr>
        <p:spPr bwMode="auto">
          <a:xfrm>
            <a:off x="6553200" y="59714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17" name="Subtitle 2"/>
          <p:cNvSpPr txBox="1">
            <a:spLocks/>
          </p:cNvSpPr>
          <p:nvPr/>
        </p:nvSpPr>
        <p:spPr>
          <a:xfrm>
            <a:off x="0" y="7239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A SIMPLE STORY (1)      The fate of Saddam and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pic>
        <p:nvPicPr>
          <p:cNvPr id="10" name="Picture 9" descr="F-SaddamNetw.jpg"/>
          <p:cNvPicPr>
            <a:picLocks noChangeAspect="1"/>
          </p:cNvPicPr>
          <p:nvPr/>
        </p:nvPicPr>
        <p:blipFill>
          <a:blip r:embed="rId4"/>
          <a:stretch>
            <a:fillRect/>
          </a:stretch>
        </p:blipFill>
        <p:spPr>
          <a:xfrm>
            <a:off x="4787900" y="1759328"/>
            <a:ext cx="4356100" cy="4539873"/>
          </a:xfrm>
          <a:prstGeom prst="rect">
            <a:avLst/>
          </a:prstGeom>
        </p:spPr>
      </p:pic>
      <p:pic>
        <p:nvPicPr>
          <p:cNvPr id="11" name="Picture 10"/>
          <p:cNvPicPr>
            <a:picLocks noChangeAspect="1"/>
          </p:cNvPicPr>
          <p:nvPr/>
        </p:nvPicPr>
        <p:blipFill>
          <a:blip r:embed="rId5"/>
          <a:stretch>
            <a:fillRect/>
          </a:stretch>
        </p:blipFill>
        <p:spPr>
          <a:xfrm>
            <a:off x="241301" y="1320800"/>
            <a:ext cx="3564011" cy="4699000"/>
          </a:xfrm>
          <a:prstGeom prst="rect">
            <a:avLst/>
          </a:prstGeom>
        </p:spPr>
      </p:pic>
      <p:pic>
        <p:nvPicPr>
          <p:cNvPr id="9" name="Picture 8" descr="F-Saddam-AceOfSpades.jpg"/>
          <p:cNvPicPr>
            <a:picLocks noChangeAspect="1"/>
          </p:cNvPicPr>
          <p:nvPr/>
        </p:nvPicPr>
        <p:blipFill>
          <a:blip r:embed="rId6"/>
          <a:stretch>
            <a:fillRect/>
          </a:stretch>
        </p:blipFill>
        <p:spPr>
          <a:xfrm>
            <a:off x="4193540" y="1316228"/>
            <a:ext cx="1645920" cy="2295144"/>
          </a:xfrm>
          <a:prstGeom prst="rect">
            <a:avLst/>
          </a:prstGeom>
        </p:spPr>
      </p:pic>
      <p:sp>
        <p:nvSpPr>
          <p:cNvPr id="15" name="TextBox 3"/>
          <p:cNvSpPr txBox="1">
            <a:spLocks noChangeArrowheads="1"/>
          </p:cNvSpPr>
          <p:nvPr/>
        </p:nvSpPr>
        <p:spPr bwMode="auto">
          <a:xfrm>
            <a:off x="6486360" y="59714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p:cNvSpPr>
            <a:spLocks noChangeArrowheads="1"/>
          </p:cNvSpPr>
          <p:nvPr/>
        </p:nvSpPr>
        <p:spPr bwMode="auto">
          <a:xfrm>
            <a:off x="0" y="571500"/>
            <a:ext cx="9144000" cy="5715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r>
              <a:rPr lang="hu-HU" dirty="0">
                <a:solidFill>
                  <a:prstClr val="black"/>
                </a:solidFill>
                <a:latin typeface="Arial" charset="0"/>
              </a:rPr>
              <a:t>Thex</a:t>
            </a:r>
          </a:p>
        </p:txBody>
      </p:sp>
      <p:sp>
        <p:nvSpPr>
          <p:cNvPr id="4" name="TextBox 3"/>
          <p:cNvSpPr txBox="1">
            <a:spLocks noChangeArrowheads="1"/>
          </p:cNvSpPr>
          <p:nvPr/>
        </p:nvSpPr>
        <p:spPr bwMode="auto">
          <a:xfrm>
            <a:off x="6553200" y="73176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6" name="Subtitle 2"/>
          <p:cNvSpPr txBox="1">
            <a:spLocks/>
          </p:cNvSpPr>
          <p:nvPr/>
        </p:nvSpPr>
        <p:spPr>
          <a:xfrm flipH="1">
            <a:off x="3002282" y="7239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9" name="TextBox 3"/>
          <p:cNvSpPr txBox="1">
            <a:spLocks noChangeArrowheads="1"/>
          </p:cNvSpPr>
          <p:nvPr/>
        </p:nvSpPr>
        <p:spPr bwMode="auto">
          <a:xfrm>
            <a:off x="6486360" y="59714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11" name="Rectangle 10"/>
          <p:cNvSpPr/>
          <p:nvPr/>
        </p:nvSpPr>
        <p:spPr>
          <a:xfrm>
            <a:off x="677333" y="1480741"/>
            <a:ext cx="7789334" cy="4524316"/>
          </a:xfrm>
          <a:prstGeom prst="rect">
            <a:avLst/>
          </a:prstGeom>
        </p:spPr>
        <p:txBody>
          <a:bodyPr wrap="square">
            <a:spAutoFit/>
          </a:bodyPr>
          <a:lstStyle/>
          <a:p>
            <a:r>
              <a:rPr lang="en-US" dirty="0">
                <a:solidFill>
                  <a:srgbClr val="FFFFFF"/>
                </a:solidFill>
              </a:rPr>
              <a:t>The capture of Saddam Hussein:</a:t>
            </a:r>
          </a:p>
          <a:p>
            <a:endParaRPr lang="en-US" dirty="0">
              <a:solidFill>
                <a:srgbClr val="FFFFFF"/>
              </a:solidFill>
            </a:endParaRPr>
          </a:p>
          <a:p>
            <a:pPr>
              <a:buFont typeface="Wingdings" pitchFamily="-112" charset="2"/>
              <a:buChar char="à"/>
            </a:pPr>
            <a:r>
              <a:rPr lang="en-US" dirty="0">
                <a:solidFill>
                  <a:srgbClr val="FFFFFF"/>
                </a:solidFill>
              </a:rPr>
              <a:t>shows the strong predictive power of networks.  </a:t>
            </a:r>
          </a:p>
          <a:p>
            <a:pPr>
              <a:buFont typeface="Wingdings" pitchFamily="-112" charset="2"/>
              <a:buChar char="à"/>
            </a:pPr>
            <a:endParaRPr lang="en-US" dirty="0">
              <a:solidFill>
                <a:srgbClr val="FFFFFF"/>
              </a:solidFill>
            </a:endParaRPr>
          </a:p>
          <a:p>
            <a:pPr>
              <a:buFont typeface="Wingdings" pitchFamily="-112" charset="2"/>
              <a:buChar char="à"/>
            </a:pPr>
            <a:r>
              <a:rPr lang="en-US" dirty="0">
                <a:solidFill>
                  <a:srgbClr val="FFFFFF"/>
                </a:solidFill>
              </a:rPr>
              <a:t> underlies the need to obtain accurate maps of the networks we aim to study; and the often heroic difficulties we encounter during the mapping process.</a:t>
            </a:r>
          </a:p>
          <a:p>
            <a:pPr>
              <a:buFont typeface="Wingdings" pitchFamily="-112" charset="2"/>
              <a:buChar char="à"/>
            </a:pPr>
            <a:endParaRPr lang="en-US" dirty="0">
              <a:solidFill>
                <a:srgbClr val="FFFFFF"/>
              </a:solidFill>
            </a:endParaRPr>
          </a:p>
          <a:p>
            <a:pPr>
              <a:buFont typeface="Wingdings" pitchFamily="-112" charset="2"/>
              <a:buChar char="à"/>
            </a:pPr>
            <a:r>
              <a:rPr lang="en-US" dirty="0">
                <a:solidFill>
                  <a:srgbClr val="FFFFFF"/>
                </a:solidFill>
              </a:rPr>
              <a:t> demonstrates the remarkable stability of these networks:  The capture of Hussein was not based on fresh intelligence, but rather on his pre-invasion social links, unearthed from old photos stacked in his family album.</a:t>
            </a:r>
          </a:p>
          <a:p>
            <a:pPr>
              <a:buFont typeface="Wingdings" pitchFamily="-112" charset="2"/>
              <a:buChar char="à"/>
            </a:pPr>
            <a:endParaRPr lang="en-US" dirty="0">
              <a:solidFill>
                <a:srgbClr val="FFFFFF"/>
              </a:solidFill>
            </a:endParaRPr>
          </a:p>
          <a:p>
            <a:pPr>
              <a:buFont typeface="Wingdings" pitchFamily="-112" charset="2"/>
              <a:buChar char="à"/>
            </a:pPr>
            <a:r>
              <a:rPr lang="en-US" dirty="0">
                <a:solidFill>
                  <a:srgbClr val="FFFFFF"/>
                </a:solidFill>
              </a:rPr>
              <a:t> shows that the choice of network we focus on makes a huge difference: the hierarchical tree, that captured the official organization of the Iraqi government, was of no use when it came to Saddam Hussein's whereabouts.  </a:t>
            </a:r>
          </a:p>
        </p:txBody>
      </p:sp>
      <p:sp>
        <p:nvSpPr>
          <p:cNvPr id="10" name="Subtitle 2"/>
          <p:cNvSpPr txBox="1">
            <a:spLocks/>
          </p:cNvSpPr>
          <p:nvPr/>
        </p:nvSpPr>
        <p:spPr>
          <a:xfrm>
            <a:off x="0" y="7239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A SIMPLE STORY (1)      The fate of Saddam and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Criminal Network</a:t>
            </a:r>
          </a:p>
        </p:txBody>
      </p:sp>
      <p:pic>
        <p:nvPicPr>
          <p:cNvPr id="7" name="Picture 6" descr="Chart, radar chart&#10;&#10;Description automatically generated">
            <a:extLst>
              <a:ext uri="{FF2B5EF4-FFF2-40B4-BE49-F238E27FC236}">
                <a16:creationId xmlns:a16="http://schemas.microsoft.com/office/drawing/2014/main" id="{9024DEF9-86CD-7798-73A1-777D78D4E7DC}"/>
              </a:ext>
            </a:extLst>
          </p:cNvPr>
          <p:cNvPicPr>
            <a:picLocks noChangeAspect="1"/>
          </p:cNvPicPr>
          <p:nvPr/>
        </p:nvPicPr>
        <p:blipFill>
          <a:blip r:embed="rId3"/>
          <a:stretch>
            <a:fillRect/>
          </a:stretch>
        </p:blipFill>
        <p:spPr>
          <a:xfrm>
            <a:off x="1429859" y="853168"/>
            <a:ext cx="6284281" cy="5957182"/>
          </a:xfrm>
          <a:prstGeom prst="rect">
            <a:avLst/>
          </a:prstGeom>
        </p:spPr>
      </p:pic>
    </p:spTree>
    <p:extLst>
      <p:ext uri="{BB962C8B-B14F-4D97-AF65-F5344CB8AC3E}">
        <p14:creationId xmlns:p14="http://schemas.microsoft.com/office/powerpoint/2010/main" val="13143972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dirty="0"/>
              <a:t>Air transportation</a:t>
            </a:r>
          </a:p>
        </p:txBody>
      </p:sp>
      <p:pic>
        <p:nvPicPr>
          <p:cNvPr id="3" name="Picture 2" descr="A picture containing text, light&#10;&#10;Description automatically generated">
            <a:extLst>
              <a:ext uri="{FF2B5EF4-FFF2-40B4-BE49-F238E27FC236}">
                <a16:creationId xmlns:a16="http://schemas.microsoft.com/office/drawing/2014/main" id="{D023378A-BDF7-F0A8-C23C-DA067E09C5C5}"/>
              </a:ext>
            </a:extLst>
          </p:cNvPr>
          <p:cNvPicPr>
            <a:picLocks noChangeAspect="1"/>
          </p:cNvPicPr>
          <p:nvPr/>
        </p:nvPicPr>
        <p:blipFill>
          <a:blip r:embed="rId2"/>
          <a:stretch>
            <a:fillRect/>
          </a:stretch>
        </p:blipFill>
        <p:spPr>
          <a:xfrm>
            <a:off x="503420" y="1100139"/>
            <a:ext cx="8229600" cy="5460556"/>
          </a:xfrm>
          <a:prstGeom prst="rect">
            <a:avLst/>
          </a:prstGeom>
        </p:spPr>
      </p:pic>
    </p:spTree>
    <p:extLst>
      <p:ext uri="{BB962C8B-B14F-4D97-AF65-F5344CB8AC3E}">
        <p14:creationId xmlns:p14="http://schemas.microsoft.com/office/powerpoint/2010/main" val="2118779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z="3200" dirty="0"/>
              <a:t>Complex Network</a:t>
            </a:r>
          </a:p>
        </p:txBody>
      </p:sp>
      <p:sp>
        <p:nvSpPr>
          <p:cNvPr id="9219" name="Content Placeholder 2"/>
          <p:cNvSpPr>
            <a:spLocks noGrp="1"/>
          </p:cNvSpPr>
          <p:nvPr>
            <p:ph idx="1"/>
          </p:nvPr>
        </p:nvSpPr>
        <p:spPr/>
        <p:txBody>
          <a:bodyPr/>
          <a:lstStyle/>
          <a:p>
            <a:pPr>
              <a:lnSpc>
                <a:spcPct val="120000"/>
              </a:lnSpc>
            </a:pPr>
            <a:r>
              <a:rPr lang="en-US" altLang="en-US" sz="2200" dirty="0"/>
              <a:t>Complex networks are large (in node number)</a:t>
            </a:r>
          </a:p>
          <a:p>
            <a:pPr>
              <a:lnSpc>
                <a:spcPct val="120000"/>
              </a:lnSpc>
            </a:pPr>
            <a:r>
              <a:rPr lang="en-US" altLang="en-US" sz="2200" dirty="0"/>
              <a:t>Complex networks are sparse (low edge to node ratio)</a:t>
            </a:r>
          </a:p>
          <a:p>
            <a:pPr>
              <a:lnSpc>
                <a:spcPct val="120000"/>
              </a:lnSpc>
            </a:pPr>
            <a:r>
              <a:rPr lang="en-US" altLang="en-US" sz="2200" dirty="0"/>
              <a:t>Complex networks are usually dynamic and evolving</a:t>
            </a:r>
          </a:p>
          <a:p>
            <a:pPr>
              <a:lnSpc>
                <a:spcPct val="120000"/>
              </a:lnSpc>
            </a:pPr>
            <a:r>
              <a:rPr lang="en-US" altLang="en-US" sz="2200" dirty="0"/>
              <a:t>Complex networks can be social, economic, natural, informational, abstract, ...</a:t>
            </a:r>
          </a:p>
          <a:p>
            <a:pPr>
              <a:lnSpc>
                <a:spcPct val="120000"/>
              </a:lnSpc>
            </a:pPr>
            <a:endParaRPr lang="en-US" altLang="en-US" sz="2200" dirty="0"/>
          </a:p>
          <a:p>
            <a:pPr>
              <a:lnSpc>
                <a:spcPct val="120000"/>
              </a:lnSpc>
            </a:pPr>
            <a:r>
              <a:rPr lang="en-US" altLang="en-US" sz="2200" dirty="0" err="1"/>
              <a:t>Isn</a:t>
            </a:r>
            <a:r>
              <a:rPr lang="ja-JP" altLang="en-US" sz="2200"/>
              <a:t>’</a:t>
            </a:r>
            <a:r>
              <a:rPr lang="en-US" altLang="ja-JP" sz="2200" dirty="0"/>
              <a:t>t this graph theory? (Yes, but)</a:t>
            </a:r>
          </a:p>
          <a:p>
            <a:pPr lvl="1">
              <a:lnSpc>
                <a:spcPct val="120000"/>
              </a:lnSpc>
            </a:pPr>
            <a:r>
              <a:rPr lang="en-US" altLang="en-US" sz="2200" dirty="0"/>
              <a:t>Graph theory is concerned with proving theorems and developing algorithms for arbitrary graphs</a:t>
            </a:r>
          </a:p>
          <a:p>
            <a:pPr lvl="1">
              <a:lnSpc>
                <a:spcPct val="120000"/>
              </a:lnSpc>
            </a:pPr>
            <a:r>
              <a:rPr lang="en-US" altLang="en-US" sz="2200" dirty="0"/>
              <a:t>Complex network study network representations of real-world systems to understand the universal properties of networks.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a:t>US Air transportation</a:t>
            </a:r>
          </a:p>
        </p:txBody>
      </p:sp>
      <p:sp>
        <p:nvSpPr>
          <p:cNvPr id="7" name="TextBox 6">
            <a:extLst>
              <a:ext uri="{FF2B5EF4-FFF2-40B4-BE49-F238E27FC236}">
                <a16:creationId xmlns:a16="http://schemas.microsoft.com/office/drawing/2014/main" id="{DDC13F46-5E16-A995-0FDA-8522E53B096D}"/>
              </a:ext>
            </a:extLst>
          </p:cNvPr>
          <p:cNvSpPr txBox="1"/>
          <p:nvPr/>
        </p:nvSpPr>
        <p:spPr>
          <a:xfrm>
            <a:off x="3124200" y="1600200"/>
            <a:ext cx="3326552" cy="369332"/>
          </a:xfrm>
          <a:prstGeom prst="rect">
            <a:avLst/>
          </a:prstGeom>
          <a:noFill/>
        </p:spPr>
        <p:txBody>
          <a:bodyPr wrap="none" rtlCol="0">
            <a:spAutoFit/>
          </a:bodyPr>
          <a:lstStyle/>
          <a:p>
            <a:r>
              <a:rPr lang="en-US" b="1" dirty="0"/>
              <a:t>Network backbone evolution</a:t>
            </a:r>
          </a:p>
        </p:txBody>
      </p:sp>
      <p:pic>
        <p:nvPicPr>
          <p:cNvPr id="9" name="Picture 8" descr="Table&#10;&#10;Description automatically generated">
            <a:extLst>
              <a:ext uri="{FF2B5EF4-FFF2-40B4-BE49-F238E27FC236}">
                <a16:creationId xmlns:a16="http://schemas.microsoft.com/office/drawing/2014/main" id="{094343D0-64E4-5A65-917C-CC84BB2A8CA0}"/>
              </a:ext>
            </a:extLst>
          </p:cNvPr>
          <p:cNvPicPr>
            <a:picLocks noChangeAspect="1"/>
          </p:cNvPicPr>
          <p:nvPr/>
        </p:nvPicPr>
        <p:blipFill>
          <a:blip r:embed="rId2"/>
          <a:stretch>
            <a:fillRect/>
          </a:stretch>
        </p:blipFill>
        <p:spPr>
          <a:xfrm>
            <a:off x="0" y="2071814"/>
            <a:ext cx="9144000" cy="2847528"/>
          </a:xfrm>
          <a:prstGeom prst="rect">
            <a:avLst/>
          </a:prstGeom>
        </p:spPr>
      </p:pic>
    </p:spTree>
    <p:extLst>
      <p:ext uri="{BB962C8B-B14F-4D97-AF65-F5344CB8AC3E}">
        <p14:creationId xmlns:p14="http://schemas.microsoft.com/office/powerpoint/2010/main" val="15846602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dirty="0"/>
              <a:t>Transportation network</a:t>
            </a:r>
          </a:p>
        </p:txBody>
      </p:sp>
      <p:pic>
        <p:nvPicPr>
          <p:cNvPr id="4" name="Picture 3" descr="Shape&#10;&#10;Description automatically generated">
            <a:extLst>
              <a:ext uri="{FF2B5EF4-FFF2-40B4-BE49-F238E27FC236}">
                <a16:creationId xmlns:a16="http://schemas.microsoft.com/office/drawing/2014/main" id="{5C0A19FC-8E32-E957-29C5-0D23A9EA3DBF}"/>
              </a:ext>
            </a:extLst>
          </p:cNvPr>
          <p:cNvPicPr>
            <a:picLocks noChangeAspect="1"/>
          </p:cNvPicPr>
          <p:nvPr/>
        </p:nvPicPr>
        <p:blipFill>
          <a:blip r:embed="rId2"/>
          <a:stretch>
            <a:fillRect/>
          </a:stretch>
        </p:blipFill>
        <p:spPr>
          <a:xfrm>
            <a:off x="723342" y="1683489"/>
            <a:ext cx="7524919" cy="4360594"/>
          </a:xfrm>
          <a:prstGeom prst="rect">
            <a:avLst/>
          </a:prstGeom>
        </p:spPr>
      </p:pic>
      <p:sp>
        <p:nvSpPr>
          <p:cNvPr id="5" name="TextBox 4">
            <a:extLst>
              <a:ext uri="{FF2B5EF4-FFF2-40B4-BE49-F238E27FC236}">
                <a16:creationId xmlns:a16="http://schemas.microsoft.com/office/drawing/2014/main" id="{173404D2-C1EA-B76D-4987-2B86F1F214C3}"/>
              </a:ext>
            </a:extLst>
          </p:cNvPr>
          <p:cNvSpPr txBox="1"/>
          <p:nvPr/>
        </p:nvSpPr>
        <p:spPr>
          <a:xfrm>
            <a:off x="723342" y="1295400"/>
            <a:ext cx="4737194" cy="369332"/>
          </a:xfrm>
          <a:prstGeom prst="rect">
            <a:avLst/>
          </a:prstGeom>
          <a:noFill/>
        </p:spPr>
        <p:txBody>
          <a:bodyPr wrap="none" rtlCol="0">
            <a:spAutoFit/>
          </a:bodyPr>
          <a:lstStyle/>
          <a:p>
            <a:r>
              <a:rPr lang="en-US" b="1" dirty="0"/>
              <a:t>Network representation of metro systems</a:t>
            </a:r>
          </a:p>
        </p:txBody>
      </p:sp>
      <p:sp>
        <p:nvSpPr>
          <p:cNvPr id="2" name="TextBox 1">
            <a:extLst>
              <a:ext uri="{FF2B5EF4-FFF2-40B4-BE49-F238E27FC236}">
                <a16:creationId xmlns:a16="http://schemas.microsoft.com/office/drawing/2014/main" id="{5E5DA968-F42B-5C3B-A130-DF2AC77EDB83}"/>
              </a:ext>
            </a:extLst>
          </p:cNvPr>
          <p:cNvSpPr txBox="1"/>
          <p:nvPr/>
        </p:nvSpPr>
        <p:spPr>
          <a:xfrm>
            <a:off x="723342" y="6183868"/>
            <a:ext cx="2467342" cy="369332"/>
          </a:xfrm>
          <a:prstGeom prst="rect">
            <a:avLst/>
          </a:prstGeom>
          <a:noFill/>
        </p:spPr>
        <p:txBody>
          <a:bodyPr wrap="none" rtlCol="0">
            <a:spAutoFit/>
          </a:bodyPr>
          <a:lstStyle/>
          <a:p>
            <a:r>
              <a:rPr lang="en-US" b="1" dirty="0">
                <a:solidFill>
                  <a:srgbClr val="FF0000"/>
                </a:solidFill>
              </a:rPr>
              <a:t>Why it is important ?</a:t>
            </a:r>
          </a:p>
        </p:txBody>
      </p:sp>
      <p:sp>
        <p:nvSpPr>
          <p:cNvPr id="3" name="TextBox 2">
            <a:extLst>
              <a:ext uri="{FF2B5EF4-FFF2-40B4-BE49-F238E27FC236}">
                <a16:creationId xmlns:a16="http://schemas.microsoft.com/office/drawing/2014/main" id="{6CCAD65B-2ED7-2395-90F0-E9B638EF9194}"/>
              </a:ext>
            </a:extLst>
          </p:cNvPr>
          <p:cNvSpPr txBox="1"/>
          <p:nvPr/>
        </p:nvSpPr>
        <p:spPr>
          <a:xfrm>
            <a:off x="3657600" y="6183868"/>
            <a:ext cx="3065776" cy="369332"/>
          </a:xfrm>
          <a:prstGeom prst="rect">
            <a:avLst/>
          </a:prstGeom>
          <a:noFill/>
        </p:spPr>
        <p:txBody>
          <a:bodyPr wrap="none" rtlCol="0">
            <a:spAutoFit/>
          </a:bodyPr>
          <a:lstStyle/>
          <a:p>
            <a:r>
              <a:rPr lang="en-US" b="1" dirty="0">
                <a:solidFill>
                  <a:srgbClr val="0070C0"/>
                </a:solidFill>
              </a:rPr>
              <a:t>Redundancy, Efficiency …</a:t>
            </a:r>
          </a:p>
        </p:txBody>
      </p:sp>
    </p:spTree>
    <p:extLst>
      <p:ext uri="{BB962C8B-B14F-4D97-AF65-F5344CB8AC3E}">
        <p14:creationId xmlns:p14="http://schemas.microsoft.com/office/powerpoint/2010/main" val="92137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a:t>US railroad network</a:t>
            </a:r>
          </a:p>
        </p:txBody>
      </p:sp>
      <p:pic>
        <p:nvPicPr>
          <p:cNvPr id="4813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4613" y="915988"/>
            <a:ext cx="6289675"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Content Placeholder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875088"/>
            <a:ext cx="6567488"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9276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p:cNvSpPr>
            <a:spLocks noChangeArrowheads="1"/>
          </p:cNvSpPr>
          <p:nvPr/>
        </p:nvSpPr>
        <p:spPr bwMode="auto">
          <a:xfrm>
            <a:off x="0" y="571500"/>
            <a:ext cx="9144000" cy="5715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r>
              <a:rPr lang="hu-HU" dirty="0">
                <a:solidFill>
                  <a:prstClr val="black"/>
                </a:solidFill>
                <a:latin typeface="Arial" charset="0"/>
              </a:rPr>
              <a:t>Thex</a:t>
            </a:r>
          </a:p>
        </p:txBody>
      </p:sp>
      <p:sp>
        <p:nvSpPr>
          <p:cNvPr id="4" name="TextBox 3"/>
          <p:cNvSpPr txBox="1">
            <a:spLocks noChangeArrowheads="1"/>
          </p:cNvSpPr>
          <p:nvPr/>
        </p:nvSpPr>
        <p:spPr bwMode="auto">
          <a:xfrm>
            <a:off x="6553200" y="73176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6" name="Subtitle 2"/>
          <p:cNvSpPr txBox="1">
            <a:spLocks/>
          </p:cNvSpPr>
          <p:nvPr/>
        </p:nvSpPr>
        <p:spPr>
          <a:xfrm flipH="1">
            <a:off x="3002282" y="7239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9" name="TextBox 3"/>
          <p:cNvSpPr txBox="1">
            <a:spLocks noChangeArrowheads="1"/>
          </p:cNvSpPr>
          <p:nvPr/>
        </p:nvSpPr>
        <p:spPr bwMode="auto">
          <a:xfrm>
            <a:off x="6486360" y="59714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5" name="Subtitle 2"/>
          <p:cNvSpPr txBox="1">
            <a:spLocks/>
          </p:cNvSpPr>
          <p:nvPr/>
        </p:nvSpPr>
        <p:spPr>
          <a:xfrm>
            <a:off x="0" y="7239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A SIMPLE STORY (2): August 15, 2003 blackout.</a:t>
            </a:r>
            <a:endParaRPr lang="en-US" sz="1600" b="1" dirty="0">
              <a:solidFill>
                <a:schemeClr val="bg1">
                  <a:lumMod val="85000"/>
                </a:schemeClr>
              </a:solidFill>
              <a:latin typeface="Helvetica" pitchFamily="36" charset="0"/>
              <a:ea typeface="Helvetica" pitchFamily="36" charset="0"/>
              <a:cs typeface="Helvetica" pitchFamily="36" charset="0"/>
            </a:endParaRPr>
          </a:p>
        </p:txBody>
      </p:sp>
      <p:pic>
        <p:nvPicPr>
          <p:cNvPr id="12" name="Picture 11" descr="August14_2003_9.29pm_20hourbefore.pdf"/>
          <p:cNvPicPr>
            <a:picLocks noChangeAspect="1"/>
          </p:cNvPicPr>
          <p:nvPr/>
        </p:nvPicPr>
        <p:blipFill>
          <a:blip r:embed="rId3"/>
          <a:stretch>
            <a:fillRect/>
          </a:stretch>
        </p:blipFill>
        <p:spPr>
          <a:xfrm>
            <a:off x="1" y="1892306"/>
            <a:ext cx="4598281" cy="3361267"/>
          </a:xfrm>
          <a:prstGeom prst="rect">
            <a:avLst/>
          </a:prstGeom>
        </p:spPr>
      </p:pic>
      <p:pic>
        <p:nvPicPr>
          <p:cNvPr id="13" name="Picture 12" descr="August15_2012_9.14_7hourAfter.pdf"/>
          <p:cNvPicPr>
            <a:picLocks noChangeAspect="1"/>
          </p:cNvPicPr>
          <p:nvPr/>
        </p:nvPicPr>
        <p:blipFill>
          <a:blip r:embed="rId4"/>
          <a:stretch>
            <a:fillRect/>
          </a:stretch>
        </p:blipFill>
        <p:spPr>
          <a:xfrm>
            <a:off x="4572000" y="1879606"/>
            <a:ext cx="4572000" cy="3352800"/>
          </a:xfrm>
          <a:prstGeom prst="rect">
            <a:avLst/>
          </a:prstGeom>
        </p:spPr>
      </p:pic>
      <p:sp>
        <p:nvSpPr>
          <p:cNvPr id="14" name="TextBox 13"/>
          <p:cNvSpPr txBox="1"/>
          <p:nvPr/>
        </p:nvSpPr>
        <p:spPr>
          <a:xfrm>
            <a:off x="575733" y="5397499"/>
            <a:ext cx="2941230" cy="584776"/>
          </a:xfrm>
          <a:prstGeom prst="rect">
            <a:avLst/>
          </a:prstGeom>
          <a:noFill/>
        </p:spPr>
        <p:txBody>
          <a:bodyPr wrap="none" rtlCol="0">
            <a:spAutoFit/>
          </a:bodyPr>
          <a:lstStyle/>
          <a:p>
            <a:pPr algn="ctr"/>
            <a:r>
              <a:rPr lang="en-US" sz="1600" dirty="0">
                <a:solidFill>
                  <a:schemeClr val="bg1">
                    <a:lumMod val="75000"/>
                  </a:schemeClr>
                </a:solidFill>
              </a:rPr>
              <a:t>August 14, 2003: 9:29pm EDT</a:t>
            </a:r>
          </a:p>
          <a:p>
            <a:pPr algn="ctr"/>
            <a:r>
              <a:rPr lang="en-US" sz="1600" dirty="0">
                <a:solidFill>
                  <a:schemeClr val="bg1">
                    <a:lumMod val="75000"/>
                  </a:schemeClr>
                </a:solidFill>
              </a:rPr>
              <a:t>20 hours before</a:t>
            </a:r>
          </a:p>
        </p:txBody>
      </p:sp>
      <p:sp>
        <p:nvSpPr>
          <p:cNvPr id="15" name="TextBox 14"/>
          <p:cNvSpPr txBox="1"/>
          <p:nvPr/>
        </p:nvSpPr>
        <p:spPr>
          <a:xfrm>
            <a:off x="5198533" y="5363632"/>
            <a:ext cx="2941230" cy="584776"/>
          </a:xfrm>
          <a:prstGeom prst="rect">
            <a:avLst/>
          </a:prstGeom>
          <a:noFill/>
        </p:spPr>
        <p:txBody>
          <a:bodyPr wrap="none" rtlCol="0">
            <a:spAutoFit/>
          </a:bodyPr>
          <a:lstStyle/>
          <a:p>
            <a:pPr algn="ctr"/>
            <a:r>
              <a:rPr lang="en-US" sz="1600" dirty="0">
                <a:solidFill>
                  <a:schemeClr val="bg1">
                    <a:lumMod val="75000"/>
                  </a:schemeClr>
                </a:solidFill>
              </a:rPr>
              <a:t>August 15, 2003: 9:14pm EDT</a:t>
            </a:r>
          </a:p>
          <a:p>
            <a:pPr algn="ctr"/>
            <a:r>
              <a:rPr lang="en-US" sz="1600" dirty="0">
                <a:solidFill>
                  <a:schemeClr val="bg1">
                    <a:lumMod val="75000"/>
                  </a:schemeClr>
                </a:solidFill>
              </a:rPr>
              <a:t>7 hours after</a:t>
            </a:r>
          </a:p>
        </p:txBody>
      </p:sp>
      <p:sp>
        <p:nvSpPr>
          <p:cNvPr id="2" name="TextBox 1">
            <a:extLst>
              <a:ext uri="{FF2B5EF4-FFF2-40B4-BE49-F238E27FC236}">
                <a16:creationId xmlns:a16="http://schemas.microsoft.com/office/drawing/2014/main" id="{4657E4C8-9265-78BE-10DF-072A84C2B45E}"/>
              </a:ext>
            </a:extLst>
          </p:cNvPr>
          <p:cNvSpPr txBox="1"/>
          <p:nvPr/>
        </p:nvSpPr>
        <p:spPr>
          <a:xfrm>
            <a:off x="1143000" y="1272695"/>
            <a:ext cx="6254661" cy="646331"/>
          </a:xfrm>
          <a:prstGeom prst="rect">
            <a:avLst/>
          </a:prstGeom>
          <a:noFill/>
        </p:spPr>
        <p:txBody>
          <a:bodyPr wrap="none" rtlCol="0">
            <a:spAutoFit/>
          </a:bodyPr>
          <a:lstStyle/>
          <a:p>
            <a:r>
              <a:rPr lang="en-US" sz="1800" b="1" kern="1200" dirty="0">
                <a:solidFill>
                  <a:srgbClr val="FF0000"/>
                </a:solidFill>
                <a:latin typeface="+mn-lt"/>
                <a:ea typeface="+mn-ea"/>
                <a:cs typeface="+mn-cs"/>
              </a:rPr>
              <a:t>Vulnerability due to interconnectivity: cascading failure</a:t>
            </a:r>
          </a:p>
          <a:p>
            <a:r>
              <a:rPr lang="en-US" b="1" dirty="0">
                <a:solidFill>
                  <a:srgbClr val="FF0000"/>
                </a:solidFill>
                <a:latin typeface="+mn-lt"/>
                <a:ea typeface="+mn-ea"/>
              </a:rPr>
              <a:t>When node fails it shifts load to another node</a:t>
            </a:r>
            <a:endParaRPr lang="en-US" b="1" dirty="0">
              <a:solidFill>
                <a:srgbClr val="FF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p:cNvSpPr>
            <a:spLocks noChangeArrowheads="1"/>
          </p:cNvSpPr>
          <p:nvPr/>
        </p:nvSpPr>
        <p:spPr bwMode="auto">
          <a:xfrm>
            <a:off x="0" y="571500"/>
            <a:ext cx="9144000" cy="5715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r>
              <a:rPr lang="hu-HU" dirty="0">
                <a:solidFill>
                  <a:prstClr val="black"/>
                </a:solidFill>
                <a:latin typeface="Arial" charset="0"/>
              </a:rPr>
              <a:t>Thex</a:t>
            </a:r>
          </a:p>
        </p:txBody>
      </p:sp>
      <p:sp>
        <p:nvSpPr>
          <p:cNvPr id="4" name="TextBox 3"/>
          <p:cNvSpPr txBox="1">
            <a:spLocks noChangeArrowheads="1"/>
          </p:cNvSpPr>
          <p:nvPr/>
        </p:nvSpPr>
        <p:spPr bwMode="auto">
          <a:xfrm>
            <a:off x="6553200" y="73176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6" name="Subtitle 2"/>
          <p:cNvSpPr txBox="1">
            <a:spLocks/>
          </p:cNvSpPr>
          <p:nvPr/>
        </p:nvSpPr>
        <p:spPr>
          <a:xfrm flipH="1">
            <a:off x="3002282" y="7239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9" name="TextBox 3"/>
          <p:cNvSpPr txBox="1">
            <a:spLocks noChangeArrowheads="1"/>
          </p:cNvSpPr>
          <p:nvPr/>
        </p:nvSpPr>
        <p:spPr bwMode="auto">
          <a:xfrm>
            <a:off x="6486360" y="59714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5" name="Subtitle 2"/>
          <p:cNvSpPr txBox="1">
            <a:spLocks/>
          </p:cNvSpPr>
          <p:nvPr/>
        </p:nvSpPr>
        <p:spPr>
          <a:xfrm>
            <a:off x="0" y="7239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A SIMPLE STORY (2): August 15, 2003 blackout.</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11" name="Rectangle 10"/>
          <p:cNvSpPr/>
          <p:nvPr/>
        </p:nvSpPr>
        <p:spPr>
          <a:xfrm>
            <a:off x="762000" y="1582341"/>
            <a:ext cx="7281333" cy="3416320"/>
          </a:xfrm>
          <a:prstGeom prst="rect">
            <a:avLst/>
          </a:prstGeom>
        </p:spPr>
        <p:txBody>
          <a:bodyPr wrap="square">
            <a:spAutoFit/>
          </a:bodyPr>
          <a:lstStyle/>
          <a:p>
            <a:r>
              <a:rPr lang="en-US" dirty="0">
                <a:solidFill>
                  <a:schemeClr val="bg1"/>
                </a:solidFill>
              </a:rPr>
              <a:t>An important theme of this class:  </a:t>
            </a:r>
          </a:p>
          <a:p>
            <a:endParaRPr lang="en-US" dirty="0">
              <a:solidFill>
                <a:schemeClr val="bg1"/>
              </a:solidFill>
            </a:endParaRPr>
          </a:p>
          <a:p>
            <a:pPr>
              <a:buFont typeface="Wingdings" pitchFamily="-112" charset="2"/>
              <a:buChar char="à"/>
            </a:pPr>
            <a:r>
              <a:rPr lang="en-US" dirty="0">
                <a:solidFill>
                  <a:schemeClr val="bg1"/>
                </a:solidFill>
              </a:rPr>
              <a:t> we must understand how network structure affects the robustness of a complex system. </a:t>
            </a:r>
          </a:p>
          <a:p>
            <a:pPr>
              <a:buFont typeface="Wingdings" pitchFamily="-112" charset="2"/>
              <a:buChar char="à"/>
            </a:pPr>
            <a:endParaRPr lang="en-US" dirty="0">
              <a:solidFill>
                <a:schemeClr val="bg1"/>
              </a:solidFill>
            </a:endParaRPr>
          </a:p>
          <a:p>
            <a:pPr>
              <a:buFont typeface="Wingdings" pitchFamily="-112" charset="2"/>
              <a:buChar char="à"/>
            </a:pPr>
            <a:r>
              <a:rPr lang="en-US" dirty="0">
                <a:solidFill>
                  <a:schemeClr val="bg1"/>
                </a:solidFill>
              </a:rPr>
              <a:t> develop quantitative tools to assess the interplay between network structure and the dynamical processes on the networks, and their impact on failures.  </a:t>
            </a:r>
          </a:p>
          <a:p>
            <a:pPr>
              <a:buFont typeface="Wingdings" pitchFamily="-112" charset="2"/>
              <a:buChar char="à"/>
            </a:pPr>
            <a:endParaRPr lang="en-US" dirty="0">
              <a:solidFill>
                <a:schemeClr val="bg1"/>
              </a:solidFill>
            </a:endParaRPr>
          </a:p>
          <a:p>
            <a:pPr>
              <a:buFont typeface="Wingdings" pitchFamily="-112" charset="2"/>
              <a:buChar char="à"/>
            </a:pPr>
            <a:r>
              <a:rPr lang="en-US" dirty="0">
                <a:solidFill>
                  <a:schemeClr val="bg1"/>
                </a:solidFill>
              </a:rPr>
              <a:t>We will learn that failures reality failures follow reproducible laws, that can be quantified and even predicted using the tools of network science.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Migration </a:t>
            </a:r>
          </a:p>
        </p:txBody>
      </p:sp>
      <p:pic>
        <p:nvPicPr>
          <p:cNvPr id="4" name="Picture 3" descr="Chart, pie chart&#10;&#10;Description automatically generated">
            <a:extLst>
              <a:ext uri="{FF2B5EF4-FFF2-40B4-BE49-F238E27FC236}">
                <a16:creationId xmlns:a16="http://schemas.microsoft.com/office/drawing/2014/main" id="{2F71E64F-51A2-C5CD-FD2D-ED05B53774CB}"/>
              </a:ext>
            </a:extLst>
          </p:cNvPr>
          <p:cNvPicPr>
            <a:picLocks noChangeAspect="1"/>
          </p:cNvPicPr>
          <p:nvPr/>
        </p:nvPicPr>
        <p:blipFill>
          <a:blip r:embed="rId3"/>
          <a:stretch>
            <a:fillRect/>
          </a:stretch>
        </p:blipFill>
        <p:spPr>
          <a:xfrm>
            <a:off x="3670300" y="1473200"/>
            <a:ext cx="5168900" cy="5232400"/>
          </a:xfrm>
          <a:prstGeom prst="rect">
            <a:avLst/>
          </a:prstGeom>
        </p:spPr>
      </p:pic>
      <p:sp>
        <p:nvSpPr>
          <p:cNvPr id="3" name="TextBox 2">
            <a:extLst>
              <a:ext uri="{FF2B5EF4-FFF2-40B4-BE49-F238E27FC236}">
                <a16:creationId xmlns:a16="http://schemas.microsoft.com/office/drawing/2014/main" id="{45FC49C2-5C92-C30C-A057-9725A6926175}"/>
              </a:ext>
            </a:extLst>
          </p:cNvPr>
          <p:cNvSpPr txBox="1"/>
          <p:nvPr/>
        </p:nvSpPr>
        <p:spPr>
          <a:xfrm>
            <a:off x="409443" y="1067526"/>
            <a:ext cx="8477514" cy="369332"/>
          </a:xfrm>
          <a:prstGeom prst="rect">
            <a:avLst/>
          </a:prstGeom>
          <a:noFill/>
        </p:spPr>
        <p:txBody>
          <a:bodyPr wrap="none" rtlCol="0">
            <a:spAutoFit/>
          </a:bodyPr>
          <a:lstStyle/>
          <a:p>
            <a:r>
              <a:rPr lang="en-US" b="1" dirty="0" err="1"/>
              <a:t>Characterising</a:t>
            </a:r>
            <a:r>
              <a:rPr lang="en-US" b="1" dirty="0"/>
              <a:t> different communities of Twitter users: Migrants and natives</a:t>
            </a:r>
          </a:p>
        </p:txBody>
      </p:sp>
      <p:sp>
        <p:nvSpPr>
          <p:cNvPr id="5" name="TextBox 4">
            <a:extLst>
              <a:ext uri="{FF2B5EF4-FFF2-40B4-BE49-F238E27FC236}">
                <a16:creationId xmlns:a16="http://schemas.microsoft.com/office/drawing/2014/main" id="{B76CB60E-164B-A9DD-FD22-CF77A3EC0CBA}"/>
              </a:ext>
            </a:extLst>
          </p:cNvPr>
          <p:cNvSpPr txBox="1"/>
          <p:nvPr/>
        </p:nvSpPr>
        <p:spPr>
          <a:xfrm>
            <a:off x="174070" y="2133600"/>
            <a:ext cx="3486852" cy="2031325"/>
          </a:xfrm>
          <a:prstGeom prst="rect">
            <a:avLst/>
          </a:prstGeom>
          <a:noFill/>
        </p:spPr>
        <p:txBody>
          <a:bodyPr wrap="none" rtlCol="0">
            <a:spAutoFit/>
          </a:bodyPr>
          <a:lstStyle/>
          <a:p>
            <a:pPr marL="285750" indent="-285750">
              <a:buFont typeface="Courier New" panose="02070309020205020404" pitchFamily="49" charset="0"/>
              <a:buChar char="o"/>
            </a:pPr>
            <a:r>
              <a:rPr lang="en-US" dirty="0"/>
              <a:t>Edges: migrants moved from </a:t>
            </a:r>
          </a:p>
          <a:p>
            <a:r>
              <a:rPr lang="en-US" dirty="0"/>
              <a:t>one country to another</a:t>
            </a:r>
          </a:p>
          <a:p>
            <a:pPr marL="285750" indent="-285750">
              <a:buFont typeface="Courier New" panose="02070309020205020404" pitchFamily="49" charset="0"/>
              <a:buChar char="o"/>
            </a:pPr>
            <a:r>
              <a:rPr lang="en-US" dirty="0"/>
              <a:t>Color: nationality</a:t>
            </a:r>
          </a:p>
          <a:p>
            <a:pPr marL="285750" indent="-285750">
              <a:buFont typeface="Courier New" panose="02070309020205020404" pitchFamily="49" charset="0"/>
              <a:buChar char="o"/>
            </a:pPr>
            <a:endParaRPr lang="en-US" dirty="0"/>
          </a:p>
          <a:p>
            <a:pPr marL="285750" indent="-285750">
              <a:buFont typeface="Courier New" panose="02070309020205020404" pitchFamily="49" charset="0"/>
              <a:buChar char="o"/>
            </a:pPr>
            <a:r>
              <a:rPr lang="en-US" dirty="0"/>
              <a:t>4,940 migrant users</a:t>
            </a:r>
          </a:p>
          <a:p>
            <a:pPr marL="285750" indent="-285750">
              <a:buFont typeface="Courier New" panose="02070309020205020404" pitchFamily="49" charset="0"/>
              <a:buChar char="o"/>
            </a:pPr>
            <a:r>
              <a:rPr lang="en-US" dirty="0"/>
              <a:t>46,948 native users</a:t>
            </a:r>
          </a:p>
          <a:p>
            <a:pPr marL="285750" indent="-285750">
              <a:buFont typeface="Courier New" panose="02070309020205020404" pitchFamily="49" charset="0"/>
              <a:buChar char="o"/>
            </a:pPr>
            <a:r>
              <a:rPr lang="en-US" dirty="0"/>
              <a:t>163 countries</a:t>
            </a:r>
          </a:p>
        </p:txBody>
      </p:sp>
      <p:sp>
        <p:nvSpPr>
          <p:cNvPr id="6" name="TextBox 5">
            <a:extLst>
              <a:ext uri="{FF2B5EF4-FFF2-40B4-BE49-F238E27FC236}">
                <a16:creationId xmlns:a16="http://schemas.microsoft.com/office/drawing/2014/main" id="{EF1D8A7A-02A0-1B9F-9C13-CD4DCA5D6A2E}"/>
              </a:ext>
            </a:extLst>
          </p:cNvPr>
          <p:cNvSpPr txBox="1"/>
          <p:nvPr/>
        </p:nvSpPr>
        <p:spPr>
          <a:xfrm>
            <a:off x="304800" y="4677001"/>
            <a:ext cx="2082621" cy="369332"/>
          </a:xfrm>
          <a:prstGeom prst="rect">
            <a:avLst/>
          </a:prstGeom>
          <a:noFill/>
        </p:spPr>
        <p:txBody>
          <a:bodyPr wrap="none" rtlCol="0">
            <a:spAutoFit/>
          </a:bodyPr>
          <a:lstStyle/>
          <a:p>
            <a:r>
              <a:rPr lang="en-US" b="1" dirty="0">
                <a:solidFill>
                  <a:srgbClr val="FF0000"/>
                </a:solidFill>
              </a:rPr>
              <a:t>What is the bias?</a:t>
            </a:r>
          </a:p>
        </p:txBody>
      </p:sp>
      <p:sp>
        <p:nvSpPr>
          <p:cNvPr id="7" name="TextBox 6">
            <a:extLst>
              <a:ext uri="{FF2B5EF4-FFF2-40B4-BE49-F238E27FC236}">
                <a16:creationId xmlns:a16="http://schemas.microsoft.com/office/drawing/2014/main" id="{7F539F2A-D3F5-60EB-30CD-92A03481CF22}"/>
              </a:ext>
            </a:extLst>
          </p:cNvPr>
          <p:cNvSpPr txBox="1"/>
          <p:nvPr/>
        </p:nvSpPr>
        <p:spPr>
          <a:xfrm>
            <a:off x="304799" y="5373743"/>
            <a:ext cx="3134191" cy="646331"/>
          </a:xfrm>
          <a:prstGeom prst="rect">
            <a:avLst/>
          </a:prstGeom>
          <a:noFill/>
        </p:spPr>
        <p:txBody>
          <a:bodyPr wrap="none" rtlCol="0">
            <a:spAutoFit/>
          </a:bodyPr>
          <a:lstStyle/>
          <a:p>
            <a:r>
              <a:rPr lang="en-US" b="1" dirty="0">
                <a:solidFill>
                  <a:srgbClr val="FF0000"/>
                </a:solidFill>
              </a:rPr>
              <a:t>Not everyone uses Twitter,</a:t>
            </a:r>
          </a:p>
          <a:p>
            <a:r>
              <a:rPr lang="en-US" b="1" dirty="0">
                <a:solidFill>
                  <a:srgbClr val="FF0000"/>
                </a:solidFill>
              </a:rPr>
              <a:t>so US, IT, GB heavy</a:t>
            </a:r>
          </a:p>
        </p:txBody>
      </p:sp>
    </p:spTree>
    <p:extLst>
      <p:ext uri="{BB962C8B-B14F-4D97-AF65-F5344CB8AC3E}">
        <p14:creationId xmlns:p14="http://schemas.microsoft.com/office/powerpoint/2010/main" val="389544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Migration </a:t>
            </a:r>
          </a:p>
        </p:txBody>
      </p:sp>
      <p:pic>
        <p:nvPicPr>
          <p:cNvPr id="7" name="Picture 6" descr="Chart, radar chart&#10;&#10;Description automatically generated">
            <a:extLst>
              <a:ext uri="{FF2B5EF4-FFF2-40B4-BE49-F238E27FC236}">
                <a16:creationId xmlns:a16="http://schemas.microsoft.com/office/drawing/2014/main" id="{4997C4EC-AA97-7E98-2CBE-40910055DEE3}"/>
              </a:ext>
            </a:extLst>
          </p:cNvPr>
          <p:cNvPicPr>
            <a:picLocks noChangeAspect="1"/>
          </p:cNvPicPr>
          <p:nvPr/>
        </p:nvPicPr>
        <p:blipFill>
          <a:blip r:embed="rId3"/>
          <a:stretch>
            <a:fillRect/>
          </a:stretch>
        </p:blipFill>
        <p:spPr>
          <a:xfrm>
            <a:off x="4457700" y="2286000"/>
            <a:ext cx="4305300" cy="3848100"/>
          </a:xfrm>
          <a:prstGeom prst="rect">
            <a:avLst/>
          </a:prstGeom>
        </p:spPr>
      </p:pic>
      <p:sp>
        <p:nvSpPr>
          <p:cNvPr id="8" name="TextBox 7">
            <a:extLst>
              <a:ext uri="{FF2B5EF4-FFF2-40B4-BE49-F238E27FC236}">
                <a16:creationId xmlns:a16="http://schemas.microsoft.com/office/drawing/2014/main" id="{59565F2E-0B7F-7CE9-8A7C-DE0783012BC7}"/>
              </a:ext>
            </a:extLst>
          </p:cNvPr>
          <p:cNvSpPr txBox="1"/>
          <p:nvPr/>
        </p:nvSpPr>
        <p:spPr>
          <a:xfrm>
            <a:off x="533400" y="1676400"/>
            <a:ext cx="6028125" cy="369332"/>
          </a:xfrm>
          <a:prstGeom prst="rect">
            <a:avLst/>
          </a:prstGeom>
          <a:noFill/>
        </p:spPr>
        <p:txBody>
          <a:bodyPr wrap="none" rtlCol="0">
            <a:spAutoFit/>
          </a:bodyPr>
          <a:lstStyle/>
          <a:p>
            <a:r>
              <a:rPr lang="en-US" b="1" dirty="0"/>
              <a:t>Top 10 hashtags used by migrants and natives (2018)</a:t>
            </a:r>
          </a:p>
        </p:txBody>
      </p:sp>
      <p:sp>
        <p:nvSpPr>
          <p:cNvPr id="3" name="TextBox 2">
            <a:extLst>
              <a:ext uri="{FF2B5EF4-FFF2-40B4-BE49-F238E27FC236}">
                <a16:creationId xmlns:a16="http://schemas.microsoft.com/office/drawing/2014/main" id="{7903959F-0396-5825-2633-51728350717A}"/>
              </a:ext>
            </a:extLst>
          </p:cNvPr>
          <p:cNvSpPr txBox="1"/>
          <p:nvPr/>
        </p:nvSpPr>
        <p:spPr>
          <a:xfrm>
            <a:off x="513471" y="2529498"/>
            <a:ext cx="2403222" cy="369332"/>
          </a:xfrm>
          <a:prstGeom prst="rect">
            <a:avLst/>
          </a:prstGeom>
          <a:noFill/>
        </p:spPr>
        <p:txBody>
          <a:bodyPr wrap="none" rtlCol="0">
            <a:spAutoFit/>
          </a:bodyPr>
          <a:lstStyle/>
          <a:p>
            <a:r>
              <a:rPr lang="en-US" b="1" dirty="0">
                <a:solidFill>
                  <a:srgbClr val="FF0000"/>
                </a:solidFill>
              </a:rPr>
              <a:t>Common hashtags?</a:t>
            </a:r>
          </a:p>
        </p:txBody>
      </p:sp>
      <p:sp>
        <p:nvSpPr>
          <p:cNvPr id="4" name="TextBox 3">
            <a:extLst>
              <a:ext uri="{FF2B5EF4-FFF2-40B4-BE49-F238E27FC236}">
                <a16:creationId xmlns:a16="http://schemas.microsoft.com/office/drawing/2014/main" id="{AD8845D3-CE16-EE50-38C1-77425102B00F}"/>
              </a:ext>
            </a:extLst>
          </p:cNvPr>
          <p:cNvSpPr txBox="1"/>
          <p:nvPr/>
        </p:nvSpPr>
        <p:spPr>
          <a:xfrm>
            <a:off x="502920" y="3048543"/>
            <a:ext cx="2480166" cy="369332"/>
          </a:xfrm>
          <a:prstGeom prst="rect">
            <a:avLst/>
          </a:prstGeom>
          <a:noFill/>
        </p:spPr>
        <p:txBody>
          <a:bodyPr wrap="none" rtlCol="0">
            <a:spAutoFit/>
          </a:bodyPr>
          <a:lstStyle/>
          <a:p>
            <a:r>
              <a:rPr lang="en-US" b="1" dirty="0">
                <a:solidFill>
                  <a:srgbClr val="0070C0"/>
                </a:solidFill>
              </a:rPr>
              <a:t> #tbt, #love and #art </a:t>
            </a:r>
          </a:p>
        </p:txBody>
      </p:sp>
      <p:sp>
        <p:nvSpPr>
          <p:cNvPr id="5" name="TextBox 4">
            <a:extLst>
              <a:ext uri="{FF2B5EF4-FFF2-40B4-BE49-F238E27FC236}">
                <a16:creationId xmlns:a16="http://schemas.microsoft.com/office/drawing/2014/main" id="{3C220757-9811-720F-2992-0403E578E5E4}"/>
              </a:ext>
            </a:extLst>
          </p:cNvPr>
          <p:cNvSpPr txBox="1"/>
          <p:nvPr/>
        </p:nvSpPr>
        <p:spPr>
          <a:xfrm>
            <a:off x="475957" y="4051354"/>
            <a:ext cx="3942105" cy="369332"/>
          </a:xfrm>
          <a:prstGeom prst="rect">
            <a:avLst/>
          </a:prstGeom>
          <a:noFill/>
        </p:spPr>
        <p:txBody>
          <a:bodyPr wrap="none" rtlCol="0">
            <a:spAutoFit/>
          </a:bodyPr>
          <a:lstStyle/>
          <a:p>
            <a:r>
              <a:rPr lang="en-US" b="1" dirty="0">
                <a:solidFill>
                  <a:srgbClr val="FF0000"/>
                </a:solidFill>
              </a:rPr>
              <a:t>Popular hashtags among natives?</a:t>
            </a:r>
          </a:p>
        </p:txBody>
      </p:sp>
      <p:sp>
        <p:nvSpPr>
          <p:cNvPr id="6" name="TextBox 5">
            <a:extLst>
              <a:ext uri="{FF2B5EF4-FFF2-40B4-BE49-F238E27FC236}">
                <a16:creationId xmlns:a16="http://schemas.microsoft.com/office/drawing/2014/main" id="{ACB696DD-9D5F-EF8A-BCC6-BD820C34B0D9}"/>
              </a:ext>
            </a:extLst>
          </p:cNvPr>
          <p:cNvSpPr txBox="1"/>
          <p:nvPr/>
        </p:nvSpPr>
        <p:spPr>
          <a:xfrm>
            <a:off x="533400" y="4535120"/>
            <a:ext cx="3070071" cy="369332"/>
          </a:xfrm>
          <a:prstGeom prst="rect">
            <a:avLst/>
          </a:prstGeom>
          <a:noFill/>
        </p:spPr>
        <p:txBody>
          <a:bodyPr wrap="none" rtlCol="0">
            <a:spAutoFit/>
          </a:bodyPr>
          <a:lstStyle/>
          <a:p>
            <a:r>
              <a:rPr lang="en-US" b="1" dirty="0">
                <a:solidFill>
                  <a:srgbClr val="0070C0"/>
                </a:solidFill>
              </a:rPr>
              <a:t> #job, #jobs and #veteran </a:t>
            </a:r>
          </a:p>
        </p:txBody>
      </p:sp>
      <p:sp>
        <p:nvSpPr>
          <p:cNvPr id="9" name="TextBox 8">
            <a:extLst>
              <a:ext uri="{FF2B5EF4-FFF2-40B4-BE49-F238E27FC236}">
                <a16:creationId xmlns:a16="http://schemas.microsoft.com/office/drawing/2014/main" id="{594EEC60-BE5B-9818-8C92-334ECC254DE4}"/>
              </a:ext>
            </a:extLst>
          </p:cNvPr>
          <p:cNvSpPr txBox="1"/>
          <p:nvPr/>
        </p:nvSpPr>
        <p:spPr>
          <a:xfrm>
            <a:off x="526559" y="5399225"/>
            <a:ext cx="4121641" cy="369332"/>
          </a:xfrm>
          <a:prstGeom prst="rect">
            <a:avLst/>
          </a:prstGeom>
          <a:noFill/>
        </p:spPr>
        <p:txBody>
          <a:bodyPr wrap="none" rtlCol="0">
            <a:spAutoFit/>
          </a:bodyPr>
          <a:lstStyle/>
          <a:p>
            <a:r>
              <a:rPr lang="en-US" b="1" dirty="0">
                <a:solidFill>
                  <a:srgbClr val="FF0000"/>
                </a:solidFill>
              </a:rPr>
              <a:t>Popular hashtags among migrants?</a:t>
            </a:r>
          </a:p>
        </p:txBody>
      </p:sp>
      <p:sp>
        <p:nvSpPr>
          <p:cNvPr id="10" name="TextBox 9">
            <a:extLst>
              <a:ext uri="{FF2B5EF4-FFF2-40B4-BE49-F238E27FC236}">
                <a16:creationId xmlns:a16="http://schemas.microsoft.com/office/drawing/2014/main" id="{6595BC9B-5EF1-2FC1-D559-EA65A87DFE2E}"/>
              </a:ext>
            </a:extLst>
          </p:cNvPr>
          <p:cNvSpPr txBox="1"/>
          <p:nvPr/>
        </p:nvSpPr>
        <p:spPr>
          <a:xfrm>
            <a:off x="457200" y="5882991"/>
            <a:ext cx="4416594" cy="369332"/>
          </a:xfrm>
          <a:prstGeom prst="rect">
            <a:avLst/>
          </a:prstGeom>
          <a:noFill/>
        </p:spPr>
        <p:txBody>
          <a:bodyPr wrap="none" rtlCol="0">
            <a:spAutoFit/>
          </a:bodyPr>
          <a:lstStyle/>
          <a:p>
            <a:r>
              <a:rPr lang="en-US" b="1" dirty="0">
                <a:solidFill>
                  <a:srgbClr val="0070C0"/>
                </a:solidFill>
              </a:rPr>
              <a:t> #sunset, #photography and #summer </a:t>
            </a:r>
          </a:p>
        </p:txBody>
      </p:sp>
    </p:spTree>
    <p:extLst>
      <p:ext uri="{BB962C8B-B14F-4D97-AF65-F5344CB8AC3E}">
        <p14:creationId xmlns:p14="http://schemas.microsoft.com/office/powerpoint/2010/main" val="393040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Migration </a:t>
            </a:r>
          </a:p>
        </p:txBody>
      </p:sp>
      <p:pic>
        <p:nvPicPr>
          <p:cNvPr id="8" name="Picture 7" descr="A picture containing sky, indoor, several&#10;&#10;Description automatically generated">
            <a:extLst>
              <a:ext uri="{FF2B5EF4-FFF2-40B4-BE49-F238E27FC236}">
                <a16:creationId xmlns:a16="http://schemas.microsoft.com/office/drawing/2014/main" id="{0CB14E2A-1E6C-5D1B-E84D-277923BCA400}"/>
              </a:ext>
            </a:extLst>
          </p:cNvPr>
          <p:cNvPicPr>
            <a:picLocks noChangeAspect="1"/>
          </p:cNvPicPr>
          <p:nvPr/>
        </p:nvPicPr>
        <p:blipFill>
          <a:blip r:embed="rId2"/>
          <a:stretch>
            <a:fillRect/>
          </a:stretch>
        </p:blipFill>
        <p:spPr>
          <a:xfrm>
            <a:off x="457200" y="1447800"/>
            <a:ext cx="8534400" cy="4102100"/>
          </a:xfrm>
          <a:prstGeom prst="rect">
            <a:avLst/>
          </a:prstGeom>
        </p:spPr>
      </p:pic>
      <p:sp>
        <p:nvSpPr>
          <p:cNvPr id="3" name="TextBox 2">
            <a:extLst>
              <a:ext uri="{FF2B5EF4-FFF2-40B4-BE49-F238E27FC236}">
                <a16:creationId xmlns:a16="http://schemas.microsoft.com/office/drawing/2014/main" id="{D3CB9CDC-7376-4163-0094-7612B0DF1940}"/>
              </a:ext>
            </a:extLst>
          </p:cNvPr>
          <p:cNvSpPr txBox="1"/>
          <p:nvPr/>
        </p:nvSpPr>
        <p:spPr>
          <a:xfrm>
            <a:off x="533400" y="6162675"/>
            <a:ext cx="3557384" cy="369332"/>
          </a:xfrm>
          <a:prstGeom prst="rect">
            <a:avLst/>
          </a:prstGeom>
          <a:noFill/>
        </p:spPr>
        <p:txBody>
          <a:bodyPr wrap="none" rtlCol="0">
            <a:spAutoFit/>
          </a:bodyPr>
          <a:lstStyle/>
          <a:p>
            <a:r>
              <a:rPr lang="en-US" b="1" dirty="0">
                <a:solidFill>
                  <a:srgbClr val="FF0000"/>
                </a:solidFill>
              </a:rPr>
              <a:t>How communities are formed?</a:t>
            </a:r>
          </a:p>
        </p:txBody>
      </p:sp>
      <p:sp>
        <p:nvSpPr>
          <p:cNvPr id="5" name="Oval 4">
            <a:extLst>
              <a:ext uri="{FF2B5EF4-FFF2-40B4-BE49-F238E27FC236}">
                <a16:creationId xmlns:a16="http://schemas.microsoft.com/office/drawing/2014/main" id="{0B818C38-C4F0-AFA2-4F41-69DD5FC25818}"/>
              </a:ext>
            </a:extLst>
          </p:cNvPr>
          <p:cNvSpPr/>
          <p:nvPr/>
        </p:nvSpPr>
        <p:spPr bwMode="auto">
          <a:xfrm>
            <a:off x="6477000" y="2903538"/>
            <a:ext cx="1752600" cy="196850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Tree>
    <p:extLst>
      <p:ext uri="{BB962C8B-B14F-4D97-AF65-F5344CB8AC3E}">
        <p14:creationId xmlns:p14="http://schemas.microsoft.com/office/powerpoint/2010/main" val="308150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Migration </a:t>
            </a:r>
          </a:p>
        </p:txBody>
      </p:sp>
      <p:pic>
        <p:nvPicPr>
          <p:cNvPr id="4" name="Picture 3" descr="A picture containing sky, several&#10;&#10;Description automatically generated">
            <a:extLst>
              <a:ext uri="{FF2B5EF4-FFF2-40B4-BE49-F238E27FC236}">
                <a16:creationId xmlns:a16="http://schemas.microsoft.com/office/drawing/2014/main" id="{C37ECC1C-CC99-C47D-C429-0EA88421E290}"/>
              </a:ext>
            </a:extLst>
          </p:cNvPr>
          <p:cNvPicPr>
            <a:picLocks noChangeAspect="1"/>
          </p:cNvPicPr>
          <p:nvPr/>
        </p:nvPicPr>
        <p:blipFill>
          <a:blip r:embed="rId2"/>
          <a:stretch>
            <a:fillRect/>
          </a:stretch>
        </p:blipFill>
        <p:spPr>
          <a:xfrm>
            <a:off x="812800" y="990600"/>
            <a:ext cx="7518400" cy="5062236"/>
          </a:xfrm>
          <a:prstGeom prst="rect">
            <a:avLst/>
          </a:prstGeom>
        </p:spPr>
      </p:pic>
      <p:sp>
        <p:nvSpPr>
          <p:cNvPr id="5" name="TextBox 4">
            <a:extLst>
              <a:ext uri="{FF2B5EF4-FFF2-40B4-BE49-F238E27FC236}">
                <a16:creationId xmlns:a16="http://schemas.microsoft.com/office/drawing/2014/main" id="{5A740928-5C68-6CAC-B973-408A81D6A04B}"/>
              </a:ext>
            </a:extLst>
          </p:cNvPr>
          <p:cNvSpPr txBox="1"/>
          <p:nvPr/>
        </p:nvSpPr>
        <p:spPr>
          <a:xfrm>
            <a:off x="533400" y="6162675"/>
            <a:ext cx="3557384" cy="369332"/>
          </a:xfrm>
          <a:prstGeom prst="rect">
            <a:avLst/>
          </a:prstGeom>
          <a:noFill/>
        </p:spPr>
        <p:txBody>
          <a:bodyPr wrap="none" rtlCol="0">
            <a:spAutoFit/>
          </a:bodyPr>
          <a:lstStyle/>
          <a:p>
            <a:r>
              <a:rPr lang="en-US" b="1" dirty="0">
                <a:solidFill>
                  <a:srgbClr val="FF0000"/>
                </a:solidFill>
              </a:rPr>
              <a:t>How communities are formed?</a:t>
            </a:r>
          </a:p>
        </p:txBody>
      </p:sp>
      <p:sp>
        <p:nvSpPr>
          <p:cNvPr id="6" name="Oval 5">
            <a:extLst>
              <a:ext uri="{FF2B5EF4-FFF2-40B4-BE49-F238E27FC236}">
                <a16:creationId xmlns:a16="http://schemas.microsoft.com/office/drawing/2014/main" id="{F226108D-F4B2-2DBF-8CE9-80B6E63FEC47}"/>
              </a:ext>
            </a:extLst>
          </p:cNvPr>
          <p:cNvSpPr/>
          <p:nvPr/>
        </p:nvSpPr>
        <p:spPr bwMode="auto">
          <a:xfrm>
            <a:off x="3505200" y="3124200"/>
            <a:ext cx="1357516" cy="113030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Tree>
    <p:extLst>
      <p:ext uri="{BB962C8B-B14F-4D97-AF65-F5344CB8AC3E}">
        <p14:creationId xmlns:p14="http://schemas.microsoft.com/office/powerpoint/2010/main" val="14438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Migration </a:t>
            </a:r>
          </a:p>
        </p:txBody>
      </p:sp>
      <p:pic>
        <p:nvPicPr>
          <p:cNvPr id="7" name="Picture 6" descr="Diagram&#10;&#10;Description automatically generated">
            <a:extLst>
              <a:ext uri="{FF2B5EF4-FFF2-40B4-BE49-F238E27FC236}">
                <a16:creationId xmlns:a16="http://schemas.microsoft.com/office/drawing/2014/main" id="{9FAF494A-0E64-2711-865A-6619BE8A25E4}"/>
              </a:ext>
            </a:extLst>
          </p:cNvPr>
          <p:cNvPicPr>
            <a:picLocks noChangeAspect="1"/>
          </p:cNvPicPr>
          <p:nvPr/>
        </p:nvPicPr>
        <p:blipFill>
          <a:blip r:embed="rId3"/>
          <a:stretch>
            <a:fillRect/>
          </a:stretch>
        </p:blipFill>
        <p:spPr>
          <a:xfrm>
            <a:off x="152400" y="1726705"/>
            <a:ext cx="8991600" cy="4550184"/>
          </a:xfrm>
          <a:prstGeom prst="rect">
            <a:avLst/>
          </a:prstGeom>
        </p:spPr>
      </p:pic>
    </p:spTree>
    <p:extLst>
      <p:ext uri="{BB962C8B-B14F-4D97-AF65-F5344CB8AC3E}">
        <p14:creationId xmlns:p14="http://schemas.microsoft.com/office/powerpoint/2010/main" val="2585322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z="3200" dirty="0"/>
              <a:t>Networks As Graphs</a:t>
            </a:r>
          </a:p>
        </p:txBody>
      </p:sp>
      <p:sp>
        <p:nvSpPr>
          <p:cNvPr id="9219" name="Content Placeholder 2"/>
          <p:cNvSpPr>
            <a:spLocks noGrp="1"/>
          </p:cNvSpPr>
          <p:nvPr>
            <p:ph idx="1"/>
          </p:nvPr>
        </p:nvSpPr>
        <p:spPr>
          <a:xfrm>
            <a:off x="533400" y="1066800"/>
            <a:ext cx="8229600" cy="3284538"/>
          </a:xfrm>
        </p:spPr>
        <p:txBody>
          <a:bodyPr/>
          <a:lstStyle/>
          <a:p>
            <a:pPr>
              <a:lnSpc>
                <a:spcPct val="120000"/>
              </a:lnSpc>
            </a:pPr>
            <a:r>
              <a:rPr lang="en-US" altLang="en-US" sz="2200" dirty="0"/>
              <a:t>Networks can be </a:t>
            </a:r>
            <a:r>
              <a:rPr lang="en-US" altLang="en-US" sz="2200" b="1" dirty="0">
                <a:solidFill>
                  <a:srgbClr val="009900"/>
                </a:solidFill>
              </a:rPr>
              <a:t>undirected</a:t>
            </a:r>
            <a:r>
              <a:rPr lang="en-US" altLang="en-US" sz="2200" dirty="0"/>
              <a:t> or </a:t>
            </a:r>
            <a:r>
              <a:rPr lang="en-US" altLang="en-US" sz="2200" b="1" dirty="0">
                <a:solidFill>
                  <a:srgbClr val="009900"/>
                </a:solidFill>
              </a:rPr>
              <a:t>directed</a:t>
            </a:r>
            <a:r>
              <a:rPr lang="en-US" altLang="en-US" sz="2200" dirty="0"/>
              <a:t>, depending on whether the interaction between two neighboring nodes proceeds  in  both directions  or in only one of  them, respectively. </a:t>
            </a:r>
          </a:p>
          <a:p>
            <a:pPr>
              <a:lnSpc>
                <a:spcPct val="120000"/>
              </a:lnSpc>
            </a:pPr>
            <a:endParaRPr lang="en-US" altLang="en-US" sz="2200" dirty="0"/>
          </a:p>
          <a:p>
            <a:pPr>
              <a:lnSpc>
                <a:spcPct val="120000"/>
              </a:lnSpc>
            </a:pPr>
            <a:endParaRPr lang="en-US" altLang="en-US" sz="2200" dirty="0"/>
          </a:p>
        </p:txBody>
      </p:sp>
      <p:grpSp>
        <p:nvGrpSpPr>
          <p:cNvPr id="2" name="Group 31">
            <a:extLst>
              <a:ext uri="{FF2B5EF4-FFF2-40B4-BE49-F238E27FC236}">
                <a16:creationId xmlns:a16="http://schemas.microsoft.com/office/drawing/2014/main" id="{EF9E5B77-F137-CA66-E79A-069FC88A52BC}"/>
              </a:ext>
            </a:extLst>
          </p:cNvPr>
          <p:cNvGrpSpPr>
            <a:grpSpLocks/>
          </p:cNvGrpSpPr>
          <p:nvPr/>
        </p:nvGrpSpPr>
        <p:grpSpPr bwMode="auto">
          <a:xfrm>
            <a:off x="463550" y="2895600"/>
            <a:ext cx="8299450" cy="1798638"/>
            <a:chOff x="348" y="1608"/>
            <a:chExt cx="5228" cy="1133"/>
          </a:xfrm>
        </p:grpSpPr>
        <p:sp>
          <p:nvSpPr>
            <p:cNvPr id="3" name="Text Box 32">
              <a:extLst>
                <a:ext uri="{FF2B5EF4-FFF2-40B4-BE49-F238E27FC236}">
                  <a16:creationId xmlns:a16="http://schemas.microsoft.com/office/drawing/2014/main" id="{CDD93416-1F53-7D8C-5D8F-22178C0927A9}"/>
                </a:ext>
              </a:extLst>
            </p:cNvPr>
            <p:cNvSpPr txBox="1">
              <a:spLocks noChangeAspect="1" noChangeArrowheads="1"/>
            </p:cNvSpPr>
            <p:nvPr/>
          </p:nvSpPr>
          <p:spPr bwMode="auto">
            <a:xfrm>
              <a:off x="576" y="2400"/>
              <a:ext cx="289"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666" tIns="33833" rIns="67666" bIns="33833"/>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300" b="1">
                  <a:solidFill>
                    <a:srgbClr val="000000"/>
                  </a:solidFill>
                </a:rPr>
                <a:t>1</a:t>
              </a:r>
              <a:endParaRPr lang="en-US" altLang="en-US" sz="4000" b="1">
                <a:latin typeface="Comic Sans MS" panose="030F0702030302020204" pitchFamily="66" charset="0"/>
              </a:endParaRPr>
            </a:p>
          </p:txBody>
        </p:sp>
        <p:sp>
          <p:nvSpPr>
            <p:cNvPr id="4" name="Text Box 33">
              <a:extLst>
                <a:ext uri="{FF2B5EF4-FFF2-40B4-BE49-F238E27FC236}">
                  <a16:creationId xmlns:a16="http://schemas.microsoft.com/office/drawing/2014/main" id="{3F7E600D-ACA4-4B6A-236E-E714F943B589}"/>
                </a:ext>
              </a:extLst>
            </p:cNvPr>
            <p:cNvSpPr txBox="1">
              <a:spLocks noChangeAspect="1" noChangeArrowheads="1"/>
            </p:cNvSpPr>
            <p:nvPr/>
          </p:nvSpPr>
          <p:spPr bwMode="auto">
            <a:xfrm>
              <a:off x="1392" y="2400"/>
              <a:ext cx="289"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666" tIns="33833" rIns="67666" bIns="33833"/>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300" b="1">
                  <a:solidFill>
                    <a:srgbClr val="000000"/>
                  </a:solidFill>
                </a:rPr>
                <a:t>2</a:t>
              </a:r>
              <a:endParaRPr lang="en-US" altLang="en-US" sz="4000" b="1">
                <a:latin typeface="Comic Sans MS" panose="030F0702030302020204" pitchFamily="66" charset="0"/>
              </a:endParaRPr>
            </a:p>
          </p:txBody>
        </p:sp>
        <p:sp>
          <p:nvSpPr>
            <p:cNvPr id="5" name="Text Box 34">
              <a:extLst>
                <a:ext uri="{FF2B5EF4-FFF2-40B4-BE49-F238E27FC236}">
                  <a16:creationId xmlns:a16="http://schemas.microsoft.com/office/drawing/2014/main" id="{A5C83312-34F9-B601-106F-BB5B495E041D}"/>
                </a:ext>
              </a:extLst>
            </p:cNvPr>
            <p:cNvSpPr txBox="1">
              <a:spLocks noChangeAspect="1" noChangeArrowheads="1"/>
            </p:cNvSpPr>
            <p:nvPr/>
          </p:nvSpPr>
          <p:spPr bwMode="auto">
            <a:xfrm>
              <a:off x="2160" y="2400"/>
              <a:ext cx="290"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666" tIns="33833" rIns="67666" bIns="33833"/>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300" b="1">
                  <a:solidFill>
                    <a:srgbClr val="000000"/>
                  </a:solidFill>
                </a:rPr>
                <a:t>3</a:t>
              </a:r>
              <a:endParaRPr lang="en-US" altLang="en-US" sz="4000" b="1">
                <a:latin typeface="Comic Sans MS" panose="030F0702030302020204" pitchFamily="66" charset="0"/>
              </a:endParaRPr>
            </a:p>
          </p:txBody>
        </p:sp>
        <p:sp>
          <p:nvSpPr>
            <p:cNvPr id="6" name="Text Box 35">
              <a:extLst>
                <a:ext uri="{FF2B5EF4-FFF2-40B4-BE49-F238E27FC236}">
                  <a16:creationId xmlns:a16="http://schemas.microsoft.com/office/drawing/2014/main" id="{BBC4E79E-8288-26B7-6500-61BCC1EF909C}"/>
                </a:ext>
              </a:extLst>
            </p:cNvPr>
            <p:cNvSpPr txBox="1">
              <a:spLocks noChangeAspect="1" noChangeArrowheads="1"/>
            </p:cNvSpPr>
            <p:nvPr/>
          </p:nvSpPr>
          <p:spPr bwMode="auto">
            <a:xfrm>
              <a:off x="2928" y="2400"/>
              <a:ext cx="289"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666" tIns="33833" rIns="67666" bIns="33833"/>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300" b="1">
                  <a:solidFill>
                    <a:srgbClr val="000000"/>
                  </a:solidFill>
                </a:rPr>
                <a:t>4</a:t>
              </a:r>
              <a:endParaRPr lang="en-US" altLang="en-US" sz="4000" b="1">
                <a:latin typeface="Comic Sans MS" panose="030F0702030302020204" pitchFamily="66" charset="0"/>
              </a:endParaRPr>
            </a:p>
          </p:txBody>
        </p:sp>
        <p:sp>
          <p:nvSpPr>
            <p:cNvPr id="7" name="Text Box 36">
              <a:extLst>
                <a:ext uri="{FF2B5EF4-FFF2-40B4-BE49-F238E27FC236}">
                  <a16:creationId xmlns:a16="http://schemas.microsoft.com/office/drawing/2014/main" id="{7AA7C96B-7DF8-E733-EAB8-1203589CDF25}"/>
                </a:ext>
              </a:extLst>
            </p:cNvPr>
            <p:cNvSpPr txBox="1">
              <a:spLocks noChangeAspect="1" noChangeArrowheads="1"/>
            </p:cNvSpPr>
            <p:nvPr/>
          </p:nvSpPr>
          <p:spPr bwMode="auto">
            <a:xfrm>
              <a:off x="3648" y="2400"/>
              <a:ext cx="290"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666" tIns="33833" rIns="67666" bIns="33833"/>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300" b="1">
                  <a:solidFill>
                    <a:srgbClr val="000000"/>
                  </a:solidFill>
                </a:rPr>
                <a:t>5</a:t>
              </a:r>
              <a:endParaRPr lang="en-US" altLang="en-US" sz="4000" b="1">
                <a:latin typeface="Comic Sans MS" panose="030F0702030302020204" pitchFamily="66" charset="0"/>
              </a:endParaRPr>
            </a:p>
          </p:txBody>
        </p:sp>
        <p:grpSp>
          <p:nvGrpSpPr>
            <p:cNvPr id="8" name="Group 37">
              <a:extLst>
                <a:ext uri="{FF2B5EF4-FFF2-40B4-BE49-F238E27FC236}">
                  <a16:creationId xmlns:a16="http://schemas.microsoft.com/office/drawing/2014/main" id="{8C978CC6-E6AD-D68E-0242-9B99BA4B61A9}"/>
                </a:ext>
              </a:extLst>
            </p:cNvPr>
            <p:cNvGrpSpPr>
              <a:grpSpLocks/>
            </p:cNvGrpSpPr>
            <p:nvPr/>
          </p:nvGrpSpPr>
          <p:grpSpPr bwMode="auto">
            <a:xfrm>
              <a:off x="348" y="1608"/>
              <a:ext cx="5228" cy="986"/>
              <a:chOff x="348" y="1608"/>
              <a:chExt cx="5228" cy="986"/>
            </a:xfrm>
          </p:grpSpPr>
          <p:sp>
            <p:nvSpPr>
              <p:cNvPr id="9" name="Rectangle 38">
                <a:extLst>
                  <a:ext uri="{FF2B5EF4-FFF2-40B4-BE49-F238E27FC236}">
                    <a16:creationId xmlns:a16="http://schemas.microsoft.com/office/drawing/2014/main" id="{A84874D5-97C7-D6A7-AE40-859A21079AFA}"/>
                  </a:ext>
                </a:extLst>
              </p:cNvPr>
              <p:cNvSpPr>
                <a:spLocks noChangeArrowheads="1"/>
              </p:cNvSpPr>
              <p:nvPr/>
            </p:nvSpPr>
            <p:spPr bwMode="auto">
              <a:xfrm>
                <a:off x="4704" y="2400"/>
                <a:ext cx="17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400" b="1">
                    <a:solidFill>
                      <a:srgbClr val="000000"/>
                    </a:solidFill>
                  </a:rPr>
                  <a:t>6</a:t>
                </a:r>
              </a:p>
            </p:txBody>
          </p:sp>
          <p:sp>
            <p:nvSpPr>
              <p:cNvPr id="10" name="Oval 39">
                <a:extLst>
                  <a:ext uri="{FF2B5EF4-FFF2-40B4-BE49-F238E27FC236}">
                    <a16:creationId xmlns:a16="http://schemas.microsoft.com/office/drawing/2014/main" id="{B6E78662-CDE9-2CFA-2664-2E4659B26D0E}"/>
                  </a:ext>
                </a:extLst>
              </p:cNvPr>
              <p:cNvSpPr>
                <a:spLocks noChangeAspect="1" noChangeArrowheads="1"/>
              </p:cNvSpPr>
              <p:nvPr/>
            </p:nvSpPr>
            <p:spPr bwMode="auto">
              <a:xfrm>
                <a:off x="348" y="1608"/>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1" name="Oval 40">
                <a:extLst>
                  <a:ext uri="{FF2B5EF4-FFF2-40B4-BE49-F238E27FC236}">
                    <a16:creationId xmlns:a16="http://schemas.microsoft.com/office/drawing/2014/main" id="{500CDE4F-889F-229B-D5FE-4C275DDFA07E}"/>
                  </a:ext>
                </a:extLst>
              </p:cNvPr>
              <p:cNvSpPr>
                <a:spLocks noChangeAspect="1" noChangeArrowheads="1"/>
              </p:cNvSpPr>
              <p:nvPr/>
            </p:nvSpPr>
            <p:spPr bwMode="auto">
              <a:xfrm>
                <a:off x="684" y="1896"/>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2" name="Oval 41">
                <a:extLst>
                  <a:ext uri="{FF2B5EF4-FFF2-40B4-BE49-F238E27FC236}">
                    <a16:creationId xmlns:a16="http://schemas.microsoft.com/office/drawing/2014/main" id="{DE417FB9-385E-0F52-99D7-C4776040E83D}"/>
                  </a:ext>
                </a:extLst>
              </p:cNvPr>
              <p:cNvSpPr>
                <a:spLocks noChangeAspect="1" noChangeArrowheads="1"/>
              </p:cNvSpPr>
              <p:nvPr/>
            </p:nvSpPr>
            <p:spPr bwMode="auto">
              <a:xfrm>
                <a:off x="348" y="2136"/>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3" name="Freeform 42">
                <a:extLst>
                  <a:ext uri="{FF2B5EF4-FFF2-40B4-BE49-F238E27FC236}">
                    <a16:creationId xmlns:a16="http://schemas.microsoft.com/office/drawing/2014/main" id="{59F95418-77FE-7B52-E27C-6541D5693F58}"/>
                  </a:ext>
                </a:extLst>
              </p:cNvPr>
              <p:cNvSpPr>
                <a:spLocks noChangeAspect="1"/>
              </p:cNvSpPr>
              <p:nvPr/>
            </p:nvSpPr>
            <p:spPr bwMode="auto">
              <a:xfrm>
                <a:off x="539" y="1752"/>
                <a:ext cx="177" cy="168"/>
              </a:xfrm>
              <a:custGeom>
                <a:avLst/>
                <a:gdLst>
                  <a:gd name="T0" fmla="*/ 0 w 177"/>
                  <a:gd name="T1" fmla="*/ 0 h 168"/>
                  <a:gd name="T2" fmla="*/ 177 w 177"/>
                  <a:gd name="T3" fmla="*/ 168 h 168"/>
                  <a:gd name="T4" fmla="*/ 0 60000 65536"/>
                  <a:gd name="T5" fmla="*/ 0 60000 65536"/>
                  <a:gd name="T6" fmla="*/ 0 w 177"/>
                  <a:gd name="T7" fmla="*/ 0 h 168"/>
                  <a:gd name="T8" fmla="*/ 177 w 177"/>
                  <a:gd name="T9" fmla="*/ 168 h 168"/>
                </a:gdLst>
                <a:ahLst/>
                <a:cxnLst>
                  <a:cxn ang="T4">
                    <a:pos x="T0" y="T1"/>
                  </a:cxn>
                  <a:cxn ang="T5">
                    <a:pos x="T2" y="T3"/>
                  </a:cxn>
                </a:cxnLst>
                <a:rect l="T6" t="T7" r="T8" b="T9"/>
                <a:pathLst>
                  <a:path w="177" h="168">
                    <a:moveTo>
                      <a:pt x="0" y="0"/>
                    </a:moveTo>
                    <a:lnTo>
                      <a:pt x="177" y="168"/>
                    </a:lnTo>
                  </a:path>
                </a:pathLst>
              </a:custGeom>
              <a:noFill/>
              <a:ln w="19050">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43">
                <a:extLst>
                  <a:ext uri="{FF2B5EF4-FFF2-40B4-BE49-F238E27FC236}">
                    <a16:creationId xmlns:a16="http://schemas.microsoft.com/office/drawing/2014/main" id="{5F13474D-9C4E-B3AE-9CDF-E89E73BA4DE5}"/>
                  </a:ext>
                </a:extLst>
              </p:cNvPr>
              <p:cNvSpPr>
                <a:spLocks noChangeAspect="1"/>
              </p:cNvSpPr>
              <p:nvPr/>
            </p:nvSpPr>
            <p:spPr bwMode="auto">
              <a:xfrm>
                <a:off x="528" y="2064"/>
                <a:ext cx="172" cy="116"/>
              </a:xfrm>
              <a:custGeom>
                <a:avLst/>
                <a:gdLst>
                  <a:gd name="T0" fmla="*/ 0 w 172"/>
                  <a:gd name="T1" fmla="*/ 116 h 116"/>
                  <a:gd name="T2" fmla="*/ 172 w 172"/>
                  <a:gd name="T3" fmla="*/ 0 h 116"/>
                  <a:gd name="T4" fmla="*/ 0 60000 65536"/>
                  <a:gd name="T5" fmla="*/ 0 60000 65536"/>
                  <a:gd name="T6" fmla="*/ 0 w 172"/>
                  <a:gd name="T7" fmla="*/ 0 h 116"/>
                  <a:gd name="T8" fmla="*/ 172 w 172"/>
                  <a:gd name="T9" fmla="*/ 116 h 116"/>
                </a:gdLst>
                <a:ahLst/>
                <a:cxnLst>
                  <a:cxn ang="T4">
                    <a:pos x="T0" y="T1"/>
                  </a:cxn>
                  <a:cxn ang="T5">
                    <a:pos x="T2" y="T3"/>
                  </a:cxn>
                </a:cxnLst>
                <a:rect l="T6" t="T7" r="T8" b="T9"/>
                <a:pathLst>
                  <a:path w="172" h="116">
                    <a:moveTo>
                      <a:pt x="0" y="116"/>
                    </a:moveTo>
                    <a:lnTo>
                      <a:pt x="172" y="0"/>
                    </a:lnTo>
                  </a:path>
                </a:pathLst>
              </a:custGeom>
              <a:noFill/>
              <a:ln w="19050">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44">
                <a:extLst>
                  <a:ext uri="{FF2B5EF4-FFF2-40B4-BE49-F238E27FC236}">
                    <a16:creationId xmlns:a16="http://schemas.microsoft.com/office/drawing/2014/main" id="{D003244B-6AE1-358B-4CB8-9526DCE96538}"/>
                  </a:ext>
                </a:extLst>
              </p:cNvPr>
              <p:cNvSpPr>
                <a:spLocks noChangeAspect="1"/>
              </p:cNvSpPr>
              <p:nvPr/>
            </p:nvSpPr>
            <p:spPr bwMode="auto">
              <a:xfrm>
                <a:off x="1296" y="1772"/>
                <a:ext cx="184" cy="152"/>
              </a:xfrm>
              <a:custGeom>
                <a:avLst/>
                <a:gdLst>
                  <a:gd name="T0" fmla="*/ 184 w 184"/>
                  <a:gd name="T1" fmla="*/ 152 h 152"/>
                  <a:gd name="T2" fmla="*/ 0 w 184"/>
                  <a:gd name="T3" fmla="*/ 0 h 152"/>
                  <a:gd name="T4" fmla="*/ 0 60000 65536"/>
                  <a:gd name="T5" fmla="*/ 0 60000 65536"/>
                  <a:gd name="T6" fmla="*/ 0 w 184"/>
                  <a:gd name="T7" fmla="*/ 0 h 152"/>
                  <a:gd name="T8" fmla="*/ 184 w 184"/>
                  <a:gd name="T9" fmla="*/ 152 h 152"/>
                </a:gdLst>
                <a:ahLst/>
                <a:cxnLst>
                  <a:cxn ang="T4">
                    <a:pos x="T0" y="T1"/>
                  </a:cxn>
                  <a:cxn ang="T5">
                    <a:pos x="T2" y="T3"/>
                  </a:cxn>
                </a:cxnLst>
                <a:rect l="T6" t="T7" r="T8" b="T9"/>
                <a:pathLst>
                  <a:path w="184" h="152">
                    <a:moveTo>
                      <a:pt x="184" y="152"/>
                    </a:moveTo>
                    <a:lnTo>
                      <a:pt x="0" y="0"/>
                    </a:lnTo>
                  </a:path>
                </a:pathLst>
              </a:custGeom>
              <a:noFill/>
              <a:ln w="1905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45">
                <a:extLst>
                  <a:ext uri="{FF2B5EF4-FFF2-40B4-BE49-F238E27FC236}">
                    <a16:creationId xmlns:a16="http://schemas.microsoft.com/office/drawing/2014/main" id="{3394B548-0929-D9AE-7E78-C18DF6F94EA6}"/>
                  </a:ext>
                </a:extLst>
              </p:cNvPr>
              <p:cNvSpPr>
                <a:spLocks noChangeAspect="1"/>
              </p:cNvSpPr>
              <p:nvPr/>
            </p:nvSpPr>
            <p:spPr bwMode="auto">
              <a:xfrm>
                <a:off x="2054" y="2062"/>
                <a:ext cx="195" cy="124"/>
              </a:xfrm>
              <a:custGeom>
                <a:avLst/>
                <a:gdLst>
                  <a:gd name="T0" fmla="*/ 195 w 195"/>
                  <a:gd name="T1" fmla="*/ 0 h 124"/>
                  <a:gd name="T2" fmla="*/ 0 w 195"/>
                  <a:gd name="T3" fmla="*/ 124 h 124"/>
                  <a:gd name="T4" fmla="*/ 0 60000 65536"/>
                  <a:gd name="T5" fmla="*/ 0 60000 65536"/>
                  <a:gd name="T6" fmla="*/ 0 w 195"/>
                  <a:gd name="T7" fmla="*/ 0 h 124"/>
                  <a:gd name="T8" fmla="*/ 195 w 195"/>
                  <a:gd name="T9" fmla="*/ 124 h 124"/>
                </a:gdLst>
                <a:ahLst/>
                <a:cxnLst>
                  <a:cxn ang="T4">
                    <a:pos x="T0" y="T1"/>
                  </a:cxn>
                  <a:cxn ang="T5">
                    <a:pos x="T2" y="T3"/>
                  </a:cxn>
                </a:cxnLst>
                <a:rect l="T6" t="T7" r="T8" b="T9"/>
                <a:pathLst>
                  <a:path w="195" h="124">
                    <a:moveTo>
                      <a:pt x="195" y="0"/>
                    </a:moveTo>
                    <a:lnTo>
                      <a:pt x="0" y="124"/>
                    </a:lnTo>
                  </a:path>
                </a:pathLst>
              </a:custGeom>
              <a:noFill/>
              <a:ln w="1905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46">
                <a:extLst>
                  <a:ext uri="{FF2B5EF4-FFF2-40B4-BE49-F238E27FC236}">
                    <a16:creationId xmlns:a16="http://schemas.microsoft.com/office/drawing/2014/main" id="{DE8B221C-0A7B-A8AE-3B7B-1D9939F0698E}"/>
                  </a:ext>
                </a:extLst>
              </p:cNvPr>
              <p:cNvSpPr>
                <a:spLocks noChangeAspect="1"/>
              </p:cNvSpPr>
              <p:nvPr/>
            </p:nvSpPr>
            <p:spPr bwMode="auto">
              <a:xfrm>
                <a:off x="2820" y="1788"/>
                <a:ext cx="186" cy="156"/>
              </a:xfrm>
              <a:custGeom>
                <a:avLst/>
                <a:gdLst>
                  <a:gd name="T0" fmla="*/ 0 w 186"/>
                  <a:gd name="T1" fmla="*/ 0 h 156"/>
                  <a:gd name="T2" fmla="*/ 186 w 186"/>
                  <a:gd name="T3" fmla="*/ 156 h 156"/>
                  <a:gd name="T4" fmla="*/ 0 60000 65536"/>
                  <a:gd name="T5" fmla="*/ 0 60000 65536"/>
                  <a:gd name="T6" fmla="*/ 0 w 186"/>
                  <a:gd name="T7" fmla="*/ 0 h 156"/>
                  <a:gd name="T8" fmla="*/ 186 w 186"/>
                  <a:gd name="T9" fmla="*/ 156 h 156"/>
                </a:gdLst>
                <a:ahLst/>
                <a:cxnLst>
                  <a:cxn ang="T4">
                    <a:pos x="T0" y="T1"/>
                  </a:cxn>
                  <a:cxn ang="T5">
                    <a:pos x="T2" y="T3"/>
                  </a:cxn>
                </a:cxnLst>
                <a:rect l="T6" t="T7" r="T8" b="T9"/>
                <a:pathLst>
                  <a:path w="186" h="156">
                    <a:moveTo>
                      <a:pt x="0" y="0"/>
                    </a:moveTo>
                    <a:lnTo>
                      <a:pt x="186" y="156"/>
                    </a:lnTo>
                  </a:path>
                </a:pathLst>
              </a:custGeom>
              <a:noFill/>
              <a:ln w="19050">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47">
                <a:extLst>
                  <a:ext uri="{FF2B5EF4-FFF2-40B4-BE49-F238E27FC236}">
                    <a16:creationId xmlns:a16="http://schemas.microsoft.com/office/drawing/2014/main" id="{63709B59-1A9D-2078-34AE-AACE9DFFF243}"/>
                  </a:ext>
                </a:extLst>
              </p:cNvPr>
              <p:cNvSpPr>
                <a:spLocks noChangeAspect="1"/>
              </p:cNvSpPr>
              <p:nvPr/>
            </p:nvSpPr>
            <p:spPr bwMode="auto">
              <a:xfrm>
                <a:off x="4386" y="2076"/>
                <a:ext cx="180" cy="132"/>
              </a:xfrm>
              <a:custGeom>
                <a:avLst/>
                <a:gdLst>
                  <a:gd name="T0" fmla="*/ 180 w 180"/>
                  <a:gd name="T1" fmla="*/ 0 h 132"/>
                  <a:gd name="T2" fmla="*/ 0 w 180"/>
                  <a:gd name="T3" fmla="*/ 132 h 132"/>
                  <a:gd name="T4" fmla="*/ 0 60000 65536"/>
                  <a:gd name="T5" fmla="*/ 0 60000 65536"/>
                  <a:gd name="T6" fmla="*/ 0 w 180"/>
                  <a:gd name="T7" fmla="*/ 0 h 132"/>
                  <a:gd name="T8" fmla="*/ 180 w 180"/>
                  <a:gd name="T9" fmla="*/ 132 h 132"/>
                </a:gdLst>
                <a:ahLst/>
                <a:cxnLst>
                  <a:cxn ang="T4">
                    <a:pos x="T0" y="T1"/>
                  </a:cxn>
                  <a:cxn ang="T5">
                    <a:pos x="T2" y="T3"/>
                  </a:cxn>
                </a:cxnLst>
                <a:rect l="T6" t="T7" r="T8" b="T9"/>
                <a:pathLst>
                  <a:path w="180" h="132">
                    <a:moveTo>
                      <a:pt x="180" y="0"/>
                    </a:moveTo>
                    <a:lnTo>
                      <a:pt x="0" y="132"/>
                    </a:lnTo>
                  </a:path>
                </a:pathLst>
              </a:custGeom>
              <a:noFill/>
              <a:ln w="1905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Oval 48">
                <a:extLst>
                  <a:ext uri="{FF2B5EF4-FFF2-40B4-BE49-F238E27FC236}">
                    <a16:creationId xmlns:a16="http://schemas.microsoft.com/office/drawing/2014/main" id="{B6926675-AB42-7721-3318-722410A6627E}"/>
                  </a:ext>
                </a:extLst>
              </p:cNvPr>
              <p:cNvSpPr>
                <a:spLocks noChangeAspect="1" noChangeArrowheads="1"/>
              </p:cNvSpPr>
              <p:nvPr/>
            </p:nvSpPr>
            <p:spPr bwMode="auto">
              <a:xfrm>
                <a:off x="1116" y="1608"/>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0" name="Oval 49">
                <a:extLst>
                  <a:ext uri="{FF2B5EF4-FFF2-40B4-BE49-F238E27FC236}">
                    <a16:creationId xmlns:a16="http://schemas.microsoft.com/office/drawing/2014/main" id="{46778041-6C56-E231-2B03-34F4F20F97A8}"/>
                  </a:ext>
                </a:extLst>
              </p:cNvPr>
              <p:cNvSpPr>
                <a:spLocks noChangeAspect="1" noChangeArrowheads="1"/>
              </p:cNvSpPr>
              <p:nvPr/>
            </p:nvSpPr>
            <p:spPr bwMode="auto">
              <a:xfrm>
                <a:off x="1452" y="1896"/>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1" name="Oval 50">
                <a:extLst>
                  <a:ext uri="{FF2B5EF4-FFF2-40B4-BE49-F238E27FC236}">
                    <a16:creationId xmlns:a16="http://schemas.microsoft.com/office/drawing/2014/main" id="{1DEA4F54-6F0F-6F99-083D-2A7425D0F5CB}"/>
                  </a:ext>
                </a:extLst>
              </p:cNvPr>
              <p:cNvSpPr>
                <a:spLocks noChangeAspect="1" noChangeArrowheads="1"/>
              </p:cNvSpPr>
              <p:nvPr/>
            </p:nvSpPr>
            <p:spPr bwMode="auto">
              <a:xfrm>
                <a:off x="1116" y="2136"/>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2" name="Freeform 51">
                <a:extLst>
                  <a:ext uri="{FF2B5EF4-FFF2-40B4-BE49-F238E27FC236}">
                    <a16:creationId xmlns:a16="http://schemas.microsoft.com/office/drawing/2014/main" id="{73B5D04C-4BF5-8C96-1934-49B76D4FB00B}"/>
                  </a:ext>
                </a:extLst>
              </p:cNvPr>
              <p:cNvSpPr>
                <a:spLocks noChangeAspect="1"/>
              </p:cNvSpPr>
              <p:nvPr/>
            </p:nvSpPr>
            <p:spPr bwMode="auto">
              <a:xfrm>
                <a:off x="1296" y="2060"/>
                <a:ext cx="176" cy="124"/>
              </a:xfrm>
              <a:custGeom>
                <a:avLst/>
                <a:gdLst>
                  <a:gd name="T0" fmla="*/ 0 w 176"/>
                  <a:gd name="T1" fmla="*/ 124 h 124"/>
                  <a:gd name="T2" fmla="*/ 176 w 176"/>
                  <a:gd name="T3" fmla="*/ 0 h 124"/>
                  <a:gd name="T4" fmla="*/ 0 60000 65536"/>
                  <a:gd name="T5" fmla="*/ 0 60000 65536"/>
                  <a:gd name="T6" fmla="*/ 0 w 176"/>
                  <a:gd name="T7" fmla="*/ 0 h 124"/>
                  <a:gd name="T8" fmla="*/ 176 w 176"/>
                  <a:gd name="T9" fmla="*/ 124 h 124"/>
                </a:gdLst>
                <a:ahLst/>
                <a:cxnLst>
                  <a:cxn ang="T4">
                    <a:pos x="T0" y="T1"/>
                  </a:cxn>
                  <a:cxn ang="T5">
                    <a:pos x="T2" y="T3"/>
                  </a:cxn>
                </a:cxnLst>
                <a:rect l="T6" t="T7" r="T8" b="T9"/>
                <a:pathLst>
                  <a:path w="176" h="124">
                    <a:moveTo>
                      <a:pt x="0" y="124"/>
                    </a:moveTo>
                    <a:lnTo>
                      <a:pt x="176" y="0"/>
                    </a:lnTo>
                  </a:path>
                </a:pathLst>
              </a:custGeom>
              <a:noFill/>
              <a:ln w="19050">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Oval 52">
                <a:extLst>
                  <a:ext uri="{FF2B5EF4-FFF2-40B4-BE49-F238E27FC236}">
                    <a16:creationId xmlns:a16="http://schemas.microsoft.com/office/drawing/2014/main" id="{D03B4A8E-1D80-93B1-9DFA-F74FB62BFCBA}"/>
                  </a:ext>
                </a:extLst>
              </p:cNvPr>
              <p:cNvSpPr>
                <a:spLocks noChangeAspect="1" noChangeArrowheads="1"/>
              </p:cNvSpPr>
              <p:nvPr/>
            </p:nvSpPr>
            <p:spPr bwMode="auto">
              <a:xfrm>
                <a:off x="1884" y="1608"/>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4" name="Oval 53">
                <a:extLst>
                  <a:ext uri="{FF2B5EF4-FFF2-40B4-BE49-F238E27FC236}">
                    <a16:creationId xmlns:a16="http://schemas.microsoft.com/office/drawing/2014/main" id="{BD660E6B-DD31-B64D-CD57-CB1E962B70B6}"/>
                  </a:ext>
                </a:extLst>
              </p:cNvPr>
              <p:cNvSpPr>
                <a:spLocks noChangeAspect="1" noChangeArrowheads="1"/>
              </p:cNvSpPr>
              <p:nvPr/>
            </p:nvSpPr>
            <p:spPr bwMode="auto">
              <a:xfrm>
                <a:off x="2220" y="1896"/>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5" name="Oval 54">
                <a:extLst>
                  <a:ext uri="{FF2B5EF4-FFF2-40B4-BE49-F238E27FC236}">
                    <a16:creationId xmlns:a16="http://schemas.microsoft.com/office/drawing/2014/main" id="{4634E8BF-8E3A-CE6B-3D10-16467F5FD0BE}"/>
                  </a:ext>
                </a:extLst>
              </p:cNvPr>
              <p:cNvSpPr>
                <a:spLocks noChangeAspect="1" noChangeArrowheads="1"/>
              </p:cNvSpPr>
              <p:nvPr/>
            </p:nvSpPr>
            <p:spPr bwMode="auto">
              <a:xfrm>
                <a:off x="1884" y="2136"/>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6" name="Freeform 55">
                <a:extLst>
                  <a:ext uri="{FF2B5EF4-FFF2-40B4-BE49-F238E27FC236}">
                    <a16:creationId xmlns:a16="http://schemas.microsoft.com/office/drawing/2014/main" id="{80FDC91D-C809-9E93-570E-18B7FE5A7977}"/>
                  </a:ext>
                </a:extLst>
              </p:cNvPr>
              <p:cNvSpPr>
                <a:spLocks noChangeAspect="1"/>
              </p:cNvSpPr>
              <p:nvPr/>
            </p:nvSpPr>
            <p:spPr bwMode="auto">
              <a:xfrm>
                <a:off x="2832" y="1772"/>
                <a:ext cx="184" cy="152"/>
              </a:xfrm>
              <a:custGeom>
                <a:avLst/>
                <a:gdLst>
                  <a:gd name="T0" fmla="*/ 184 w 184"/>
                  <a:gd name="T1" fmla="*/ 152 h 152"/>
                  <a:gd name="T2" fmla="*/ 0 w 184"/>
                  <a:gd name="T3" fmla="*/ 0 h 152"/>
                  <a:gd name="T4" fmla="*/ 0 60000 65536"/>
                  <a:gd name="T5" fmla="*/ 0 60000 65536"/>
                  <a:gd name="T6" fmla="*/ 0 w 184"/>
                  <a:gd name="T7" fmla="*/ 0 h 152"/>
                  <a:gd name="T8" fmla="*/ 184 w 184"/>
                  <a:gd name="T9" fmla="*/ 152 h 152"/>
                </a:gdLst>
                <a:ahLst/>
                <a:cxnLst>
                  <a:cxn ang="T4">
                    <a:pos x="T0" y="T1"/>
                  </a:cxn>
                  <a:cxn ang="T5">
                    <a:pos x="T2" y="T3"/>
                  </a:cxn>
                </a:cxnLst>
                <a:rect l="T6" t="T7" r="T8" b="T9"/>
                <a:pathLst>
                  <a:path w="184" h="152">
                    <a:moveTo>
                      <a:pt x="184" y="152"/>
                    </a:moveTo>
                    <a:lnTo>
                      <a:pt x="0" y="0"/>
                    </a:lnTo>
                  </a:path>
                </a:pathLst>
              </a:custGeom>
              <a:noFill/>
              <a:ln w="1905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Oval 56">
                <a:extLst>
                  <a:ext uri="{FF2B5EF4-FFF2-40B4-BE49-F238E27FC236}">
                    <a16:creationId xmlns:a16="http://schemas.microsoft.com/office/drawing/2014/main" id="{ADF50EDE-28DB-1E1E-F4AD-D98EE4398079}"/>
                  </a:ext>
                </a:extLst>
              </p:cNvPr>
              <p:cNvSpPr>
                <a:spLocks noChangeAspect="1" noChangeArrowheads="1"/>
              </p:cNvSpPr>
              <p:nvPr/>
            </p:nvSpPr>
            <p:spPr bwMode="auto">
              <a:xfrm>
                <a:off x="2652" y="1608"/>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8" name="Oval 57">
                <a:extLst>
                  <a:ext uri="{FF2B5EF4-FFF2-40B4-BE49-F238E27FC236}">
                    <a16:creationId xmlns:a16="http://schemas.microsoft.com/office/drawing/2014/main" id="{E2A8117E-3423-7FED-8914-02D9FC67A27F}"/>
                  </a:ext>
                </a:extLst>
              </p:cNvPr>
              <p:cNvSpPr>
                <a:spLocks noChangeAspect="1" noChangeArrowheads="1"/>
              </p:cNvSpPr>
              <p:nvPr/>
            </p:nvSpPr>
            <p:spPr bwMode="auto">
              <a:xfrm>
                <a:off x="2988" y="1896"/>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9" name="Oval 58">
                <a:extLst>
                  <a:ext uri="{FF2B5EF4-FFF2-40B4-BE49-F238E27FC236}">
                    <a16:creationId xmlns:a16="http://schemas.microsoft.com/office/drawing/2014/main" id="{7E7198CA-0422-4F95-0D96-979D9D65A2FE}"/>
                  </a:ext>
                </a:extLst>
              </p:cNvPr>
              <p:cNvSpPr>
                <a:spLocks noChangeAspect="1" noChangeArrowheads="1"/>
              </p:cNvSpPr>
              <p:nvPr/>
            </p:nvSpPr>
            <p:spPr bwMode="auto">
              <a:xfrm>
                <a:off x="2652" y="2136"/>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30" name="Freeform 59">
                <a:extLst>
                  <a:ext uri="{FF2B5EF4-FFF2-40B4-BE49-F238E27FC236}">
                    <a16:creationId xmlns:a16="http://schemas.microsoft.com/office/drawing/2014/main" id="{D01552D4-E5DA-E6BD-7AA7-B4005C1DF49F}"/>
                  </a:ext>
                </a:extLst>
              </p:cNvPr>
              <p:cNvSpPr>
                <a:spLocks noChangeAspect="1"/>
              </p:cNvSpPr>
              <p:nvPr/>
            </p:nvSpPr>
            <p:spPr bwMode="auto">
              <a:xfrm>
                <a:off x="2832" y="2060"/>
                <a:ext cx="176" cy="124"/>
              </a:xfrm>
              <a:custGeom>
                <a:avLst/>
                <a:gdLst>
                  <a:gd name="T0" fmla="*/ 0 w 176"/>
                  <a:gd name="T1" fmla="*/ 124 h 124"/>
                  <a:gd name="T2" fmla="*/ 176 w 176"/>
                  <a:gd name="T3" fmla="*/ 0 h 124"/>
                  <a:gd name="T4" fmla="*/ 0 60000 65536"/>
                  <a:gd name="T5" fmla="*/ 0 60000 65536"/>
                  <a:gd name="T6" fmla="*/ 0 w 176"/>
                  <a:gd name="T7" fmla="*/ 0 h 124"/>
                  <a:gd name="T8" fmla="*/ 176 w 176"/>
                  <a:gd name="T9" fmla="*/ 124 h 124"/>
                </a:gdLst>
                <a:ahLst/>
                <a:cxnLst>
                  <a:cxn ang="T4">
                    <a:pos x="T0" y="T1"/>
                  </a:cxn>
                  <a:cxn ang="T5">
                    <a:pos x="T2" y="T3"/>
                  </a:cxn>
                </a:cxnLst>
                <a:rect l="T6" t="T7" r="T8" b="T9"/>
                <a:pathLst>
                  <a:path w="176" h="124">
                    <a:moveTo>
                      <a:pt x="0" y="124"/>
                    </a:moveTo>
                    <a:lnTo>
                      <a:pt x="176" y="0"/>
                    </a:lnTo>
                  </a:path>
                </a:pathLst>
              </a:custGeom>
              <a:noFill/>
              <a:ln w="19050">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60">
                <a:extLst>
                  <a:ext uri="{FF2B5EF4-FFF2-40B4-BE49-F238E27FC236}">
                    <a16:creationId xmlns:a16="http://schemas.microsoft.com/office/drawing/2014/main" id="{0ED45AD6-1344-FD24-4B24-24F239D74E86}"/>
                  </a:ext>
                </a:extLst>
              </p:cNvPr>
              <p:cNvSpPr>
                <a:spLocks noChangeAspect="1"/>
              </p:cNvSpPr>
              <p:nvPr/>
            </p:nvSpPr>
            <p:spPr bwMode="auto">
              <a:xfrm>
                <a:off x="3588" y="1788"/>
                <a:ext cx="186" cy="156"/>
              </a:xfrm>
              <a:custGeom>
                <a:avLst/>
                <a:gdLst>
                  <a:gd name="T0" fmla="*/ 0 w 186"/>
                  <a:gd name="T1" fmla="*/ 0 h 156"/>
                  <a:gd name="T2" fmla="*/ 186 w 186"/>
                  <a:gd name="T3" fmla="*/ 156 h 156"/>
                  <a:gd name="T4" fmla="*/ 0 60000 65536"/>
                  <a:gd name="T5" fmla="*/ 0 60000 65536"/>
                  <a:gd name="T6" fmla="*/ 0 w 186"/>
                  <a:gd name="T7" fmla="*/ 0 h 156"/>
                  <a:gd name="T8" fmla="*/ 186 w 186"/>
                  <a:gd name="T9" fmla="*/ 156 h 156"/>
                </a:gdLst>
                <a:ahLst/>
                <a:cxnLst>
                  <a:cxn ang="T4">
                    <a:pos x="T0" y="T1"/>
                  </a:cxn>
                  <a:cxn ang="T5">
                    <a:pos x="T2" y="T3"/>
                  </a:cxn>
                </a:cxnLst>
                <a:rect l="T6" t="T7" r="T8" b="T9"/>
                <a:pathLst>
                  <a:path w="186" h="156">
                    <a:moveTo>
                      <a:pt x="0" y="0"/>
                    </a:moveTo>
                    <a:lnTo>
                      <a:pt x="186" y="156"/>
                    </a:lnTo>
                  </a:path>
                </a:pathLst>
              </a:custGeom>
              <a:noFill/>
              <a:ln w="19050">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61">
                <a:extLst>
                  <a:ext uri="{FF2B5EF4-FFF2-40B4-BE49-F238E27FC236}">
                    <a16:creationId xmlns:a16="http://schemas.microsoft.com/office/drawing/2014/main" id="{0457E898-EE17-6202-B657-476C35FA631F}"/>
                  </a:ext>
                </a:extLst>
              </p:cNvPr>
              <p:cNvSpPr>
                <a:spLocks noChangeAspect="1"/>
              </p:cNvSpPr>
              <p:nvPr/>
            </p:nvSpPr>
            <p:spPr bwMode="auto">
              <a:xfrm>
                <a:off x="3600" y="1772"/>
                <a:ext cx="184" cy="152"/>
              </a:xfrm>
              <a:custGeom>
                <a:avLst/>
                <a:gdLst>
                  <a:gd name="T0" fmla="*/ 184 w 184"/>
                  <a:gd name="T1" fmla="*/ 152 h 152"/>
                  <a:gd name="T2" fmla="*/ 0 w 184"/>
                  <a:gd name="T3" fmla="*/ 0 h 152"/>
                  <a:gd name="T4" fmla="*/ 0 60000 65536"/>
                  <a:gd name="T5" fmla="*/ 0 60000 65536"/>
                  <a:gd name="T6" fmla="*/ 0 w 184"/>
                  <a:gd name="T7" fmla="*/ 0 h 152"/>
                  <a:gd name="T8" fmla="*/ 184 w 184"/>
                  <a:gd name="T9" fmla="*/ 152 h 152"/>
                </a:gdLst>
                <a:ahLst/>
                <a:cxnLst>
                  <a:cxn ang="T4">
                    <a:pos x="T0" y="T1"/>
                  </a:cxn>
                  <a:cxn ang="T5">
                    <a:pos x="T2" y="T3"/>
                  </a:cxn>
                </a:cxnLst>
                <a:rect l="T6" t="T7" r="T8" b="T9"/>
                <a:pathLst>
                  <a:path w="184" h="152">
                    <a:moveTo>
                      <a:pt x="184" y="152"/>
                    </a:moveTo>
                    <a:lnTo>
                      <a:pt x="0" y="0"/>
                    </a:lnTo>
                  </a:path>
                </a:pathLst>
              </a:custGeom>
              <a:noFill/>
              <a:ln w="1905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Oval 62">
                <a:extLst>
                  <a:ext uri="{FF2B5EF4-FFF2-40B4-BE49-F238E27FC236}">
                    <a16:creationId xmlns:a16="http://schemas.microsoft.com/office/drawing/2014/main" id="{A3FEE3C3-809D-0650-FE9C-9BE40126EE9D}"/>
                  </a:ext>
                </a:extLst>
              </p:cNvPr>
              <p:cNvSpPr>
                <a:spLocks noChangeAspect="1" noChangeArrowheads="1"/>
              </p:cNvSpPr>
              <p:nvPr/>
            </p:nvSpPr>
            <p:spPr bwMode="auto">
              <a:xfrm>
                <a:off x="3420" y="1608"/>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34" name="Oval 63">
                <a:extLst>
                  <a:ext uri="{FF2B5EF4-FFF2-40B4-BE49-F238E27FC236}">
                    <a16:creationId xmlns:a16="http://schemas.microsoft.com/office/drawing/2014/main" id="{1EFF79BA-F898-E74C-AEB0-B4A86C8314CA}"/>
                  </a:ext>
                </a:extLst>
              </p:cNvPr>
              <p:cNvSpPr>
                <a:spLocks noChangeAspect="1" noChangeArrowheads="1"/>
              </p:cNvSpPr>
              <p:nvPr/>
            </p:nvSpPr>
            <p:spPr bwMode="auto">
              <a:xfrm>
                <a:off x="3756" y="1896"/>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35" name="Oval 64">
                <a:extLst>
                  <a:ext uri="{FF2B5EF4-FFF2-40B4-BE49-F238E27FC236}">
                    <a16:creationId xmlns:a16="http://schemas.microsoft.com/office/drawing/2014/main" id="{B9534F41-D782-E179-3E49-E0CB113EE01F}"/>
                  </a:ext>
                </a:extLst>
              </p:cNvPr>
              <p:cNvSpPr>
                <a:spLocks noChangeAspect="1" noChangeArrowheads="1"/>
              </p:cNvSpPr>
              <p:nvPr/>
            </p:nvSpPr>
            <p:spPr bwMode="auto">
              <a:xfrm>
                <a:off x="3420" y="2136"/>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36" name="Freeform 65">
                <a:extLst>
                  <a:ext uri="{FF2B5EF4-FFF2-40B4-BE49-F238E27FC236}">
                    <a16:creationId xmlns:a16="http://schemas.microsoft.com/office/drawing/2014/main" id="{847781B0-64B6-FEC4-6937-1A1AD6B5C6CE}"/>
                  </a:ext>
                </a:extLst>
              </p:cNvPr>
              <p:cNvSpPr>
                <a:spLocks noChangeAspect="1"/>
              </p:cNvSpPr>
              <p:nvPr/>
            </p:nvSpPr>
            <p:spPr bwMode="auto">
              <a:xfrm>
                <a:off x="3606" y="2058"/>
                <a:ext cx="168" cy="126"/>
              </a:xfrm>
              <a:custGeom>
                <a:avLst/>
                <a:gdLst>
                  <a:gd name="T0" fmla="*/ 168 w 168"/>
                  <a:gd name="T1" fmla="*/ 0 h 126"/>
                  <a:gd name="T2" fmla="*/ 0 w 168"/>
                  <a:gd name="T3" fmla="*/ 126 h 126"/>
                  <a:gd name="T4" fmla="*/ 0 60000 65536"/>
                  <a:gd name="T5" fmla="*/ 0 60000 65536"/>
                  <a:gd name="T6" fmla="*/ 0 w 168"/>
                  <a:gd name="T7" fmla="*/ 0 h 126"/>
                  <a:gd name="T8" fmla="*/ 168 w 168"/>
                  <a:gd name="T9" fmla="*/ 126 h 126"/>
                </a:gdLst>
                <a:ahLst/>
                <a:cxnLst>
                  <a:cxn ang="T4">
                    <a:pos x="T0" y="T1"/>
                  </a:cxn>
                  <a:cxn ang="T5">
                    <a:pos x="T2" y="T3"/>
                  </a:cxn>
                </a:cxnLst>
                <a:rect l="T6" t="T7" r="T8" b="T9"/>
                <a:pathLst>
                  <a:path w="168" h="126">
                    <a:moveTo>
                      <a:pt x="168" y="0"/>
                    </a:moveTo>
                    <a:lnTo>
                      <a:pt x="0" y="126"/>
                    </a:lnTo>
                  </a:path>
                </a:pathLst>
              </a:custGeom>
              <a:noFill/>
              <a:ln w="19050">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66">
                <a:extLst>
                  <a:ext uri="{FF2B5EF4-FFF2-40B4-BE49-F238E27FC236}">
                    <a16:creationId xmlns:a16="http://schemas.microsoft.com/office/drawing/2014/main" id="{B6778EEC-0809-F409-BEC0-764C447B1B07}"/>
                  </a:ext>
                </a:extLst>
              </p:cNvPr>
              <p:cNvSpPr>
                <a:spLocks noChangeAspect="1"/>
              </p:cNvSpPr>
              <p:nvPr/>
            </p:nvSpPr>
            <p:spPr bwMode="auto">
              <a:xfrm>
                <a:off x="4356" y="1788"/>
                <a:ext cx="186" cy="156"/>
              </a:xfrm>
              <a:custGeom>
                <a:avLst/>
                <a:gdLst>
                  <a:gd name="T0" fmla="*/ 0 w 186"/>
                  <a:gd name="T1" fmla="*/ 0 h 156"/>
                  <a:gd name="T2" fmla="*/ 186 w 186"/>
                  <a:gd name="T3" fmla="*/ 156 h 156"/>
                  <a:gd name="T4" fmla="*/ 0 60000 65536"/>
                  <a:gd name="T5" fmla="*/ 0 60000 65536"/>
                  <a:gd name="T6" fmla="*/ 0 w 186"/>
                  <a:gd name="T7" fmla="*/ 0 h 156"/>
                  <a:gd name="T8" fmla="*/ 186 w 186"/>
                  <a:gd name="T9" fmla="*/ 156 h 156"/>
                </a:gdLst>
                <a:ahLst/>
                <a:cxnLst>
                  <a:cxn ang="T4">
                    <a:pos x="T0" y="T1"/>
                  </a:cxn>
                  <a:cxn ang="T5">
                    <a:pos x="T2" y="T3"/>
                  </a:cxn>
                </a:cxnLst>
                <a:rect l="T6" t="T7" r="T8" b="T9"/>
                <a:pathLst>
                  <a:path w="186" h="156">
                    <a:moveTo>
                      <a:pt x="0" y="0"/>
                    </a:moveTo>
                    <a:lnTo>
                      <a:pt x="186" y="156"/>
                    </a:lnTo>
                  </a:path>
                </a:pathLst>
              </a:custGeom>
              <a:noFill/>
              <a:ln w="19050">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67">
                <a:extLst>
                  <a:ext uri="{FF2B5EF4-FFF2-40B4-BE49-F238E27FC236}">
                    <a16:creationId xmlns:a16="http://schemas.microsoft.com/office/drawing/2014/main" id="{05F1A3E2-FBD8-A416-D21D-F2B3223ED875}"/>
                  </a:ext>
                </a:extLst>
              </p:cNvPr>
              <p:cNvSpPr>
                <a:spLocks noChangeAspect="1"/>
              </p:cNvSpPr>
              <p:nvPr/>
            </p:nvSpPr>
            <p:spPr bwMode="auto">
              <a:xfrm>
                <a:off x="4368" y="1772"/>
                <a:ext cx="184" cy="152"/>
              </a:xfrm>
              <a:custGeom>
                <a:avLst/>
                <a:gdLst>
                  <a:gd name="T0" fmla="*/ 184 w 184"/>
                  <a:gd name="T1" fmla="*/ 152 h 152"/>
                  <a:gd name="T2" fmla="*/ 0 w 184"/>
                  <a:gd name="T3" fmla="*/ 0 h 152"/>
                  <a:gd name="T4" fmla="*/ 0 60000 65536"/>
                  <a:gd name="T5" fmla="*/ 0 60000 65536"/>
                  <a:gd name="T6" fmla="*/ 0 w 184"/>
                  <a:gd name="T7" fmla="*/ 0 h 152"/>
                  <a:gd name="T8" fmla="*/ 184 w 184"/>
                  <a:gd name="T9" fmla="*/ 152 h 152"/>
                </a:gdLst>
                <a:ahLst/>
                <a:cxnLst>
                  <a:cxn ang="T4">
                    <a:pos x="T0" y="T1"/>
                  </a:cxn>
                  <a:cxn ang="T5">
                    <a:pos x="T2" y="T3"/>
                  </a:cxn>
                </a:cxnLst>
                <a:rect l="T6" t="T7" r="T8" b="T9"/>
                <a:pathLst>
                  <a:path w="184" h="152">
                    <a:moveTo>
                      <a:pt x="184" y="152"/>
                    </a:moveTo>
                    <a:lnTo>
                      <a:pt x="0" y="0"/>
                    </a:lnTo>
                  </a:path>
                </a:pathLst>
              </a:custGeom>
              <a:noFill/>
              <a:ln w="1905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Oval 68">
                <a:extLst>
                  <a:ext uri="{FF2B5EF4-FFF2-40B4-BE49-F238E27FC236}">
                    <a16:creationId xmlns:a16="http://schemas.microsoft.com/office/drawing/2014/main" id="{891E3A65-D71F-61D8-3CDD-277A5405A5EE}"/>
                  </a:ext>
                </a:extLst>
              </p:cNvPr>
              <p:cNvSpPr>
                <a:spLocks noChangeAspect="1" noChangeArrowheads="1"/>
              </p:cNvSpPr>
              <p:nvPr/>
            </p:nvSpPr>
            <p:spPr bwMode="auto">
              <a:xfrm>
                <a:off x="4188" y="1608"/>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40" name="Oval 69">
                <a:extLst>
                  <a:ext uri="{FF2B5EF4-FFF2-40B4-BE49-F238E27FC236}">
                    <a16:creationId xmlns:a16="http://schemas.microsoft.com/office/drawing/2014/main" id="{AD6E03C8-87BC-5DF9-298B-E85B2B9587E3}"/>
                  </a:ext>
                </a:extLst>
              </p:cNvPr>
              <p:cNvSpPr>
                <a:spLocks noChangeAspect="1" noChangeArrowheads="1"/>
              </p:cNvSpPr>
              <p:nvPr/>
            </p:nvSpPr>
            <p:spPr bwMode="auto">
              <a:xfrm>
                <a:off x="4524" y="1896"/>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41" name="Oval 70">
                <a:extLst>
                  <a:ext uri="{FF2B5EF4-FFF2-40B4-BE49-F238E27FC236}">
                    <a16:creationId xmlns:a16="http://schemas.microsoft.com/office/drawing/2014/main" id="{5182EBE8-D1AC-4840-313A-B0B4594E59E4}"/>
                  </a:ext>
                </a:extLst>
              </p:cNvPr>
              <p:cNvSpPr>
                <a:spLocks noChangeAspect="1" noChangeArrowheads="1"/>
              </p:cNvSpPr>
              <p:nvPr/>
            </p:nvSpPr>
            <p:spPr bwMode="auto">
              <a:xfrm>
                <a:off x="4188" y="2136"/>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42" name="Freeform 71">
                <a:extLst>
                  <a:ext uri="{FF2B5EF4-FFF2-40B4-BE49-F238E27FC236}">
                    <a16:creationId xmlns:a16="http://schemas.microsoft.com/office/drawing/2014/main" id="{5C8A69CA-3A12-B0A6-8760-B454974BB8FC}"/>
                  </a:ext>
                </a:extLst>
              </p:cNvPr>
              <p:cNvSpPr>
                <a:spLocks noChangeAspect="1"/>
              </p:cNvSpPr>
              <p:nvPr/>
            </p:nvSpPr>
            <p:spPr bwMode="auto">
              <a:xfrm>
                <a:off x="4368" y="2060"/>
                <a:ext cx="176" cy="124"/>
              </a:xfrm>
              <a:custGeom>
                <a:avLst/>
                <a:gdLst>
                  <a:gd name="T0" fmla="*/ 0 w 176"/>
                  <a:gd name="T1" fmla="*/ 124 h 124"/>
                  <a:gd name="T2" fmla="*/ 176 w 176"/>
                  <a:gd name="T3" fmla="*/ 0 h 124"/>
                  <a:gd name="T4" fmla="*/ 0 60000 65536"/>
                  <a:gd name="T5" fmla="*/ 0 60000 65536"/>
                  <a:gd name="T6" fmla="*/ 0 w 176"/>
                  <a:gd name="T7" fmla="*/ 0 h 124"/>
                  <a:gd name="T8" fmla="*/ 176 w 176"/>
                  <a:gd name="T9" fmla="*/ 124 h 124"/>
                </a:gdLst>
                <a:ahLst/>
                <a:cxnLst>
                  <a:cxn ang="T4">
                    <a:pos x="T0" y="T1"/>
                  </a:cxn>
                  <a:cxn ang="T5">
                    <a:pos x="T2" y="T3"/>
                  </a:cxn>
                </a:cxnLst>
                <a:rect l="T6" t="T7" r="T8" b="T9"/>
                <a:pathLst>
                  <a:path w="176" h="124">
                    <a:moveTo>
                      <a:pt x="0" y="124"/>
                    </a:moveTo>
                    <a:lnTo>
                      <a:pt x="176" y="0"/>
                    </a:lnTo>
                  </a:path>
                </a:pathLst>
              </a:custGeom>
              <a:noFill/>
              <a:ln w="19050">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 name="Text Box 72">
                <a:extLst>
                  <a:ext uri="{FF2B5EF4-FFF2-40B4-BE49-F238E27FC236}">
                    <a16:creationId xmlns:a16="http://schemas.microsoft.com/office/drawing/2014/main" id="{127024A5-40C6-E993-182D-72AD47E53008}"/>
                  </a:ext>
                </a:extLst>
              </p:cNvPr>
              <p:cNvSpPr txBox="1">
                <a:spLocks noChangeArrowheads="1"/>
              </p:cNvSpPr>
              <p:nvPr/>
            </p:nvSpPr>
            <p:spPr bwMode="auto">
              <a:xfrm>
                <a:off x="4790" y="1845"/>
                <a:ext cx="26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dirty="0">
                    <a:sym typeface="Symbol" panose="05050102010706020507" pitchFamily="18" charset="2"/>
                  </a:rPr>
                  <a:t></a:t>
                </a:r>
              </a:p>
            </p:txBody>
          </p:sp>
          <p:sp>
            <p:nvSpPr>
              <p:cNvPr id="44" name="Oval 73">
                <a:extLst>
                  <a:ext uri="{FF2B5EF4-FFF2-40B4-BE49-F238E27FC236}">
                    <a16:creationId xmlns:a16="http://schemas.microsoft.com/office/drawing/2014/main" id="{CADAC129-583A-AFE2-AD42-E2B8FBC039C9}"/>
                  </a:ext>
                </a:extLst>
              </p:cNvPr>
              <p:cNvSpPr>
                <a:spLocks noChangeAspect="1" noChangeArrowheads="1"/>
              </p:cNvSpPr>
              <p:nvPr/>
            </p:nvSpPr>
            <p:spPr bwMode="auto">
              <a:xfrm>
                <a:off x="5040" y="1632"/>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45" name="Oval 74">
                <a:extLst>
                  <a:ext uri="{FF2B5EF4-FFF2-40B4-BE49-F238E27FC236}">
                    <a16:creationId xmlns:a16="http://schemas.microsoft.com/office/drawing/2014/main" id="{9EC12B0A-3B09-3687-E630-CAC690A28800}"/>
                  </a:ext>
                </a:extLst>
              </p:cNvPr>
              <p:cNvSpPr>
                <a:spLocks noChangeAspect="1" noChangeArrowheads="1"/>
              </p:cNvSpPr>
              <p:nvPr/>
            </p:nvSpPr>
            <p:spPr bwMode="auto">
              <a:xfrm>
                <a:off x="5376" y="1920"/>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46" name="Oval 75">
                <a:extLst>
                  <a:ext uri="{FF2B5EF4-FFF2-40B4-BE49-F238E27FC236}">
                    <a16:creationId xmlns:a16="http://schemas.microsoft.com/office/drawing/2014/main" id="{6F5E0DD0-E060-AEC8-06CC-941FCDF99029}"/>
                  </a:ext>
                </a:extLst>
              </p:cNvPr>
              <p:cNvSpPr>
                <a:spLocks noChangeAspect="1" noChangeArrowheads="1"/>
              </p:cNvSpPr>
              <p:nvPr/>
            </p:nvSpPr>
            <p:spPr bwMode="auto">
              <a:xfrm>
                <a:off x="5040" y="2160"/>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47" name="Freeform 76">
                <a:extLst>
                  <a:ext uri="{FF2B5EF4-FFF2-40B4-BE49-F238E27FC236}">
                    <a16:creationId xmlns:a16="http://schemas.microsoft.com/office/drawing/2014/main" id="{CE4110FA-2410-7473-EB50-12ADEBC0C7E8}"/>
                  </a:ext>
                </a:extLst>
              </p:cNvPr>
              <p:cNvSpPr>
                <a:spLocks/>
              </p:cNvSpPr>
              <p:nvPr/>
            </p:nvSpPr>
            <p:spPr bwMode="auto">
              <a:xfrm>
                <a:off x="5216" y="1796"/>
                <a:ext cx="188" cy="156"/>
              </a:xfrm>
              <a:custGeom>
                <a:avLst/>
                <a:gdLst>
                  <a:gd name="T0" fmla="*/ 0 w 188"/>
                  <a:gd name="T1" fmla="*/ 0 h 156"/>
                  <a:gd name="T2" fmla="*/ 188 w 188"/>
                  <a:gd name="T3" fmla="*/ 156 h 156"/>
                  <a:gd name="T4" fmla="*/ 0 60000 65536"/>
                  <a:gd name="T5" fmla="*/ 0 60000 65536"/>
                  <a:gd name="T6" fmla="*/ 0 w 188"/>
                  <a:gd name="T7" fmla="*/ 0 h 156"/>
                  <a:gd name="T8" fmla="*/ 188 w 188"/>
                  <a:gd name="T9" fmla="*/ 156 h 156"/>
                </a:gdLst>
                <a:ahLst/>
                <a:cxnLst>
                  <a:cxn ang="T4">
                    <a:pos x="T0" y="T1"/>
                  </a:cxn>
                  <a:cxn ang="T5">
                    <a:pos x="T2" y="T3"/>
                  </a:cxn>
                </a:cxnLst>
                <a:rect l="T6" t="T7" r="T8" b="T9"/>
                <a:pathLst>
                  <a:path w="188" h="156">
                    <a:moveTo>
                      <a:pt x="0" y="0"/>
                    </a:moveTo>
                    <a:lnTo>
                      <a:pt x="188" y="156"/>
                    </a:lnTo>
                  </a:path>
                </a:pathLst>
              </a:custGeom>
              <a:noFill/>
              <a:ln w="1905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77">
                <a:extLst>
                  <a:ext uri="{FF2B5EF4-FFF2-40B4-BE49-F238E27FC236}">
                    <a16:creationId xmlns:a16="http://schemas.microsoft.com/office/drawing/2014/main" id="{A7F4B859-1642-37B1-923A-54A55196FDA7}"/>
                  </a:ext>
                </a:extLst>
              </p:cNvPr>
              <p:cNvSpPr>
                <a:spLocks/>
              </p:cNvSpPr>
              <p:nvPr/>
            </p:nvSpPr>
            <p:spPr bwMode="auto">
              <a:xfrm>
                <a:off x="5228" y="2084"/>
                <a:ext cx="180" cy="136"/>
              </a:xfrm>
              <a:custGeom>
                <a:avLst/>
                <a:gdLst>
                  <a:gd name="T0" fmla="*/ 0 w 180"/>
                  <a:gd name="T1" fmla="*/ 136 h 136"/>
                  <a:gd name="T2" fmla="*/ 180 w 180"/>
                  <a:gd name="T3" fmla="*/ 0 h 136"/>
                  <a:gd name="T4" fmla="*/ 0 60000 65536"/>
                  <a:gd name="T5" fmla="*/ 0 60000 65536"/>
                  <a:gd name="T6" fmla="*/ 0 w 180"/>
                  <a:gd name="T7" fmla="*/ 0 h 136"/>
                  <a:gd name="T8" fmla="*/ 180 w 180"/>
                  <a:gd name="T9" fmla="*/ 136 h 136"/>
                </a:gdLst>
                <a:ahLst/>
                <a:cxnLst>
                  <a:cxn ang="T4">
                    <a:pos x="T0" y="T1"/>
                  </a:cxn>
                  <a:cxn ang="T5">
                    <a:pos x="T2" y="T3"/>
                  </a:cxn>
                </a:cxnLst>
                <a:rect l="T6" t="T7" r="T8" b="T9"/>
                <a:pathLst>
                  <a:path w="180" h="136">
                    <a:moveTo>
                      <a:pt x="0" y="136"/>
                    </a:moveTo>
                    <a:lnTo>
                      <a:pt x="180" y="0"/>
                    </a:lnTo>
                  </a:path>
                </a:pathLst>
              </a:custGeom>
              <a:noFill/>
              <a:ln w="1905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Line 78">
                <a:extLst>
                  <a:ext uri="{FF2B5EF4-FFF2-40B4-BE49-F238E27FC236}">
                    <a16:creationId xmlns:a16="http://schemas.microsoft.com/office/drawing/2014/main" id="{CA7C8148-685C-4F45-E448-264CCA8AEC73}"/>
                  </a:ext>
                </a:extLst>
              </p:cNvPr>
              <p:cNvSpPr>
                <a:spLocks noChangeShapeType="1"/>
              </p:cNvSpPr>
              <p:nvPr/>
            </p:nvSpPr>
            <p:spPr bwMode="auto">
              <a:xfrm flipH="1" flipV="1">
                <a:off x="2064" y="1776"/>
                <a:ext cx="192" cy="144"/>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
        <p:nvSpPr>
          <p:cNvPr id="50" name="Content Placeholder 2">
            <a:extLst>
              <a:ext uri="{FF2B5EF4-FFF2-40B4-BE49-F238E27FC236}">
                <a16:creationId xmlns:a16="http://schemas.microsoft.com/office/drawing/2014/main" id="{25545979-85E8-2041-48E5-59083E34B568}"/>
              </a:ext>
            </a:extLst>
          </p:cNvPr>
          <p:cNvSpPr txBox="1">
            <a:spLocks/>
          </p:cNvSpPr>
          <p:nvPr/>
        </p:nvSpPr>
        <p:spPr bwMode="auto">
          <a:xfrm>
            <a:off x="539750" y="4495800"/>
            <a:ext cx="82296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90000"/>
              <a:buFont typeface="Wingdings" panose="05000000000000000000" pitchFamily="2" charset="2"/>
              <a:buChar char="n"/>
              <a:defRPr sz="2400">
                <a:solidFill>
                  <a:schemeClr val="tx1"/>
                </a:solidFill>
                <a:latin typeface="+mn-lt"/>
                <a:ea typeface="ＭＳ Ｐゴシック" panose="020B0600070205080204" pitchFamily="34" charset="-128"/>
                <a:cs typeface="ＭＳ Ｐゴシック" pitchFamily="-65" charset="-128"/>
              </a:defRPr>
            </a:lvl1pPr>
            <a:lvl2pPr marL="742950" indent="-285750" algn="l" rtl="0" eaLnBrk="0" fontAlgn="base" hangingPunct="0">
              <a:spcBef>
                <a:spcPct val="20000"/>
              </a:spcBef>
              <a:spcAft>
                <a:spcPct val="0"/>
              </a:spcAft>
              <a:buClr>
                <a:schemeClr val="tx2"/>
              </a:buClr>
              <a:buSzPct val="90000"/>
              <a:buFont typeface="Wingdings" panose="05000000000000000000" pitchFamily="2" charset="2"/>
              <a:buChar char="n"/>
              <a:defRPr sz="2000">
                <a:solidFill>
                  <a:schemeClr val="tx1"/>
                </a:solidFill>
                <a:latin typeface="+mn-lt"/>
                <a:ea typeface="ＭＳ Ｐゴシック" panose="020B0600070205080204" pitchFamily="34" charset="-128"/>
              </a:defRPr>
            </a:lvl2pPr>
            <a:lvl3pPr marL="1143000" indent="-228600" algn="l" rtl="0" eaLnBrk="0" fontAlgn="base" hangingPunct="0">
              <a:spcBef>
                <a:spcPct val="20000"/>
              </a:spcBef>
              <a:spcAft>
                <a:spcPct val="0"/>
              </a:spcAft>
              <a:buClr>
                <a:schemeClr val="accent1"/>
              </a:buClr>
              <a:buSzPct val="90000"/>
              <a:buFont typeface="Wingdings" panose="05000000000000000000" pitchFamily="2" charset="2"/>
              <a:buChar char="n"/>
              <a:defRPr>
                <a:solidFill>
                  <a:schemeClr val="tx1"/>
                </a:solidFill>
                <a:latin typeface="+mn-lt"/>
                <a:ea typeface="ＭＳ Ｐゴシック" panose="020B0600070205080204" pitchFamily="34" charset="-128"/>
              </a:defRPr>
            </a:lvl3pPr>
            <a:lvl4pPr marL="1600200" indent="-228600" algn="l" rtl="0" eaLnBrk="0" fontAlgn="base" hangingPunct="0">
              <a:spcBef>
                <a:spcPct val="20000"/>
              </a:spcBef>
              <a:spcAft>
                <a:spcPct val="0"/>
              </a:spcAft>
              <a:buClr>
                <a:schemeClr val="bg2"/>
              </a:buClr>
              <a:buSzPct val="90000"/>
              <a:buFont typeface="Wingdings" panose="05000000000000000000" pitchFamily="2" charset="2"/>
              <a:buChar char="n"/>
              <a:defRPr sz="1600">
                <a:solidFill>
                  <a:schemeClr val="tx1"/>
                </a:solidFill>
                <a:latin typeface="+mn-lt"/>
                <a:ea typeface="ＭＳ Ｐゴシック" panose="020B0600070205080204" pitchFamily="34" charset="-128"/>
              </a:defRPr>
            </a:lvl4pPr>
            <a:lvl5pPr marL="2057400" indent="-228600" algn="l" rtl="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mn-lt"/>
                <a:ea typeface="ＭＳ Ｐゴシック" panose="020B0600070205080204" pitchFamily="34" charset="-128"/>
              </a:defRPr>
            </a:lvl5pPr>
            <a:lvl6pPr marL="25146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6pPr>
            <a:lvl7pPr marL="29718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7pPr>
            <a:lvl8pPr marL="34290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8pPr>
            <a:lvl9pPr marL="38862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9pPr>
          </a:lstStyle>
          <a:p>
            <a:pPr>
              <a:lnSpc>
                <a:spcPct val="120000"/>
              </a:lnSpc>
            </a:pPr>
            <a:r>
              <a:rPr lang="en-US" altLang="en-US" sz="2200" kern="0" dirty="0"/>
              <a:t>The specificity  of  network  nodes  and  links  can  be quantitatively characterized by </a:t>
            </a:r>
            <a:r>
              <a:rPr lang="en-US" altLang="en-US" sz="2200" b="1" kern="0" dirty="0">
                <a:solidFill>
                  <a:srgbClr val="009900"/>
                </a:solidFill>
              </a:rPr>
              <a:t>weights</a:t>
            </a:r>
            <a:r>
              <a:rPr lang="en-US" altLang="en-US" sz="2200" kern="0" dirty="0">
                <a:solidFill>
                  <a:srgbClr val="009900"/>
                </a:solidFill>
              </a:rPr>
              <a:t>.</a:t>
            </a:r>
            <a:r>
              <a:rPr lang="en-US" altLang="en-US" sz="2200" kern="0" dirty="0"/>
              <a:t> </a:t>
            </a:r>
          </a:p>
          <a:p>
            <a:pPr>
              <a:lnSpc>
                <a:spcPct val="120000"/>
              </a:lnSpc>
            </a:pPr>
            <a:endParaRPr lang="en-US" altLang="en-US" sz="2200" kern="0" dirty="0"/>
          </a:p>
        </p:txBody>
      </p:sp>
      <p:grpSp>
        <p:nvGrpSpPr>
          <p:cNvPr id="51" name="Group 5">
            <a:extLst>
              <a:ext uri="{FF2B5EF4-FFF2-40B4-BE49-F238E27FC236}">
                <a16:creationId xmlns:a16="http://schemas.microsoft.com/office/drawing/2014/main" id="{B81F6401-302F-840B-4951-6B1B0C098642}"/>
              </a:ext>
            </a:extLst>
          </p:cNvPr>
          <p:cNvGrpSpPr>
            <a:grpSpLocks/>
          </p:cNvGrpSpPr>
          <p:nvPr/>
        </p:nvGrpSpPr>
        <p:grpSpPr bwMode="auto">
          <a:xfrm>
            <a:off x="830563" y="5456238"/>
            <a:ext cx="7978775" cy="1419225"/>
            <a:chOff x="-566" y="3120"/>
            <a:chExt cx="5026" cy="894"/>
          </a:xfrm>
        </p:grpSpPr>
        <p:sp>
          <p:nvSpPr>
            <p:cNvPr id="52" name="Text Box 6">
              <a:extLst>
                <a:ext uri="{FF2B5EF4-FFF2-40B4-BE49-F238E27FC236}">
                  <a16:creationId xmlns:a16="http://schemas.microsoft.com/office/drawing/2014/main" id="{1ADBB53D-8456-73CD-47FB-A71D76E3A9B1}"/>
                </a:ext>
              </a:extLst>
            </p:cNvPr>
            <p:cNvSpPr txBox="1">
              <a:spLocks noChangeArrowheads="1"/>
            </p:cNvSpPr>
            <p:nvPr/>
          </p:nvSpPr>
          <p:spPr bwMode="auto">
            <a:xfrm>
              <a:off x="844" y="3840"/>
              <a:ext cx="25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200" dirty="0"/>
                <a:t>2.5</a:t>
              </a:r>
            </a:p>
          </p:txBody>
        </p:sp>
        <p:grpSp>
          <p:nvGrpSpPr>
            <p:cNvPr id="53" name="Group 7">
              <a:extLst>
                <a:ext uri="{FF2B5EF4-FFF2-40B4-BE49-F238E27FC236}">
                  <a16:creationId xmlns:a16="http://schemas.microsoft.com/office/drawing/2014/main" id="{175F3D6B-FDCF-BBD3-EEFA-091D1DFE8D2A}"/>
                </a:ext>
              </a:extLst>
            </p:cNvPr>
            <p:cNvGrpSpPr>
              <a:grpSpLocks/>
            </p:cNvGrpSpPr>
            <p:nvPr/>
          </p:nvGrpSpPr>
          <p:grpSpPr bwMode="auto">
            <a:xfrm>
              <a:off x="700" y="3120"/>
              <a:ext cx="1163" cy="803"/>
              <a:chOff x="700" y="3237"/>
              <a:chExt cx="1163" cy="803"/>
            </a:xfrm>
          </p:grpSpPr>
          <p:sp>
            <p:nvSpPr>
              <p:cNvPr id="9220" name="Oval 8">
                <a:extLst>
                  <a:ext uri="{FF2B5EF4-FFF2-40B4-BE49-F238E27FC236}">
                    <a16:creationId xmlns:a16="http://schemas.microsoft.com/office/drawing/2014/main" id="{6DC74790-D293-D983-7CFC-B1AFF834BD87}"/>
                  </a:ext>
                </a:extLst>
              </p:cNvPr>
              <p:cNvSpPr>
                <a:spLocks noChangeAspect="1" noChangeArrowheads="1"/>
              </p:cNvSpPr>
              <p:nvPr/>
            </p:nvSpPr>
            <p:spPr bwMode="auto">
              <a:xfrm>
                <a:off x="700" y="3312"/>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21" name="Oval 9">
                <a:extLst>
                  <a:ext uri="{FF2B5EF4-FFF2-40B4-BE49-F238E27FC236}">
                    <a16:creationId xmlns:a16="http://schemas.microsoft.com/office/drawing/2014/main" id="{305B5CAC-D540-34FF-2016-8A953AE65268}"/>
                  </a:ext>
                </a:extLst>
              </p:cNvPr>
              <p:cNvSpPr>
                <a:spLocks noChangeAspect="1" noChangeArrowheads="1"/>
              </p:cNvSpPr>
              <p:nvPr/>
            </p:nvSpPr>
            <p:spPr bwMode="auto">
              <a:xfrm>
                <a:off x="1036" y="3600"/>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22" name="Oval 10">
                <a:extLst>
                  <a:ext uri="{FF2B5EF4-FFF2-40B4-BE49-F238E27FC236}">
                    <a16:creationId xmlns:a16="http://schemas.microsoft.com/office/drawing/2014/main" id="{F94E8B3A-F94F-DA1C-0050-55B2BCA807EC}"/>
                  </a:ext>
                </a:extLst>
              </p:cNvPr>
              <p:cNvSpPr>
                <a:spLocks noChangeAspect="1" noChangeArrowheads="1"/>
              </p:cNvSpPr>
              <p:nvPr/>
            </p:nvSpPr>
            <p:spPr bwMode="auto">
              <a:xfrm>
                <a:off x="700" y="3840"/>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23" name="Freeform 11">
                <a:extLst>
                  <a:ext uri="{FF2B5EF4-FFF2-40B4-BE49-F238E27FC236}">
                    <a16:creationId xmlns:a16="http://schemas.microsoft.com/office/drawing/2014/main" id="{2B0DC07B-A0D3-0026-FC54-CB119A45E46E}"/>
                  </a:ext>
                </a:extLst>
              </p:cNvPr>
              <p:cNvSpPr>
                <a:spLocks/>
              </p:cNvSpPr>
              <p:nvPr/>
            </p:nvSpPr>
            <p:spPr bwMode="auto">
              <a:xfrm>
                <a:off x="876" y="3476"/>
                <a:ext cx="188" cy="156"/>
              </a:xfrm>
              <a:custGeom>
                <a:avLst/>
                <a:gdLst>
                  <a:gd name="T0" fmla="*/ 0 w 188"/>
                  <a:gd name="T1" fmla="*/ 0 h 156"/>
                  <a:gd name="T2" fmla="*/ 188 w 188"/>
                  <a:gd name="T3" fmla="*/ 156 h 156"/>
                  <a:gd name="T4" fmla="*/ 0 60000 65536"/>
                  <a:gd name="T5" fmla="*/ 0 60000 65536"/>
                  <a:gd name="T6" fmla="*/ 0 w 188"/>
                  <a:gd name="T7" fmla="*/ 0 h 156"/>
                  <a:gd name="T8" fmla="*/ 188 w 188"/>
                  <a:gd name="T9" fmla="*/ 156 h 156"/>
                </a:gdLst>
                <a:ahLst/>
                <a:cxnLst>
                  <a:cxn ang="T4">
                    <a:pos x="T0" y="T1"/>
                  </a:cxn>
                  <a:cxn ang="T5">
                    <a:pos x="T2" y="T3"/>
                  </a:cxn>
                </a:cxnLst>
                <a:rect l="T6" t="T7" r="T8" b="T9"/>
                <a:pathLst>
                  <a:path w="188" h="156">
                    <a:moveTo>
                      <a:pt x="0" y="0"/>
                    </a:moveTo>
                    <a:lnTo>
                      <a:pt x="188" y="156"/>
                    </a:lnTo>
                  </a:path>
                </a:pathLst>
              </a:custGeom>
              <a:noFill/>
              <a:ln w="1905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9224" name="Freeform 12">
                <a:extLst>
                  <a:ext uri="{FF2B5EF4-FFF2-40B4-BE49-F238E27FC236}">
                    <a16:creationId xmlns:a16="http://schemas.microsoft.com/office/drawing/2014/main" id="{D3D6531B-8D1C-E30C-37BB-1304927AE682}"/>
                  </a:ext>
                </a:extLst>
              </p:cNvPr>
              <p:cNvSpPr>
                <a:spLocks/>
              </p:cNvSpPr>
              <p:nvPr/>
            </p:nvSpPr>
            <p:spPr bwMode="auto">
              <a:xfrm>
                <a:off x="888" y="3764"/>
                <a:ext cx="180" cy="136"/>
              </a:xfrm>
              <a:custGeom>
                <a:avLst/>
                <a:gdLst>
                  <a:gd name="T0" fmla="*/ 0 w 180"/>
                  <a:gd name="T1" fmla="*/ 136 h 136"/>
                  <a:gd name="T2" fmla="*/ 180 w 180"/>
                  <a:gd name="T3" fmla="*/ 0 h 136"/>
                  <a:gd name="T4" fmla="*/ 0 60000 65536"/>
                  <a:gd name="T5" fmla="*/ 0 60000 65536"/>
                  <a:gd name="T6" fmla="*/ 0 w 180"/>
                  <a:gd name="T7" fmla="*/ 0 h 136"/>
                  <a:gd name="T8" fmla="*/ 180 w 180"/>
                  <a:gd name="T9" fmla="*/ 136 h 136"/>
                </a:gdLst>
                <a:ahLst/>
                <a:cxnLst>
                  <a:cxn ang="T4">
                    <a:pos x="T0" y="T1"/>
                  </a:cxn>
                  <a:cxn ang="T5">
                    <a:pos x="T2" y="T3"/>
                  </a:cxn>
                </a:cxnLst>
                <a:rect l="T6" t="T7" r="T8" b="T9"/>
                <a:pathLst>
                  <a:path w="180" h="136">
                    <a:moveTo>
                      <a:pt x="0" y="136"/>
                    </a:moveTo>
                    <a:lnTo>
                      <a:pt x="180" y="0"/>
                    </a:lnTo>
                  </a:path>
                </a:pathLst>
              </a:custGeom>
              <a:noFill/>
              <a:ln w="1905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5" name="Oval 13">
                <a:extLst>
                  <a:ext uri="{FF2B5EF4-FFF2-40B4-BE49-F238E27FC236}">
                    <a16:creationId xmlns:a16="http://schemas.microsoft.com/office/drawing/2014/main" id="{5CA8A3F9-2D7A-6E0C-7DBA-4D52F76DA3C5}"/>
                  </a:ext>
                </a:extLst>
              </p:cNvPr>
              <p:cNvSpPr>
                <a:spLocks noChangeAspect="1" noChangeArrowheads="1"/>
              </p:cNvSpPr>
              <p:nvPr/>
            </p:nvSpPr>
            <p:spPr bwMode="auto">
              <a:xfrm>
                <a:off x="1516" y="3600"/>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26" name="Line 14">
                <a:extLst>
                  <a:ext uri="{FF2B5EF4-FFF2-40B4-BE49-F238E27FC236}">
                    <a16:creationId xmlns:a16="http://schemas.microsoft.com/office/drawing/2014/main" id="{E446DB4D-70B6-44F5-D9D5-DD0D6E8D025E}"/>
                  </a:ext>
                </a:extLst>
              </p:cNvPr>
              <p:cNvSpPr>
                <a:spLocks noChangeShapeType="1"/>
              </p:cNvSpPr>
              <p:nvPr/>
            </p:nvSpPr>
            <p:spPr bwMode="auto">
              <a:xfrm>
                <a:off x="1228" y="3696"/>
                <a:ext cx="2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7" name="Text Box 15">
                <a:extLst>
                  <a:ext uri="{FF2B5EF4-FFF2-40B4-BE49-F238E27FC236}">
                    <a16:creationId xmlns:a16="http://schemas.microsoft.com/office/drawing/2014/main" id="{68B9D75F-CEA7-0121-F181-181087580149}"/>
                  </a:ext>
                </a:extLst>
              </p:cNvPr>
              <p:cNvSpPr txBox="1">
                <a:spLocks noChangeArrowheads="1"/>
              </p:cNvSpPr>
              <p:nvPr/>
            </p:nvSpPr>
            <p:spPr bwMode="auto">
              <a:xfrm>
                <a:off x="882" y="3237"/>
                <a:ext cx="25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200"/>
                  <a:t>2.5</a:t>
                </a:r>
              </a:p>
            </p:txBody>
          </p:sp>
          <p:sp>
            <p:nvSpPr>
              <p:cNvPr id="9228" name="Text Box 16">
                <a:extLst>
                  <a:ext uri="{FF2B5EF4-FFF2-40B4-BE49-F238E27FC236}">
                    <a16:creationId xmlns:a16="http://schemas.microsoft.com/office/drawing/2014/main" id="{80BA55CF-9AE7-338E-360D-EB6804766BED}"/>
                  </a:ext>
                </a:extLst>
              </p:cNvPr>
              <p:cNvSpPr txBox="1">
                <a:spLocks noChangeArrowheads="1"/>
              </p:cNvSpPr>
              <p:nvPr/>
            </p:nvSpPr>
            <p:spPr bwMode="auto">
              <a:xfrm>
                <a:off x="1132" y="3408"/>
                <a:ext cx="25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200"/>
                  <a:t>7.3</a:t>
                </a:r>
              </a:p>
            </p:txBody>
          </p:sp>
          <p:sp>
            <p:nvSpPr>
              <p:cNvPr id="9229" name="Text Box 17">
                <a:extLst>
                  <a:ext uri="{FF2B5EF4-FFF2-40B4-BE49-F238E27FC236}">
                    <a16:creationId xmlns:a16="http://schemas.microsoft.com/office/drawing/2014/main" id="{058BC2AA-F1C7-3EFE-48D4-CCF4871927EB}"/>
                  </a:ext>
                </a:extLst>
              </p:cNvPr>
              <p:cNvSpPr txBox="1">
                <a:spLocks noChangeArrowheads="1"/>
              </p:cNvSpPr>
              <p:nvPr/>
            </p:nvSpPr>
            <p:spPr bwMode="auto">
              <a:xfrm>
                <a:off x="1612" y="3408"/>
                <a:ext cx="25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200"/>
                  <a:t>3.3</a:t>
                </a:r>
              </a:p>
            </p:txBody>
          </p:sp>
        </p:grpSp>
        <p:grpSp>
          <p:nvGrpSpPr>
            <p:cNvPr id="54" name="Group 18">
              <a:extLst>
                <a:ext uri="{FF2B5EF4-FFF2-40B4-BE49-F238E27FC236}">
                  <a16:creationId xmlns:a16="http://schemas.microsoft.com/office/drawing/2014/main" id="{E6FE5D8E-E12A-FB4B-0222-58D3652EB21C}"/>
                </a:ext>
              </a:extLst>
            </p:cNvPr>
            <p:cNvGrpSpPr>
              <a:grpSpLocks/>
            </p:cNvGrpSpPr>
            <p:nvPr/>
          </p:nvGrpSpPr>
          <p:grpSpPr bwMode="auto">
            <a:xfrm>
              <a:off x="3360" y="3216"/>
              <a:ext cx="1100" cy="728"/>
              <a:chOff x="3456" y="3312"/>
              <a:chExt cx="1100" cy="728"/>
            </a:xfrm>
          </p:grpSpPr>
          <p:sp>
            <p:nvSpPr>
              <p:cNvPr id="57" name="Oval 19">
                <a:extLst>
                  <a:ext uri="{FF2B5EF4-FFF2-40B4-BE49-F238E27FC236}">
                    <a16:creationId xmlns:a16="http://schemas.microsoft.com/office/drawing/2014/main" id="{CF5EF429-35F1-225F-01AE-1F7681B72AAE}"/>
                  </a:ext>
                </a:extLst>
              </p:cNvPr>
              <p:cNvSpPr>
                <a:spLocks noChangeAspect="1" noChangeArrowheads="1"/>
              </p:cNvSpPr>
              <p:nvPr/>
            </p:nvSpPr>
            <p:spPr bwMode="auto">
              <a:xfrm>
                <a:off x="3876" y="3588"/>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58" name="Oval 20">
                <a:extLst>
                  <a:ext uri="{FF2B5EF4-FFF2-40B4-BE49-F238E27FC236}">
                    <a16:creationId xmlns:a16="http://schemas.microsoft.com/office/drawing/2014/main" id="{B74EFB19-1867-C245-6250-4FFF914BEA2B}"/>
                  </a:ext>
                </a:extLst>
              </p:cNvPr>
              <p:cNvSpPr>
                <a:spLocks noChangeAspect="1" noChangeArrowheads="1"/>
              </p:cNvSpPr>
              <p:nvPr/>
            </p:nvSpPr>
            <p:spPr bwMode="auto">
              <a:xfrm>
                <a:off x="4356" y="3588"/>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59" name="Freeform 21">
                <a:extLst>
                  <a:ext uri="{FF2B5EF4-FFF2-40B4-BE49-F238E27FC236}">
                    <a16:creationId xmlns:a16="http://schemas.microsoft.com/office/drawing/2014/main" id="{A9EBD2BF-4BEF-41E6-5BB5-EAD56E859228}"/>
                  </a:ext>
                </a:extLst>
              </p:cNvPr>
              <p:cNvSpPr>
                <a:spLocks/>
              </p:cNvSpPr>
              <p:nvPr/>
            </p:nvSpPr>
            <p:spPr bwMode="auto">
              <a:xfrm>
                <a:off x="3632" y="3748"/>
                <a:ext cx="256" cy="140"/>
              </a:xfrm>
              <a:custGeom>
                <a:avLst/>
                <a:gdLst>
                  <a:gd name="T0" fmla="*/ 0 w 256"/>
                  <a:gd name="T1" fmla="*/ 140 h 140"/>
                  <a:gd name="T2" fmla="*/ 256 w 256"/>
                  <a:gd name="T3" fmla="*/ 0 h 140"/>
                  <a:gd name="T4" fmla="*/ 0 60000 65536"/>
                  <a:gd name="T5" fmla="*/ 0 60000 65536"/>
                  <a:gd name="T6" fmla="*/ 0 w 256"/>
                  <a:gd name="T7" fmla="*/ 0 h 140"/>
                  <a:gd name="T8" fmla="*/ 256 w 256"/>
                  <a:gd name="T9" fmla="*/ 140 h 140"/>
                </a:gdLst>
                <a:ahLst/>
                <a:cxnLst>
                  <a:cxn ang="T4">
                    <a:pos x="T0" y="T1"/>
                  </a:cxn>
                  <a:cxn ang="T5">
                    <a:pos x="T2" y="T3"/>
                  </a:cxn>
                </a:cxnLst>
                <a:rect l="T6" t="T7" r="T8" b="T9"/>
                <a:pathLst>
                  <a:path w="256" h="140">
                    <a:moveTo>
                      <a:pt x="0" y="140"/>
                    </a:moveTo>
                    <a:lnTo>
                      <a:pt x="256" y="0"/>
                    </a:lnTo>
                  </a:path>
                </a:pathLst>
              </a:custGeom>
              <a:noFill/>
              <a:ln w="1905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 name="Freeform 22">
                <a:extLst>
                  <a:ext uri="{FF2B5EF4-FFF2-40B4-BE49-F238E27FC236}">
                    <a16:creationId xmlns:a16="http://schemas.microsoft.com/office/drawing/2014/main" id="{DBA59F22-89B8-3597-3A47-33883C190DB9}"/>
                  </a:ext>
                </a:extLst>
              </p:cNvPr>
              <p:cNvSpPr>
                <a:spLocks/>
              </p:cNvSpPr>
              <p:nvPr/>
            </p:nvSpPr>
            <p:spPr bwMode="auto">
              <a:xfrm>
                <a:off x="4080" y="3696"/>
                <a:ext cx="280" cy="1"/>
              </a:xfrm>
              <a:custGeom>
                <a:avLst/>
                <a:gdLst>
                  <a:gd name="T0" fmla="*/ 0 w 280"/>
                  <a:gd name="T1" fmla="*/ 0 h 1"/>
                  <a:gd name="T2" fmla="*/ 280 w 280"/>
                  <a:gd name="T3" fmla="*/ 0 h 1"/>
                  <a:gd name="T4" fmla="*/ 0 60000 65536"/>
                  <a:gd name="T5" fmla="*/ 0 60000 65536"/>
                  <a:gd name="T6" fmla="*/ 0 w 280"/>
                  <a:gd name="T7" fmla="*/ 0 h 1"/>
                  <a:gd name="T8" fmla="*/ 280 w 280"/>
                  <a:gd name="T9" fmla="*/ 1 h 1"/>
                </a:gdLst>
                <a:ahLst/>
                <a:cxnLst>
                  <a:cxn ang="T4">
                    <a:pos x="T0" y="T1"/>
                  </a:cxn>
                  <a:cxn ang="T5">
                    <a:pos x="T2" y="T3"/>
                  </a:cxn>
                </a:cxnLst>
                <a:rect l="T6" t="T7" r="T8" b="T9"/>
                <a:pathLst>
                  <a:path w="280" h="1">
                    <a:moveTo>
                      <a:pt x="0" y="0"/>
                    </a:moveTo>
                    <a:lnTo>
                      <a:pt x="280" y="0"/>
                    </a:lnTo>
                  </a:path>
                </a:pathLst>
              </a:custGeom>
              <a:noFill/>
              <a:ln w="1905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Oval 23">
                <a:extLst>
                  <a:ext uri="{FF2B5EF4-FFF2-40B4-BE49-F238E27FC236}">
                    <a16:creationId xmlns:a16="http://schemas.microsoft.com/office/drawing/2014/main" id="{BFD20402-9016-14E9-55F3-DB7B88E531A7}"/>
                  </a:ext>
                </a:extLst>
              </p:cNvPr>
              <p:cNvSpPr>
                <a:spLocks noChangeAspect="1" noChangeArrowheads="1"/>
              </p:cNvSpPr>
              <p:nvPr/>
            </p:nvSpPr>
            <p:spPr bwMode="auto">
              <a:xfrm>
                <a:off x="3456" y="3312"/>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62" name="Oval 24">
                <a:extLst>
                  <a:ext uri="{FF2B5EF4-FFF2-40B4-BE49-F238E27FC236}">
                    <a16:creationId xmlns:a16="http://schemas.microsoft.com/office/drawing/2014/main" id="{120F0E32-337D-A610-D338-D5D88CB57EC0}"/>
                  </a:ext>
                </a:extLst>
              </p:cNvPr>
              <p:cNvSpPr>
                <a:spLocks noChangeAspect="1" noChangeArrowheads="1"/>
              </p:cNvSpPr>
              <p:nvPr/>
            </p:nvSpPr>
            <p:spPr bwMode="auto">
              <a:xfrm>
                <a:off x="3456" y="3840"/>
                <a:ext cx="200" cy="2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63" name="Freeform 25">
                <a:extLst>
                  <a:ext uri="{FF2B5EF4-FFF2-40B4-BE49-F238E27FC236}">
                    <a16:creationId xmlns:a16="http://schemas.microsoft.com/office/drawing/2014/main" id="{6C3CFACD-8B66-FBAF-F9B7-27C99D99645E}"/>
                  </a:ext>
                </a:extLst>
              </p:cNvPr>
              <p:cNvSpPr>
                <a:spLocks/>
              </p:cNvSpPr>
              <p:nvPr/>
            </p:nvSpPr>
            <p:spPr bwMode="auto">
              <a:xfrm>
                <a:off x="3639" y="3474"/>
                <a:ext cx="265" cy="147"/>
              </a:xfrm>
              <a:custGeom>
                <a:avLst/>
                <a:gdLst>
                  <a:gd name="T0" fmla="*/ 0 w 265"/>
                  <a:gd name="T1" fmla="*/ 0 h 147"/>
                  <a:gd name="T2" fmla="*/ 265 w 265"/>
                  <a:gd name="T3" fmla="*/ 147 h 147"/>
                  <a:gd name="T4" fmla="*/ 0 60000 65536"/>
                  <a:gd name="T5" fmla="*/ 0 60000 65536"/>
                  <a:gd name="T6" fmla="*/ 0 w 265"/>
                  <a:gd name="T7" fmla="*/ 0 h 147"/>
                  <a:gd name="T8" fmla="*/ 265 w 265"/>
                  <a:gd name="T9" fmla="*/ 147 h 147"/>
                </a:gdLst>
                <a:ahLst/>
                <a:cxnLst>
                  <a:cxn ang="T4">
                    <a:pos x="T0" y="T1"/>
                  </a:cxn>
                  <a:cxn ang="T5">
                    <a:pos x="T2" y="T3"/>
                  </a:cxn>
                </a:cxnLst>
                <a:rect l="T6" t="T7" r="T8" b="T9"/>
                <a:pathLst>
                  <a:path w="265" h="147">
                    <a:moveTo>
                      <a:pt x="0" y="0"/>
                    </a:moveTo>
                    <a:lnTo>
                      <a:pt x="265" y="147"/>
                    </a:lnTo>
                  </a:path>
                </a:pathLst>
              </a:custGeom>
              <a:noFill/>
              <a:ln w="1905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6" name="Text Box 26">
                <a:extLst>
                  <a:ext uri="{FF2B5EF4-FFF2-40B4-BE49-F238E27FC236}">
                    <a16:creationId xmlns:a16="http://schemas.microsoft.com/office/drawing/2014/main" id="{EFB61767-9211-05F3-87C3-387A698F9B3E}"/>
                  </a:ext>
                </a:extLst>
              </p:cNvPr>
              <p:cNvSpPr txBox="1">
                <a:spLocks noChangeArrowheads="1"/>
              </p:cNvSpPr>
              <p:nvPr/>
            </p:nvSpPr>
            <p:spPr bwMode="auto">
              <a:xfrm>
                <a:off x="3648" y="3360"/>
                <a:ext cx="3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200"/>
                  <a:t>12.7</a:t>
                </a:r>
              </a:p>
            </p:txBody>
          </p:sp>
          <p:sp>
            <p:nvSpPr>
              <p:cNvPr id="9217" name="Text Box 27">
                <a:extLst>
                  <a:ext uri="{FF2B5EF4-FFF2-40B4-BE49-F238E27FC236}">
                    <a16:creationId xmlns:a16="http://schemas.microsoft.com/office/drawing/2014/main" id="{DE70BDED-009A-4358-F4DC-52C5D8A6D897}"/>
                  </a:ext>
                </a:extLst>
              </p:cNvPr>
              <p:cNvSpPr txBox="1">
                <a:spLocks noChangeArrowheads="1"/>
              </p:cNvSpPr>
              <p:nvPr/>
            </p:nvSpPr>
            <p:spPr bwMode="auto">
              <a:xfrm>
                <a:off x="3696" y="3792"/>
                <a:ext cx="25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200" dirty="0"/>
                  <a:t>8.1</a:t>
                </a:r>
              </a:p>
            </p:txBody>
          </p:sp>
          <p:sp>
            <p:nvSpPr>
              <p:cNvPr id="9218" name="Text Box 28">
                <a:extLst>
                  <a:ext uri="{FF2B5EF4-FFF2-40B4-BE49-F238E27FC236}">
                    <a16:creationId xmlns:a16="http://schemas.microsoft.com/office/drawing/2014/main" id="{E04C6952-715A-E4D2-2BCA-1AC1FF3A9D54}"/>
                  </a:ext>
                </a:extLst>
              </p:cNvPr>
              <p:cNvSpPr txBox="1">
                <a:spLocks noChangeArrowheads="1"/>
              </p:cNvSpPr>
              <p:nvPr/>
            </p:nvSpPr>
            <p:spPr bwMode="auto">
              <a:xfrm>
                <a:off x="4070" y="3525"/>
                <a:ext cx="25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200"/>
                  <a:t>5.4</a:t>
                </a:r>
              </a:p>
            </p:txBody>
          </p:sp>
        </p:grpSp>
        <p:sp>
          <p:nvSpPr>
            <p:cNvPr id="55" name="Rectangle 29">
              <a:extLst>
                <a:ext uri="{FF2B5EF4-FFF2-40B4-BE49-F238E27FC236}">
                  <a16:creationId xmlns:a16="http://schemas.microsoft.com/office/drawing/2014/main" id="{D6088A80-BA55-44EC-EEE4-53A2035F7B72}"/>
                </a:ext>
              </a:extLst>
            </p:cNvPr>
            <p:cNvSpPr>
              <a:spLocks noChangeArrowheads="1"/>
            </p:cNvSpPr>
            <p:nvPr/>
          </p:nvSpPr>
          <p:spPr bwMode="auto">
            <a:xfrm>
              <a:off x="-566" y="3445"/>
              <a:ext cx="126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b="1" dirty="0">
                  <a:solidFill>
                    <a:srgbClr val="3366FF"/>
                  </a:solidFill>
                </a:rPr>
                <a:t>Vertex-Weighted</a:t>
              </a:r>
            </a:p>
          </p:txBody>
        </p:sp>
        <p:sp>
          <p:nvSpPr>
            <p:cNvPr id="56" name="Rectangle 30">
              <a:extLst>
                <a:ext uri="{FF2B5EF4-FFF2-40B4-BE49-F238E27FC236}">
                  <a16:creationId xmlns:a16="http://schemas.microsoft.com/office/drawing/2014/main" id="{55C0224D-25E3-5E83-A32D-A5B5644FF952}"/>
                </a:ext>
              </a:extLst>
            </p:cNvPr>
            <p:cNvSpPr>
              <a:spLocks noChangeArrowheads="1"/>
            </p:cNvSpPr>
            <p:nvPr/>
          </p:nvSpPr>
          <p:spPr bwMode="auto">
            <a:xfrm>
              <a:off x="2200" y="3463"/>
              <a:ext cx="11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b="1" dirty="0">
                  <a:solidFill>
                    <a:srgbClr val="3366FF"/>
                  </a:solidFill>
                </a:rPr>
                <a:t>Edge-Weighted</a:t>
              </a:r>
            </a:p>
          </p:txBody>
        </p:sp>
      </p:grpSp>
    </p:spTree>
    <p:extLst>
      <p:ext uri="{BB962C8B-B14F-4D97-AF65-F5344CB8AC3E}">
        <p14:creationId xmlns:p14="http://schemas.microsoft.com/office/powerpoint/2010/main" val="311692508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1"/>
          <p:cNvSpPr>
            <a:spLocks noGrp="1"/>
          </p:cNvSpPr>
          <p:nvPr>
            <p:ph type="title"/>
          </p:nvPr>
        </p:nvSpPr>
        <p:spPr/>
        <p:txBody>
          <a:bodyPr/>
          <a:lstStyle/>
          <a:p>
            <a:pPr algn="l"/>
            <a:r>
              <a:rPr lang="en-US" altLang="en-US" b="1" dirty="0"/>
              <a:t>HP e-mail communication</a:t>
            </a:r>
            <a:endParaRPr lang="en-US" altLang="en-US" dirty="0"/>
          </a:p>
        </p:txBody>
      </p:sp>
      <p:pic>
        <p:nvPicPr>
          <p:cNvPr id="3" name="Picture 2" descr="Diagram&#10;&#10;Description automatically generated">
            <a:extLst>
              <a:ext uri="{FF2B5EF4-FFF2-40B4-BE49-F238E27FC236}">
                <a16:creationId xmlns:a16="http://schemas.microsoft.com/office/drawing/2014/main" id="{28DA4EC6-DDCD-AC32-AEE3-4628EB208D0F}"/>
              </a:ext>
            </a:extLst>
          </p:cNvPr>
          <p:cNvPicPr>
            <a:picLocks noChangeAspect="1"/>
          </p:cNvPicPr>
          <p:nvPr/>
        </p:nvPicPr>
        <p:blipFill>
          <a:blip r:embed="rId3"/>
          <a:stretch>
            <a:fillRect/>
          </a:stretch>
        </p:blipFill>
        <p:spPr>
          <a:xfrm>
            <a:off x="3124200" y="1964712"/>
            <a:ext cx="6019800" cy="4893288"/>
          </a:xfrm>
          <a:prstGeom prst="rect">
            <a:avLst/>
          </a:prstGeom>
        </p:spPr>
      </p:pic>
      <p:sp>
        <p:nvSpPr>
          <p:cNvPr id="4" name="TextBox 3">
            <a:extLst>
              <a:ext uri="{FF2B5EF4-FFF2-40B4-BE49-F238E27FC236}">
                <a16:creationId xmlns:a16="http://schemas.microsoft.com/office/drawing/2014/main" id="{84AC16F0-A00C-DA07-A615-9BECF23CE2B0}"/>
              </a:ext>
            </a:extLst>
          </p:cNvPr>
          <p:cNvSpPr txBox="1"/>
          <p:nvPr/>
        </p:nvSpPr>
        <p:spPr>
          <a:xfrm>
            <a:off x="568790" y="1371600"/>
            <a:ext cx="5111336" cy="1200329"/>
          </a:xfrm>
          <a:prstGeom prst="rect">
            <a:avLst/>
          </a:prstGeom>
          <a:noFill/>
        </p:spPr>
        <p:txBody>
          <a:bodyPr wrap="none" rtlCol="0">
            <a:spAutoFit/>
          </a:bodyPr>
          <a:lstStyle/>
          <a:p>
            <a:pPr marL="285750" indent="-285750">
              <a:buFont typeface="Courier New" panose="02070309020205020404" pitchFamily="49" charset="0"/>
              <a:buChar char="o"/>
            </a:pPr>
            <a:r>
              <a:rPr lang="en-US" dirty="0"/>
              <a:t>Box represents a different  floor in a building. </a:t>
            </a:r>
          </a:p>
          <a:p>
            <a:pPr marL="285750" indent="-285750">
              <a:buFont typeface="Courier New" panose="02070309020205020404" pitchFamily="49" charset="0"/>
              <a:buChar char="o"/>
            </a:pPr>
            <a:endParaRPr lang="en-US" dirty="0"/>
          </a:p>
          <a:p>
            <a:pPr marL="285750" indent="-285750">
              <a:buFont typeface="Courier New" panose="02070309020205020404" pitchFamily="49" charset="0"/>
              <a:buChar char="o"/>
            </a:pPr>
            <a:r>
              <a:rPr lang="en-US" dirty="0"/>
              <a:t>Red for nearby individuals,</a:t>
            </a:r>
          </a:p>
          <a:p>
            <a:r>
              <a:rPr lang="en-US" dirty="0"/>
              <a:t>blue for far away contacts (physical)</a:t>
            </a:r>
          </a:p>
        </p:txBody>
      </p:sp>
    </p:spTree>
    <p:extLst>
      <p:ext uri="{BB962C8B-B14F-4D97-AF65-F5344CB8AC3E}">
        <p14:creationId xmlns:p14="http://schemas.microsoft.com/office/powerpoint/2010/main" val="249747365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ople3.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
            <a:ext cx="9144000" cy="5715000"/>
          </a:xfrm>
          <a:prstGeom prst="rect">
            <a:avLst/>
          </a:prstGeom>
        </p:spPr>
      </p:pic>
      <p:sp>
        <p:nvSpPr>
          <p:cNvPr id="10" name="Rectangle 9"/>
          <p:cNvSpPr>
            <a:spLocks noChangeArrowheads="1"/>
          </p:cNvSpPr>
          <p:nvPr/>
        </p:nvSpPr>
        <p:spPr bwMode="auto">
          <a:xfrm>
            <a:off x="8312152" y="5912557"/>
            <a:ext cx="831851" cy="232833"/>
          </a:xfrm>
          <a:prstGeom prst="rect">
            <a:avLst/>
          </a:prstGeom>
          <a:solidFill>
            <a:srgbClr val="FFFFFF">
              <a:lumMod val="85000"/>
              <a:alpha val="70000"/>
            </a:srgbClr>
          </a:solidFill>
          <a:ln w="9525">
            <a:noFill/>
            <a:miter lim="800000"/>
            <a:headEnd/>
            <a:tailEnd/>
          </a:ln>
          <a:effectLst/>
        </p:spPr>
        <p:txBody>
          <a:bodyPr lIns="91407" tIns="45704" rIns="91407" bIns="45704"/>
          <a:lstStyle/>
          <a:p>
            <a:pPr algn="ctr">
              <a:defRPr/>
            </a:pPr>
            <a:r>
              <a:rPr lang="en-US" sz="800" b="1" kern="0" dirty="0" err="1">
                <a:solidFill>
                  <a:srgbClr val="000000">
                    <a:lumMod val="50000"/>
                    <a:lumOff val="50000"/>
                  </a:srgbClr>
                </a:solidFill>
                <a:latin typeface="Helvetica"/>
                <a:cs typeface="Helvetica"/>
              </a:rPr>
              <a:t>Barabasi</a:t>
            </a:r>
            <a:r>
              <a:rPr lang="en-US" sz="800" b="1" kern="0" dirty="0">
                <a:solidFill>
                  <a:srgbClr val="000000">
                    <a:lumMod val="50000"/>
                    <a:lumOff val="50000"/>
                  </a:srgbClr>
                </a:solidFill>
                <a:latin typeface="Helvetica"/>
                <a:cs typeface="Helvetica"/>
              </a:rPr>
              <a:t> Lab</a:t>
            </a:r>
          </a:p>
        </p:txBody>
      </p:sp>
      <p:pic>
        <p:nvPicPr>
          <p:cNvPr id="11" name="Picture 10" descr="maven7_logo.jpg"/>
          <p:cNvPicPr>
            <a:picLocks noChangeAspect="1"/>
          </p:cNvPicPr>
          <p:nvPr/>
        </p:nvPicPr>
        <p:blipFill>
          <a:blip r:embed="rId4"/>
          <a:stretch>
            <a:fillRect/>
          </a:stretch>
        </p:blipFill>
        <p:spPr>
          <a:xfrm>
            <a:off x="152402" y="5883447"/>
            <a:ext cx="670983" cy="292750"/>
          </a:xfrm>
          <a:prstGeom prst="rect">
            <a:avLst/>
          </a:prstGeom>
          <a:effectLst/>
        </p:spPr>
      </p:pic>
      <p:sp>
        <p:nvSpPr>
          <p:cNvPr id="13" name="Subtitle 2"/>
          <p:cNvSpPr txBox="1">
            <a:spLocks/>
          </p:cNvSpPr>
          <p:nvPr/>
        </p:nvSpPr>
        <p:spPr>
          <a:xfrm flipH="1">
            <a:off x="3895728" y="730207"/>
            <a:ext cx="45719" cy="452969"/>
          </a:xfrm>
          <a:prstGeom prst="rect">
            <a:avLst/>
          </a:prstGeom>
          <a:solidFill>
            <a:srgbClr val="00CC99">
              <a:lumMod val="75000"/>
            </a:srgbClr>
          </a:solidFill>
        </p:spPr>
        <p:txBody>
          <a:bodyPr vert="horz" lIns="91440" tIns="45720" rIns="91440" bIns="45720" rtlCol="0">
            <a:normAutofit/>
          </a:bodyPr>
          <a:lstStyle/>
          <a:p>
            <a:pPr eaLnBrk="1" fontAlgn="auto" hangingPunct="1">
              <a:spcBef>
                <a:spcPct val="20000"/>
              </a:spcBef>
              <a:spcAft>
                <a:spcPts val="0"/>
              </a:spcAft>
              <a:defRPr/>
            </a:pPr>
            <a:endParaRPr lang="en-US" sz="1600" b="1" kern="0" dirty="0">
              <a:solidFill>
                <a:srgbClr val="FFFFFF"/>
              </a:solidFill>
              <a:latin typeface="Helvetica" pitchFamily="36" charset="0"/>
              <a:ea typeface="Helvetica" pitchFamily="36" charset="0"/>
              <a:cs typeface="Helvetica" pitchFamily="36" charset="0"/>
            </a:endParaRPr>
          </a:p>
        </p:txBody>
      </p:sp>
      <p:sp>
        <p:nvSpPr>
          <p:cNvPr id="14" name="Rectangle 13"/>
          <p:cNvSpPr>
            <a:spLocks noChangeArrowheads="1"/>
          </p:cNvSpPr>
          <p:nvPr/>
        </p:nvSpPr>
        <p:spPr bwMode="auto">
          <a:xfrm>
            <a:off x="1186" y="730207"/>
            <a:ext cx="9145588" cy="452969"/>
          </a:xfrm>
          <a:prstGeom prst="rect">
            <a:avLst/>
          </a:prstGeom>
          <a:solidFill>
            <a:srgbClr val="FFFFFF">
              <a:lumMod val="85000"/>
            </a:srgbClr>
          </a:solidFill>
          <a:ln w="9525">
            <a:noFill/>
            <a:miter lim="800000"/>
            <a:headEnd/>
            <a:tailEnd/>
          </a:ln>
          <a:effectLst/>
        </p:spPr>
        <p:txBody>
          <a:bodyPr lIns="91407" tIns="45704" rIns="91407" bIns="45704"/>
          <a:lstStyle/>
          <a:p>
            <a:pPr eaLnBrk="1" fontAlgn="auto" hangingPunct="1">
              <a:spcBef>
                <a:spcPts val="0"/>
              </a:spcBef>
              <a:spcAft>
                <a:spcPts val="0"/>
              </a:spcAft>
              <a:defRPr/>
            </a:pPr>
            <a:r>
              <a:rPr lang="en-US" sz="2000" b="1" kern="0" dirty="0">
                <a:solidFill>
                  <a:srgbClr val="194795"/>
                </a:solidFill>
                <a:effectLst>
                  <a:outerShdw blurRad="38100" dist="38100" dir="2700000" algn="tl">
                    <a:srgbClr val="DDDDDD"/>
                  </a:outerShdw>
                </a:effectLst>
                <a:latin typeface="Trajan Pro"/>
                <a:cs typeface="Trajan Pro"/>
              </a:rPr>
              <a:t>Management</a:t>
            </a:r>
            <a:endParaRPr lang="en-US" sz="2000" b="1" i="1" kern="0" dirty="0">
              <a:solidFill>
                <a:srgbClr val="194795"/>
              </a:solidFill>
              <a:effectLst>
                <a:outerShdw blurRad="38100" dist="38100" dir="2700000" algn="tl">
                  <a:srgbClr val="DDDDDD"/>
                </a:outerShdw>
              </a:effectLst>
              <a:latin typeface="Trajan Pro"/>
              <a:cs typeface="Trajan Pro"/>
            </a:endParaRPr>
          </a:p>
        </p:txBody>
      </p:sp>
    </p:spTree>
    <p:extLst>
      <p:ext uri="{BB962C8B-B14F-4D97-AF65-F5344CB8AC3E}">
        <p14:creationId xmlns:p14="http://schemas.microsoft.com/office/powerpoint/2010/main" val="290216139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ions_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2"/>
            <a:ext cx="9144000" cy="5714999"/>
          </a:xfrm>
          <a:prstGeom prst="rect">
            <a:avLst/>
          </a:prstGeom>
        </p:spPr>
      </p:pic>
      <p:sp>
        <p:nvSpPr>
          <p:cNvPr id="9" name="Subtitle 2"/>
          <p:cNvSpPr txBox="1">
            <a:spLocks/>
          </p:cNvSpPr>
          <p:nvPr/>
        </p:nvSpPr>
        <p:spPr>
          <a:xfrm flipH="1">
            <a:off x="4476079" y="730251"/>
            <a:ext cx="45719" cy="452969"/>
          </a:xfrm>
          <a:prstGeom prst="rect">
            <a:avLst/>
          </a:prstGeom>
          <a:solidFill>
            <a:schemeClr val="bg1"/>
          </a:solidFill>
        </p:spPr>
        <p:txBody>
          <a:bodyPr vert="horz" lIns="91440" tIns="45720" rIns="91440" bIns="45720" rtlCol="0">
            <a:normAutofit/>
          </a:bodyPr>
          <a:lstStyle/>
          <a:p>
            <a:pPr>
              <a:spcBef>
                <a:spcPct val="20000"/>
              </a:spcBef>
            </a:pPr>
            <a:r>
              <a:rPr lang="en-US" sz="1600" b="1" dirty="0">
                <a:solidFill>
                  <a:srgbClr val="FFFFFF"/>
                </a:solidFill>
                <a:latin typeface="Helvetica" pitchFamily="36" charset="0"/>
                <a:ea typeface="Helvetica" pitchFamily="36" charset="0"/>
                <a:cs typeface="Helvetica" pitchFamily="36" charset="0"/>
              </a:rPr>
              <a:t> </a:t>
            </a:r>
          </a:p>
        </p:txBody>
      </p:sp>
      <p:pic>
        <p:nvPicPr>
          <p:cNvPr id="5" name="Picture 4" descr="maven7_logo.jpg"/>
          <p:cNvPicPr>
            <a:picLocks noChangeAspect="1"/>
          </p:cNvPicPr>
          <p:nvPr/>
        </p:nvPicPr>
        <p:blipFill>
          <a:blip r:embed="rId4"/>
          <a:stretch>
            <a:fillRect/>
          </a:stretch>
        </p:blipFill>
        <p:spPr>
          <a:xfrm>
            <a:off x="152402" y="5883447"/>
            <a:ext cx="670983" cy="292750"/>
          </a:xfrm>
          <a:prstGeom prst="rect">
            <a:avLst/>
          </a:prstGeom>
          <a:effectLst/>
        </p:spPr>
      </p:pic>
      <p:sp>
        <p:nvSpPr>
          <p:cNvPr id="6" name="Rectangle 5"/>
          <p:cNvSpPr>
            <a:spLocks noChangeArrowheads="1"/>
          </p:cNvSpPr>
          <p:nvPr/>
        </p:nvSpPr>
        <p:spPr bwMode="auto">
          <a:xfrm>
            <a:off x="8312152" y="5912557"/>
            <a:ext cx="831851" cy="232833"/>
          </a:xfrm>
          <a:prstGeom prst="rect">
            <a:avLst/>
          </a:prstGeom>
          <a:solidFill>
            <a:schemeClr val="bg1">
              <a:lumMod val="85000"/>
              <a:alpha val="70000"/>
            </a:schemeClr>
          </a:solidFill>
          <a:ln w="9525">
            <a:noFill/>
            <a:miter lim="800000"/>
            <a:headEnd/>
            <a:tailEnd/>
          </a:ln>
          <a:effectLst/>
        </p:spPr>
        <p:txBody>
          <a:bodyPr lIns="91407" tIns="45704" rIns="91407" bIns="45704"/>
          <a:lstStyle/>
          <a:p>
            <a:pPr algn="ctr">
              <a:defRPr/>
            </a:pPr>
            <a:r>
              <a:rPr lang="en-US" sz="800" b="1" dirty="0" err="1">
                <a:solidFill>
                  <a:srgbClr val="000000">
                    <a:lumMod val="50000"/>
                    <a:lumOff val="50000"/>
                  </a:srgbClr>
                </a:solidFill>
                <a:latin typeface="Helvetica"/>
                <a:cs typeface="Helvetica"/>
              </a:rPr>
              <a:t>Barabasi</a:t>
            </a:r>
            <a:r>
              <a:rPr lang="en-US" sz="800" b="1" dirty="0">
                <a:solidFill>
                  <a:srgbClr val="000000">
                    <a:lumMod val="50000"/>
                    <a:lumOff val="50000"/>
                  </a:srgbClr>
                </a:solidFill>
                <a:latin typeface="Helvetica"/>
                <a:cs typeface="Helvetica"/>
              </a:rPr>
              <a:t> Lab</a:t>
            </a:r>
          </a:p>
        </p:txBody>
      </p:sp>
    </p:spTree>
    <p:extLst>
      <p:ext uri="{BB962C8B-B14F-4D97-AF65-F5344CB8AC3E}">
        <p14:creationId xmlns:p14="http://schemas.microsoft.com/office/powerpoint/2010/main" val="141303523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erarchy_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 y="571500"/>
            <a:ext cx="9144000" cy="5715000"/>
          </a:xfrm>
          <a:prstGeom prst="rect">
            <a:avLst/>
          </a:prstGeom>
        </p:spPr>
      </p:pic>
      <p:sp>
        <p:nvSpPr>
          <p:cNvPr id="7" name="Subtitle 2"/>
          <p:cNvSpPr txBox="1">
            <a:spLocks/>
          </p:cNvSpPr>
          <p:nvPr/>
        </p:nvSpPr>
        <p:spPr>
          <a:xfrm flipH="1">
            <a:off x="2177379" y="729720"/>
            <a:ext cx="45719" cy="452969"/>
          </a:xfrm>
          <a:prstGeom prst="rect">
            <a:avLst/>
          </a:prstGeom>
          <a:solidFill>
            <a:schemeClr val="bg1"/>
          </a:solidFill>
        </p:spPr>
        <p:txBody>
          <a:bodyPr vert="horz" lIns="91440" tIns="45720" rIns="91440" bIns="45720" rtlCol="0">
            <a:normAutofit/>
          </a:bodyPr>
          <a:lstStyle/>
          <a:p>
            <a:pPr>
              <a:spcBef>
                <a:spcPct val="20000"/>
              </a:spcBef>
            </a:pPr>
            <a:r>
              <a:rPr lang="en-US" sz="1600" b="1" dirty="0">
                <a:solidFill>
                  <a:srgbClr val="FFFFFF"/>
                </a:solidFill>
                <a:latin typeface="Helvetica" pitchFamily="36" charset="0"/>
                <a:ea typeface="Helvetica" pitchFamily="36" charset="0"/>
                <a:cs typeface="Helvetica" pitchFamily="36" charset="0"/>
              </a:rPr>
              <a:t> </a:t>
            </a:r>
          </a:p>
        </p:txBody>
      </p:sp>
      <p:sp>
        <p:nvSpPr>
          <p:cNvPr id="9" name="Rectangle 8"/>
          <p:cNvSpPr>
            <a:spLocks noChangeArrowheads="1"/>
          </p:cNvSpPr>
          <p:nvPr/>
        </p:nvSpPr>
        <p:spPr bwMode="auto">
          <a:xfrm>
            <a:off x="8312152" y="5912557"/>
            <a:ext cx="831851" cy="232833"/>
          </a:xfrm>
          <a:prstGeom prst="rect">
            <a:avLst/>
          </a:prstGeom>
          <a:solidFill>
            <a:schemeClr val="bg1">
              <a:lumMod val="85000"/>
              <a:alpha val="70000"/>
            </a:schemeClr>
          </a:solidFill>
          <a:ln w="9525">
            <a:noFill/>
            <a:miter lim="800000"/>
            <a:headEnd/>
            <a:tailEnd/>
          </a:ln>
          <a:effectLst/>
        </p:spPr>
        <p:txBody>
          <a:bodyPr lIns="91407" tIns="45704" rIns="91407" bIns="45704"/>
          <a:lstStyle/>
          <a:p>
            <a:pPr algn="ctr">
              <a:defRPr/>
            </a:pPr>
            <a:r>
              <a:rPr lang="en-US" sz="800" b="1" dirty="0" err="1">
                <a:solidFill>
                  <a:srgbClr val="000000">
                    <a:lumMod val="50000"/>
                    <a:lumOff val="50000"/>
                  </a:srgbClr>
                </a:solidFill>
                <a:latin typeface="Helvetica"/>
                <a:cs typeface="Helvetica"/>
              </a:rPr>
              <a:t>Barabasi</a:t>
            </a:r>
            <a:r>
              <a:rPr lang="en-US" sz="800" b="1" dirty="0">
                <a:solidFill>
                  <a:srgbClr val="000000">
                    <a:lumMod val="50000"/>
                    <a:lumOff val="50000"/>
                  </a:srgbClr>
                </a:solidFill>
                <a:latin typeface="Helvetica"/>
                <a:cs typeface="Helvetica"/>
              </a:rPr>
              <a:t> Lab</a:t>
            </a:r>
          </a:p>
        </p:txBody>
      </p:sp>
      <p:pic>
        <p:nvPicPr>
          <p:cNvPr id="10" name="Picture 9" descr="maven7_logo.jpg"/>
          <p:cNvPicPr>
            <a:picLocks noChangeAspect="1"/>
          </p:cNvPicPr>
          <p:nvPr/>
        </p:nvPicPr>
        <p:blipFill>
          <a:blip r:embed="rId4"/>
          <a:stretch>
            <a:fillRect/>
          </a:stretch>
        </p:blipFill>
        <p:spPr>
          <a:xfrm>
            <a:off x="152402" y="5883447"/>
            <a:ext cx="670983" cy="292750"/>
          </a:xfrm>
          <a:prstGeom prst="rect">
            <a:avLst/>
          </a:prstGeom>
          <a:effectLst/>
        </p:spPr>
      </p:pic>
    </p:spTree>
    <p:extLst>
      <p:ext uri="{BB962C8B-B14F-4D97-AF65-F5344CB8AC3E}">
        <p14:creationId xmlns:p14="http://schemas.microsoft.com/office/powerpoint/2010/main" val="260774168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10;&#10;Description automatically generated with low confidence">
            <a:extLst>
              <a:ext uri="{FF2B5EF4-FFF2-40B4-BE49-F238E27FC236}">
                <a16:creationId xmlns:a16="http://schemas.microsoft.com/office/drawing/2014/main" id="{85D763BD-2959-4B65-6E16-05FBF1E613FC}"/>
              </a:ext>
            </a:extLst>
          </p:cNvPr>
          <p:cNvPicPr>
            <a:picLocks noChangeAspect="1"/>
          </p:cNvPicPr>
          <p:nvPr/>
        </p:nvPicPr>
        <p:blipFill>
          <a:blip r:embed="rId3"/>
          <a:stretch>
            <a:fillRect/>
          </a:stretch>
        </p:blipFill>
        <p:spPr>
          <a:xfrm>
            <a:off x="3200400" y="1371600"/>
            <a:ext cx="5883918" cy="3498850"/>
          </a:xfrm>
          <a:prstGeom prst="rect">
            <a:avLst/>
          </a:prstGeom>
        </p:spPr>
      </p:pic>
      <p:sp>
        <p:nvSpPr>
          <p:cNvPr id="2" name="TextBox 1">
            <a:extLst>
              <a:ext uri="{FF2B5EF4-FFF2-40B4-BE49-F238E27FC236}">
                <a16:creationId xmlns:a16="http://schemas.microsoft.com/office/drawing/2014/main" id="{3F41AAFD-716F-C0B2-B8EE-4715B79ED149}"/>
              </a:ext>
            </a:extLst>
          </p:cNvPr>
          <p:cNvSpPr txBox="1"/>
          <p:nvPr/>
        </p:nvSpPr>
        <p:spPr>
          <a:xfrm>
            <a:off x="415007" y="1524000"/>
            <a:ext cx="8783174" cy="4801314"/>
          </a:xfrm>
          <a:prstGeom prst="rect">
            <a:avLst/>
          </a:prstGeom>
          <a:noFill/>
        </p:spPr>
        <p:txBody>
          <a:bodyPr wrap="none" rtlCol="0">
            <a:spAutoFit/>
          </a:bodyPr>
          <a:lstStyle/>
          <a:p>
            <a:pPr marL="285750" indent="-285750">
              <a:buFont typeface="Courier New" panose="02070309020205020404" pitchFamily="49" charset="0"/>
              <a:buChar char="o"/>
            </a:pPr>
            <a:r>
              <a:rPr lang="en-US" dirty="0"/>
              <a:t>676 liberal and 659 </a:t>
            </a:r>
          </a:p>
          <a:p>
            <a:r>
              <a:rPr lang="en-US" dirty="0"/>
              <a:t>conservative blogs</a:t>
            </a:r>
          </a:p>
          <a:p>
            <a:endParaRPr lang="en-US" dirty="0"/>
          </a:p>
          <a:p>
            <a:pPr marL="285750" indent="-285750">
              <a:buFont typeface="Courier New" panose="02070309020205020404" pitchFamily="49" charset="0"/>
              <a:buChar char="o"/>
            </a:pPr>
            <a:r>
              <a:rPr lang="en-US" dirty="0"/>
              <a:t>91% of links point</a:t>
            </a:r>
          </a:p>
          <a:p>
            <a:r>
              <a:rPr lang="en-US" dirty="0"/>
              <a:t>to blog of same persuasion</a:t>
            </a:r>
          </a:p>
          <a:p>
            <a:endParaRPr lang="en-US" dirty="0"/>
          </a:p>
          <a:p>
            <a:pPr marL="285750" indent="-285750">
              <a:buFont typeface="Courier New" panose="02070309020205020404" pitchFamily="49" charset="0"/>
              <a:buChar char="o"/>
            </a:pPr>
            <a:r>
              <a:rPr lang="en-US" dirty="0"/>
              <a:t>Conservative blogs show </a:t>
            </a:r>
          </a:p>
          <a:p>
            <a:r>
              <a:rPr lang="en-US" dirty="0"/>
              <a:t>greater tendency to link</a:t>
            </a:r>
          </a:p>
          <a:p>
            <a:endParaRPr lang="en-US" dirty="0"/>
          </a:p>
          <a:p>
            <a:pPr marL="285750" indent="-285750">
              <a:buFont typeface="Courier New" panose="02070309020205020404" pitchFamily="49" charset="0"/>
              <a:buChar char="o"/>
            </a:pPr>
            <a:r>
              <a:rPr lang="en-US" dirty="0"/>
              <a:t>82% of conservative blogs </a:t>
            </a:r>
          </a:p>
          <a:p>
            <a:r>
              <a:rPr lang="en-US" dirty="0"/>
              <a:t>linked to at least once; 84% link to at least one other blog</a:t>
            </a:r>
          </a:p>
          <a:p>
            <a:pPr marL="285750" indent="-285750">
              <a:buFont typeface="Courier New" panose="02070309020205020404" pitchFamily="49" charset="0"/>
              <a:buChar char="o"/>
            </a:pPr>
            <a:endParaRPr lang="en-US" dirty="0"/>
          </a:p>
          <a:p>
            <a:pPr marL="285750" indent="-285750">
              <a:buFont typeface="Courier New" panose="02070309020205020404" pitchFamily="49" charset="0"/>
              <a:buChar char="o"/>
            </a:pPr>
            <a:r>
              <a:rPr lang="en-US" dirty="0"/>
              <a:t>67% of liberal blogs are linked to at least once; 74% link to at least one other blog</a:t>
            </a:r>
          </a:p>
          <a:p>
            <a:endParaRPr lang="en-US" dirty="0"/>
          </a:p>
          <a:p>
            <a:pPr marL="285750" indent="-285750">
              <a:buFont typeface="Courier New" panose="02070309020205020404" pitchFamily="49" charset="0"/>
              <a:buChar char="o"/>
            </a:pPr>
            <a:r>
              <a:rPr lang="en-US" dirty="0"/>
              <a:t>Average # of links per blog is similar: 13.6 for liberal; 15.1 for conservative</a:t>
            </a:r>
          </a:p>
          <a:p>
            <a:pPr marL="285750" indent="-285750">
              <a:buFont typeface="Courier New" panose="02070309020205020404" pitchFamily="49" charset="0"/>
              <a:buChar char="o"/>
            </a:pPr>
            <a:endParaRPr lang="en-US" dirty="0"/>
          </a:p>
          <a:p>
            <a:pPr marL="285750" indent="-285750">
              <a:buFont typeface="Courier New" panose="02070309020205020404" pitchFamily="49" charset="0"/>
              <a:buChar char="o"/>
            </a:pPr>
            <a:r>
              <a:rPr lang="en-US" dirty="0"/>
              <a:t>Higher proportion of liberal blogs that are not linked to at all</a:t>
            </a:r>
          </a:p>
        </p:txBody>
      </p:sp>
      <p:sp>
        <p:nvSpPr>
          <p:cNvPr id="30722" name="Title 1"/>
          <p:cNvSpPr>
            <a:spLocks noGrp="1"/>
          </p:cNvSpPr>
          <p:nvPr>
            <p:ph type="title"/>
          </p:nvPr>
        </p:nvSpPr>
        <p:spPr/>
        <p:txBody>
          <a:bodyPr/>
          <a:lstStyle/>
          <a:p>
            <a:r>
              <a:rPr lang="en-US" altLang="en-US" b="1" dirty="0"/>
              <a:t>Links among blogs (</a:t>
            </a:r>
            <a:r>
              <a:rPr lang="en-US" altLang="en-US" dirty="0"/>
              <a:t>2004 presidential election</a:t>
            </a:r>
            <a:r>
              <a:rPr lang="en-US" altLang="en-US" b="1" dirty="0"/>
              <a:t>)</a:t>
            </a:r>
            <a:endParaRPr lang="en-US" altLang="en-US" dirty="0"/>
          </a:p>
        </p:txBody>
      </p:sp>
    </p:spTree>
    <p:extLst>
      <p:ext uri="{BB962C8B-B14F-4D97-AF65-F5344CB8AC3E}">
        <p14:creationId xmlns:p14="http://schemas.microsoft.com/office/powerpoint/2010/main" val="3438667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checkerboard(across)">
                                      <p:cBhvr>
                                        <p:cTn id="7" dur="500"/>
                                        <p:tgtEl>
                                          <p:spTgt spid="2">
                                            <p:txEl>
                                              <p:pRg st="6" end="6"/>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2">
                                            <p:txEl>
                                              <p:pRg st="7" end="7"/>
                                            </p:txEl>
                                          </p:spTgt>
                                        </p:tgtEl>
                                        <p:attrNameLst>
                                          <p:attrName>style.visibility</p:attrName>
                                        </p:attrNameLst>
                                      </p:cBhvr>
                                      <p:to>
                                        <p:strVal val="visible"/>
                                      </p:to>
                                    </p:set>
                                    <p:animEffect transition="in" filter="checkerboard(across)">
                                      <p:cBhvr>
                                        <p:cTn id="10" dur="500"/>
                                        <p:tgtEl>
                                          <p:spTgt spid="2">
                                            <p:txEl>
                                              <p:pRg st="7" end="7"/>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animEffect transition="in" filter="checkerboard(across)">
                                      <p:cBhvr>
                                        <p:cTn id="13" dur="500"/>
                                        <p:tgtEl>
                                          <p:spTgt spid="2">
                                            <p:txEl>
                                              <p:pRg st="9" end="9"/>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2">
                                            <p:txEl>
                                              <p:pRg st="10" end="10"/>
                                            </p:txEl>
                                          </p:spTgt>
                                        </p:tgtEl>
                                        <p:attrNameLst>
                                          <p:attrName>style.visibility</p:attrName>
                                        </p:attrNameLst>
                                      </p:cBhvr>
                                      <p:to>
                                        <p:strVal val="visible"/>
                                      </p:to>
                                    </p:set>
                                    <p:animEffect transition="in" filter="checkerboard(across)">
                                      <p:cBhvr>
                                        <p:cTn id="16" dur="500"/>
                                        <p:tgtEl>
                                          <p:spTgt spid="2">
                                            <p:txEl>
                                              <p:pRg st="10" end="1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2">
                                            <p:txEl>
                                              <p:pRg st="12" end="12"/>
                                            </p:txEl>
                                          </p:spTgt>
                                        </p:tgtEl>
                                        <p:attrNameLst>
                                          <p:attrName>style.visibility</p:attrName>
                                        </p:attrNameLst>
                                      </p:cBhvr>
                                      <p:to>
                                        <p:strVal val="visible"/>
                                      </p:to>
                                    </p:set>
                                    <p:animEffect transition="in" filter="checkerboard(across)">
                                      <p:cBhvr>
                                        <p:cTn id="21" dur="500"/>
                                        <p:tgtEl>
                                          <p:spTgt spid="2">
                                            <p:txEl>
                                              <p:pRg st="12" end="12"/>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2">
                                            <p:txEl>
                                              <p:pRg st="14" end="14"/>
                                            </p:txEl>
                                          </p:spTgt>
                                        </p:tgtEl>
                                        <p:attrNameLst>
                                          <p:attrName>style.visibility</p:attrName>
                                        </p:attrNameLst>
                                      </p:cBhvr>
                                      <p:to>
                                        <p:strVal val="visible"/>
                                      </p:to>
                                    </p:set>
                                    <p:animEffect transition="in" filter="checkerboard(across)">
                                      <p:cBhvr>
                                        <p:cTn id="24" dur="500"/>
                                        <p:tgtEl>
                                          <p:spTgt spid="2">
                                            <p:txEl>
                                              <p:pRg st="14" end="1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
                                            <p:txEl>
                                              <p:pRg st="16" end="16"/>
                                            </p:txEl>
                                          </p:spTgt>
                                        </p:tgtEl>
                                        <p:attrNameLst>
                                          <p:attrName>style.visibility</p:attrName>
                                        </p:attrNameLst>
                                      </p:cBhvr>
                                      <p:to>
                                        <p:strVal val="visible"/>
                                      </p:to>
                                    </p:set>
                                    <p:animEffect transition="in" filter="checkerboard(across)">
                                      <p:cBhvr>
                                        <p:cTn id="29" dur="500"/>
                                        <p:tgtEl>
                                          <p:spTgt spid="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b="1" dirty="0"/>
              <a:t>Links among blogs (</a:t>
            </a:r>
            <a:r>
              <a:rPr lang="en-US" altLang="en-US" dirty="0"/>
              <a:t>2004 presidential election</a:t>
            </a:r>
            <a:r>
              <a:rPr lang="en-US" altLang="en-US" b="1" dirty="0"/>
              <a:t>)</a:t>
            </a:r>
            <a:endParaRPr lang="en-US" altLang="en-US" dirty="0"/>
          </a:p>
        </p:txBody>
      </p:sp>
      <p:pic>
        <p:nvPicPr>
          <p:cNvPr id="5" name="Picture 4" descr="Diagram&#10;&#10;Description automatically generated">
            <a:extLst>
              <a:ext uri="{FF2B5EF4-FFF2-40B4-BE49-F238E27FC236}">
                <a16:creationId xmlns:a16="http://schemas.microsoft.com/office/drawing/2014/main" id="{801375E5-408F-65A4-A95C-70EBDC51ED92}"/>
              </a:ext>
            </a:extLst>
          </p:cNvPr>
          <p:cNvPicPr>
            <a:picLocks noChangeAspect="1"/>
          </p:cNvPicPr>
          <p:nvPr/>
        </p:nvPicPr>
        <p:blipFill>
          <a:blip r:embed="rId3"/>
          <a:stretch>
            <a:fillRect/>
          </a:stretch>
        </p:blipFill>
        <p:spPr>
          <a:xfrm>
            <a:off x="838200" y="1251204"/>
            <a:ext cx="7467600" cy="5301996"/>
          </a:xfrm>
          <a:prstGeom prst="rect">
            <a:avLst/>
          </a:prstGeom>
        </p:spPr>
      </p:pic>
      <p:sp>
        <p:nvSpPr>
          <p:cNvPr id="2" name="Oval 1">
            <a:extLst>
              <a:ext uri="{FF2B5EF4-FFF2-40B4-BE49-F238E27FC236}">
                <a16:creationId xmlns:a16="http://schemas.microsoft.com/office/drawing/2014/main" id="{05981054-D808-303B-6A6C-D4F84ED247EE}"/>
              </a:ext>
            </a:extLst>
          </p:cNvPr>
          <p:cNvSpPr/>
          <p:nvPr/>
        </p:nvSpPr>
        <p:spPr bwMode="auto">
          <a:xfrm>
            <a:off x="5562600" y="5334000"/>
            <a:ext cx="1524000" cy="1143000"/>
          </a:xfrm>
          <a:prstGeom prst="ellipse">
            <a:avLst/>
          </a:prstGeom>
          <a:no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Tree>
    <p:extLst>
      <p:ext uri="{BB962C8B-B14F-4D97-AF65-F5344CB8AC3E}">
        <p14:creationId xmlns:p14="http://schemas.microsoft.com/office/powerpoint/2010/main" val="16705997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52400" y="2819400"/>
            <a:ext cx="2209800" cy="1520825"/>
          </a:xfrm>
        </p:spPr>
        <p:txBody>
          <a:bodyPr/>
          <a:lstStyle/>
          <a:p>
            <a:r>
              <a:rPr lang="en-US" altLang="en-US" b="1" dirty="0">
                <a:solidFill>
                  <a:schemeClr val="tx1"/>
                </a:solidFill>
                <a:latin typeface="Arial" panose="020B0604020202020204" pitchFamily="34" charset="0"/>
                <a:cs typeface="Arial" panose="020B0604020202020204" pitchFamily="34" charset="0"/>
              </a:rPr>
              <a:t>Autonomous system</a:t>
            </a:r>
            <a:br>
              <a:rPr lang="en-US" altLang="en-US" b="1" dirty="0">
                <a:solidFill>
                  <a:schemeClr val="tx1"/>
                </a:solidFill>
                <a:latin typeface="Arial" panose="020B0604020202020204" pitchFamily="34" charset="0"/>
                <a:cs typeface="Arial" panose="020B0604020202020204" pitchFamily="34" charset="0"/>
              </a:rPr>
            </a:br>
            <a:r>
              <a:rPr lang="en-US" altLang="en-US" b="1" dirty="0">
                <a:solidFill>
                  <a:schemeClr val="tx1"/>
                </a:solidFill>
                <a:latin typeface="Arial" panose="020B0604020202020204" pitchFamily="34" charset="0"/>
                <a:cs typeface="Arial" panose="020B0604020202020204" pitchFamily="34" charset="0"/>
              </a:rPr>
              <a:t>(AS network)</a:t>
            </a:r>
            <a:br>
              <a:rPr lang="en-US" altLang="en-US" b="1" dirty="0">
                <a:solidFill>
                  <a:schemeClr val="tx1"/>
                </a:solidFill>
                <a:latin typeface="Arial" panose="020B0604020202020204" pitchFamily="34" charset="0"/>
                <a:cs typeface="Arial" panose="020B0604020202020204" pitchFamily="34" charset="0"/>
              </a:rPr>
            </a:br>
            <a:br>
              <a:rPr lang="en-US" altLang="en-US" b="1" dirty="0">
                <a:solidFill>
                  <a:schemeClr val="tx1"/>
                </a:solidFill>
                <a:latin typeface="Arial" panose="020B0604020202020204" pitchFamily="34" charset="0"/>
                <a:cs typeface="Arial" panose="020B0604020202020204" pitchFamily="34" charset="0"/>
              </a:rPr>
            </a:br>
            <a:endParaRPr lang="en-US" altLang="en-US" sz="1800" b="1" dirty="0">
              <a:solidFill>
                <a:schemeClr val="tx1"/>
              </a:solidFill>
              <a:latin typeface="Arial" panose="020B0604020202020204" pitchFamily="34" charset="0"/>
              <a:cs typeface="Arial" panose="020B0604020202020204" pitchFamily="34" charset="0"/>
            </a:endParaRPr>
          </a:p>
        </p:txBody>
      </p:sp>
      <p:pic>
        <p:nvPicPr>
          <p:cNvPr id="41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929640"/>
            <a:ext cx="5943600" cy="591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1134C29-EEDF-0BA0-B7F6-FE6E9CDFDBD6}"/>
              </a:ext>
            </a:extLst>
          </p:cNvPr>
          <p:cNvSpPr txBox="1">
            <a:spLocks/>
          </p:cNvSpPr>
          <p:nvPr/>
        </p:nvSpPr>
        <p:spPr bwMode="auto">
          <a:xfrm>
            <a:off x="533400" y="304800"/>
            <a:ext cx="82296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ＭＳ Ｐゴシック" panose="020B0600070205080204" pitchFamily="34" charset="-128"/>
                <a:cs typeface="ＭＳ Ｐゴシック" pitchFamily="-65" charset="-128"/>
              </a:defRPr>
            </a:lvl1pPr>
            <a:lvl2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2pPr>
            <a:lvl3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3pPr>
            <a:lvl4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4pPr>
            <a:lvl5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5pPr>
            <a:lvl6pPr marL="457200" algn="ctr" rtl="0" fontAlgn="base">
              <a:spcBef>
                <a:spcPct val="0"/>
              </a:spcBef>
              <a:spcAft>
                <a:spcPct val="0"/>
              </a:spcAft>
              <a:defRPr sz="2400">
                <a:solidFill>
                  <a:schemeClr val="tx2"/>
                </a:solidFill>
                <a:latin typeface="Arial Black" pitchFamily="-65" charset="0"/>
              </a:defRPr>
            </a:lvl6pPr>
            <a:lvl7pPr marL="914400" algn="ctr" rtl="0" fontAlgn="base">
              <a:spcBef>
                <a:spcPct val="0"/>
              </a:spcBef>
              <a:spcAft>
                <a:spcPct val="0"/>
              </a:spcAft>
              <a:defRPr sz="2400">
                <a:solidFill>
                  <a:schemeClr val="tx2"/>
                </a:solidFill>
                <a:latin typeface="Arial Black" pitchFamily="-65" charset="0"/>
              </a:defRPr>
            </a:lvl7pPr>
            <a:lvl8pPr marL="1371600" algn="ctr" rtl="0" fontAlgn="base">
              <a:spcBef>
                <a:spcPct val="0"/>
              </a:spcBef>
              <a:spcAft>
                <a:spcPct val="0"/>
              </a:spcAft>
              <a:defRPr sz="2400">
                <a:solidFill>
                  <a:schemeClr val="tx2"/>
                </a:solidFill>
                <a:latin typeface="Arial Black" pitchFamily="-65" charset="0"/>
              </a:defRPr>
            </a:lvl8pPr>
            <a:lvl9pPr marL="1828800" algn="ctr" rtl="0" fontAlgn="base">
              <a:spcBef>
                <a:spcPct val="0"/>
              </a:spcBef>
              <a:spcAft>
                <a:spcPct val="0"/>
              </a:spcAft>
              <a:defRPr sz="2400">
                <a:solidFill>
                  <a:schemeClr val="tx2"/>
                </a:solidFill>
                <a:latin typeface="Arial Black" pitchFamily="-65" charset="0"/>
              </a:defRPr>
            </a:lvl9pPr>
          </a:lstStyle>
          <a:p>
            <a:r>
              <a:rPr lang="en-US" kern="0"/>
              <a:t>Internet Core Networks</a:t>
            </a:r>
            <a:endParaRPr lang="en-US" kern="0" dirty="0"/>
          </a:p>
        </p:txBody>
      </p:sp>
    </p:spTree>
    <p:extLst>
      <p:ext uri="{BB962C8B-B14F-4D97-AF65-F5344CB8AC3E}">
        <p14:creationId xmlns:p14="http://schemas.microsoft.com/office/powerpoint/2010/main" val="232321373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990600"/>
            <a:ext cx="5257800" cy="570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 name="Title 1">
            <a:extLst>
              <a:ext uri="{FF2B5EF4-FFF2-40B4-BE49-F238E27FC236}">
                <a16:creationId xmlns:a16="http://schemas.microsoft.com/office/drawing/2014/main" id="{522BF0FF-0B2A-EA0A-9776-BE5CEFB94BD4}"/>
              </a:ext>
            </a:extLst>
          </p:cNvPr>
          <p:cNvSpPr txBox="1">
            <a:spLocks/>
          </p:cNvSpPr>
          <p:nvPr/>
        </p:nvSpPr>
        <p:spPr bwMode="auto">
          <a:xfrm>
            <a:off x="533400" y="304800"/>
            <a:ext cx="82296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2400">
                <a:solidFill>
                  <a:schemeClr val="tx2"/>
                </a:solidFill>
                <a:latin typeface="+mj-lt"/>
                <a:ea typeface="ＭＳ Ｐゴシック" panose="020B0600070205080204" pitchFamily="34" charset="-128"/>
                <a:cs typeface="ＭＳ Ｐゴシック" pitchFamily="-65" charset="-128"/>
              </a:defRPr>
            </a:lvl1pPr>
            <a:lvl2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2pPr>
            <a:lvl3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3pPr>
            <a:lvl4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4pPr>
            <a:lvl5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5pPr>
            <a:lvl6pPr marL="457200" algn="ctr" rtl="0" fontAlgn="base">
              <a:spcBef>
                <a:spcPct val="0"/>
              </a:spcBef>
              <a:spcAft>
                <a:spcPct val="0"/>
              </a:spcAft>
              <a:defRPr sz="2400">
                <a:solidFill>
                  <a:schemeClr val="tx2"/>
                </a:solidFill>
                <a:latin typeface="Arial Black" pitchFamily="-65" charset="0"/>
              </a:defRPr>
            </a:lvl6pPr>
            <a:lvl7pPr marL="914400" algn="ctr" rtl="0" fontAlgn="base">
              <a:spcBef>
                <a:spcPct val="0"/>
              </a:spcBef>
              <a:spcAft>
                <a:spcPct val="0"/>
              </a:spcAft>
              <a:defRPr sz="2400">
                <a:solidFill>
                  <a:schemeClr val="tx2"/>
                </a:solidFill>
                <a:latin typeface="Arial Black" pitchFamily="-65" charset="0"/>
              </a:defRPr>
            </a:lvl7pPr>
            <a:lvl8pPr marL="1371600" algn="ctr" rtl="0" fontAlgn="base">
              <a:spcBef>
                <a:spcPct val="0"/>
              </a:spcBef>
              <a:spcAft>
                <a:spcPct val="0"/>
              </a:spcAft>
              <a:defRPr sz="2400">
                <a:solidFill>
                  <a:schemeClr val="tx2"/>
                </a:solidFill>
                <a:latin typeface="Arial Black" pitchFamily="-65" charset="0"/>
              </a:defRPr>
            </a:lvl8pPr>
            <a:lvl9pPr marL="1828800" algn="ctr" rtl="0" fontAlgn="base">
              <a:spcBef>
                <a:spcPct val="0"/>
              </a:spcBef>
              <a:spcAft>
                <a:spcPct val="0"/>
              </a:spcAft>
              <a:defRPr sz="2400">
                <a:solidFill>
                  <a:schemeClr val="tx2"/>
                </a:solidFill>
                <a:latin typeface="Arial Black" pitchFamily="-65" charset="0"/>
              </a:defRPr>
            </a:lvl9pPr>
          </a:lstStyle>
          <a:p>
            <a:r>
              <a:rPr lang="en-US" kern="0"/>
              <a:t>Internet Core Networks</a:t>
            </a:r>
            <a:endParaRPr lang="en-US" kern="0" dirty="0"/>
          </a:p>
        </p:txBody>
      </p:sp>
      <p:sp>
        <p:nvSpPr>
          <p:cNvPr id="4" name="Title 1">
            <a:extLst>
              <a:ext uri="{FF2B5EF4-FFF2-40B4-BE49-F238E27FC236}">
                <a16:creationId xmlns:a16="http://schemas.microsoft.com/office/drawing/2014/main" id="{E4C658AF-FEBE-2A7C-7BC1-0ABCE50B8D50}"/>
              </a:ext>
            </a:extLst>
          </p:cNvPr>
          <p:cNvSpPr txBox="1">
            <a:spLocks/>
          </p:cNvSpPr>
          <p:nvPr/>
        </p:nvSpPr>
        <p:spPr>
          <a:xfrm>
            <a:off x="152400" y="2819400"/>
            <a:ext cx="2209800" cy="1520825"/>
          </a:xfrm>
          <a:prstGeom prst="rect">
            <a:avLst/>
          </a:prstGeom>
        </p:spPr>
        <p:txBody>
          <a:bodyPr/>
          <a:lstStyle>
            <a:lvl1pPr algn="ctr" rtl="0" eaLnBrk="0" fontAlgn="base" hangingPunct="0">
              <a:spcBef>
                <a:spcPct val="0"/>
              </a:spcBef>
              <a:spcAft>
                <a:spcPct val="0"/>
              </a:spcAft>
              <a:defRPr sz="2400">
                <a:solidFill>
                  <a:schemeClr val="tx2"/>
                </a:solidFill>
                <a:latin typeface="+mj-lt"/>
                <a:ea typeface="ＭＳ Ｐゴシック" panose="020B0600070205080204" pitchFamily="34" charset="-128"/>
                <a:cs typeface="ＭＳ Ｐゴシック" pitchFamily="-65" charset="-128"/>
              </a:defRPr>
            </a:lvl1pPr>
            <a:lvl2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2pPr>
            <a:lvl3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3pPr>
            <a:lvl4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4pPr>
            <a:lvl5pPr algn="ctr" rtl="0" eaLnBrk="0" fontAlgn="base" hangingPunct="0">
              <a:spcBef>
                <a:spcPct val="0"/>
              </a:spcBef>
              <a:spcAft>
                <a:spcPct val="0"/>
              </a:spcAft>
              <a:defRPr sz="2400">
                <a:solidFill>
                  <a:schemeClr val="tx2"/>
                </a:solidFill>
                <a:latin typeface="Arial Black" pitchFamily="-65" charset="0"/>
                <a:ea typeface="ＭＳ Ｐゴシック" panose="020B0600070205080204" pitchFamily="34" charset="-128"/>
                <a:cs typeface="ＭＳ Ｐゴシック" pitchFamily="-65" charset="-128"/>
              </a:defRPr>
            </a:lvl5pPr>
            <a:lvl6pPr marL="457200" algn="ctr" rtl="0" fontAlgn="base">
              <a:spcBef>
                <a:spcPct val="0"/>
              </a:spcBef>
              <a:spcAft>
                <a:spcPct val="0"/>
              </a:spcAft>
              <a:defRPr sz="2400">
                <a:solidFill>
                  <a:schemeClr val="tx2"/>
                </a:solidFill>
                <a:latin typeface="Arial Black" pitchFamily="-65" charset="0"/>
              </a:defRPr>
            </a:lvl6pPr>
            <a:lvl7pPr marL="914400" algn="ctr" rtl="0" fontAlgn="base">
              <a:spcBef>
                <a:spcPct val="0"/>
              </a:spcBef>
              <a:spcAft>
                <a:spcPct val="0"/>
              </a:spcAft>
              <a:defRPr sz="2400">
                <a:solidFill>
                  <a:schemeClr val="tx2"/>
                </a:solidFill>
                <a:latin typeface="Arial Black" pitchFamily="-65" charset="0"/>
              </a:defRPr>
            </a:lvl7pPr>
            <a:lvl8pPr marL="1371600" algn="ctr" rtl="0" fontAlgn="base">
              <a:spcBef>
                <a:spcPct val="0"/>
              </a:spcBef>
              <a:spcAft>
                <a:spcPct val="0"/>
              </a:spcAft>
              <a:defRPr sz="2400">
                <a:solidFill>
                  <a:schemeClr val="tx2"/>
                </a:solidFill>
                <a:latin typeface="Arial Black" pitchFamily="-65" charset="0"/>
              </a:defRPr>
            </a:lvl8pPr>
            <a:lvl9pPr marL="1828800" algn="ctr" rtl="0" fontAlgn="base">
              <a:spcBef>
                <a:spcPct val="0"/>
              </a:spcBef>
              <a:spcAft>
                <a:spcPct val="0"/>
              </a:spcAft>
              <a:defRPr sz="2400">
                <a:solidFill>
                  <a:schemeClr val="tx2"/>
                </a:solidFill>
                <a:latin typeface="Arial Black" pitchFamily="-65" charset="0"/>
              </a:defRPr>
            </a:lvl9pPr>
          </a:lstStyle>
          <a:p>
            <a:r>
              <a:rPr lang="en-US" altLang="en-US" b="1" kern="0" dirty="0">
                <a:solidFill>
                  <a:schemeClr val="tx1"/>
                </a:solidFill>
                <a:latin typeface="Arial" panose="020B0604020202020204" pitchFamily="34" charset="0"/>
                <a:cs typeface="Arial" panose="020B0604020202020204" pitchFamily="34" charset="0"/>
              </a:rPr>
              <a:t>Router network</a:t>
            </a:r>
            <a:br>
              <a:rPr lang="en-US" altLang="en-US" b="1" kern="0" dirty="0">
                <a:solidFill>
                  <a:schemeClr val="tx1"/>
                </a:solidFill>
                <a:latin typeface="Arial" panose="020B0604020202020204" pitchFamily="34" charset="0"/>
                <a:cs typeface="Arial" panose="020B0604020202020204" pitchFamily="34" charset="0"/>
              </a:rPr>
            </a:br>
            <a:endParaRPr lang="en-US" altLang="en-US" sz="1800" b="1" kern="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663921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Internet Core Networks</a:t>
            </a:r>
          </a:p>
        </p:txBody>
      </p:sp>
      <p:pic>
        <p:nvPicPr>
          <p:cNvPr id="4" name="Content Placeholder 4" descr="A screenshot of a cell phone&#10;&#10;Description generated with high confidence">
            <a:extLst>
              <a:ext uri="{FF2B5EF4-FFF2-40B4-BE49-F238E27FC236}">
                <a16:creationId xmlns:a16="http://schemas.microsoft.com/office/drawing/2014/main" id="{8C1CF074-0FBC-4A61-B934-20429B1EDE1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181100" y="935641"/>
            <a:ext cx="6934200" cy="5897975"/>
          </a:xfrm>
        </p:spPr>
      </p:pic>
    </p:spTree>
    <p:extLst>
      <p:ext uri="{BB962C8B-B14F-4D97-AF65-F5344CB8AC3E}">
        <p14:creationId xmlns:p14="http://schemas.microsoft.com/office/powerpoint/2010/main" val="34676504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0013"/>
            <a:ext cx="8077200" cy="67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7"/>
          <p:cNvSpPr>
            <a:spLocks noChangeArrowheads="1"/>
          </p:cNvSpPr>
          <p:nvPr/>
        </p:nvSpPr>
        <p:spPr bwMode="auto">
          <a:xfrm>
            <a:off x="1447800" y="-3175"/>
            <a:ext cx="6596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400"/>
              <a:t>Internet as measured by Hal Burch and Bill Cheswick's </a:t>
            </a:r>
            <a:r>
              <a:rPr lang="en-US" altLang="en-US" sz="1400">
                <a:hlinkClick r:id="rId3"/>
              </a:rPr>
              <a:t>Internet Mapping Project</a:t>
            </a:r>
            <a:r>
              <a:rPr lang="en-US" altLang="en-US" sz="1400"/>
              <a:t>. </a:t>
            </a:r>
          </a:p>
        </p:txBody>
      </p:sp>
    </p:spTree>
    <p:extLst>
      <p:ext uri="{BB962C8B-B14F-4D97-AF65-F5344CB8AC3E}">
        <p14:creationId xmlns:p14="http://schemas.microsoft.com/office/powerpoint/2010/main" val="199247993"/>
      </p:ext>
    </p:extLst>
  </p:cSld>
  <p:clrMapOvr>
    <a:masterClrMapping/>
  </p:clrMapOvr>
  <p:transition advTm="14768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z="3200" dirty="0"/>
              <a:t>Networks As Graphs</a:t>
            </a:r>
          </a:p>
        </p:txBody>
      </p:sp>
      <p:sp>
        <p:nvSpPr>
          <p:cNvPr id="9219" name="Content Placeholder 2"/>
          <p:cNvSpPr>
            <a:spLocks noGrp="1"/>
          </p:cNvSpPr>
          <p:nvPr>
            <p:ph idx="1"/>
          </p:nvPr>
        </p:nvSpPr>
        <p:spPr>
          <a:xfrm>
            <a:off x="533400" y="1066800"/>
            <a:ext cx="8229600" cy="1602581"/>
          </a:xfrm>
        </p:spPr>
        <p:txBody>
          <a:bodyPr/>
          <a:lstStyle/>
          <a:p>
            <a:pPr>
              <a:lnSpc>
                <a:spcPct val="120000"/>
              </a:lnSpc>
            </a:pPr>
            <a:r>
              <a:rPr lang="en-US" altLang="en-US" sz="2200" dirty="0"/>
              <a:t>A network can be  </a:t>
            </a:r>
            <a:r>
              <a:rPr lang="en-US" altLang="en-US" sz="2200" b="1" dirty="0">
                <a:solidFill>
                  <a:srgbClr val="990099"/>
                </a:solidFill>
              </a:rPr>
              <a:t>connected</a:t>
            </a:r>
            <a:r>
              <a:rPr lang="en-US" altLang="en-US" sz="2200" dirty="0"/>
              <a:t> (presented by a single component) or </a:t>
            </a:r>
            <a:r>
              <a:rPr lang="en-US" altLang="en-US" sz="2200" b="1" dirty="0">
                <a:solidFill>
                  <a:srgbClr val="990099"/>
                </a:solidFill>
              </a:rPr>
              <a:t>disconnected</a:t>
            </a:r>
            <a:r>
              <a:rPr lang="en-US" altLang="en-US" sz="2200" dirty="0"/>
              <a:t>  (presented by several disjoint components).</a:t>
            </a:r>
          </a:p>
        </p:txBody>
      </p:sp>
      <p:sp>
        <p:nvSpPr>
          <p:cNvPr id="50" name="Content Placeholder 2">
            <a:extLst>
              <a:ext uri="{FF2B5EF4-FFF2-40B4-BE49-F238E27FC236}">
                <a16:creationId xmlns:a16="http://schemas.microsoft.com/office/drawing/2014/main" id="{25545979-85E8-2041-48E5-59083E34B568}"/>
              </a:ext>
            </a:extLst>
          </p:cNvPr>
          <p:cNvSpPr txBox="1">
            <a:spLocks/>
          </p:cNvSpPr>
          <p:nvPr/>
        </p:nvSpPr>
        <p:spPr bwMode="auto">
          <a:xfrm>
            <a:off x="539750" y="4216400"/>
            <a:ext cx="82296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90000"/>
              <a:buFont typeface="Wingdings" panose="05000000000000000000" pitchFamily="2" charset="2"/>
              <a:buChar char="n"/>
              <a:defRPr sz="2400">
                <a:solidFill>
                  <a:schemeClr val="tx1"/>
                </a:solidFill>
                <a:latin typeface="+mn-lt"/>
                <a:ea typeface="ＭＳ Ｐゴシック" panose="020B0600070205080204" pitchFamily="34" charset="-128"/>
                <a:cs typeface="ＭＳ Ｐゴシック" pitchFamily="-65" charset="-128"/>
              </a:defRPr>
            </a:lvl1pPr>
            <a:lvl2pPr marL="742950" indent="-285750" algn="l" rtl="0" eaLnBrk="0" fontAlgn="base" hangingPunct="0">
              <a:spcBef>
                <a:spcPct val="20000"/>
              </a:spcBef>
              <a:spcAft>
                <a:spcPct val="0"/>
              </a:spcAft>
              <a:buClr>
                <a:schemeClr val="tx2"/>
              </a:buClr>
              <a:buSzPct val="90000"/>
              <a:buFont typeface="Wingdings" panose="05000000000000000000" pitchFamily="2" charset="2"/>
              <a:buChar char="n"/>
              <a:defRPr sz="2000">
                <a:solidFill>
                  <a:schemeClr val="tx1"/>
                </a:solidFill>
                <a:latin typeface="+mn-lt"/>
                <a:ea typeface="ＭＳ Ｐゴシック" panose="020B0600070205080204" pitchFamily="34" charset="-128"/>
              </a:defRPr>
            </a:lvl2pPr>
            <a:lvl3pPr marL="1143000" indent="-228600" algn="l" rtl="0" eaLnBrk="0" fontAlgn="base" hangingPunct="0">
              <a:spcBef>
                <a:spcPct val="20000"/>
              </a:spcBef>
              <a:spcAft>
                <a:spcPct val="0"/>
              </a:spcAft>
              <a:buClr>
                <a:schemeClr val="accent1"/>
              </a:buClr>
              <a:buSzPct val="90000"/>
              <a:buFont typeface="Wingdings" panose="05000000000000000000" pitchFamily="2" charset="2"/>
              <a:buChar char="n"/>
              <a:defRPr>
                <a:solidFill>
                  <a:schemeClr val="tx1"/>
                </a:solidFill>
                <a:latin typeface="+mn-lt"/>
                <a:ea typeface="ＭＳ Ｐゴシック" panose="020B0600070205080204" pitchFamily="34" charset="-128"/>
              </a:defRPr>
            </a:lvl3pPr>
            <a:lvl4pPr marL="1600200" indent="-228600" algn="l" rtl="0" eaLnBrk="0" fontAlgn="base" hangingPunct="0">
              <a:spcBef>
                <a:spcPct val="20000"/>
              </a:spcBef>
              <a:spcAft>
                <a:spcPct val="0"/>
              </a:spcAft>
              <a:buClr>
                <a:schemeClr val="bg2"/>
              </a:buClr>
              <a:buSzPct val="90000"/>
              <a:buFont typeface="Wingdings" panose="05000000000000000000" pitchFamily="2" charset="2"/>
              <a:buChar char="n"/>
              <a:defRPr sz="1600">
                <a:solidFill>
                  <a:schemeClr val="tx1"/>
                </a:solidFill>
                <a:latin typeface="+mn-lt"/>
                <a:ea typeface="ＭＳ Ｐゴシック" panose="020B0600070205080204" pitchFamily="34" charset="-128"/>
              </a:defRPr>
            </a:lvl4pPr>
            <a:lvl5pPr marL="2057400" indent="-228600" algn="l" rtl="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mn-lt"/>
                <a:ea typeface="ＭＳ Ｐゴシック" panose="020B0600070205080204" pitchFamily="34" charset="-128"/>
              </a:defRPr>
            </a:lvl5pPr>
            <a:lvl6pPr marL="25146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6pPr>
            <a:lvl7pPr marL="29718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7pPr>
            <a:lvl8pPr marL="34290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8pPr>
            <a:lvl9pPr marL="3886200" indent="-228600" algn="l" rtl="0" fontAlgn="base">
              <a:spcBef>
                <a:spcPct val="20000"/>
              </a:spcBef>
              <a:spcAft>
                <a:spcPct val="0"/>
              </a:spcAft>
              <a:buClr>
                <a:schemeClr val="tx2"/>
              </a:buClr>
              <a:buSzPct val="90000"/>
              <a:buFont typeface="Wingdings" pitchFamily="-65" charset="2"/>
              <a:buChar char="n"/>
              <a:defRPr sz="1600">
                <a:solidFill>
                  <a:schemeClr val="tx1"/>
                </a:solidFill>
                <a:latin typeface="+mn-lt"/>
                <a:ea typeface="ＭＳ Ｐゴシック" pitchFamily="-65" charset="-128"/>
              </a:defRPr>
            </a:lvl9pPr>
          </a:lstStyle>
          <a:p>
            <a:pPr>
              <a:lnSpc>
                <a:spcPct val="120000"/>
              </a:lnSpc>
            </a:pPr>
            <a:r>
              <a:rPr lang="en-US" altLang="en-US" sz="2200" kern="0" dirty="0"/>
              <a:t>Networks having no cycles are termed </a:t>
            </a:r>
            <a:r>
              <a:rPr lang="en-US" altLang="en-US" sz="2200" b="1" kern="0" dirty="0">
                <a:solidFill>
                  <a:srgbClr val="990099"/>
                </a:solidFill>
              </a:rPr>
              <a:t>trees</a:t>
            </a:r>
            <a:r>
              <a:rPr lang="en-US" altLang="en-US" sz="2200" kern="0" dirty="0"/>
              <a:t>. The more </a:t>
            </a:r>
            <a:r>
              <a:rPr lang="en-US" altLang="en-US" sz="2200" b="1" kern="0" dirty="0">
                <a:solidFill>
                  <a:srgbClr val="990099"/>
                </a:solidFill>
              </a:rPr>
              <a:t>cycles</a:t>
            </a:r>
            <a:r>
              <a:rPr lang="en-US" altLang="en-US" sz="2200" kern="0" dirty="0"/>
              <a:t> the network has, the more complex it is.</a:t>
            </a:r>
          </a:p>
        </p:txBody>
      </p:sp>
      <p:grpSp>
        <p:nvGrpSpPr>
          <p:cNvPr id="9230" name="Group 4">
            <a:extLst>
              <a:ext uri="{FF2B5EF4-FFF2-40B4-BE49-F238E27FC236}">
                <a16:creationId xmlns:a16="http://schemas.microsoft.com/office/drawing/2014/main" id="{149B1296-D330-9D42-2C60-CC9B6990B120}"/>
              </a:ext>
            </a:extLst>
          </p:cNvPr>
          <p:cNvGrpSpPr>
            <a:grpSpLocks/>
          </p:cNvGrpSpPr>
          <p:nvPr/>
        </p:nvGrpSpPr>
        <p:grpSpPr bwMode="auto">
          <a:xfrm>
            <a:off x="1295400" y="1346200"/>
            <a:ext cx="5238750" cy="2463800"/>
            <a:chOff x="576" y="912"/>
            <a:chExt cx="3300" cy="1552"/>
          </a:xfrm>
        </p:grpSpPr>
        <p:sp>
          <p:nvSpPr>
            <p:cNvPr id="9231" name="Text Box 5">
              <a:extLst>
                <a:ext uri="{FF2B5EF4-FFF2-40B4-BE49-F238E27FC236}">
                  <a16:creationId xmlns:a16="http://schemas.microsoft.com/office/drawing/2014/main" id="{B0302992-E941-60AC-FC1F-1F7976F03D1D}"/>
                </a:ext>
              </a:extLst>
            </p:cNvPr>
            <p:cNvSpPr txBox="1">
              <a:spLocks noChangeArrowheads="1"/>
            </p:cNvSpPr>
            <p:nvPr/>
          </p:nvSpPr>
          <p:spPr bwMode="auto">
            <a:xfrm>
              <a:off x="576" y="912"/>
              <a:ext cx="116"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lnSpc>
                  <a:spcPct val="130000"/>
                </a:lnSpc>
                <a:buClrTx/>
                <a:buSzTx/>
                <a:buNone/>
              </a:pPr>
              <a:endParaRPr lang="en-US" altLang="en-US" sz="2000" b="1" dirty="0">
                <a:latin typeface="Times New Roman" panose="02020603050405020304" pitchFamily="18" charset="0"/>
              </a:endParaRPr>
            </a:p>
          </p:txBody>
        </p:sp>
        <p:grpSp>
          <p:nvGrpSpPr>
            <p:cNvPr id="9232" name="Group 6">
              <a:extLst>
                <a:ext uri="{FF2B5EF4-FFF2-40B4-BE49-F238E27FC236}">
                  <a16:creationId xmlns:a16="http://schemas.microsoft.com/office/drawing/2014/main" id="{2B436574-44E4-DF83-F975-31E6F9FBEF4C}"/>
                </a:ext>
              </a:extLst>
            </p:cNvPr>
            <p:cNvGrpSpPr>
              <a:grpSpLocks noChangeAspect="1"/>
            </p:cNvGrpSpPr>
            <p:nvPr/>
          </p:nvGrpSpPr>
          <p:grpSpPr bwMode="auto">
            <a:xfrm>
              <a:off x="1200" y="1584"/>
              <a:ext cx="864" cy="598"/>
              <a:chOff x="1056" y="1104"/>
              <a:chExt cx="1248" cy="864"/>
            </a:xfrm>
          </p:grpSpPr>
          <p:sp>
            <p:nvSpPr>
              <p:cNvPr id="9246" name="Oval 7">
                <a:extLst>
                  <a:ext uri="{FF2B5EF4-FFF2-40B4-BE49-F238E27FC236}">
                    <a16:creationId xmlns:a16="http://schemas.microsoft.com/office/drawing/2014/main" id="{FC30A78B-0572-7C73-290E-CE468916C9A0}"/>
                  </a:ext>
                </a:extLst>
              </p:cNvPr>
              <p:cNvSpPr>
                <a:spLocks noChangeAspect="1" noChangeArrowheads="1"/>
              </p:cNvSpPr>
              <p:nvPr/>
            </p:nvSpPr>
            <p:spPr bwMode="auto">
              <a:xfrm>
                <a:off x="1056" y="1440"/>
                <a:ext cx="192" cy="192"/>
              </a:xfrm>
              <a:prstGeom prst="ellipse">
                <a:avLst/>
              </a:prstGeom>
              <a:solidFill>
                <a:schemeClr val="accent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47" name="Oval 8">
                <a:extLst>
                  <a:ext uri="{FF2B5EF4-FFF2-40B4-BE49-F238E27FC236}">
                    <a16:creationId xmlns:a16="http://schemas.microsoft.com/office/drawing/2014/main" id="{2DB4FD37-E283-1666-FCBC-5BE759651B02}"/>
                  </a:ext>
                </a:extLst>
              </p:cNvPr>
              <p:cNvSpPr>
                <a:spLocks noChangeAspect="1" noChangeArrowheads="1"/>
              </p:cNvSpPr>
              <p:nvPr/>
            </p:nvSpPr>
            <p:spPr bwMode="auto">
              <a:xfrm>
                <a:off x="1728" y="1440"/>
                <a:ext cx="192" cy="192"/>
              </a:xfrm>
              <a:prstGeom prst="ellipse">
                <a:avLst/>
              </a:prstGeom>
              <a:solidFill>
                <a:schemeClr val="accent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48" name="Oval 9">
                <a:extLst>
                  <a:ext uri="{FF2B5EF4-FFF2-40B4-BE49-F238E27FC236}">
                    <a16:creationId xmlns:a16="http://schemas.microsoft.com/office/drawing/2014/main" id="{7734A811-80BB-DD4F-41C3-A596C97B3503}"/>
                  </a:ext>
                </a:extLst>
              </p:cNvPr>
              <p:cNvSpPr>
                <a:spLocks noChangeAspect="1" noChangeArrowheads="1"/>
              </p:cNvSpPr>
              <p:nvPr/>
            </p:nvSpPr>
            <p:spPr bwMode="auto">
              <a:xfrm>
                <a:off x="1392" y="1104"/>
                <a:ext cx="192" cy="192"/>
              </a:xfrm>
              <a:prstGeom prst="ellipse">
                <a:avLst/>
              </a:prstGeom>
              <a:solidFill>
                <a:schemeClr val="accent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49" name="Oval 10">
                <a:extLst>
                  <a:ext uri="{FF2B5EF4-FFF2-40B4-BE49-F238E27FC236}">
                    <a16:creationId xmlns:a16="http://schemas.microsoft.com/office/drawing/2014/main" id="{8E8C62CA-94F4-59C4-9867-D2D4151153FB}"/>
                  </a:ext>
                </a:extLst>
              </p:cNvPr>
              <p:cNvSpPr>
                <a:spLocks noChangeAspect="1" noChangeArrowheads="1"/>
              </p:cNvSpPr>
              <p:nvPr/>
            </p:nvSpPr>
            <p:spPr bwMode="auto">
              <a:xfrm>
                <a:off x="1392" y="1728"/>
                <a:ext cx="192" cy="192"/>
              </a:xfrm>
              <a:prstGeom prst="ellipse">
                <a:avLst/>
              </a:prstGeom>
              <a:solidFill>
                <a:schemeClr val="accent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50" name="Oval 11">
                <a:extLst>
                  <a:ext uri="{FF2B5EF4-FFF2-40B4-BE49-F238E27FC236}">
                    <a16:creationId xmlns:a16="http://schemas.microsoft.com/office/drawing/2014/main" id="{ECD00B5A-613A-ADA0-CF8B-3E1F09D23BF1}"/>
                  </a:ext>
                </a:extLst>
              </p:cNvPr>
              <p:cNvSpPr>
                <a:spLocks noChangeAspect="1" noChangeArrowheads="1"/>
              </p:cNvSpPr>
              <p:nvPr/>
            </p:nvSpPr>
            <p:spPr bwMode="auto">
              <a:xfrm>
                <a:off x="2112" y="1776"/>
                <a:ext cx="192" cy="192"/>
              </a:xfrm>
              <a:prstGeom prst="ellipse">
                <a:avLst/>
              </a:prstGeom>
              <a:solidFill>
                <a:schemeClr val="accent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51" name="Oval 12">
                <a:extLst>
                  <a:ext uri="{FF2B5EF4-FFF2-40B4-BE49-F238E27FC236}">
                    <a16:creationId xmlns:a16="http://schemas.microsoft.com/office/drawing/2014/main" id="{1EB9CA9F-9F5F-FFB7-0A27-AA5E233E580E}"/>
                  </a:ext>
                </a:extLst>
              </p:cNvPr>
              <p:cNvSpPr>
                <a:spLocks noChangeAspect="1" noChangeArrowheads="1"/>
              </p:cNvSpPr>
              <p:nvPr/>
            </p:nvSpPr>
            <p:spPr bwMode="auto">
              <a:xfrm>
                <a:off x="2112" y="1104"/>
                <a:ext cx="192" cy="192"/>
              </a:xfrm>
              <a:prstGeom prst="ellipse">
                <a:avLst/>
              </a:prstGeom>
              <a:solidFill>
                <a:schemeClr val="accent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52" name="Freeform 13">
                <a:extLst>
                  <a:ext uri="{FF2B5EF4-FFF2-40B4-BE49-F238E27FC236}">
                    <a16:creationId xmlns:a16="http://schemas.microsoft.com/office/drawing/2014/main" id="{6A3D1345-98C7-5A96-0E67-AF815C8F8232}"/>
                  </a:ext>
                </a:extLst>
              </p:cNvPr>
              <p:cNvSpPr>
                <a:spLocks noChangeAspect="1"/>
              </p:cNvSpPr>
              <p:nvPr/>
            </p:nvSpPr>
            <p:spPr bwMode="auto">
              <a:xfrm>
                <a:off x="1216" y="1268"/>
                <a:ext cx="200" cy="196"/>
              </a:xfrm>
              <a:custGeom>
                <a:avLst/>
                <a:gdLst>
                  <a:gd name="T0" fmla="*/ 0 w 200"/>
                  <a:gd name="T1" fmla="*/ 196 h 196"/>
                  <a:gd name="T2" fmla="*/ 200 w 200"/>
                  <a:gd name="T3" fmla="*/ 0 h 196"/>
                  <a:gd name="T4" fmla="*/ 0 60000 65536"/>
                  <a:gd name="T5" fmla="*/ 0 60000 65536"/>
                  <a:gd name="T6" fmla="*/ 0 w 200"/>
                  <a:gd name="T7" fmla="*/ 0 h 196"/>
                  <a:gd name="T8" fmla="*/ 200 w 200"/>
                  <a:gd name="T9" fmla="*/ 196 h 196"/>
                </a:gdLst>
                <a:ahLst/>
                <a:cxnLst>
                  <a:cxn ang="T4">
                    <a:pos x="T0" y="T1"/>
                  </a:cxn>
                  <a:cxn ang="T5">
                    <a:pos x="T2" y="T3"/>
                  </a:cxn>
                </a:cxnLst>
                <a:rect l="T6" t="T7" r="T8" b="T9"/>
                <a:pathLst>
                  <a:path w="200" h="196">
                    <a:moveTo>
                      <a:pt x="0" y="196"/>
                    </a:moveTo>
                    <a:lnTo>
                      <a:pt x="200" y="0"/>
                    </a:lnTo>
                  </a:path>
                </a:pathLst>
              </a:custGeom>
              <a:noFill/>
              <a:ln w="1905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3" name="Freeform 14">
                <a:extLst>
                  <a:ext uri="{FF2B5EF4-FFF2-40B4-BE49-F238E27FC236}">
                    <a16:creationId xmlns:a16="http://schemas.microsoft.com/office/drawing/2014/main" id="{36DFA10B-6F3A-7A1A-87AE-69EF68C8F71B}"/>
                  </a:ext>
                </a:extLst>
              </p:cNvPr>
              <p:cNvSpPr>
                <a:spLocks noChangeAspect="1"/>
              </p:cNvSpPr>
              <p:nvPr/>
            </p:nvSpPr>
            <p:spPr bwMode="auto">
              <a:xfrm>
                <a:off x="1584" y="1200"/>
                <a:ext cx="528" cy="4"/>
              </a:xfrm>
              <a:custGeom>
                <a:avLst/>
                <a:gdLst>
                  <a:gd name="T0" fmla="*/ 0 w 528"/>
                  <a:gd name="T1" fmla="*/ 0 h 4"/>
                  <a:gd name="T2" fmla="*/ 528 w 528"/>
                  <a:gd name="T3" fmla="*/ 4 h 4"/>
                  <a:gd name="T4" fmla="*/ 0 60000 65536"/>
                  <a:gd name="T5" fmla="*/ 0 60000 65536"/>
                  <a:gd name="T6" fmla="*/ 0 w 528"/>
                  <a:gd name="T7" fmla="*/ 0 h 4"/>
                  <a:gd name="T8" fmla="*/ 528 w 528"/>
                  <a:gd name="T9" fmla="*/ 4 h 4"/>
                </a:gdLst>
                <a:ahLst/>
                <a:cxnLst>
                  <a:cxn ang="T4">
                    <a:pos x="T0" y="T1"/>
                  </a:cxn>
                  <a:cxn ang="T5">
                    <a:pos x="T2" y="T3"/>
                  </a:cxn>
                </a:cxnLst>
                <a:rect l="T6" t="T7" r="T8" b="T9"/>
                <a:pathLst>
                  <a:path w="528" h="4">
                    <a:moveTo>
                      <a:pt x="0" y="0"/>
                    </a:moveTo>
                    <a:lnTo>
                      <a:pt x="528" y="4"/>
                    </a:lnTo>
                  </a:path>
                </a:pathLst>
              </a:custGeom>
              <a:noFill/>
              <a:ln w="1905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4" name="Freeform 15">
                <a:extLst>
                  <a:ext uri="{FF2B5EF4-FFF2-40B4-BE49-F238E27FC236}">
                    <a16:creationId xmlns:a16="http://schemas.microsoft.com/office/drawing/2014/main" id="{499E2A74-D3F5-ADEE-AB3E-B1E6E011872D}"/>
                  </a:ext>
                </a:extLst>
              </p:cNvPr>
              <p:cNvSpPr>
                <a:spLocks noChangeAspect="1"/>
              </p:cNvSpPr>
              <p:nvPr/>
            </p:nvSpPr>
            <p:spPr bwMode="auto">
              <a:xfrm>
                <a:off x="1224" y="1592"/>
                <a:ext cx="196" cy="172"/>
              </a:xfrm>
              <a:custGeom>
                <a:avLst/>
                <a:gdLst>
                  <a:gd name="T0" fmla="*/ 0 w 196"/>
                  <a:gd name="T1" fmla="*/ 0 h 172"/>
                  <a:gd name="T2" fmla="*/ 196 w 196"/>
                  <a:gd name="T3" fmla="*/ 172 h 172"/>
                  <a:gd name="T4" fmla="*/ 0 60000 65536"/>
                  <a:gd name="T5" fmla="*/ 0 60000 65536"/>
                  <a:gd name="T6" fmla="*/ 0 w 196"/>
                  <a:gd name="T7" fmla="*/ 0 h 172"/>
                  <a:gd name="T8" fmla="*/ 196 w 196"/>
                  <a:gd name="T9" fmla="*/ 172 h 172"/>
                </a:gdLst>
                <a:ahLst/>
                <a:cxnLst>
                  <a:cxn ang="T4">
                    <a:pos x="T0" y="T1"/>
                  </a:cxn>
                  <a:cxn ang="T5">
                    <a:pos x="T2" y="T3"/>
                  </a:cxn>
                </a:cxnLst>
                <a:rect l="T6" t="T7" r="T8" b="T9"/>
                <a:pathLst>
                  <a:path w="196" h="172">
                    <a:moveTo>
                      <a:pt x="0" y="0"/>
                    </a:moveTo>
                    <a:lnTo>
                      <a:pt x="196" y="172"/>
                    </a:lnTo>
                  </a:path>
                </a:pathLst>
              </a:custGeom>
              <a:noFill/>
              <a:ln w="1905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5" name="Freeform 16">
                <a:extLst>
                  <a:ext uri="{FF2B5EF4-FFF2-40B4-BE49-F238E27FC236}">
                    <a16:creationId xmlns:a16="http://schemas.microsoft.com/office/drawing/2014/main" id="{C17040AD-8662-25E8-8E1E-6B2D5F118326}"/>
                  </a:ext>
                </a:extLst>
              </p:cNvPr>
              <p:cNvSpPr>
                <a:spLocks noChangeAspect="1"/>
              </p:cNvSpPr>
              <p:nvPr/>
            </p:nvSpPr>
            <p:spPr bwMode="auto">
              <a:xfrm>
                <a:off x="1488" y="1296"/>
                <a:ext cx="12" cy="432"/>
              </a:xfrm>
              <a:custGeom>
                <a:avLst/>
                <a:gdLst>
                  <a:gd name="T0" fmla="*/ 0 w 12"/>
                  <a:gd name="T1" fmla="*/ 0 h 432"/>
                  <a:gd name="T2" fmla="*/ 12 w 12"/>
                  <a:gd name="T3" fmla="*/ 432 h 432"/>
                  <a:gd name="T4" fmla="*/ 0 60000 65536"/>
                  <a:gd name="T5" fmla="*/ 0 60000 65536"/>
                  <a:gd name="T6" fmla="*/ 0 w 12"/>
                  <a:gd name="T7" fmla="*/ 0 h 432"/>
                  <a:gd name="T8" fmla="*/ 12 w 12"/>
                  <a:gd name="T9" fmla="*/ 432 h 432"/>
                </a:gdLst>
                <a:ahLst/>
                <a:cxnLst>
                  <a:cxn ang="T4">
                    <a:pos x="T0" y="T1"/>
                  </a:cxn>
                  <a:cxn ang="T5">
                    <a:pos x="T2" y="T3"/>
                  </a:cxn>
                </a:cxnLst>
                <a:rect l="T6" t="T7" r="T8" b="T9"/>
                <a:pathLst>
                  <a:path w="12" h="432">
                    <a:moveTo>
                      <a:pt x="0" y="0"/>
                    </a:moveTo>
                    <a:lnTo>
                      <a:pt x="12" y="432"/>
                    </a:lnTo>
                  </a:path>
                </a:pathLst>
              </a:custGeom>
              <a:noFill/>
              <a:ln w="1905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6" name="Freeform 17">
                <a:extLst>
                  <a:ext uri="{FF2B5EF4-FFF2-40B4-BE49-F238E27FC236}">
                    <a16:creationId xmlns:a16="http://schemas.microsoft.com/office/drawing/2014/main" id="{00664897-6EC8-1B36-3376-0FE75318E283}"/>
                  </a:ext>
                </a:extLst>
              </p:cNvPr>
              <p:cNvSpPr>
                <a:spLocks noChangeAspect="1"/>
              </p:cNvSpPr>
              <p:nvPr/>
            </p:nvSpPr>
            <p:spPr bwMode="auto">
              <a:xfrm>
                <a:off x="1572" y="1612"/>
                <a:ext cx="184" cy="156"/>
              </a:xfrm>
              <a:custGeom>
                <a:avLst/>
                <a:gdLst>
                  <a:gd name="T0" fmla="*/ 0 w 184"/>
                  <a:gd name="T1" fmla="*/ 156 h 156"/>
                  <a:gd name="T2" fmla="*/ 184 w 184"/>
                  <a:gd name="T3" fmla="*/ 0 h 156"/>
                  <a:gd name="T4" fmla="*/ 0 60000 65536"/>
                  <a:gd name="T5" fmla="*/ 0 60000 65536"/>
                  <a:gd name="T6" fmla="*/ 0 w 184"/>
                  <a:gd name="T7" fmla="*/ 0 h 156"/>
                  <a:gd name="T8" fmla="*/ 184 w 184"/>
                  <a:gd name="T9" fmla="*/ 156 h 156"/>
                </a:gdLst>
                <a:ahLst/>
                <a:cxnLst>
                  <a:cxn ang="T4">
                    <a:pos x="T0" y="T1"/>
                  </a:cxn>
                  <a:cxn ang="T5">
                    <a:pos x="T2" y="T3"/>
                  </a:cxn>
                </a:cxnLst>
                <a:rect l="T6" t="T7" r="T8" b="T9"/>
                <a:pathLst>
                  <a:path w="184" h="156">
                    <a:moveTo>
                      <a:pt x="0" y="156"/>
                    </a:moveTo>
                    <a:lnTo>
                      <a:pt x="184" y="0"/>
                    </a:lnTo>
                  </a:path>
                </a:pathLst>
              </a:custGeom>
              <a:noFill/>
              <a:ln w="1905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7" name="Freeform 18">
                <a:extLst>
                  <a:ext uri="{FF2B5EF4-FFF2-40B4-BE49-F238E27FC236}">
                    <a16:creationId xmlns:a16="http://schemas.microsoft.com/office/drawing/2014/main" id="{51F85CFA-593A-D60C-E4A7-09A6B61CD2A8}"/>
                  </a:ext>
                </a:extLst>
              </p:cNvPr>
              <p:cNvSpPr>
                <a:spLocks noChangeAspect="1"/>
              </p:cNvSpPr>
              <p:nvPr/>
            </p:nvSpPr>
            <p:spPr bwMode="auto">
              <a:xfrm>
                <a:off x="1552" y="1268"/>
                <a:ext cx="208" cy="196"/>
              </a:xfrm>
              <a:custGeom>
                <a:avLst/>
                <a:gdLst>
                  <a:gd name="T0" fmla="*/ 0 w 208"/>
                  <a:gd name="T1" fmla="*/ 0 h 196"/>
                  <a:gd name="T2" fmla="*/ 208 w 208"/>
                  <a:gd name="T3" fmla="*/ 196 h 196"/>
                  <a:gd name="T4" fmla="*/ 0 60000 65536"/>
                  <a:gd name="T5" fmla="*/ 0 60000 65536"/>
                  <a:gd name="T6" fmla="*/ 0 w 208"/>
                  <a:gd name="T7" fmla="*/ 0 h 196"/>
                  <a:gd name="T8" fmla="*/ 208 w 208"/>
                  <a:gd name="T9" fmla="*/ 196 h 196"/>
                </a:gdLst>
                <a:ahLst/>
                <a:cxnLst>
                  <a:cxn ang="T4">
                    <a:pos x="T0" y="T1"/>
                  </a:cxn>
                  <a:cxn ang="T5">
                    <a:pos x="T2" y="T3"/>
                  </a:cxn>
                </a:cxnLst>
                <a:rect l="T6" t="T7" r="T8" b="T9"/>
                <a:pathLst>
                  <a:path w="208" h="196">
                    <a:moveTo>
                      <a:pt x="0" y="0"/>
                    </a:moveTo>
                    <a:lnTo>
                      <a:pt x="208" y="196"/>
                    </a:lnTo>
                  </a:path>
                </a:pathLst>
              </a:custGeom>
              <a:noFill/>
              <a:ln w="1905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8" name="Freeform 19">
                <a:extLst>
                  <a:ext uri="{FF2B5EF4-FFF2-40B4-BE49-F238E27FC236}">
                    <a16:creationId xmlns:a16="http://schemas.microsoft.com/office/drawing/2014/main" id="{66D2D1FA-CD45-5823-7AFE-5818BC5A28FD}"/>
                  </a:ext>
                </a:extLst>
              </p:cNvPr>
              <p:cNvSpPr>
                <a:spLocks noChangeAspect="1"/>
              </p:cNvSpPr>
              <p:nvPr/>
            </p:nvSpPr>
            <p:spPr bwMode="auto">
              <a:xfrm>
                <a:off x="1892" y="1268"/>
                <a:ext cx="240" cy="196"/>
              </a:xfrm>
              <a:custGeom>
                <a:avLst/>
                <a:gdLst>
                  <a:gd name="T0" fmla="*/ 0 w 240"/>
                  <a:gd name="T1" fmla="*/ 196 h 196"/>
                  <a:gd name="T2" fmla="*/ 240 w 240"/>
                  <a:gd name="T3" fmla="*/ 0 h 196"/>
                  <a:gd name="T4" fmla="*/ 0 60000 65536"/>
                  <a:gd name="T5" fmla="*/ 0 60000 65536"/>
                  <a:gd name="T6" fmla="*/ 0 w 240"/>
                  <a:gd name="T7" fmla="*/ 0 h 196"/>
                  <a:gd name="T8" fmla="*/ 240 w 240"/>
                  <a:gd name="T9" fmla="*/ 196 h 196"/>
                </a:gdLst>
                <a:ahLst/>
                <a:cxnLst>
                  <a:cxn ang="T4">
                    <a:pos x="T0" y="T1"/>
                  </a:cxn>
                  <a:cxn ang="T5">
                    <a:pos x="T2" y="T3"/>
                  </a:cxn>
                </a:cxnLst>
                <a:rect l="T6" t="T7" r="T8" b="T9"/>
                <a:pathLst>
                  <a:path w="240" h="196">
                    <a:moveTo>
                      <a:pt x="0" y="196"/>
                    </a:moveTo>
                    <a:lnTo>
                      <a:pt x="240" y="0"/>
                    </a:lnTo>
                  </a:path>
                </a:pathLst>
              </a:custGeom>
              <a:noFill/>
              <a:ln w="1905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9" name="Freeform 20">
                <a:extLst>
                  <a:ext uri="{FF2B5EF4-FFF2-40B4-BE49-F238E27FC236}">
                    <a16:creationId xmlns:a16="http://schemas.microsoft.com/office/drawing/2014/main" id="{73763852-816B-2699-D291-AA0744F655D3}"/>
                  </a:ext>
                </a:extLst>
              </p:cNvPr>
              <p:cNvSpPr>
                <a:spLocks noChangeAspect="1"/>
              </p:cNvSpPr>
              <p:nvPr/>
            </p:nvSpPr>
            <p:spPr bwMode="auto">
              <a:xfrm>
                <a:off x="1896" y="1596"/>
                <a:ext cx="244" cy="212"/>
              </a:xfrm>
              <a:custGeom>
                <a:avLst/>
                <a:gdLst>
                  <a:gd name="T0" fmla="*/ 0 w 244"/>
                  <a:gd name="T1" fmla="*/ 0 h 212"/>
                  <a:gd name="T2" fmla="*/ 244 w 244"/>
                  <a:gd name="T3" fmla="*/ 212 h 212"/>
                  <a:gd name="T4" fmla="*/ 0 60000 65536"/>
                  <a:gd name="T5" fmla="*/ 0 60000 65536"/>
                  <a:gd name="T6" fmla="*/ 0 w 244"/>
                  <a:gd name="T7" fmla="*/ 0 h 212"/>
                  <a:gd name="T8" fmla="*/ 244 w 244"/>
                  <a:gd name="T9" fmla="*/ 212 h 212"/>
                </a:gdLst>
                <a:ahLst/>
                <a:cxnLst>
                  <a:cxn ang="T4">
                    <a:pos x="T0" y="T1"/>
                  </a:cxn>
                  <a:cxn ang="T5">
                    <a:pos x="T2" y="T3"/>
                  </a:cxn>
                </a:cxnLst>
                <a:rect l="T6" t="T7" r="T8" b="T9"/>
                <a:pathLst>
                  <a:path w="244" h="212">
                    <a:moveTo>
                      <a:pt x="0" y="0"/>
                    </a:moveTo>
                    <a:lnTo>
                      <a:pt x="244" y="212"/>
                    </a:lnTo>
                  </a:path>
                </a:pathLst>
              </a:custGeom>
              <a:noFill/>
              <a:ln w="1905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233" name="Oval 21">
              <a:extLst>
                <a:ext uri="{FF2B5EF4-FFF2-40B4-BE49-F238E27FC236}">
                  <a16:creationId xmlns:a16="http://schemas.microsoft.com/office/drawing/2014/main" id="{9FA1081F-96CB-70BD-ED7E-C649D526392B}"/>
                </a:ext>
              </a:extLst>
            </p:cNvPr>
            <p:cNvSpPr>
              <a:spLocks noChangeAspect="1" noChangeArrowheads="1"/>
            </p:cNvSpPr>
            <p:nvPr/>
          </p:nvSpPr>
          <p:spPr bwMode="auto">
            <a:xfrm>
              <a:off x="2928" y="1812"/>
              <a:ext cx="130" cy="130"/>
            </a:xfrm>
            <a:prstGeom prst="ellipse">
              <a:avLst/>
            </a:prstGeom>
            <a:solidFill>
              <a:schemeClr val="accent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34" name="Oval 22">
              <a:extLst>
                <a:ext uri="{FF2B5EF4-FFF2-40B4-BE49-F238E27FC236}">
                  <a16:creationId xmlns:a16="http://schemas.microsoft.com/office/drawing/2014/main" id="{915DC8B6-5366-5985-3E2D-853A1323860F}"/>
                </a:ext>
              </a:extLst>
            </p:cNvPr>
            <p:cNvSpPr>
              <a:spLocks noChangeAspect="1" noChangeArrowheads="1"/>
            </p:cNvSpPr>
            <p:nvPr/>
          </p:nvSpPr>
          <p:spPr bwMode="auto">
            <a:xfrm>
              <a:off x="3384" y="1812"/>
              <a:ext cx="130" cy="130"/>
            </a:xfrm>
            <a:prstGeom prst="ellipse">
              <a:avLst/>
            </a:prstGeom>
            <a:solidFill>
              <a:schemeClr val="accent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35" name="Oval 23">
              <a:extLst>
                <a:ext uri="{FF2B5EF4-FFF2-40B4-BE49-F238E27FC236}">
                  <a16:creationId xmlns:a16="http://schemas.microsoft.com/office/drawing/2014/main" id="{90B4B2B3-564C-D256-6559-82A278597AA2}"/>
                </a:ext>
              </a:extLst>
            </p:cNvPr>
            <p:cNvSpPr>
              <a:spLocks noChangeAspect="1" noChangeArrowheads="1"/>
            </p:cNvSpPr>
            <p:nvPr/>
          </p:nvSpPr>
          <p:spPr bwMode="auto">
            <a:xfrm>
              <a:off x="3156" y="1584"/>
              <a:ext cx="130" cy="130"/>
            </a:xfrm>
            <a:prstGeom prst="ellipse">
              <a:avLst/>
            </a:prstGeom>
            <a:solidFill>
              <a:schemeClr val="accent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36" name="Oval 24">
              <a:extLst>
                <a:ext uri="{FF2B5EF4-FFF2-40B4-BE49-F238E27FC236}">
                  <a16:creationId xmlns:a16="http://schemas.microsoft.com/office/drawing/2014/main" id="{B44BB14A-2E86-69C0-F528-394AA783ECA7}"/>
                </a:ext>
              </a:extLst>
            </p:cNvPr>
            <p:cNvSpPr>
              <a:spLocks noChangeAspect="1" noChangeArrowheads="1"/>
            </p:cNvSpPr>
            <p:nvPr/>
          </p:nvSpPr>
          <p:spPr bwMode="auto">
            <a:xfrm>
              <a:off x="3156" y="2007"/>
              <a:ext cx="130" cy="130"/>
            </a:xfrm>
            <a:prstGeom prst="ellipse">
              <a:avLst/>
            </a:prstGeom>
            <a:solidFill>
              <a:schemeClr val="accent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37" name="Oval 25">
              <a:extLst>
                <a:ext uri="{FF2B5EF4-FFF2-40B4-BE49-F238E27FC236}">
                  <a16:creationId xmlns:a16="http://schemas.microsoft.com/office/drawing/2014/main" id="{47F94356-A4D8-6355-D2E7-A640EE75A965}"/>
                </a:ext>
              </a:extLst>
            </p:cNvPr>
            <p:cNvSpPr>
              <a:spLocks noChangeAspect="1" noChangeArrowheads="1"/>
            </p:cNvSpPr>
            <p:nvPr/>
          </p:nvSpPr>
          <p:spPr bwMode="auto">
            <a:xfrm>
              <a:off x="3644" y="2039"/>
              <a:ext cx="130" cy="130"/>
            </a:xfrm>
            <a:prstGeom prst="ellipse">
              <a:avLst/>
            </a:prstGeom>
            <a:solidFill>
              <a:schemeClr val="accent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38" name="Oval 26">
              <a:extLst>
                <a:ext uri="{FF2B5EF4-FFF2-40B4-BE49-F238E27FC236}">
                  <a16:creationId xmlns:a16="http://schemas.microsoft.com/office/drawing/2014/main" id="{0FA3E551-1E4C-691E-D4C6-5004C158382D}"/>
                </a:ext>
              </a:extLst>
            </p:cNvPr>
            <p:cNvSpPr>
              <a:spLocks noChangeAspect="1" noChangeArrowheads="1"/>
            </p:cNvSpPr>
            <p:nvPr/>
          </p:nvSpPr>
          <p:spPr bwMode="auto">
            <a:xfrm>
              <a:off x="3644" y="1584"/>
              <a:ext cx="130" cy="130"/>
            </a:xfrm>
            <a:prstGeom prst="ellipse">
              <a:avLst/>
            </a:prstGeom>
            <a:solidFill>
              <a:schemeClr val="accent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39" name="Freeform 27">
              <a:extLst>
                <a:ext uri="{FF2B5EF4-FFF2-40B4-BE49-F238E27FC236}">
                  <a16:creationId xmlns:a16="http://schemas.microsoft.com/office/drawing/2014/main" id="{3C38AD48-6E75-125F-4A8F-252633CC9841}"/>
                </a:ext>
              </a:extLst>
            </p:cNvPr>
            <p:cNvSpPr>
              <a:spLocks noChangeAspect="1"/>
            </p:cNvSpPr>
            <p:nvPr/>
          </p:nvSpPr>
          <p:spPr bwMode="auto">
            <a:xfrm>
              <a:off x="3036" y="1695"/>
              <a:ext cx="136" cy="133"/>
            </a:xfrm>
            <a:custGeom>
              <a:avLst/>
              <a:gdLst>
                <a:gd name="T0" fmla="*/ 0 w 200"/>
                <a:gd name="T1" fmla="*/ 1 h 196"/>
                <a:gd name="T2" fmla="*/ 1 w 200"/>
                <a:gd name="T3" fmla="*/ 0 h 196"/>
                <a:gd name="T4" fmla="*/ 0 60000 65536"/>
                <a:gd name="T5" fmla="*/ 0 60000 65536"/>
                <a:gd name="T6" fmla="*/ 0 w 200"/>
                <a:gd name="T7" fmla="*/ 0 h 196"/>
                <a:gd name="T8" fmla="*/ 200 w 200"/>
                <a:gd name="T9" fmla="*/ 196 h 196"/>
              </a:gdLst>
              <a:ahLst/>
              <a:cxnLst>
                <a:cxn ang="T4">
                  <a:pos x="T0" y="T1"/>
                </a:cxn>
                <a:cxn ang="T5">
                  <a:pos x="T2" y="T3"/>
                </a:cxn>
              </a:cxnLst>
              <a:rect l="T6" t="T7" r="T8" b="T9"/>
              <a:pathLst>
                <a:path w="200" h="196">
                  <a:moveTo>
                    <a:pt x="0" y="196"/>
                  </a:moveTo>
                  <a:lnTo>
                    <a:pt x="200" y="0"/>
                  </a:lnTo>
                </a:path>
              </a:pathLst>
            </a:custGeom>
            <a:noFill/>
            <a:ln w="1905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40" name="Freeform 28">
              <a:extLst>
                <a:ext uri="{FF2B5EF4-FFF2-40B4-BE49-F238E27FC236}">
                  <a16:creationId xmlns:a16="http://schemas.microsoft.com/office/drawing/2014/main" id="{A319D5B9-FD56-CC1D-F02A-2C51B1818DE2}"/>
                </a:ext>
              </a:extLst>
            </p:cNvPr>
            <p:cNvSpPr>
              <a:spLocks noChangeAspect="1"/>
            </p:cNvSpPr>
            <p:nvPr/>
          </p:nvSpPr>
          <p:spPr bwMode="auto">
            <a:xfrm>
              <a:off x="3286" y="1649"/>
              <a:ext cx="358" cy="3"/>
            </a:xfrm>
            <a:custGeom>
              <a:avLst/>
              <a:gdLst>
                <a:gd name="T0" fmla="*/ 0 w 528"/>
                <a:gd name="T1" fmla="*/ 0 h 4"/>
                <a:gd name="T2" fmla="*/ 1 w 528"/>
                <a:gd name="T3" fmla="*/ 2 h 4"/>
                <a:gd name="T4" fmla="*/ 0 60000 65536"/>
                <a:gd name="T5" fmla="*/ 0 60000 65536"/>
                <a:gd name="T6" fmla="*/ 0 w 528"/>
                <a:gd name="T7" fmla="*/ 0 h 4"/>
                <a:gd name="T8" fmla="*/ 528 w 528"/>
                <a:gd name="T9" fmla="*/ 4 h 4"/>
              </a:gdLst>
              <a:ahLst/>
              <a:cxnLst>
                <a:cxn ang="T4">
                  <a:pos x="T0" y="T1"/>
                </a:cxn>
                <a:cxn ang="T5">
                  <a:pos x="T2" y="T3"/>
                </a:cxn>
              </a:cxnLst>
              <a:rect l="T6" t="T7" r="T8" b="T9"/>
              <a:pathLst>
                <a:path w="528" h="4">
                  <a:moveTo>
                    <a:pt x="0" y="0"/>
                  </a:moveTo>
                  <a:lnTo>
                    <a:pt x="528" y="4"/>
                  </a:lnTo>
                </a:path>
              </a:pathLst>
            </a:custGeom>
            <a:noFill/>
            <a:ln w="1905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41" name="Freeform 29">
              <a:extLst>
                <a:ext uri="{FF2B5EF4-FFF2-40B4-BE49-F238E27FC236}">
                  <a16:creationId xmlns:a16="http://schemas.microsoft.com/office/drawing/2014/main" id="{C080EA0C-EA32-64E1-874E-FDEFE6C9D972}"/>
                </a:ext>
              </a:extLst>
            </p:cNvPr>
            <p:cNvSpPr>
              <a:spLocks noChangeAspect="1"/>
            </p:cNvSpPr>
            <p:nvPr/>
          </p:nvSpPr>
          <p:spPr bwMode="auto">
            <a:xfrm>
              <a:off x="3264" y="1695"/>
              <a:ext cx="141" cy="133"/>
            </a:xfrm>
            <a:custGeom>
              <a:avLst/>
              <a:gdLst>
                <a:gd name="T0" fmla="*/ 0 w 208"/>
                <a:gd name="T1" fmla="*/ 0 h 196"/>
                <a:gd name="T2" fmla="*/ 1 w 208"/>
                <a:gd name="T3" fmla="*/ 1 h 196"/>
                <a:gd name="T4" fmla="*/ 0 60000 65536"/>
                <a:gd name="T5" fmla="*/ 0 60000 65536"/>
                <a:gd name="T6" fmla="*/ 0 w 208"/>
                <a:gd name="T7" fmla="*/ 0 h 196"/>
                <a:gd name="T8" fmla="*/ 208 w 208"/>
                <a:gd name="T9" fmla="*/ 196 h 196"/>
              </a:gdLst>
              <a:ahLst/>
              <a:cxnLst>
                <a:cxn ang="T4">
                  <a:pos x="T0" y="T1"/>
                </a:cxn>
                <a:cxn ang="T5">
                  <a:pos x="T2" y="T3"/>
                </a:cxn>
              </a:cxnLst>
              <a:rect l="T6" t="T7" r="T8" b="T9"/>
              <a:pathLst>
                <a:path w="208" h="196">
                  <a:moveTo>
                    <a:pt x="0" y="0"/>
                  </a:moveTo>
                  <a:lnTo>
                    <a:pt x="208" y="196"/>
                  </a:lnTo>
                </a:path>
              </a:pathLst>
            </a:custGeom>
            <a:noFill/>
            <a:ln w="1905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42" name="Freeform 30">
              <a:extLst>
                <a:ext uri="{FF2B5EF4-FFF2-40B4-BE49-F238E27FC236}">
                  <a16:creationId xmlns:a16="http://schemas.microsoft.com/office/drawing/2014/main" id="{5EE83D5F-A163-D75E-583C-8323DCF2D770}"/>
                </a:ext>
              </a:extLst>
            </p:cNvPr>
            <p:cNvSpPr>
              <a:spLocks noChangeAspect="1"/>
            </p:cNvSpPr>
            <p:nvPr/>
          </p:nvSpPr>
          <p:spPr bwMode="auto">
            <a:xfrm>
              <a:off x="3495" y="1695"/>
              <a:ext cx="162" cy="133"/>
            </a:xfrm>
            <a:custGeom>
              <a:avLst/>
              <a:gdLst>
                <a:gd name="T0" fmla="*/ 0 w 240"/>
                <a:gd name="T1" fmla="*/ 1 h 196"/>
                <a:gd name="T2" fmla="*/ 1 w 240"/>
                <a:gd name="T3" fmla="*/ 0 h 196"/>
                <a:gd name="T4" fmla="*/ 0 60000 65536"/>
                <a:gd name="T5" fmla="*/ 0 60000 65536"/>
                <a:gd name="T6" fmla="*/ 0 w 240"/>
                <a:gd name="T7" fmla="*/ 0 h 196"/>
                <a:gd name="T8" fmla="*/ 240 w 240"/>
                <a:gd name="T9" fmla="*/ 196 h 196"/>
              </a:gdLst>
              <a:ahLst/>
              <a:cxnLst>
                <a:cxn ang="T4">
                  <a:pos x="T0" y="T1"/>
                </a:cxn>
                <a:cxn ang="T5">
                  <a:pos x="T2" y="T3"/>
                </a:cxn>
              </a:cxnLst>
              <a:rect l="T6" t="T7" r="T8" b="T9"/>
              <a:pathLst>
                <a:path w="240" h="196">
                  <a:moveTo>
                    <a:pt x="0" y="196"/>
                  </a:moveTo>
                  <a:lnTo>
                    <a:pt x="240" y="0"/>
                  </a:lnTo>
                </a:path>
              </a:pathLst>
            </a:custGeom>
            <a:noFill/>
            <a:ln w="1905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43" name="Text Box 31">
              <a:extLst>
                <a:ext uri="{FF2B5EF4-FFF2-40B4-BE49-F238E27FC236}">
                  <a16:creationId xmlns:a16="http://schemas.microsoft.com/office/drawing/2014/main" id="{C6E6F15C-F563-6630-3AF8-BBA3C3004B8D}"/>
                </a:ext>
              </a:extLst>
            </p:cNvPr>
            <p:cNvSpPr txBox="1">
              <a:spLocks noChangeAspect="1" noChangeArrowheads="1"/>
            </p:cNvSpPr>
            <p:nvPr/>
          </p:nvSpPr>
          <p:spPr bwMode="auto">
            <a:xfrm>
              <a:off x="3377" y="2186"/>
              <a:ext cx="11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200" b="1">
                <a:latin typeface="Comic Sans MS" panose="030F0702030302020204" pitchFamily="66" charset="0"/>
              </a:endParaRPr>
            </a:p>
          </p:txBody>
        </p:sp>
        <p:sp>
          <p:nvSpPr>
            <p:cNvPr id="9244" name="Text Box 32">
              <a:extLst>
                <a:ext uri="{FF2B5EF4-FFF2-40B4-BE49-F238E27FC236}">
                  <a16:creationId xmlns:a16="http://schemas.microsoft.com/office/drawing/2014/main" id="{2CCBCB0E-983F-51B2-942A-BB0C831235D4}"/>
                </a:ext>
              </a:extLst>
            </p:cNvPr>
            <p:cNvSpPr txBox="1">
              <a:spLocks noChangeArrowheads="1"/>
            </p:cNvSpPr>
            <p:nvPr/>
          </p:nvSpPr>
          <p:spPr bwMode="auto">
            <a:xfrm>
              <a:off x="1286" y="2231"/>
              <a:ext cx="84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b="1" dirty="0">
                  <a:solidFill>
                    <a:srgbClr val="990099"/>
                  </a:solidFill>
                </a:rPr>
                <a:t>connected</a:t>
              </a:r>
            </a:p>
          </p:txBody>
        </p:sp>
        <p:sp>
          <p:nvSpPr>
            <p:cNvPr id="9245" name="Text Box 33">
              <a:extLst>
                <a:ext uri="{FF2B5EF4-FFF2-40B4-BE49-F238E27FC236}">
                  <a16:creationId xmlns:a16="http://schemas.microsoft.com/office/drawing/2014/main" id="{5F2C2664-3460-9837-12E5-EB897B7B2CC1}"/>
                </a:ext>
              </a:extLst>
            </p:cNvPr>
            <p:cNvSpPr txBox="1">
              <a:spLocks noChangeArrowheads="1"/>
            </p:cNvSpPr>
            <p:nvPr/>
          </p:nvSpPr>
          <p:spPr bwMode="auto">
            <a:xfrm>
              <a:off x="2822" y="2231"/>
              <a:ext cx="105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b="1" dirty="0">
                  <a:solidFill>
                    <a:srgbClr val="990099"/>
                  </a:solidFill>
                </a:rPr>
                <a:t>disconnected</a:t>
              </a:r>
            </a:p>
          </p:txBody>
        </p:sp>
      </p:grpSp>
      <p:grpSp>
        <p:nvGrpSpPr>
          <p:cNvPr id="9260" name="Group 34">
            <a:extLst>
              <a:ext uri="{FF2B5EF4-FFF2-40B4-BE49-F238E27FC236}">
                <a16:creationId xmlns:a16="http://schemas.microsoft.com/office/drawing/2014/main" id="{E1499044-8A35-7454-361E-7C149198E6D4}"/>
              </a:ext>
            </a:extLst>
          </p:cNvPr>
          <p:cNvGrpSpPr>
            <a:grpSpLocks/>
          </p:cNvGrpSpPr>
          <p:nvPr/>
        </p:nvGrpSpPr>
        <p:grpSpPr bwMode="auto">
          <a:xfrm>
            <a:off x="1143000" y="5268912"/>
            <a:ext cx="6159500" cy="749300"/>
            <a:chOff x="720" y="3024"/>
            <a:chExt cx="3880" cy="472"/>
          </a:xfrm>
        </p:grpSpPr>
        <p:grpSp>
          <p:nvGrpSpPr>
            <p:cNvPr id="9261" name="Group 35">
              <a:extLst>
                <a:ext uri="{FF2B5EF4-FFF2-40B4-BE49-F238E27FC236}">
                  <a16:creationId xmlns:a16="http://schemas.microsoft.com/office/drawing/2014/main" id="{CEAEB864-0DE3-33FF-5BA7-734FC88D04C5}"/>
                </a:ext>
              </a:extLst>
            </p:cNvPr>
            <p:cNvGrpSpPr>
              <a:grpSpLocks/>
            </p:cNvGrpSpPr>
            <p:nvPr/>
          </p:nvGrpSpPr>
          <p:grpSpPr bwMode="auto">
            <a:xfrm>
              <a:off x="1344" y="3216"/>
              <a:ext cx="1048" cy="88"/>
              <a:chOff x="3988" y="676"/>
              <a:chExt cx="1048" cy="88"/>
            </a:xfrm>
          </p:grpSpPr>
          <p:sp>
            <p:nvSpPr>
              <p:cNvPr id="10244" name="Oval 36">
                <a:extLst>
                  <a:ext uri="{FF2B5EF4-FFF2-40B4-BE49-F238E27FC236}">
                    <a16:creationId xmlns:a16="http://schemas.microsoft.com/office/drawing/2014/main" id="{1E6B1DAE-51D5-00D5-686F-565C31376958}"/>
                  </a:ext>
                </a:extLst>
              </p:cNvPr>
              <p:cNvSpPr>
                <a:spLocks noChangeArrowheads="1"/>
              </p:cNvSpPr>
              <p:nvPr/>
            </p:nvSpPr>
            <p:spPr bwMode="auto">
              <a:xfrm>
                <a:off x="3988" y="676"/>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45" name="Oval 37">
                <a:extLst>
                  <a:ext uri="{FF2B5EF4-FFF2-40B4-BE49-F238E27FC236}">
                    <a16:creationId xmlns:a16="http://schemas.microsoft.com/office/drawing/2014/main" id="{5552B66B-5C8E-28AC-B0B0-A6C897B83065}"/>
                  </a:ext>
                </a:extLst>
              </p:cNvPr>
              <p:cNvSpPr>
                <a:spLocks noChangeArrowheads="1"/>
              </p:cNvSpPr>
              <p:nvPr/>
            </p:nvSpPr>
            <p:spPr bwMode="auto">
              <a:xfrm>
                <a:off x="4228" y="676"/>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46" name="Oval 38">
                <a:extLst>
                  <a:ext uri="{FF2B5EF4-FFF2-40B4-BE49-F238E27FC236}">
                    <a16:creationId xmlns:a16="http://schemas.microsoft.com/office/drawing/2014/main" id="{9D023CF1-6D69-04AC-E0C2-26ADDD368BCD}"/>
                  </a:ext>
                </a:extLst>
              </p:cNvPr>
              <p:cNvSpPr>
                <a:spLocks noChangeArrowheads="1"/>
              </p:cNvSpPr>
              <p:nvPr/>
            </p:nvSpPr>
            <p:spPr bwMode="auto">
              <a:xfrm>
                <a:off x="4468" y="676"/>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47" name="Oval 39">
                <a:extLst>
                  <a:ext uri="{FF2B5EF4-FFF2-40B4-BE49-F238E27FC236}">
                    <a16:creationId xmlns:a16="http://schemas.microsoft.com/office/drawing/2014/main" id="{894995C8-F330-733F-1C9F-0378DC3BB456}"/>
                  </a:ext>
                </a:extLst>
              </p:cNvPr>
              <p:cNvSpPr>
                <a:spLocks noChangeArrowheads="1"/>
              </p:cNvSpPr>
              <p:nvPr/>
            </p:nvSpPr>
            <p:spPr bwMode="auto">
              <a:xfrm>
                <a:off x="4708" y="676"/>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48" name="Oval 40">
                <a:extLst>
                  <a:ext uri="{FF2B5EF4-FFF2-40B4-BE49-F238E27FC236}">
                    <a16:creationId xmlns:a16="http://schemas.microsoft.com/office/drawing/2014/main" id="{9A509D9F-BDA2-E373-6279-55E620842557}"/>
                  </a:ext>
                </a:extLst>
              </p:cNvPr>
              <p:cNvSpPr>
                <a:spLocks noChangeArrowheads="1"/>
              </p:cNvSpPr>
              <p:nvPr/>
            </p:nvSpPr>
            <p:spPr bwMode="auto">
              <a:xfrm>
                <a:off x="4948" y="676"/>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49" name="Line 41">
                <a:extLst>
                  <a:ext uri="{FF2B5EF4-FFF2-40B4-BE49-F238E27FC236}">
                    <a16:creationId xmlns:a16="http://schemas.microsoft.com/office/drawing/2014/main" id="{68087DF0-FE99-7850-7A04-D5695CF529F2}"/>
                  </a:ext>
                </a:extLst>
              </p:cNvPr>
              <p:cNvSpPr>
                <a:spLocks noChangeShapeType="1"/>
              </p:cNvSpPr>
              <p:nvPr/>
            </p:nvSpPr>
            <p:spPr bwMode="auto">
              <a:xfrm>
                <a:off x="4080" y="720"/>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50" name="Line 42">
                <a:extLst>
                  <a:ext uri="{FF2B5EF4-FFF2-40B4-BE49-F238E27FC236}">
                    <a16:creationId xmlns:a16="http://schemas.microsoft.com/office/drawing/2014/main" id="{BA004466-D129-F292-E8D3-F757D59F79E1}"/>
                  </a:ext>
                </a:extLst>
              </p:cNvPr>
              <p:cNvSpPr>
                <a:spLocks noChangeShapeType="1"/>
              </p:cNvSpPr>
              <p:nvPr/>
            </p:nvSpPr>
            <p:spPr bwMode="auto">
              <a:xfrm>
                <a:off x="4320" y="720"/>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51" name="Line 43">
                <a:extLst>
                  <a:ext uri="{FF2B5EF4-FFF2-40B4-BE49-F238E27FC236}">
                    <a16:creationId xmlns:a16="http://schemas.microsoft.com/office/drawing/2014/main" id="{22E136C2-0AA2-EF27-6073-BEE3A2BB2403}"/>
                  </a:ext>
                </a:extLst>
              </p:cNvPr>
              <p:cNvSpPr>
                <a:spLocks noChangeShapeType="1"/>
              </p:cNvSpPr>
              <p:nvPr/>
            </p:nvSpPr>
            <p:spPr bwMode="auto">
              <a:xfrm>
                <a:off x="4560" y="720"/>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52" name="Line 44">
                <a:extLst>
                  <a:ext uri="{FF2B5EF4-FFF2-40B4-BE49-F238E27FC236}">
                    <a16:creationId xmlns:a16="http://schemas.microsoft.com/office/drawing/2014/main" id="{11ED15E3-10EB-796D-740A-7D66FA92B12D}"/>
                  </a:ext>
                </a:extLst>
              </p:cNvPr>
              <p:cNvSpPr>
                <a:spLocks noChangeShapeType="1"/>
              </p:cNvSpPr>
              <p:nvPr/>
            </p:nvSpPr>
            <p:spPr bwMode="auto">
              <a:xfrm>
                <a:off x="4800" y="720"/>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9262" name="Group 45">
              <a:extLst>
                <a:ext uri="{FF2B5EF4-FFF2-40B4-BE49-F238E27FC236}">
                  <a16:creationId xmlns:a16="http://schemas.microsoft.com/office/drawing/2014/main" id="{15C28526-8039-5522-52D4-28762565F9F9}"/>
                </a:ext>
              </a:extLst>
            </p:cNvPr>
            <p:cNvGrpSpPr>
              <a:grpSpLocks/>
            </p:cNvGrpSpPr>
            <p:nvPr/>
          </p:nvGrpSpPr>
          <p:grpSpPr bwMode="auto">
            <a:xfrm>
              <a:off x="2832" y="3024"/>
              <a:ext cx="804" cy="280"/>
              <a:chOff x="2308" y="3028"/>
              <a:chExt cx="804" cy="280"/>
            </a:xfrm>
          </p:grpSpPr>
          <p:sp>
            <p:nvSpPr>
              <p:cNvPr id="9274" name="Oval 46">
                <a:extLst>
                  <a:ext uri="{FF2B5EF4-FFF2-40B4-BE49-F238E27FC236}">
                    <a16:creationId xmlns:a16="http://schemas.microsoft.com/office/drawing/2014/main" id="{84F5EA3F-6781-AB69-5534-E9F0310C31B8}"/>
                  </a:ext>
                </a:extLst>
              </p:cNvPr>
              <p:cNvSpPr>
                <a:spLocks noChangeArrowheads="1"/>
              </p:cNvSpPr>
              <p:nvPr/>
            </p:nvSpPr>
            <p:spPr bwMode="auto">
              <a:xfrm>
                <a:off x="2308" y="3220"/>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75" name="Oval 47">
                <a:extLst>
                  <a:ext uri="{FF2B5EF4-FFF2-40B4-BE49-F238E27FC236}">
                    <a16:creationId xmlns:a16="http://schemas.microsoft.com/office/drawing/2014/main" id="{20E3AAF2-3193-4459-4FC9-F88B581EAE25}"/>
                  </a:ext>
                </a:extLst>
              </p:cNvPr>
              <p:cNvSpPr>
                <a:spLocks noChangeArrowheads="1"/>
              </p:cNvSpPr>
              <p:nvPr/>
            </p:nvSpPr>
            <p:spPr bwMode="auto">
              <a:xfrm>
                <a:off x="2548" y="3220"/>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76" name="Oval 48">
                <a:extLst>
                  <a:ext uri="{FF2B5EF4-FFF2-40B4-BE49-F238E27FC236}">
                    <a16:creationId xmlns:a16="http://schemas.microsoft.com/office/drawing/2014/main" id="{0F5CA022-0C1E-2BEE-444C-5355595F7C40}"/>
                  </a:ext>
                </a:extLst>
              </p:cNvPr>
              <p:cNvSpPr>
                <a:spLocks noChangeArrowheads="1"/>
              </p:cNvSpPr>
              <p:nvPr/>
            </p:nvSpPr>
            <p:spPr bwMode="auto">
              <a:xfrm>
                <a:off x="2788" y="3220"/>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77" name="Line 49">
                <a:extLst>
                  <a:ext uri="{FF2B5EF4-FFF2-40B4-BE49-F238E27FC236}">
                    <a16:creationId xmlns:a16="http://schemas.microsoft.com/office/drawing/2014/main" id="{D6E3A0A4-3669-37BB-2A5A-954B26A975C1}"/>
                  </a:ext>
                </a:extLst>
              </p:cNvPr>
              <p:cNvSpPr>
                <a:spLocks noChangeShapeType="1"/>
              </p:cNvSpPr>
              <p:nvPr/>
            </p:nvSpPr>
            <p:spPr bwMode="auto">
              <a:xfrm>
                <a:off x="2400" y="3264"/>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278" name="Line 50">
                <a:extLst>
                  <a:ext uri="{FF2B5EF4-FFF2-40B4-BE49-F238E27FC236}">
                    <a16:creationId xmlns:a16="http://schemas.microsoft.com/office/drawing/2014/main" id="{C59C5628-5348-5056-A1B7-A6B30BF19BDD}"/>
                  </a:ext>
                </a:extLst>
              </p:cNvPr>
              <p:cNvSpPr>
                <a:spLocks noChangeShapeType="1"/>
              </p:cNvSpPr>
              <p:nvPr/>
            </p:nvSpPr>
            <p:spPr bwMode="auto">
              <a:xfrm>
                <a:off x="2640" y="3264"/>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279" name="Line 51">
                <a:extLst>
                  <a:ext uri="{FF2B5EF4-FFF2-40B4-BE49-F238E27FC236}">
                    <a16:creationId xmlns:a16="http://schemas.microsoft.com/office/drawing/2014/main" id="{4271403D-F97A-A521-6C1B-995DE7667128}"/>
                  </a:ext>
                </a:extLst>
              </p:cNvPr>
              <p:cNvSpPr>
                <a:spLocks noChangeShapeType="1"/>
              </p:cNvSpPr>
              <p:nvPr/>
            </p:nvSpPr>
            <p:spPr bwMode="auto">
              <a:xfrm>
                <a:off x="2880" y="3264"/>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40" name="Oval 52">
                <a:extLst>
                  <a:ext uri="{FF2B5EF4-FFF2-40B4-BE49-F238E27FC236}">
                    <a16:creationId xmlns:a16="http://schemas.microsoft.com/office/drawing/2014/main" id="{E80044C7-B2EB-0E6F-308B-54E18C68F878}"/>
                  </a:ext>
                </a:extLst>
              </p:cNvPr>
              <p:cNvSpPr>
                <a:spLocks noChangeArrowheads="1"/>
              </p:cNvSpPr>
              <p:nvPr/>
            </p:nvSpPr>
            <p:spPr bwMode="auto">
              <a:xfrm>
                <a:off x="2548" y="3028"/>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41" name="Line 53">
                <a:extLst>
                  <a:ext uri="{FF2B5EF4-FFF2-40B4-BE49-F238E27FC236}">
                    <a16:creationId xmlns:a16="http://schemas.microsoft.com/office/drawing/2014/main" id="{811CEDBC-EDF6-CFE0-0801-F7A34BC5E21E}"/>
                  </a:ext>
                </a:extLst>
              </p:cNvPr>
              <p:cNvSpPr>
                <a:spLocks noChangeShapeType="1"/>
              </p:cNvSpPr>
              <p:nvPr/>
            </p:nvSpPr>
            <p:spPr bwMode="auto">
              <a:xfrm>
                <a:off x="2592" y="3120"/>
                <a:ext cx="0" cy="9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43" name="Oval 54">
                <a:extLst>
                  <a:ext uri="{FF2B5EF4-FFF2-40B4-BE49-F238E27FC236}">
                    <a16:creationId xmlns:a16="http://schemas.microsoft.com/office/drawing/2014/main" id="{FBD414BB-C5AB-1FF4-D883-95EFD1C87C46}"/>
                  </a:ext>
                </a:extLst>
              </p:cNvPr>
              <p:cNvSpPr>
                <a:spLocks noChangeArrowheads="1"/>
              </p:cNvSpPr>
              <p:nvPr/>
            </p:nvSpPr>
            <p:spPr bwMode="auto">
              <a:xfrm>
                <a:off x="3024" y="3216"/>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grpSp>
        <p:grpSp>
          <p:nvGrpSpPr>
            <p:cNvPr id="9263" name="Group 55">
              <a:extLst>
                <a:ext uri="{FF2B5EF4-FFF2-40B4-BE49-F238E27FC236}">
                  <a16:creationId xmlns:a16="http://schemas.microsoft.com/office/drawing/2014/main" id="{B6B75F08-F58D-A212-6920-0D301098DD1B}"/>
                </a:ext>
              </a:extLst>
            </p:cNvPr>
            <p:cNvGrpSpPr>
              <a:grpSpLocks/>
            </p:cNvGrpSpPr>
            <p:nvPr/>
          </p:nvGrpSpPr>
          <p:grpSpPr bwMode="auto">
            <a:xfrm>
              <a:off x="4032" y="3024"/>
              <a:ext cx="568" cy="472"/>
              <a:chOff x="3840" y="3024"/>
              <a:chExt cx="568" cy="472"/>
            </a:xfrm>
          </p:grpSpPr>
          <p:sp>
            <p:nvSpPr>
              <p:cNvPr id="9265" name="Oval 56">
                <a:extLst>
                  <a:ext uri="{FF2B5EF4-FFF2-40B4-BE49-F238E27FC236}">
                    <a16:creationId xmlns:a16="http://schemas.microsoft.com/office/drawing/2014/main" id="{5C294A8A-945E-C5A6-EDDF-13EF2139218D}"/>
                  </a:ext>
                </a:extLst>
              </p:cNvPr>
              <p:cNvSpPr>
                <a:spLocks noChangeArrowheads="1"/>
              </p:cNvSpPr>
              <p:nvPr/>
            </p:nvSpPr>
            <p:spPr bwMode="auto">
              <a:xfrm>
                <a:off x="3840" y="3216"/>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66" name="Oval 57">
                <a:extLst>
                  <a:ext uri="{FF2B5EF4-FFF2-40B4-BE49-F238E27FC236}">
                    <a16:creationId xmlns:a16="http://schemas.microsoft.com/office/drawing/2014/main" id="{B91E370C-A032-6A7C-B36F-DD4FC46C0366}"/>
                  </a:ext>
                </a:extLst>
              </p:cNvPr>
              <p:cNvSpPr>
                <a:spLocks noChangeArrowheads="1"/>
              </p:cNvSpPr>
              <p:nvPr/>
            </p:nvSpPr>
            <p:spPr bwMode="auto">
              <a:xfrm>
                <a:off x="4080" y="3216"/>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67" name="Oval 58">
                <a:extLst>
                  <a:ext uri="{FF2B5EF4-FFF2-40B4-BE49-F238E27FC236}">
                    <a16:creationId xmlns:a16="http://schemas.microsoft.com/office/drawing/2014/main" id="{F1E4669C-9BA7-FFFB-F5BF-E828FB720282}"/>
                  </a:ext>
                </a:extLst>
              </p:cNvPr>
              <p:cNvSpPr>
                <a:spLocks noChangeArrowheads="1"/>
              </p:cNvSpPr>
              <p:nvPr/>
            </p:nvSpPr>
            <p:spPr bwMode="auto">
              <a:xfrm>
                <a:off x="4320" y="3216"/>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68" name="Line 59">
                <a:extLst>
                  <a:ext uri="{FF2B5EF4-FFF2-40B4-BE49-F238E27FC236}">
                    <a16:creationId xmlns:a16="http://schemas.microsoft.com/office/drawing/2014/main" id="{50BB3553-5331-31A1-E56F-6AE827C9CEC8}"/>
                  </a:ext>
                </a:extLst>
              </p:cNvPr>
              <p:cNvSpPr>
                <a:spLocks noChangeShapeType="1"/>
              </p:cNvSpPr>
              <p:nvPr/>
            </p:nvSpPr>
            <p:spPr bwMode="auto">
              <a:xfrm>
                <a:off x="3932" y="3260"/>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269" name="Line 60">
                <a:extLst>
                  <a:ext uri="{FF2B5EF4-FFF2-40B4-BE49-F238E27FC236}">
                    <a16:creationId xmlns:a16="http://schemas.microsoft.com/office/drawing/2014/main" id="{5C9AF2E4-10F2-2CB5-BE0B-7A831B0F0B4D}"/>
                  </a:ext>
                </a:extLst>
              </p:cNvPr>
              <p:cNvSpPr>
                <a:spLocks noChangeShapeType="1"/>
              </p:cNvSpPr>
              <p:nvPr/>
            </p:nvSpPr>
            <p:spPr bwMode="auto">
              <a:xfrm>
                <a:off x="4172" y="3260"/>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270" name="Oval 61">
                <a:extLst>
                  <a:ext uri="{FF2B5EF4-FFF2-40B4-BE49-F238E27FC236}">
                    <a16:creationId xmlns:a16="http://schemas.microsoft.com/office/drawing/2014/main" id="{F2C061DA-E8A9-60C8-3ABE-501B83F4B17C}"/>
                  </a:ext>
                </a:extLst>
              </p:cNvPr>
              <p:cNvSpPr>
                <a:spLocks noChangeArrowheads="1"/>
              </p:cNvSpPr>
              <p:nvPr/>
            </p:nvSpPr>
            <p:spPr bwMode="auto">
              <a:xfrm>
                <a:off x="4080" y="3024"/>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71" name="Line 62">
                <a:extLst>
                  <a:ext uri="{FF2B5EF4-FFF2-40B4-BE49-F238E27FC236}">
                    <a16:creationId xmlns:a16="http://schemas.microsoft.com/office/drawing/2014/main" id="{D1067C8E-77E9-E3B6-7B5B-89CDAFDF5980}"/>
                  </a:ext>
                </a:extLst>
              </p:cNvPr>
              <p:cNvSpPr>
                <a:spLocks noChangeShapeType="1"/>
              </p:cNvSpPr>
              <p:nvPr/>
            </p:nvSpPr>
            <p:spPr bwMode="auto">
              <a:xfrm>
                <a:off x="4124" y="3116"/>
                <a:ext cx="0" cy="9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272" name="Line 63">
                <a:extLst>
                  <a:ext uri="{FF2B5EF4-FFF2-40B4-BE49-F238E27FC236}">
                    <a16:creationId xmlns:a16="http://schemas.microsoft.com/office/drawing/2014/main" id="{98AD0348-F10B-3489-720B-758765AB5650}"/>
                  </a:ext>
                </a:extLst>
              </p:cNvPr>
              <p:cNvSpPr>
                <a:spLocks noChangeShapeType="1"/>
              </p:cNvSpPr>
              <p:nvPr/>
            </p:nvSpPr>
            <p:spPr bwMode="auto">
              <a:xfrm>
                <a:off x="4124" y="3308"/>
                <a:ext cx="0" cy="9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273" name="Oval 64">
                <a:extLst>
                  <a:ext uri="{FF2B5EF4-FFF2-40B4-BE49-F238E27FC236}">
                    <a16:creationId xmlns:a16="http://schemas.microsoft.com/office/drawing/2014/main" id="{37A6F6BC-2F2B-7485-5158-D27729C12DCC}"/>
                  </a:ext>
                </a:extLst>
              </p:cNvPr>
              <p:cNvSpPr>
                <a:spLocks noChangeArrowheads="1"/>
              </p:cNvSpPr>
              <p:nvPr/>
            </p:nvSpPr>
            <p:spPr bwMode="auto">
              <a:xfrm>
                <a:off x="4080" y="3408"/>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grpSp>
        <p:sp>
          <p:nvSpPr>
            <p:cNvPr id="9264" name="Text Box 65">
              <a:extLst>
                <a:ext uri="{FF2B5EF4-FFF2-40B4-BE49-F238E27FC236}">
                  <a16:creationId xmlns:a16="http://schemas.microsoft.com/office/drawing/2014/main" id="{2A79AC86-39B4-52F2-1C2A-D1036DA4D474}"/>
                </a:ext>
              </a:extLst>
            </p:cNvPr>
            <p:cNvSpPr txBox="1">
              <a:spLocks noChangeArrowheads="1"/>
            </p:cNvSpPr>
            <p:nvPr/>
          </p:nvSpPr>
          <p:spPr bwMode="auto">
            <a:xfrm>
              <a:off x="720" y="3120"/>
              <a:ext cx="46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b="1" dirty="0">
                  <a:solidFill>
                    <a:srgbClr val="990099"/>
                  </a:solidFill>
                </a:rPr>
                <a:t>trees</a:t>
              </a:r>
            </a:p>
          </p:txBody>
        </p:sp>
      </p:grpSp>
      <p:grpSp>
        <p:nvGrpSpPr>
          <p:cNvPr id="10253" name="Group 66">
            <a:extLst>
              <a:ext uri="{FF2B5EF4-FFF2-40B4-BE49-F238E27FC236}">
                <a16:creationId xmlns:a16="http://schemas.microsoft.com/office/drawing/2014/main" id="{DE2D3345-9E65-844A-B484-857BB4BAF7AB}"/>
              </a:ext>
            </a:extLst>
          </p:cNvPr>
          <p:cNvGrpSpPr>
            <a:grpSpLocks/>
          </p:cNvGrpSpPr>
          <p:nvPr/>
        </p:nvGrpSpPr>
        <p:grpSpPr bwMode="auto">
          <a:xfrm>
            <a:off x="838200" y="6030912"/>
            <a:ext cx="7056438" cy="827088"/>
            <a:chOff x="528" y="3504"/>
            <a:chExt cx="4445" cy="521"/>
          </a:xfrm>
        </p:grpSpPr>
        <p:grpSp>
          <p:nvGrpSpPr>
            <p:cNvPr id="10254" name="Group 67">
              <a:extLst>
                <a:ext uri="{FF2B5EF4-FFF2-40B4-BE49-F238E27FC236}">
                  <a16:creationId xmlns:a16="http://schemas.microsoft.com/office/drawing/2014/main" id="{D33F0F2B-42D7-33C2-32BE-9147C25E8B04}"/>
                </a:ext>
              </a:extLst>
            </p:cNvPr>
            <p:cNvGrpSpPr>
              <a:grpSpLocks/>
            </p:cNvGrpSpPr>
            <p:nvPr/>
          </p:nvGrpSpPr>
          <p:grpSpPr bwMode="auto">
            <a:xfrm>
              <a:off x="1776" y="3504"/>
              <a:ext cx="507" cy="473"/>
              <a:chOff x="2268" y="3455"/>
              <a:chExt cx="507" cy="473"/>
            </a:xfrm>
          </p:grpSpPr>
          <p:sp>
            <p:nvSpPr>
              <p:cNvPr id="10297" name="Oval 68">
                <a:extLst>
                  <a:ext uri="{FF2B5EF4-FFF2-40B4-BE49-F238E27FC236}">
                    <a16:creationId xmlns:a16="http://schemas.microsoft.com/office/drawing/2014/main" id="{EFDE3AEF-6EDB-939E-8719-C2F853A69E5A}"/>
                  </a:ext>
                </a:extLst>
              </p:cNvPr>
              <p:cNvSpPr>
                <a:spLocks noChangeArrowheads="1"/>
              </p:cNvSpPr>
              <p:nvPr/>
            </p:nvSpPr>
            <p:spPr bwMode="auto">
              <a:xfrm>
                <a:off x="2359" y="3840"/>
                <a:ext cx="85"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98" name="Oval 69">
                <a:extLst>
                  <a:ext uri="{FF2B5EF4-FFF2-40B4-BE49-F238E27FC236}">
                    <a16:creationId xmlns:a16="http://schemas.microsoft.com/office/drawing/2014/main" id="{DBB703D6-6618-0A1B-78B2-A2FD58B09BA9}"/>
                  </a:ext>
                </a:extLst>
              </p:cNvPr>
              <p:cNvSpPr>
                <a:spLocks noChangeArrowheads="1"/>
              </p:cNvSpPr>
              <p:nvPr/>
            </p:nvSpPr>
            <p:spPr bwMode="auto">
              <a:xfrm>
                <a:off x="2592" y="3840"/>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99" name="Line 70">
                <a:extLst>
                  <a:ext uri="{FF2B5EF4-FFF2-40B4-BE49-F238E27FC236}">
                    <a16:creationId xmlns:a16="http://schemas.microsoft.com/office/drawing/2014/main" id="{91E6FC62-0592-C7CC-7AB9-B0B7D256CF4C}"/>
                  </a:ext>
                </a:extLst>
              </p:cNvPr>
              <p:cNvSpPr>
                <a:spLocks noChangeShapeType="1"/>
              </p:cNvSpPr>
              <p:nvPr/>
            </p:nvSpPr>
            <p:spPr bwMode="auto">
              <a:xfrm>
                <a:off x="2448" y="3885"/>
                <a:ext cx="14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300" name="Oval 71">
                <a:extLst>
                  <a:ext uri="{FF2B5EF4-FFF2-40B4-BE49-F238E27FC236}">
                    <a16:creationId xmlns:a16="http://schemas.microsoft.com/office/drawing/2014/main" id="{4BD24B3A-8D5C-4996-2D9E-5C55468F876B}"/>
                  </a:ext>
                </a:extLst>
              </p:cNvPr>
              <p:cNvSpPr>
                <a:spLocks noChangeArrowheads="1"/>
              </p:cNvSpPr>
              <p:nvPr/>
            </p:nvSpPr>
            <p:spPr bwMode="auto">
              <a:xfrm>
                <a:off x="2268" y="3653"/>
                <a:ext cx="87" cy="87"/>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01" name="Oval 72">
                <a:extLst>
                  <a:ext uri="{FF2B5EF4-FFF2-40B4-BE49-F238E27FC236}">
                    <a16:creationId xmlns:a16="http://schemas.microsoft.com/office/drawing/2014/main" id="{74DBB1C2-3EFA-6169-5489-E546D85B3459}"/>
                  </a:ext>
                </a:extLst>
              </p:cNvPr>
              <p:cNvSpPr>
                <a:spLocks noChangeArrowheads="1"/>
              </p:cNvSpPr>
              <p:nvPr/>
            </p:nvSpPr>
            <p:spPr bwMode="auto">
              <a:xfrm>
                <a:off x="2688" y="3649"/>
                <a:ext cx="87" cy="87"/>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02" name="Oval 73">
                <a:extLst>
                  <a:ext uri="{FF2B5EF4-FFF2-40B4-BE49-F238E27FC236}">
                    <a16:creationId xmlns:a16="http://schemas.microsoft.com/office/drawing/2014/main" id="{9E133352-C80B-D6F2-F7D0-490036F46208}"/>
                  </a:ext>
                </a:extLst>
              </p:cNvPr>
              <p:cNvSpPr>
                <a:spLocks noChangeArrowheads="1"/>
              </p:cNvSpPr>
              <p:nvPr/>
            </p:nvSpPr>
            <p:spPr bwMode="auto">
              <a:xfrm>
                <a:off x="2500" y="3455"/>
                <a:ext cx="84" cy="90"/>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03" name="Line 74">
                <a:extLst>
                  <a:ext uri="{FF2B5EF4-FFF2-40B4-BE49-F238E27FC236}">
                    <a16:creationId xmlns:a16="http://schemas.microsoft.com/office/drawing/2014/main" id="{98EE5637-1CBE-0280-6D33-91308F2F8451}"/>
                  </a:ext>
                </a:extLst>
              </p:cNvPr>
              <p:cNvSpPr>
                <a:spLocks noChangeShapeType="1"/>
              </p:cNvSpPr>
              <p:nvPr/>
            </p:nvSpPr>
            <p:spPr bwMode="auto">
              <a:xfrm>
                <a:off x="2320" y="3730"/>
                <a:ext cx="68" cy="11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304" name="Line 75">
                <a:extLst>
                  <a:ext uri="{FF2B5EF4-FFF2-40B4-BE49-F238E27FC236}">
                    <a16:creationId xmlns:a16="http://schemas.microsoft.com/office/drawing/2014/main" id="{B4B80E0A-C641-E574-EE35-606E843C3F7C}"/>
                  </a:ext>
                </a:extLst>
              </p:cNvPr>
              <p:cNvSpPr>
                <a:spLocks noChangeShapeType="1"/>
              </p:cNvSpPr>
              <p:nvPr/>
            </p:nvSpPr>
            <p:spPr bwMode="auto">
              <a:xfrm>
                <a:off x="2574" y="3532"/>
                <a:ext cx="152" cy="1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305" name="Line 76">
                <a:extLst>
                  <a:ext uri="{FF2B5EF4-FFF2-40B4-BE49-F238E27FC236}">
                    <a16:creationId xmlns:a16="http://schemas.microsoft.com/office/drawing/2014/main" id="{E2DCCE79-7FD7-B7F9-A640-9F1CFA39380D}"/>
                  </a:ext>
                </a:extLst>
              </p:cNvPr>
              <p:cNvSpPr>
                <a:spLocks noChangeShapeType="1"/>
              </p:cNvSpPr>
              <p:nvPr/>
            </p:nvSpPr>
            <p:spPr bwMode="auto">
              <a:xfrm flipV="1">
                <a:off x="2343" y="3530"/>
                <a:ext cx="165" cy="13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306" name="Line 77">
                <a:extLst>
                  <a:ext uri="{FF2B5EF4-FFF2-40B4-BE49-F238E27FC236}">
                    <a16:creationId xmlns:a16="http://schemas.microsoft.com/office/drawing/2014/main" id="{DC163E4E-E59F-80F9-6C38-17A30C6A6E30}"/>
                  </a:ext>
                </a:extLst>
              </p:cNvPr>
              <p:cNvSpPr>
                <a:spLocks noChangeShapeType="1"/>
              </p:cNvSpPr>
              <p:nvPr/>
            </p:nvSpPr>
            <p:spPr bwMode="auto">
              <a:xfrm flipH="1">
                <a:off x="2650" y="3730"/>
                <a:ext cx="69" cy="11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10255" name="Group 78">
              <a:extLst>
                <a:ext uri="{FF2B5EF4-FFF2-40B4-BE49-F238E27FC236}">
                  <a16:creationId xmlns:a16="http://schemas.microsoft.com/office/drawing/2014/main" id="{4BC0F554-28DD-559B-78D4-5023731367FB}"/>
                </a:ext>
              </a:extLst>
            </p:cNvPr>
            <p:cNvGrpSpPr>
              <a:grpSpLocks/>
            </p:cNvGrpSpPr>
            <p:nvPr/>
          </p:nvGrpSpPr>
          <p:grpSpPr bwMode="auto">
            <a:xfrm>
              <a:off x="2688" y="3648"/>
              <a:ext cx="571" cy="323"/>
              <a:chOff x="628" y="2261"/>
              <a:chExt cx="571" cy="323"/>
            </a:xfrm>
          </p:grpSpPr>
          <p:sp>
            <p:nvSpPr>
              <p:cNvPr id="10286" name="Oval 79">
                <a:extLst>
                  <a:ext uri="{FF2B5EF4-FFF2-40B4-BE49-F238E27FC236}">
                    <a16:creationId xmlns:a16="http://schemas.microsoft.com/office/drawing/2014/main" id="{9194AD96-B072-1381-C94F-98DA653652BA}"/>
                  </a:ext>
                </a:extLst>
              </p:cNvPr>
              <p:cNvSpPr>
                <a:spLocks noChangeArrowheads="1"/>
              </p:cNvSpPr>
              <p:nvPr/>
            </p:nvSpPr>
            <p:spPr bwMode="auto">
              <a:xfrm>
                <a:off x="629" y="2261"/>
                <a:ext cx="90"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87" name="Line 80">
                <a:extLst>
                  <a:ext uri="{FF2B5EF4-FFF2-40B4-BE49-F238E27FC236}">
                    <a16:creationId xmlns:a16="http://schemas.microsoft.com/office/drawing/2014/main" id="{39920FEA-2883-9F1C-1FED-E00B95940B64}"/>
                  </a:ext>
                </a:extLst>
              </p:cNvPr>
              <p:cNvSpPr>
                <a:spLocks noChangeShapeType="1"/>
              </p:cNvSpPr>
              <p:nvPr/>
            </p:nvSpPr>
            <p:spPr bwMode="auto">
              <a:xfrm>
                <a:off x="671" y="2355"/>
                <a:ext cx="2" cy="13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88" name="Oval 81">
                <a:extLst>
                  <a:ext uri="{FF2B5EF4-FFF2-40B4-BE49-F238E27FC236}">
                    <a16:creationId xmlns:a16="http://schemas.microsoft.com/office/drawing/2014/main" id="{C7AF7C89-2CB5-11F2-E96A-0511F95F8A91}"/>
                  </a:ext>
                </a:extLst>
              </p:cNvPr>
              <p:cNvSpPr>
                <a:spLocks noChangeArrowheads="1"/>
              </p:cNvSpPr>
              <p:nvPr/>
            </p:nvSpPr>
            <p:spPr bwMode="auto">
              <a:xfrm>
                <a:off x="628" y="2496"/>
                <a:ext cx="92"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89" name="Oval 82">
                <a:extLst>
                  <a:ext uri="{FF2B5EF4-FFF2-40B4-BE49-F238E27FC236}">
                    <a16:creationId xmlns:a16="http://schemas.microsoft.com/office/drawing/2014/main" id="{F046A7E0-2DF0-8227-A8B3-762D93CE7CE2}"/>
                  </a:ext>
                </a:extLst>
              </p:cNvPr>
              <p:cNvSpPr>
                <a:spLocks noChangeArrowheads="1"/>
              </p:cNvSpPr>
              <p:nvPr/>
            </p:nvSpPr>
            <p:spPr bwMode="auto">
              <a:xfrm>
                <a:off x="865" y="2261"/>
                <a:ext cx="90"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90" name="Oval 83">
                <a:extLst>
                  <a:ext uri="{FF2B5EF4-FFF2-40B4-BE49-F238E27FC236}">
                    <a16:creationId xmlns:a16="http://schemas.microsoft.com/office/drawing/2014/main" id="{8A585F9A-01A7-8536-B3A7-BA9F299449FD}"/>
                  </a:ext>
                </a:extLst>
              </p:cNvPr>
              <p:cNvSpPr>
                <a:spLocks noChangeArrowheads="1"/>
              </p:cNvSpPr>
              <p:nvPr/>
            </p:nvSpPr>
            <p:spPr bwMode="auto">
              <a:xfrm>
                <a:off x="864" y="2496"/>
                <a:ext cx="92"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91" name="Line 84">
                <a:extLst>
                  <a:ext uri="{FF2B5EF4-FFF2-40B4-BE49-F238E27FC236}">
                    <a16:creationId xmlns:a16="http://schemas.microsoft.com/office/drawing/2014/main" id="{2985FFA5-5953-CB89-2874-1C9C3AD5DAAF}"/>
                  </a:ext>
                </a:extLst>
              </p:cNvPr>
              <p:cNvSpPr>
                <a:spLocks noChangeShapeType="1"/>
              </p:cNvSpPr>
              <p:nvPr/>
            </p:nvSpPr>
            <p:spPr bwMode="auto">
              <a:xfrm>
                <a:off x="911" y="2355"/>
                <a:ext cx="2" cy="13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92" name="Oval 85">
                <a:extLst>
                  <a:ext uri="{FF2B5EF4-FFF2-40B4-BE49-F238E27FC236}">
                    <a16:creationId xmlns:a16="http://schemas.microsoft.com/office/drawing/2014/main" id="{F7B97F70-92F6-BC5F-01FA-EF9180DDB156}"/>
                  </a:ext>
                </a:extLst>
              </p:cNvPr>
              <p:cNvSpPr>
                <a:spLocks noChangeArrowheads="1"/>
              </p:cNvSpPr>
              <p:nvPr/>
            </p:nvSpPr>
            <p:spPr bwMode="auto">
              <a:xfrm>
                <a:off x="1109" y="2357"/>
                <a:ext cx="90"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93" name="Line 86">
                <a:extLst>
                  <a:ext uri="{FF2B5EF4-FFF2-40B4-BE49-F238E27FC236}">
                    <a16:creationId xmlns:a16="http://schemas.microsoft.com/office/drawing/2014/main" id="{92886880-BF76-B3B4-D0C9-0118332E1AAA}"/>
                  </a:ext>
                </a:extLst>
              </p:cNvPr>
              <p:cNvSpPr>
                <a:spLocks noChangeShapeType="1"/>
              </p:cNvSpPr>
              <p:nvPr/>
            </p:nvSpPr>
            <p:spPr bwMode="auto">
              <a:xfrm>
                <a:off x="952" y="2314"/>
                <a:ext cx="160" cy="6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94" name="Line 87">
                <a:extLst>
                  <a:ext uri="{FF2B5EF4-FFF2-40B4-BE49-F238E27FC236}">
                    <a16:creationId xmlns:a16="http://schemas.microsoft.com/office/drawing/2014/main" id="{021AC703-DAE2-89AE-4C5C-B1ABD16A21B4}"/>
                  </a:ext>
                </a:extLst>
              </p:cNvPr>
              <p:cNvSpPr>
                <a:spLocks noChangeShapeType="1"/>
              </p:cNvSpPr>
              <p:nvPr/>
            </p:nvSpPr>
            <p:spPr bwMode="auto">
              <a:xfrm flipV="1">
                <a:off x="948" y="2420"/>
                <a:ext cx="165" cy="9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95" name="Line 88">
                <a:extLst>
                  <a:ext uri="{FF2B5EF4-FFF2-40B4-BE49-F238E27FC236}">
                    <a16:creationId xmlns:a16="http://schemas.microsoft.com/office/drawing/2014/main" id="{B6A17913-1AA0-1098-FDAD-522C2499C0AD}"/>
                  </a:ext>
                </a:extLst>
              </p:cNvPr>
              <p:cNvSpPr>
                <a:spLocks noChangeShapeType="1"/>
              </p:cNvSpPr>
              <p:nvPr/>
            </p:nvSpPr>
            <p:spPr bwMode="auto">
              <a:xfrm>
                <a:off x="720" y="2300"/>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96" name="Line 89">
                <a:extLst>
                  <a:ext uri="{FF2B5EF4-FFF2-40B4-BE49-F238E27FC236}">
                    <a16:creationId xmlns:a16="http://schemas.microsoft.com/office/drawing/2014/main" id="{173F1BF2-D6E7-3464-3E23-DF768AEDBFC0}"/>
                  </a:ext>
                </a:extLst>
              </p:cNvPr>
              <p:cNvSpPr>
                <a:spLocks noChangeShapeType="1"/>
              </p:cNvSpPr>
              <p:nvPr/>
            </p:nvSpPr>
            <p:spPr bwMode="auto">
              <a:xfrm>
                <a:off x="720" y="2540"/>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10256" name="Group 90">
              <a:extLst>
                <a:ext uri="{FF2B5EF4-FFF2-40B4-BE49-F238E27FC236}">
                  <a16:creationId xmlns:a16="http://schemas.microsoft.com/office/drawing/2014/main" id="{D893977F-05F6-7126-338A-B0C53E667A26}"/>
                </a:ext>
              </a:extLst>
            </p:cNvPr>
            <p:cNvGrpSpPr>
              <a:grpSpLocks/>
            </p:cNvGrpSpPr>
            <p:nvPr/>
          </p:nvGrpSpPr>
          <p:grpSpPr bwMode="auto">
            <a:xfrm>
              <a:off x="3552" y="3648"/>
              <a:ext cx="560" cy="279"/>
              <a:chOff x="4272" y="2257"/>
              <a:chExt cx="560" cy="279"/>
            </a:xfrm>
          </p:grpSpPr>
          <p:sp>
            <p:nvSpPr>
              <p:cNvPr id="10272" name="Oval 91">
                <a:extLst>
                  <a:ext uri="{FF2B5EF4-FFF2-40B4-BE49-F238E27FC236}">
                    <a16:creationId xmlns:a16="http://schemas.microsoft.com/office/drawing/2014/main" id="{15A182EF-BD1A-961A-C842-7A6594A4DEAE}"/>
                  </a:ext>
                </a:extLst>
              </p:cNvPr>
              <p:cNvSpPr>
                <a:spLocks noChangeArrowheads="1"/>
              </p:cNvSpPr>
              <p:nvPr/>
            </p:nvSpPr>
            <p:spPr bwMode="auto">
              <a:xfrm>
                <a:off x="4272" y="2448"/>
                <a:ext cx="85"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73" name="Oval 92">
                <a:extLst>
                  <a:ext uri="{FF2B5EF4-FFF2-40B4-BE49-F238E27FC236}">
                    <a16:creationId xmlns:a16="http://schemas.microsoft.com/office/drawing/2014/main" id="{6F00AFC4-A77A-0A38-95BE-2A727A4F61D7}"/>
                  </a:ext>
                </a:extLst>
              </p:cNvPr>
              <p:cNvSpPr>
                <a:spLocks noChangeArrowheads="1"/>
              </p:cNvSpPr>
              <p:nvPr/>
            </p:nvSpPr>
            <p:spPr bwMode="auto">
              <a:xfrm>
                <a:off x="4509" y="2448"/>
                <a:ext cx="86"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74" name="Oval 93">
                <a:extLst>
                  <a:ext uri="{FF2B5EF4-FFF2-40B4-BE49-F238E27FC236}">
                    <a16:creationId xmlns:a16="http://schemas.microsoft.com/office/drawing/2014/main" id="{5E5A0333-243E-9561-E223-1BCE2FF18369}"/>
                  </a:ext>
                </a:extLst>
              </p:cNvPr>
              <p:cNvSpPr>
                <a:spLocks noChangeArrowheads="1"/>
              </p:cNvSpPr>
              <p:nvPr/>
            </p:nvSpPr>
            <p:spPr bwMode="auto">
              <a:xfrm>
                <a:off x="4744" y="2448"/>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75" name="Line 94">
                <a:extLst>
                  <a:ext uri="{FF2B5EF4-FFF2-40B4-BE49-F238E27FC236}">
                    <a16:creationId xmlns:a16="http://schemas.microsoft.com/office/drawing/2014/main" id="{9387CA6A-77A4-8CF0-430E-646A60FFC116}"/>
                  </a:ext>
                </a:extLst>
              </p:cNvPr>
              <p:cNvSpPr>
                <a:spLocks noChangeShapeType="1"/>
              </p:cNvSpPr>
              <p:nvPr/>
            </p:nvSpPr>
            <p:spPr bwMode="auto">
              <a:xfrm>
                <a:off x="4361" y="2493"/>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76" name="Line 95">
                <a:extLst>
                  <a:ext uri="{FF2B5EF4-FFF2-40B4-BE49-F238E27FC236}">
                    <a16:creationId xmlns:a16="http://schemas.microsoft.com/office/drawing/2014/main" id="{81CFD8DB-F09E-6152-84FE-A30C94249CEA}"/>
                  </a:ext>
                </a:extLst>
              </p:cNvPr>
              <p:cNvSpPr>
                <a:spLocks noChangeShapeType="1"/>
              </p:cNvSpPr>
              <p:nvPr/>
            </p:nvSpPr>
            <p:spPr bwMode="auto">
              <a:xfrm>
                <a:off x="4599" y="2493"/>
                <a:ext cx="14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77" name="Oval 96">
                <a:extLst>
                  <a:ext uri="{FF2B5EF4-FFF2-40B4-BE49-F238E27FC236}">
                    <a16:creationId xmlns:a16="http://schemas.microsoft.com/office/drawing/2014/main" id="{53F20AD9-5C7A-142C-B51F-C78DD8C0700E}"/>
                  </a:ext>
                </a:extLst>
              </p:cNvPr>
              <p:cNvSpPr>
                <a:spLocks noChangeArrowheads="1"/>
              </p:cNvSpPr>
              <p:nvPr/>
            </p:nvSpPr>
            <p:spPr bwMode="auto">
              <a:xfrm>
                <a:off x="4603" y="2257"/>
                <a:ext cx="85"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78" name="Line 97">
                <a:extLst>
                  <a:ext uri="{FF2B5EF4-FFF2-40B4-BE49-F238E27FC236}">
                    <a16:creationId xmlns:a16="http://schemas.microsoft.com/office/drawing/2014/main" id="{3FB8B3D9-AEA6-462D-6110-7B96F4045D38}"/>
                  </a:ext>
                </a:extLst>
              </p:cNvPr>
              <p:cNvSpPr>
                <a:spLocks noChangeShapeType="1"/>
              </p:cNvSpPr>
              <p:nvPr/>
            </p:nvSpPr>
            <p:spPr bwMode="auto">
              <a:xfrm flipH="1">
                <a:off x="4552" y="2344"/>
                <a:ext cx="71" cy="1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79" name="Line 98">
                <a:extLst>
                  <a:ext uri="{FF2B5EF4-FFF2-40B4-BE49-F238E27FC236}">
                    <a16:creationId xmlns:a16="http://schemas.microsoft.com/office/drawing/2014/main" id="{6D29BE6F-544B-89A3-E5F7-0FB4D7D82885}"/>
                  </a:ext>
                </a:extLst>
              </p:cNvPr>
              <p:cNvSpPr>
                <a:spLocks noChangeShapeType="1"/>
              </p:cNvSpPr>
              <p:nvPr/>
            </p:nvSpPr>
            <p:spPr bwMode="auto">
              <a:xfrm>
                <a:off x="4669" y="2343"/>
                <a:ext cx="92" cy="10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80" name="Oval 99">
                <a:extLst>
                  <a:ext uri="{FF2B5EF4-FFF2-40B4-BE49-F238E27FC236}">
                    <a16:creationId xmlns:a16="http://schemas.microsoft.com/office/drawing/2014/main" id="{F0FB4769-39D4-6AB9-C19D-2D5407417AE6}"/>
                  </a:ext>
                </a:extLst>
              </p:cNvPr>
              <p:cNvSpPr>
                <a:spLocks noChangeArrowheads="1"/>
              </p:cNvSpPr>
              <p:nvPr/>
            </p:nvSpPr>
            <p:spPr bwMode="auto">
              <a:xfrm>
                <a:off x="4504" y="2448"/>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81" name="Line 100">
                <a:extLst>
                  <a:ext uri="{FF2B5EF4-FFF2-40B4-BE49-F238E27FC236}">
                    <a16:creationId xmlns:a16="http://schemas.microsoft.com/office/drawing/2014/main" id="{BA7F9064-4359-9572-5668-20E97BDAE0A5}"/>
                  </a:ext>
                </a:extLst>
              </p:cNvPr>
              <p:cNvSpPr>
                <a:spLocks noChangeShapeType="1"/>
              </p:cNvSpPr>
              <p:nvPr/>
            </p:nvSpPr>
            <p:spPr bwMode="auto">
              <a:xfrm>
                <a:off x="4359" y="2493"/>
                <a:ext cx="14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82" name="Oval 101">
                <a:extLst>
                  <a:ext uri="{FF2B5EF4-FFF2-40B4-BE49-F238E27FC236}">
                    <a16:creationId xmlns:a16="http://schemas.microsoft.com/office/drawing/2014/main" id="{E373A7E1-A5E0-FED0-1F0D-EDB47E45ADE7}"/>
                  </a:ext>
                </a:extLst>
              </p:cNvPr>
              <p:cNvSpPr>
                <a:spLocks noChangeArrowheads="1"/>
              </p:cNvSpPr>
              <p:nvPr/>
            </p:nvSpPr>
            <p:spPr bwMode="auto">
              <a:xfrm>
                <a:off x="4363" y="2257"/>
                <a:ext cx="85"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83" name="Line 102">
                <a:extLst>
                  <a:ext uri="{FF2B5EF4-FFF2-40B4-BE49-F238E27FC236}">
                    <a16:creationId xmlns:a16="http://schemas.microsoft.com/office/drawing/2014/main" id="{925407C6-608C-8A3D-DD3A-7694DB7E8E44}"/>
                  </a:ext>
                </a:extLst>
              </p:cNvPr>
              <p:cNvSpPr>
                <a:spLocks noChangeShapeType="1"/>
              </p:cNvSpPr>
              <p:nvPr/>
            </p:nvSpPr>
            <p:spPr bwMode="auto">
              <a:xfrm>
                <a:off x="4429" y="2343"/>
                <a:ext cx="92" cy="10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84" name="Line 103">
                <a:extLst>
                  <a:ext uri="{FF2B5EF4-FFF2-40B4-BE49-F238E27FC236}">
                    <a16:creationId xmlns:a16="http://schemas.microsoft.com/office/drawing/2014/main" id="{44E802A8-A554-E035-90E0-D62B82A69DAD}"/>
                  </a:ext>
                </a:extLst>
              </p:cNvPr>
              <p:cNvSpPr>
                <a:spLocks noChangeShapeType="1"/>
              </p:cNvSpPr>
              <p:nvPr/>
            </p:nvSpPr>
            <p:spPr bwMode="auto">
              <a:xfrm flipH="1">
                <a:off x="4317" y="2343"/>
                <a:ext cx="74" cy="10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85" name="Line 104">
                <a:extLst>
                  <a:ext uri="{FF2B5EF4-FFF2-40B4-BE49-F238E27FC236}">
                    <a16:creationId xmlns:a16="http://schemas.microsoft.com/office/drawing/2014/main" id="{97699FA5-B989-F3C4-EBC7-B35C984B6D1B}"/>
                  </a:ext>
                </a:extLst>
              </p:cNvPr>
              <p:cNvSpPr>
                <a:spLocks noChangeShapeType="1"/>
              </p:cNvSpPr>
              <p:nvPr/>
            </p:nvSpPr>
            <p:spPr bwMode="auto">
              <a:xfrm>
                <a:off x="4452" y="2301"/>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10257" name="Group 105">
              <a:extLst>
                <a:ext uri="{FF2B5EF4-FFF2-40B4-BE49-F238E27FC236}">
                  <a16:creationId xmlns:a16="http://schemas.microsoft.com/office/drawing/2014/main" id="{18BBF62B-6248-E471-D87A-BD1CC1E36311}"/>
                </a:ext>
              </a:extLst>
            </p:cNvPr>
            <p:cNvGrpSpPr>
              <a:grpSpLocks/>
            </p:cNvGrpSpPr>
            <p:nvPr/>
          </p:nvGrpSpPr>
          <p:grpSpPr bwMode="auto">
            <a:xfrm>
              <a:off x="4368" y="3552"/>
              <a:ext cx="605" cy="473"/>
              <a:chOff x="4286" y="3501"/>
              <a:chExt cx="605" cy="473"/>
            </a:xfrm>
          </p:grpSpPr>
          <p:sp>
            <p:nvSpPr>
              <p:cNvPr id="10259" name="Oval 106">
                <a:extLst>
                  <a:ext uri="{FF2B5EF4-FFF2-40B4-BE49-F238E27FC236}">
                    <a16:creationId xmlns:a16="http://schemas.microsoft.com/office/drawing/2014/main" id="{6480EDC0-1EBC-366F-1860-99281D901DE2}"/>
                  </a:ext>
                </a:extLst>
              </p:cNvPr>
              <p:cNvSpPr>
                <a:spLocks noChangeArrowheads="1"/>
              </p:cNvSpPr>
              <p:nvPr/>
            </p:nvSpPr>
            <p:spPr bwMode="auto">
              <a:xfrm>
                <a:off x="4286" y="3692"/>
                <a:ext cx="85"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60" name="Oval 107">
                <a:extLst>
                  <a:ext uri="{FF2B5EF4-FFF2-40B4-BE49-F238E27FC236}">
                    <a16:creationId xmlns:a16="http://schemas.microsoft.com/office/drawing/2014/main" id="{64299176-DFAD-5E4A-23BE-10CACC0658E6}"/>
                  </a:ext>
                </a:extLst>
              </p:cNvPr>
              <p:cNvSpPr>
                <a:spLocks noChangeArrowheads="1"/>
              </p:cNvSpPr>
              <p:nvPr/>
            </p:nvSpPr>
            <p:spPr bwMode="auto">
              <a:xfrm>
                <a:off x="4568" y="3692"/>
                <a:ext cx="86"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61" name="Line 108">
                <a:extLst>
                  <a:ext uri="{FF2B5EF4-FFF2-40B4-BE49-F238E27FC236}">
                    <a16:creationId xmlns:a16="http://schemas.microsoft.com/office/drawing/2014/main" id="{9A1377EC-ED55-6D11-9775-895FD32009AE}"/>
                  </a:ext>
                </a:extLst>
              </p:cNvPr>
              <p:cNvSpPr>
                <a:spLocks noChangeShapeType="1"/>
              </p:cNvSpPr>
              <p:nvPr/>
            </p:nvSpPr>
            <p:spPr bwMode="auto">
              <a:xfrm>
                <a:off x="4658" y="3737"/>
                <a:ext cx="14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62" name="Oval 109">
                <a:extLst>
                  <a:ext uri="{FF2B5EF4-FFF2-40B4-BE49-F238E27FC236}">
                    <a16:creationId xmlns:a16="http://schemas.microsoft.com/office/drawing/2014/main" id="{93C3000A-8109-3E3A-4375-060A32EECD79}"/>
                  </a:ext>
                </a:extLst>
              </p:cNvPr>
              <p:cNvSpPr>
                <a:spLocks noChangeArrowheads="1"/>
              </p:cNvSpPr>
              <p:nvPr/>
            </p:nvSpPr>
            <p:spPr bwMode="auto">
              <a:xfrm>
                <a:off x="4428" y="3501"/>
                <a:ext cx="84"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63" name="Line 110">
                <a:extLst>
                  <a:ext uri="{FF2B5EF4-FFF2-40B4-BE49-F238E27FC236}">
                    <a16:creationId xmlns:a16="http://schemas.microsoft.com/office/drawing/2014/main" id="{CFD98647-DC8C-6F5F-A2C2-6B7946A99906}"/>
                  </a:ext>
                </a:extLst>
              </p:cNvPr>
              <p:cNvSpPr>
                <a:spLocks noChangeShapeType="1"/>
              </p:cNvSpPr>
              <p:nvPr/>
            </p:nvSpPr>
            <p:spPr bwMode="auto">
              <a:xfrm>
                <a:off x="4495" y="3587"/>
                <a:ext cx="91" cy="10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64" name="Oval 111">
                <a:extLst>
                  <a:ext uri="{FF2B5EF4-FFF2-40B4-BE49-F238E27FC236}">
                    <a16:creationId xmlns:a16="http://schemas.microsoft.com/office/drawing/2014/main" id="{370ACEE1-6238-833D-F065-583F2D2D657B}"/>
                  </a:ext>
                </a:extLst>
              </p:cNvPr>
              <p:cNvSpPr>
                <a:spLocks noChangeArrowheads="1"/>
              </p:cNvSpPr>
              <p:nvPr/>
            </p:nvSpPr>
            <p:spPr bwMode="auto">
              <a:xfrm>
                <a:off x="4428" y="3886"/>
                <a:ext cx="84"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65" name="Line 112">
                <a:extLst>
                  <a:ext uri="{FF2B5EF4-FFF2-40B4-BE49-F238E27FC236}">
                    <a16:creationId xmlns:a16="http://schemas.microsoft.com/office/drawing/2014/main" id="{0B155265-8559-601A-0BC8-5857D906F476}"/>
                  </a:ext>
                </a:extLst>
              </p:cNvPr>
              <p:cNvSpPr>
                <a:spLocks noChangeShapeType="1"/>
              </p:cNvSpPr>
              <p:nvPr/>
            </p:nvSpPr>
            <p:spPr bwMode="auto">
              <a:xfrm>
                <a:off x="4354" y="3779"/>
                <a:ext cx="92" cy="10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66" name="Line 113">
                <a:extLst>
                  <a:ext uri="{FF2B5EF4-FFF2-40B4-BE49-F238E27FC236}">
                    <a16:creationId xmlns:a16="http://schemas.microsoft.com/office/drawing/2014/main" id="{5E4E2AAC-5901-3B20-BB48-37CC33A13D2C}"/>
                  </a:ext>
                </a:extLst>
              </p:cNvPr>
              <p:cNvSpPr>
                <a:spLocks noChangeShapeType="1"/>
              </p:cNvSpPr>
              <p:nvPr/>
            </p:nvSpPr>
            <p:spPr bwMode="auto">
              <a:xfrm flipH="1">
                <a:off x="4502" y="3782"/>
                <a:ext cx="84" cy="13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67" name="Oval 114">
                <a:extLst>
                  <a:ext uri="{FF2B5EF4-FFF2-40B4-BE49-F238E27FC236}">
                    <a16:creationId xmlns:a16="http://schemas.microsoft.com/office/drawing/2014/main" id="{BB0F5D09-C054-FC18-4B88-0EFAE461577B}"/>
                  </a:ext>
                </a:extLst>
              </p:cNvPr>
              <p:cNvSpPr>
                <a:spLocks noChangeArrowheads="1"/>
              </p:cNvSpPr>
              <p:nvPr/>
            </p:nvSpPr>
            <p:spPr bwMode="auto">
              <a:xfrm>
                <a:off x="4803" y="3692"/>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268" name="Line 115">
                <a:extLst>
                  <a:ext uri="{FF2B5EF4-FFF2-40B4-BE49-F238E27FC236}">
                    <a16:creationId xmlns:a16="http://schemas.microsoft.com/office/drawing/2014/main" id="{7DDBAF70-455B-DE8C-4757-FFEC28A801BE}"/>
                  </a:ext>
                </a:extLst>
              </p:cNvPr>
              <p:cNvSpPr>
                <a:spLocks noChangeShapeType="1"/>
              </p:cNvSpPr>
              <p:nvPr/>
            </p:nvSpPr>
            <p:spPr bwMode="auto">
              <a:xfrm>
                <a:off x="4512" y="3552"/>
                <a:ext cx="319" cy="13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69" name="Line 116">
                <a:extLst>
                  <a:ext uri="{FF2B5EF4-FFF2-40B4-BE49-F238E27FC236}">
                    <a16:creationId xmlns:a16="http://schemas.microsoft.com/office/drawing/2014/main" id="{F0C0EF0F-3317-758E-8A79-B6875A41A9F7}"/>
                  </a:ext>
                </a:extLst>
              </p:cNvPr>
              <p:cNvSpPr>
                <a:spLocks noChangeShapeType="1"/>
              </p:cNvSpPr>
              <p:nvPr/>
            </p:nvSpPr>
            <p:spPr bwMode="auto">
              <a:xfrm flipV="1">
                <a:off x="4510" y="3773"/>
                <a:ext cx="304" cy="16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70" name="Line 117">
                <a:extLst>
                  <a:ext uri="{FF2B5EF4-FFF2-40B4-BE49-F238E27FC236}">
                    <a16:creationId xmlns:a16="http://schemas.microsoft.com/office/drawing/2014/main" id="{D999CF14-FC4B-575A-7CF1-EE975B21D2D0}"/>
                  </a:ext>
                </a:extLst>
              </p:cNvPr>
              <p:cNvSpPr>
                <a:spLocks noChangeShapeType="1"/>
              </p:cNvSpPr>
              <p:nvPr/>
            </p:nvSpPr>
            <p:spPr bwMode="auto">
              <a:xfrm>
                <a:off x="4470" y="3591"/>
                <a:ext cx="2" cy="29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71" name="Line 118">
                <a:extLst>
                  <a:ext uri="{FF2B5EF4-FFF2-40B4-BE49-F238E27FC236}">
                    <a16:creationId xmlns:a16="http://schemas.microsoft.com/office/drawing/2014/main" id="{B5F7F850-E819-D1FA-B200-0D55A6396890}"/>
                  </a:ext>
                </a:extLst>
              </p:cNvPr>
              <p:cNvSpPr>
                <a:spLocks noChangeShapeType="1"/>
              </p:cNvSpPr>
              <p:nvPr/>
            </p:nvSpPr>
            <p:spPr bwMode="auto">
              <a:xfrm flipH="1">
                <a:off x="4358" y="3583"/>
                <a:ext cx="84" cy="11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10258" name="Rectangle 119">
              <a:extLst>
                <a:ext uri="{FF2B5EF4-FFF2-40B4-BE49-F238E27FC236}">
                  <a16:creationId xmlns:a16="http://schemas.microsoft.com/office/drawing/2014/main" id="{9A989BBC-815A-3573-40E0-DBE0E39BB187}"/>
                </a:ext>
              </a:extLst>
            </p:cNvPr>
            <p:cNvSpPr>
              <a:spLocks noChangeArrowheads="1"/>
            </p:cNvSpPr>
            <p:nvPr/>
          </p:nvSpPr>
          <p:spPr bwMode="auto">
            <a:xfrm>
              <a:off x="528" y="3648"/>
              <a:ext cx="104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b="1" dirty="0">
                  <a:solidFill>
                    <a:srgbClr val="990099"/>
                  </a:solidFill>
                </a:rPr>
                <a:t>cyclic graphs</a:t>
              </a:r>
            </a:p>
          </p:txBody>
        </p:sp>
      </p:grpSp>
    </p:spTree>
    <p:extLst>
      <p:ext uri="{BB962C8B-B14F-4D97-AF65-F5344CB8AC3E}">
        <p14:creationId xmlns:p14="http://schemas.microsoft.com/office/powerpoint/2010/main" val="103365187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Recommender Systems</a:t>
            </a:r>
          </a:p>
        </p:txBody>
      </p:sp>
      <p:pic>
        <p:nvPicPr>
          <p:cNvPr id="12" name="Picture 11" descr="Graphical user interface, application&#10;&#10;Description automatically generated">
            <a:extLst>
              <a:ext uri="{FF2B5EF4-FFF2-40B4-BE49-F238E27FC236}">
                <a16:creationId xmlns:a16="http://schemas.microsoft.com/office/drawing/2014/main" id="{D8BFBA68-FDBA-E622-DF28-EDD9541E1A63}"/>
              </a:ext>
            </a:extLst>
          </p:cNvPr>
          <p:cNvPicPr>
            <a:picLocks noChangeAspect="1"/>
          </p:cNvPicPr>
          <p:nvPr/>
        </p:nvPicPr>
        <p:blipFill>
          <a:blip r:embed="rId2"/>
          <a:stretch>
            <a:fillRect/>
          </a:stretch>
        </p:blipFill>
        <p:spPr>
          <a:xfrm>
            <a:off x="0" y="1925366"/>
            <a:ext cx="9115269" cy="4945126"/>
          </a:xfrm>
          <a:prstGeom prst="rect">
            <a:avLst/>
          </a:prstGeom>
        </p:spPr>
      </p:pic>
      <p:sp>
        <p:nvSpPr>
          <p:cNvPr id="13" name="Rectangle 12">
            <a:extLst>
              <a:ext uri="{FF2B5EF4-FFF2-40B4-BE49-F238E27FC236}">
                <a16:creationId xmlns:a16="http://schemas.microsoft.com/office/drawing/2014/main" id="{F8A2FB7B-1E74-952F-A7AF-D675363C4958}"/>
              </a:ext>
            </a:extLst>
          </p:cNvPr>
          <p:cNvSpPr/>
          <p:nvPr/>
        </p:nvSpPr>
        <p:spPr bwMode="auto">
          <a:xfrm>
            <a:off x="152400" y="2362200"/>
            <a:ext cx="7696200" cy="4343400"/>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pic>
        <p:nvPicPr>
          <p:cNvPr id="15" name="Picture 14">
            <a:extLst>
              <a:ext uri="{FF2B5EF4-FFF2-40B4-BE49-F238E27FC236}">
                <a16:creationId xmlns:a16="http://schemas.microsoft.com/office/drawing/2014/main" id="{F7B63A9D-708A-6DBE-3CF5-F7B54A2D4C72}"/>
              </a:ext>
            </a:extLst>
          </p:cNvPr>
          <p:cNvPicPr>
            <a:picLocks noChangeAspect="1"/>
          </p:cNvPicPr>
          <p:nvPr/>
        </p:nvPicPr>
        <p:blipFill>
          <a:blip r:embed="rId3"/>
          <a:stretch>
            <a:fillRect/>
          </a:stretch>
        </p:blipFill>
        <p:spPr>
          <a:xfrm>
            <a:off x="1447800" y="2481993"/>
            <a:ext cx="4832350" cy="4376007"/>
          </a:xfrm>
          <a:prstGeom prst="rect">
            <a:avLst/>
          </a:prstGeom>
        </p:spPr>
      </p:pic>
      <p:sp>
        <p:nvSpPr>
          <p:cNvPr id="16" name="TextBox 15">
            <a:extLst>
              <a:ext uri="{FF2B5EF4-FFF2-40B4-BE49-F238E27FC236}">
                <a16:creationId xmlns:a16="http://schemas.microsoft.com/office/drawing/2014/main" id="{3602F427-E0A0-2074-2DA8-AEF80E1095B4}"/>
              </a:ext>
            </a:extLst>
          </p:cNvPr>
          <p:cNvSpPr txBox="1"/>
          <p:nvPr/>
        </p:nvSpPr>
        <p:spPr>
          <a:xfrm>
            <a:off x="304800" y="1427311"/>
            <a:ext cx="2954655" cy="369332"/>
          </a:xfrm>
          <a:prstGeom prst="rect">
            <a:avLst/>
          </a:prstGeom>
          <a:noFill/>
        </p:spPr>
        <p:txBody>
          <a:bodyPr wrap="none" rtlCol="0">
            <a:spAutoFit/>
          </a:bodyPr>
          <a:lstStyle/>
          <a:p>
            <a:pPr marL="285750" indent="-285750">
              <a:buFont typeface="Courier New" panose="02070309020205020404" pitchFamily="49" charset="0"/>
              <a:buChar char="o"/>
            </a:pPr>
            <a:r>
              <a:rPr lang="en-US" b="1" dirty="0">
                <a:solidFill>
                  <a:srgbClr val="0070C0"/>
                </a:solidFill>
              </a:rPr>
              <a:t>Friend suggestions 	</a:t>
            </a:r>
          </a:p>
        </p:txBody>
      </p:sp>
      <p:sp>
        <p:nvSpPr>
          <p:cNvPr id="17" name="TextBox 16">
            <a:extLst>
              <a:ext uri="{FF2B5EF4-FFF2-40B4-BE49-F238E27FC236}">
                <a16:creationId xmlns:a16="http://schemas.microsoft.com/office/drawing/2014/main" id="{08A2EBF6-D3CE-6BE8-EE33-952B24347EE7}"/>
              </a:ext>
            </a:extLst>
          </p:cNvPr>
          <p:cNvSpPr txBox="1"/>
          <p:nvPr/>
        </p:nvSpPr>
        <p:spPr>
          <a:xfrm>
            <a:off x="3531275" y="1414819"/>
            <a:ext cx="2031325" cy="369332"/>
          </a:xfrm>
          <a:prstGeom prst="rect">
            <a:avLst/>
          </a:prstGeom>
          <a:noFill/>
        </p:spPr>
        <p:txBody>
          <a:bodyPr wrap="none" rtlCol="0">
            <a:spAutoFit/>
          </a:bodyPr>
          <a:lstStyle/>
          <a:p>
            <a:pPr marL="285750" indent="-285750">
              <a:buFont typeface="Courier New" panose="02070309020205020404" pitchFamily="49" charset="0"/>
              <a:buChar char="o"/>
            </a:pPr>
            <a:r>
              <a:rPr lang="en-US" b="1" dirty="0">
                <a:solidFill>
                  <a:srgbClr val="0070C0"/>
                </a:solidFill>
              </a:rPr>
              <a:t>Community 	</a:t>
            </a:r>
          </a:p>
        </p:txBody>
      </p:sp>
      <p:sp>
        <p:nvSpPr>
          <p:cNvPr id="18" name="TextBox 17">
            <a:extLst>
              <a:ext uri="{FF2B5EF4-FFF2-40B4-BE49-F238E27FC236}">
                <a16:creationId xmlns:a16="http://schemas.microsoft.com/office/drawing/2014/main" id="{7A723670-C0FD-B786-831B-17F79A908AB9}"/>
              </a:ext>
            </a:extLst>
          </p:cNvPr>
          <p:cNvSpPr txBox="1"/>
          <p:nvPr/>
        </p:nvSpPr>
        <p:spPr>
          <a:xfrm>
            <a:off x="6187398" y="1411069"/>
            <a:ext cx="2640466" cy="646331"/>
          </a:xfrm>
          <a:prstGeom prst="rect">
            <a:avLst/>
          </a:prstGeom>
          <a:noFill/>
        </p:spPr>
        <p:txBody>
          <a:bodyPr wrap="none" rtlCol="0">
            <a:spAutoFit/>
          </a:bodyPr>
          <a:lstStyle/>
          <a:p>
            <a:pPr marL="285750" indent="-285750">
              <a:buFont typeface="Courier New" panose="02070309020205020404" pitchFamily="49" charset="0"/>
              <a:buChar char="o"/>
            </a:pPr>
            <a:r>
              <a:rPr lang="en-US" b="1" dirty="0">
                <a:solidFill>
                  <a:srgbClr val="0070C0"/>
                </a:solidFill>
              </a:rPr>
              <a:t>Fake user detection</a:t>
            </a:r>
          </a:p>
          <a:p>
            <a:endParaRPr lang="en-US" dirty="0"/>
          </a:p>
        </p:txBody>
      </p:sp>
    </p:spTree>
    <p:extLst>
      <p:ext uri="{BB962C8B-B14F-4D97-AF65-F5344CB8AC3E}">
        <p14:creationId xmlns:p14="http://schemas.microsoft.com/office/powerpoint/2010/main" val="34238340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Recommender Systems</a:t>
            </a:r>
          </a:p>
        </p:txBody>
      </p:sp>
      <p:sp>
        <p:nvSpPr>
          <p:cNvPr id="13" name="Rectangle 12">
            <a:extLst>
              <a:ext uri="{FF2B5EF4-FFF2-40B4-BE49-F238E27FC236}">
                <a16:creationId xmlns:a16="http://schemas.microsoft.com/office/drawing/2014/main" id="{F8A2FB7B-1E74-952F-A7AF-D675363C4958}"/>
              </a:ext>
            </a:extLst>
          </p:cNvPr>
          <p:cNvSpPr/>
          <p:nvPr/>
        </p:nvSpPr>
        <p:spPr bwMode="auto">
          <a:xfrm>
            <a:off x="152400" y="2362200"/>
            <a:ext cx="7696200" cy="4343400"/>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17" name="TextBox 16">
            <a:extLst>
              <a:ext uri="{FF2B5EF4-FFF2-40B4-BE49-F238E27FC236}">
                <a16:creationId xmlns:a16="http://schemas.microsoft.com/office/drawing/2014/main" id="{08A2EBF6-D3CE-6BE8-EE33-952B24347EE7}"/>
              </a:ext>
            </a:extLst>
          </p:cNvPr>
          <p:cNvSpPr txBox="1"/>
          <p:nvPr/>
        </p:nvSpPr>
        <p:spPr>
          <a:xfrm>
            <a:off x="3674745" y="1414819"/>
            <a:ext cx="2954655" cy="369332"/>
          </a:xfrm>
          <a:prstGeom prst="rect">
            <a:avLst/>
          </a:prstGeom>
          <a:noFill/>
        </p:spPr>
        <p:txBody>
          <a:bodyPr wrap="none" rtlCol="0">
            <a:spAutoFit/>
          </a:bodyPr>
          <a:lstStyle/>
          <a:p>
            <a:pPr marL="285750" indent="-285750">
              <a:buFont typeface="Courier New" panose="02070309020205020404" pitchFamily="49" charset="0"/>
              <a:buChar char="o"/>
            </a:pPr>
            <a:r>
              <a:rPr lang="en-US" b="1" dirty="0">
                <a:solidFill>
                  <a:srgbClr val="7030A0"/>
                </a:solidFill>
              </a:rPr>
              <a:t>Ranking sellers 	</a:t>
            </a:r>
          </a:p>
        </p:txBody>
      </p:sp>
      <p:sp>
        <p:nvSpPr>
          <p:cNvPr id="18" name="TextBox 17">
            <a:extLst>
              <a:ext uri="{FF2B5EF4-FFF2-40B4-BE49-F238E27FC236}">
                <a16:creationId xmlns:a16="http://schemas.microsoft.com/office/drawing/2014/main" id="{7A723670-C0FD-B786-831B-17F79A908AB9}"/>
              </a:ext>
            </a:extLst>
          </p:cNvPr>
          <p:cNvSpPr txBox="1"/>
          <p:nvPr/>
        </p:nvSpPr>
        <p:spPr>
          <a:xfrm>
            <a:off x="6187398" y="1411069"/>
            <a:ext cx="2114681" cy="369332"/>
          </a:xfrm>
          <a:prstGeom prst="rect">
            <a:avLst/>
          </a:prstGeom>
          <a:noFill/>
        </p:spPr>
        <p:txBody>
          <a:bodyPr wrap="none" rtlCol="0">
            <a:spAutoFit/>
          </a:bodyPr>
          <a:lstStyle/>
          <a:p>
            <a:pPr marL="285750" indent="-285750">
              <a:buFont typeface="Courier New" panose="02070309020205020404" pitchFamily="49" charset="0"/>
              <a:buChar char="o"/>
            </a:pPr>
            <a:r>
              <a:rPr lang="en-US" b="1" dirty="0">
                <a:solidFill>
                  <a:srgbClr val="7030A0"/>
                </a:solidFill>
              </a:rPr>
              <a:t>Bipartite graph</a:t>
            </a:r>
          </a:p>
        </p:txBody>
      </p:sp>
      <p:pic>
        <p:nvPicPr>
          <p:cNvPr id="4" name="Picture 3" descr="Graphical user interface, application, Word&#10;&#10;Description automatically generated">
            <a:extLst>
              <a:ext uri="{FF2B5EF4-FFF2-40B4-BE49-F238E27FC236}">
                <a16:creationId xmlns:a16="http://schemas.microsoft.com/office/drawing/2014/main" id="{EC7DAC22-3FE7-3871-DB35-42DFFE048274}"/>
              </a:ext>
            </a:extLst>
          </p:cNvPr>
          <p:cNvPicPr>
            <a:picLocks noChangeAspect="1"/>
          </p:cNvPicPr>
          <p:nvPr/>
        </p:nvPicPr>
        <p:blipFill>
          <a:blip r:embed="rId3"/>
          <a:stretch>
            <a:fillRect/>
          </a:stretch>
        </p:blipFill>
        <p:spPr>
          <a:xfrm>
            <a:off x="0" y="2494359"/>
            <a:ext cx="9144000" cy="4341156"/>
          </a:xfrm>
          <a:prstGeom prst="rect">
            <a:avLst/>
          </a:prstGeom>
        </p:spPr>
      </p:pic>
      <p:sp>
        <p:nvSpPr>
          <p:cNvPr id="5" name="Rectangle 4">
            <a:extLst>
              <a:ext uri="{FF2B5EF4-FFF2-40B4-BE49-F238E27FC236}">
                <a16:creationId xmlns:a16="http://schemas.microsoft.com/office/drawing/2014/main" id="{7C02DBC2-651E-74A7-7EEC-36B403AAD03B}"/>
              </a:ext>
            </a:extLst>
          </p:cNvPr>
          <p:cNvSpPr/>
          <p:nvPr/>
        </p:nvSpPr>
        <p:spPr bwMode="auto">
          <a:xfrm>
            <a:off x="17489" y="3096144"/>
            <a:ext cx="9126511" cy="3761855"/>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pic>
        <p:nvPicPr>
          <p:cNvPr id="9" name="Picture 8" descr="Icon&#10;&#10;Description automatically generated">
            <a:extLst>
              <a:ext uri="{FF2B5EF4-FFF2-40B4-BE49-F238E27FC236}">
                <a16:creationId xmlns:a16="http://schemas.microsoft.com/office/drawing/2014/main" id="{E999CAB2-8D9C-D7B7-5719-B447E1C322B4}"/>
              </a:ext>
            </a:extLst>
          </p:cNvPr>
          <p:cNvPicPr>
            <a:picLocks noChangeAspect="1"/>
          </p:cNvPicPr>
          <p:nvPr/>
        </p:nvPicPr>
        <p:blipFill>
          <a:blip r:embed="rId4"/>
          <a:stretch>
            <a:fillRect/>
          </a:stretch>
        </p:blipFill>
        <p:spPr>
          <a:xfrm>
            <a:off x="3622917" y="5724948"/>
            <a:ext cx="1053763" cy="1072750"/>
          </a:xfrm>
          <a:prstGeom prst="rect">
            <a:avLst/>
          </a:prstGeom>
        </p:spPr>
      </p:pic>
      <p:pic>
        <p:nvPicPr>
          <p:cNvPr id="11" name="Picture 10" descr="Icon&#10;&#10;Description automatically generated">
            <a:extLst>
              <a:ext uri="{FF2B5EF4-FFF2-40B4-BE49-F238E27FC236}">
                <a16:creationId xmlns:a16="http://schemas.microsoft.com/office/drawing/2014/main" id="{5A5CBED6-A91A-6BEA-62E2-FB2A2A98E083}"/>
              </a:ext>
            </a:extLst>
          </p:cNvPr>
          <p:cNvPicPr>
            <a:picLocks noChangeAspect="1"/>
          </p:cNvPicPr>
          <p:nvPr/>
        </p:nvPicPr>
        <p:blipFill>
          <a:blip r:embed="rId5"/>
          <a:stretch>
            <a:fillRect/>
          </a:stretch>
        </p:blipFill>
        <p:spPr>
          <a:xfrm>
            <a:off x="3592703" y="4631633"/>
            <a:ext cx="1072750" cy="1053763"/>
          </a:xfrm>
          <a:prstGeom prst="rect">
            <a:avLst/>
          </a:prstGeom>
        </p:spPr>
      </p:pic>
      <p:pic>
        <p:nvPicPr>
          <p:cNvPr id="19" name="Picture 18" descr="Icon&#10;&#10;Description automatically generated">
            <a:extLst>
              <a:ext uri="{FF2B5EF4-FFF2-40B4-BE49-F238E27FC236}">
                <a16:creationId xmlns:a16="http://schemas.microsoft.com/office/drawing/2014/main" id="{12DFDEA0-F578-D73A-CED3-CC8E37EADB32}"/>
              </a:ext>
            </a:extLst>
          </p:cNvPr>
          <p:cNvPicPr>
            <a:picLocks noChangeAspect="1"/>
          </p:cNvPicPr>
          <p:nvPr/>
        </p:nvPicPr>
        <p:blipFill>
          <a:blip r:embed="rId6"/>
          <a:stretch>
            <a:fillRect/>
          </a:stretch>
        </p:blipFill>
        <p:spPr>
          <a:xfrm>
            <a:off x="3622917" y="3346207"/>
            <a:ext cx="1025283" cy="1101230"/>
          </a:xfrm>
          <a:prstGeom prst="rect">
            <a:avLst/>
          </a:prstGeom>
        </p:spPr>
      </p:pic>
      <p:pic>
        <p:nvPicPr>
          <p:cNvPr id="21" name="Picture 20" descr="A picture containing electronics, camera lens&#10;&#10;Description automatically generated">
            <a:extLst>
              <a:ext uri="{FF2B5EF4-FFF2-40B4-BE49-F238E27FC236}">
                <a16:creationId xmlns:a16="http://schemas.microsoft.com/office/drawing/2014/main" id="{72AA3F7C-E48C-CF65-173C-A55722645B67}"/>
              </a:ext>
            </a:extLst>
          </p:cNvPr>
          <p:cNvPicPr>
            <a:picLocks noChangeAspect="1"/>
          </p:cNvPicPr>
          <p:nvPr/>
        </p:nvPicPr>
        <p:blipFill>
          <a:blip r:embed="rId7"/>
          <a:stretch>
            <a:fillRect/>
          </a:stretch>
        </p:blipFill>
        <p:spPr>
          <a:xfrm>
            <a:off x="6409583" y="3202139"/>
            <a:ext cx="1689100" cy="1193800"/>
          </a:xfrm>
          <a:prstGeom prst="rect">
            <a:avLst/>
          </a:prstGeom>
        </p:spPr>
      </p:pic>
      <p:pic>
        <p:nvPicPr>
          <p:cNvPr id="23" name="Picture 22" descr="Graphical user interface, application&#10;&#10;Description automatically generated">
            <a:extLst>
              <a:ext uri="{FF2B5EF4-FFF2-40B4-BE49-F238E27FC236}">
                <a16:creationId xmlns:a16="http://schemas.microsoft.com/office/drawing/2014/main" id="{C0365760-A55C-FA57-1A98-CF5D18468F3A}"/>
              </a:ext>
            </a:extLst>
          </p:cNvPr>
          <p:cNvPicPr>
            <a:picLocks noChangeAspect="1"/>
          </p:cNvPicPr>
          <p:nvPr/>
        </p:nvPicPr>
        <p:blipFill>
          <a:blip r:embed="rId8"/>
          <a:stretch>
            <a:fillRect/>
          </a:stretch>
        </p:blipFill>
        <p:spPr>
          <a:xfrm>
            <a:off x="6554449" y="4237596"/>
            <a:ext cx="1447800" cy="1447800"/>
          </a:xfrm>
          <a:prstGeom prst="rect">
            <a:avLst/>
          </a:prstGeom>
        </p:spPr>
      </p:pic>
      <p:pic>
        <p:nvPicPr>
          <p:cNvPr id="25" name="Picture 24" descr="A picture containing display, electronics&#10;&#10;Description automatically generated">
            <a:extLst>
              <a:ext uri="{FF2B5EF4-FFF2-40B4-BE49-F238E27FC236}">
                <a16:creationId xmlns:a16="http://schemas.microsoft.com/office/drawing/2014/main" id="{8229BB4C-0D42-DC43-EFBD-E12E5EE55D3B}"/>
              </a:ext>
            </a:extLst>
          </p:cNvPr>
          <p:cNvPicPr>
            <a:picLocks noChangeAspect="1"/>
          </p:cNvPicPr>
          <p:nvPr/>
        </p:nvPicPr>
        <p:blipFill>
          <a:blip r:embed="rId9"/>
          <a:stretch>
            <a:fillRect/>
          </a:stretch>
        </p:blipFill>
        <p:spPr>
          <a:xfrm>
            <a:off x="6414420" y="5446931"/>
            <a:ext cx="1903081" cy="1427311"/>
          </a:xfrm>
          <a:prstGeom prst="rect">
            <a:avLst/>
          </a:prstGeom>
        </p:spPr>
      </p:pic>
      <p:cxnSp>
        <p:nvCxnSpPr>
          <p:cNvPr id="27" name="Straight Arrow Connector 26">
            <a:extLst>
              <a:ext uri="{FF2B5EF4-FFF2-40B4-BE49-F238E27FC236}">
                <a16:creationId xmlns:a16="http://schemas.microsoft.com/office/drawing/2014/main" id="{B5A27F62-4C7D-C1B6-9BF9-C9EAE9DED9D7}"/>
              </a:ext>
            </a:extLst>
          </p:cNvPr>
          <p:cNvCxnSpPr>
            <a:endCxn id="23" idx="1"/>
          </p:cNvCxnSpPr>
          <p:nvPr/>
        </p:nvCxnSpPr>
        <p:spPr bwMode="auto">
          <a:xfrm>
            <a:off x="4665453" y="3896822"/>
            <a:ext cx="1888996" cy="1064674"/>
          </a:xfrm>
          <a:prstGeom prst="straightConnector1">
            <a:avLst/>
          </a:prstGeom>
          <a:noFill/>
          <a:ln w="38100" cap="flat" cmpd="sng" algn="ctr">
            <a:solidFill>
              <a:schemeClr val="accent1"/>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7933E86F-7AD0-811F-F077-106F1977C394}"/>
              </a:ext>
            </a:extLst>
          </p:cNvPr>
          <p:cNvCxnSpPr>
            <a:cxnSpLocks/>
            <a:endCxn id="25" idx="1"/>
          </p:cNvCxnSpPr>
          <p:nvPr/>
        </p:nvCxnSpPr>
        <p:spPr bwMode="auto">
          <a:xfrm>
            <a:off x="4665453" y="3896822"/>
            <a:ext cx="1748967" cy="2263765"/>
          </a:xfrm>
          <a:prstGeom prst="straightConnector1">
            <a:avLst/>
          </a:prstGeom>
          <a:noFill/>
          <a:ln w="38100" cap="flat" cmpd="sng" algn="ctr">
            <a:solidFill>
              <a:schemeClr val="accent1"/>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FA2A3331-163D-76D2-5FE1-92CB0AB3178F}"/>
              </a:ext>
            </a:extLst>
          </p:cNvPr>
          <p:cNvCxnSpPr>
            <a:cxnSpLocks/>
            <a:endCxn id="21" idx="1"/>
          </p:cNvCxnSpPr>
          <p:nvPr/>
        </p:nvCxnSpPr>
        <p:spPr bwMode="auto">
          <a:xfrm flipV="1">
            <a:off x="4676680" y="3799039"/>
            <a:ext cx="1732903" cy="97783"/>
          </a:xfrm>
          <a:prstGeom prst="straightConnector1">
            <a:avLst/>
          </a:prstGeom>
          <a:noFill/>
          <a:ln w="38100" cap="flat" cmpd="sng" algn="ctr">
            <a:solidFill>
              <a:schemeClr val="accent1"/>
            </a:solidFill>
            <a:prstDash val="solid"/>
            <a:round/>
            <a:headEnd type="none" w="med" len="med"/>
            <a:tailEnd type="triangle"/>
          </a:ln>
          <a:effectLst/>
        </p:spPr>
      </p:cxnSp>
      <p:cxnSp>
        <p:nvCxnSpPr>
          <p:cNvPr id="34" name="Straight Arrow Connector 33">
            <a:extLst>
              <a:ext uri="{FF2B5EF4-FFF2-40B4-BE49-F238E27FC236}">
                <a16:creationId xmlns:a16="http://schemas.microsoft.com/office/drawing/2014/main" id="{92C6F87D-D7EB-6696-8F82-0C1D22C9D6B6}"/>
              </a:ext>
            </a:extLst>
          </p:cNvPr>
          <p:cNvCxnSpPr>
            <a:cxnSpLocks/>
            <a:stCxn id="11" idx="3"/>
          </p:cNvCxnSpPr>
          <p:nvPr/>
        </p:nvCxnSpPr>
        <p:spPr bwMode="auto">
          <a:xfrm>
            <a:off x="4665453" y="5158515"/>
            <a:ext cx="1744130" cy="984151"/>
          </a:xfrm>
          <a:prstGeom prst="straightConnector1">
            <a:avLst/>
          </a:prstGeom>
          <a:noFill/>
          <a:ln w="38100" cap="flat" cmpd="sng" algn="ctr">
            <a:solidFill>
              <a:schemeClr val="accent1"/>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31677047-E4B0-D320-9759-9C98501FB3BA}"/>
              </a:ext>
            </a:extLst>
          </p:cNvPr>
          <p:cNvCxnSpPr>
            <a:cxnSpLocks/>
          </p:cNvCxnSpPr>
          <p:nvPr/>
        </p:nvCxnSpPr>
        <p:spPr bwMode="auto">
          <a:xfrm flipV="1">
            <a:off x="4693933" y="3799039"/>
            <a:ext cx="1715650" cy="2631842"/>
          </a:xfrm>
          <a:prstGeom prst="straightConnector1">
            <a:avLst/>
          </a:prstGeom>
          <a:noFill/>
          <a:ln w="38100" cap="flat" cmpd="sng" algn="ctr">
            <a:solidFill>
              <a:schemeClr val="accent1"/>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BB82DC8C-91EB-C883-B41A-4F66BB802033}"/>
              </a:ext>
            </a:extLst>
          </p:cNvPr>
          <p:cNvCxnSpPr>
            <a:cxnSpLocks/>
            <a:stCxn id="11" idx="3"/>
            <a:endCxn id="23" idx="1"/>
          </p:cNvCxnSpPr>
          <p:nvPr/>
        </p:nvCxnSpPr>
        <p:spPr bwMode="auto">
          <a:xfrm flipV="1">
            <a:off x="4665453" y="4961496"/>
            <a:ext cx="1888996" cy="197019"/>
          </a:xfrm>
          <a:prstGeom prst="straightConnector1">
            <a:avLst/>
          </a:prstGeom>
          <a:noFill/>
          <a:ln w="38100" cap="flat" cmpd="sng" algn="ctr">
            <a:solidFill>
              <a:schemeClr val="accent1"/>
            </a:solidFill>
            <a:prstDash val="solid"/>
            <a:round/>
            <a:headEnd type="none" w="med" len="med"/>
            <a:tailEnd type="triangle"/>
          </a:ln>
          <a:effectLst/>
        </p:spPr>
      </p:cxnSp>
      <p:sp>
        <p:nvSpPr>
          <p:cNvPr id="43" name="TextBox 42">
            <a:extLst>
              <a:ext uri="{FF2B5EF4-FFF2-40B4-BE49-F238E27FC236}">
                <a16:creationId xmlns:a16="http://schemas.microsoft.com/office/drawing/2014/main" id="{4401E6A7-8647-0D8C-D113-FD5D105EF879}"/>
              </a:ext>
            </a:extLst>
          </p:cNvPr>
          <p:cNvSpPr txBox="1"/>
          <p:nvPr/>
        </p:nvSpPr>
        <p:spPr>
          <a:xfrm>
            <a:off x="275255" y="1418569"/>
            <a:ext cx="3256020" cy="369332"/>
          </a:xfrm>
          <a:prstGeom prst="rect">
            <a:avLst/>
          </a:prstGeom>
          <a:noFill/>
        </p:spPr>
        <p:txBody>
          <a:bodyPr wrap="none" rtlCol="0">
            <a:spAutoFit/>
          </a:bodyPr>
          <a:lstStyle/>
          <a:p>
            <a:pPr marL="285750" indent="-285750">
              <a:buFont typeface="Courier New" panose="02070309020205020404" pitchFamily="49" charset="0"/>
              <a:buChar char="o"/>
            </a:pPr>
            <a:r>
              <a:rPr lang="en-US" b="1" dirty="0">
                <a:solidFill>
                  <a:srgbClr val="7030A0"/>
                </a:solidFill>
              </a:rPr>
              <a:t>Recommending products</a:t>
            </a:r>
          </a:p>
        </p:txBody>
      </p:sp>
      <p:sp>
        <p:nvSpPr>
          <p:cNvPr id="44" name="TextBox 43">
            <a:extLst>
              <a:ext uri="{FF2B5EF4-FFF2-40B4-BE49-F238E27FC236}">
                <a16:creationId xmlns:a16="http://schemas.microsoft.com/office/drawing/2014/main" id="{906F7EE4-252E-F6C2-CACE-7F4448C6BBEF}"/>
              </a:ext>
            </a:extLst>
          </p:cNvPr>
          <p:cNvSpPr txBox="1"/>
          <p:nvPr/>
        </p:nvSpPr>
        <p:spPr>
          <a:xfrm>
            <a:off x="541403" y="3799039"/>
            <a:ext cx="1806905" cy="2585323"/>
          </a:xfrm>
          <a:prstGeom prst="rect">
            <a:avLst/>
          </a:prstGeom>
          <a:noFill/>
        </p:spPr>
        <p:txBody>
          <a:bodyPr wrap="none" rtlCol="0">
            <a:spAutoFit/>
          </a:bodyPr>
          <a:lstStyle/>
          <a:p>
            <a:pPr marL="285750" indent="-285750">
              <a:buFont typeface="Courier New" panose="02070309020205020404" pitchFamily="49" charset="0"/>
              <a:buChar char="o"/>
            </a:pPr>
            <a:r>
              <a:rPr lang="en-US" dirty="0"/>
              <a:t>Reviews</a:t>
            </a:r>
          </a:p>
          <a:p>
            <a:pPr marL="285750" indent="-285750">
              <a:buFont typeface="Courier New" panose="02070309020205020404" pitchFamily="49" charset="0"/>
              <a:buChar char="o"/>
            </a:pPr>
            <a:endParaRPr lang="en-US" dirty="0"/>
          </a:p>
          <a:p>
            <a:pPr marL="285750" indent="-285750">
              <a:buFont typeface="Courier New" panose="02070309020205020404" pitchFamily="49" charset="0"/>
              <a:buChar char="o"/>
            </a:pPr>
            <a:r>
              <a:rPr lang="en-US" dirty="0"/>
              <a:t>Fake Review</a:t>
            </a:r>
          </a:p>
          <a:p>
            <a:pPr marL="285750" indent="-285750">
              <a:buFont typeface="Courier New" panose="02070309020205020404" pitchFamily="49" charset="0"/>
              <a:buChar char="o"/>
            </a:pPr>
            <a:endParaRPr lang="en-US" dirty="0"/>
          </a:p>
          <a:p>
            <a:pPr marL="285750" indent="-285750">
              <a:buFont typeface="Courier New" panose="02070309020205020404" pitchFamily="49" charset="0"/>
              <a:buChar char="o"/>
            </a:pPr>
            <a:r>
              <a:rPr lang="en-US" dirty="0"/>
              <a:t>User profile</a:t>
            </a:r>
          </a:p>
          <a:p>
            <a:pPr marL="742950" lvl="1" indent="-285750">
              <a:buFont typeface="Arial" panose="020B0604020202020204" pitchFamily="34" charset="0"/>
              <a:buChar char="•"/>
            </a:pPr>
            <a:r>
              <a:rPr lang="en-US" dirty="0"/>
              <a:t>Age</a:t>
            </a:r>
          </a:p>
          <a:p>
            <a:pPr marL="742950" lvl="1" indent="-285750">
              <a:buFont typeface="Arial" panose="020B0604020202020204" pitchFamily="34" charset="0"/>
              <a:buChar char="•"/>
            </a:pPr>
            <a:r>
              <a:rPr lang="en-US" dirty="0"/>
              <a:t>Gender</a:t>
            </a:r>
          </a:p>
          <a:p>
            <a:pPr marL="285750" indent="-285750">
              <a:buFont typeface="Courier New" panose="02070309020205020404" pitchFamily="49" charset="0"/>
              <a:buChar char="o"/>
            </a:pPr>
            <a:endParaRPr lang="en-US" dirty="0"/>
          </a:p>
          <a:p>
            <a:pPr marL="285750" indent="-285750">
              <a:buFont typeface="Courier New" panose="02070309020205020404" pitchFamily="49" charset="0"/>
              <a:buChar char="o"/>
            </a:pPr>
            <a:r>
              <a:rPr lang="en-US" dirty="0"/>
              <a:t>Season</a:t>
            </a:r>
          </a:p>
        </p:txBody>
      </p:sp>
    </p:spTree>
    <p:extLst>
      <p:ext uri="{BB962C8B-B14F-4D97-AF65-F5344CB8AC3E}">
        <p14:creationId xmlns:p14="http://schemas.microsoft.com/office/powerpoint/2010/main" val="336649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Recommender Systems</a:t>
            </a:r>
          </a:p>
        </p:txBody>
      </p:sp>
      <p:sp>
        <p:nvSpPr>
          <p:cNvPr id="13" name="Rectangle 12">
            <a:extLst>
              <a:ext uri="{FF2B5EF4-FFF2-40B4-BE49-F238E27FC236}">
                <a16:creationId xmlns:a16="http://schemas.microsoft.com/office/drawing/2014/main" id="{F8A2FB7B-1E74-952F-A7AF-D675363C4958}"/>
              </a:ext>
            </a:extLst>
          </p:cNvPr>
          <p:cNvSpPr/>
          <p:nvPr/>
        </p:nvSpPr>
        <p:spPr bwMode="auto">
          <a:xfrm>
            <a:off x="152400" y="2362200"/>
            <a:ext cx="7696200" cy="4343400"/>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pic>
        <p:nvPicPr>
          <p:cNvPr id="6" name="Picture 5" descr="A picture containing tree, sky, outdoor, plant&#10;&#10;Description automatically generated">
            <a:extLst>
              <a:ext uri="{FF2B5EF4-FFF2-40B4-BE49-F238E27FC236}">
                <a16:creationId xmlns:a16="http://schemas.microsoft.com/office/drawing/2014/main" id="{D6957A77-8501-1AF4-E860-CACDBCC44CBB}"/>
              </a:ext>
            </a:extLst>
          </p:cNvPr>
          <p:cNvPicPr>
            <a:picLocks noChangeAspect="1"/>
          </p:cNvPicPr>
          <p:nvPr/>
        </p:nvPicPr>
        <p:blipFill>
          <a:blip r:embed="rId3"/>
          <a:stretch>
            <a:fillRect/>
          </a:stretch>
        </p:blipFill>
        <p:spPr>
          <a:xfrm>
            <a:off x="3213100" y="2679700"/>
            <a:ext cx="5778500" cy="4178300"/>
          </a:xfrm>
          <a:prstGeom prst="rect">
            <a:avLst/>
          </a:prstGeom>
        </p:spPr>
      </p:pic>
      <p:pic>
        <p:nvPicPr>
          <p:cNvPr id="8" name="Picture 7" descr="A picture containing tree, sky, plant&#10;&#10;Description automatically generated">
            <a:extLst>
              <a:ext uri="{FF2B5EF4-FFF2-40B4-BE49-F238E27FC236}">
                <a16:creationId xmlns:a16="http://schemas.microsoft.com/office/drawing/2014/main" id="{6AAFAF38-BBA0-496D-5D3C-9BFA98CB165A}"/>
              </a:ext>
            </a:extLst>
          </p:cNvPr>
          <p:cNvPicPr>
            <a:picLocks noChangeAspect="1"/>
          </p:cNvPicPr>
          <p:nvPr/>
        </p:nvPicPr>
        <p:blipFill>
          <a:blip r:embed="rId4"/>
          <a:stretch>
            <a:fillRect/>
          </a:stretch>
        </p:blipFill>
        <p:spPr>
          <a:xfrm>
            <a:off x="3220357" y="1050925"/>
            <a:ext cx="5321300" cy="1739900"/>
          </a:xfrm>
          <a:prstGeom prst="rect">
            <a:avLst/>
          </a:prstGeom>
        </p:spPr>
      </p:pic>
      <p:sp>
        <p:nvSpPr>
          <p:cNvPr id="3" name="TextBox 2">
            <a:extLst>
              <a:ext uri="{FF2B5EF4-FFF2-40B4-BE49-F238E27FC236}">
                <a16:creationId xmlns:a16="http://schemas.microsoft.com/office/drawing/2014/main" id="{B5255150-96C6-B3DC-9433-8DCBD67F92F3}"/>
              </a:ext>
            </a:extLst>
          </p:cNvPr>
          <p:cNvSpPr txBox="1"/>
          <p:nvPr/>
        </p:nvSpPr>
        <p:spPr>
          <a:xfrm>
            <a:off x="324467" y="1337231"/>
            <a:ext cx="2916183" cy="369332"/>
          </a:xfrm>
          <a:prstGeom prst="rect">
            <a:avLst/>
          </a:prstGeom>
          <a:noFill/>
        </p:spPr>
        <p:txBody>
          <a:bodyPr wrap="none" rtlCol="0">
            <a:spAutoFit/>
          </a:bodyPr>
          <a:lstStyle/>
          <a:p>
            <a:r>
              <a:rPr lang="en-US" b="1" dirty="0"/>
              <a:t>Amazon book purchases</a:t>
            </a:r>
          </a:p>
        </p:txBody>
      </p:sp>
      <p:sp>
        <p:nvSpPr>
          <p:cNvPr id="4" name="TextBox 3">
            <a:extLst>
              <a:ext uri="{FF2B5EF4-FFF2-40B4-BE49-F238E27FC236}">
                <a16:creationId xmlns:a16="http://schemas.microsoft.com/office/drawing/2014/main" id="{CF0A425A-F5FB-7C5A-AFEB-DF13D41F8898}"/>
              </a:ext>
            </a:extLst>
          </p:cNvPr>
          <p:cNvSpPr txBox="1"/>
          <p:nvPr/>
        </p:nvSpPr>
        <p:spPr>
          <a:xfrm>
            <a:off x="330978" y="2024063"/>
            <a:ext cx="3300904" cy="1569660"/>
          </a:xfrm>
          <a:prstGeom prst="rect">
            <a:avLst/>
          </a:prstGeom>
          <a:noFill/>
        </p:spPr>
        <p:txBody>
          <a:bodyPr wrap="none" rtlCol="0">
            <a:spAutoFit/>
          </a:bodyPr>
          <a:lstStyle/>
          <a:p>
            <a:r>
              <a:rPr lang="en-US" sz="1600" dirty="0"/>
              <a:t>Books by female first authors </a:t>
            </a:r>
          </a:p>
          <a:p>
            <a:r>
              <a:rPr lang="en-US" sz="1600" dirty="0"/>
              <a:t>are significantly less likely than </a:t>
            </a:r>
          </a:p>
          <a:p>
            <a:r>
              <a:rPr lang="en-US" sz="1600" dirty="0"/>
              <a:t>expected to be bought by readers </a:t>
            </a:r>
          </a:p>
          <a:p>
            <a:r>
              <a:rPr lang="en-US" sz="1600" dirty="0"/>
              <a:t>who have chosen male authors </a:t>
            </a:r>
          </a:p>
          <a:p>
            <a:r>
              <a:rPr lang="en-US" sz="1600" dirty="0"/>
              <a:t>before.</a:t>
            </a:r>
          </a:p>
          <a:p>
            <a:endParaRPr lang="en-US" sz="1600" dirty="0"/>
          </a:p>
        </p:txBody>
      </p:sp>
      <p:sp>
        <p:nvSpPr>
          <p:cNvPr id="7" name="TextBox 6">
            <a:extLst>
              <a:ext uri="{FF2B5EF4-FFF2-40B4-BE49-F238E27FC236}">
                <a16:creationId xmlns:a16="http://schemas.microsoft.com/office/drawing/2014/main" id="{A184F527-867A-86C2-1D45-3E5659D885FA}"/>
              </a:ext>
            </a:extLst>
          </p:cNvPr>
          <p:cNvSpPr txBox="1"/>
          <p:nvPr/>
        </p:nvSpPr>
        <p:spPr>
          <a:xfrm>
            <a:off x="314239" y="3639869"/>
            <a:ext cx="2844048" cy="1323439"/>
          </a:xfrm>
          <a:prstGeom prst="rect">
            <a:avLst/>
          </a:prstGeom>
          <a:noFill/>
        </p:spPr>
        <p:txBody>
          <a:bodyPr wrap="none" rtlCol="0">
            <a:spAutoFit/>
          </a:bodyPr>
          <a:lstStyle/>
          <a:p>
            <a:r>
              <a:rPr lang="en-US" sz="1600" dirty="0"/>
              <a:t>Female first authors are only </a:t>
            </a:r>
          </a:p>
          <a:p>
            <a:r>
              <a:rPr lang="en-US" sz="1600" dirty="0"/>
              <a:t>slightly more likely than </a:t>
            </a:r>
          </a:p>
          <a:p>
            <a:r>
              <a:rPr lang="en-US" sz="1600" dirty="0"/>
              <a:t>expected to be bought by </a:t>
            </a:r>
          </a:p>
          <a:p>
            <a:r>
              <a:rPr lang="en-US" sz="1600" dirty="0"/>
              <a:t>readers who have chosen </a:t>
            </a:r>
          </a:p>
          <a:p>
            <a:r>
              <a:rPr lang="en-US" sz="1600" dirty="0"/>
              <a:t>female authors before</a:t>
            </a:r>
          </a:p>
        </p:txBody>
      </p:sp>
      <p:sp>
        <p:nvSpPr>
          <p:cNvPr id="9" name="TextBox 8">
            <a:extLst>
              <a:ext uri="{FF2B5EF4-FFF2-40B4-BE49-F238E27FC236}">
                <a16:creationId xmlns:a16="http://schemas.microsoft.com/office/drawing/2014/main" id="{6871760E-9D3C-0197-67AF-3C6E275E8BD7}"/>
              </a:ext>
            </a:extLst>
          </p:cNvPr>
          <p:cNvSpPr txBox="1"/>
          <p:nvPr/>
        </p:nvSpPr>
        <p:spPr>
          <a:xfrm>
            <a:off x="345046" y="5182215"/>
            <a:ext cx="742511" cy="338554"/>
          </a:xfrm>
          <a:prstGeom prst="rect">
            <a:avLst/>
          </a:prstGeom>
          <a:noFill/>
        </p:spPr>
        <p:txBody>
          <a:bodyPr wrap="none" rtlCol="0">
            <a:spAutoFit/>
          </a:bodyPr>
          <a:lstStyle/>
          <a:p>
            <a:r>
              <a:rPr lang="en-US" sz="1600" b="1" dirty="0">
                <a:solidFill>
                  <a:srgbClr val="FF0000"/>
                </a:solidFill>
              </a:rPr>
              <a:t>How?</a:t>
            </a:r>
          </a:p>
        </p:txBody>
      </p:sp>
      <p:sp>
        <p:nvSpPr>
          <p:cNvPr id="10" name="TextBox 9">
            <a:extLst>
              <a:ext uri="{FF2B5EF4-FFF2-40B4-BE49-F238E27FC236}">
                <a16:creationId xmlns:a16="http://schemas.microsoft.com/office/drawing/2014/main" id="{37F769F2-C99E-C62A-A885-1C0BAE300DA7}"/>
              </a:ext>
            </a:extLst>
          </p:cNvPr>
          <p:cNvSpPr txBox="1"/>
          <p:nvPr/>
        </p:nvSpPr>
        <p:spPr>
          <a:xfrm>
            <a:off x="345046" y="5570399"/>
            <a:ext cx="2428870" cy="830997"/>
          </a:xfrm>
          <a:prstGeom prst="rect">
            <a:avLst/>
          </a:prstGeom>
          <a:noFill/>
        </p:spPr>
        <p:txBody>
          <a:bodyPr wrap="none" rtlCol="0">
            <a:spAutoFit/>
          </a:bodyPr>
          <a:lstStyle/>
          <a:p>
            <a:r>
              <a:rPr lang="en-US" sz="1600" dirty="0" err="1"/>
              <a:t>Neighbourhood</a:t>
            </a:r>
            <a:r>
              <a:rPr lang="en-US" sz="1600" dirty="0"/>
              <a:t> of nodes</a:t>
            </a:r>
          </a:p>
          <a:p>
            <a:r>
              <a:rPr lang="en-US" sz="1600" dirty="0"/>
              <a:t>Male first author</a:t>
            </a:r>
          </a:p>
          <a:p>
            <a:r>
              <a:rPr lang="en-US" sz="1600" dirty="0"/>
              <a:t>Female first author</a:t>
            </a:r>
          </a:p>
        </p:txBody>
      </p:sp>
    </p:spTree>
    <p:extLst>
      <p:ext uri="{BB962C8B-B14F-4D97-AF65-F5344CB8AC3E}">
        <p14:creationId xmlns:p14="http://schemas.microsoft.com/office/powerpoint/2010/main" val="81569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Networks of Sexual and Drug Activity</a:t>
            </a:r>
          </a:p>
        </p:txBody>
      </p:sp>
      <p:sp>
        <p:nvSpPr>
          <p:cNvPr id="13" name="Rectangle 12">
            <a:extLst>
              <a:ext uri="{FF2B5EF4-FFF2-40B4-BE49-F238E27FC236}">
                <a16:creationId xmlns:a16="http://schemas.microsoft.com/office/drawing/2014/main" id="{F8A2FB7B-1E74-952F-A7AF-D675363C4958}"/>
              </a:ext>
            </a:extLst>
          </p:cNvPr>
          <p:cNvSpPr/>
          <p:nvPr/>
        </p:nvSpPr>
        <p:spPr bwMode="auto">
          <a:xfrm>
            <a:off x="152400" y="2362200"/>
            <a:ext cx="7696200" cy="4343400"/>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pic>
        <p:nvPicPr>
          <p:cNvPr id="4" name="Picture 3" descr="Chart, radar chart&#10;&#10;Description automatically generated">
            <a:extLst>
              <a:ext uri="{FF2B5EF4-FFF2-40B4-BE49-F238E27FC236}">
                <a16:creationId xmlns:a16="http://schemas.microsoft.com/office/drawing/2014/main" id="{D11152C4-324C-D7AD-333A-59DBD3037062}"/>
              </a:ext>
            </a:extLst>
          </p:cNvPr>
          <p:cNvPicPr>
            <a:picLocks noChangeAspect="1"/>
          </p:cNvPicPr>
          <p:nvPr/>
        </p:nvPicPr>
        <p:blipFill>
          <a:blip r:embed="rId3"/>
          <a:stretch>
            <a:fillRect/>
          </a:stretch>
        </p:blipFill>
        <p:spPr>
          <a:xfrm>
            <a:off x="654050" y="1625600"/>
            <a:ext cx="7835900" cy="4241800"/>
          </a:xfrm>
          <a:prstGeom prst="rect">
            <a:avLst/>
          </a:prstGeom>
        </p:spPr>
      </p:pic>
      <p:sp>
        <p:nvSpPr>
          <p:cNvPr id="3" name="TextBox 2">
            <a:extLst>
              <a:ext uri="{FF2B5EF4-FFF2-40B4-BE49-F238E27FC236}">
                <a16:creationId xmlns:a16="http://schemas.microsoft.com/office/drawing/2014/main" id="{03F6CAEB-B1AB-3DBE-FAC6-09B688C88896}"/>
              </a:ext>
            </a:extLst>
          </p:cNvPr>
          <p:cNvSpPr txBox="1"/>
          <p:nvPr/>
        </p:nvSpPr>
        <p:spPr>
          <a:xfrm>
            <a:off x="654050" y="5734148"/>
            <a:ext cx="4237057" cy="369332"/>
          </a:xfrm>
          <a:prstGeom prst="rect">
            <a:avLst/>
          </a:prstGeom>
          <a:noFill/>
        </p:spPr>
        <p:txBody>
          <a:bodyPr wrap="none" rtlCol="0">
            <a:spAutoFit/>
          </a:bodyPr>
          <a:lstStyle/>
          <a:p>
            <a:r>
              <a:rPr lang="en-US" b="1" dirty="0">
                <a:solidFill>
                  <a:srgbClr val="FF0000"/>
                </a:solidFill>
              </a:rPr>
              <a:t>Nodes in red have high betweenness</a:t>
            </a:r>
          </a:p>
        </p:txBody>
      </p:sp>
      <p:sp>
        <p:nvSpPr>
          <p:cNvPr id="5" name="Oval 4">
            <a:extLst>
              <a:ext uri="{FF2B5EF4-FFF2-40B4-BE49-F238E27FC236}">
                <a16:creationId xmlns:a16="http://schemas.microsoft.com/office/drawing/2014/main" id="{B0864DBF-6DC2-73D5-CE90-04DC9D2AA72A}"/>
              </a:ext>
            </a:extLst>
          </p:cNvPr>
          <p:cNvSpPr/>
          <p:nvPr/>
        </p:nvSpPr>
        <p:spPr bwMode="auto">
          <a:xfrm>
            <a:off x="5715000" y="1728152"/>
            <a:ext cx="2774950" cy="862648"/>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6" name="Oval 5">
            <a:extLst>
              <a:ext uri="{FF2B5EF4-FFF2-40B4-BE49-F238E27FC236}">
                <a16:creationId xmlns:a16="http://schemas.microsoft.com/office/drawing/2014/main" id="{24A9CD81-A9A9-DC70-EEF3-D183AC578445}"/>
              </a:ext>
            </a:extLst>
          </p:cNvPr>
          <p:cNvSpPr/>
          <p:nvPr/>
        </p:nvSpPr>
        <p:spPr bwMode="auto">
          <a:xfrm>
            <a:off x="400099" y="1597586"/>
            <a:ext cx="2130376" cy="500520"/>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7" name="Oval 6">
            <a:extLst>
              <a:ext uri="{FF2B5EF4-FFF2-40B4-BE49-F238E27FC236}">
                <a16:creationId xmlns:a16="http://schemas.microsoft.com/office/drawing/2014/main" id="{F032595E-9EA9-1CE4-90DB-38327B0B8AA0}"/>
              </a:ext>
            </a:extLst>
          </p:cNvPr>
          <p:cNvSpPr/>
          <p:nvPr/>
        </p:nvSpPr>
        <p:spPr bwMode="auto">
          <a:xfrm>
            <a:off x="1143000" y="4716780"/>
            <a:ext cx="2774950" cy="862648"/>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Tree>
    <p:extLst>
      <p:ext uri="{BB962C8B-B14F-4D97-AF65-F5344CB8AC3E}">
        <p14:creationId xmlns:p14="http://schemas.microsoft.com/office/powerpoint/2010/main" val="375773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Networks of Sexual and Drug Activity</a:t>
            </a:r>
          </a:p>
        </p:txBody>
      </p:sp>
      <p:sp>
        <p:nvSpPr>
          <p:cNvPr id="13" name="Rectangle 12">
            <a:extLst>
              <a:ext uri="{FF2B5EF4-FFF2-40B4-BE49-F238E27FC236}">
                <a16:creationId xmlns:a16="http://schemas.microsoft.com/office/drawing/2014/main" id="{F8A2FB7B-1E74-952F-A7AF-D675363C4958}"/>
              </a:ext>
            </a:extLst>
          </p:cNvPr>
          <p:cNvSpPr/>
          <p:nvPr/>
        </p:nvSpPr>
        <p:spPr bwMode="auto">
          <a:xfrm>
            <a:off x="152400" y="2362200"/>
            <a:ext cx="7696200" cy="4343400"/>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pic>
        <p:nvPicPr>
          <p:cNvPr id="5" name="Picture 4" descr="Diagram&#10;&#10;Description automatically generated">
            <a:extLst>
              <a:ext uri="{FF2B5EF4-FFF2-40B4-BE49-F238E27FC236}">
                <a16:creationId xmlns:a16="http://schemas.microsoft.com/office/drawing/2014/main" id="{6D115A6C-17D3-CDB9-F168-13FC518D03BD}"/>
              </a:ext>
            </a:extLst>
          </p:cNvPr>
          <p:cNvPicPr>
            <a:picLocks noChangeAspect="1"/>
          </p:cNvPicPr>
          <p:nvPr/>
        </p:nvPicPr>
        <p:blipFill>
          <a:blip r:embed="rId3"/>
          <a:stretch>
            <a:fillRect/>
          </a:stretch>
        </p:blipFill>
        <p:spPr>
          <a:xfrm>
            <a:off x="1263650" y="1219200"/>
            <a:ext cx="6616700" cy="4203700"/>
          </a:xfrm>
          <a:prstGeom prst="rect">
            <a:avLst/>
          </a:prstGeom>
        </p:spPr>
      </p:pic>
      <p:sp>
        <p:nvSpPr>
          <p:cNvPr id="6" name="TextBox 5">
            <a:extLst>
              <a:ext uri="{FF2B5EF4-FFF2-40B4-BE49-F238E27FC236}">
                <a16:creationId xmlns:a16="http://schemas.microsoft.com/office/drawing/2014/main" id="{E4FE4266-3E69-19A4-8DD6-291C8002B0EE}"/>
              </a:ext>
            </a:extLst>
          </p:cNvPr>
          <p:cNvSpPr txBox="1"/>
          <p:nvPr/>
        </p:nvSpPr>
        <p:spPr>
          <a:xfrm>
            <a:off x="152400" y="5807075"/>
            <a:ext cx="6920356" cy="584775"/>
          </a:xfrm>
          <a:prstGeom prst="rect">
            <a:avLst/>
          </a:prstGeom>
          <a:noFill/>
        </p:spPr>
        <p:txBody>
          <a:bodyPr wrap="none" rtlCol="0">
            <a:spAutoFit/>
          </a:bodyPr>
          <a:lstStyle/>
          <a:p>
            <a:r>
              <a:rPr lang="en-US" sz="1600" b="1" dirty="0"/>
              <a:t>Yellow nodes are crucial to partitions the network into some number </a:t>
            </a:r>
          </a:p>
          <a:p>
            <a:r>
              <a:rPr lang="en-US" sz="1600" b="1" dirty="0"/>
              <a:t>of disconnected components. </a:t>
            </a:r>
          </a:p>
        </p:txBody>
      </p:sp>
    </p:spTree>
    <p:extLst>
      <p:ext uri="{BB962C8B-B14F-4D97-AF65-F5344CB8AC3E}">
        <p14:creationId xmlns:p14="http://schemas.microsoft.com/office/powerpoint/2010/main" val="1830954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Analysis of Music Preferences</a:t>
            </a:r>
          </a:p>
        </p:txBody>
      </p:sp>
      <p:sp>
        <p:nvSpPr>
          <p:cNvPr id="13" name="Rectangle 12">
            <a:extLst>
              <a:ext uri="{FF2B5EF4-FFF2-40B4-BE49-F238E27FC236}">
                <a16:creationId xmlns:a16="http://schemas.microsoft.com/office/drawing/2014/main" id="{F8A2FB7B-1E74-952F-A7AF-D675363C4958}"/>
              </a:ext>
            </a:extLst>
          </p:cNvPr>
          <p:cNvSpPr/>
          <p:nvPr/>
        </p:nvSpPr>
        <p:spPr bwMode="auto">
          <a:xfrm>
            <a:off x="152400" y="2362200"/>
            <a:ext cx="7696200" cy="4343400"/>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pic>
        <p:nvPicPr>
          <p:cNvPr id="5" name="Picture 4" descr="Diagram&#10;&#10;Description automatically generated">
            <a:extLst>
              <a:ext uri="{FF2B5EF4-FFF2-40B4-BE49-F238E27FC236}">
                <a16:creationId xmlns:a16="http://schemas.microsoft.com/office/drawing/2014/main" id="{74A211CC-B29D-8433-0EB1-D1D797FD06C4}"/>
              </a:ext>
            </a:extLst>
          </p:cNvPr>
          <p:cNvPicPr>
            <a:picLocks noChangeAspect="1"/>
          </p:cNvPicPr>
          <p:nvPr/>
        </p:nvPicPr>
        <p:blipFill>
          <a:blip r:embed="rId3"/>
          <a:stretch>
            <a:fillRect/>
          </a:stretch>
        </p:blipFill>
        <p:spPr>
          <a:xfrm>
            <a:off x="1143000" y="1171531"/>
            <a:ext cx="7121525" cy="5381669"/>
          </a:xfrm>
          <a:prstGeom prst="rect">
            <a:avLst/>
          </a:prstGeom>
        </p:spPr>
      </p:pic>
      <p:sp>
        <p:nvSpPr>
          <p:cNvPr id="3" name="TextBox 2">
            <a:extLst>
              <a:ext uri="{FF2B5EF4-FFF2-40B4-BE49-F238E27FC236}">
                <a16:creationId xmlns:a16="http://schemas.microsoft.com/office/drawing/2014/main" id="{6B017192-8A6F-88EE-5381-331C627E59CA}"/>
              </a:ext>
            </a:extLst>
          </p:cNvPr>
          <p:cNvSpPr txBox="1"/>
          <p:nvPr/>
        </p:nvSpPr>
        <p:spPr>
          <a:xfrm>
            <a:off x="152400" y="4953000"/>
            <a:ext cx="1903085" cy="369332"/>
          </a:xfrm>
          <a:prstGeom prst="rect">
            <a:avLst/>
          </a:prstGeom>
          <a:noFill/>
        </p:spPr>
        <p:txBody>
          <a:bodyPr wrap="none" rtlCol="0">
            <a:spAutoFit/>
          </a:bodyPr>
          <a:lstStyle/>
          <a:p>
            <a:r>
              <a:rPr lang="en-US" b="1" dirty="0"/>
              <a:t>Spanish cluster</a:t>
            </a:r>
          </a:p>
        </p:txBody>
      </p:sp>
      <p:sp>
        <p:nvSpPr>
          <p:cNvPr id="4" name="TextBox 3">
            <a:extLst>
              <a:ext uri="{FF2B5EF4-FFF2-40B4-BE49-F238E27FC236}">
                <a16:creationId xmlns:a16="http://schemas.microsoft.com/office/drawing/2014/main" id="{C7936172-60D6-FB3F-0035-C1658174A13D}"/>
              </a:ext>
            </a:extLst>
          </p:cNvPr>
          <p:cNvSpPr txBox="1"/>
          <p:nvPr/>
        </p:nvSpPr>
        <p:spPr>
          <a:xfrm>
            <a:off x="0" y="2028652"/>
            <a:ext cx="1838965" cy="369332"/>
          </a:xfrm>
          <a:prstGeom prst="rect">
            <a:avLst/>
          </a:prstGeom>
          <a:noFill/>
        </p:spPr>
        <p:txBody>
          <a:bodyPr wrap="none" rtlCol="0">
            <a:spAutoFit/>
          </a:bodyPr>
          <a:lstStyle/>
          <a:p>
            <a:r>
              <a:rPr lang="en-US" b="1" dirty="0"/>
              <a:t>English cluster</a:t>
            </a:r>
          </a:p>
        </p:txBody>
      </p:sp>
    </p:spTree>
    <p:extLst>
      <p:ext uri="{BB962C8B-B14F-4D97-AF65-F5344CB8AC3E}">
        <p14:creationId xmlns:p14="http://schemas.microsoft.com/office/powerpoint/2010/main" val="335514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Analysis of Music Preferences</a:t>
            </a:r>
          </a:p>
        </p:txBody>
      </p:sp>
      <p:sp>
        <p:nvSpPr>
          <p:cNvPr id="13" name="Rectangle 12">
            <a:extLst>
              <a:ext uri="{FF2B5EF4-FFF2-40B4-BE49-F238E27FC236}">
                <a16:creationId xmlns:a16="http://schemas.microsoft.com/office/drawing/2014/main" id="{F8A2FB7B-1E74-952F-A7AF-D675363C4958}"/>
              </a:ext>
            </a:extLst>
          </p:cNvPr>
          <p:cNvSpPr/>
          <p:nvPr/>
        </p:nvSpPr>
        <p:spPr bwMode="auto">
          <a:xfrm>
            <a:off x="152400" y="2362200"/>
            <a:ext cx="7696200" cy="4343400"/>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pic>
        <p:nvPicPr>
          <p:cNvPr id="4" name="Picture 3" descr="Diagram&#10;&#10;Description automatically generated">
            <a:extLst>
              <a:ext uri="{FF2B5EF4-FFF2-40B4-BE49-F238E27FC236}">
                <a16:creationId xmlns:a16="http://schemas.microsoft.com/office/drawing/2014/main" id="{DE753F28-75C1-F66B-4CA8-B0A18C34AD15}"/>
              </a:ext>
            </a:extLst>
          </p:cNvPr>
          <p:cNvPicPr>
            <a:picLocks noChangeAspect="1"/>
          </p:cNvPicPr>
          <p:nvPr/>
        </p:nvPicPr>
        <p:blipFill>
          <a:blip r:embed="rId3"/>
          <a:stretch>
            <a:fillRect/>
          </a:stretch>
        </p:blipFill>
        <p:spPr>
          <a:xfrm>
            <a:off x="1770652" y="1358900"/>
            <a:ext cx="7373348" cy="5041900"/>
          </a:xfrm>
          <a:prstGeom prst="rect">
            <a:avLst/>
          </a:prstGeom>
        </p:spPr>
      </p:pic>
      <p:sp>
        <p:nvSpPr>
          <p:cNvPr id="3" name="TextBox 2">
            <a:extLst>
              <a:ext uri="{FF2B5EF4-FFF2-40B4-BE49-F238E27FC236}">
                <a16:creationId xmlns:a16="http://schemas.microsoft.com/office/drawing/2014/main" id="{D6CFBC62-8AA2-88CF-9663-413D829A0FB7}"/>
              </a:ext>
            </a:extLst>
          </p:cNvPr>
          <p:cNvSpPr txBox="1"/>
          <p:nvPr/>
        </p:nvSpPr>
        <p:spPr>
          <a:xfrm>
            <a:off x="152400" y="1398885"/>
            <a:ext cx="3095719" cy="1200329"/>
          </a:xfrm>
          <a:prstGeom prst="rect">
            <a:avLst/>
          </a:prstGeom>
          <a:noFill/>
        </p:spPr>
        <p:txBody>
          <a:bodyPr wrap="none" rtlCol="0">
            <a:spAutoFit/>
          </a:bodyPr>
          <a:lstStyle/>
          <a:p>
            <a:r>
              <a:rPr lang="en-US" b="1" dirty="0"/>
              <a:t>Language has the biggest </a:t>
            </a:r>
          </a:p>
          <a:p>
            <a:r>
              <a:rPr lang="en-US" b="1" dirty="0"/>
              <a:t>influence on the </a:t>
            </a:r>
          </a:p>
          <a:p>
            <a:r>
              <a:rPr lang="en-US" b="1" dirty="0"/>
              <a:t>development of musical </a:t>
            </a:r>
          </a:p>
          <a:p>
            <a:r>
              <a:rPr lang="en-US" b="1" dirty="0"/>
              <a:t>communities</a:t>
            </a:r>
          </a:p>
        </p:txBody>
      </p:sp>
      <p:sp>
        <p:nvSpPr>
          <p:cNvPr id="5" name="TextBox 4">
            <a:extLst>
              <a:ext uri="{FF2B5EF4-FFF2-40B4-BE49-F238E27FC236}">
                <a16:creationId xmlns:a16="http://schemas.microsoft.com/office/drawing/2014/main" id="{D76C371D-229E-800D-1DBC-A1DDFC02A6FA}"/>
              </a:ext>
            </a:extLst>
          </p:cNvPr>
          <p:cNvSpPr txBox="1"/>
          <p:nvPr/>
        </p:nvSpPr>
        <p:spPr>
          <a:xfrm>
            <a:off x="117231" y="4533900"/>
            <a:ext cx="2762295" cy="646331"/>
          </a:xfrm>
          <a:prstGeom prst="rect">
            <a:avLst/>
          </a:prstGeom>
          <a:noFill/>
        </p:spPr>
        <p:txBody>
          <a:bodyPr wrap="none" rtlCol="0">
            <a:spAutoFit/>
          </a:bodyPr>
          <a:lstStyle/>
          <a:p>
            <a:r>
              <a:rPr lang="en-US" b="1" dirty="0"/>
              <a:t>Classical genre </a:t>
            </a:r>
          </a:p>
          <a:p>
            <a:r>
              <a:rPr lang="en-US" b="1" dirty="0"/>
              <a:t>(almost have no words)</a:t>
            </a:r>
          </a:p>
        </p:txBody>
      </p:sp>
    </p:spTree>
    <p:extLst>
      <p:ext uri="{BB962C8B-B14F-4D97-AF65-F5344CB8AC3E}">
        <p14:creationId xmlns:p14="http://schemas.microsoft.com/office/powerpoint/2010/main" val="204166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Analysis of Music Preferences</a:t>
            </a:r>
          </a:p>
        </p:txBody>
      </p:sp>
      <p:sp>
        <p:nvSpPr>
          <p:cNvPr id="13" name="Rectangle 12">
            <a:extLst>
              <a:ext uri="{FF2B5EF4-FFF2-40B4-BE49-F238E27FC236}">
                <a16:creationId xmlns:a16="http://schemas.microsoft.com/office/drawing/2014/main" id="{F8A2FB7B-1E74-952F-A7AF-D675363C4958}"/>
              </a:ext>
            </a:extLst>
          </p:cNvPr>
          <p:cNvSpPr/>
          <p:nvPr/>
        </p:nvSpPr>
        <p:spPr bwMode="auto">
          <a:xfrm>
            <a:off x="152400" y="2362200"/>
            <a:ext cx="7696200" cy="4343400"/>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 typeface="Wingdings" pitchFamily="-65" charset="2"/>
              <a:buNone/>
              <a:tabLst/>
            </a:pPr>
            <a:endPara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pic>
        <p:nvPicPr>
          <p:cNvPr id="5" name="Picture 4" descr="Diagram&#10;&#10;Description automatically generated">
            <a:extLst>
              <a:ext uri="{FF2B5EF4-FFF2-40B4-BE49-F238E27FC236}">
                <a16:creationId xmlns:a16="http://schemas.microsoft.com/office/drawing/2014/main" id="{1F5523E8-92C2-675D-462A-64D70BEB9CE3}"/>
              </a:ext>
            </a:extLst>
          </p:cNvPr>
          <p:cNvPicPr>
            <a:picLocks noChangeAspect="1"/>
          </p:cNvPicPr>
          <p:nvPr/>
        </p:nvPicPr>
        <p:blipFill>
          <a:blip r:embed="rId3"/>
          <a:stretch>
            <a:fillRect/>
          </a:stretch>
        </p:blipFill>
        <p:spPr>
          <a:xfrm>
            <a:off x="981075" y="835025"/>
            <a:ext cx="7334250" cy="5853627"/>
          </a:xfrm>
          <a:prstGeom prst="rect">
            <a:avLst/>
          </a:prstGeom>
        </p:spPr>
      </p:pic>
    </p:spTree>
    <p:extLst>
      <p:ext uri="{BB962C8B-B14F-4D97-AF65-F5344CB8AC3E}">
        <p14:creationId xmlns:p14="http://schemas.microsoft.com/office/powerpoint/2010/main" val="4831975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ltLang="en-US" dirty="0"/>
              <a:t>Wrap up</a:t>
            </a:r>
          </a:p>
        </p:txBody>
      </p:sp>
      <p:sp>
        <p:nvSpPr>
          <p:cNvPr id="71683" name="Rectangle 3"/>
          <p:cNvSpPr>
            <a:spLocks noGrp="1" noChangeArrowheads="1"/>
          </p:cNvSpPr>
          <p:nvPr>
            <p:ph type="body" idx="1"/>
          </p:nvPr>
        </p:nvSpPr>
        <p:spPr/>
        <p:txBody>
          <a:bodyPr/>
          <a:lstStyle/>
          <a:p>
            <a:pPr eaLnBrk="1" hangingPunct="1"/>
            <a:r>
              <a:rPr lang="en-US" altLang="en-US" dirty="0"/>
              <a:t>Networks are everywhere and can be used to describe many, many systems</a:t>
            </a:r>
          </a:p>
          <a:p>
            <a:pPr eaLnBrk="1" hangingPunct="1"/>
            <a:endParaRPr lang="en-US" altLang="en-US" dirty="0"/>
          </a:p>
          <a:p>
            <a:pPr eaLnBrk="1" hangingPunct="1"/>
            <a:r>
              <a:rPr lang="en-US" dirty="0"/>
              <a:t>Network science research studies physical, biological, social, artificial, engineered, and other phenomena that arise in systems made of a large number of mutually interacting components whose macroscopic properties are not easy to understand or explain</a:t>
            </a:r>
            <a:endParaRPr lang="en-US" altLang="en-US" dirty="0"/>
          </a:p>
          <a:p>
            <a:pPr eaLnBrk="1" hangingPunct="1"/>
            <a:endParaRPr lang="en-US" altLang="en-US" dirty="0"/>
          </a:p>
          <a:p>
            <a:pPr eaLnBrk="1" hangingPunct="1"/>
            <a:r>
              <a:rPr lang="en-US" altLang="en-US" dirty="0"/>
              <a:t>By modeling networks we can start to understand their properties and the implications those properties have for processes occurring on the network</a:t>
            </a:r>
          </a:p>
        </p:txBody>
      </p:sp>
    </p:spTree>
    <p:extLst>
      <p:ext uri="{BB962C8B-B14F-4D97-AF65-F5344CB8AC3E}">
        <p14:creationId xmlns:p14="http://schemas.microsoft.com/office/powerpoint/2010/main" val="106467243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z="3200" dirty="0"/>
              <a:t>Networks As Graphs</a:t>
            </a:r>
          </a:p>
        </p:txBody>
      </p:sp>
      <p:grpSp>
        <p:nvGrpSpPr>
          <p:cNvPr id="3" name="Group 4">
            <a:extLst>
              <a:ext uri="{FF2B5EF4-FFF2-40B4-BE49-F238E27FC236}">
                <a16:creationId xmlns:a16="http://schemas.microsoft.com/office/drawing/2014/main" id="{B567C392-2F70-A840-B5A8-B70C8B92806F}"/>
              </a:ext>
            </a:extLst>
          </p:cNvPr>
          <p:cNvGrpSpPr>
            <a:grpSpLocks/>
          </p:cNvGrpSpPr>
          <p:nvPr/>
        </p:nvGrpSpPr>
        <p:grpSpPr bwMode="auto">
          <a:xfrm>
            <a:off x="762000" y="2133600"/>
            <a:ext cx="6937375" cy="369888"/>
            <a:chOff x="374" y="1370"/>
            <a:chExt cx="4370" cy="233"/>
          </a:xfrm>
        </p:grpSpPr>
        <p:sp>
          <p:nvSpPr>
            <p:cNvPr id="4" name="Text Box 5">
              <a:extLst>
                <a:ext uri="{FF2B5EF4-FFF2-40B4-BE49-F238E27FC236}">
                  <a16:creationId xmlns:a16="http://schemas.microsoft.com/office/drawing/2014/main" id="{A7475D96-CF96-1588-FA0C-77B4405095B8}"/>
                </a:ext>
              </a:extLst>
            </p:cNvPr>
            <p:cNvSpPr txBox="1">
              <a:spLocks noChangeArrowheads="1"/>
            </p:cNvSpPr>
            <p:nvPr/>
          </p:nvSpPr>
          <p:spPr bwMode="auto">
            <a:xfrm>
              <a:off x="374" y="1370"/>
              <a:ext cx="49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solidFill>
                    <a:srgbClr val="FF66FF"/>
                  </a:solidFill>
                  <a:latin typeface="Comic Sans MS" panose="030F0702030302020204" pitchFamily="66" charset="0"/>
                </a:rPr>
                <a:t>Paths</a:t>
              </a:r>
            </a:p>
          </p:txBody>
        </p:sp>
        <p:grpSp>
          <p:nvGrpSpPr>
            <p:cNvPr id="5" name="Group 6">
              <a:extLst>
                <a:ext uri="{FF2B5EF4-FFF2-40B4-BE49-F238E27FC236}">
                  <a16:creationId xmlns:a16="http://schemas.microsoft.com/office/drawing/2014/main" id="{F965E2E8-6C38-FF75-41AB-4ACA96BE8F0C}"/>
                </a:ext>
              </a:extLst>
            </p:cNvPr>
            <p:cNvGrpSpPr>
              <a:grpSpLocks/>
            </p:cNvGrpSpPr>
            <p:nvPr/>
          </p:nvGrpSpPr>
          <p:grpSpPr bwMode="auto">
            <a:xfrm>
              <a:off x="3696" y="1440"/>
              <a:ext cx="1048" cy="88"/>
              <a:chOff x="3988" y="676"/>
              <a:chExt cx="1048" cy="88"/>
            </a:xfrm>
          </p:grpSpPr>
          <p:sp>
            <p:nvSpPr>
              <p:cNvPr id="19" name="Oval 7">
                <a:extLst>
                  <a:ext uri="{FF2B5EF4-FFF2-40B4-BE49-F238E27FC236}">
                    <a16:creationId xmlns:a16="http://schemas.microsoft.com/office/drawing/2014/main" id="{AE3C74CC-8322-540C-22F4-49BE9FDE6061}"/>
                  </a:ext>
                </a:extLst>
              </p:cNvPr>
              <p:cNvSpPr>
                <a:spLocks noChangeArrowheads="1"/>
              </p:cNvSpPr>
              <p:nvPr/>
            </p:nvSpPr>
            <p:spPr bwMode="auto">
              <a:xfrm>
                <a:off x="3988" y="676"/>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0" name="Oval 8">
                <a:extLst>
                  <a:ext uri="{FF2B5EF4-FFF2-40B4-BE49-F238E27FC236}">
                    <a16:creationId xmlns:a16="http://schemas.microsoft.com/office/drawing/2014/main" id="{98B07E93-F2D8-972D-6895-AD174A5D01E4}"/>
                  </a:ext>
                </a:extLst>
              </p:cNvPr>
              <p:cNvSpPr>
                <a:spLocks noChangeArrowheads="1"/>
              </p:cNvSpPr>
              <p:nvPr/>
            </p:nvSpPr>
            <p:spPr bwMode="auto">
              <a:xfrm>
                <a:off x="4228" y="676"/>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1" name="Oval 9">
                <a:extLst>
                  <a:ext uri="{FF2B5EF4-FFF2-40B4-BE49-F238E27FC236}">
                    <a16:creationId xmlns:a16="http://schemas.microsoft.com/office/drawing/2014/main" id="{541C2492-26E0-0689-0658-06DB79334A89}"/>
                  </a:ext>
                </a:extLst>
              </p:cNvPr>
              <p:cNvSpPr>
                <a:spLocks noChangeArrowheads="1"/>
              </p:cNvSpPr>
              <p:nvPr/>
            </p:nvSpPr>
            <p:spPr bwMode="auto">
              <a:xfrm>
                <a:off x="4468" y="676"/>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2" name="Oval 10">
                <a:extLst>
                  <a:ext uri="{FF2B5EF4-FFF2-40B4-BE49-F238E27FC236}">
                    <a16:creationId xmlns:a16="http://schemas.microsoft.com/office/drawing/2014/main" id="{294E9C58-211F-48BC-A127-CCCF9C1360DF}"/>
                  </a:ext>
                </a:extLst>
              </p:cNvPr>
              <p:cNvSpPr>
                <a:spLocks noChangeArrowheads="1"/>
              </p:cNvSpPr>
              <p:nvPr/>
            </p:nvSpPr>
            <p:spPr bwMode="auto">
              <a:xfrm>
                <a:off x="4708" y="676"/>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3" name="Oval 11">
                <a:extLst>
                  <a:ext uri="{FF2B5EF4-FFF2-40B4-BE49-F238E27FC236}">
                    <a16:creationId xmlns:a16="http://schemas.microsoft.com/office/drawing/2014/main" id="{8FA64A7C-5687-CCEF-7862-36DC1F1D7A36}"/>
                  </a:ext>
                </a:extLst>
              </p:cNvPr>
              <p:cNvSpPr>
                <a:spLocks noChangeArrowheads="1"/>
              </p:cNvSpPr>
              <p:nvPr/>
            </p:nvSpPr>
            <p:spPr bwMode="auto">
              <a:xfrm>
                <a:off x="4948" y="676"/>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4" name="Line 12">
                <a:extLst>
                  <a:ext uri="{FF2B5EF4-FFF2-40B4-BE49-F238E27FC236}">
                    <a16:creationId xmlns:a16="http://schemas.microsoft.com/office/drawing/2014/main" id="{A6BF759D-EFFF-D645-35F4-A783A9826940}"/>
                  </a:ext>
                </a:extLst>
              </p:cNvPr>
              <p:cNvSpPr>
                <a:spLocks noChangeShapeType="1"/>
              </p:cNvSpPr>
              <p:nvPr/>
            </p:nvSpPr>
            <p:spPr bwMode="auto">
              <a:xfrm>
                <a:off x="4080" y="720"/>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5" name="Line 13">
                <a:extLst>
                  <a:ext uri="{FF2B5EF4-FFF2-40B4-BE49-F238E27FC236}">
                    <a16:creationId xmlns:a16="http://schemas.microsoft.com/office/drawing/2014/main" id="{C4EBD6E0-77F6-418C-8E6E-7EF457AEB41B}"/>
                  </a:ext>
                </a:extLst>
              </p:cNvPr>
              <p:cNvSpPr>
                <a:spLocks noChangeShapeType="1"/>
              </p:cNvSpPr>
              <p:nvPr/>
            </p:nvSpPr>
            <p:spPr bwMode="auto">
              <a:xfrm>
                <a:off x="4320" y="720"/>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6" name="Line 14">
                <a:extLst>
                  <a:ext uri="{FF2B5EF4-FFF2-40B4-BE49-F238E27FC236}">
                    <a16:creationId xmlns:a16="http://schemas.microsoft.com/office/drawing/2014/main" id="{E7F5DAE9-9658-2786-CDE3-3896AAF8B31F}"/>
                  </a:ext>
                </a:extLst>
              </p:cNvPr>
              <p:cNvSpPr>
                <a:spLocks noChangeShapeType="1"/>
              </p:cNvSpPr>
              <p:nvPr/>
            </p:nvSpPr>
            <p:spPr bwMode="auto">
              <a:xfrm>
                <a:off x="4560" y="720"/>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7" name="Line 15">
                <a:extLst>
                  <a:ext uri="{FF2B5EF4-FFF2-40B4-BE49-F238E27FC236}">
                    <a16:creationId xmlns:a16="http://schemas.microsoft.com/office/drawing/2014/main" id="{77F12845-670E-1BE4-6A0C-15E81C162337}"/>
                  </a:ext>
                </a:extLst>
              </p:cNvPr>
              <p:cNvSpPr>
                <a:spLocks noChangeShapeType="1"/>
              </p:cNvSpPr>
              <p:nvPr/>
            </p:nvSpPr>
            <p:spPr bwMode="auto">
              <a:xfrm>
                <a:off x="4800" y="720"/>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6" name="Group 16">
              <a:extLst>
                <a:ext uri="{FF2B5EF4-FFF2-40B4-BE49-F238E27FC236}">
                  <a16:creationId xmlns:a16="http://schemas.microsoft.com/office/drawing/2014/main" id="{EE2B7941-1F2A-8DC9-3ECE-7754AC5507C2}"/>
                </a:ext>
              </a:extLst>
            </p:cNvPr>
            <p:cNvGrpSpPr>
              <a:grpSpLocks/>
            </p:cNvGrpSpPr>
            <p:nvPr/>
          </p:nvGrpSpPr>
          <p:grpSpPr bwMode="auto">
            <a:xfrm>
              <a:off x="2496" y="1440"/>
              <a:ext cx="808" cy="88"/>
              <a:chOff x="2304" y="1392"/>
              <a:chExt cx="808" cy="88"/>
            </a:xfrm>
          </p:grpSpPr>
          <p:sp>
            <p:nvSpPr>
              <p:cNvPr id="12" name="Oval 17">
                <a:extLst>
                  <a:ext uri="{FF2B5EF4-FFF2-40B4-BE49-F238E27FC236}">
                    <a16:creationId xmlns:a16="http://schemas.microsoft.com/office/drawing/2014/main" id="{74941F46-3144-C5CD-53B1-649C78161159}"/>
                  </a:ext>
                </a:extLst>
              </p:cNvPr>
              <p:cNvSpPr>
                <a:spLocks noChangeArrowheads="1"/>
              </p:cNvSpPr>
              <p:nvPr/>
            </p:nvSpPr>
            <p:spPr bwMode="auto">
              <a:xfrm>
                <a:off x="2304" y="1392"/>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3" name="Oval 18">
                <a:extLst>
                  <a:ext uri="{FF2B5EF4-FFF2-40B4-BE49-F238E27FC236}">
                    <a16:creationId xmlns:a16="http://schemas.microsoft.com/office/drawing/2014/main" id="{B1C72595-6D9F-5E25-33F8-CEF12D7C9A5A}"/>
                  </a:ext>
                </a:extLst>
              </p:cNvPr>
              <p:cNvSpPr>
                <a:spLocks noChangeArrowheads="1"/>
              </p:cNvSpPr>
              <p:nvPr/>
            </p:nvSpPr>
            <p:spPr bwMode="auto">
              <a:xfrm>
                <a:off x="2544" y="1392"/>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4" name="Oval 19">
                <a:extLst>
                  <a:ext uri="{FF2B5EF4-FFF2-40B4-BE49-F238E27FC236}">
                    <a16:creationId xmlns:a16="http://schemas.microsoft.com/office/drawing/2014/main" id="{4ED6283E-256B-F4E0-20F7-372CD11E34A8}"/>
                  </a:ext>
                </a:extLst>
              </p:cNvPr>
              <p:cNvSpPr>
                <a:spLocks noChangeArrowheads="1"/>
              </p:cNvSpPr>
              <p:nvPr/>
            </p:nvSpPr>
            <p:spPr bwMode="auto">
              <a:xfrm>
                <a:off x="2784" y="1392"/>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 name="Oval 20">
                <a:extLst>
                  <a:ext uri="{FF2B5EF4-FFF2-40B4-BE49-F238E27FC236}">
                    <a16:creationId xmlns:a16="http://schemas.microsoft.com/office/drawing/2014/main" id="{DD9E3016-30A1-B362-B3BF-7D7626174E52}"/>
                  </a:ext>
                </a:extLst>
              </p:cNvPr>
              <p:cNvSpPr>
                <a:spLocks noChangeArrowheads="1"/>
              </p:cNvSpPr>
              <p:nvPr/>
            </p:nvSpPr>
            <p:spPr bwMode="auto">
              <a:xfrm>
                <a:off x="3024" y="1392"/>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6" name="Line 21">
                <a:extLst>
                  <a:ext uri="{FF2B5EF4-FFF2-40B4-BE49-F238E27FC236}">
                    <a16:creationId xmlns:a16="http://schemas.microsoft.com/office/drawing/2014/main" id="{93A23E27-B718-D806-C4CA-D90350563CB8}"/>
                  </a:ext>
                </a:extLst>
              </p:cNvPr>
              <p:cNvSpPr>
                <a:spLocks noChangeShapeType="1"/>
              </p:cNvSpPr>
              <p:nvPr/>
            </p:nvSpPr>
            <p:spPr bwMode="auto">
              <a:xfrm>
                <a:off x="2396" y="1436"/>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7" name="Line 22">
                <a:extLst>
                  <a:ext uri="{FF2B5EF4-FFF2-40B4-BE49-F238E27FC236}">
                    <a16:creationId xmlns:a16="http://schemas.microsoft.com/office/drawing/2014/main" id="{EA8726B4-8477-95A2-D958-92D41571CD92}"/>
                  </a:ext>
                </a:extLst>
              </p:cNvPr>
              <p:cNvSpPr>
                <a:spLocks noChangeShapeType="1"/>
              </p:cNvSpPr>
              <p:nvPr/>
            </p:nvSpPr>
            <p:spPr bwMode="auto">
              <a:xfrm>
                <a:off x="2636" y="1436"/>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 name="Line 23">
                <a:extLst>
                  <a:ext uri="{FF2B5EF4-FFF2-40B4-BE49-F238E27FC236}">
                    <a16:creationId xmlns:a16="http://schemas.microsoft.com/office/drawing/2014/main" id="{1BC356CB-2DC0-32D9-3911-4382AE36C28E}"/>
                  </a:ext>
                </a:extLst>
              </p:cNvPr>
              <p:cNvSpPr>
                <a:spLocks noChangeShapeType="1"/>
              </p:cNvSpPr>
              <p:nvPr/>
            </p:nvSpPr>
            <p:spPr bwMode="auto">
              <a:xfrm>
                <a:off x="2876" y="1436"/>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7" name="Oval 24">
              <a:extLst>
                <a:ext uri="{FF2B5EF4-FFF2-40B4-BE49-F238E27FC236}">
                  <a16:creationId xmlns:a16="http://schemas.microsoft.com/office/drawing/2014/main" id="{1ED40020-DC96-5C74-8902-14784CA67C89}"/>
                </a:ext>
              </a:extLst>
            </p:cNvPr>
            <p:cNvSpPr>
              <a:spLocks noChangeArrowheads="1"/>
            </p:cNvSpPr>
            <p:nvPr/>
          </p:nvSpPr>
          <p:spPr bwMode="auto">
            <a:xfrm>
              <a:off x="1440" y="1440"/>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8" name="Oval 25">
              <a:extLst>
                <a:ext uri="{FF2B5EF4-FFF2-40B4-BE49-F238E27FC236}">
                  <a16:creationId xmlns:a16="http://schemas.microsoft.com/office/drawing/2014/main" id="{A0EAB0D0-1412-DE85-AF73-08EE72841656}"/>
                </a:ext>
              </a:extLst>
            </p:cNvPr>
            <p:cNvSpPr>
              <a:spLocks noChangeArrowheads="1"/>
            </p:cNvSpPr>
            <p:nvPr/>
          </p:nvSpPr>
          <p:spPr bwMode="auto">
            <a:xfrm>
              <a:off x="1680" y="1440"/>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 name="Oval 26">
              <a:extLst>
                <a:ext uri="{FF2B5EF4-FFF2-40B4-BE49-F238E27FC236}">
                  <a16:creationId xmlns:a16="http://schemas.microsoft.com/office/drawing/2014/main" id="{E39839A9-6D3B-8AC1-CCBD-83ECBAB74A25}"/>
                </a:ext>
              </a:extLst>
            </p:cNvPr>
            <p:cNvSpPr>
              <a:spLocks noChangeArrowheads="1"/>
            </p:cNvSpPr>
            <p:nvPr/>
          </p:nvSpPr>
          <p:spPr bwMode="auto">
            <a:xfrm>
              <a:off x="1920" y="1440"/>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 name="Line 27">
              <a:extLst>
                <a:ext uri="{FF2B5EF4-FFF2-40B4-BE49-F238E27FC236}">
                  <a16:creationId xmlns:a16="http://schemas.microsoft.com/office/drawing/2014/main" id="{EED30368-1738-8B57-F681-D1102CBBC12C}"/>
                </a:ext>
              </a:extLst>
            </p:cNvPr>
            <p:cNvSpPr>
              <a:spLocks noChangeShapeType="1"/>
            </p:cNvSpPr>
            <p:nvPr/>
          </p:nvSpPr>
          <p:spPr bwMode="auto">
            <a:xfrm>
              <a:off x="1532" y="1484"/>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1" name="Line 28">
              <a:extLst>
                <a:ext uri="{FF2B5EF4-FFF2-40B4-BE49-F238E27FC236}">
                  <a16:creationId xmlns:a16="http://schemas.microsoft.com/office/drawing/2014/main" id="{BB4F81AF-72DA-CCB6-9CBC-0C23739EB555}"/>
                </a:ext>
              </a:extLst>
            </p:cNvPr>
            <p:cNvSpPr>
              <a:spLocks noChangeShapeType="1"/>
            </p:cNvSpPr>
            <p:nvPr/>
          </p:nvSpPr>
          <p:spPr bwMode="auto">
            <a:xfrm>
              <a:off x="1772" y="1484"/>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28" name="Group 29">
            <a:extLst>
              <a:ext uri="{FF2B5EF4-FFF2-40B4-BE49-F238E27FC236}">
                <a16:creationId xmlns:a16="http://schemas.microsoft.com/office/drawing/2014/main" id="{87DE1EE0-BE24-EB78-0D59-7F6C6CECC096}"/>
              </a:ext>
            </a:extLst>
          </p:cNvPr>
          <p:cNvGrpSpPr>
            <a:grpSpLocks/>
          </p:cNvGrpSpPr>
          <p:nvPr/>
        </p:nvGrpSpPr>
        <p:grpSpPr bwMode="auto">
          <a:xfrm>
            <a:off x="762000" y="2895600"/>
            <a:ext cx="6159500" cy="749300"/>
            <a:chOff x="384" y="1968"/>
            <a:chExt cx="3880" cy="472"/>
          </a:xfrm>
        </p:grpSpPr>
        <p:sp>
          <p:nvSpPr>
            <p:cNvPr id="29" name="Text Box 30">
              <a:extLst>
                <a:ext uri="{FF2B5EF4-FFF2-40B4-BE49-F238E27FC236}">
                  <a16:creationId xmlns:a16="http://schemas.microsoft.com/office/drawing/2014/main" id="{5E3BAFCE-76B0-EE28-C87D-FC7FFF0A2950}"/>
                </a:ext>
              </a:extLst>
            </p:cNvPr>
            <p:cNvSpPr txBox="1">
              <a:spLocks noChangeArrowheads="1"/>
            </p:cNvSpPr>
            <p:nvPr/>
          </p:nvSpPr>
          <p:spPr bwMode="auto">
            <a:xfrm>
              <a:off x="384" y="2064"/>
              <a:ext cx="50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solidFill>
                    <a:srgbClr val="FF66FF"/>
                  </a:solidFill>
                  <a:latin typeface="Comic Sans MS" panose="030F0702030302020204" pitchFamily="66" charset="0"/>
                </a:rPr>
                <a:t>Stars</a:t>
              </a:r>
            </a:p>
          </p:txBody>
        </p:sp>
        <p:sp>
          <p:nvSpPr>
            <p:cNvPr id="30" name="Oval 31">
              <a:extLst>
                <a:ext uri="{FF2B5EF4-FFF2-40B4-BE49-F238E27FC236}">
                  <a16:creationId xmlns:a16="http://schemas.microsoft.com/office/drawing/2014/main" id="{57D03E02-F9B2-83A6-E241-AF4D5B40CE1A}"/>
                </a:ext>
              </a:extLst>
            </p:cNvPr>
            <p:cNvSpPr>
              <a:spLocks noChangeArrowheads="1"/>
            </p:cNvSpPr>
            <p:nvPr/>
          </p:nvSpPr>
          <p:spPr bwMode="auto">
            <a:xfrm>
              <a:off x="2640" y="2160"/>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31" name="Oval 32">
              <a:extLst>
                <a:ext uri="{FF2B5EF4-FFF2-40B4-BE49-F238E27FC236}">
                  <a16:creationId xmlns:a16="http://schemas.microsoft.com/office/drawing/2014/main" id="{A97F1C21-943E-7525-1052-B21D652A7A2C}"/>
                </a:ext>
              </a:extLst>
            </p:cNvPr>
            <p:cNvSpPr>
              <a:spLocks noChangeArrowheads="1"/>
            </p:cNvSpPr>
            <p:nvPr/>
          </p:nvSpPr>
          <p:spPr bwMode="auto">
            <a:xfrm>
              <a:off x="2880" y="2160"/>
              <a:ext cx="88" cy="88"/>
            </a:xfrm>
            <a:prstGeom prst="ellipse">
              <a:avLst/>
            </a:prstGeom>
            <a:solidFill>
              <a:srgbClr val="0000FF"/>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32" name="Oval 33">
              <a:extLst>
                <a:ext uri="{FF2B5EF4-FFF2-40B4-BE49-F238E27FC236}">
                  <a16:creationId xmlns:a16="http://schemas.microsoft.com/office/drawing/2014/main" id="{3D923FBA-6042-CDDF-61BD-27909D67AC62}"/>
                </a:ext>
              </a:extLst>
            </p:cNvPr>
            <p:cNvSpPr>
              <a:spLocks noChangeArrowheads="1"/>
            </p:cNvSpPr>
            <p:nvPr/>
          </p:nvSpPr>
          <p:spPr bwMode="auto">
            <a:xfrm>
              <a:off x="3120" y="2160"/>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33" name="Line 34">
              <a:extLst>
                <a:ext uri="{FF2B5EF4-FFF2-40B4-BE49-F238E27FC236}">
                  <a16:creationId xmlns:a16="http://schemas.microsoft.com/office/drawing/2014/main" id="{A7663AF6-159D-1CF9-EE89-1C9C4B9FA382}"/>
                </a:ext>
              </a:extLst>
            </p:cNvPr>
            <p:cNvSpPr>
              <a:spLocks noChangeShapeType="1"/>
            </p:cNvSpPr>
            <p:nvPr/>
          </p:nvSpPr>
          <p:spPr bwMode="auto">
            <a:xfrm>
              <a:off x="2732" y="2204"/>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4" name="Line 35">
              <a:extLst>
                <a:ext uri="{FF2B5EF4-FFF2-40B4-BE49-F238E27FC236}">
                  <a16:creationId xmlns:a16="http://schemas.microsoft.com/office/drawing/2014/main" id="{74CB48C1-25EF-E9DE-6DEB-7C80D32BEDF1}"/>
                </a:ext>
              </a:extLst>
            </p:cNvPr>
            <p:cNvSpPr>
              <a:spLocks noChangeShapeType="1"/>
            </p:cNvSpPr>
            <p:nvPr/>
          </p:nvSpPr>
          <p:spPr bwMode="auto">
            <a:xfrm>
              <a:off x="2972" y="2204"/>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5" name="Oval 36">
              <a:extLst>
                <a:ext uri="{FF2B5EF4-FFF2-40B4-BE49-F238E27FC236}">
                  <a16:creationId xmlns:a16="http://schemas.microsoft.com/office/drawing/2014/main" id="{E2E9DCE2-0CED-2B5C-C9DE-0EF25B8DAA8B}"/>
                </a:ext>
              </a:extLst>
            </p:cNvPr>
            <p:cNvSpPr>
              <a:spLocks noChangeArrowheads="1"/>
            </p:cNvSpPr>
            <p:nvPr/>
          </p:nvSpPr>
          <p:spPr bwMode="auto">
            <a:xfrm>
              <a:off x="2880" y="1968"/>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36" name="Line 37">
              <a:extLst>
                <a:ext uri="{FF2B5EF4-FFF2-40B4-BE49-F238E27FC236}">
                  <a16:creationId xmlns:a16="http://schemas.microsoft.com/office/drawing/2014/main" id="{1A657452-99C0-9B61-8739-7F186DFC091C}"/>
                </a:ext>
              </a:extLst>
            </p:cNvPr>
            <p:cNvSpPr>
              <a:spLocks noChangeShapeType="1"/>
            </p:cNvSpPr>
            <p:nvPr/>
          </p:nvSpPr>
          <p:spPr bwMode="auto">
            <a:xfrm>
              <a:off x="2924" y="2060"/>
              <a:ext cx="0" cy="9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 name="Line 38">
              <a:extLst>
                <a:ext uri="{FF2B5EF4-FFF2-40B4-BE49-F238E27FC236}">
                  <a16:creationId xmlns:a16="http://schemas.microsoft.com/office/drawing/2014/main" id="{3CE1F4D6-1EF4-D990-3BC9-1ED077D443F9}"/>
                </a:ext>
              </a:extLst>
            </p:cNvPr>
            <p:cNvSpPr>
              <a:spLocks noChangeShapeType="1"/>
            </p:cNvSpPr>
            <p:nvPr/>
          </p:nvSpPr>
          <p:spPr bwMode="auto">
            <a:xfrm>
              <a:off x="2924" y="2252"/>
              <a:ext cx="0" cy="9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8" name="Oval 39">
              <a:extLst>
                <a:ext uri="{FF2B5EF4-FFF2-40B4-BE49-F238E27FC236}">
                  <a16:creationId xmlns:a16="http://schemas.microsoft.com/office/drawing/2014/main" id="{3A7BB6F0-216F-D28C-D346-88CCABD39C46}"/>
                </a:ext>
              </a:extLst>
            </p:cNvPr>
            <p:cNvSpPr>
              <a:spLocks noChangeArrowheads="1"/>
            </p:cNvSpPr>
            <p:nvPr/>
          </p:nvSpPr>
          <p:spPr bwMode="auto">
            <a:xfrm>
              <a:off x="2880" y="2352"/>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39" name="Oval 40">
              <a:extLst>
                <a:ext uri="{FF2B5EF4-FFF2-40B4-BE49-F238E27FC236}">
                  <a16:creationId xmlns:a16="http://schemas.microsoft.com/office/drawing/2014/main" id="{5D173EDF-4BF3-E6FF-B599-98C3C224B94D}"/>
                </a:ext>
              </a:extLst>
            </p:cNvPr>
            <p:cNvSpPr>
              <a:spLocks noChangeArrowheads="1"/>
            </p:cNvSpPr>
            <p:nvPr/>
          </p:nvSpPr>
          <p:spPr bwMode="auto">
            <a:xfrm>
              <a:off x="1632" y="2300"/>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40" name="Oval 41">
              <a:extLst>
                <a:ext uri="{FF2B5EF4-FFF2-40B4-BE49-F238E27FC236}">
                  <a16:creationId xmlns:a16="http://schemas.microsoft.com/office/drawing/2014/main" id="{EA877B38-9845-935E-6812-30842393FDAF}"/>
                </a:ext>
              </a:extLst>
            </p:cNvPr>
            <p:cNvSpPr>
              <a:spLocks noChangeArrowheads="1"/>
            </p:cNvSpPr>
            <p:nvPr/>
          </p:nvSpPr>
          <p:spPr bwMode="auto">
            <a:xfrm>
              <a:off x="1828" y="2160"/>
              <a:ext cx="88" cy="88"/>
            </a:xfrm>
            <a:prstGeom prst="ellipse">
              <a:avLst/>
            </a:prstGeom>
            <a:solidFill>
              <a:srgbClr val="0000FF"/>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41" name="Oval 42">
              <a:extLst>
                <a:ext uri="{FF2B5EF4-FFF2-40B4-BE49-F238E27FC236}">
                  <a16:creationId xmlns:a16="http://schemas.microsoft.com/office/drawing/2014/main" id="{44558072-56CD-8EE5-B52B-2DA4E66C63F7}"/>
                </a:ext>
              </a:extLst>
            </p:cNvPr>
            <p:cNvSpPr>
              <a:spLocks noChangeArrowheads="1"/>
            </p:cNvSpPr>
            <p:nvPr/>
          </p:nvSpPr>
          <p:spPr bwMode="auto">
            <a:xfrm>
              <a:off x="2016" y="2300"/>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42" name="Freeform 43">
              <a:extLst>
                <a:ext uri="{FF2B5EF4-FFF2-40B4-BE49-F238E27FC236}">
                  <a16:creationId xmlns:a16="http://schemas.microsoft.com/office/drawing/2014/main" id="{A02F82C6-A6AA-30C5-DE10-DB8103326CD9}"/>
                </a:ext>
              </a:extLst>
            </p:cNvPr>
            <p:cNvSpPr>
              <a:spLocks/>
            </p:cNvSpPr>
            <p:nvPr/>
          </p:nvSpPr>
          <p:spPr bwMode="auto">
            <a:xfrm>
              <a:off x="1707" y="2228"/>
              <a:ext cx="126" cy="87"/>
            </a:xfrm>
            <a:custGeom>
              <a:avLst/>
              <a:gdLst>
                <a:gd name="T0" fmla="*/ 0 w 126"/>
                <a:gd name="T1" fmla="*/ 87 h 87"/>
                <a:gd name="T2" fmla="*/ 126 w 126"/>
                <a:gd name="T3" fmla="*/ 0 h 87"/>
                <a:gd name="T4" fmla="*/ 0 60000 65536"/>
                <a:gd name="T5" fmla="*/ 0 60000 65536"/>
                <a:gd name="T6" fmla="*/ 0 w 126"/>
                <a:gd name="T7" fmla="*/ 0 h 87"/>
                <a:gd name="T8" fmla="*/ 126 w 126"/>
                <a:gd name="T9" fmla="*/ 87 h 87"/>
              </a:gdLst>
              <a:ahLst/>
              <a:cxnLst>
                <a:cxn ang="T4">
                  <a:pos x="T0" y="T1"/>
                </a:cxn>
                <a:cxn ang="T5">
                  <a:pos x="T2" y="T3"/>
                </a:cxn>
              </a:cxnLst>
              <a:rect l="T6" t="T7" r="T8" b="T9"/>
              <a:pathLst>
                <a:path w="126" h="87">
                  <a:moveTo>
                    <a:pt x="0" y="87"/>
                  </a:moveTo>
                  <a:lnTo>
                    <a:pt x="126" y="0"/>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 name="Freeform 44">
              <a:extLst>
                <a:ext uri="{FF2B5EF4-FFF2-40B4-BE49-F238E27FC236}">
                  <a16:creationId xmlns:a16="http://schemas.microsoft.com/office/drawing/2014/main" id="{E5565738-1177-5AEF-64E1-AFC00E64FDEF}"/>
                </a:ext>
              </a:extLst>
            </p:cNvPr>
            <p:cNvSpPr>
              <a:spLocks/>
            </p:cNvSpPr>
            <p:nvPr/>
          </p:nvSpPr>
          <p:spPr bwMode="auto">
            <a:xfrm>
              <a:off x="1905" y="2225"/>
              <a:ext cx="127" cy="91"/>
            </a:xfrm>
            <a:custGeom>
              <a:avLst/>
              <a:gdLst>
                <a:gd name="T0" fmla="*/ 0 w 127"/>
                <a:gd name="T1" fmla="*/ 0 h 91"/>
                <a:gd name="T2" fmla="*/ 127 w 127"/>
                <a:gd name="T3" fmla="*/ 91 h 91"/>
                <a:gd name="T4" fmla="*/ 0 60000 65536"/>
                <a:gd name="T5" fmla="*/ 0 60000 65536"/>
                <a:gd name="T6" fmla="*/ 0 w 127"/>
                <a:gd name="T7" fmla="*/ 0 h 91"/>
                <a:gd name="T8" fmla="*/ 127 w 127"/>
                <a:gd name="T9" fmla="*/ 91 h 91"/>
              </a:gdLst>
              <a:ahLst/>
              <a:cxnLst>
                <a:cxn ang="T4">
                  <a:pos x="T0" y="T1"/>
                </a:cxn>
                <a:cxn ang="T5">
                  <a:pos x="T2" y="T3"/>
                </a:cxn>
              </a:cxnLst>
              <a:rect l="T6" t="T7" r="T8" b="T9"/>
              <a:pathLst>
                <a:path w="127" h="91">
                  <a:moveTo>
                    <a:pt x="0" y="0"/>
                  </a:moveTo>
                  <a:lnTo>
                    <a:pt x="127" y="91"/>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Oval 45">
              <a:extLst>
                <a:ext uri="{FF2B5EF4-FFF2-40B4-BE49-F238E27FC236}">
                  <a16:creationId xmlns:a16="http://schemas.microsoft.com/office/drawing/2014/main" id="{B3CFDA84-DFDC-5301-D5EE-03BCC322074E}"/>
                </a:ext>
              </a:extLst>
            </p:cNvPr>
            <p:cNvSpPr>
              <a:spLocks noChangeArrowheads="1"/>
            </p:cNvSpPr>
            <p:nvPr/>
          </p:nvSpPr>
          <p:spPr bwMode="auto">
            <a:xfrm>
              <a:off x="1828" y="1968"/>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45" name="Line 46">
              <a:extLst>
                <a:ext uri="{FF2B5EF4-FFF2-40B4-BE49-F238E27FC236}">
                  <a16:creationId xmlns:a16="http://schemas.microsoft.com/office/drawing/2014/main" id="{4AD46DD7-4899-9F6E-2255-E91C865558F2}"/>
                </a:ext>
              </a:extLst>
            </p:cNvPr>
            <p:cNvSpPr>
              <a:spLocks noChangeShapeType="1"/>
            </p:cNvSpPr>
            <p:nvPr/>
          </p:nvSpPr>
          <p:spPr bwMode="auto">
            <a:xfrm>
              <a:off x="1872" y="2060"/>
              <a:ext cx="0" cy="9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6" name="Oval 47">
              <a:extLst>
                <a:ext uri="{FF2B5EF4-FFF2-40B4-BE49-F238E27FC236}">
                  <a16:creationId xmlns:a16="http://schemas.microsoft.com/office/drawing/2014/main" id="{432389C5-50ED-D05D-DC05-99AFF2E536BA}"/>
                </a:ext>
              </a:extLst>
            </p:cNvPr>
            <p:cNvSpPr>
              <a:spLocks noChangeArrowheads="1"/>
            </p:cNvSpPr>
            <p:nvPr/>
          </p:nvSpPr>
          <p:spPr bwMode="auto">
            <a:xfrm>
              <a:off x="3696" y="2160"/>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47" name="Oval 48">
              <a:extLst>
                <a:ext uri="{FF2B5EF4-FFF2-40B4-BE49-F238E27FC236}">
                  <a16:creationId xmlns:a16="http://schemas.microsoft.com/office/drawing/2014/main" id="{D420655D-1F55-0A21-C9F0-2D8805B91AEF}"/>
                </a:ext>
              </a:extLst>
            </p:cNvPr>
            <p:cNvSpPr>
              <a:spLocks noChangeArrowheads="1"/>
            </p:cNvSpPr>
            <p:nvPr/>
          </p:nvSpPr>
          <p:spPr bwMode="auto">
            <a:xfrm>
              <a:off x="3936" y="2160"/>
              <a:ext cx="88" cy="88"/>
            </a:xfrm>
            <a:prstGeom prst="ellipse">
              <a:avLst/>
            </a:prstGeom>
            <a:solidFill>
              <a:srgbClr val="0000FF"/>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48" name="Oval 49">
              <a:extLst>
                <a:ext uri="{FF2B5EF4-FFF2-40B4-BE49-F238E27FC236}">
                  <a16:creationId xmlns:a16="http://schemas.microsoft.com/office/drawing/2014/main" id="{094E31ED-F098-9B27-4ED3-EC3BB0E25EAE}"/>
                </a:ext>
              </a:extLst>
            </p:cNvPr>
            <p:cNvSpPr>
              <a:spLocks noChangeArrowheads="1"/>
            </p:cNvSpPr>
            <p:nvPr/>
          </p:nvSpPr>
          <p:spPr bwMode="auto">
            <a:xfrm>
              <a:off x="4176" y="2160"/>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49" name="Line 50">
              <a:extLst>
                <a:ext uri="{FF2B5EF4-FFF2-40B4-BE49-F238E27FC236}">
                  <a16:creationId xmlns:a16="http://schemas.microsoft.com/office/drawing/2014/main" id="{DFE809C5-5978-3424-F901-ABBAB03D7EEE}"/>
                </a:ext>
              </a:extLst>
            </p:cNvPr>
            <p:cNvSpPr>
              <a:spLocks noChangeShapeType="1"/>
            </p:cNvSpPr>
            <p:nvPr/>
          </p:nvSpPr>
          <p:spPr bwMode="auto">
            <a:xfrm>
              <a:off x="3788" y="2204"/>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1" name="Line 51">
              <a:extLst>
                <a:ext uri="{FF2B5EF4-FFF2-40B4-BE49-F238E27FC236}">
                  <a16:creationId xmlns:a16="http://schemas.microsoft.com/office/drawing/2014/main" id="{B71B05BD-08FE-D420-6A07-22B7ACF5D693}"/>
                </a:ext>
              </a:extLst>
            </p:cNvPr>
            <p:cNvSpPr>
              <a:spLocks noChangeShapeType="1"/>
            </p:cNvSpPr>
            <p:nvPr/>
          </p:nvSpPr>
          <p:spPr bwMode="auto">
            <a:xfrm>
              <a:off x="4028" y="2204"/>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2" name="Oval 52">
              <a:extLst>
                <a:ext uri="{FF2B5EF4-FFF2-40B4-BE49-F238E27FC236}">
                  <a16:creationId xmlns:a16="http://schemas.microsoft.com/office/drawing/2014/main" id="{7312F6D9-0D7B-72D6-897A-03F88C59940A}"/>
                </a:ext>
              </a:extLst>
            </p:cNvPr>
            <p:cNvSpPr>
              <a:spLocks noChangeArrowheads="1"/>
            </p:cNvSpPr>
            <p:nvPr/>
          </p:nvSpPr>
          <p:spPr bwMode="auto">
            <a:xfrm>
              <a:off x="4080" y="1968"/>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53" name="Freeform 53">
              <a:extLst>
                <a:ext uri="{FF2B5EF4-FFF2-40B4-BE49-F238E27FC236}">
                  <a16:creationId xmlns:a16="http://schemas.microsoft.com/office/drawing/2014/main" id="{E9AC285C-7B4E-DB76-AB2A-00117EAEE1C7}"/>
                </a:ext>
              </a:extLst>
            </p:cNvPr>
            <p:cNvSpPr>
              <a:spLocks/>
            </p:cNvSpPr>
            <p:nvPr/>
          </p:nvSpPr>
          <p:spPr bwMode="auto">
            <a:xfrm>
              <a:off x="4011" y="2046"/>
              <a:ext cx="90" cy="120"/>
            </a:xfrm>
            <a:custGeom>
              <a:avLst/>
              <a:gdLst>
                <a:gd name="T0" fmla="*/ 90 w 90"/>
                <a:gd name="T1" fmla="*/ 0 h 120"/>
                <a:gd name="T2" fmla="*/ 0 w 90"/>
                <a:gd name="T3" fmla="*/ 120 h 120"/>
                <a:gd name="T4" fmla="*/ 0 60000 65536"/>
                <a:gd name="T5" fmla="*/ 0 60000 65536"/>
                <a:gd name="T6" fmla="*/ 0 w 90"/>
                <a:gd name="T7" fmla="*/ 0 h 120"/>
                <a:gd name="T8" fmla="*/ 90 w 90"/>
                <a:gd name="T9" fmla="*/ 120 h 120"/>
              </a:gdLst>
              <a:ahLst/>
              <a:cxnLst>
                <a:cxn ang="T4">
                  <a:pos x="T0" y="T1"/>
                </a:cxn>
                <a:cxn ang="T5">
                  <a:pos x="T2" y="T3"/>
                </a:cxn>
              </a:cxnLst>
              <a:rect l="T6" t="T7" r="T8" b="T9"/>
              <a:pathLst>
                <a:path w="90" h="120">
                  <a:moveTo>
                    <a:pt x="90" y="0"/>
                  </a:moveTo>
                  <a:lnTo>
                    <a:pt x="0" y="120"/>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 name="Line 54">
              <a:extLst>
                <a:ext uri="{FF2B5EF4-FFF2-40B4-BE49-F238E27FC236}">
                  <a16:creationId xmlns:a16="http://schemas.microsoft.com/office/drawing/2014/main" id="{E0922F39-450C-3893-D4A3-BB48BEEE9FFB}"/>
                </a:ext>
              </a:extLst>
            </p:cNvPr>
            <p:cNvSpPr>
              <a:spLocks noChangeShapeType="1"/>
            </p:cNvSpPr>
            <p:nvPr/>
          </p:nvSpPr>
          <p:spPr bwMode="auto">
            <a:xfrm>
              <a:off x="3980" y="2252"/>
              <a:ext cx="0" cy="9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5" name="Oval 55">
              <a:extLst>
                <a:ext uri="{FF2B5EF4-FFF2-40B4-BE49-F238E27FC236}">
                  <a16:creationId xmlns:a16="http://schemas.microsoft.com/office/drawing/2014/main" id="{BAA11CC2-D8EF-122A-094F-B126F9E7457B}"/>
                </a:ext>
              </a:extLst>
            </p:cNvPr>
            <p:cNvSpPr>
              <a:spLocks noChangeArrowheads="1"/>
            </p:cNvSpPr>
            <p:nvPr/>
          </p:nvSpPr>
          <p:spPr bwMode="auto">
            <a:xfrm>
              <a:off x="3936" y="2352"/>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56" name="Freeform 56">
              <a:extLst>
                <a:ext uri="{FF2B5EF4-FFF2-40B4-BE49-F238E27FC236}">
                  <a16:creationId xmlns:a16="http://schemas.microsoft.com/office/drawing/2014/main" id="{774822FB-8FF0-8B1D-5E10-5FED4266E547}"/>
                </a:ext>
              </a:extLst>
            </p:cNvPr>
            <p:cNvSpPr>
              <a:spLocks/>
            </p:cNvSpPr>
            <p:nvPr/>
          </p:nvSpPr>
          <p:spPr bwMode="auto">
            <a:xfrm>
              <a:off x="3861" y="2049"/>
              <a:ext cx="93" cy="120"/>
            </a:xfrm>
            <a:custGeom>
              <a:avLst/>
              <a:gdLst>
                <a:gd name="T0" fmla="*/ 0 w 93"/>
                <a:gd name="T1" fmla="*/ 0 h 120"/>
                <a:gd name="T2" fmla="*/ 93 w 93"/>
                <a:gd name="T3" fmla="*/ 120 h 120"/>
                <a:gd name="T4" fmla="*/ 0 60000 65536"/>
                <a:gd name="T5" fmla="*/ 0 60000 65536"/>
                <a:gd name="T6" fmla="*/ 0 w 93"/>
                <a:gd name="T7" fmla="*/ 0 h 120"/>
                <a:gd name="T8" fmla="*/ 93 w 93"/>
                <a:gd name="T9" fmla="*/ 120 h 120"/>
              </a:gdLst>
              <a:ahLst/>
              <a:cxnLst>
                <a:cxn ang="T4">
                  <a:pos x="T0" y="T1"/>
                </a:cxn>
                <a:cxn ang="T5">
                  <a:pos x="T2" y="T3"/>
                </a:cxn>
              </a:cxnLst>
              <a:rect l="T6" t="T7" r="T8" b="T9"/>
              <a:pathLst>
                <a:path w="93" h="120">
                  <a:moveTo>
                    <a:pt x="0" y="0"/>
                  </a:moveTo>
                  <a:lnTo>
                    <a:pt x="93" y="120"/>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 name="Oval 57">
              <a:extLst>
                <a:ext uri="{FF2B5EF4-FFF2-40B4-BE49-F238E27FC236}">
                  <a16:creationId xmlns:a16="http://schemas.microsoft.com/office/drawing/2014/main" id="{D252048A-8CA5-3B8A-C3E8-434334332607}"/>
                </a:ext>
              </a:extLst>
            </p:cNvPr>
            <p:cNvSpPr>
              <a:spLocks noChangeArrowheads="1"/>
            </p:cNvSpPr>
            <p:nvPr/>
          </p:nvSpPr>
          <p:spPr bwMode="auto">
            <a:xfrm>
              <a:off x="3792" y="1968"/>
              <a:ext cx="88" cy="88"/>
            </a:xfrm>
            <a:prstGeom prst="ellipse">
              <a:avLst/>
            </a:prstGeom>
            <a:solidFill>
              <a:schemeClr val="bg1"/>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grpSp>
      <p:grpSp>
        <p:nvGrpSpPr>
          <p:cNvPr id="58" name="Group 58">
            <a:extLst>
              <a:ext uri="{FF2B5EF4-FFF2-40B4-BE49-F238E27FC236}">
                <a16:creationId xmlns:a16="http://schemas.microsoft.com/office/drawing/2014/main" id="{BEED9D8A-A482-8106-3B68-D1368AC58FFA}"/>
              </a:ext>
            </a:extLst>
          </p:cNvPr>
          <p:cNvGrpSpPr>
            <a:grpSpLocks/>
          </p:cNvGrpSpPr>
          <p:nvPr/>
        </p:nvGrpSpPr>
        <p:grpSpPr bwMode="auto">
          <a:xfrm>
            <a:off x="822325" y="3886200"/>
            <a:ext cx="6078538" cy="750888"/>
            <a:chOff x="422" y="2592"/>
            <a:chExt cx="3829" cy="473"/>
          </a:xfrm>
        </p:grpSpPr>
        <p:sp>
          <p:nvSpPr>
            <p:cNvPr id="59" name="Text Box 59">
              <a:extLst>
                <a:ext uri="{FF2B5EF4-FFF2-40B4-BE49-F238E27FC236}">
                  <a16:creationId xmlns:a16="http://schemas.microsoft.com/office/drawing/2014/main" id="{DB8DABE0-CF97-7C2D-8DA6-18F9506A4340}"/>
                </a:ext>
              </a:extLst>
            </p:cNvPr>
            <p:cNvSpPr txBox="1">
              <a:spLocks noChangeArrowheads="1"/>
            </p:cNvSpPr>
            <p:nvPr/>
          </p:nvSpPr>
          <p:spPr bwMode="auto">
            <a:xfrm>
              <a:off x="422" y="2666"/>
              <a:ext cx="54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solidFill>
                    <a:srgbClr val="FF66FF"/>
                  </a:solidFill>
                  <a:latin typeface="Comic Sans MS" panose="030F0702030302020204" pitchFamily="66" charset="0"/>
                </a:rPr>
                <a:t>Cycles</a:t>
              </a:r>
            </a:p>
          </p:txBody>
        </p:sp>
        <p:grpSp>
          <p:nvGrpSpPr>
            <p:cNvPr id="60" name="Group 60">
              <a:extLst>
                <a:ext uri="{FF2B5EF4-FFF2-40B4-BE49-F238E27FC236}">
                  <a16:creationId xmlns:a16="http://schemas.microsoft.com/office/drawing/2014/main" id="{00D803B8-8C28-A391-59D4-E78B31896013}"/>
                </a:ext>
              </a:extLst>
            </p:cNvPr>
            <p:cNvGrpSpPr>
              <a:grpSpLocks/>
            </p:cNvGrpSpPr>
            <p:nvPr/>
          </p:nvGrpSpPr>
          <p:grpSpPr bwMode="auto">
            <a:xfrm>
              <a:off x="3744" y="2592"/>
              <a:ext cx="507" cy="473"/>
              <a:chOff x="2268" y="3455"/>
              <a:chExt cx="507" cy="473"/>
            </a:xfrm>
          </p:grpSpPr>
          <p:sp>
            <p:nvSpPr>
              <p:cNvPr id="10320" name="Oval 61">
                <a:extLst>
                  <a:ext uri="{FF2B5EF4-FFF2-40B4-BE49-F238E27FC236}">
                    <a16:creationId xmlns:a16="http://schemas.microsoft.com/office/drawing/2014/main" id="{470A2848-28A1-5453-35AB-A053F9726408}"/>
                  </a:ext>
                </a:extLst>
              </p:cNvPr>
              <p:cNvSpPr>
                <a:spLocks noChangeArrowheads="1"/>
              </p:cNvSpPr>
              <p:nvPr/>
            </p:nvSpPr>
            <p:spPr bwMode="auto">
              <a:xfrm>
                <a:off x="2359" y="3840"/>
                <a:ext cx="85" cy="88"/>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21" name="Oval 62">
                <a:extLst>
                  <a:ext uri="{FF2B5EF4-FFF2-40B4-BE49-F238E27FC236}">
                    <a16:creationId xmlns:a16="http://schemas.microsoft.com/office/drawing/2014/main" id="{2AB06BBE-9F45-0300-DB18-B2A525E2CD8B}"/>
                  </a:ext>
                </a:extLst>
              </p:cNvPr>
              <p:cNvSpPr>
                <a:spLocks noChangeArrowheads="1"/>
              </p:cNvSpPr>
              <p:nvPr/>
            </p:nvSpPr>
            <p:spPr bwMode="auto">
              <a:xfrm>
                <a:off x="2592" y="3840"/>
                <a:ext cx="88" cy="88"/>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22" name="Line 63">
                <a:extLst>
                  <a:ext uri="{FF2B5EF4-FFF2-40B4-BE49-F238E27FC236}">
                    <a16:creationId xmlns:a16="http://schemas.microsoft.com/office/drawing/2014/main" id="{A7AF48C8-04E6-8244-1092-9739B1F78BB2}"/>
                  </a:ext>
                </a:extLst>
              </p:cNvPr>
              <p:cNvSpPr>
                <a:spLocks noChangeShapeType="1"/>
              </p:cNvSpPr>
              <p:nvPr/>
            </p:nvSpPr>
            <p:spPr bwMode="auto">
              <a:xfrm>
                <a:off x="2448" y="3885"/>
                <a:ext cx="140" cy="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323" name="Oval 64">
                <a:extLst>
                  <a:ext uri="{FF2B5EF4-FFF2-40B4-BE49-F238E27FC236}">
                    <a16:creationId xmlns:a16="http://schemas.microsoft.com/office/drawing/2014/main" id="{B43573DC-BFD6-4DF2-0977-7D0317D3E5FE}"/>
                  </a:ext>
                </a:extLst>
              </p:cNvPr>
              <p:cNvSpPr>
                <a:spLocks noChangeArrowheads="1"/>
              </p:cNvSpPr>
              <p:nvPr/>
            </p:nvSpPr>
            <p:spPr bwMode="auto">
              <a:xfrm>
                <a:off x="2268" y="3653"/>
                <a:ext cx="87" cy="87"/>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24" name="Oval 65">
                <a:extLst>
                  <a:ext uri="{FF2B5EF4-FFF2-40B4-BE49-F238E27FC236}">
                    <a16:creationId xmlns:a16="http://schemas.microsoft.com/office/drawing/2014/main" id="{F886F3E2-1EC1-557E-5FFF-785037A23F77}"/>
                  </a:ext>
                </a:extLst>
              </p:cNvPr>
              <p:cNvSpPr>
                <a:spLocks noChangeArrowheads="1"/>
              </p:cNvSpPr>
              <p:nvPr/>
            </p:nvSpPr>
            <p:spPr bwMode="auto">
              <a:xfrm>
                <a:off x="2688" y="3649"/>
                <a:ext cx="87" cy="87"/>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25" name="Oval 66">
                <a:extLst>
                  <a:ext uri="{FF2B5EF4-FFF2-40B4-BE49-F238E27FC236}">
                    <a16:creationId xmlns:a16="http://schemas.microsoft.com/office/drawing/2014/main" id="{017EA67E-78B8-35E2-92CD-03B16A231BDC}"/>
                  </a:ext>
                </a:extLst>
              </p:cNvPr>
              <p:cNvSpPr>
                <a:spLocks noChangeArrowheads="1"/>
              </p:cNvSpPr>
              <p:nvPr/>
            </p:nvSpPr>
            <p:spPr bwMode="auto">
              <a:xfrm>
                <a:off x="2500" y="3455"/>
                <a:ext cx="84" cy="90"/>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26" name="Line 67">
                <a:extLst>
                  <a:ext uri="{FF2B5EF4-FFF2-40B4-BE49-F238E27FC236}">
                    <a16:creationId xmlns:a16="http://schemas.microsoft.com/office/drawing/2014/main" id="{9279E5E7-F328-6E2A-8B23-D84E71381691}"/>
                  </a:ext>
                </a:extLst>
              </p:cNvPr>
              <p:cNvSpPr>
                <a:spLocks noChangeShapeType="1"/>
              </p:cNvSpPr>
              <p:nvPr/>
            </p:nvSpPr>
            <p:spPr bwMode="auto">
              <a:xfrm>
                <a:off x="2320" y="3730"/>
                <a:ext cx="68" cy="116"/>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327" name="Line 68">
                <a:extLst>
                  <a:ext uri="{FF2B5EF4-FFF2-40B4-BE49-F238E27FC236}">
                    <a16:creationId xmlns:a16="http://schemas.microsoft.com/office/drawing/2014/main" id="{33B198BE-DC4D-7FF2-191E-0C93833188D6}"/>
                  </a:ext>
                </a:extLst>
              </p:cNvPr>
              <p:cNvSpPr>
                <a:spLocks noChangeShapeType="1"/>
              </p:cNvSpPr>
              <p:nvPr/>
            </p:nvSpPr>
            <p:spPr bwMode="auto">
              <a:xfrm>
                <a:off x="2574" y="3532"/>
                <a:ext cx="152" cy="12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328" name="Line 69">
                <a:extLst>
                  <a:ext uri="{FF2B5EF4-FFF2-40B4-BE49-F238E27FC236}">
                    <a16:creationId xmlns:a16="http://schemas.microsoft.com/office/drawing/2014/main" id="{6EBDB086-FDC6-AB40-6DFD-DDEA0246F038}"/>
                  </a:ext>
                </a:extLst>
              </p:cNvPr>
              <p:cNvSpPr>
                <a:spLocks noChangeShapeType="1"/>
              </p:cNvSpPr>
              <p:nvPr/>
            </p:nvSpPr>
            <p:spPr bwMode="auto">
              <a:xfrm flipV="1">
                <a:off x="2343" y="3530"/>
                <a:ext cx="165" cy="131"/>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329" name="Line 70">
                <a:extLst>
                  <a:ext uri="{FF2B5EF4-FFF2-40B4-BE49-F238E27FC236}">
                    <a16:creationId xmlns:a16="http://schemas.microsoft.com/office/drawing/2014/main" id="{0077AF8B-9913-B7F5-4F43-B1143F162B64}"/>
                  </a:ext>
                </a:extLst>
              </p:cNvPr>
              <p:cNvSpPr>
                <a:spLocks noChangeShapeType="1"/>
              </p:cNvSpPr>
              <p:nvPr/>
            </p:nvSpPr>
            <p:spPr bwMode="auto">
              <a:xfrm flipH="1">
                <a:off x="2650" y="3730"/>
                <a:ext cx="69" cy="116"/>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61" name="Group 71">
              <a:extLst>
                <a:ext uri="{FF2B5EF4-FFF2-40B4-BE49-F238E27FC236}">
                  <a16:creationId xmlns:a16="http://schemas.microsoft.com/office/drawing/2014/main" id="{B279ABB3-A5ED-3F39-66BF-0285D518A5F2}"/>
                </a:ext>
              </a:extLst>
            </p:cNvPr>
            <p:cNvGrpSpPr>
              <a:grpSpLocks noChangeAspect="1"/>
            </p:cNvGrpSpPr>
            <p:nvPr/>
          </p:nvGrpSpPr>
          <p:grpSpPr bwMode="auto">
            <a:xfrm>
              <a:off x="2784" y="2640"/>
              <a:ext cx="386" cy="326"/>
              <a:chOff x="2683" y="2832"/>
              <a:chExt cx="332" cy="281"/>
            </a:xfrm>
          </p:grpSpPr>
          <p:sp>
            <p:nvSpPr>
              <p:cNvPr id="10312" name="Oval 72">
                <a:extLst>
                  <a:ext uri="{FF2B5EF4-FFF2-40B4-BE49-F238E27FC236}">
                    <a16:creationId xmlns:a16="http://schemas.microsoft.com/office/drawing/2014/main" id="{C69770F9-D41B-162C-6D29-99811B9C3FEB}"/>
                  </a:ext>
                </a:extLst>
              </p:cNvPr>
              <p:cNvSpPr>
                <a:spLocks noChangeAspect="1" noChangeArrowheads="1"/>
              </p:cNvSpPr>
              <p:nvPr/>
            </p:nvSpPr>
            <p:spPr bwMode="auto">
              <a:xfrm>
                <a:off x="2683" y="3025"/>
                <a:ext cx="85" cy="88"/>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13" name="Oval 73">
                <a:extLst>
                  <a:ext uri="{FF2B5EF4-FFF2-40B4-BE49-F238E27FC236}">
                    <a16:creationId xmlns:a16="http://schemas.microsoft.com/office/drawing/2014/main" id="{8A96245F-ABA6-74F4-1866-03EE2904FB11}"/>
                  </a:ext>
                </a:extLst>
              </p:cNvPr>
              <p:cNvSpPr>
                <a:spLocks noChangeAspect="1" noChangeArrowheads="1"/>
              </p:cNvSpPr>
              <p:nvPr/>
            </p:nvSpPr>
            <p:spPr bwMode="auto">
              <a:xfrm>
                <a:off x="2916" y="3025"/>
                <a:ext cx="88" cy="88"/>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14" name="Line 74">
                <a:extLst>
                  <a:ext uri="{FF2B5EF4-FFF2-40B4-BE49-F238E27FC236}">
                    <a16:creationId xmlns:a16="http://schemas.microsoft.com/office/drawing/2014/main" id="{E0045244-2AD1-B7A8-BC80-3C912BC30CD8}"/>
                  </a:ext>
                </a:extLst>
              </p:cNvPr>
              <p:cNvSpPr>
                <a:spLocks noChangeAspect="1" noChangeShapeType="1"/>
              </p:cNvSpPr>
              <p:nvPr/>
            </p:nvSpPr>
            <p:spPr bwMode="auto">
              <a:xfrm>
                <a:off x="2772" y="3070"/>
                <a:ext cx="140" cy="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315" name="Oval 75">
                <a:extLst>
                  <a:ext uri="{FF2B5EF4-FFF2-40B4-BE49-F238E27FC236}">
                    <a16:creationId xmlns:a16="http://schemas.microsoft.com/office/drawing/2014/main" id="{8D89D007-8A25-CE26-584D-3BCDBF03761C}"/>
                  </a:ext>
                </a:extLst>
              </p:cNvPr>
              <p:cNvSpPr>
                <a:spLocks noChangeAspect="1" noChangeArrowheads="1"/>
              </p:cNvSpPr>
              <p:nvPr/>
            </p:nvSpPr>
            <p:spPr bwMode="auto">
              <a:xfrm>
                <a:off x="2688" y="2832"/>
                <a:ext cx="87" cy="87"/>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16" name="Oval 76">
                <a:extLst>
                  <a:ext uri="{FF2B5EF4-FFF2-40B4-BE49-F238E27FC236}">
                    <a16:creationId xmlns:a16="http://schemas.microsoft.com/office/drawing/2014/main" id="{F26A42A7-37FC-F8D9-8ED0-7431846580A5}"/>
                  </a:ext>
                </a:extLst>
              </p:cNvPr>
              <p:cNvSpPr>
                <a:spLocks noChangeAspect="1" noChangeArrowheads="1"/>
              </p:cNvSpPr>
              <p:nvPr/>
            </p:nvSpPr>
            <p:spPr bwMode="auto">
              <a:xfrm>
                <a:off x="2928" y="2832"/>
                <a:ext cx="87" cy="87"/>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17" name="Freeform 77">
                <a:extLst>
                  <a:ext uri="{FF2B5EF4-FFF2-40B4-BE49-F238E27FC236}">
                    <a16:creationId xmlns:a16="http://schemas.microsoft.com/office/drawing/2014/main" id="{FFF52123-505E-A950-0223-3B93B6B1AF35}"/>
                  </a:ext>
                </a:extLst>
              </p:cNvPr>
              <p:cNvSpPr>
                <a:spLocks noChangeAspect="1"/>
              </p:cNvSpPr>
              <p:nvPr/>
            </p:nvSpPr>
            <p:spPr bwMode="auto">
              <a:xfrm>
                <a:off x="2724" y="2914"/>
                <a:ext cx="1" cy="110"/>
              </a:xfrm>
              <a:custGeom>
                <a:avLst/>
                <a:gdLst>
                  <a:gd name="T0" fmla="*/ 0 w 1"/>
                  <a:gd name="T1" fmla="*/ 0 h 110"/>
                  <a:gd name="T2" fmla="*/ 0 w 1"/>
                  <a:gd name="T3" fmla="*/ 110 h 110"/>
                  <a:gd name="T4" fmla="*/ 0 60000 65536"/>
                  <a:gd name="T5" fmla="*/ 0 60000 65536"/>
                  <a:gd name="T6" fmla="*/ 0 w 1"/>
                  <a:gd name="T7" fmla="*/ 0 h 110"/>
                  <a:gd name="T8" fmla="*/ 1 w 1"/>
                  <a:gd name="T9" fmla="*/ 110 h 110"/>
                </a:gdLst>
                <a:ahLst/>
                <a:cxnLst>
                  <a:cxn ang="T4">
                    <a:pos x="T0" y="T1"/>
                  </a:cxn>
                  <a:cxn ang="T5">
                    <a:pos x="T2" y="T3"/>
                  </a:cxn>
                </a:cxnLst>
                <a:rect l="T6" t="T7" r="T8" b="T9"/>
                <a:pathLst>
                  <a:path w="1" h="110">
                    <a:moveTo>
                      <a:pt x="0" y="0"/>
                    </a:moveTo>
                    <a:lnTo>
                      <a:pt x="0" y="110"/>
                    </a:lnTo>
                  </a:path>
                </a:pathLst>
              </a:cu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18" name="Freeform 78">
                <a:extLst>
                  <a:ext uri="{FF2B5EF4-FFF2-40B4-BE49-F238E27FC236}">
                    <a16:creationId xmlns:a16="http://schemas.microsoft.com/office/drawing/2014/main" id="{558F3BB9-D1E7-2033-F41E-BC6B990566D5}"/>
                  </a:ext>
                </a:extLst>
              </p:cNvPr>
              <p:cNvSpPr>
                <a:spLocks noChangeAspect="1"/>
              </p:cNvSpPr>
              <p:nvPr/>
            </p:nvSpPr>
            <p:spPr bwMode="auto">
              <a:xfrm>
                <a:off x="2776" y="2874"/>
                <a:ext cx="156" cy="1"/>
              </a:xfrm>
              <a:custGeom>
                <a:avLst/>
                <a:gdLst>
                  <a:gd name="T0" fmla="*/ 0 w 156"/>
                  <a:gd name="T1" fmla="*/ 0 h 1"/>
                  <a:gd name="T2" fmla="*/ 156 w 156"/>
                  <a:gd name="T3" fmla="*/ 0 h 1"/>
                  <a:gd name="T4" fmla="*/ 0 60000 65536"/>
                  <a:gd name="T5" fmla="*/ 0 60000 65536"/>
                  <a:gd name="T6" fmla="*/ 0 w 156"/>
                  <a:gd name="T7" fmla="*/ 0 h 1"/>
                  <a:gd name="T8" fmla="*/ 156 w 156"/>
                  <a:gd name="T9" fmla="*/ 1 h 1"/>
                </a:gdLst>
                <a:ahLst/>
                <a:cxnLst>
                  <a:cxn ang="T4">
                    <a:pos x="T0" y="T1"/>
                  </a:cxn>
                  <a:cxn ang="T5">
                    <a:pos x="T2" y="T3"/>
                  </a:cxn>
                </a:cxnLst>
                <a:rect l="T6" t="T7" r="T8" b="T9"/>
                <a:pathLst>
                  <a:path w="156" h="1">
                    <a:moveTo>
                      <a:pt x="0" y="0"/>
                    </a:moveTo>
                    <a:lnTo>
                      <a:pt x="156" y="0"/>
                    </a:lnTo>
                  </a:path>
                </a:pathLst>
              </a:cu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19" name="Freeform 79">
                <a:extLst>
                  <a:ext uri="{FF2B5EF4-FFF2-40B4-BE49-F238E27FC236}">
                    <a16:creationId xmlns:a16="http://schemas.microsoft.com/office/drawing/2014/main" id="{150E0808-0B8C-EB4A-5D31-2AF46968577C}"/>
                  </a:ext>
                </a:extLst>
              </p:cNvPr>
              <p:cNvSpPr>
                <a:spLocks noChangeAspect="1"/>
              </p:cNvSpPr>
              <p:nvPr/>
            </p:nvSpPr>
            <p:spPr bwMode="auto">
              <a:xfrm>
                <a:off x="2972" y="2916"/>
                <a:ext cx="1" cy="114"/>
              </a:xfrm>
              <a:custGeom>
                <a:avLst/>
                <a:gdLst>
                  <a:gd name="T0" fmla="*/ 0 w 1"/>
                  <a:gd name="T1" fmla="*/ 0 h 114"/>
                  <a:gd name="T2" fmla="*/ 0 w 1"/>
                  <a:gd name="T3" fmla="*/ 114 h 114"/>
                  <a:gd name="T4" fmla="*/ 0 60000 65536"/>
                  <a:gd name="T5" fmla="*/ 0 60000 65536"/>
                  <a:gd name="T6" fmla="*/ 0 w 1"/>
                  <a:gd name="T7" fmla="*/ 0 h 114"/>
                  <a:gd name="T8" fmla="*/ 1 w 1"/>
                  <a:gd name="T9" fmla="*/ 114 h 114"/>
                </a:gdLst>
                <a:ahLst/>
                <a:cxnLst>
                  <a:cxn ang="T4">
                    <a:pos x="T0" y="T1"/>
                  </a:cxn>
                  <a:cxn ang="T5">
                    <a:pos x="T2" y="T3"/>
                  </a:cxn>
                </a:cxnLst>
                <a:rect l="T6" t="T7" r="T8" b="T9"/>
                <a:pathLst>
                  <a:path w="1" h="114">
                    <a:moveTo>
                      <a:pt x="0" y="0"/>
                    </a:moveTo>
                    <a:lnTo>
                      <a:pt x="0" y="114"/>
                    </a:lnTo>
                  </a:path>
                </a:pathLst>
              </a:cu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2" name="Group 80">
              <a:extLst>
                <a:ext uri="{FF2B5EF4-FFF2-40B4-BE49-F238E27FC236}">
                  <a16:creationId xmlns:a16="http://schemas.microsoft.com/office/drawing/2014/main" id="{3E5DBBC5-53DB-621E-EECC-8B5CDDF1A9A8}"/>
                </a:ext>
              </a:extLst>
            </p:cNvPr>
            <p:cNvGrpSpPr>
              <a:grpSpLocks/>
            </p:cNvGrpSpPr>
            <p:nvPr/>
          </p:nvGrpSpPr>
          <p:grpSpPr bwMode="auto">
            <a:xfrm>
              <a:off x="1632" y="2640"/>
              <a:ext cx="507" cy="285"/>
              <a:chOff x="1776" y="3504"/>
              <a:chExt cx="507" cy="285"/>
            </a:xfrm>
          </p:grpSpPr>
          <p:sp>
            <p:nvSpPr>
              <p:cNvPr id="63" name="Oval 81">
                <a:extLst>
                  <a:ext uri="{FF2B5EF4-FFF2-40B4-BE49-F238E27FC236}">
                    <a16:creationId xmlns:a16="http://schemas.microsoft.com/office/drawing/2014/main" id="{29FF4CF5-89D0-3CE9-7058-4F35D1EBF37A}"/>
                  </a:ext>
                </a:extLst>
              </p:cNvPr>
              <p:cNvSpPr>
                <a:spLocks noChangeArrowheads="1"/>
              </p:cNvSpPr>
              <p:nvPr/>
            </p:nvSpPr>
            <p:spPr bwMode="auto">
              <a:xfrm>
                <a:off x="1776" y="3702"/>
                <a:ext cx="87" cy="87"/>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07" name="Oval 82">
                <a:extLst>
                  <a:ext uri="{FF2B5EF4-FFF2-40B4-BE49-F238E27FC236}">
                    <a16:creationId xmlns:a16="http://schemas.microsoft.com/office/drawing/2014/main" id="{09130398-6D75-BB71-6BE6-BA59F041D89A}"/>
                  </a:ext>
                </a:extLst>
              </p:cNvPr>
              <p:cNvSpPr>
                <a:spLocks noChangeArrowheads="1"/>
              </p:cNvSpPr>
              <p:nvPr/>
            </p:nvSpPr>
            <p:spPr bwMode="auto">
              <a:xfrm>
                <a:off x="2196" y="3698"/>
                <a:ext cx="87" cy="87"/>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08" name="Oval 83">
                <a:extLst>
                  <a:ext uri="{FF2B5EF4-FFF2-40B4-BE49-F238E27FC236}">
                    <a16:creationId xmlns:a16="http://schemas.microsoft.com/office/drawing/2014/main" id="{026961FE-A37E-8BA7-2C63-06EF7A194F38}"/>
                  </a:ext>
                </a:extLst>
              </p:cNvPr>
              <p:cNvSpPr>
                <a:spLocks noChangeArrowheads="1"/>
              </p:cNvSpPr>
              <p:nvPr/>
            </p:nvSpPr>
            <p:spPr bwMode="auto">
              <a:xfrm>
                <a:off x="2008" y="3504"/>
                <a:ext cx="84" cy="90"/>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09" name="Freeform 84">
                <a:extLst>
                  <a:ext uri="{FF2B5EF4-FFF2-40B4-BE49-F238E27FC236}">
                    <a16:creationId xmlns:a16="http://schemas.microsoft.com/office/drawing/2014/main" id="{F3281AB9-5A12-A16A-02C7-4BEE3D6C4B59}"/>
                  </a:ext>
                </a:extLst>
              </p:cNvPr>
              <p:cNvSpPr>
                <a:spLocks/>
              </p:cNvSpPr>
              <p:nvPr/>
            </p:nvSpPr>
            <p:spPr bwMode="auto">
              <a:xfrm>
                <a:off x="1864" y="3742"/>
                <a:ext cx="334" cy="6"/>
              </a:xfrm>
              <a:custGeom>
                <a:avLst/>
                <a:gdLst>
                  <a:gd name="T0" fmla="*/ 0 w 334"/>
                  <a:gd name="T1" fmla="*/ 6 h 6"/>
                  <a:gd name="T2" fmla="*/ 334 w 334"/>
                  <a:gd name="T3" fmla="*/ 0 h 6"/>
                  <a:gd name="T4" fmla="*/ 0 60000 65536"/>
                  <a:gd name="T5" fmla="*/ 0 60000 65536"/>
                  <a:gd name="T6" fmla="*/ 0 w 334"/>
                  <a:gd name="T7" fmla="*/ 0 h 6"/>
                  <a:gd name="T8" fmla="*/ 334 w 334"/>
                  <a:gd name="T9" fmla="*/ 6 h 6"/>
                </a:gdLst>
                <a:ahLst/>
                <a:cxnLst>
                  <a:cxn ang="T4">
                    <a:pos x="T0" y="T1"/>
                  </a:cxn>
                  <a:cxn ang="T5">
                    <a:pos x="T2" y="T3"/>
                  </a:cxn>
                </a:cxnLst>
                <a:rect l="T6" t="T7" r="T8" b="T9"/>
                <a:pathLst>
                  <a:path w="334" h="6">
                    <a:moveTo>
                      <a:pt x="0" y="6"/>
                    </a:moveTo>
                    <a:lnTo>
                      <a:pt x="334" y="0"/>
                    </a:lnTo>
                  </a:path>
                </a:pathLst>
              </a:cu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10" name="Line 85">
                <a:extLst>
                  <a:ext uri="{FF2B5EF4-FFF2-40B4-BE49-F238E27FC236}">
                    <a16:creationId xmlns:a16="http://schemas.microsoft.com/office/drawing/2014/main" id="{60FC5C93-F58A-B37D-1F61-500035537AAB}"/>
                  </a:ext>
                </a:extLst>
              </p:cNvPr>
              <p:cNvSpPr>
                <a:spLocks noChangeShapeType="1"/>
              </p:cNvSpPr>
              <p:nvPr/>
            </p:nvSpPr>
            <p:spPr bwMode="auto">
              <a:xfrm>
                <a:off x="2082" y="3581"/>
                <a:ext cx="152" cy="12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311" name="Line 86">
                <a:extLst>
                  <a:ext uri="{FF2B5EF4-FFF2-40B4-BE49-F238E27FC236}">
                    <a16:creationId xmlns:a16="http://schemas.microsoft.com/office/drawing/2014/main" id="{411CAB5F-0CCB-72D4-D9FC-4622137E1699}"/>
                  </a:ext>
                </a:extLst>
              </p:cNvPr>
              <p:cNvSpPr>
                <a:spLocks noChangeShapeType="1"/>
              </p:cNvSpPr>
              <p:nvPr/>
            </p:nvSpPr>
            <p:spPr bwMode="auto">
              <a:xfrm flipV="1">
                <a:off x="1851" y="3579"/>
                <a:ext cx="165" cy="131"/>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10330" name="Group 87">
            <a:extLst>
              <a:ext uri="{FF2B5EF4-FFF2-40B4-BE49-F238E27FC236}">
                <a16:creationId xmlns:a16="http://schemas.microsoft.com/office/drawing/2014/main" id="{28DBDF41-BAAA-C20B-D04F-B9A5100BB123}"/>
              </a:ext>
            </a:extLst>
          </p:cNvPr>
          <p:cNvGrpSpPr>
            <a:grpSpLocks/>
          </p:cNvGrpSpPr>
          <p:nvPr/>
        </p:nvGrpSpPr>
        <p:grpSpPr bwMode="auto">
          <a:xfrm>
            <a:off x="533400" y="4724400"/>
            <a:ext cx="6519863" cy="903288"/>
            <a:chOff x="240" y="3120"/>
            <a:chExt cx="4107" cy="569"/>
          </a:xfrm>
        </p:grpSpPr>
        <p:sp>
          <p:nvSpPr>
            <p:cNvPr id="10331" name="Text Box 88">
              <a:extLst>
                <a:ext uri="{FF2B5EF4-FFF2-40B4-BE49-F238E27FC236}">
                  <a16:creationId xmlns:a16="http://schemas.microsoft.com/office/drawing/2014/main" id="{62A37B11-DF30-C1E1-B8E6-211065ED78E8}"/>
                </a:ext>
              </a:extLst>
            </p:cNvPr>
            <p:cNvSpPr txBox="1">
              <a:spLocks noChangeArrowheads="1"/>
            </p:cNvSpPr>
            <p:nvPr/>
          </p:nvSpPr>
          <p:spPr bwMode="auto">
            <a:xfrm>
              <a:off x="240" y="3408"/>
              <a:ext cx="125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solidFill>
                    <a:srgbClr val="FF66FF"/>
                  </a:solidFill>
                  <a:latin typeface="Comic Sans MS" panose="030F0702030302020204" pitchFamily="66" charset="0"/>
                </a:rPr>
                <a:t>Complete Graphs</a:t>
              </a:r>
            </a:p>
          </p:txBody>
        </p:sp>
        <p:grpSp>
          <p:nvGrpSpPr>
            <p:cNvPr id="10332" name="Group 89">
              <a:extLst>
                <a:ext uri="{FF2B5EF4-FFF2-40B4-BE49-F238E27FC236}">
                  <a16:creationId xmlns:a16="http://schemas.microsoft.com/office/drawing/2014/main" id="{1AB424CC-2D2C-0EE1-C3B1-8B00122A64F1}"/>
                </a:ext>
              </a:extLst>
            </p:cNvPr>
            <p:cNvGrpSpPr>
              <a:grpSpLocks/>
            </p:cNvGrpSpPr>
            <p:nvPr/>
          </p:nvGrpSpPr>
          <p:grpSpPr bwMode="auto">
            <a:xfrm>
              <a:off x="1776" y="3360"/>
              <a:ext cx="507" cy="285"/>
              <a:chOff x="1776" y="3504"/>
              <a:chExt cx="507" cy="285"/>
            </a:xfrm>
          </p:grpSpPr>
          <p:sp>
            <p:nvSpPr>
              <p:cNvPr id="10360" name="Oval 90">
                <a:extLst>
                  <a:ext uri="{FF2B5EF4-FFF2-40B4-BE49-F238E27FC236}">
                    <a16:creationId xmlns:a16="http://schemas.microsoft.com/office/drawing/2014/main" id="{60EC9C1A-E944-5C9C-9A6F-2354DBFAE0C6}"/>
                  </a:ext>
                </a:extLst>
              </p:cNvPr>
              <p:cNvSpPr>
                <a:spLocks noChangeArrowheads="1"/>
              </p:cNvSpPr>
              <p:nvPr/>
            </p:nvSpPr>
            <p:spPr bwMode="auto">
              <a:xfrm>
                <a:off x="1776" y="3702"/>
                <a:ext cx="87" cy="87"/>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61" name="Oval 91">
                <a:extLst>
                  <a:ext uri="{FF2B5EF4-FFF2-40B4-BE49-F238E27FC236}">
                    <a16:creationId xmlns:a16="http://schemas.microsoft.com/office/drawing/2014/main" id="{831AB4B5-9865-9365-14BC-8C4D0AFEFEB7}"/>
                  </a:ext>
                </a:extLst>
              </p:cNvPr>
              <p:cNvSpPr>
                <a:spLocks noChangeArrowheads="1"/>
              </p:cNvSpPr>
              <p:nvPr/>
            </p:nvSpPr>
            <p:spPr bwMode="auto">
              <a:xfrm>
                <a:off x="2196" y="3698"/>
                <a:ext cx="87" cy="87"/>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62" name="Oval 92">
                <a:extLst>
                  <a:ext uri="{FF2B5EF4-FFF2-40B4-BE49-F238E27FC236}">
                    <a16:creationId xmlns:a16="http://schemas.microsoft.com/office/drawing/2014/main" id="{E73D4CFF-6BF2-F5E4-1B6C-DCE181D98E06}"/>
                  </a:ext>
                </a:extLst>
              </p:cNvPr>
              <p:cNvSpPr>
                <a:spLocks noChangeArrowheads="1"/>
              </p:cNvSpPr>
              <p:nvPr/>
            </p:nvSpPr>
            <p:spPr bwMode="auto">
              <a:xfrm>
                <a:off x="2008" y="3504"/>
                <a:ext cx="84" cy="90"/>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63" name="Freeform 93">
                <a:extLst>
                  <a:ext uri="{FF2B5EF4-FFF2-40B4-BE49-F238E27FC236}">
                    <a16:creationId xmlns:a16="http://schemas.microsoft.com/office/drawing/2014/main" id="{DFCC5EEA-733D-9BF7-D797-AF2D1B6E3E46}"/>
                  </a:ext>
                </a:extLst>
              </p:cNvPr>
              <p:cNvSpPr>
                <a:spLocks/>
              </p:cNvSpPr>
              <p:nvPr/>
            </p:nvSpPr>
            <p:spPr bwMode="auto">
              <a:xfrm>
                <a:off x="1864" y="3742"/>
                <a:ext cx="334" cy="6"/>
              </a:xfrm>
              <a:custGeom>
                <a:avLst/>
                <a:gdLst>
                  <a:gd name="T0" fmla="*/ 0 w 334"/>
                  <a:gd name="T1" fmla="*/ 6 h 6"/>
                  <a:gd name="T2" fmla="*/ 334 w 334"/>
                  <a:gd name="T3" fmla="*/ 0 h 6"/>
                  <a:gd name="T4" fmla="*/ 0 60000 65536"/>
                  <a:gd name="T5" fmla="*/ 0 60000 65536"/>
                  <a:gd name="T6" fmla="*/ 0 w 334"/>
                  <a:gd name="T7" fmla="*/ 0 h 6"/>
                  <a:gd name="T8" fmla="*/ 334 w 334"/>
                  <a:gd name="T9" fmla="*/ 6 h 6"/>
                </a:gdLst>
                <a:ahLst/>
                <a:cxnLst>
                  <a:cxn ang="T4">
                    <a:pos x="T0" y="T1"/>
                  </a:cxn>
                  <a:cxn ang="T5">
                    <a:pos x="T2" y="T3"/>
                  </a:cxn>
                </a:cxnLst>
                <a:rect l="T6" t="T7" r="T8" b="T9"/>
                <a:pathLst>
                  <a:path w="334" h="6">
                    <a:moveTo>
                      <a:pt x="0" y="6"/>
                    </a:moveTo>
                    <a:lnTo>
                      <a:pt x="334" y="0"/>
                    </a:lnTo>
                  </a:path>
                </a:pathLst>
              </a:cu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64" name="Line 94">
                <a:extLst>
                  <a:ext uri="{FF2B5EF4-FFF2-40B4-BE49-F238E27FC236}">
                    <a16:creationId xmlns:a16="http://schemas.microsoft.com/office/drawing/2014/main" id="{B0009075-A8CE-D190-26ED-7EB750BF3DDC}"/>
                  </a:ext>
                </a:extLst>
              </p:cNvPr>
              <p:cNvSpPr>
                <a:spLocks noChangeShapeType="1"/>
              </p:cNvSpPr>
              <p:nvPr/>
            </p:nvSpPr>
            <p:spPr bwMode="auto">
              <a:xfrm>
                <a:off x="2082" y="3581"/>
                <a:ext cx="152" cy="12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365" name="Line 95">
                <a:extLst>
                  <a:ext uri="{FF2B5EF4-FFF2-40B4-BE49-F238E27FC236}">
                    <a16:creationId xmlns:a16="http://schemas.microsoft.com/office/drawing/2014/main" id="{A5878E57-BC7E-A736-6E0E-9FFA92033ABD}"/>
                  </a:ext>
                </a:extLst>
              </p:cNvPr>
              <p:cNvSpPr>
                <a:spLocks noChangeShapeType="1"/>
              </p:cNvSpPr>
              <p:nvPr/>
            </p:nvSpPr>
            <p:spPr bwMode="auto">
              <a:xfrm flipV="1">
                <a:off x="1851" y="3579"/>
                <a:ext cx="165" cy="131"/>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10333" name="Group 96">
              <a:extLst>
                <a:ext uri="{FF2B5EF4-FFF2-40B4-BE49-F238E27FC236}">
                  <a16:creationId xmlns:a16="http://schemas.microsoft.com/office/drawing/2014/main" id="{AAFC6A17-748F-D525-96A5-7822A925F05A}"/>
                </a:ext>
              </a:extLst>
            </p:cNvPr>
            <p:cNvGrpSpPr>
              <a:grpSpLocks/>
            </p:cNvGrpSpPr>
            <p:nvPr/>
          </p:nvGrpSpPr>
          <p:grpSpPr bwMode="auto">
            <a:xfrm>
              <a:off x="2784" y="3120"/>
              <a:ext cx="507" cy="525"/>
              <a:chOff x="2784" y="3120"/>
              <a:chExt cx="507" cy="525"/>
            </a:xfrm>
          </p:grpSpPr>
          <p:sp>
            <p:nvSpPr>
              <p:cNvPr id="10350" name="Oval 97">
                <a:extLst>
                  <a:ext uri="{FF2B5EF4-FFF2-40B4-BE49-F238E27FC236}">
                    <a16:creationId xmlns:a16="http://schemas.microsoft.com/office/drawing/2014/main" id="{41FC4D36-FB69-505E-7813-1FF4D51F9BCA}"/>
                  </a:ext>
                </a:extLst>
              </p:cNvPr>
              <p:cNvSpPr>
                <a:spLocks noChangeArrowheads="1"/>
              </p:cNvSpPr>
              <p:nvPr/>
            </p:nvSpPr>
            <p:spPr bwMode="auto">
              <a:xfrm>
                <a:off x="2784" y="3558"/>
                <a:ext cx="87" cy="87"/>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51" name="Oval 98">
                <a:extLst>
                  <a:ext uri="{FF2B5EF4-FFF2-40B4-BE49-F238E27FC236}">
                    <a16:creationId xmlns:a16="http://schemas.microsoft.com/office/drawing/2014/main" id="{2A3F6633-B492-CE9D-F4A8-9161147AF47E}"/>
                  </a:ext>
                </a:extLst>
              </p:cNvPr>
              <p:cNvSpPr>
                <a:spLocks noChangeArrowheads="1"/>
              </p:cNvSpPr>
              <p:nvPr/>
            </p:nvSpPr>
            <p:spPr bwMode="auto">
              <a:xfrm>
                <a:off x="3204" y="3554"/>
                <a:ext cx="87" cy="87"/>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52" name="Oval 99">
                <a:extLst>
                  <a:ext uri="{FF2B5EF4-FFF2-40B4-BE49-F238E27FC236}">
                    <a16:creationId xmlns:a16="http://schemas.microsoft.com/office/drawing/2014/main" id="{4BD1E180-6258-88F6-4FB5-B21297E1B98B}"/>
                  </a:ext>
                </a:extLst>
              </p:cNvPr>
              <p:cNvSpPr>
                <a:spLocks noChangeArrowheads="1"/>
              </p:cNvSpPr>
              <p:nvPr/>
            </p:nvSpPr>
            <p:spPr bwMode="auto">
              <a:xfrm>
                <a:off x="3016" y="3360"/>
                <a:ext cx="84" cy="90"/>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53" name="Freeform 100">
                <a:extLst>
                  <a:ext uri="{FF2B5EF4-FFF2-40B4-BE49-F238E27FC236}">
                    <a16:creationId xmlns:a16="http://schemas.microsoft.com/office/drawing/2014/main" id="{8C6B1AAF-436A-86EA-5102-86F5A523E308}"/>
                  </a:ext>
                </a:extLst>
              </p:cNvPr>
              <p:cNvSpPr>
                <a:spLocks/>
              </p:cNvSpPr>
              <p:nvPr/>
            </p:nvSpPr>
            <p:spPr bwMode="auto">
              <a:xfrm>
                <a:off x="2872" y="3598"/>
                <a:ext cx="334" cy="6"/>
              </a:xfrm>
              <a:custGeom>
                <a:avLst/>
                <a:gdLst>
                  <a:gd name="T0" fmla="*/ 0 w 334"/>
                  <a:gd name="T1" fmla="*/ 6 h 6"/>
                  <a:gd name="T2" fmla="*/ 334 w 334"/>
                  <a:gd name="T3" fmla="*/ 0 h 6"/>
                  <a:gd name="T4" fmla="*/ 0 60000 65536"/>
                  <a:gd name="T5" fmla="*/ 0 60000 65536"/>
                  <a:gd name="T6" fmla="*/ 0 w 334"/>
                  <a:gd name="T7" fmla="*/ 0 h 6"/>
                  <a:gd name="T8" fmla="*/ 334 w 334"/>
                  <a:gd name="T9" fmla="*/ 6 h 6"/>
                </a:gdLst>
                <a:ahLst/>
                <a:cxnLst>
                  <a:cxn ang="T4">
                    <a:pos x="T0" y="T1"/>
                  </a:cxn>
                  <a:cxn ang="T5">
                    <a:pos x="T2" y="T3"/>
                  </a:cxn>
                </a:cxnLst>
                <a:rect l="T6" t="T7" r="T8" b="T9"/>
                <a:pathLst>
                  <a:path w="334" h="6">
                    <a:moveTo>
                      <a:pt x="0" y="6"/>
                    </a:moveTo>
                    <a:lnTo>
                      <a:pt x="334" y="0"/>
                    </a:lnTo>
                  </a:path>
                </a:pathLst>
              </a:cu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54" name="Freeform 101">
                <a:extLst>
                  <a:ext uri="{FF2B5EF4-FFF2-40B4-BE49-F238E27FC236}">
                    <a16:creationId xmlns:a16="http://schemas.microsoft.com/office/drawing/2014/main" id="{9780C813-1AE4-C924-8852-97109DC7B6CA}"/>
                  </a:ext>
                </a:extLst>
              </p:cNvPr>
              <p:cNvSpPr>
                <a:spLocks/>
              </p:cNvSpPr>
              <p:nvPr/>
            </p:nvSpPr>
            <p:spPr bwMode="auto">
              <a:xfrm>
                <a:off x="3090" y="3437"/>
                <a:ext cx="138" cy="127"/>
              </a:xfrm>
              <a:custGeom>
                <a:avLst/>
                <a:gdLst>
                  <a:gd name="T0" fmla="*/ 0 w 138"/>
                  <a:gd name="T1" fmla="*/ 0 h 127"/>
                  <a:gd name="T2" fmla="*/ 138 w 138"/>
                  <a:gd name="T3" fmla="*/ 127 h 127"/>
                  <a:gd name="T4" fmla="*/ 0 60000 65536"/>
                  <a:gd name="T5" fmla="*/ 0 60000 65536"/>
                  <a:gd name="T6" fmla="*/ 0 w 138"/>
                  <a:gd name="T7" fmla="*/ 0 h 127"/>
                  <a:gd name="T8" fmla="*/ 138 w 138"/>
                  <a:gd name="T9" fmla="*/ 127 h 127"/>
                </a:gdLst>
                <a:ahLst/>
                <a:cxnLst>
                  <a:cxn ang="T4">
                    <a:pos x="T0" y="T1"/>
                  </a:cxn>
                  <a:cxn ang="T5">
                    <a:pos x="T2" y="T3"/>
                  </a:cxn>
                </a:cxnLst>
                <a:rect l="T6" t="T7" r="T8" b="T9"/>
                <a:pathLst>
                  <a:path w="138" h="127">
                    <a:moveTo>
                      <a:pt x="0" y="0"/>
                    </a:moveTo>
                    <a:lnTo>
                      <a:pt x="138" y="127"/>
                    </a:lnTo>
                  </a:path>
                </a:pathLst>
              </a:cu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55" name="Freeform 102">
                <a:extLst>
                  <a:ext uri="{FF2B5EF4-FFF2-40B4-BE49-F238E27FC236}">
                    <a16:creationId xmlns:a16="http://schemas.microsoft.com/office/drawing/2014/main" id="{ADA28099-EDD6-D233-A02C-2040285C93C9}"/>
                  </a:ext>
                </a:extLst>
              </p:cNvPr>
              <p:cNvSpPr>
                <a:spLocks/>
              </p:cNvSpPr>
              <p:nvPr/>
            </p:nvSpPr>
            <p:spPr bwMode="auto">
              <a:xfrm>
                <a:off x="2862" y="3436"/>
                <a:ext cx="162" cy="138"/>
              </a:xfrm>
              <a:custGeom>
                <a:avLst/>
                <a:gdLst>
                  <a:gd name="T0" fmla="*/ 0 w 162"/>
                  <a:gd name="T1" fmla="*/ 138 h 138"/>
                  <a:gd name="T2" fmla="*/ 162 w 162"/>
                  <a:gd name="T3" fmla="*/ 0 h 138"/>
                  <a:gd name="T4" fmla="*/ 0 60000 65536"/>
                  <a:gd name="T5" fmla="*/ 0 60000 65536"/>
                  <a:gd name="T6" fmla="*/ 0 w 162"/>
                  <a:gd name="T7" fmla="*/ 0 h 138"/>
                  <a:gd name="T8" fmla="*/ 162 w 162"/>
                  <a:gd name="T9" fmla="*/ 138 h 138"/>
                </a:gdLst>
                <a:ahLst/>
                <a:cxnLst>
                  <a:cxn ang="T4">
                    <a:pos x="T0" y="T1"/>
                  </a:cxn>
                  <a:cxn ang="T5">
                    <a:pos x="T2" y="T3"/>
                  </a:cxn>
                </a:cxnLst>
                <a:rect l="T6" t="T7" r="T8" b="T9"/>
                <a:pathLst>
                  <a:path w="162" h="138">
                    <a:moveTo>
                      <a:pt x="0" y="138"/>
                    </a:moveTo>
                    <a:lnTo>
                      <a:pt x="162" y="0"/>
                    </a:lnTo>
                  </a:path>
                </a:pathLst>
              </a:cu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56" name="Oval 103">
                <a:extLst>
                  <a:ext uri="{FF2B5EF4-FFF2-40B4-BE49-F238E27FC236}">
                    <a16:creationId xmlns:a16="http://schemas.microsoft.com/office/drawing/2014/main" id="{B94DE933-6A60-B26D-1B59-1B3CD2BD3BF7}"/>
                  </a:ext>
                </a:extLst>
              </p:cNvPr>
              <p:cNvSpPr>
                <a:spLocks noChangeArrowheads="1"/>
              </p:cNvSpPr>
              <p:nvPr/>
            </p:nvSpPr>
            <p:spPr bwMode="auto">
              <a:xfrm>
                <a:off x="3024" y="3120"/>
                <a:ext cx="87" cy="87"/>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57" name="Freeform 104">
                <a:extLst>
                  <a:ext uri="{FF2B5EF4-FFF2-40B4-BE49-F238E27FC236}">
                    <a16:creationId xmlns:a16="http://schemas.microsoft.com/office/drawing/2014/main" id="{82CAEA4D-29B5-EB0D-6370-159C8F67CA08}"/>
                  </a:ext>
                </a:extLst>
              </p:cNvPr>
              <p:cNvSpPr>
                <a:spLocks/>
              </p:cNvSpPr>
              <p:nvPr/>
            </p:nvSpPr>
            <p:spPr bwMode="auto">
              <a:xfrm>
                <a:off x="2838" y="3200"/>
                <a:ext cx="206" cy="360"/>
              </a:xfrm>
              <a:custGeom>
                <a:avLst/>
                <a:gdLst>
                  <a:gd name="T0" fmla="*/ 206 w 206"/>
                  <a:gd name="T1" fmla="*/ 0 h 360"/>
                  <a:gd name="T2" fmla="*/ 0 w 206"/>
                  <a:gd name="T3" fmla="*/ 360 h 360"/>
                  <a:gd name="T4" fmla="*/ 0 60000 65536"/>
                  <a:gd name="T5" fmla="*/ 0 60000 65536"/>
                  <a:gd name="T6" fmla="*/ 0 w 206"/>
                  <a:gd name="T7" fmla="*/ 0 h 360"/>
                  <a:gd name="T8" fmla="*/ 206 w 206"/>
                  <a:gd name="T9" fmla="*/ 360 h 360"/>
                </a:gdLst>
                <a:ahLst/>
                <a:cxnLst>
                  <a:cxn ang="T4">
                    <a:pos x="T0" y="T1"/>
                  </a:cxn>
                  <a:cxn ang="T5">
                    <a:pos x="T2" y="T3"/>
                  </a:cxn>
                </a:cxnLst>
                <a:rect l="T6" t="T7" r="T8" b="T9"/>
                <a:pathLst>
                  <a:path w="206" h="360">
                    <a:moveTo>
                      <a:pt x="206" y="0"/>
                    </a:moveTo>
                    <a:lnTo>
                      <a:pt x="0" y="360"/>
                    </a:lnTo>
                  </a:path>
                </a:pathLst>
              </a:cu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58" name="Freeform 105">
                <a:extLst>
                  <a:ext uri="{FF2B5EF4-FFF2-40B4-BE49-F238E27FC236}">
                    <a16:creationId xmlns:a16="http://schemas.microsoft.com/office/drawing/2014/main" id="{B5A556CE-391A-0BFE-C046-710B29A722D1}"/>
                  </a:ext>
                </a:extLst>
              </p:cNvPr>
              <p:cNvSpPr>
                <a:spLocks/>
              </p:cNvSpPr>
              <p:nvPr/>
            </p:nvSpPr>
            <p:spPr bwMode="auto">
              <a:xfrm>
                <a:off x="3088" y="3196"/>
                <a:ext cx="172" cy="364"/>
              </a:xfrm>
              <a:custGeom>
                <a:avLst/>
                <a:gdLst>
                  <a:gd name="T0" fmla="*/ 0 w 172"/>
                  <a:gd name="T1" fmla="*/ 0 h 364"/>
                  <a:gd name="T2" fmla="*/ 172 w 172"/>
                  <a:gd name="T3" fmla="*/ 364 h 364"/>
                  <a:gd name="T4" fmla="*/ 0 60000 65536"/>
                  <a:gd name="T5" fmla="*/ 0 60000 65536"/>
                  <a:gd name="T6" fmla="*/ 0 w 172"/>
                  <a:gd name="T7" fmla="*/ 0 h 364"/>
                  <a:gd name="T8" fmla="*/ 172 w 172"/>
                  <a:gd name="T9" fmla="*/ 364 h 364"/>
                </a:gdLst>
                <a:ahLst/>
                <a:cxnLst>
                  <a:cxn ang="T4">
                    <a:pos x="T0" y="T1"/>
                  </a:cxn>
                  <a:cxn ang="T5">
                    <a:pos x="T2" y="T3"/>
                  </a:cxn>
                </a:cxnLst>
                <a:rect l="T6" t="T7" r="T8" b="T9"/>
                <a:pathLst>
                  <a:path w="172" h="364">
                    <a:moveTo>
                      <a:pt x="0" y="0"/>
                    </a:moveTo>
                    <a:lnTo>
                      <a:pt x="172" y="364"/>
                    </a:lnTo>
                  </a:path>
                </a:pathLst>
              </a:cu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59" name="Freeform 106">
                <a:extLst>
                  <a:ext uri="{FF2B5EF4-FFF2-40B4-BE49-F238E27FC236}">
                    <a16:creationId xmlns:a16="http://schemas.microsoft.com/office/drawing/2014/main" id="{1041DB3D-34D5-8212-BA42-1BE4AFAD34BF}"/>
                  </a:ext>
                </a:extLst>
              </p:cNvPr>
              <p:cNvSpPr>
                <a:spLocks/>
              </p:cNvSpPr>
              <p:nvPr/>
            </p:nvSpPr>
            <p:spPr bwMode="auto">
              <a:xfrm>
                <a:off x="3062" y="3202"/>
                <a:ext cx="4" cy="156"/>
              </a:xfrm>
              <a:custGeom>
                <a:avLst/>
                <a:gdLst>
                  <a:gd name="T0" fmla="*/ 0 w 4"/>
                  <a:gd name="T1" fmla="*/ 156 h 156"/>
                  <a:gd name="T2" fmla="*/ 4 w 4"/>
                  <a:gd name="T3" fmla="*/ 0 h 156"/>
                  <a:gd name="T4" fmla="*/ 0 60000 65536"/>
                  <a:gd name="T5" fmla="*/ 0 60000 65536"/>
                  <a:gd name="T6" fmla="*/ 0 w 4"/>
                  <a:gd name="T7" fmla="*/ 0 h 156"/>
                  <a:gd name="T8" fmla="*/ 4 w 4"/>
                  <a:gd name="T9" fmla="*/ 156 h 156"/>
                </a:gdLst>
                <a:ahLst/>
                <a:cxnLst>
                  <a:cxn ang="T4">
                    <a:pos x="T0" y="T1"/>
                  </a:cxn>
                  <a:cxn ang="T5">
                    <a:pos x="T2" y="T3"/>
                  </a:cxn>
                </a:cxnLst>
                <a:rect l="T6" t="T7" r="T8" b="T9"/>
                <a:pathLst>
                  <a:path w="4" h="156">
                    <a:moveTo>
                      <a:pt x="0" y="156"/>
                    </a:moveTo>
                    <a:lnTo>
                      <a:pt x="4" y="0"/>
                    </a:lnTo>
                  </a:path>
                </a:pathLst>
              </a:cu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334" name="Group 107">
              <a:extLst>
                <a:ext uri="{FF2B5EF4-FFF2-40B4-BE49-F238E27FC236}">
                  <a16:creationId xmlns:a16="http://schemas.microsoft.com/office/drawing/2014/main" id="{86474699-EC7F-C2E0-ECF3-006196D8D1BA}"/>
                </a:ext>
              </a:extLst>
            </p:cNvPr>
            <p:cNvGrpSpPr>
              <a:grpSpLocks/>
            </p:cNvGrpSpPr>
            <p:nvPr/>
          </p:nvGrpSpPr>
          <p:grpSpPr bwMode="auto">
            <a:xfrm>
              <a:off x="3792" y="3168"/>
              <a:ext cx="555" cy="521"/>
              <a:chOff x="3648" y="3168"/>
              <a:chExt cx="555" cy="521"/>
            </a:xfrm>
          </p:grpSpPr>
          <p:sp>
            <p:nvSpPr>
              <p:cNvPr id="10335" name="Oval 108">
                <a:extLst>
                  <a:ext uri="{FF2B5EF4-FFF2-40B4-BE49-F238E27FC236}">
                    <a16:creationId xmlns:a16="http://schemas.microsoft.com/office/drawing/2014/main" id="{4F9B3A02-2D68-DE43-BF1D-978BE439FF7C}"/>
                  </a:ext>
                </a:extLst>
              </p:cNvPr>
              <p:cNvSpPr>
                <a:spLocks noChangeArrowheads="1"/>
              </p:cNvSpPr>
              <p:nvPr/>
            </p:nvSpPr>
            <p:spPr bwMode="auto">
              <a:xfrm>
                <a:off x="3748" y="3592"/>
                <a:ext cx="93" cy="97"/>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36" name="Oval 109">
                <a:extLst>
                  <a:ext uri="{FF2B5EF4-FFF2-40B4-BE49-F238E27FC236}">
                    <a16:creationId xmlns:a16="http://schemas.microsoft.com/office/drawing/2014/main" id="{24D0BC24-A983-73BA-7942-7DF5D322C20F}"/>
                  </a:ext>
                </a:extLst>
              </p:cNvPr>
              <p:cNvSpPr>
                <a:spLocks noChangeArrowheads="1"/>
              </p:cNvSpPr>
              <p:nvPr/>
            </p:nvSpPr>
            <p:spPr bwMode="auto">
              <a:xfrm>
                <a:off x="4003" y="3592"/>
                <a:ext cx="96" cy="97"/>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37" name="Line 110">
                <a:extLst>
                  <a:ext uri="{FF2B5EF4-FFF2-40B4-BE49-F238E27FC236}">
                    <a16:creationId xmlns:a16="http://schemas.microsoft.com/office/drawing/2014/main" id="{D4237474-5611-59E6-45BD-ABF0AD08A0D1}"/>
                  </a:ext>
                </a:extLst>
              </p:cNvPr>
              <p:cNvSpPr>
                <a:spLocks noChangeShapeType="1"/>
              </p:cNvSpPr>
              <p:nvPr/>
            </p:nvSpPr>
            <p:spPr bwMode="auto">
              <a:xfrm>
                <a:off x="3845" y="3642"/>
                <a:ext cx="153" cy="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338" name="Oval 111">
                <a:extLst>
                  <a:ext uri="{FF2B5EF4-FFF2-40B4-BE49-F238E27FC236}">
                    <a16:creationId xmlns:a16="http://schemas.microsoft.com/office/drawing/2014/main" id="{C46A8740-ED2B-BF2F-110D-82F0B45E2E6C}"/>
                  </a:ext>
                </a:extLst>
              </p:cNvPr>
              <p:cNvSpPr>
                <a:spLocks noChangeArrowheads="1"/>
              </p:cNvSpPr>
              <p:nvPr/>
            </p:nvSpPr>
            <p:spPr bwMode="auto">
              <a:xfrm>
                <a:off x="3648" y="3386"/>
                <a:ext cx="95" cy="96"/>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39" name="Oval 112">
                <a:extLst>
                  <a:ext uri="{FF2B5EF4-FFF2-40B4-BE49-F238E27FC236}">
                    <a16:creationId xmlns:a16="http://schemas.microsoft.com/office/drawing/2014/main" id="{C0EE014A-5FB4-AE88-E4A3-36E33AE537ED}"/>
                  </a:ext>
                </a:extLst>
              </p:cNvPr>
              <p:cNvSpPr>
                <a:spLocks noChangeArrowheads="1"/>
              </p:cNvSpPr>
              <p:nvPr/>
            </p:nvSpPr>
            <p:spPr bwMode="auto">
              <a:xfrm>
                <a:off x="4108" y="3382"/>
                <a:ext cx="95" cy="96"/>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40" name="Oval 113">
                <a:extLst>
                  <a:ext uri="{FF2B5EF4-FFF2-40B4-BE49-F238E27FC236}">
                    <a16:creationId xmlns:a16="http://schemas.microsoft.com/office/drawing/2014/main" id="{530A0745-6139-2F70-7C29-83E4355E22F1}"/>
                  </a:ext>
                </a:extLst>
              </p:cNvPr>
              <p:cNvSpPr>
                <a:spLocks noChangeArrowheads="1"/>
              </p:cNvSpPr>
              <p:nvPr/>
            </p:nvSpPr>
            <p:spPr bwMode="auto">
              <a:xfrm>
                <a:off x="3902" y="3168"/>
                <a:ext cx="92" cy="99"/>
              </a:xfrm>
              <a:prstGeom prst="ellipse">
                <a:avLst/>
              </a:prstGeom>
              <a:solidFill>
                <a:schemeClr val="bg1"/>
              </a:solidFill>
              <a:ln w="1905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41" name="Freeform 114">
                <a:extLst>
                  <a:ext uri="{FF2B5EF4-FFF2-40B4-BE49-F238E27FC236}">
                    <a16:creationId xmlns:a16="http://schemas.microsoft.com/office/drawing/2014/main" id="{A60CA723-6BBF-865D-A74F-607ED7FDC851}"/>
                  </a:ext>
                </a:extLst>
              </p:cNvPr>
              <p:cNvSpPr>
                <a:spLocks/>
              </p:cNvSpPr>
              <p:nvPr/>
            </p:nvSpPr>
            <p:spPr bwMode="auto">
              <a:xfrm>
                <a:off x="3714" y="3478"/>
                <a:ext cx="65" cy="121"/>
              </a:xfrm>
              <a:custGeom>
                <a:avLst/>
                <a:gdLst>
                  <a:gd name="T0" fmla="*/ 0 w 65"/>
                  <a:gd name="T1" fmla="*/ 0 h 121"/>
                  <a:gd name="T2" fmla="*/ 65 w 65"/>
                  <a:gd name="T3" fmla="*/ 121 h 121"/>
                  <a:gd name="T4" fmla="*/ 0 60000 65536"/>
                  <a:gd name="T5" fmla="*/ 0 60000 65536"/>
                  <a:gd name="T6" fmla="*/ 0 w 65"/>
                  <a:gd name="T7" fmla="*/ 0 h 121"/>
                  <a:gd name="T8" fmla="*/ 65 w 65"/>
                  <a:gd name="T9" fmla="*/ 121 h 121"/>
                </a:gdLst>
                <a:ahLst/>
                <a:cxnLst>
                  <a:cxn ang="T4">
                    <a:pos x="T0" y="T1"/>
                  </a:cxn>
                  <a:cxn ang="T5">
                    <a:pos x="T2" y="T3"/>
                  </a:cxn>
                </a:cxnLst>
                <a:rect l="T6" t="T7" r="T8" b="T9"/>
                <a:pathLst>
                  <a:path w="65" h="121">
                    <a:moveTo>
                      <a:pt x="0" y="0"/>
                    </a:moveTo>
                    <a:lnTo>
                      <a:pt x="65" y="121"/>
                    </a:lnTo>
                  </a:path>
                </a:pathLst>
              </a:cu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2" name="Line 115">
                <a:extLst>
                  <a:ext uri="{FF2B5EF4-FFF2-40B4-BE49-F238E27FC236}">
                    <a16:creationId xmlns:a16="http://schemas.microsoft.com/office/drawing/2014/main" id="{0CFBB135-6D5B-1F63-748A-9940A23529A8}"/>
                  </a:ext>
                </a:extLst>
              </p:cNvPr>
              <p:cNvSpPr>
                <a:spLocks noChangeShapeType="1"/>
              </p:cNvSpPr>
              <p:nvPr/>
            </p:nvSpPr>
            <p:spPr bwMode="auto">
              <a:xfrm>
                <a:off x="3983" y="3253"/>
                <a:ext cx="166" cy="132"/>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343" name="Line 116">
                <a:extLst>
                  <a:ext uri="{FF2B5EF4-FFF2-40B4-BE49-F238E27FC236}">
                    <a16:creationId xmlns:a16="http://schemas.microsoft.com/office/drawing/2014/main" id="{1BB5D485-AF91-4BFC-C406-6B3B2753640B}"/>
                  </a:ext>
                </a:extLst>
              </p:cNvPr>
              <p:cNvSpPr>
                <a:spLocks noChangeShapeType="1"/>
              </p:cNvSpPr>
              <p:nvPr/>
            </p:nvSpPr>
            <p:spPr bwMode="auto">
              <a:xfrm flipV="1">
                <a:off x="3730" y="3251"/>
                <a:ext cx="181" cy="144"/>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344" name="Line 117">
                <a:extLst>
                  <a:ext uri="{FF2B5EF4-FFF2-40B4-BE49-F238E27FC236}">
                    <a16:creationId xmlns:a16="http://schemas.microsoft.com/office/drawing/2014/main" id="{E6DF2B3D-1C20-F2FB-10A4-F43ED747A150}"/>
                  </a:ext>
                </a:extLst>
              </p:cNvPr>
              <p:cNvSpPr>
                <a:spLocks noChangeShapeType="1"/>
              </p:cNvSpPr>
              <p:nvPr/>
            </p:nvSpPr>
            <p:spPr bwMode="auto">
              <a:xfrm flipH="1">
                <a:off x="4066" y="3471"/>
                <a:ext cx="76" cy="128"/>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345" name="Freeform 118">
                <a:extLst>
                  <a:ext uri="{FF2B5EF4-FFF2-40B4-BE49-F238E27FC236}">
                    <a16:creationId xmlns:a16="http://schemas.microsoft.com/office/drawing/2014/main" id="{6FEA1368-E8AA-ED42-9790-60689BDF373C}"/>
                  </a:ext>
                </a:extLst>
              </p:cNvPr>
              <p:cNvSpPr>
                <a:spLocks/>
              </p:cNvSpPr>
              <p:nvPr/>
            </p:nvSpPr>
            <p:spPr bwMode="auto">
              <a:xfrm>
                <a:off x="3746" y="3424"/>
                <a:ext cx="364" cy="14"/>
              </a:xfrm>
              <a:custGeom>
                <a:avLst/>
                <a:gdLst>
                  <a:gd name="T0" fmla="*/ 0 w 364"/>
                  <a:gd name="T1" fmla="*/ 14 h 14"/>
                  <a:gd name="T2" fmla="*/ 364 w 364"/>
                  <a:gd name="T3" fmla="*/ 0 h 14"/>
                  <a:gd name="T4" fmla="*/ 0 60000 65536"/>
                  <a:gd name="T5" fmla="*/ 0 60000 65536"/>
                  <a:gd name="T6" fmla="*/ 0 w 364"/>
                  <a:gd name="T7" fmla="*/ 0 h 14"/>
                  <a:gd name="T8" fmla="*/ 364 w 364"/>
                  <a:gd name="T9" fmla="*/ 14 h 14"/>
                </a:gdLst>
                <a:ahLst/>
                <a:cxnLst>
                  <a:cxn ang="T4">
                    <a:pos x="T0" y="T1"/>
                  </a:cxn>
                  <a:cxn ang="T5">
                    <a:pos x="T2" y="T3"/>
                  </a:cxn>
                </a:cxnLst>
                <a:rect l="T6" t="T7" r="T8" b="T9"/>
                <a:pathLst>
                  <a:path w="364" h="14">
                    <a:moveTo>
                      <a:pt x="0" y="14"/>
                    </a:moveTo>
                    <a:lnTo>
                      <a:pt x="364" y="0"/>
                    </a:lnTo>
                  </a:path>
                </a:pathLst>
              </a:cu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6" name="Freeform 119">
                <a:extLst>
                  <a:ext uri="{FF2B5EF4-FFF2-40B4-BE49-F238E27FC236}">
                    <a16:creationId xmlns:a16="http://schemas.microsoft.com/office/drawing/2014/main" id="{2242CBB9-9616-23AA-C17F-A448057EA7A8}"/>
                  </a:ext>
                </a:extLst>
              </p:cNvPr>
              <p:cNvSpPr>
                <a:spLocks/>
              </p:cNvSpPr>
              <p:nvPr/>
            </p:nvSpPr>
            <p:spPr bwMode="auto">
              <a:xfrm>
                <a:off x="3828" y="3452"/>
                <a:ext cx="286" cy="154"/>
              </a:xfrm>
              <a:custGeom>
                <a:avLst/>
                <a:gdLst>
                  <a:gd name="T0" fmla="*/ 0 w 286"/>
                  <a:gd name="T1" fmla="*/ 154 h 154"/>
                  <a:gd name="T2" fmla="*/ 286 w 286"/>
                  <a:gd name="T3" fmla="*/ 0 h 154"/>
                  <a:gd name="T4" fmla="*/ 0 60000 65536"/>
                  <a:gd name="T5" fmla="*/ 0 60000 65536"/>
                  <a:gd name="T6" fmla="*/ 0 w 286"/>
                  <a:gd name="T7" fmla="*/ 0 h 154"/>
                  <a:gd name="T8" fmla="*/ 286 w 286"/>
                  <a:gd name="T9" fmla="*/ 154 h 154"/>
                </a:gdLst>
                <a:ahLst/>
                <a:cxnLst>
                  <a:cxn ang="T4">
                    <a:pos x="T0" y="T1"/>
                  </a:cxn>
                  <a:cxn ang="T5">
                    <a:pos x="T2" y="T3"/>
                  </a:cxn>
                </a:cxnLst>
                <a:rect l="T6" t="T7" r="T8" b="T9"/>
                <a:pathLst>
                  <a:path w="286" h="154">
                    <a:moveTo>
                      <a:pt x="0" y="154"/>
                    </a:moveTo>
                    <a:lnTo>
                      <a:pt x="286" y="0"/>
                    </a:lnTo>
                  </a:path>
                </a:pathLst>
              </a:cu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7" name="Freeform 120">
                <a:extLst>
                  <a:ext uri="{FF2B5EF4-FFF2-40B4-BE49-F238E27FC236}">
                    <a16:creationId xmlns:a16="http://schemas.microsoft.com/office/drawing/2014/main" id="{1ABDB44A-6D5B-2844-9B0A-B2E2834C8396}"/>
                  </a:ext>
                </a:extLst>
              </p:cNvPr>
              <p:cNvSpPr>
                <a:spLocks/>
              </p:cNvSpPr>
              <p:nvPr/>
            </p:nvSpPr>
            <p:spPr bwMode="auto">
              <a:xfrm>
                <a:off x="3740" y="3460"/>
                <a:ext cx="280" cy="142"/>
              </a:xfrm>
              <a:custGeom>
                <a:avLst/>
                <a:gdLst>
                  <a:gd name="T0" fmla="*/ 280 w 280"/>
                  <a:gd name="T1" fmla="*/ 142 h 142"/>
                  <a:gd name="T2" fmla="*/ 0 w 280"/>
                  <a:gd name="T3" fmla="*/ 0 h 142"/>
                  <a:gd name="T4" fmla="*/ 0 60000 65536"/>
                  <a:gd name="T5" fmla="*/ 0 60000 65536"/>
                  <a:gd name="T6" fmla="*/ 0 w 280"/>
                  <a:gd name="T7" fmla="*/ 0 h 142"/>
                  <a:gd name="T8" fmla="*/ 280 w 280"/>
                  <a:gd name="T9" fmla="*/ 142 h 142"/>
                </a:gdLst>
                <a:ahLst/>
                <a:cxnLst>
                  <a:cxn ang="T4">
                    <a:pos x="T0" y="T1"/>
                  </a:cxn>
                  <a:cxn ang="T5">
                    <a:pos x="T2" y="T3"/>
                  </a:cxn>
                </a:cxnLst>
                <a:rect l="T6" t="T7" r="T8" b="T9"/>
                <a:pathLst>
                  <a:path w="280" h="142">
                    <a:moveTo>
                      <a:pt x="280" y="142"/>
                    </a:moveTo>
                    <a:lnTo>
                      <a:pt x="0" y="0"/>
                    </a:lnTo>
                  </a:path>
                </a:pathLst>
              </a:cu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8" name="Freeform 121">
                <a:extLst>
                  <a:ext uri="{FF2B5EF4-FFF2-40B4-BE49-F238E27FC236}">
                    <a16:creationId xmlns:a16="http://schemas.microsoft.com/office/drawing/2014/main" id="{EF076B96-E8E7-663B-4B8F-717667DE28DD}"/>
                  </a:ext>
                </a:extLst>
              </p:cNvPr>
              <p:cNvSpPr>
                <a:spLocks/>
              </p:cNvSpPr>
              <p:nvPr/>
            </p:nvSpPr>
            <p:spPr bwMode="auto">
              <a:xfrm>
                <a:off x="3806" y="3266"/>
                <a:ext cx="122" cy="328"/>
              </a:xfrm>
              <a:custGeom>
                <a:avLst/>
                <a:gdLst>
                  <a:gd name="T0" fmla="*/ 0 w 122"/>
                  <a:gd name="T1" fmla="*/ 328 h 328"/>
                  <a:gd name="T2" fmla="*/ 122 w 122"/>
                  <a:gd name="T3" fmla="*/ 0 h 328"/>
                  <a:gd name="T4" fmla="*/ 0 60000 65536"/>
                  <a:gd name="T5" fmla="*/ 0 60000 65536"/>
                  <a:gd name="T6" fmla="*/ 0 w 122"/>
                  <a:gd name="T7" fmla="*/ 0 h 328"/>
                  <a:gd name="T8" fmla="*/ 122 w 122"/>
                  <a:gd name="T9" fmla="*/ 328 h 328"/>
                </a:gdLst>
                <a:ahLst/>
                <a:cxnLst>
                  <a:cxn ang="T4">
                    <a:pos x="T0" y="T1"/>
                  </a:cxn>
                  <a:cxn ang="T5">
                    <a:pos x="T2" y="T3"/>
                  </a:cxn>
                </a:cxnLst>
                <a:rect l="T6" t="T7" r="T8" b="T9"/>
                <a:pathLst>
                  <a:path w="122" h="328">
                    <a:moveTo>
                      <a:pt x="0" y="328"/>
                    </a:moveTo>
                    <a:lnTo>
                      <a:pt x="122" y="0"/>
                    </a:lnTo>
                  </a:path>
                </a:pathLst>
              </a:cu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9" name="Freeform 122">
                <a:extLst>
                  <a:ext uri="{FF2B5EF4-FFF2-40B4-BE49-F238E27FC236}">
                    <a16:creationId xmlns:a16="http://schemas.microsoft.com/office/drawing/2014/main" id="{1E894953-4532-DDD8-3794-42A698BA2EFF}"/>
                  </a:ext>
                </a:extLst>
              </p:cNvPr>
              <p:cNvSpPr>
                <a:spLocks/>
              </p:cNvSpPr>
              <p:nvPr/>
            </p:nvSpPr>
            <p:spPr bwMode="auto">
              <a:xfrm>
                <a:off x="3966" y="3264"/>
                <a:ext cx="82" cy="328"/>
              </a:xfrm>
              <a:custGeom>
                <a:avLst/>
                <a:gdLst>
                  <a:gd name="T0" fmla="*/ 82 w 82"/>
                  <a:gd name="T1" fmla="*/ 328 h 328"/>
                  <a:gd name="T2" fmla="*/ 0 w 82"/>
                  <a:gd name="T3" fmla="*/ 0 h 328"/>
                  <a:gd name="T4" fmla="*/ 0 60000 65536"/>
                  <a:gd name="T5" fmla="*/ 0 60000 65536"/>
                  <a:gd name="T6" fmla="*/ 0 w 82"/>
                  <a:gd name="T7" fmla="*/ 0 h 328"/>
                  <a:gd name="T8" fmla="*/ 82 w 82"/>
                  <a:gd name="T9" fmla="*/ 328 h 328"/>
                </a:gdLst>
                <a:ahLst/>
                <a:cxnLst>
                  <a:cxn ang="T4">
                    <a:pos x="T0" y="T1"/>
                  </a:cxn>
                  <a:cxn ang="T5">
                    <a:pos x="T2" y="T3"/>
                  </a:cxn>
                </a:cxnLst>
                <a:rect l="T6" t="T7" r="T8" b="T9"/>
                <a:pathLst>
                  <a:path w="82" h="328">
                    <a:moveTo>
                      <a:pt x="82" y="328"/>
                    </a:moveTo>
                    <a:lnTo>
                      <a:pt x="0" y="0"/>
                    </a:lnTo>
                  </a:path>
                </a:pathLst>
              </a:cu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10366" name="Group 123">
            <a:extLst>
              <a:ext uri="{FF2B5EF4-FFF2-40B4-BE49-F238E27FC236}">
                <a16:creationId xmlns:a16="http://schemas.microsoft.com/office/drawing/2014/main" id="{CEA8BFC0-FE4F-05AD-E082-124A04969262}"/>
              </a:ext>
            </a:extLst>
          </p:cNvPr>
          <p:cNvGrpSpPr>
            <a:grpSpLocks/>
          </p:cNvGrpSpPr>
          <p:nvPr/>
        </p:nvGrpSpPr>
        <p:grpSpPr bwMode="auto">
          <a:xfrm>
            <a:off x="609600" y="5867400"/>
            <a:ext cx="5016500" cy="561975"/>
            <a:chOff x="288" y="3840"/>
            <a:chExt cx="3160" cy="354"/>
          </a:xfrm>
        </p:grpSpPr>
        <p:sp>
          <p:nvSpPr>
            <p:cNvPr id="10367" name="Text Box 124">
              <a:extLst>
                <a:ext uri="{FF2B5EF4-FFF2-40B4-BE49-F238E27FC236}">
                  <a16:creationId xmlns:a16="http://schemas.microsoft.com/office/drawing/2014/main" id="{D021152A-71C5-774C-335F-50899FD00FC2}"/>
                </a:ext>
              </a:extLst>
            </p:cNvPr>
            <p:cNvSpPr txBox="1">
              <a:spLocks noChangeArrowheads="1"/>
            </p:cNvSpPr>
            <p:nvPr/>
          </p:nvSpPr>
          <p:spPr bwMode="auto">
            <a:xfrm>
              <a:off x="288" y="3888"/>
              <a:ext cx="124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solidFill>
                    <a:srgbClr val="FF66FF"/>
                  </a:solidFill>
                  <a:latin typeface="Comic Sans MS" panose="030F0702030302020204" pitchFamily="66" charset="0"/>
                </a:rPr>
                <a:t>Bipartite Graphs</a:t>
              </a:r>
            </a:p>
          </p:txBody>
        </p:sp>
        <p:grpSp>
          <p:nvGrpSpPr>
            <p:cNvPr id="9216" name="Group 125">
              <a:extLst>
                <a:ext uri="{FF2B5EF4-FFF2-40B4-BE49-F238E27FC236}">
                  <a16:creationId xmlns:a16="http://schemas.microsoft.com/office/drawing/2014/main" id="{66B5C6F0-5C89-BD7D-3DD8-0A3E97CD8064}"/>
                </a:ext>
              </a:extLst>
            </p:cNvPr>
            <p:cNvGrpSpPr>
              <a:grpSpLocks/>
            </p:cNvGrpSpPr>
            <p:nvPr/>
          </p:nvGrpSpPr>
          <p:grpSpPr bwMode="auto">
            <a:xfrm>
              <a:off x="2400" y="3840"/>
              <a:ext cx="1048" cy="354"/>
              <a:chOff x="3600" y="1558"/>
              <a:chExt cx="1048" cy="354"/>
            </a:xfrm>
          </p:grpSpPr>
          <p:sp>
            <p:nvSpPr>
              <p:cNvPr id="9217" name="Oval 126">
                <a:extLst>
                  <a:ext uri="{FF2B5EF4-FFF2-40B4-BE49-F238E27FC236}">
                    <a16:creationId xmlns:a16="http://schemas.microsoft.com/office/drawing/2014/main" id="{92EF92E3-A264-35EF-56F5-C5A622927ABC}"/>
                  </a:ext>
                </a:extLst>
              </p:cNvPr>
              <p:cNvSpPr>
                <a:spLocks noChangeArrowheads="1"/>
              </p:cNvSpPr>
              <p:nvPr/>
            </p:nvSpPr>
            <p:spPr bwMode="auto">
              <a:xfrm>
                <a:off x="3706" y="1558"/>
                <a:ext cx="88" cy="88"/>
              </a:xfrm>
              <a:prstGeom prst="ellipse">
                <a:avLst/>
              </a:prstGeom>
              <a:solidFill>
                <a:schemeClr val="folHlink"/>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18" name="Oval 127">
                <a:extLst>
                  <a:ext uri="{FF2B5EF4-FFF2-40B4-BE49-F238E27FC236}">
                    <a16:creationId xmlns:a16="http://schemas.microsoft.com/office/drawing/2014/main" id="{C22A4A8F-ED16-562E-BBFA-D9F390496475}"/>
                  </a:ext>
                </a:extLst>
              </p:cNvPr>
              <p:cNvSpPr>
                <a:spLocks noChangeArrowheads="1"/>
              </p:cNvSpPr>
              <p:nvPr/>
            </p:nvSpPr>
            <p:spPr bwMode="auto">
              <a:xfrm>
                <a:off x="3946" y="1558"/>
                <a:ext cx="88" cy="88"/>
              </a:xfrm>
              <a:prstGeom prst="ellipse">
                <a:avLst/>
              </a:prstGeom>
              <a:solidFill>
                <a:schemeClr val="folHlink"/>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20" name="Oval 128">
                <a:extLst>
                  <a:ext uri="{FF2B5EF4-FFF2-40B4-BE49-F238E27FC236}">
                    <a16:creationId xmlns:a16="http://schemas.microsoft.com/office/drawing/2014/main" id="{99CF91C8-AE13-B702-E998-F1F61EBC6274}"/>
                  </a:ext>
                </a:extLst>
              </p:cNvPr>
              <p:cNvSpPr>
                <a:spLocks noChangeArrowheads="1"/>
              </p:cNvSpPr>
              <p:nvPr/>
            </p:nvSpPr>
            <p:spPr bwMode="auto">
              <a:xfrm>
                <a:off x="4186" y="1558"/>
                <a:ext cx="88" cy="88"/>
              </a:xfrm>
              <a:prstGeom prst="ellipse">
                <a:avLst/>
              </a:prstGeom>
              <a:solidFill>
                <a:schemeClr val="folHlink"/>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21" name="Oval 129">
                <a:extLst>
                  <a:ext uri="{FF2B5EF4-FFF2-40B4-BE49-F238E27FC236}">
                    <a16:creationId xmlns:a16="http://schemas.microsoft.com/office/drawing/2014/main" id="{7E1BF862-2C33-A836-6EA2-AC8CD0D6358A}"/>
                  </a:ext>
                </a:extLst>
              </p:cNvPr>
              <p:cNvSpPr>
                <a:spLocks noChangeArrowheads="1"/>
              </p:cNvSpPr>
              <p:nvPr/>
            </p:nvSpPr>
            <p:spPr bwMode="auto">
              <a:xfrm>
                <a:off x="4426" y="1558"/>
                <a:ext cx="88" cy="88"/>
              </a:xfrm>
              <a:prstGeom prst="ellipse">
                <a:avLst/>
              </a:prstGeom>
              <a:solidFill>
                <a:schemeClr val="folHlink"/>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22" name="Freeform 130">
                <a:extLst>
                  <a:ext uri="{FF2B5EF4-FFF2-40B4-BE49-F238E27FC236}">
                    <a16:creationId xmlns:a16="http://schemas.microsoft.com/office/drawing/2014/main" id="{0B5AA4EA-8DF3-0DB8-DF20-F33AED995FB5}"/>
                  </a:ext>
                </a:extLst>
              </p:cNvPr>
              <p:cNvSpPr>
                <a:spLocks/>
              </p:cNvSpPr>
              <p:nvPr/>
            </p:nvSpPr>
            <p:spPr bwMode="auto">
              <a:xfrm>
                <a:off x="3654" y="1641"/>
                <a:ext cx="78" cy="189"/>
              </a:xfrm>
              <a:custGeom>
                <a:avLst/>
                <a:gdLst>
                  <a:gd name="T0" fmla="*/ 0 w 78"/>
                  <a:gd name="T1" fmla="*/ 189 h 189"/>
                  <a:gd name="T2" fmla="*/ 78 w 78"/>
                  <a:gd name="T3" fmla="*/ 0 h 189"/>
                  <a:gd name="T4" fmla="*/ 0 60000 65536"/>
                  <a:gd name="T5" fmla="*/ 0 60000 65536"/>
                  <a:gd name="T6" fmla="*/ 0 w 78"/>
                  <a:gd name="T7" fmla="*/ 0 h 189"/>
                  <a:gd name="T8" fmla="*/ 78 w 78"/>
                  <a:gd name="T9" fmla="*/ 189 h 189"/>
                </a:gdLst>
                <a:ahLst/>
                <a:cxnLst>
                  <a:cxn ang="T4">
                    <a:pos x="T0" y="T1"/>
                  </a:cxn>
                  <a:cxn ang="T5">
                    <a:pos x="T2" y="T3"/>
                  </a:cxn>
                </a:cxnLst>
                <a:rect l="T6" t="T7" r="T8" b="T9"/>
                <a:pathLst>
                  <a:path w="78" h="189">
                    <a:moveTo>
                      <a:pt x="0" y="189"/>
                    </a:moveTo>
                    <a:lnTo>
                      <a:pt x="78" y="0"/>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3" name="Freeform 131">
                <a:extLst>
                  <a:ext uri="{FF2B5EF4-FFF2-40B4-BE49-F238E27FC236}">
                    <a16:creationId xmlns:a16="http://schemas.microsoft.com/office/drawing/2014/main" id="{2C851D04-5B30-7A4A-8269-16D84AA1F7D4}"/>
                  </a:ext>
                </a:extLst>
              </p:cNvPr>
              <p:cNvSpPr>
                <a:spLocks/>
              </p:cNvSpPr>
              <p:nvPr/>
            </p:nvSpPr>
            <p:spPr bwMode="auto">
              <a:xfrm>
                <a:off x="3900" y="1644"/>
                <a:ext cx="88" cy="184"/>
              </a:xfrm>
              <a:custGeom>
                <a:avLst/>
                <a:gdLst>
                  <a:gd name="T0" fmla="*/ 88 w 88"/>
                  <a:gd name="T1" fmla="*/ 0 h 184"/>
                  <a:gd name="T2" fmla="*/ 0 w 88"/>
                  <a:gd name="T3" fmla="*/ 184 h 184"/>
                  <a:gd name="T4" fmla="*/ 0 60000 65536"/>
                  <a:gd name="T5" fmla="*/ 0 60000 65536"/>
                  <a:gd name="T6" fmla="*/ 0 w 88"/>
                  <a:gd name="T7" fmla="*/ 0 h 184"/>
                  <a:gd name="T8" fmla="*/ 88 w 88"/>
                  <a:gd name="T9" fmla="*/ 184 h 184"/>
                </a:gdLst>
                <a:ahLst/>
                <a:cxnLst>
                  <a:cxn ang="T4">
                    <a:pos x="T0" y="T1"/>
                  </a:cxn>
                  <a:cxn ang="T5">
                    <a:pos x="T2" y="T3"/>
                  </a:cxn>
                </a:cxnLst>
                <a:rect l="T6" t="T7" r="T8" b="T9"/>
                <a:pathLst>
                  <a:path w="88" h="184">
                    <a:moveTo>
                      <a:pt x="88" y="0"/>
                    </a:moveTo>
                    <a:lnTo>
                      <a:pt x="0" y="184"/>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4" name="Freeform 132">
                <a:extLst>
                  <a:ext uri="{FF2B5EF4-FFF2-40B4-BE49-F238E27FC236}">
                    <a16:creationId xmlns:a16="http://schemas.microsoft.com/office/drawing/2014/main" id="{20A2C491-80D2-6515-A144-5331F68C65F0}"/>
                  </a:ext>
                </a:extLst>
              </p:cNvPr>
              <p:cNvSpPr>
                <a:spLocks/>
              </p:cNvSpPr>
              <p:nvPr/>
            </p:nvSpPr>
            <p:spPr bwMode="auto">
              <a:xfrm>
                <a:off x="4028" y="1608"/>
                <a:ext cx="536" cy="232"/>
              </a:xfrm>
              <a:custGeom>
                <a:avLst/>
                <a:gdLst>
                  <a:gd name="T0" fmla="*/ 0 w 536"/>
                  <a:gd name="T1" fmla="*/ 0 h 232"/>
                  <a:gd name="T2" fmla="*/ 536 w 536"/>
                  <a:gd name="T3" fmla="*/ 232 h 232"/>
                  <a:gd name="T4" fmla="*/ 0 60000 65536"/>
                  <a:gd name="T5" fmla="*/ 0 60000 65536"/>
                  <a:gd name="T6" fmla="*/ 0 w 536"/>
                  <a:gd name="T7" fmla="*/ 0 h 232"/>
                  <a:gd name="T8" fmla="*/ 536 w 536"/>
                  <a:gd name="T9" fmla="*/ 232 h 232"/>
                </a:gdLst>
                <a:ahLst/>
                <a:cxnLst>
                  <a:cxn ang="T4">
                    <a:pos x="T0" y="T1"/>
                  </a:cxn>
                  <a:cxn ang="T5">
                    <a:pos x="T2" y="T3"/>
                  </a:cxn>
                </a:cxnLst>
                <a:rect l="T6" t="T7" r="T8" b="T9"/>
                <a:pathLst>
                  <a:path w="536" h="232">
                    <a:moveTo>
                      <a:pt x="0" y="0"/>
                    </a:moveTo>
                    <a:lnTo>
                      <a:pt x="536" y="232"/>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5" name="Oval 133">
                <a:extLst>
                  <a:ext uri="{FF2B5EF4-FFF2-40B4-BE49-F238E27FC236}">
                    <a16:creationId xmlns:a16="http://schemas.microsoft.com/office/drawing/2014/main" id="{B181DA22-AA63-2209-A616-B7FC352146DB}"/>
                  </a:ext>
                </a:extLst>
              </p:cNvPr>
              <p:cNvSpPr>
                <a:spLocks noChangeArrowheads="1"/>
              </p:cNvSpPr>
              <p:nvPr/>
            </p:nvSpPr>
            <p:spPr bwMode="auto">
              <a:xfrm>
                <a:off x="3600" y="1824"/>
                <a:ext cx="88" cy="88"/>
              </a:xfrm>
              <a:prstGeom prst="ellipse">
                <a:avLst/>
              </a:prstGeom>
              <a:solidFill>
                <a:srgbClr val="FF6600"/>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26" name="Oval 134">
                <a:extLst>
                  <a:ext uri="{FF2B5EF4-FFF2-40B4-BE49-F238E27FC236}">
                    <a16:creationId xmlns:a16="http://schemas.microsoft.com/office/drawing/2014/main" id="{1F6026A3-D7CC-DD37-EA5B-8C56181C53E7}"/>
                  </a:ext>
                </a:extLst>
              </p:cNvPr>
              <p:cNvSpPr>
                <a:spLocks noChangeArrowheads="1"/>
              </p:cNvSpPr>
              <p:nvPr/>
            </p:nvSpPr>
            <p:spPr bwMode="auto">
              <a:xfrm>
                <a:off x="3840" y="1824"/>
                <a:ext cx="88" cy="88"/>
              </a:xfrm>
              <a:prstGeom prst="ellipse">
                <a:avLst/>
              </a:prstGeom>
              <a:solidFill>
                <a:srgbClr val="FF6600"/>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27" name="Oval 135">
                <a:extLst>
                  <a:ext uri="{FF2B5EF4-FFF2-40B4-BE49-F238E27FC236}">
                    <a16:creationId xmlns:a16="http://schemas.microsoft.com/office/drawing/2014/main" id="{7F824863-38B6-5B64-B3AA-1AAFA0194C13}"/>
                  </a:ext>
                </a:extLst>
              </p:cNvPr>
              <p:cNvSpPr>
                <a:spLocks noChangeArrowheads="1"/>
              </p:cNvSpPr>
              <p:nvPr/>
            </p:nvSpPr>
            <p:spPr bwMode="auto">
              <a:xfrm>
                <a:off x="4080" y="1824"/>
                <a:ext cx="88" cy="88"/>
              </a:xfrm>
              <a:prstGeom prst="ellipse">
                <a:avLst/>
              </a:prstGeom>
              <a:solidFill>
                <a:srgbClr val="FF6600"/>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28" name="Oval 136">
                <a:extLst>
                  <a:ext uri="{FF2B5EF4-FFF2-40B4-BE49-F238E27FC236}">
                    <a16:creationId xmlns:a16="http://schemas.microsoft.com/office/drawing/2014/main" id="{143610C1-4490-445F-E26F-42BD71737620}"/>
                  </a:ext>
                </a:extLst>
              </p:cNvPr>
              <p:cNvSpPr>
                <a:spLocks noChangeArrowheads="1"/>
              </p:cNvSpPr>
              <p:nvPr/>
            </p:nvSpPr>
            <p:spPr bwMode="auto">
              <a:xfrm>
                <a:off x="4320" y="1824"/>
                <a:ext cx="88" cy="88"/>
              </a:xfrm>
              <a:prstGeom prst="ellipse">
                <a:avLst/>
              </a:prstGeom>
              <a:solidFill>
                <a:srgbClr val="FF6600"/>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9229" name="Oval 137">
                <a:extLst>
                  <a:ext uri="{FF2B5EF4-FFF2-40B4-BE49-F238E27FC236}">
                    <a16:creationId xmlns:a16="http://schemas.microsoft.com/office/drawing/2014/main" id="{26704D8C-77D8-1626-F12C-AFF525208D8D}"/>
                  </a:ext>
                </a:extLst>
              </p:cNvPr>
              <p:cNvSpPr>
                <a:spLocks noChangeArrowheads="1"/>
              </p:cNvSpPr>
              <p:nvPr/>
            </p:nvSpPr>
            <p:spPr bwMode="auto">
              <a:xfrm>
                <a:off x="4560" y="1824"/>
                <a:ext cx="88" cy="88"/>
              </a:xfrm>
              <a:prstGeom prst="ellipse">
                <a:avLst/>
              </a:prstGeom>
              <a:solidFill>
                <a:srgbClr val="FF6600"/>
              </a:solidFill>
              <a:ln w="12700">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368" name="Freeform 138">
                <a:extLst>
                  <a:ext uri="{FF2B5EF4-FFF2-40B4-BE49-F238E27FC236}">
                    <a16:creationId xmlns:a16="http://schemas.microsoft.com/office/drawing/2014/main" id="{8CCFDF05-D39D-D39D-5EA8-670B15C5BA19}"/>
                  </a:ext>
                </a:extLst>
              </p:cNvPr>
              <p:cNvSpPr>
                <a:spLocks/>
              </p:cNvSpPr>
              <p:nvPr/>
            </p:nvSpPr>
            <p:spPr bwMode="auto">
              <a:xfrm>
                <a:off x="4371" y="1644"/>
                <a:ext cx="87" cy="186"/>
              </a:xfrm>
              <a:custGeom>
                <a:avLst/>
                <a:gdLst>
                  <a:gd name="T0" fmla="*/ 0 w 87"/>
                  <a:gd name="T1" fmla="*/ 186 h 186"/>
                  <a:gd name="T2" fmla="*/ 87 w 87"/>
                  <a:gd name="T3" fmla="*/ 0 h 186"/>
                  <a:gd name="T4" fmla="*/ 0 60000 65536"/>
                  <a:gd name="T5" fmla="*/ 0 60000 65536"/>
                  <a:gd name="T6" fmla="*/ 0 w 87"/>
                  <a:gd name="T7" fmla="*/ 0 h 186"/>
                  <a:gd name="T8" fmla="*/ 87 w 87"/>
                  <a:gd name="T9" fmla="*/ 186 h 186"/>
                </a:gdLst>
                <a:ahLst/>
                <a:cxnLst>
                  <a:cxn ang="T4">
                    <a:pos x="T0" y="T1"/>
                  </a:cxn>
                  <a:cxn ang="T5">
                    <a:pos x="T2" y="T3"/>
                  </a:cxn>
                </a:cxnLst>
                <a:rect l="T6" t="T7" r="T8" b="T9"/>
                <a:pathLst>
                  <a:path w="87" h="186">
                    <a:moveTo>
                      <a:pt x="0" y="186"/>
                    </a:moveTo>
                    <a:lnTo>
                      <a:pt x="87" y="0"/>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69" name="Freeform 139">
                <a:extLst>
                  <a:ext uri="{FF2B5EF4-FFF2-40B4-BE49-F238E27FC236}">
                    <a16:creationId xmlns:a16="http://schemas.microsoft.com/office/drawing/2014/main" id="{02BE791F-4613-7303-8C8A-5F8CC87AD7B6}"/>
                  </a:ext>
                </a:extLst>
              </p:cNvPr>
              <p:cNvSpPr>
                <a:spLocks/>
              </p:cNvSpPr>
              <p:nvPr/>
            </p:nvSpPr>
            <p:spPr bwMode="auto">
              <a:xfrm>
                <a:off x="4137" y="1644"/>
                <a:ext cx="81" cy="180"/>
              </a:xfrm>
              <a:custGeom>
                <a:avLst/>
                <a:gdLst>
                  <a:gd name="T0" fmla="*/ 0 w 81"/>
                  <a:gd name="T1" fmla="*/ 180 h 180"/>
                  <a:gd name="T2" fmla="*/ 81 w 81"/>
                  <a:gd name="T3" fmla="*/ 0 h 180"/>
                  <a:gd name="T4" fmla="*/ 0 60000 65536"/>
                  <a:gd name="T5" fmla="*/ 0 60000 65536"/>
                  <a:gd name="T6" fmla="*/ 0 w 81"/>
                  <a:gd name="T7" fmla="*/ 0 h 180"/>
                  <a:gd name="T8" fmla="*/ 81 w 81"/>
                  <a:gd name="T9" fmla="*/ 180 h 180"/>
                </a:gdLst>
                <a:ahLst/>
                <a:cxnLst>
                  <a:cxn ang="T4">
                    <a:pos x="T0" y="T1"/>
                  </a:cxn>
                  <a:cxn ang="T5">
                    <a:pos x="T2" y="T3"/>
                  </a:cxn>
                </a:cxnLst>
                <a:rect l="T6" t="T7" r="T8" b="T9"/>
                <a:pathLst>
                  <a:path w="81" h="180">
                    <a:moveTo>
                      <a:pt x="0" y="180"/>
                    </a:moveTo>
                    <a:lnTo>
                      <a:pt x="81" y="0"/>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70" name="Freeform 140">
                <a:extLst>
                  <a:ext uri="{FF2B5EF4-FFF2-40B4-BE49-F238E27FC236}">
                    <a16:creationId xmlns:a16="http://schemas.microsoft.com/office/drawing/2014/main" id="{BB70D302-6E7F-A0E3-A983-C854BA151142}"/>
                  </a:ext>
                </a:extLst>
              </p:cNvPr>
              <p:cNvSpPr>
                <a:spLocks/>
              </p:cNvSpPr>
              <p:nvPr/>
            </p:nvSpPr>
            <p:spPr bwMode="auto">
              <a:xfrm>
                <a:off x="4482" y="1641"/>
                <a:ext cx="114" cy="186"/>
              </a:xfrm>
              <a:custGeom>
                <a:avLst/>
                <a:gdLst>
                  <a:gd name="T0" fmla="*/ 114 w 114"/>
                  <a:gd name="T1" fmla="*/ 186 h 186"/>
                  <a:gd name="T2" fmla="*/ 0 w 114"/>
                  <a:gd name="T3" fmla="*/ 0 h 186"/>
                  <a:gd name="T4" fmla="*/ 0 60000 65536"/>
                  <a:gd name="T5" fmla="*/ 0 60000 65536"/>
                  <a:gd name="T6" fmla="*/ 0 w 114"/>
                  <a:gd name="T7" fmla="*/ 0 h 186"/>
                  <a:gd name="T8" fmla="*/ 114 w 114"/>
                  <a:gd name="T9" fmla="*/ 186 h 186"/>
                </a:gdLst>
                <a:ahLst/>
                <a:cxnLst>
                  <a:cxn ang="T4">
                    <a:pos x="T0" y="T1"/>
                  </a:cxn>
                  <a:cxn ang="T5">
                    <a:pos x="T2" y="T3"/>
                  </a:cxn>
                </a:cxnLst>
                <a:rect l="T6" t="T7" r="T8" b="T9"/>
                <a:pathLst>
                  <a:path w="114" h="186">
                    <a:moveTo>
                      <a:pt x="114" y="186"/>
                    </a:moveTo>
                    <a:lnTo>
                      <a:pt x="0" y="0"/>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71" name="Freeform 141">
                <a:extLst>
                  <a:ext uri="{FF2B5EF4-FFF2-40B4-BE49-F238E27FC236}">
                    <a16:creationId xmlns:a16="http://schemas.microsoft.com/office/drawing/2014/main" id="{E48E6871-12E4-98B5-6EC8-8AAC0024884F}"/>
                  </a:ext>
                </a:extLst>
              </p:cNvPr>
              <p:cNvSpPr>
                <a:spLocks/>
              </p:cNvSpPr>
              <p:nvPr/>
            </p:nvSpPr>
            <p:spPr bwMode="auto">
              <a:xfrm>
                <a:off x="4008" y="1641"/>
                <a:ext cx="96" cy="183"/>
              </a:xfrm>
              <a:custGeom>
                <a:avLst/>
                <a:gdLst>
                  <a:gd name="T0" fmla="*/ 96 w 96"/>
                  <a:gd name="T1" fmla="*/ 183 h 183"/>
                  <a:gd name="T2" fmla="*/ 0 w 96"/>
                  <a:gd name="T3" fmla="*/ 0 h 183"/>
                  <a:gd name="T4" fmla="*/ 0 60000 65536"/>
                  <a:gd name="T5" fmla="*/ 0 60000 65536"/>
                  <a:gd name="T6" fmla="*/ 0 w 96"/>
                  <a:gd name="T7" fmla="*/ 0 h 183"/>
                  <a:gd name="T8" fmla="*/ 96 w 96"/>
                  <a:gd name="T9" fmla="*/ 183 h 183"/>
                </a:gdLst>
                <a:ahLst/>
                <a:cxnLst>
                  <a:cxn ang="T4">
                    <a:pos x="T0" y="T1"/>
                  </a:cxn>
                  <a:cxn ang="T5">
                    <a:pos x="T2" y="T3"/>
                  </a:cxn>
                </a:cxnLst>
                <a:rect l="T6" t="T7" r="T8" b="T9"/>
                <a:pathLst>
                  <a:path w="96" h="183">
                    <a:moveTo>
                      <a:pt x="96" y="183"/>
                    </a:moveTo>
                    <a:lnTo>
                      <a:pt x="0" y="0"/>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72" name="Freeform 142">
                <a:extLst>
                  <a:ext uri="{FF2B5EF4-FFF2-40B4-BE49-F238E27FC236}">
                    <a16:creationId xmlns:a16="http://schemas.microsoft.com/office/drawing/2014/main" id="{6C7E6001-9D39-3BF9-7308-87061E92CD13}"/>
                  </a:ext>
                </a:extLst>
              </p:cNvPr>
              <p:cNvSpPr>
                <a:spLocks/>
              </p:cNvSpPr>
              <p:nvPr/>
            </p:nvSpPr>
            <p:spPr bwMode="auto">
              <a:xfrm>
                <a:off x="3771" y="1644"/>
                <a:ext cx="99" cy="189"/>
              </a:xfrm>
              <a:custGeom>
                <a:avLst/>
                <a:gdLst>
                  <a:gd name="T0" fmla="*/ 99 w 99"/>
                  <a:gd name="T1" fmla="*/ 189 h 189"/>
                  <a:gd name="T2" fmla="*/ 0 w 99"/>
                  <a:gd name="T3" fmla="*/ 0 h 189"/>
                  <a:gd name="T4" fmla="*/ 0 60000 65536"/>
                  <a:gd name="T5" fmla="*/ 0 60000 65536"/>
                  <a:gd name="T6" fmla="*/ 0 w 99"/>
                  <a:gd name="T7" fmla="*/ 0 h 189"/>
                  <a:gd name="T8" fmla="*/ 99 w 99"/>
                  <a:gd name="T9" fmla="*/ 189 h 189"/>
                </a:gdLst>
                <a:ahLst/>
                <a:cxnLst>
                  <a:cxn ang="T4">
                    <a:pos x="T0" y="T1"/>
                  </a:cxn>
                  <a:cxn ang="T5">
                    <a:pos x="T2" y="T3"/>
                  </a:cxn>
                </a:cxnLst>
                <a:rect l="T6" t="T7" r="T8" b="T9"/>
                <a:pathLst>
                  <a:path w="99" h="189">
                    <a:moveTo>
                      <a:pt x="99" y="189"/>
                    </a:moveTo>
                    <a:lnTo>
                      <a:pt x="0" y="0"/>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73" name="Freeform 143">
                <a:extLst>
                  <a:ext uri="{FF2B5EF4-FFF2-40B4-BE49-F238E27FC236}">
                    <a16:creationId xmlns:a16="http://schemas.microsoft.com/office/drawing/2014/main" id="{A67D578F-0DDC-C7BB-EE02-094F52CF2E0A}"/>
                  </a:ext>
                </a:extLst>
              </p:cNvPr>
              <p:cNvSpPr>
                <a:spLocks/>
              </p:cNvSpPr>
              <p:nvPr/>
            </p:nvSpPr>
            <p:spPr bwMode="auto">
              <a:xfrm>
                <a:off x="4251" y="1644"/>
                <a:ext cx="96" cy="183"/>
              </a:xfrm>
              <a:custGeom>
                <a:avLst/>
                <a:gdLst>
                  <a:gd name="T0" fmla="*/ 96 w 96"/>
                  <a:gd name="T1" fmla="*/ 183 h 183"/>
                  <a:gd name="T2" fmla="*/ 0 w 96"/>
                  <a:gd name="T3" fmla="*/ 0 h 183"/>
                  <a:gd name="T4" fmla="*/ 0 60000 65536"/>
                  <a:gd name="T5" fmla="*/ 0 60000 65536"/>
                  <a:gd name="T6" fmla="*/ 0 w 96"/>
                  <a:gd name="T7" fmla="*/ 0 h 183"/>
                  <a:gd name="T8" fmla="*/ 96 w 96"/>
                  <a:gd name="T9" fmla="*/ 183 h 183"/>
                </a:gdLst>
                <a:ahLst/>
                <a:cxnLst>
                  <a:cxn ang="T4">
                    <a:pos x="T0" y="T1"/>
                  </a:cxn>
                  <a:cxn ang="T5">
                    <a:pos x="T2" y="T3"/>
                  </a:cxn>
                </a:cxnLst>
                <a:rect l="T6" t="T7" r="T8" b="T9"/>
                <a:pathLst>
                  <a:path w="96" h="183">
                    <a:moveTo>
                      <a:pt x="96" y="183"/>
                    </a:moveTo>
                    <a:lnTo>
                      <a:pt x="0" y="0"/>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74" name="Freeform 144">
                <a:extLst>
                  <a:ext uri="{FF2B5EF4-FFF2-40B4-BE49-F238E27FC236}">
                    <a16:creationId xmlns:a16="http://schemas.microsoft.com/office/drawing/2014/main" id="{0E0B17E5-FF83-A724-DBCF-9E8AA5D696C4}"/>
                  </a:ext>
                </a:extLst>
              </p:cNvPr>
              <p:cNvSpPr>
                <a:spLocks/>
              </p:cNvSpPr>
              <p:nvPr/>
            </p:nvSpPr>
            <p:spPr bwMode="auto">
              <a:xfrm>
                <a:off x="3680" y="1632"/>
                <a:ext cx="272" cy="204"/>
              </a:xfrm>
              <a:custGeom>
                <a:avLst/>
                <a:gdLst>
                  <a:gd name="T0" fmla="*/ 0 w 272"/>
                  <a:gd name="T1" fmla="*/ 204 h 204"/>
                  <a:gd name="T2" fmla="*/ 272 w 272"/>
                  <a:gd name="T3" fmla="*/ 0 h 204"/>
                  <a:gd name="T4" fmla="*/ 0 60000 65536"/>
                  <a:gd name="T5" fmla="*/ 0 60000 65536"/>
                  <a:gd name="T6" fmla="*/ 0 w 272"/>
                  <a:gd name="T7" fmla="*/ 0 h 204"/>
                  <a:gd name="T8" fmla="*/ 272 w 272"/>
                  <a:gd name="T9" fmla="*/ 204 h 204"/>
                </a:gdLst>
                <a:ahLst/>
                <a:cxnLst>
                  <a:cxn ang="T4">
                    <a:pos x="T0" y="T1"/>
                  </a:cxn>
                  <a:cxn ang="T5">
                    <a:pos x="T2" y="T3"/>
                  </a:cxn>
                </a:cxnLst>
                <a:rect l="T6" t="T7" r="T8" b="T9"/>
                <a:pathLst>
                  <a:path w="272" h="204">
                    <a:moveTo>
                      <a:pt x="0" y="204"/>
                    </a:moveTo>
                    <a:lnTo>
                      <a:pt x="272" y="0"/>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75" name="Freeform 145">
                <a:extLst>
                  <a:ext uri="{FF2B5EF4-FFF2-40B4-BE49-F238E27FC236}">
                    <a16:creationId xmlns:a16="http://schemas.microsoft.com/office/drawing/2014/main" id="{9F6B3DC4-823A-2D54-8E57-04A473003035}"/>
                  </a:ext>
                </a:extLst>
              </p:cNvPr>
              <p:cNvSpPr>
                <a:spLocks/>
              </p:cNvSpPr>
              <p:nvPr/>
            </p:nvSpPr>
            <p:spPr bwMode="auto">
              <a:xfrm>
                <a:off x="4160" y="1628"/>
                <a:ext cx="280" cy="204"/>
              </a:xfrm>
              <a:custGeom>
                <a:avLst/>
                <a:gdLst>
                  <a:gd name="T0" fmla="*/ 280 w 280"/>
                  <a:gd name="T1" fmla="*/ 0 h 204"/>
                  <a:gd name="T2" fmla="*/ 0 w 280"/>
                  <a:gd name="T3" fmla="*/ 204 h 204"/>
                  <a:gd name="T4" fmla="*/ 0 60000 65536"/>
                  <a:gd name="T5" fmla="*/ 0 60000 65536"/>
                  <a:gd name="T6" fmla="*/ 0 w 280"/>
                  <a:gd name="T7" fmla="*/ 0 h 204"/>
                  <a:gd name="T8" fmla="*/ 280 w 280"/>
                  <a:gd name="T9" fmla="*/ 204 h 204"/>
                </a:gdLst>
                <a:ahLst/>
                <a:cxnLst>
                  <a:cxn ang="T4">
                    <a:pos x="T0" y="T1"/>
                  </a:cxn>
                  <a:cxn ang="T5">
                    <a:pos x="T2" y="T3"/>
                  </a:cxn>
                </a:cxnLst>
                <a:rect l="T6" t="T7" r="T8" b="T9"/>
                <a:pathLst>
                  <a:path w="280" h="204">
                    <a:moveTo>
                      <a:pt x="280" y="0"/>
                    </a:moveTo>
                    <a:lnTo>
                      <a:pt x="0" y="204"/>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76" name="Freeform 146">
                <a:extLst>
                  <a:ext uri="{FF2B5EF4-FFF2-40B4-BE49-F238E27FC236}">
                    <a16:creationId xmlns:a16="http://schemas.microsoft.com/office/drawing/2014/main" id="{676529D0-5327-A12A-5047-1AA2947D7BFD}"/>
                  </a:ext>
                </a:extLst>
              </p:cNvPr>
              <p:cNvSpPr>
                <a:spLocks/>
              </p:cNvSpPr>
              <p:nvPr/>
            </p:nvSpPr>
            <p:spPr bwMode="auto">
              <a:xfrm>
                <a:off x="3916" y="1628"/>
                <a:ext cx="284" cy="212"/>
              </a:xfrm>
              <a:custGeom>
                <a:avLst/>
                <a:gdLst>
                  <a:gd name="T0" fmla="*/ 284 w 284"/>
                  <a:gd name="T1" fmla="*/ 0 h 212"/>
                  <a:gd name="T2" fmla="*/ 0 w 284"/>
                  <a:gd name="T3" fmla="*/ 212 h 212"/>
                  <a:gd name="T4" fmla="*/ 0 60000 65536"/>
                  <a:gd name="T5" fmla="*/ 0 60000 65536"/>
                  <a:gd name="T6" fmla="*/ 0 w 284"/>
                  <a:gd name="T7" fmla="*/ 0 h 212"/>
                  <a:gd name="T8" fmla="*/ 284 w 284"/>
                  <a:gd name="T9" fmla="*/ 212 h 212"/>
                </a:gdLst>
                <a:ahLst/>
                <a:cxnLst>
                  <a:cxn ang="T4">
                    <a:pos x="T0" y="T1"/>
                  </a:cxn>
                  <a:cxn ang="T5">
                    <a:pos x="T2" y="T3"/>
                  </a:cxn>
                </a:cxnLst>
                <a:rect l="T6" t="T7" r="T8" b="T9"/>
                <a:pathLst>
                  <a:path w="284" h="212">
                    <a:moveTo>
                      <a:pt x="284" y="0"/>
                    </a:moveTo>
                    <a:lnTo>
                      <a:pt x="0" y="212"/>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10377" name="Text Box 3">
            <a:extLst>
              <a:ext uri="{FF2B5EF4-FFF2-40B4-BE49-F238E27FC236}">
                <a16:creationId xmlns:a16="http://schemas.microsoft.com/office/drawing/2014/main" id="{4764B86E-4A2F-4881-03D9-ADC81E902FC5}"/>
              </a:ext>
            </a:extLst>
          </p:cNvPr>
          <p:cNvSpPr txBox="1">
            <a:spLocks noChangeArrowheads="1"/>
          </p:cNvSpPr>
          <p:nvPr/>
        </p:nvSpPr>
        <p:spPr bwMode="auto">
          <a:xfrm>
            <a:off x="2958288" y="1371600"/>
            <a:ext cx="40734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2200" b="1" dirty="0">
                <a:solidFill>
                  <a:schemeClr val="hlink"/>
                </a:solidFill>
                <a:cs typeface="Arial" panose="020B0604020202020204" pitchFamily="34" charset="0"/>
              </a:rPr>
              <a:t>Some Basic Types of Graphs</a:t>
            </a:r>
          </a:p>
        </p:txBody>
      </p:sp>
    </p:spTree>
    <p:extLst>
      <p:ext uri="{BB962C8B-B14F-4D97-AF65-F5344CB8AC3E}">
        <p14:creationId xmlns:p14="http://schemas.microsoft.com/office/powerpoint/2010/main" val="649422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blinds(horizontal)">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330"/>
                                        </p:tgtEl>
                                        <p:attrNameLst>
                                          <p:attrName>style.visibility</p:attrName>
                                        </p:attrNameLst>
                                      </p:cBhvr>
                                      <p:to>
                                        <p:strVal val="visible"/>
                                      </p:to>
                                    </p:set>
                                    <p:animEffect transition="in" filter="blinds(horizontal)">
                                      <p:cBhvr>
                                        <p:cTn id="22" dur="500"/>
                                        <p:tgtEl>
                                          <p:spTgt spid="1033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366"/>
                                        </p:tgtEl>
                                        <p:attrNameLst>
                                          <p:attrName>style.visibility</p:attrName>
                                        </p:attrNameLst>
                                      </p:cBhvr>
                                      <p:to>
                                        <p:strVal val="visible"/>
                                      </p:to>
                                    </p:set>
                                    <p:animEffect transition="in" filter="blinds(horizontal)">
                                      <p:cBhvr>
                                        <p:cTn id="27" dur="500"/>
                                        <p:tgtEl>
                                          <p:spTgt spid="10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irstlecture">
  <a:themeElements>
    <a:clrScheme name="firstlecture 11">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666699"/>
      </a:hlink>
      <a:folHlink>
        <a:srgbClr val="000066"/>
      </a:folHlink>
    </a:clrScheme>
    <a:fontScheme name="firstlectur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accent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Tx/>
          <a:buSzTx/>
          <a:buFont typeface="Wingdings" pitchFamily="-65" charset="2"/>
          <a:buNone/>
          <a:tabLst/>
          <a:def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defRPr>
        </a:defPPr>
      </a:lstStyle>
    </a:spDef>
    <a:lnDef>
      <a:spPr bwMode="auto">
        <a:xfrm>
          <a:off x="0" y="0"/>
          <a:ext cx="1" cy="1"/>
        </a:xfrm>
        <a:custGeom>
          <a:avLst/>
          <a:gdLst/>
          <a:ahLst/>
          <a:cxnLst/>
          <a:rect l="0" t="0" r="0" b="0"/>
          <a:pathLst/>
        </a:custGeom>
        <a:noFill/>
        <a:ln w="38100" cap="flat" cmpd="sng" algn="ctr">
          <a:solidFill>
            <a:schemeClr val="accent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Tx/>
          <a:buSzTx/>
          <a:buFont typeface="Wingdings" pitchFamily="-65" charset="2"/>
          <a:buNone/>
          <a:tabLst/>
          <a:defRPr kumimoji="0" lang="en-US" sz="1800" b="0" i="0" u="none" strike="noStrike" cap="none" normalizeH="0" baseline="0">
            <a:ln>
              <a:noFill/>
            </a:ln>
            <a:solidFill>
              <a:schemeClr val="tx1"/>
            </a:solidFill>
            <a:effectLst/>
            <a:latin typeface="Arial" pitchFamily="-65" charset="0"/>
            <a:ea typeface="Arial" pitchFamily="-65" charset="0"/>
            <a:cs typeface="Arial" pitchFamily="-65" charset="0"/>
          </a:defRPr>
        </a:defPPr>
      </a:lstStyle>
    </a:lnDef>
  </a:objectDefaults>
  <a:extraClrSchemeLst>
    <a:extraClrScheme>
      <a:clrScheme name="firstlecture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firstlecture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firstlecture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firstlecture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firstlecture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firstlecture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firstlecture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firstlecture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
      <a:clrScheme name="firstlecture 9">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firstlecture 10">
        <a:dk1>
          <a:srgbClr val="000000"/>
        </a:dk1>
        <a:lt1>
          <a:srgbClr val="FFFFFF"/>
        </a:lt1>
        <a:dk2>
          <a:srgbClr val="660033"/>
        </a:dk2>
        <a:lt2>
          <a:srgbClr val="FF9933"/>
        </a:lt2>
        <a:accent1>
          <a:srgbClr val="800000"/>
        </a:accent1>
        <a:accent2>
          <a:srgbClr val="FF0000"/>
        </a:accent2>
        <a:accent3>
          <a:srgbClr val="FFFFFF"/>
        </a:accent3>
        <a:accent4>
          <a:srgbClr val="000000"/>
        </a:accent4>
        <a:accent5>
          <a:srgbClr val="C0AAAA"/>
        </a:accent5>
        <a:accent6>
          <a:srgbClr val="E70000"/>
        </a:accent6>
        <a:hlink>
          <a:srgbClr val="FF0000"/>
        </a:hlink>
        <a:folHlink>
          <a:srgbClr val="FF0066"/>
        </a:folHlink>
      </a:clrScheme>
      <a:clrMap bg1="lt1" tx1="dk1" bg2="lt2" tx2="dk2" accent1="accent1" accent2="accent2" accent3="accent3" accent4="accent4" accent5="accent5" accent6="accent6" hlink="hlink" folHlink="folHlink"/>
    </a:extraClrScheme>
    <a:extraClrScheme>
      <a:clrScheme name="firstlecture 11">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666699"/>
        </a:hlink>
        <a:folHlink>
          <a:srgbClr val="0000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{35270B09-6DD0-2D44-BDF1-2855B2C6F5E6}tf10001060</Template>
  <TotalTime>32595</TotalTime>
  <Words>8222</Words>
  <Application>Microsoft Macintosh PowerPoint</Application>
  <PresentationFormat>On-screen Show (4:3)</PresentationFormat>
  <Paragraphs>876</Paragraphs>
  <Slides>88</Slides>
  <Notes>65</Notes>
  <HiddenSlides>0</HiddenSlides>
  <MMClips>0</MMClips>
  <ScaleCrop>false</ScaleCrop>
  <HeadingPairs>
    <vt:vector size="6" baseType="variant">
      <vt:variant>
        <vt:lpstr>Fonts Used</vt:lpstr>
      </vt:variant>
      <vt:variant>
        <vt:i4>28</vt:i4>
      </vt:variant>
      <vt:variant>
        <vt:lpstr>Theme</vt:lpstr>
      </vt:variant>
      <vt:variant>
        <vt:i4>1</vt:i4>
      </vt:variant>
      <vt:variant>
        <vt:lpstr>Slide Titles</vt:lpstr>
      </vt:variant>
      <vt:variant>
        <vt:i4>88</vt:i4>
      </vt:variant>
    </vt:vector>
  </HeadingPairs>
  <TitlesOfParts>
    <vt:vector size="117" baseType="lpstr">
      <vt:lpstr>Arial</vt:lpstr>
      <vt:lpstr>Arial Black</vt:lpstr>
      <vt:lpstr>Calibri</vt:lpstr>
      <vt:lpstr>CMBX1219</vt:lpstr>
      <vt:lpstr>CMBX1233</vt:lpstr>
      <vt:lpstr>CMR10</vt:lpstr>
      <vt:lpstr>CMR1020</vt:lpstr>
      <vt:lpstr>CMR9</vt:lpstr>
      <vt:lpstr>CMTI1014</vt:lpstr>
      <vt:lpstr>Comic Sans MS</vt:lpstr>
      <vt:lpstr>Courier New</vt:lpstr>
      <vt:lpstr>Exo</vt:lpstr>
      <vt:lpstr>Google Sans</vt:lpstr>
      <vt:lpstr>Helvetica</vt:lpstr>
      <vt:lpstr>inherit</vt:lpstr>
      <vt:lpstr>Inter Var</vt:lpstr>
      <vt:lpstr>McqfrgMwhfbgFrydfgCMBX12</vt:lpstr>
      <vt:lpstr>Nunito Sans</vt:lpstr>
      <vt:lpstr>Roboto</vt:lpstr>
      <vt:lpstr>Roboto-Regular</vt:lpstr>
      <vt:lpstr>Rubik</vt:lpstr>
      <vt:lpstr>Source Sans Pro</vt:lpstr>
      <vt:lpstr>Times</vt:lpstr>
      <vt:lpstr>Times New Roman</vt:lpstr>
      <vt:lpstr>Trajan Pro</vt:lpstr>
      <vt:lpstr>var(--nova-font-family-display)</vt:lpstr>
      <vt:lpstr>VtmcfgCbfvfcQgmmmxCMR10</vt:lpstr>
      <vt:lpstr>Wingdings</vt:lpstr>
      <vt:lpstr>firstlecture</vt:lpstr>
      <vt:lpstr>PowerPoint Presentation</vt:lpstr>
      <vt:lpstr>Basic definitions</vt:lpstr>
      <vt:lpstr>Basic definitions</vt:lpstr>
      <vt:lpstr>Basic definitions</vt:lpstr>
      <vt:lpstr>Basic definitions</vt:lpstr>
      <vt:lpstr>Complex Network</vt:lpstr>
      <vt:lpstr>Networks As Graphs</vt:lpstr>
      <vt:lpstr>Networks As Graphs</vt:lpstr>
      <vt:lpstr>Networks As Graphs</vt:lpstr>
      <vt:lpstr>Historical perspective  on Complex Networks</vt:lpstr>
      <vt:lpstr>PowerPoint Presentation</vt:lpstr>
      <vt:lpstr>Historical perspective  on Complex Networks</vt:lpstr>
      <vt:lpstr>Historical perspective  on Complex Networks</vt:lpstr>
      <vt:lpstr>Examples of Complex Networks</vt:lpstr>
      <vt:lpstr>Examples of Complex Networks Node diversity and dynamics</vt:lpstr>
      <vt:lpstr>Examples of Complex Networks Edge diversity and dynamics</vt:lpstr>
      <vt:lpstr>Network Questions: Structural</vt:lpstr>
      <vt:lpstr>Network Questions: Communities</vt:lpstr>
      <vt:lpstr>Network Questions: Dynamics of</vt:lpstr>
      <vt:lpstr>Network Questions: Dynamics of</vt:lpstr>
      <vt:lpstr>Network Questions: Algorithms</vt:lpstr>
      <vt:lpstr>PowerPoint Presentation</vt:lpstr>
      <vt:lpstr>PowerPoint Presentation</vt:lpstr>
      <vt:lpstr>PowerPoint Presentation</vt:lpstr>
      <vt:lpstr>PowerPoint Presentation</vt:lpstr>
      <vt:lpstr>Network Questions: Outlook</vt:lpstr>
      <vt:lpstr>PowerPoint Presentation</vt:lpstr>
      <vt:lpstr>Conferences and Journals</vt:lpstr>
      <vt:lpstr>Social Networks</vt:lpstr>
      <vt:lpstr>PowerPoint Presentation</vt:lpstr>
      <vt:lpstr>Social Networks</vt:lpstr>
      <vt:lpstr>Social Networks</vt:lpstr>
      <vt:lpstr>Social Networks</vt:lpstr>
      <vt:lpstr>Social Networks</vt:lpstr>
      <vt:lpstr>Social Networks</vt:lpstr>
      <vt:lpstr>Social Networks</vt:lpstr>
      <vt:lpstr>Dynamics of Hashtag-Communities</vt:lpstr>
      <vt:lpstr>Dynamics of Hashtag-Communities</vt:lpstr>
      <vt:lpstr>Dynamics of Hashtag-Communities</vt:lpstr>
      <vt:lpstr>Disability awareness campaigns in Twitter</vt:lpstr>
      <vt:lpstr>Social Networks</vt:lpstr>
      <vt:lpstr>Networks of personal homepages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Funding Networks</vt:lpstr>
      <vt:lpstr>“Six degrees of Mohammed Atta”  Uncloaking Terrorist Networks, by Valdis Krebs</vt:lpstr>
      <vt:lpstr>PowerPoint Presentation</vt:lpstr>
      <vt:lpstr>Strategic Destabilization of  Terrorist Networks</vt:lpstr>
      <vt:lpstr>PowerPoint Presentation</vt:lpstr>
      <vt:lpstr>PowerPoint Presentation</vt:lpstr>
      <vt:lpstr>Criminal Network</vt:lpstr>
      <vt:lpstr>Air transportation</vt:lpstr>
      <vt:lpstr>US Air transportation</vt:lpstr>
      <vt:lpstr>Transportation network</vt:lpstr>
      <vt:lpstr>US railroad network</vt:lpstr>
      <vt:lpstr>PowerPoint Presentation</vt:lpstr>
      <vt:lpstr>PowerPoint Presentation</vt:lpstr>
      <vt:lpstr>Migration </vt:lpstr>
      <vt:lpstr>Migration </vt:lpstr>
      <vt:lpstr>US Migration </vt:lpstr>
      <vt:lpstr>US Migration </vt:lpstr>
      <vt:lpstr>US Migration </vt:lpstr>
      <vt:lpstr>HP e-mail communication</vt:lpstr>
      <vt:lpstr>PowerPoint Presentation</vt:lpstr>
      <vt:lpstr>PowerPoint Presentation</vt:lpstr>
      <vt:lpstr>PowerPoint Presentation</vt:lpstr>
      <vt:lpstr>Links among blogs (2004 presidential election)</vt:lpstr>
      <vt:lpstr>Links among blogs (2004 presidential election)</vt:lpstr>
      <vt:lpstr>Autonomous system (AS network)  </vt:lpstr>
      <vt:lpstr>PowerPoint Presentation</vt:lpstr>
      <vt:lpstr>Internet Core Networks</vt:lpstr>
      <vt:lpstr>PowerPoint Presentation</vt:lpstr>
      <vt:lpstr>Recommender Systems</vt:lpstr>
      <vt:lpstr>Recommender Systems</vt:lpstr>
      <vt:lpstr>Recommender Systems</vt:lpstr>
      <vt:lpstr>Networks of Sexual and Drug Activity</vt:lpstr>
      <vt:lpstr>Networks of Sexual and Drug Activity</vt:lpstr>
      <vt:lpstr>Network Analysis of Music Preferences</vt:lpstr>
      <vt:lpstr>Network Analysis of Music Preferences</vt:lpstr>
      <vt:lpstr>Network Analysis of Music Preferences</vt:lpstr>
      <vt:lpstr>Wrap up</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ladamic</dc:creator>
  <cp:lastModifiedBy>Batyr Charyyev</cp:lastModifiedBy>
  <cp:revision>468</cp:revision>
  <cp:lastPrinted>2013-01-24T20:53:35Z</cp:lastPrinted>
  <dcterms:created xsi:type="dcterms:W3CDTF">2009-06-09T00:35:53Z</dcterms:created>
  <dcterms:modified xsi:type="dcterms:W3CDTF">2023-01-25T21:58:21Z</dcterms:modified>
</cp:coreProperties>
</file>