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781" r:id="rId3"/>
    <p:sldId id="489" r:id="rId4"/>
    <p:sldId id="511" r:id="rId5"/>
    <p:sldId id="512" r:id="rId6"/>
    <p:sldId id="513" r:id="rId7"/>
    <p:sldId id="703" r:id="rId8"/>
    <p:sldId id="704" r:id="rId9"/>
    <p:sldId id="514" r:id="rId10"/>
    <p:sldId id="705" r:id="rId11"/>
    <p:sldId id="706" r:id="rId12"/>
    <p:sldId id="766" r:id="rId13"/>
    <p:sldId id="707" r:id="rId14"/>
    <p:sldId id="515" r:id="rId15"/>
    <p:sldId id="697" r:id="rId16"/>
    <p:sldId id="698" r:id="rId17"/>
    <p:sldId id="699" r:id="rId18"/>
    <p:sldId id="533" r:id="rId19"/>
    <p:sldId id="700" r:id="rId20"/>
    <p:sldId id="701" r:id="rId21"/>
    <p:sldId id="702" r:id="rId22"/>
    <p:sldId id="616" r:id="rId23"/>
    <p:sldId id="610" r:id="rId24"/>
    <p:sldId id="612" r:id="rId25"/>
    <p:sldId id="611" r:id="rId26"/>
    <p:sldId id="613" r:id="rId27"/>
    <p:sldId id="614" r:id="rId28"/>
    <p:sldId id="615" r:id="rId29"/>
    <p:sldId id="767" r:id="rId30"/>
    <p:sldId id="681" r:id="rId31"/>
    <p:sldId id="682" r:id="rId32"/>
    <p:sldId id="690" r:id="rId33"/>
    <p:sldId id="691" r:id="rId34"/>
    <p:sldId id="624" r:id="rId35"/>
    <p:sldId id="625" r:id="rId36"/>
    <p:sldId id="627" r:id="rId37"/>
    <p:sldId id="626" r:id="rId38"/>
    <p:sldId id="632" r:id="rId39"/>
    <p:sldId id="644" r:id="rId40"/>
    <p:sldId id="674" r:id="rId41"/>
    <p:sldId id="673" r:id="rId42"/>
    <p:sldId id="645" r:id="rId43"/>
    <p:sldId id="762" r:id="rId44"/>
    <p:sldId id="709" r:id="rId45"/>
    <p:sldId id="696" r:id="rId46"/>
    <p:sldId id="763" r:id="rId47"/>
    <p:sldId id="693" r:id="rId48"/>
    <p:sldId id="694" r:id="rId49"/>
    <p:sldId id="695" r:id="rId50"/>
    <p:sldId id="710" r:id="rId51"/>
    <p:sldId id="646" r:id="rId52"/>
    <p:sldId id="647" r:id="rId53"/>
    <p:sldId id="685" r:id="rId54"/>
    <p:sldId id="650" r:id="rId55"/>
    <p:sldId id="648" r:id="rId56"/>
    <p:sldId id="649" r:id="rId57"/>
    <p:sldId id="639" r:id="rId58"/>
    <p:sldId id="640" r:id="rId59"/>
    <p:sldId id="683" r:id="rId60"/>
    <p:sldId id="711" r:id="rId61"/>
    <p:sldId id="712" r:id="rId62"/>
    <p:sldId id="770" r:id="rId63"/>
    <p:sldId id="643" r:id="rId64"/>
    <p:sldId id="456" r:id="rId65"/>
    <p:sldId id="457" r:id="rId66"/>
    <p:sldId id="458" r:id="rId67"/>
    <p:sldId id="459" r:id="rId68"/>
    <p:sldId id="684" r:id="rId69"/>
    <p:sldId id="633" r:id="rId70"/>
    <p:sldId id="782" r:id="rId71"/>
    <p:sldId id="677" r:id="rId72"/>
    <p:sldId id="634" r:id="rId73"/>
    <p:sldId id="676" r:id="rId74"/>
    <p:sldId id="783" r:id="rId75"/>
    <p:sldId id="728" r:id="rId76"/>
    <p:sldId id="679" r:id="rId77"/>
    <p:sldId id="771" r:id="rId78"/>
    <p:sldId id="773" r:id="rId79"/>
    <p:sldId id="636" r:id="rId80"/>
    <p:sldId id="637" r:id="rId81"/>
    <p:sldId id="638" r:id="rId82"/>
    <p:sldId id="730" r:id="rId83"/>
    <p:sldId id="731" r:id="rId84"/>
    <p:sldId id="774" r:id="rId85"/>
    <p:sldId id="733" r:id="rId86"/>
    <p:sldId id="775" r:id="rId87"/>
    <p:sldId id="687" r:id="rId88"/>
    <p:sldId id="778" r:id="rId89"/>
    <p:sldId id="777" r:id="rId90"/>
    <p:sldId id="736" r:id="rId91"/>
    <p:sldId id="737" r:id="rId92"/>
    <p:sldId id="738" r:id="rId93"/>
    <p:sldId id="739" r:id="rId94"/>
    <p:sldId id="740" r:id="rId95"/>
    <p:sldId id="742" r:id="rId96"/>
    <p:sldId id="743" r:id="rId97"/>
    <p:sldId id="744" r:id="rId98"/>
    <p:sldId id="745" r:id="rId99"/>
    <p:sldId id="746" r:id="rId100"/>
    <p:sldId id="747" r:id="rId101"/>
    <p:sldId id="748" r:id="rId102"/>
    <p:sldId id="752" r:id="rId103"/>
    <p:sldId id="757" r:id="rId104"/>
    <p:sldId id="758" r:id="rId105"/>
    <p:sldId id="759" r:id="rId106"/>
    <p:sldId id="760" r:id="rId107"/>
    <p:sldId id="761" r:id="rId108"/>
    <p:sldId id="779" r:id="rId109"/>
    <p:sldId id="780" r:id="rId110"/>
    <p:sldId id="669" r:id="rId1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990099"/>
    <a:srgbClr val="0033CC"/>
    <a:srgbClr val="FF0000"/>
    <a:srgbClr val="008080"/>
    <a:srgbClr val="0099FF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2354" autoAdjust="0"/>
  </p:normalViewPr>
  <p:slideViewPr>
    <p:cSldViewPr>
      <p:cViewPr varScale="1">
        <p:scale>
          <a:sx n="124" d="100"/>
          <a:sy n="124" d="100"/>
        </p:scale>
        <p:origin x="176" y="1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C579FD-BEBF-484C-8E93-202B4969B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 typeface="Wingdings" panose="05000000000000000000" pitchFamily="2" charset="2"/>
              <a:buNone/>
              <a:defRPr sz="12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A2DC31-681B-4466-937C-30659EA662AC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Wingdings" pitchFamily="-65" charset="2"/>
              <a:buNone/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 typeface="Wingdings" panose="05000000000000000000" pitchFamily="2" charset="2"/>
              <a:buNone/>
              <a:defRPr sz="12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C70630-F18A-41ED-B16B-C4BDC88D9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r.edu/~neal/2004/cs141/?ShortestPathsByDijkstra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.com/networksciencebook/chapter/2/#video-2-2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- - is plus or is - - is negative</a:t>
            </a:r>
          </a:p>
          <a:p>
            <a:r>
              <a:rPr lang="en-US" dirty="0"/>
              <a:t>++ is it plus or is it negative</a:t>
            </a:r>
          </a:p>
          <a:p>
            <a:r>
              <a:rPr lang="en-US" dirty="0"/>
              <a:t>Depends on your research how you describe it, what about neutral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37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ACB </a:t>
            </a:r>
          </a:p>
          <a:p>
            <a:r>
              <a:rPr lang="en-US" dirty="0"/>
              <a:t>ACF</a:t>
            </a:r>
          </a:p>
          <a:p>
            <a:r>
              <a:rPr lang="en-US" dirty="0"/>
              <a:t>ACD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BCD</a:t>
            </a:r>
          </a:p>
          <a:p>
            <a:r>
              <a:rPr lang="en-US" dirty="0"/>
              <a:t>BCF</a:t>
            </a:r>
          </a:p>
          <a:p>
            <a:endParaRPr lang="en-US" dirty="0"/>
          </a:p>
          <a:p>
            <a:r>
              <a:rPr lang="en-US" dirty="0"/>
              <a:t>CFD</a:t>
            </a:r>
          </a:p>
          <a:p>
            <a:r>
              <a:rPr lang="en-US" dirty="0"/>
              <a:t>CDF</a:t>
            </a:r>
          </a:p>
          <a:p>
            <a:r>
              <a:rPr lang="en-US" dirty="0"/>
              <a:t>CFG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CFE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CDE</a:t>
            </a:r>
          </a:p>
          <a:p>
            <a:endParaRPr lang="en-US" dirty="0"/>
          </a:p>
          <a:p>
            <a:r>
              <a:rPr lang="en-US" dirty="0"/>
              <a:t>FCD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FDE</a:t>
            </a:r>
          </a:p>
          <a:p>
            <a:r>
              <a:rPr lang="en-US" dirty="0"/>
              <a:t>FED</a:t>
            </a:r>
          </a:p>
          <a:p>
            <a:endParaRPr lang="en-US" dirty="0"/>
          </a:p>
          <a:p>
            <a:r>
              <a:rPr lang="en-US" dirty="0"/>
              <a:t>DFE</a:t>
            </a:r>
          </a:p>
          <a:p>
            <a:r>
              <a:rPr lang="en-US" dirty="0"/>
              <a:t>DFG</a:t>
            </a:r>
          </a:p>
          <a:p>
            <a:endParaRPr lang="en-US" dirty="0"/>
          </a:p>
          <a:p>
            <a:r>
              <a:rPr lang="en-US" dirty="0"/>
              <a:t>GFE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5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process of providing multiple paths for traffic, so that data can keep flowing even in the event of a failure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8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Trace</a:t>
            </a:r>
            <a:r>
              <a:rPr lang="en-US" baseline="0" dirty="0"/>
              <a:t> of a matrix is the sum of diagonal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5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your starting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6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your starting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97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4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important for social network analysis</a:t>
            </a:r>
            <a:r>
              <a:rPr lang="en-US" baseline="0" dirty="0"/>
              <a:t> as a pair can have more than one relations.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1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http://www.cs.ucr.edu/~neal/2004/cs141/?ShortestPathsByDijkstras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7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One projection of the </a:t>
            </a:r>
            <a:r>
              <a:rPr lang="en-US" altLang="en-US" dirty="0" err="1">
                <a:latin typeface="Calibri" panose="020F0502020204030204" pitchFamily="34" charset="0"/>
              </a:rPr>
              <a:t>diseaseome</a:t>
            </a:r>
            <a:r>
              <a:rPr lang="en-US" altLang="en-US" dirty="0">
                <a:latin typeface="Calibri" panose="020F0502020204030204" pitchFamily="34" charset="0"/>
              </a:rPr>
              <a:t> is the </a:t>
            </a:r>
            <a:r>
              <a:rPr lang="en-US" altLang="en-US" i="1" dirty="0">
                <a:latin typeface="Calibri" panose="020F0502020204030204" pitchFamily="34" charset="0"/>
              </a:rPr>
              <a:t>disease network</a:t>
            </a:r>
            <a:r>
              <a:rPr lang="en-US" altLang="en-US" dirty="0">
                <a:latin typeface="Calibri" panose="020F0502020204030204" pitchFamily="34" charset="0"/>
              </a:rPr>
              <a:t>, whose nodes are diseases. Two diseases are connected if the same genes are associated with them, indicating that the two diseases have common genetic origin. Figures (a)-(c) shows a subset of the </a:t>
            </a:r>
            <a:r>
              <a:rPr lang="en-US" altLang="en-US" dirty="0" err="1">
                <a:latin typeface="Calibri" panose="020F0502020204030204" pitchFamily="34" charset="0"/>
              </a:rPr>
              <a:t>diseaseome</a:t>
            </a:r>
            <a:r>
              <a:rPr lang="en-US" altLang="en-US" dirty="0">
                <a:latin typeface="Calibri" panose="020F0502020204030204" pitchFamily="34" charset="0"/>
              </a:rPr>
              <a:t>, focusing on cancers.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The Human Disease Network (or </a:t>
            </a:r>
            <a:r>
              <a:rPr lang="en-US" altLang="en-US" i="1" dirty="0" err="1">
                <a:latin typeface="Calibri" panose="020F0502020204030204" pitchFamily="34" charset="0"/>
              </a:rPr>
              <a:t>diseaseome</a:t>
            </a:r>
            <a:r>
              <a:rPr lang="en-US" altLang="en-US" dirty="0">
                <a:latin typeface="Calibri" panose="020F0502020204030204" pitchFamily="34" charset="0"/>
              </a:rPr>
              <a:t>) is a bipartite network, whose nodes are diseases (U) and genes (V). A disease is connected to a gene if mutations in that gene are known to affect the particular disease [4].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The second projection is the </a:t>
            </a:r>
            <a:r>
              <a:rPr lang="en-US" altLang="en-US" i="1" dirty="0">
                <a:latin typeface="Calibri" panose="020F0502020204030204" pitchFamily="34" charset="0"/>
              </a:rPr>
              <a:t>gene network</a:t>
            </a:r>
            <a:r>
              <a:rPr lang="en-US" altLang="en-US" dirty="0">
                <a:latin typeface="Calibri" panose="020F0502020204030204" pitchFamily="34" charset="0"/>
              </a:rPr>
              <a:t>, whose nodes are genes, and where two genes are connected if they are associated with the same disease.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The full </a:t>
            </a:r>
            <a:r>
              <a:rPr lang="en-US" altLang="en-US" dirty="0" err="1">
                <a:latin typeface="Calibri" panose="020F0502020204030204" pitchFamily="34" charset="0"/>
              </a:rPr>
              <a:t>diseaseome</a:t>
            </a:r>
            <a:r>
              <a:rPr lang="en-US" altLang="en-US" dirty="0">
                <a:latin typeface="Calibri" panose="020F0502020204030204" pitchFamily="34" charset="0"/>
              </a:rPr>
              <a:t>, connecting 1,283 disorders via 1,777 shared disease genes. After [1]. See </a:t>
            </a:r>
            <a:r>
              <a:rPr lang="en-US" altLang="en-US" dirty="0">
                <a:latin typeface="Calibri" panose="020F0502020204030204" pitchFamily="34" charset="0"/>
                <a:hlinkClick r:id="rId3"/>
              </a:rPr>
              <a:t>Video 2.2</a:t>
            </a:r>
            <a:r>
              <a:rPr lang="en-US" altLang="en-US" dirty="0">
                <a:latin typeface="Calibri" panose="020F0502020204030204" pitchFamily="34" charset="0"/>
              </a:rPr>
              <a:t> for the detailed map.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21E6A8-067F-47F5-9A9A-DCD0C3FC1B2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5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The construction of the tripartite recipe-ingredient- compound network, in which one set of nodes are recipes, like Chicken Marsala; the second set corresponds to the ingredients each recipe has (like flour, sage, chicken, wine, and butter for Chicken Marsala); the third set captures the flavor compounds, or chemicals that contribute to the taste of each ingredient.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269B2B-BE60-410C-89B8-BA6DD8B4038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The </a:t>
            </a:r>
            <a:r>
              <a:rPr lang="en-US" altLang="en-US" i="1">
                <a:latin typeface="Calibri" panose="020F0502020204030204" pitchFamily="34" charset="0"/>
              </a:rPr>
              <a:t>ingredient</a:t>
            </a:r>
            <a:r>
              <a:rPr lang="en-US" altLang="en-US">
                <a:latin typeface="Calibri" panose="020F0502020204030204" pitchFamily="34" charset="0"/>
              </a:rPr>
              <a:t> or the </a:t>
            </a:r>
            <a:r>
              <a:rPr lang="en-US" altLang="en-US" i="1">
                <a:latin typeface="Calibri" panose="020F0502020204030204" pitchFamily="34" charset="0"/>
              </a:rPr>
              <a:t>flavor network</a:t>
            </a:r>
            <a:r>
              <a:rPr lang="en-US" altLang="en-US">
                <a:latin typeface="Calibri" panose="020F0502020204030204" pitchFamily="34" charset="0"/>
              </a:rPr>
              <a:t> represents a projection of the tripartite network. Each node denotes an ingredient; the node color indicating the food category and node size indicates the ingredient’s prevalence in recipes. Two ingredients are connected if they share a significant number of flavor compounds. Link thickness represents the number of shared compounds.</a:t>
            </a: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BB323F-BBDE-4309-A1F6-46BF39DFD03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13E42CAE-7D82-40B5-A958-55A7B50A59B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2000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Abc</a:t>
            </a:r>
            <a:r>
              <a:rPr lang="en-US" dirty="0"/>
              <a:t> </a:t>
            </a:r>
            <a:r>
              <a:rPr lang="en-US" dirty="0" err="1"/>
              <a:t>bca</a:t>
            </a:r>
            <a:r>
              <a:rPr lang="en-US" dirty="0"/>
              <a:t> cab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70630-F18A-41ED-B16B-C4BDC88D99B2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7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3150"/>
            <a:ext cx="7772400" cy="2127250"/>
          </a:xfr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098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20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6AAB-1635-4FD9-81CD-A03929E959C3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E7F9-6DAD-46BB-BBB1-87123BF20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A004-9783-4166-AEC3-0B080E8B9218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B86FA-CFB7-4E4A-91EE-C5A1FE53C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7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BB17-0C22-4FBF-BA1E-9D4E1A35BEA6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92F6-6938-4EE9-8E45-EDE57E577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1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0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7D7A-5A6F-4D7D-ACAF-15C751B10952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CCEA-623F-4CBF-A2D7-D1CD0D992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4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58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981200" y="3886200"/>
            <a:ext cx="6858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 anchorCtr="0">
            <a:normAutofit/>
          </a:bodyPr>
          <a:lstStyle>
            <a:lvl1pPr algn="l">
              <a:buFont typeface="Arial" pitchFamily="34" charset="0"/>
              <a:buChar char="•"/>
              <a:defRPr sz="3600" b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34720"/>
            <a:ext cx="84582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2CDC-8B47-4B33-885E-CEE2FEE7B077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9E4F-4509-4421-B20A-8592DE17C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7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59D7-BB4D-486C-B902-AE360ED893B8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2742-28C7-40F6-AD2D-58A17B09D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14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D920-B5DD-4B56-95E1-E2FFA4890484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541C-B29E-433F-8423-D97522AF9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9DF2-A8B2-4353-A52D-EDE01D9CEC89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D7AA-D729-44F0-B5D9-D3FAC2D6C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E16C-570D-4616-A9DB-F23BE9E6F5F0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C3CE-5335-4676-A0D9-F6E2FA574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38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AB4-8E60-40FA-9644-AD1705F98412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78E1-4A8C-4AB6-A468-1923E55E4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A449-B7FB-4D7A-8F10-B2B97FADE086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41F6-D5D1-4AE7-960A-B6C7D1BDF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3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D389-245C-48A7-B4B3-9F7BC4CA1203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96B1-E7C6-4341-BC6E-BE5EB596B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1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6DDAD8-0627-4641-B503-21C4B650D2AF}" type="datetime1">
              <a:rPr lang="en-US" altLang="en-US"/>
              <a:pPr>
                <a:defRPr/>
              </a:pPr>
              <a:t>2/1/23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8075" y="6526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53CAF8-BB84-47BF-95DB-5D8327841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6" r:id="rId13"/>
    <p:sldLayoutId id="214748411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ＭＳ Ｐゴシック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ＭＳ Ｐゴシック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ＭＳ Ｐゴシック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ＭＳ Ｐゴシック" panose="020B0600070205080204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1.xml"/><Relationship Id="rId7" Type="http://schemas.openxmlformats.org/officeDocument/2006/relationships/image" Target="../media/image8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5.png"/><Relationship Id="rId5" Type="http://schemas.openxmlformats.org/officeDocument/2006/relationships/image" Target="../media/image820.png"/><Relationship Id="rId4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jp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.com/networksciencebook/chapter/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7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8.png"/><Relationship Id="rId5" Type="http://schemas.openxmlformats.org/officeDocument/2006/relationships/image" Target="../media/image1160.png"/><Relationship Id="rId4" Type="http://schemas.openxmlformats.org/officeDocument/2006/relationships/image" Target="../media/image76.jp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3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5"/>
          <p:cNvSpPr txBox="1">
            <a:spLocks noChangeArrowheads="1"/>
          </p:cNvSpPr>
          <p:nvPr/>
        </p:nvSpPr>
        <p:spPr bwMode="auto">
          <a:xfrm>
            <a:off x="609600" y="1981200"/>
            <a:ext cx="8001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br>
              <a:rPr lang="en-US" altLang="en-US" dirty="0">
                <a:solidFill>
                  <a:schemeClr val="hlink"/>
                </a:solidFill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chemeClr val="hlink"/>
                </a:solidFill>
                <a:latin typeface="Arial Black" panose="020B0A04020102020204" pitchFamily="34" charset="0"/>
              </a:rPr>
              <a:t>Mathematics of Networks</a:t>
            </a:r>
          </a:p>
        </p:txBody>
      </p:sp>
      <p:sp>
        <p:nvSpPr>
          <p:cNvPr id="5123" name="Text Box 96"/>
          <p:cNvSpPr txBox="1">
            <a:spLocks noChangeArrowheads="1"/>
          </p:cNvSpPr>
          <p:nvPr/>
        </p:nvSpPr>
        <p:spPr bwMode="auto">
          <a:xfrm>
            <a:off x="2825750" y="41513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/>
              <a:t>CS 765: Complex Networks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4" name="Rectangle 7" descr="Orange bar"/>
          <p:cNvSpPr>
            <a:spLocks noChangeArrowheads="1"/>
          </p:cNvSpPr>
          <p:nvPr/>
        </p:nvSpPr>
        <p:spPr bwMode="auto">
          <a:xfrm>
            <a:off x="1914525" y="3429000"/>
            <a:ext cx="5314950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" name="Text Box 96">
            <a:extLst>
              <a:ext uri="{FF2B5EF4-FFF2-40B4-BE49-F238E27FC236}">
                <a16:creationId xmlns:a16="http://schemas.microsoft.com/office/drawing/2014/main" id="{D491FE9B-1167-09B8-E3E9-EEEB2570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Slides are adapted from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Constantine </a:t>
            </a:r>
            <a:r>
              <a:rPr lang="en-US" altLang="en-US" sz="1800" dirty="0" err="1"/>
              <a:t>Dovrolis</a:t>
            </a:r>
            <a:r>
              <a:rPr lang="en-US" altLang="en-US" sz="1800" dirty="0"/>
              <a:t>, Eileen Kraemer, Peter </a:t>
            </a:r>
            <a:r>
              <a:rPr lang="en-US" altLang="en-US" sz="1800" dirty="0" err="1"/>
              <a:t>Dodds</a:t>
            </a:r>
            <a:r>
              <a:rPr lang="en-US" altLang="en-US" sz="1800" dirty="0"/>
              <a:t>, and Sergei </a:t>
            </a:r>
            <a:r>
              <a:rPr lang="en-US" altLang="en-US" sz="1800" dirty="0" err="1"/>
              <a:t>Maslov</a:t>
            </a:r>
            <a:endParaRPr lang="en-US" altLang="en-US" sz="1800" dirty="0"/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and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Network Science by Albert-László </a:t>
            </a:r>
            <a:r>
              <a:rPr lang="en-US" altLang="en-US" sz="1800" dirty="0" err="1"/>
              <a:t>Barabási</a:t>
            </a:r>
            <a:endParaRPr lang="en-US" altLang="en-US" sz="1800" dirty="0"/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(a.k.a. sociomatrix)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691954"/>
              </p:ext>
            </p:extLst>
          </p:nvPr>
        </p:nvGraphicFramePr>
        <p:xfrm>
          <a:off x="1219200" y="1219200"/>
          <a:ext cx="1293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457200" progId="Equation.3">
                  <p:embed/>
                </p:oleObj>
              </mc:Choice>
              <mc:Fallback>
                <p:oleObj name="Equation" r:id="rId2" imgW="596900" imgH="457200" progId="Equation.3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1293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07598" y="1773198"/>
            <a:ext cx="1707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 otherwise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07598" y="1295400"/>
                <a:ext cx="5999528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1, if there is an edge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98" y="1295400"/>
                <a:ext cx="5999528" cy="462884"/>
              </a:xfrm>
              <a:prstGeom prst="rect">
                <a:avLst/>
              </a:prstGeom>
              <a:blipFill>
                <a:blip r:embed="rId4"/>
                <a:stretch>
                  <a:fillRect l="-1055" t="-10811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09" y="2209729"/>
            <a:ext cx="4333247" cy="2137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337" y="5334000"/>
            <a:ext cx="7192161" cy="43088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2200" b="1" i="0" u="none" strike="noStrike" kern="1200" normalizeH="0" noProof="0" dirty="0">
                <a:solidFill>
                  <a:schemeClr val="bg1"/>
                </a:solidFill>
                <a:uLnTx/>
                <a:uFillTx/>
              </a:rPr>
              <a:t>Real networks have </a:t>
            </a:r>
            <a:r>
              <a:rPr lang="en-US" sz="2200" b="1" dirty="0">
                <a:solidFill>
                  <a:schemeClr val="bg1"/>
                </a:solidFill>
              </a:rPr>
              <a:t>very </a:t>
            </a:r>
            <a:r>
              <a:rPr kumimoji="0" lang="en-US" sz="2200" b="1" i="0" u="none" strike="noStrike" kern="1200" normalizeH="0" noProof="0" dirty="0">
                <a:solidFill>
                  <a:srgbClr val="FF0000"/>
                </a:solidFill>
                <a:uLnTx/>
                <a:uFillTx/>
              </a:rPr>
              <a:t>sparse</a:t>
            </a:r>
            <a:r>
              <a:rPr kumimoji="0" lang="en-US" sz="2200" b="1" i="0" u="none" strike="noStrike" kern="1200" normalizeH="0" noProof="0" dirty="0">
                <a:solidFill>
                  <a:schemeClr val="bg1"/>
                </a:solidFill>
                <a:uLnTx/>
                <a:uFillTx/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Adjacency matrices</a:t>
            </a:r>
            <a:endParaRPr kumimoji="0" lang="en-US" sz="2200" b="1" i="0" u="none" strike="noStrike" kern="1200" normalizeH="0" noProof="0" dirty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28278" y="4650002"/>
            <a:ext cx="7282322" cy="58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Diagonal Entries are self-links or loops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957AC-FD08-AD84-19AB-4758205B4D61}"/>
              </a:ext>
            </a:extLst>
          </p:cNvPr>
          <p:cNvSpPr txBox="1"/>
          <p:nvPr/>
        </p:nvSpPr>
        <p:spPr>
          <a:xfrm>
            <a:off x="838200" y="6161237"/>
            <a:ext cx="3813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+mn-lt"/>
              </a:rPr>
              <a:t>How it negatively impacts?</a:t>
            </a:r>
          </a:p>
        </p:txBody>
      </p:sp>
    </p:spTree>
    <p:extLst>
      <p:ext uri="{BB962C8B-B14F-4D97-AF65-F5344CB8AC3E}">
        <p14:creationId xmlns:p14="http://schemas.microsoft.com/office/powerpoint/2010/main" val="38392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610600" cy="53187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>
                    <a:latin typeface="+mn-lt"/>
                  </a:rPr>
                  <a:t>Vertex similarity</a:t>
                </a:r>
                <a:r>
                  <a:rPr lang="en-US" dirty="0">
                    <a:latin typeface="+mn-lt"/>
                  </a:rPr>
                  <a:t>: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The neighborhood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often excludes the node itself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pPr lvl="1"/>
                <a:r>
                  <a:rPr lang="en-US" b="1" dirty="0">
                    <a:latin typeface="+mn-lt"/>
                  </a:rPr>
                  <a:t>Issue?</a:t>
                </a:r>
              </a:p>
              <a:p>
                <a:pPr lvl="2"/>
                <a:r>
                  <a:rPr lang="en-US" dirty="0">
                    <a:latin typeface="+mn-lt"/>
                  </a:rPr>
                  <a:t>Connected nodes not sharing a neighbor will be assigned zero similarity</a:t>
                </a:r>
              </a:p>
              <a:p>
                <a:pPr lvl="1"/>
                <a:r>
                  <a:rPr lang="en-US" b="1" dirty="0">
                    <a:latin typeface="+mn-lt"/>
                  </a:rPr>
                  <a:t>Solution:</a:t>
                </a:r>
              </a:p>
              <a:p>
                <a:pPr lvl="2"/>
                <a:r>
                  <a:rPr lang="en-US" dirty="0">
                    <a:latin typeface="+mn-lt"/>
                  </a:rPr>
                  <a:t>We can assume nodes are included in their neighborhoods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610600" cy="5318760"/>
              </a:xfrm>
              <a:blipFill>
                <a:blip r:embed="rId5"/>
                <a:stretch>
                  <a:fillRect l="-73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Equivalence: Definitions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981" y="2433935"/>
            <a:ext cx="2951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Jaccard Similarity</a:t>
            </a:r>
            <a:r>
              <a:rPr lang="en-US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946" y="3200400"/>
            <a:ext cx="2847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Cosine Similarity</a:t>
            </a:r>
            <a:r>
              <a:rPr lang="en-US" sz="24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39" y="2286000"/>
            <a:ext cx="4955428" cy="60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72" y="3158072"/>
            <a:ext cx="5115428" cy="717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97" y="1066800"/>
            <a:ext cx="4368000" cy="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Similarity: Example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136" y="1455531"/>
            <a:ext cx="476172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8" y="4213010"/>
            <a:ext cx="6941714" cy="580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57"/>
          <a:stretch/>
        </p:blipFill>
        <p:spPr>
          <a:xfrm>
            <a:off x="1066800" y="5237314"/>
            <a:ext cx="7162799" cy="7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b="1" dirty="0"/>
                  <a:t>Structural Equivalence</a:t>
                </a:r>
                <a:r>
                  <a:rPr lang="en-US" sz="2200" dirty="0"/>
                  <a:t>: share many of the same neighbors</a:t>
                </a:r>
              </a:p>
              <a:p>
                <a:pPr lvl="1"/>
                <a:r>
                  <a:rPr lang="en-US" sz="2200" b="1" dirty="0" err="1"/>
                  <a:t>Jaccard</a:t>
                </a:r>
                <a:r>
                  <a:rPr lang="en-US" sz="2200" b="1" dirty="0"/>
                  <a:t> Similarity: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 lvl="1"/>
                <a:r>
                  <a:rPr lang="en-US" sz="2200" b="1" dirty="0"/>
                  <a:t>Cosine Similarity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200" dirty="0"/>
              </a:p>
              <a:p>
                <a:pPr lvl="1"/>
                <a:r>
                  <a:rPr lang="en-US" sz="2200" b="1" dirty="0"/>
                  <a:t>Pearson Coefficient</a:t>
                </a:r>
                <a:r>
                  <a:rPr lang="en-US" sz="2200" dirty="0"/>
                  <a:t>: Given degree of two nodes, how many common neighbors they have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</a:p>
              <a:p>
                <a:pPr lvl="1"/>
                <a:r>
                  <a:rPr lang="en-US" sz="2200" b="1" dirty="0"/>
                  <a:t>Euclidian Distance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/>
              </a:p>
              <a:p>
                <a:pPr lvl="1"/>
                <a:endParaRPr lang="en-US" sz="2200" dirty="0"/>
              </a:p>
              <a:p>
                <a:r>
                  <a:rPr lang="en-US" sz="2200" b="1" dirty="0"/>
                  <a:t>Regular Equivalence</a:t>
                </a:r>
                <a:r>
                  <a:rPr lang="en-US" sz="2200" dirty="0"/>
                  <a:t>: neighbors are the same</a:t>
                </a:r>
              </a:p>
              <a:p>
                <a:pPr lvl="1"/>
                <a:r>
                  <a:rPr lang="en-US" sz="2200" b="1" dirty="0"/>
                  <a:t>Katz Similarity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𝑗𝑙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/>
                      </a:rPr>
                      <m:t>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/>
                      </a:rPr>
                      <m:t>𝑨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/>
                      </a:rPr>
                      <m:t>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/>
                      </a:rPr>
                      <m:t>𝑰</m:t>
                    </m:r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0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470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Homophily</a:t>
            </a:r>
            <a:r>
              <a:rPr lang="en-US" dirty="0">
                <a:ea typeface="ＭＳ Ｐゴシック" pitchFamily="34" charset="-128"/>
              </a:rPr>
              <a:t> and </a:t>
            </a:r>
            <a:r>
              <a:rPr lang="en-US" dirty="0" err="1">
                <a:ea typeface="ＭＳ Ｐゴシック" pitchFamily="34" charset="-128"/>
              </a:rPr>
              <a:t>Assortative</a:t>
            </a:r>
            <a:r>
              <a:rPr lang="en-US" dirty="0">
                <a:ea typeface="ＭＳ Ｐゴシック" pitchFamily="34" charset="-128"/>
              </a:rPr>
              <a:t>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err="1"/>
              <a:t>Assortativity</a:t>
            </a:r>
            <a:r>
              <a:rPr lang="en-US" sz="2200" dirty="0"/>
              <a:t>: Tendency to be linked with nodes that are similar in some way</a:t>
            </a:r>
          </a:p>
          <a:p>
            <a:pPr lvl="1"/>
            <a:r>
              <a:rPr lang="en-US" sz="2200" i="1" dirty="0"/>
              <a:t>Humans</a:t>
            </a:r>
            <a:r>
              <a:rPr lang="en-US" sz="2200" dirty="0"/>
              <a:t>: age, race, nationality, language, income, education level, etc.</a:t>
            </a:r>
          </a:p>
          <a:p>
            <a:pPr lvl="1"/>
            <a:r>
              <a:rPr lang="en-US" sz="2200" i="1" dirty="0"/>
              <a:t>Citations</a:t>
            </a:r>
            <a:r>
              <a:rPr lang="en-US" sz="2200" dirty="0"/>
              <a:t>: similar fields than others</a:t>
            </a:r>
          </a:p>
          <a:p>
            <a:pPr lvl="1"/>
            <a:r>
              <a:rPr lang="en-US" sz="2200" i="1" dirty="0"/>
              <a:t>Web-pages</a:t>
            </a:r>
            <a:r>
              <a:rPr lang="en-US" sz="2200" dirty="0"/>
              <a:t>: Language</a:t>
            </a:r>
          </a:p>
          <a:p>
            <a:pPr lvl="2"/>
            <a:endParaRPr lang="en-US" sz="2200" dirty="0"/>
          </a:p>
          <a:p>
            <a:r>
              <a:rPr lang="en-US" sz="2200" b="1" dirty="0" err="1"/>
              <a:t>Disassortativity</a:t>
            </a:r>
            <a:r>
              <a:rPr lang="en-US" sz="2200" dirty="0"/>
              <a:t>: Tendency to be linked with nodes that are different in some way</a:t>
            </a:r>
          </a:p>
          <a:p>
            <a:pPr lvl="1"/>
            <a:r>
              <a:rPr lang="en-US" sz="2200" dirty="0"/>
              <a:t>Network providers: End users vs other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637267" y="1378794"/>
            <a:ext cx="689866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486400" cy="838200"/>
          </a:xfrm>
        </p:spPr>
        <p:txBody>
          <a:bodyPr/>
          <a:lstStyle/>
          <a:p>
            <a:r>
              <a:rPr lang="en-US" dirty="0"/>
              <a:t>Assortativity: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5257800" cy="5318125"/>
          </a:xfrm>
        </p:spPr>
        <p:txBody>
          <a:bodyPr>
            <a:normAutofit/>
          </a:bodyPr>
          <a:lstStyle/>
          <a:p>
            <a:r>
              <a:rPr lang="en-US" sz="2200" dirty="0"/>
              <a:t>The friendship network in a US high school in 1994</a:t>
            </a:r>
          </a:p>
          <a:p>
            <a:endParaRPr lang="en-US" sz="2200" dirty="0"/>
          </a:p>
          <a:p>
            <a:r>
              <a:rPr lang="en-US" sz="2200" dirty="0"/>
              <a:t>Colors represent races,</a:t>
            </a:r>
            <a:endParaRPr lang="en-US" sz="2200" b="1" dirty="0">
              <a:solidFill>
                <a:srgbClr val="00B0F0"/>
              </a:solidFill>
            </a:endParaRPr>
          </a:p>
          <a:p>
            <a:pPr lvl="1"/>
            <a:r>
              <a:rPr lang="en-US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en-US" sz="2200" dirty="0"/>
              <a:t>: whites </a:t>
            </a:r>
          </a:p>
          <a:p>
            <a:pPr lvl="1"/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r>
              <a:rPr lang="en-US" sz="2200" dirty="0"/>
              <a:t>: blacks</a:t>
            </a:r>
          </a:p>
          <a:p>
            <a:pPr lvl="1"/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Light Grey</a:t>
            </a:r>
            <a:r>
              <a:rPr lang="en-US" sz="2200" dirty="0"/>
              <a:t>: </a:t>
            </a:r>
            <a:r>
              <a:rPr lang="en-US" sz="2200" dirty="0" err="1"/>
              <a:t>hispanics</a:t>
            </a:r>
            <a:endParaRPr lang="en-US" sz="2200" dirty="0"/>
          </a:p>
          <a:p>
            <a:pPr lvl="1"/>
            <a:r>
              <a:rPr lang="en-US" sz="2200" b="1" dirty="0"/>
              <a:t>Black</a:t>
            </a:r>
            <a:r>
              <a:rPr lang="en-US" sz="2200" dirty="0"/>
              <a:t>: others</a:t>
            </a:r>
          </a:p>
          <a:p>
            <a:endParaRPr lang="en-US" sz="2200" dirty="0"/>
          </a:p>
          <a:p>
            <a:r>
              <a:rPr lang="en-US" sz="2200" dirty="0"/>
              <a:t>High assortativity between individuals of the same race</a:t>
            </a:r>
          </a:p>
        </p:txBody>
      </p:sp>
    </p:spTree>
    <p:extLst>
      <p:ext uri="{BB962C8B-B14F-4D97-AF65-F5344CB8AC3E}">
        <p14:creationId xmlns:p14="http://schemas.microsoft.com/office/powerpoint/2010/main" val="39235343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Assortativity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991600" cy="5318125"/>
          </a:xfrm>
        </p:spPr>
        <p:txBody>
          <a:bodyPr>
            <a:normAutofit/>
          </a:bodyPr>
          <a:lstStyle/>
          <a:p>
            <a:r>
              <a:rPr lang="en-US" sz="2200" b="1" dirty="0"/>
              <a:t>Assortativity significance </a:t>
            </a:r>
          </a:p>
          <a:p>
            <a:pPr lvl="1"/>
            <a:r>
              <a:rPr lang="en-US" sz="2200" dirty="0"/>
              <a:t>The difference between measured assortativity and expected assortativity</a:t>
            </a:r>
          </a:p>
          <a:p>
            <a:pPr lvl="1"/>
            <a:r>
              <a:rPr lang="en-US" sz="2200" dirty="0"/>
              <a:t>The higher this difference, the more significant the assortativity observed</a:t>
            </a:r>
          </a:p>
          <a:p>
            <a:endParaRPr lang="en-US" sz="2200" b="1" dirty="0"/>
          </a:p>
          <a:p>
            <a:r>
              <a:rPr lang="en-US" sz="2200" b="1" dirty="0"/>
              <a:t>Example</a:t>
            </a:r>
          </a:p>
          <a:p>
            <a:pPr lvl="1"/>
            <a:r>
              <a:rPr lang="en-US" sz="2200" dirty="0"/>
              <a:t>In a school, half the population is white and the other half is Hispanic. </a:t>
            </a:r>
          </a:p>
          <a:p>
            <a:pPr lvl="1"/>
            <a:r>
              <a:rPr lang="en-US" sz="2200" dirty="0"/>
              <a:t>We expected 50% of the connections to be between members of different races. </a:t>
            </a:r>
          </a:p>
          <a:p>
            <a:pPr lvl="1"/>
            <a:r>
              <a:rPr lang="en-US" sz="2200" dirty="0"/>
              <a:t>If all connections are between members of different races, then we have a significant finding</a:t>
            </a:r>
          </a:p>
        </p:txBody>
      </p:sp>
    </p:spTree>
    <p:extLst>
      <p:ext uri="{BB962C8B-B14F-4D97-AF65-F5344CB8AC3E}">
        <p14:creationId xmlns:p14="http://schemas.microsoft.com/office/powerpoint/2010/main" val="25726078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Modularity </a:t>
            </a:r>
            <a:r>
              <a:rPr lang="en-US" dirty="0"/>
              <a:t>(enumerative)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measures the strength of division of a network into modules (groups, clusters) </a:t>
                </a:r>
              </a:p>
              <a:p>
                <a:r>
                  <a:rPr lang="en-US" sz="2200" dirty="0"/>
                  <a:t>+ if there are more edges between nodes of the same type than expected value</a:t>
                </a:r>
              </a:p>
              <a:p>
                <a:pPr lvl="1"/>
                <a:r>
                  <a:rPr lang="en-US" sz="2200" dirty="0"/>
                  <a:t>- otherwise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is 1 if c</a:t>
                </a:r>
                <a:r>
                  <a:rPr lang="en-US" sz="2200" baseline="-25000" dirty="0"/>
                  <a:t>i</a:t>
                </a:r>
                <a:r>
                  <a:rPr lang="en-US" sz="2200" dirty="0"/>
                  <a:t> and </a:t>
                </a:r>
                <a:r>
                  <a:rPr lang="en-US" sz="2200" dirty="0" err="1"/>
                  <a:t>c</a:t>
                </a:r>
                <a:r>
                  <a:rPr lang="en-US" sz="2200" baseline="-25000" dirty="0" err="1"/>
                  <a:t>j</a:t>
                </a:r>
                <a:r>
                  <a:rPr lang="en-US" sz="2200" dirty="0"/>
                  <a:t> are of same type, and 0 otherwise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0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66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and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5029200"/>
          </a:xfrm>
        </p:spPr>
        <p:txBody>
          <a:bodyPr/>
          <a:lstStyle/>
          <a:p>
            <a:r>
              <a:rPr lang="en-US" altLang="en-US" sz="2200" dirty="0"/>
              <a:t>Knowing the structure of a network, we can calculate various useful quantities or measures that capture particular features of the network topology.</a:t>
            </a:r>
          </a:p>
          <a:p>
            <a:pPr lvl="1"/>
            <a:r>
              <a:rPr lang="en-US" altLang="en-US" sz="2200" dirty="0"/>
              <a:t>basis of most of such measures are from </a:t>
            </a:r>
            <a:r>
              <a:rPr lang="en-US" altLang="en-US" sz="2200" i="1" dirty="0"/>
              <a:t>social network analysis</a:t>
            </a:r>
          </a:p>
          <a:p>
            <a:pPr lvl="1"/>
            <a:endParaRPr lang="en-US" altLang="en-US" sz="2200" i="1" dirty="0"/>
          </a:p>
          <a:p>
            <a:r>
              <a:rPr lang="en-US" altLang="en-US" sz="2200" dirty="0"/>
              <a:t>So far,</a:t>
            </a:r>
          </a:p>
          <a:p>
            <a:pPr lvl="1"/>
            <a:r>
              <a:rPr lang="en-US" altLang="en-US" sz="2200" dirty="0"/>
              <a:t>Average path length, Diameter, Degree distribution, Density, </a:t>
            </a:r>
            <a:r>
              <a:rPr lang="en-US" altLang="en-US" sz="2200" dirty="0" err="1"/>
              <a:t>Assortativity</a:t>
            </a:r>
            <a:r>
              <a:rPr lang="en-US" altLang="en-US" sz="2200" dirty="0"/>
              <a:t>, Connectedness, Clustering coefficient, </a:t>
            </a:r>
          </a:p>
          <a:p>
            <a:pPr lvl="2"/>
            <a:endParaRPr lang="en-US" altLang="en-US" sz="2200" dirty="0"/>
          </a:p>
          <a:p>
            <a:r>
              <a:rPr lang="en-US" altLang="en-US" sz="2200" dirty="0"/>
              <a:t>Centrality</a:t>
            </a:r>
          </a:p>
          <a:p>
            <a:pPr lvl="1"/>
            <a:r>
              <a:rPr lang="en-US" altLang="en-US" sz="2200" dirty="0"/>
              <a:t>Degree, Eigenvector, Katz, PageRank, Hubs, Closeness, </a:t>
            </a:r>
            <a:r>
              <a:rPr lang="en-US" altLang="en-US" sz="2200" dirty="0" err="1"/>
              <a:t>Betweenness</a:t>
            </a:r>
            <a:r>
              <a:rPr lang="en-US" altLang="en-US" sz="2200" dirty="0"/>
              <a:t>, ….</a:t>
            </a:r>
          </a:p>
          <a:p>
            <a:pPr lvl="2"/>
            <a:endParaRPr lang="en-US" altLang="en-US" sz="2200" dirty="0"/>
          </a:p>
          <a:p>
            <a:pPr eaLnBrk="1" hangingPunct="1"/>
            <a:r>
              <a:rPr lang="en-US" altLang="en-US" sz="2200" dirty="0"/>
              <a:t>Several other graph metrics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76FE1-83B7-40BE-94E9-5C0746B509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079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and Metrics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76FE1-83B7-40BE-94E9-5C0746B509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 altLang="en-US" sz="100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7261BF1-DDB8-D179-BC78-490C5F7E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1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82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Measures and Metrics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76FE1-83B7-40BE-94E9-5C0746B5098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US" altLang="en-US" sz="100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4448DD7-61C4-B5C4-ADB6-7982AB19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11" y="871515"/>
            <a:ext cx="5071265" cy="59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187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In an adjacency list for every node, we maintain a list of all the nodes that it is connected to</a:t>
            </a:r>
          </a:p>
          <a:p>
            <a:r>
              <a:rPr lang="en-US" sz="2200" dirty="0">
                <a:latin typeface="+mn-lt"/>
              </a:rPr>
              <a:t>The list is usually sorted based on the node order or other preferences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9" y="3865590"/>
            <a:ext cx="2950453" cy="179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21180" y="3399843"/>
            <a:ext cx="3301669" cy="27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200" dirty="0">
                <a:ea typeface="MS PGothic" panose="020B0600070205080204" pitchFamily="34" charset="-128"/>
              </a:rPr>
              <a:t>Network metrics can help us characterize networks</a:t>
            </a:r>
          </a:p>
          <a:p>
            <a:pPr>
              <a:defRPr/>
            </a:pPr>
            <a:endParaRPr lang="en-US" altLang="en-US" sz="22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altLang="en-US" sz="2200" dirty="0">
                <a:ea typeface="MS PGothic" panose="020B0600070205080204" pitchFamily="34" charset="-128"/>
              </a:rPr>
              <a:t>This has is roots in graph theory</a:t>
            </a:r>
          </a:p>
          <a:p>
            <a:pPr>
              <a:defRPr/>
            </a:pPr>
            <a:endParaRPr lang="en-US" altLang="en-US" sz="2200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US" altLang="en-US" sz="2200" dirty="0">
                <a:ea typeface="MS PGothic" panose="020B0600070205080204" pitchFamily="34" charset="-128"/>
              </a:rPr>
              <a:t>Today there are many network analysis tools to choose from</a:t>
            </a:r>
          </a:p>
          <a:p>
            <a:pPr>
              <a:defRPr/>
            </a:pPr>
            <a:endParaRPr lang="en-US" altLang="en-US" sz="2200" dirty="0">
              <a:ea typeface="MS PGothic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vs Adjacency List</a:t>
            </a:r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035AE074-6E91-4CF8-AB33-2FFD5B36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3457"/>
            <a:ext cx="7722092" cy="58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latin typeface="+mn-lt"/>
                  </a:rPr>
                  <a:t>In this representation, each element is an edge and is usually represented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, denoting that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>
                    <a:latin typeface="+mn-lt"/>
                  </a:rPr>
                  <a:t> is connected to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via an edge</a:t>
                </a: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  <a:blipFill>
                <a:blip r:embed="rId2"/>
                <a:stretch>
                  <a:fillRect l="-617" t="-952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51075"/>
            <a:ext cx="1711977" cy="235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05200"/>
            <a:ext cx="2950453" cy="17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Edge / Adjacency lists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5486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Edge list</a:t>
            </a:r>
          </a:p>
          <a:p>
            <a:pPr lvl="1" eaLnBrk="1" hangingPunct="1"/>
            <a:r>
              <a:rPr lang="en-US" altLang="en-US" sz="1600" dirty="0"/>
              <a:t>2 3</a:t>
            </a:r>
          </a:p>
          <a:p>
            <a:pPr lvl="1" eaLnBrk="1" hangingPunct="1"/>
            <a:r>
              <a:rPr lang="en-US" altLang="en-US" sz="1600" dirty="0"/>
              <a:t>2 4</a:t>
            </a:r>
          </a:p>
          <a:p>
            <a:pPr lvl="1" eaLnBrk="1" hangingPunct="1"/>
            <a:r>
              <a:rPr lang="en-US" altLang="en-US" sz="1600" dirty="0"/>
              <a:t>3 2</a:t>
            </a:r>
          </a:p>
          <a:p>
            <a:pPr lvl="1" eaLnBrk="1" hangingPunct="1"/>
            <a:r>
              <a:rPr lang="en-US" altLang="en-US" sz="1600" dirty="0"/>
              <a:t>3 4</a:t>
            </a:r>
          </a:p>
          <a:p>
            <a:pPr lvl="1" eaLnBrk="1" hangingPunct="1"/>
            <a:r>
              <a:rPr lang="en-US" altLang="en-US" sz="1600" dirty="0"/>
              <a:t>4 5</a:t>
            </a:r>
          </a:p>
          <a:p>
            <a:pPr lvl="1" eaLnBrk="1" hangingPunct="1"/>
            <a:r>
              <a:rPr lang="en-US" altLang="en-US" sz="1600" dirty="0"/>
              <a:t>5 2</a:t>
            </a:r>
          </a:p>
          <a:p>
            <a:pPr lvl="1" eaLnBrk="1" hangingPunct="1"/>
            <a:r>
              <a:rPr lang="en-US" altLang="en-US" sz="1600" dirty="0"/>
              <a:t>5 1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Adjacency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is easier to work with if network 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large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sparse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quickly retrieve all neighbors for a node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1: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2: 3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3: 2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4: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5: 1 2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1268" name="Oval 24"/>
          <p:cNvSpPr>
            <a:spLocks noChangeArrowheads="1"/>
          </p:cNvSpPr>
          <p:nvPr/>
        </p:nvSpPr>
        <p:spPr bwMode="auto">
          <a:xfrm>
            <a:off x="6781800" y="18288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269" name="Oval 25"/>
          <p:cNvSpPr>
            <a:spLocks noChangeArrowheads="1"/>
          </p:cNvSpPr>
          <p:nvPr/>
        </p:nvSpPr>
        <p:spPr bwMode="auto">
          <a:xfrm>
            <a:off x="7391400" y="2133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270" name="Oval 26"/>
          <p:cNvSpPr>
            <a:spLocks noChangeArrowheads="1"/>
          </p:cNvSpPr>
          <p:nvPr/>
        </p:nvSpPr>
        <p:spPr bwMode="auto">
          <a:xfrm>
            <a:off x="7239000" y="2743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271" name="Oval 27"/>
          <p:cNvSpPr>
            <a:spLocks noChangeArrowheads="1"/>
          </p:cNvSpPr>
          <p:nvPr/>
        </p:nvSpPr>
        <p:spPr bwMode="auto">
          <a:xfrm>
            <a:off x="6553200" y="2743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272" name="Oval 28"/>
          <p:cNvSpPr>
            <a:spLocks noChangeArrowheads="1"/>
          </p:cNvSpPr>
          <p:nvPr/>
        </p:nvSpPr>
        <p:spPr bwMode="auto">
          <a:xfrm>
            <a:off x="6248400" y="22098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11273" name="AutoShape 29"/>
          <p:cNvCxnSpPr>
            <a:cxnSpLocks noChangeShapeType="1"/>
            <a:stCxn id="11268" idx="6"/>
            <a:endCxn id="11269" idx="1"/>
          </p:cNvCxnSpPr>
          <p:nvPr/>
        </p:nvCxnSpPr>
        <p:spPr bwMode="auto">
          <a:xfrm>
            <a:off x="6953250" y="1905000"/>
            <a:ext cx="460375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AutoShape 30"/>
          <p:cNvCxnSpPr>
            <a:cxnSpLocks noChangeShapeType="1"/>
            <a:stCxn id="11269" idx="4"/>
            <a:endCxn id="11270" idx="0"/>
          </p:cNvCxnSpPr>
          <p:nvPr/>
        </p:nvCxnSpPr>
        <p:spPr bwMode="auto">
          <a:xfrm flipH="1">
            <a:off x="7315200" y="2305050"/>
            <a:ext cx="1524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31"/>
          <p:cNvCxnSpPr>
            <a:cxnSpLocks noChangeShapeType="1"/>
            <a:stCxn id="11270" idx="2"/>
            <a:endCxn id="11271" idx="6"/>
          </p:cNvCxnSpPr>
          <p:nvPr/>
        </p:nvCxnSpPr>
        <p:spPr bwMode="auto">
          <a:xfrm flipH="1">
            <a:off x="6724650" y="2819400"/>
            <a:ext cx="495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AutoShape 32"/>
          <p:cNvCxnSpPr>
            <a:cxnSpLocks noChangeShapeType="1"/>
            <a:stCxn id="11268" idx="4"/>
            <a:endCxn id="11270" idx="1"/>
          </p:cNvCxnSpPr>
          <p:nvPr/>
        </p:nvCxnSpPr>
        <p:spPr bwMode="auto">
          <a:xfrm>
            <a:off x="6858000" y="2000250"/>
            <a:ext cx="403225" cy="746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33"/>
          <p:cNvCxnSpPr>
            <a:cxnSpLocks noChangeShapeType="1"/>
            <a:stCxn id="11271" idx="0"/>
            <a:endCxn id="11268" idx="3"/>
          </p:cNvCxnSpPr>
          <p:nvPr/>
        </p:nvCxnSpPr>
        <p:spPr bwMode="auto">
          <a:xfrm flipV="1">
            <a:off x="6629400" y="1978025"/>
            <a:ext cx="174625" cy="746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34"/>
          <p:cNvCxnSpPr>
            <a:cxnSpLocks noChangeShapeType="1"/>
            <a:stCxn id="11271" idx="1"/>
            <a:endCxn id="11272" idx="5"/>
          </p:cNvCxnSpPr>
          <p:nvPr/>
        </p:nvCxnSpPr>
        <p:spPr bwMode="auto">
          <a:xfrm flipH="1" flipV="1">
            <a:off x="6378575" y="2359025"/>
            <a:ext cx="196850" cy="387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Text Box 35"/>
          <p:cNvSpPr txBox="1">
            <a:spLocks noChangeArrowheads="1"/>
          </p:cNvSpPr>
          <p:nvPr/>
        </p:nvSpPr>
        <p:spPr bwMode="auto">
          <a:xfrm>
            <a:off x="60198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80" name="Text Box 36"/>
          <p:cNvSpPr txBox="1">
            <a:spLocks noChangeArrowheads="1"/>
          </p:cNvSpPr>
          <p:nvPr/>
        </p:nvSpPr>
        <p:spPr bwMode="auto">
          <a:xfrm>
            <a:off x="6705600" y="1447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81" name="Text Box 37"/>
          <p:cNvSpPr txBox="1">
            <a:spLocks noChangeArrowheads="1"/>
          </p:cNvSpPr>
          <p:nvPr/>
        </p:nvSpPr>
        <p:spPr bwMode="auto">
          <a:xfrm>
            <a:off x="7543800" y="1828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82" name="Text Box 38"/>
          <p:cNvSpPr txBox="1">
            <a:spLocks noChangeArrowheads="1"/>
          </p:cNvSpPr>
          <p:nvPr/>
        </p:nvSpPr>
        <p:spPr bwMode="auto">
          <a:xfrm>
            <a:off x="73914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83" name="Text Box 40"/>
          <p:cNvSpPr txBox="1">
            <a:spLocks noChangeArrowheads="1"/>
          </p:cNvSpPr>
          <p:nvPr/>
        </p:nvSpPr>
        <p:spPr bwMode="auto">
          <a:xfrm>
            <a:off x="6191250" y="2895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84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64CA38-6963-4475-9168-E465BB0F40C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>
          <a:xfrm>
            <a:off x="1143000" y="3886200"/>
            <a:ext cx="7696200" cy="2438400"/>
          </a:xfrm>
        </p:spPr>
        <p:txBody>
          <a:bodyPr>
            <a:normAutofit/>
          </a:bodyPr>
          <a:lstStyle/>
          <a:p>
            <a:r>
              <a:rPr lang="en-US" dirty="0"/>
              <a:t>Null, Empty, Directed/Undirected/Mixed, Simple/Multigraph, Weighted, Signed 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Graphs</a:t>
            </a:r>
          </a:p>
        </p:txBody>
      </p:sp>
    </p:spTree>
    <p:extLst>
      <p:ext uri="{BB962C8B-B14F-4D97-AF65-F5344CB8AC3E}">
        <p14:creationId xmlns:p14="http://schemas.microsoft.com/office/powerpoint/2010/main" val="160003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Graph and Empty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187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latin typeface="+mn-lt"/>
              </a:rPr>
              <a:t>A </a:t>
            </a:r>
            <a:r>
              <a:rPr lang="en-US" sz="2200" b="1" dirty="0">
                <a:latin typeface="+mn-lt"/>
              </a:rPr>
              <a:t>null graph </a:t>
            </a:r>
            <a:r>
              <a:rPr lang="en-US" sz="2200" dirty="0">
                <a:latin typeface="+mn-lt"/>
              </a:rPr>
              <a:t>is one where the node set is empty (there are no nodes)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+mn-lt"/>
              </a:rPr>
              <a:t>Since there are no nodes, there are also no edges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+mn-lt"/>
              </a:rPr>
              <a:t>An </a:t>
            </a:r>
            <a:r>
              <a:rPr lang="en-US" sz="2200" b="1" dirty="0">
                <a:latin typeface="+mn-lt"/>
              </a:rPr>
              <a:t>empty graph </a:t>
            </a:r>
            <a:r>
              <a:rPr lang="en-US" sz="2200" dirty="0">
                <a:latin typeface="+mn-lt"/>
              </a:rPr>
              <a:t>or</a:t>
            </a:r>
            <a:r>
              <a:rPr lang="en-US" sz="2200" b="1" dirty="0">
                <a:latin typeface="+mn-lt"/>
              </a:rPr>
              <a:t> edge-less graph </a:t>
            </a:r>
            <a:r>
              <a:rPr lang="en-US" sz="2200" dirty="0">
                <a:latin typeface="+mn-lt"/>
              </a:rPr>
              <a:t>is one where the edge set is empty, 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+mn-lt"/>
              </a:rPr>
              <a:t>The node set can be non-empty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+mn-lt"/>
              </a:rPr>
              <a:t>A null-graph is an empty graph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83" y="2748922"/>
            <a:ext cx="3270233" cy="39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00" y="4611390"/>
            <a:ext cx="902400" cy="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</a:t>
            </a:r>
            <a:r>
              <a:rPr lang="en-US" b="0" dirty="0"/>
              <a:t>/</a:t>
            </a:r>
            <a:r>
              <a:rPr lang="en-US" dirty="0"/>
              <a:t>Undirected</a:t>
            </a:r>
            <a:r>
              <a:rPr lang="en-US" b="0" dirty="0"/>
              <a:t>/</a:t>
            </a:r>
            <a:r>
              <a:rPr lang="en-US" dirty="0"/>
              <a:t>Mixed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7200" y="4038600"/>
                <a:ext cx="3886200" cy="24993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atin typeface="+mn-lt"/>
                  </a:rPr>
                  <a:t>The adjacency matrix for undirected graphs is symmetric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200" y="4038600"/>
                <a:ext cx="3886200" cy="2499359"/>
              </a:xfrm>
              <a:blipFill>
                <a:blip r:embed="rId3"/>
                <a:stretch>
                  <a:fillRect l="-2280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 t="-75" b="17416"/>
          <a:stretch/>
        </p:blipFill>
        <p:spPr>
          <a:xfrm>
            <a:off x="577678" y="3810000"/>
            <a:ext cx="3200400" cy="2332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7" b="16735"/>
          <a:stretch/>
        </p:blipFill>
        <p:spPr>
          <a:xfrm>
            <a:off x="762000" y="1066800"/>
            <a:ext cx="3136557" cy="2349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810000" y="1261831"/>
                <a:ext cx="5410200" cy="249935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latin typeface="+mn-lt"/>
                  </a:rPr>
                  <a:t>The adjacency matrix for directed graphs is often not symmetric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 baseline="-25000" dirty="0" smtClean="0">
                        <a:latin typeface="Cambria Math" panose="02040503050406030204" pitchFamily="18" charset="0"/>
                      </a:rPr>
                      <m:t>𝒊𝒋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Symbol"/>
                      </a:rPr>
                      <m:t>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sym typeface="Symbol"/>
                      </a:rPr>
                      <m:t>𝑨𝒋𝒊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lvl="1"/>
                <a:r>
                  <a:rPr lang="en-US" sz="2200" dirty="0">
                    <a:latin typeface="+mn-lt"/>
                  </a:rPr>
                  <a:t>We can have equality though</a:t>
                </a:r>
              </a:p>
              <a:p>
                <a:pPr marL="0" indent="0">
                  <a:buNone/>
                </a:pP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61831"/>
                <a:ext cx="5410200" cy="2499359"/>
              </a:xfrm>
              <a:prstGeom prst="rect">
                <a:avLst/>
              </a:prstGeom>
              <a:blipFill>
                <a:blip r:embed="rId5"/>
                <a:stretch>
                  <a:fillRect l="-140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5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Node Degree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Node network properties</a:t>
            </a:r>
          </a:p>
          <a:p>
            <a:pPr lvl="1" eaLnBrk="1" hangingPunct="1"/>
            <a:r>
              <a:rPr lang="en-US" altLang="en-US" sz="2200" dirty="0"/>
              <a:t>from immediate connections</a:t>
            </a:r>
          </a:p>
          <a:p>
            <a:pPr lvl="2" eaLnBrk="1" hangingPunct="1"/>
            <a:r>
              <a:rPr lang="en-US" altLang="en-US" sz="2200" dirty="0"/>
              <a:t>indegree</a:t>
            </a:r>
            <a:br>
              <a:rPr lang="en-US" altLang="en-US" sz="2200" dirty="0"/>
            </a:br>
            <a:r>
              <a:rPr lang="en-US" altLang="en-US" sz="2200" dirty="0"/>
              <a:t>how many directed edges (arcs) are incident on a node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2" eaLnBrk="1" hangingPunct="1"/>
            <a:r>
              <a:rPr lang="en-US" altLang="en-US" sz="2200" dirty="0"/>
              <a:t>outdegree</a:t>
            </a:r>
            <a:br>
              <a:rPr lang="en-US" altLang="en-US" sz="2200" dirty="0"/>
            </a:br>
            <a:r>
              <a:rPr lang="en-US" altLang="en-US" sz="2200" dirty="0"/>
              <a:t>how many directed edges (arcs) originate at a node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2" eaLnBrk="1" hangingPunct="1"/>
            <a:r>
              <a:rPr lang="en-US" altLang="en-US" sz="2200" dirty="0"/>
              <a:t>degree (in or out)</a:t>
            </a:r>
            <a:br>
              <a:rPr lang="en-US" altLang="en-US" sz="2200" dirty="0"/>
            </a:br>
            <a:r>
              <a:rPr lang="en-US" altLang="en-US" sz="2200" dirty="0"/>
              <a:t>number of edges incident on a node</a:t>
            </a:r>
          </a:p>
          <a:p>
            <a:pPr lvl="2" eaLnBrk="1" hangingPunct="1"/>
            <a:endParaRPr lang="en-US" altLang="en-US" sz="2200" dirty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CB8763-C6AA-2E30-B6DC-672C0BA3581D}"/>
              </a:ext>
            </a:extLst>
          </p:cNvPr>
          <p:cNvGrpSpPr/>
          <p:nvPr/>
        </p:nvGrpSpPr>
        <p:grpSpPr>
          <a:xfrm>
            <a:off x="2590800" y="4419600"/>
            <a:ext cx="2011575" cy="533400"/>
            <a:chOff x="7162800" y="2871788"/>
            <a:chExt cx="2011575" cy="533400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7239000" y="2871788"/>
              <a:ext cx="0" cy="30480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H="1" flipV="1">
              <a:off x="7315200" y="3252788"/>
              <a:ext cx="304800" cy="15240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7162800" y="3176588"/>
              <a:ext cx="152400" cy="152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2299" name="Text Box 17"/>
            <p:cNvSpPr txBox="1">
              <a:spLocks noChangeArrowheads="1"/>
            </p:cNvSpPr>
            <p:nvPr/>
          </p:nvSpPr>
          <p:spPr bwMode="auto">
            <a:xfrm>
              <a:off x="7543800" y="2895600"/>
              <a:ext cx="1630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dirty="0"/>
                <a:t>outdegree=2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91AA14-604C-1148-3D4B-A6FC770FC1D4}"/>
              </a:ext>
            </a:extLst>
          </p:cNvPr>
          <p:cNvGrpSpPr/>
          <p:nvPr/>
        </p:nvGrpSpPr>
        <p:grpSpPr>
          <a:xfrm>
            <a:off x="2256183" y="2912165"/>
            <a:ext cx="2160884" cy="533400"/>
            <a:chOff x="6858000" y="1676400"/>
            <a:chExt cx="2160884" cy="533400"/>
          </a:xfrm>
        </p:grpSpPr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 flipH="1">
              <a:off x="7315200" y="1752600"/>
              <a:ext cx="228600" cy="76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6858000" y="1676400"/>
              <a:ext cx="3048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7239000" y="1981200"/>
              <a:ext cx="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7162800" y="1828800"/>
              <a:ext cx="152400" cy="152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2300" name="Text Box 18"/>
            <p:cNvSpPr txBox="1">
              <a:spLocks noChangeArrowheads="1"/>
            </p:cNvSpPr>
            <p:nvPr/>
          </p:nvSpPr>
          <p:spPr bwMode="auto">
            <a:xfrm>
              <a:off x="7543800" y="1769165"/>
              <a:ext cx="14750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dirty="0"/>
                <a:t>indegree=3</a:t>
              </a:r>
            </a:p>
          </p:txBody>
        </p:sp>
      </p:grp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0" y="6085578"/>
            <a:ext cx="2017067" cy="685800"/>
            <a:chOff x="6873875" y="4648200"/>
            <a:chExt cx="2017067" cy="685800"/>
          </a:xfrm>
        </p:grpSpPr>
        <p:sp>
          <p:nvSpPr>
            <p:cNvPr id="12303" name="Line 11"/>
            <p:cNvSpPr>
              <a:spLocks noChangeShapeType="1"/>
            </p:cNvSpPr>
            <p:nvPr/>
          </p:nvSpPr>
          <p:spPr bwMode="auto">
            <a:xfrm>
              <a:off x="7254875" y="4648200"/>
              <a:ext cx="0" cy="30480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 flipH="1">
              <a:off x="7331075" y="4876800"/>
              <a:ext cx="228600" cy="76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>
              <a:off x="6873875" y="4800600"/>
              <a:ext cx="3048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6" name="Line 14"/>
            <p:cNvSpPr>
              <a:spLocks noChangeShapeType="1"/>
            </p:cNvSpPr>
            <p:nvPr/>
          </p:nvSpPr>
          <p:spPr bwMode="auto">
            <a:xfrm flipV="1">
              <a:off x="7254875" y="5105400"/>
              <a:ext cx="0" cy="228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 flipH="1" flipV="1">
              <a:off x="7331075" y="5029200"/>
              <a:ext cx="304800" cy="15240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" name="Oval 16"/>
            <p:cNvSpPr>
              <a:spLocks noChangeArrowheads="1"/>
            </p:cNvSpPr>
            <p:nvPr/>
          </p:nvSpPr>
          <p:spPr bwMode="auto">
            <a:xfrm>
              <a:off x="7178675" y="4953000"/>
              <a:ext cx="152400" cy="152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2309" name="Text Box 19"/>
            <p:cNvSpPr txBox="1">
              <a:spLocks noChangeArrowheads="1"/>
            </p:cNvSpPr>
            <p:nvPr/>
          </p:nvSpPr>
          <p:spPr bwMode="auto">
            <a:xfrm>
              <a:off x="7616234" y="4781490"/>
              <a:ext cx="12747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dirty="0"/>
                <a:t>degree=5</a:t>
              </a:r>
            </a:p>
          </p:txBody>
        </p:sp>
      </p:grpSp>
      <p:sp>
        <p:nvSpPr>
          <p:cNvPr id="12302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D0DE52-0B40-4DCF-A1D7-A55AB89E2B6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Graphs and Multigraphs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Simple graphs </a:t>
            </a:r>
            <a:r>
              <a:rPr lang="en-US" sz="2200" dirty="0">
                <a:latin typeface="+mn-lt"/>
              </a:rPr>
              <a:t>are graphs where only a single edge can be between any pair of nodes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Multigraphs</a:t>
            </a:r>
            <a:r>
              <a:rPr lang="en-US" sz="2200" dirty="0">
                <a:latin typeface="+mn-lt"/>
              </a:rPr>
              <a:t> are graphs where you can have multiple edges between two nodes and loops</a:t>
            </a:r>
          </a:p>
          <a:p>
            <a:pPr>
              <a:lnSpc>
                <a:spcPct val="110000"/>
              </a:lnSpc>
            </a:pPr>
            <a:endParaRPr lang="fa-IR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fa-IR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fa-IR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fa-IR" sz="2200" dirty="0">
              <a:latin typeface="+mn-lt"/>
            </a:endParaRPr>
          </a:p>
          <a:p>
            <a:pPr>
              <a:lnSpc>
                <a:spcPct val="110000"/>
              </a:lnSpc>
            </a:pPr>
            <a:endParaRPr lang="fa-IR" sz="22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+mn-lt"/>
              </a:rPr>
              <a:t>The adjacency matrix for multigraphs can include numbers larger than one, indicating multiple edges between nodes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54" y="2923660"/>
            <a:ext cx="1428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39" y="2911303"/>
            <a:ext cx="1446439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343400"/>
            <a:ext cx="159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6721" y="4267200"/>
            <a:ext cx="135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Multigraph</a:t>
            </a:r>
          </a:p>
        </p:txBody>
      </p:sp>
    </p:spTree>
    <p:extLst>
      <p:ext uri="{BB962C8B-B14F-4D97-AF65-F5344CB8AC3E}">
        <p14:creationId xmlns:p14="http://schemas.microsoft.com/office/powerpoint/2010/main" val="5047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are networks?</a:t>
            </a:r>
          </a:p>
        </p:txBody>
      </p:sp>
      <p:sp>
        <p:nvSpPr>
          <p:cNvPr id="6185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FC8481-84C7-4292-8579-F1FC8C16164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529EC5-13FC-4FD8-C4C5-F8E477C84285}"/>
              </a:ext>
            </a:extLst>
          </p:cNvPr>
          <p:cNvGrpSpPr/>
          <p:nvPr/>
        </p:nvGrpSpPr>
        <p:grpSpPr>
          <a:xfrm>
            <a:off x="2057400" y="1949678"/>
            <a:ext cx="4797778" cy="1799167"/>
            <a:chOff x="2057400" y="1104900"/>
            <a:chExt cx="4797778" cy="17991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823BDA-87D2-FC01-8040-ADEA9930B0F8}"/>
                </a:ext>
              </a:extLst>
            </p:cNvPr>
            <p:cNvSpPr/>
            <p:nvPr/>
          </p:nvSpPr>
          <p:spPr>
            <a:xfrm>
              <a:off x="2057400" y="1371443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6D9F17-1C3A-A2F4-98B6-45E3E0D34440}"/>
                </a:ext>
              </a:extLst>
            </p:cNvPr>
            <p:cNvSpPr/>
            <p:nvPr/>
          </p:nvSpPr>
          <p:spPr>
            <a:xfrm>
              <a:off x="3123573" y="2504252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1858ED-00D3-5120-88AB-BC5E93A7914D}"/>
                </a:ext>
              </a:extLst>
            </p:cNvPr>
            <p:cNvSpPr/>
            <p:nvPr/>
          </p:nvSpPr>
          <p:spPr>
            <a:xfrm>
              <a:off x="3590024" y="1104900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A1775A-E742-8B21-19F8-951F1B137691}"/>
                </a:ext>
              </a:extLst>
            </p:cNvPr>
            <p:cNvSpPr/>
            <p:nvPr/>
          </p:nvSpPr>
          <p:spPr>
            <a:xfrm>
              <a:off x="3856567" y="1904530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55D91C-A29C-58E6-5BF0-BF8098145878}"/>
                </a:ext>
              </a:extLst>
            </p:cNvPr>
            <p:cNvSpPr/>
            <p:nvPr/>
          </p:nvSpPr>
          <p:spPr>
            <a:xfrm>
              <a:off x="4589561" y="1771258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B361A9-3FDB-29B7-DBCE-4E3D5BC4F10B}"/>
                </a:ext>
              </a:extLst>
            </p:cNvPr>
            <p:cNvSpPr/>
            <p:nvPr/>
          </p:nvSpPr>
          <p:spPr>
            <a:xfrm>
              <a:off x="5988913" y="1104900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4BDAC8-484A-4F37-96AD-7F4431B9B729}"/>
                </a:ext>
              </a:extLst>
            </p:cNvPr>
            <p:cNvSpPr/>
            <p:nvPr/>
          </p:nvSpPr>
          <p:spPr>
            <a:xfrm>
              <a:off x="6588635" y="1904530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D01A10-DEBD-8120-E9DF-F89BB9B19C90}"/>
                </a:ext>
              </a:extLst>
            </p:cNvPr>
            <p:cNvSpPr/>
            <p:nvPr/>
          </p:nvSpPr>
          <p:spPr>
            <a:xfrm>
              <a:off x="5189283" y="2637524"/>
              <a:ext cx="266543" cy="2665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B435FF-BCCA-7D9F-DFEE-CDD13CABC141}"/>
              </a:ext>
            </a:extLst>
          </p:cNvPr>
          <p:cNvGrpSpPr/>
          <p:nvPr/>
        </p:nvGrpSpPr>
        <p:grpSpPr>
          <a:xfrm>
            <a:off x="2284909" y="2177185"/>
            <a:ext cx="4303726" cy="1344149"/>
            <a:chOff x="2284909" y="2177207"/>
            <a:chExt cx="4303726" cy="134414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2C5CE8-7D8B-D5B4-4929-451F2347C5B5}"/>
                </a:ext>
              </a:extLst>
            </p:cNvPr>
            <p:cNvCxnSpPr>
              <a:stCxn id="5" idx="5"/>
              <a:endCxn id="6" idx="1"/>
            </p:cNvCxnSpPr>
            <p:nvPr/>
          </p:nvCxnSpPr>
          <p:spPr>
            <a:xfrm>
              <a:off x="2284909" y="2443750"/>
              <a:ext cx="877698" cy="944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4E0D71-2857-0DA6-3B19-CA3F79866631}"/>
                </a:ext>
              </a:extLst>
            </p:cNvPr>
            <p:cNvCxnSpPr>
              <a:stCxn id="6" idx="7"/>
              <a:endCxn id="8" idx="3"/>
            </p:cNvCxnSpPr>
            <p:nvPr/>
          </p:nvCxnSpPr>
          <p:spPr>
            <a:xfrm flipV="1">
              <a:off x="3351082" y="2976837"/>
              <a:ext cx="544519" cy="411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25CB28-2F90-2A0A-82EB-3FA57C1BE936}"/>
                </a:ext>
              </a:extLst>
            </p:cNvPr>
            <p:cNvCxnSpPr>
              <a:stCxn id="7" idx="5"/>
              <a:endCxn id="8" idx="0"/>
            </p:cNvCxnSpPr>
            <p:nvPr/>
          </p:nvCxnSpPr>
          <p:spPr>
            <a:xfrm>
              <a:off x="3817533" y="2177207"/>
              <a:ext cx="172306" cy="5721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FDBE1D-5779-8F84-6898-5157DA7A5A88}"/>
                </a:ext>
              </a:extLst>
            </p:cNvPr>
            <p:cNvCxnSpPr>
              <a:stCxn id="7" idx="3"/>
              <a:endCxn id="6" idx="7"/>
            </p:cNvCxnSpPr>
            <p:nvPr/>
          </p:nvCxnSpPr>
          <p:spPr>
            <a:xfrm flipH="1">
              <a:off x="3351082" y="2177207"/>
              <a:ext cx="277976" cy="1210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D077C1-9171-F218-80D7-873D6F089A0A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 flipV="1">
              <a:off x="4123110" y="2749328"/>
              <a:ext cx="466451" cy="133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C6F578-0DF6-9C40-367E-8CDEE34E480A}"/>
                </a:ext>
              </a:extLst>
            </p:cNvPr>
            <p:cNvCxnSpPr>
              <a:stCxn id="9" idx="7"/>
              <a:endCxn id="10" idx="3"/>
            </p:cNvCxnSpPr>
            <p:nvPr/>
          </p:nvCxnSpPr>
          <p:spPr>
            <a:xfrm flipV="1">
              <a:off x="4817070" y="2177207"/>
              <a:ext cx="1210877" cy="477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7585B9-1DFF-3A64-6057-E8109B243E4B}"/>
                </a:ext>
              </a:extLst>
            </p:cNvPr>
            <p:cNvCxnSpPr>
              <a:stCxn id="8" idx="5"/>
              <a:endCxn id="12" idx="1"/>
            </p:cNvCxnSpPr>
            <p:nvPr/>
          </p:nvCxnSpPr>
          <p:spPr>
            <a:xfrm>
              <a:off x="4084076" y="2976837"/>
              <a:ext cx="1144241" cy="544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342775-0BE9-CB17-E27C-B5E9DD125B76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4856104" y="2749328"/>
              <a:ext cx="1732531" cy="133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DE9F995D-BB80-3A72-3059-1F2DC90A7206}"/>
              </a:ext>
            </a:extLst>
          </p:cNvPr>
          <p:cNvSpPr>
            <a:spLocks/>
          </p:cNvSpPr>
          <p:nvPr/>
        </p:nvSpPr>
        <p:spPr bwMode="auto">
          <a:xfrm>
            <a:off x="2606719" y="3930878"/>
            <a:ext cx="496770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748" bIns="0">
            <a:prstTxWarp prst="textNoShape">
              <a:avLst/>
            </a:prstTxWarp>
            <a:spAutoFit/>
          </a:bodyPr>
          <a:lstStyle/>
          <a:p>
            <a:pPr marL="31253"/>
            <a:endParaRPr lang="en-US" sz="2400" dirty="0">
              <a:solidFill>
                <a:srgbClr val="000000"/>
              </a:solidFill>
              <a:latin typeface="Trebuchet MS" pitchFamily="-112" charset="0"/>
              <a:ea typeface="Trebuchet MS" pitchFamily="-112" charset="0"/>
              <a:cs typeface="Trebuchet MS" pitchFamily="-112" charset="0"/>
              <a:sym typeface="Trebuchet MS" pitchFamily="-112" charset="0"/>
            </a:endParaRPr>
          </a:p>
          <a:p>
            <a:pPr marL="31253">
              <a:buClr>
                <a:srgbClr val="CC0000"/>
              </a:buClr>
              <a:buSzPct val="100000"/>
              <a:buFont typeface="Wingdings" pitchFamily="-11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components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: 	nodes, vertices		  </a:t>
            </a:r>
            <a:r>
              <a:rPr lang="en-US" sz="22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N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B596C1E5-6175-6E54-F54B-BD72209394BB}"/>
              </a:ext>
            </a:extLst>
          </p:cNvPr>
          <p:cNvSpPr>
            <a:spLocks/>
          </p:cNvSpPr>
          <p:nvPr/>
        </p:nvSpPr>
        <p:spPr bwMode="auto">
          <a:xfrm>
            <a:off x="2587483" y="4587744"/>
            <a:ext cx="497892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748" bIns="0">
            <a:prstTxWarp prst="textNoShape">
              <a:avLst/>
            </a:prstTxWarp>
            <a:spAutoFit/>
          </a:bodyPr>
          <a:lstStyle/>
          <a:p>
            <a:pPr marL="31253"/>
            <a:endParaRPr lang="en-US" sz="2400" dirty="0">
              <a:solidFill>
                <a:srgbClr val="000000"/>
              </a:solidFill>
              <a:latin typeface="Trebuchet MS" pitchFamily="-112" charset="0"/>
              <a:ea typeface="Trebuchet MS" pitchFamily="-112" charset="0"/>
              <a:cs typeface="Trebuchet MS" pitchFamily="-112" charset="0"/>
              <a:sym typeface="Trebuchet MS" pitchFamily="-112" charset="0"/>
            </a:endParaRPr>
          </a:p>
          <a:p>
            <a:pPr marL="31253">
              <a:buClr>
                <a:srgbClr val="CC0000"/>
              </a:buClr>
              <a:buSzPct val="100000"/>
              <a:buFont typeface="Wingdings" pitchFamily="-11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interactions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:  	links, edges		   </a:t>
            </a:r>
            <a:r>
              <a:rPr lang="en-US" sz="22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L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3E776B-CD5D-5ACB-79A7-D831C31B4C0A}"/>
              </a:ext>
            </a:extLst>
          </p:cNvPr>
          <p:cNvSpPr>
            <a:spLocks/>
          </p:cNvSpPr>
          <p:nvPr/>
        </p:nvSpPr>
        <p:spPr bwMode="auto">
          <a:xfrm>
            <a:off x="2590800" y="5296525"/>
            <a:ext cx="535563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748" bIns="0">
            <a:prstTxWarp prst="textNoShape">
              <a:avLst/>
            </a:prstTxWarp>
            <a:spAutoFit/>
          </a:bodyPr>
          <a:lstStyle/>
          <a:p>
            <a:pPr marL="31253"/>
            <a:endParaRPr lang="en-US" sz="2400" dirty="0">
              <a:solidFill>
                <a:srgbClr val="000000"/>
              </a:solidFill>
              <a:latin typeface="Trebuchet MS" pitchFamily="-112" charset="0"/>
              <a:ea typeface="Trebuchet MS" pitchFamily="-112" charset="0"/>
              <a:cs typeface="Trebuchet MS" pitchFamily="-112" charset="0"/>
              <a:sym typeface="Trebuchet MS" pitchFamily="-112" charset="0"/>
            </a:endParaRPr>
          </a:p>
          <a:p>
            <a:pPr marL="31253">
              <a:buClr>
                <a:srgbClr val="CC0000"/>
              </a:buClr>
              <a:buSzPct val="100000"/>
              <a:buFont typeface="Wingdings" pitchFamily="-11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system</a:t>
            </a:r>
            <a:r>
              <a:rPr lang="en-US" sz="16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:  	network, graph		</a:t>
            </a:r>
            <a:r>
              <a:rPr lang="en-US" sz="2200" dirty="0">
                <a:solidFill>
                  <a:srgbClr val="000000"/>
                </a:solidFill>
                <a:latin typeface="Helvetica"/>
                <a:ea typeface="Trebuchet MS" pitchFamily="-112" charset="0"/>
                <a:cs typeface="Helvetica"/>
                <a:sym typeface="Trebuchet MS" pitchFamily="-112" charset="0"/>
              </a:rPr>
              <a:t>(N, L)</a:t>
            </a:r>
          </a:p>
        </p:txBody>
      </p:sp>
    </p:spTree>
    <p:extLst>
      <p:ext uri="{BB962C8B-B14F-4D97-AF65-F5344CB8AC3E}">
        <p14:creationId xmlns:p14="http://schemas.microsoft.com/office/powerpoint/2010/main" val="38107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utoUpdateAnimBg="0"/>
      <p:bldP spid="2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653212" cy="4800600"/>
              </a:xfrm>
            </p:spPr>
            <p:txBody>
              <a:bodyPr>
                <a:normAutofit/>
              </a:bodyPr>
              <a:lstStyle/>
              <a:p>
                <a:pPr marL="342900" lvl="2" indent="-342900"/>
                <a:r>
                  <a:rPr lang="en-US" sz="2200" dirty="0">
                    <a:latin typeface="+mn-lt"/>
                  </a:rPr>
                  <a:t>A weighted graph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>
                    <a:latin typeface="+mn-lt"/>
                  </a:rPr>
                  <a:t>is one where edges are associated with weights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653212" cy="4800600"/>
              </a:xfrm>
              <a:blipFill>
                <a:blip r:embed="rId3"/>
                <a:stretch>
                  <a:fillRect l="-587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0526" y="2109208"/>
          <a:ext cx="6886134" cy="11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482400" progId="Equation.3">
                  <p:embed/>
                </p:oleObj>
              </mc:Choice>
              <mc:Fallback>
                <p:oleObj name="Equation" r:id="rId4" imgW="2793960" imgH="482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526" y="2109208"/>
                        <a:ext cx="6886134" cy="11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04" y="4026651"/>
            <a:ext cx="4492333" cy="22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88" y="3801635"/>
            <a:ext cx="4712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For example, a graph could represent a map where nodes are airports and edges are routes between them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+mn-lt"/>
              </a:rPr>
              <a:t>The weight associated with each edge could represent the distance between the corresponding cities</a:t>
            </a:r>
          </a:p>
        </p:txBody>
      </p:sp>
    </p:spTree>
    <p:extLst>
      <p:ext uri="{BB962C8B-B14F-4D97-AF65-F5344CB8AC3E}">
        <p14:creationId xmlns:p14="http://schemas.microsoft.com/office/powerpoint/2010/main" val="25153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When weights are binary (-1/1, +/-), we have a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signed</a:t>
            </a:r>
            <a:r>
              <a:rPr lang="en-US" sz="2200" dirty="0">
                <a:latin typeface="+mn-lt"/>
              </a:rPr>
              <a:t> graph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It is used to represent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friends</a:t>
            </a:r>
            <a:r>
              <a:rPr lang="en-US" sz="2200" dirty="0">
                <a:latin typeface="+mn-lt"/>
              </a:rPr>
              <a:t> or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foes</a:t>
            </a:r>
          </a:p>
          <a:p>
            <a:r>
              <a:rPr lang="en-US" sz="2200" dirty="0">
                <a:latin typeface="+mn-lt"/>
              </a:rPr>
              <a:t>It is also used to represent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social status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3419402" cy="26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HyperGraphs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ea typeface="ＭＳ Ｐゴシック" pitchFamily="-65" charset="-128"/>
              </a:rPr>
              <a:t>Edges join more than two nodes at a time (</a:t>
            </a:r>
            <a:r>
              <a:rPr lang="en-US" sz="2200" i="1" dirty="0" err="1">
                <a:ea typeface="ＭＳ Ｐゴシック" pitchFamily="-65" charset="-128"/>
              </a:rPr>
              <a:t>hyperEdge</a:t>
            </a:r>
            <a:r>
              <a:rPr lang="en-US" sz="2200" dirty="0">
                <a:ea typeface="ＭＳ Ｐゴシック" pitchFamily="-65" charset="-128"/>
              </a:rPr>
              <a:t>)</a:t>
            </a:r>
          </a:p>
          <a:p>
            <a:pPr>
              <a:defRPr/>
            </a:pPr>
            <a:endParaRPr lang="en-US" sz="2200" dirty="0">
              <a:ea typeface="ＭＳ Ｐゴシック" pitchFamily="-65" charset="-128"/>
            </a:endParaRPr>
          </a:p>
          <a:p>
            <a:pPr>
              <a:defRPr/>
            </a:pPr>
            <a:r>
              <a:rPr lang="en-US" sz="2200" dirty="0" err="1">
                <a:ea typeface="ＭＳ Ｐゴシック" pitchFamily="-65" charset="-128"/>
              </a:rPr>
              <a:t>Affliation</a:t>
            </a:r>
            <a:r>
              <a:rPr lang="en-US" sz="2200" dirty="0">
                <a:ea typeface="ＭＳ Ｐゴシック" pitchFamily="-65" charset="-128"/>
              </a:rPr>
              <a:t> networks</a:t>
            </a:r>
          </a:p>
          <a:p>
            <a:pPr lvl="1"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1">
              <a:defRPr/>
            </a:pPr>
            <a:endParaRPr lang="en-US" sz="2200" dirty="0">
              <a:ea typeface="ＭＳ Ｐゴシック" pitchFamily="-65" charset="-128"/>
            </a:endParaRPr>
          </a:p>
          <a:p>
            <a:pPr>
              <a:defRPr/>
            </a:pPr>
            <a:r>
              <a:rPr lang="en-US" sz="2200" dirty="0">
                <a:ea typeface="ＭＳ Ｐゴシック" pitchFamily="-65" charset="-128"/>
              </a:rPr>
              <a:t>Examples</a:t>
            </a:r>
          </a:p>
          <a:p>
            <a:pPr lvl="1">
              <a:defRPr/>
            </a:pPr>
            <a:r>
              <a:rPr lang="en-US" sz="2200" dirty="0">
                <a:ea typeface="ＭＳ Ｐゴシック" pitchFamily="-65" charset="-128"/>
              </a:rPr>
              <a:t>Families</a:t>
            </a:r>
          </a:p>
          <a:p>
            <a:pPr lvl="1">
              <a:defRPr/>
            </a:pPr>
            <a:r>
              <a:rPr lang="en-US" sz="2200" dirty="0">
                <a:ea typeface="ＭＳ Ｐゴシック" pitchFamily="-65" charset="-128"/>
              </a:rPr>
              <a:t>Coauthors, project members, </a:t>
            </a:r>
            <a:r>
              <a:rPr lang="en-US" sz="2200" dirty="0" err="1">
                <a:ea typeface="ＭＳ Ｐゴシック" pitchFamily="-65" charset="-128"/>
              </a:rPr>
              <a:t>etc</a:t>
            </a:r>
            <a:endParaRPr lang="en-US" sz="2200" dirty="0">
              <a:ea typeface="ＭＳ Ｐゴシック" pitchFamily="-65" charset="-128"/>
            </a:endParaRPr>
          </a:p>
          <a:p>
            <a:pPr marL="457200" lvl="1" indent="0">
              <a:buNone/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1"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1"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1">
              <a:defRPr/>
            </a:pPr>
            <a:endParaRPr lang="en-US" sz="2200" dirty="0">
              <a:ea typeface="ＭＳ Ｐゴシック" pitchFamily="-65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200" dirty="0">
              <a:ea typeface="ＭＳ Ｐゴシック" pitchFamily="-65" charset="-128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F0DA4-4BDB-436A-A95C-30975040D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pic>
        <p:nvPicPr>
          <p:cNvPr id="13319" name="Picture 2" descr="http://4.bp.blogspot.com/_K2PSkfokqx8/SiAFBT7kypI/AAAAAAAABAs/fc2GdaXkzMQ/s400/Hyper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527175"/>
            <a:ext cx="2495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Bipartite (two-mode) networks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Edges occur only between two groups of nodes, not within those groups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For example, we may have individuals and </a:t>
            </a:r>
            <a:r>
              <a:rPr lang="en-US" altLang="en-US" sz="2200" i="1" dirty="0"/>
              <a:t>events</a:t>
            </a:r>
          </a:p>
          <a:p>
            <a:pPr lvl="1" eaLnBrk="1" hangingPunct="1"/>
            <a:r>
              <a:rPr lang="en-US" altLang="en-US" sz="2200" dirty="0"/>
              <a:t>directors and boards of directors</a:t>
            </a:r>
          </a:p>
          <a:p>
            <a:pPr lvl="1" eaLnBrk="1" hangingPunct="1"/>
            <a:r>
              <a:rPr lang="en-US" altLang="en-US" sz="2200" dirty="0"/>
              <a:t>customers and the items they purchase</a:t>
            </a:r>
          </a:p>
          <a:p>
            <a:pPr lvl="1" eaLnBrk="1" hangingPunct="1"/>
            <a:r>
              <a:rPr lang="en-US" altLang="en-US" sz="2200" dirty="0"/>
              <a:t>metabolites and the reactions they participate in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286000" y="4038600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143250" y="4038600"/>
            <a:ext cx="304800" cy="3048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00500" y="4038600"/>
            <a:ext cx="304800" cy="304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4857750" y="4038600"/>
            <a:ext cx="304800" cy="304800"/>
          </a:xfrm>
          <a:prstGeom prst="ellips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743200" y="53340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606800" y="53340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470400" y="53340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334000" y="53340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14349" name="AutoShape 13"/>
          <p:cNvCxnSpPr>
            <a:cxnSpLocks noChangeShapeType="1"/>
            <a:stCxn id="14340" idx="4"/>
            <a:endCxn id="14345" idx="0"/>
          </p:cNvCxnSpPr>
          <p:nvPr/>
        </p:nvCxnSpPr>
        <p:spPr bwMode="auto">
          <a:xfrm>
            <a:off x="2438400" y="4362450"/>
            <a:ext cx="4572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4"/>
            <a:endCxn id="14345" idx="0"/>
          </p:cNvCxnSpPr>
          <p:nvPr/>
        </p:nvCxnSpPr>
        <p:spPr bwMode="auto">
          <a:xfrm flipH="1">
            <a:off x="2895600" y="4362450"/>
            <a:ext cx="4000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2" idx="4"/>
            <a:endCxn id="14345" idx="0"/>
          </p:cNvCxnSpPr>
          <p:nvPr/>
        </p:nvCxnSpPr>
        <p:spPr bwMode="auto">
          <a:xfrm flipH="1">
            <a:off x="2895600" y="4362450"/>
            <a:ext cx="12573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2" idx="4"/>
            <a:endCxn id="14346" idx="0"/>
          </p:cNvCxnSpPr>
          <p:nvPr/>
        </p:nvCxnSpPr>
        <p:spPr bwMode="auto">
          <a:xfrm flipH="1">
            <a:off x="3759200" y="4362450"/>
            <a:ext cx="3937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3" idx="4"/>
            <a:endCxn id="14347" idx="0"/>
          </p:cNvCxnSpPr>
          <p:nvPr/>
        </p:nvCxnSpPr>
        <p:spPr bwMode="auto">
          <a:xfrm flipH="1">
            <a:off x="4622800" y="4362450"/>
            <a:ext cx="3873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4" idx="4"/>
            <a:endCxn id="14348" idx="0"/>
          </p:cNvCxnSpPr>
          <p:nvPr/>
        </p:nvCxnSpPr>
        <p:spPr bwMode="auto">
          <a:xfrm flipH="1">
            <a:off x="5486400" y="4362450"/>
            <a:ext cx="3810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 flipH="1">
            <a:off x="2895600" y="4362450"/>
            <a:ext cx="21145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20"/>
          <p:cNvCxnSpPr>
            <a:cxnSpLocks noChangeShapeType="1"/>
            <a:stCxn id="14343" idx="4"/>
            <a:endCxn id="14348" idx="0"/>
          </p:cNvCxnSpPr>
          <p:nvPr/>
        </p:nvCxnSpPr>
        <p:spPr bwMode="auto">
          <a:xfrm>
            <a:off x="5010150" y="4362450"/>
            <a:ext cx="4762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AutoShape 21"/>
          <p:cNvCxnSpPr>
            <a:cxnSpLocks noChangeShapeType="1"/>
            <a:stCxn id="14343" idx="4"/>
            <a:endCxn id="14346" idx="0"/>
          </p:cNvCxnSpPr>
          <p:nvPr/>
        </p:nvCxnSpPr>
        <p:spPr bwMode="auto">
          <a:xfrm flipH="1">
            <a:off x="3759200" y="4362450"/>
            <a:ext cx="12509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matrix notation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 err="1"/>
              <a:t>B</a:t>
            </a:r>
            <a:r>
              <a:rPr lang="en-US" altLang="en-US" sz="2200" baseline="-25000" dirty="0" err="1"/>
              <a:t>ij</a:t>
            </a:r>
            <a:r>
              <a:rPr lang="en-US" altLang="en-US" sz="2200" dirty="0"/>
              <a:t> </a:t>
            </a:r>
          </a:p>
          <a:p>
            <a:pPr lvl="1"/>
            <a:r>
              <a:rPr lang="en-US" altLang="en-US" sz="2200" dirty="0"/>
              <a:t>= 1 if node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from the first group </a:t>
            </a:r>
            <a:br>
              <a:rPr lang="en-US" altLang="en-US" sz="2200" dirty="0"/>
            </a:br>
            <a:r>
              <a:rPr lang="en-US" altLang="en-US" sz="2200" dirty="0"/>
              <a:t>      links to node j from the second group</a:t>
            </a:r>
          </a:p>
          <a:p>
            <a:pPr lvl="1"/>
            <a:r>
              <a:rPr lang="en-US" altLang="en-US" sz="2200" dirty="0"/>
              <a:t>= 0 otherwise</a:t>
            </a:r>
          </a:p>
          <a:p>
            <a:pPr lvl="1"/>
            <a:endParaRPr lang="en-US" altLang="en-US" sz="2200" dirty="0"/>
          </a:p>
          <a:p>
            <a:r>
              <a:rPr lang="en-US" altLang="en-US" sz="2200" dirty="0"/>
              <a:t>B is usually not a square matrix!</a:t>
            </a:r>
          </a:p>
          <a:p>
            <a:pPr lvl="1"/>
            <a:r>
              <a:rPr lang="en-US" altLang="en-US" sz="2200" dirty="0"/>
              <a:t>for example: we have n customers and m products</a:t>
            </a:r>
          </a:p>
          <a:p>
            <a:endParaRPr lang="en-US" altLang="en-US" sz="22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dirty="0"/>
              <a:t>		</a:t>
            </a:r>
          </a:p>
        </p:txBody>
      </p:sp>
      <p:grpSp>
        <p:nvGrpSpPr>
          <p:cNvPr id="15364" name="Group 22"/>
          <p:cNvGrpSpPr>
            <a:grpSpLocks/>
          </p:cNvGrpSpPr>
          <p:nvPr/>
        </p:nvGrpSpPr>
        <p:grpSpPr bwMode="auto">
          <a:xfrm>
            <a:off x="6286500" y="1447800"/>
            <a:ext cx="2171700" cy="990600"/>
            <a:chOff x="2904" y="1056"/>
            <a:chExt cx="2352" cy="1008"/>
          </a:xfrm>
        </p:grpSpPr>
        <p:sp>
          <p:nvSpPr>
            <p:cNvPr id="15391" name="Oval 4"/>
            <p:cNvSpPr>
              <a:spLocks noChangeArrowheads="1"/>
            </p:cNvSpPr>
            <p:nvPr/>
          </p:nvSpPr>
          <p:spPr bwMode="auto">
            <a:xfrm>
              <a:off x="2904" y="1056"/>
              <a:ext cx="193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2" name="Oval 5"/>
            <p:cNvSpPr>
              <a:spLocks noChangeArrowheads="1"/>
            </p:cNvSpPr>
            <p:nvPr/>
          </p:nvSpPr>
          <p:spPr bwMode="auto">
            <a:xfrm>
              <a:off x="344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3" name="Oval 6"/>
            <p:cNvSpPr>
              <a:spLocks noChangeArrowheads="1"/>
            </p:cNvSpPr>
            <p:nvPr/>
          </p:nvSpPr>
          <p:spPr bwMode="auto">
            <a:xfrm>
              <a:off x="398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4" name="Oval 7"/>
            <p:cNvSpPr>
              <a:spLocks noChangeArrowheads="1"/>
            </p:cNvSpPr>
            <p:nvPr/>
          </p:nvSpPr>
          <p:spPr bwMode="auto">
            <a:xfrm>
              <a:off x="4524" y="1056"/>
              <a:ext cx="194" cy="192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5" name="Oval 8"/>
            <p:cNvSpPr>
              <a:spLocks noChangeArrowheads="1"/>
            </p:cNvSpPr>
            <p:nvPr/>
          </p:nvSpPr>
          <p:spPr bwMode="auto">
            <a:xfrm>
              <a:off x="5063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6" name="Rectangle 9"/>
            <p:cNvSpPr>
              <a:spLocks noChangeArrowheads="1"/>
            </p:cNvSpPr>
            <p:nvPr/>
          </p:nvSpPr>
          <p:spPr bwMode="auto">
            <a:xfrm>
              <a:off x="3193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7" name="Rectangle 10"/>
            <p:cNvSpPr>
              <a:spLocks noChangeArrowheads="1"/>
            </p:cNvSpPr>
            <p:nvPr/>
          </p:nvSpPr>
          <p:spPr bwMode="auto">
            <a:xfrm>
              <a:off x="3736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8" name="Rectangle 11"/>
            <p:cNvSpPr>
              <a:spLocks noChangeArrowheads="1"/>
            </p:cNvSpPr>
            <p:nvPr/>
          </p:nvSpPr>
          <p:spPr bwMode="auto">
            <a:xfrm>
              <a:off x="4279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399" name="Rectangle 12"/>
            <p:cNvSpPr>
              <a:spLocks noChangeArrowheads="1"/>
            </p:cNvSpPr>
            <p:nvPr/>
          </p:nvSpPr>
          <p:spPr bwMode="auto">
            <a:xfrm>
              <a:off x="4824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cxnSp>
          <p:nvCxnSpPr>
            <p:cNvPr id="15400" name="AutoShape 13"/>
            <p:cNvCxnSpPr>
              <a:cxnSpLocks noChangeShapeType="1"/>
              <a:stCxn id="15391" idx="4"/>
              <a:endCxn id="15396" idx="0"/>
            </p:cNvCxnSpPr>
            <p:nvPr/>
          </p:nvCxnSpPr>
          <p:spPr bwMode="auto">
            <a:xfrm>
              <a:off x="3000" y="1260"/>
              <a:ext cx="2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AutoShape 14"/>
            <p:cNvCxnSpPr>
              <a:cxnSpLocks noChangeShapeType="1"/>
              <a:stCxn id="15392" idx="4"/>
              <a:endCxn id="15396" idx="0"/>
            </p:cNvCxnSpPr>
            <p:nvPr/>
          </p:nvCxnSpPr>
          <p:spPr bwMode="auto">
            <a:xfrm flipH="1">
              <a:off x="3287" y="1260"/>
              <a:ext cx="25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2" name="AutoShape 15"/>
            <p:cNvCxnSpPr>
              <a:cxnSpLocks noChangeShapeType="1"/>
              <a:stCxn id="15393" idx="4"/>
              <a:endCxn id="15396" idx="0"/>
            </p:cNvCxnSpPr>
            <p:nvPr/>
          </p:nvCxnSpPr>
          <p:spPr bwMode="auto">
            <a:xfrm flipH="1">
              <a:off x="3287" y="1260"/>
              <a:ext cx="79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3" name="AutoShape 16"/>
            <p:cNvCxnSpPr>
              <a:cxnSpLocks noChangeShapeType="1"/>
              <a:stCxn id="15393" idx="4"/>
              <a:endCxn id="15397" idx="0"/>
            </p:cNvCxnSpPr>
            <p:nvPr/>
          </p:nvCxnSpPr>
          <p:spPr bwMode="auto">
            <a:xfrm flipH="1">
              <a:off x="3832" y="1260"/>
              <a:ext cx="248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4" name="AutoShape 17"/>
            <p:cNvCxnSpPr>
              <a:cxnSpLocks noChangeShapeType="1"/>
              <a:stCxn id="15394" idx="4"/>
              <a:endCxn id="15398" idx="0"/>
            </p:cNvCxnSpPr>
            <p:nvPr/>
          </p:nvCxnSpPr>
          <p:spPr bwMode="auto">
            <a:xfrm flipH="1">
              <a:off x="4376" y="1260"/>
              <a:ext cx="244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5" name="AutoShape 18"/>
            <p:cNvCxnSpPr>
              <a:cxnSpLocks noChangeShapeType="1"/>
              <a:stCxn id="15395" idx="4"/>
              <a:endCxn id="15399" idx="0"/>
            </p:cNvCxnSpPr>
            <p:nvPr/>
          </p:nvCxnSpPr>
          <p:spPr bwMode="auto">
            <a:xfrm flipH="1">
              <a:off x="4921" y="1260"/>
              <a:ext cx="239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6" name="AutoShape 19"/>
            <p:cNvCxnSpPr>
              <a:cxnSpLocks noChangeShapeType="1"/>
              <a:stCxn id="15394" idx="4"/>
              <a:endCxn id="15396" idx="0"/>
            </p:cNvCxnSpPr>
            <p:nvPr/>
          </p:nvCxnSpPr>
          <p:spPr bwMode="auto">
            <a:xfrm flipH="1">
              <a:off x="3287" y="1260"/>
              <a:ext cx="1332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7" name="AutoShape 20"/>
            <p:cNvCxnSpPr>
              <a:cxnSpLocks noChangeShapeType="1"/>
              <a:stCxn id="15394" idx="4"/>
              <a:endCxn id="15399" idx="0"/>
            </p:cNvCxnSpPr>
            <p:nvPr/>
          </p:nvCxnSpPr>
          <p:spPr bwMode="auto">
            <a:xfrm>
              <a:off x="4620" y="1260"/>
              <a:ext cx="301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8" name="AutoShape 21"/>
            <p:cNvCxnSpPr>
              <a:cxnSpLocks noChangeShapeType="1"/>
              <a:stCxn id="15394" idx="4"/>
              <a:endCxn id="15397" idx="0"/>
            </p:cNvCxnSpPr>
            <p:nvPr/>
          </p:nvCxnSpPr>
          <p:spPr bwMode="auto">
            <a:xfrm flipH="1">
              <a:off x="3832" y="1260"/>
              <a:ext cx="7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7620000" y="1143000"/>
            <a:ext cx="32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i</a:t>
            </a:r>
          </a:p>
        </p:txBody>
      </p:sp>
      <p:sp>
        <p:nvSpPr>
          <p:cNvPr id="15366" name="Text Box 24"/>
          <p:cNvSpPr txBox="1">
            <a:spLocks noChangeArrowheads="1"/>
          </p:cNvSpPr>
          <p:nvPr/>
        </p:nvSpPr>
        <p:spPr bwMode="auto">
          <a:xfrm>
            <a:off x="7391400" y="2438400"/>
            <a:ext cx="32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j</a:t>
            </a:r>
          </a:p>
        </p:txBody>
      </p:sp>
      <p:graphicFrame>
        <p:nvGraphicFramePr>
          <p:cNvPr id="126049" name="Group 97"/>
          <p:cNvGraphicFramePr>
            <a:graphicFrameLocks noGrp="1"/>
          </p:cNvGraphicFramePr>
          <p:nvPr/>
        </p:nvGraphicFramePr>
        <p:xfrm>
          <a:off x="3429000" y="3962400"/>
          <a:ext cx="2073275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68" name="AutoShape 93"/>
          <p:cNvSpPr>
            <a:spLocks/>
          </p:cNvSpPr>
          <p:nvPr/>
        </p:nvSpPr>
        <p:spPr bwMode="auto">
          <a:xfrm>
            <a:off x="3200400" y="40386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69" name="AutoShape 94"/>
          <p:cNvSpPr>
            <a:spLocks/>
          </p:cNvSpPr>
          <p:nvPr/>
        </p:nvSpPr>
        <p:spPr bwMode="auto">
          <a:xfrm flipH="1">
            <a:off x="5334000" y="40386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70" name="Text Box 95"/>
          <p:cNvSpPr txBox="1">
            <a:spLocks noChangeArrowheads="1"/>
          </p:cNvSpPr>
          <p:nvPr/>
        </p:nvSpPr>
        <p:spPr bwMode="auto">
          <a:xfrm>
            <a:off x="2438400" y="4648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B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  <p:bldP spid="35869" grpId="0" animBg="1"/>
      <p:bldP spid="358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Going from a bipartite to a one-mode graph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4457700" cy="33528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One mode projection</a:t>
            </a:r>
          </a:p>
          <a:p>
            <a:pPr lvl="1" eaLnBrk="1" hangingPunct="1"/>
            <a:r>
              <a:rPr lang="en-US" altLang="en-US" sz="2200" dirty="0"/>
              <a:t>Two nodes from the first group are connected if they link to the same node in the second group</a:t>
            </a:r>
          </a:p>
          <a:p>
            <a:pPr lvl="1" eaLnBrk="1" hangingPunct="1"/>
            <a:r>
              <a:rPr lang="en-US" altLang="en-US" sz="2200" dirty="0"/>
              <a:t>Naturally high occurrence of cliques</a:t>
            </a:r>
          </a:p>
          <a:p>
            <a:pPr lvl="1" eaLnBrk="1" hangingPunct="1"/>
            <a:r>
              <a:rPr lang="en-US" altLang="en-US" sz="2200" dirty="0"/>
              <a:t>Some loss of information</a:t>
            </a:r>
          </a:p>
          <a:p>
            <a:pPr lvl="1" eaLnBrk="1" hangingPunct="1"/>
            <a:r>
              <a:rPr lang="en-US" altLang="en-US" sz="2200" dirty="0"/>
              <a:t>Can use weighted edges to preserve group occurrences</a:t>
            </a:r>
          </a:p>
        </p:txBody>
      </p:sp>
      <p:sp>
        <p:nvSpPr>
          <p:cNvPr id="16388" name="Oval 10"/>
          <p:cNvSpPr>
            <a:spLocks noChangeArrowheads="1"/>
          </p:cNvSpPr>
          <p:nvPr/>
        </p:nvSpPr>
        <p:spPr bwMode="auto">
          <a:xfrm>
            <a:off x="4610100" y="1676400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89" name="Oval 11"/>
          <p:cNvSpPr>
            <a:spLocks noChangeArrowheads="1"/>
          </p:cNvSpPr>
          <p:nvPr/>
        </p:nvSpPr>
        <p:spPr bwMode="auto">
          <a:xfrm>
            <a:off x="5467350" y="1676400"/>
            <a:ext cx="304800" cy="3048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0" name="Oval 12"/>
          <p:cNvSpPr>
            <a:spLocks noChangeArrowheads="1"/>
          </p:cNvSpPr>
          <p:nvPr/>
        </p:nvSpPr>
        <p:spPr bwMode="auto">
          <a:xfrm>
            <a:off x="6324600" y="1676400"/>
            <a:ext cx="304800" cy="304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1" name="Oval 13"/>
          <p:cNvSpPr>
            <a:spLocks noChangeArrowheads="1"/>
          </p:cNvSpPr>
          <p:nvPr/>
        </p:nvSpPr>
        <p:spPr bwMode="auto">
          <a:xfrm>
            <a:off x="7181850" y="1676400"/>
            <a:ext cx="304800" cy="304800"/>
          </a:xfrm>
          <a:prstGeom prst="ellips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2" name="Oval 14"/>
          <p:cNvSpPr>
            <a:spLocks noChangeArrowheads="1"/>
          </p:cNvSpPr>
          <p:nvPr/>
        </p:nvSpPr>
        <p:spPr bwMode="auto">
          <a:xfrm>
            <a:off x="8039100" y="1676400"/>
            <a:ext cx="304800" cy="304800"/>
          </a:xfrm>
          <a:prstGeom prst="ellips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5067300" y="29718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5930900" y="29718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6794500" y="29718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7658100" y="29718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16397" name="AutoShape 19"/>
          <p:cNvCxnSpPr>
            <a:cxnSpLocks noChangeShapeType="1"/>
            <a:stCxn id="16388" idx="4"/>
            <a:endCxn id="16393" idx="0"/>
          </p:cNvCxnSpPr>
          <p:nvPr/>
        </p:nvCxnSpPr>
        <p:spPr bwMode="auto">
          <a:xfrm>
            <a:off x="4762500" y="2000250"/>
            <a:ext cx="4572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20"/>
          <p:cNvCxnSpPr>
            <a:cxnSpLocks noChangeShapeType="1"/>
            <a:stCxn id="16389" idx="4"/>
            <a:endCxn id="16393" idx="0"/>
          </p:cNvCxnSpPr>
          <p:nvPr/>
        </p:nvCxnSpPr>
        <p:spPr bwMode="auto">
          <a:xfrm flipH="1">
            <a:off x="5219700" y="2000250"/>
            <a:ext cx="4000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21"/>
          <p:cNvCxnSpPr>
            <a:cxnSpLocks noChangeShapeType="1"/>
            <a:stCxn id="16390" idx="4"/>
            <a:endCxn id="16393" idx="0"/>
          </p:cNvCxnSpPr>
          <p:nvPr/>
        </p:nvCxnSpPr>
        <p:spPr bwMode="auto">
          <a:xfrm flipH="1">
            <a:off x="5219700" y="2000250"/>
            <a:ext cx="12573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22"/>
          <p:cNvCxnSpPr>
            <a:cxnSpLocks noChangeShapeType="1"/>
            <a:stCxn id="16390" idx="4"/>
            <a:endCxn id="16394" idx="0"/>
          </p:cNvCxnSpPr>
          <p:nvPr/>
        </p:nvCxnSpPr>
        <p:spPr bwMode="auto">
          <a:xfrm flipH="1">
            <a:off x="6083300" y="2000250"/>
            <a:ext cx="3937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3"/>
          <p:cNvCxnSpPr>
            <a:cxnSpLocks noChangeShapeType="1"/>
            <a:stCxn id="16391" idx="4"/>
            <a:endCxn id="16395" idx="0"/>
          </p:cNvCxnSpPr>
          <p:nvPr/>
        </p:nvCxnSpPr>
        <p:spPr bwMode="auto">
          <a:xfrm flipH="1">
            <a:off x="6946900" y="2000250"/>
            <a:ext cx="3873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AutoShape 24"/>
          <p:cNvCxnSpPr>
            <a:cxnSpLocks noChangeShapeType="1"/>
            <a:stCxn id="16392" idx="4"/>
            <a:endCxn id="16396" idx="0"/>
          </p:cNvCxnSpPr>
          <p:nvPr/>
        </p:nvCxnSpPr>
        <p:spPr bwMode="auto">
          <a:xfrm flipH="1">
            <a:off x="7810500" y="2000250"/>
            <a:ext cx="3810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AutoShape 25"/>
          <p:cNvCxnSpPr>
            <a:cxnSpLocks noChangeShapeType="1"/>
            <a:stCxn id="16391" idx="4"/>
            <a:endCxn id="16393" idx="0"/>
          </p:cNvCxnSpPr>
          <p:nvPr/>
        </p:nvCxnSpPr>
        <p:spPr bwMode="auto">
          <a:xfrm flipH="1">
            <a:off x="5219700" y="2000250"/>
            <a:ext cx="21145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26"/>
          <p:cNvCxnSpPr>
            <a:cxnSpLocks noChangeShapeType="1"/>
            <a:stCxn id="16391" idx="4"/>
            <a:endCxn id="16396" idx="0"/>
          </p:cNvCxnSpPr>
          <p:nvPr/>
        </p:nvCxnSpPr>
        <p:spPr bwMode="auto">
          <a:xfrm>
            <a:off x="7334250" y="2000250"/>
            <a:ext cx="4762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AutoShape 27"/>
          <p:cNvCxnSpPr>
            <a:cxnSpLocks noChangeShapeType="1"/>
            <a:stCxn id="16391" idx="4"/>
            <a:endCxn id="16394" idx="0"/>
          </p:cNvCxnSpPr>
          <p:nvPr/>
        </p:nvCxnSpPr>
        <p:spPr bwMode="auto">
          <a:xfrm flipH="1">
            <a:off x="6083300" y="2000250"/>
            <a:ext cx="125095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406" name="Group 1"/>
          <p:cNvGrpSpPr>
            <a:grpSpLocks/>
          </p:cNvGrpSpPr>
          <p:nvPr/>
        </p:nvGrpSpPr>
        <p:grpSpPr bwMode="auto">
          <a:xfrm>
            <a:off x="5105400" y="4191000"/>
            <a:ext cx="3733800" cy="1981200"/>
            <a:chOff x="5105400" y="4191000"/>
            <a:chExt cx="3733800" cy="1981200"/>
          </a:xfrm>
        </p:grpSpPr>
        <p:sp>
          <p:nvSpPr>
            <p:cNvPr id="16412" name="Oval 4"/>
            <p:cNvSpPr>
              <a:spLocks noChangeArrowheads="1"/>
            </p:cNvSpPr>
            <p:nvPr/>
          </p:nvSpPr>
          <p:spPr bwMode="auto">
            <a:xfrm>
              <a:off x="6553200" y="4191000"/>
              <a:ext cx="304800" cy="3048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6413" name="Oval 5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6414" name="Oval 6"/>
            <p:cNvSpPr>
              <a:spLocks noChangeArrowheads="1"/>
            </p:cNvSpPr>
            <p:nvPr/>
          </p:nvSpPr>
          <p:spPr bwMode="auto">
            <a:xfrm>
              <a:off x="6400800" y="5867400"/>
              <a:ext cx="304800" cy="304800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6415" name="Oval 7"/>
            <p:cNvSpPr>
              <a:spLocks noChangeArrowheads="1"/>
            </p:cNvSpPr>
            <p:nvPr/>
          </p:nvSpPr>
          <p:spPr bwMode="auto">
            <a:xfrm>
              <a:off x="7696200" y="4953000"/>
              <a:ext cx="304800" cy="30480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6416" name="Oval 8"/>
            <p:cNvSpPr>
              <a:spLocks noChangeArrowheads="1"/>
            </p:cNvSpPr>
            <p:nvPr/>
          </p:nvSpPr>
          <p:spPr bwMode="auto">
            <a:xfrm>
              <a:off x="8534400" y="5105400"/>
              <a:ext cx="304800" cy="3048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16417" name="AutoShape 9"/>
            <p:cNvCxnSpPr>
              <a:cxnSpLocks noChangeShapeType="1"/>
              <a:stCxn id="16412" idx="2"/>
              <a:endCxn id="16413" idx="7"/>
            </p:cNvCxnSpPr>
            <p:nvPr/>
          </p:nvCxnSpPr>
          <p:spPr bwMode="auto">
            <a:xfrm flipH="1">
              <a:off x="5365750" y="4343400"/>
              <a:ext cx="1168400" cy="7112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8" name="AutoShape 28"/>
            <p:cNvCxnSpPr>
              <a:cxnSpLocks noChangeShapeType="1"/>
              <a:stCxn id="16412" idx="4"/>
              <a:endCxn id="16414" idx="0"/>
            </p:cNvCxnSpPr>
            <p:nvPr/>
          </p:nvCxnSpPr>
          <p:spPr bwMode="auto">
            <a:xfrm flipH="1">
              <a:off x="6553200" y="4514850"/>
              <a:ext cx="152400" cy="13335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9" name="AutoShape 29"/>
            <p:cNvCxnSpPr>
              <a:cxnSpLocks noChangeShapeType="1"/>
              <a:stCxn id="16412" idx="6"/>
              <a:endCxn id="16415" idx="0"/>
            </p:cNvCxnSpPr>
            <p:nvPr/>
          </p:nvCxnSpPr>
          <p:spPr bwMode="auto">
            <a:xfrm>
              <a:off x="6877050" y="4343400"/>
              <a:ext cx="971550" cy="59055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0" name="AutoShape 30"/>
            <p:cNvCxnSpPr>
              <a:cxnSpLocks noChangeShapeType="1"/>
              <a:stCxn id="16413" idx="5"/>
              <a:endCxn id="16414" idx="2"/>
            </p:cNvCxnSpPr>
            <p:nvPr/>
          </p:nvCxnSpPr>
          <p:spPr bwMode="auto">
            <a:xfrm>
              <a:off x="5365750" y="5308600"/>
              <a:ext cx="1016000" cy="7112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AutoShape 31"/>
            <p:cNvCxnSpPr>
              <a:cxnSpLocks noChangeShapeType="1"/>
              <a:stCxn id="16415" idx="3"/>
              <a:endCxn id="16414" idx="6"/>
            </p:cNvCxnSpPr>
            <p:nvPr/>
          </p:nvCxnSpPr>
          <p:spPr bwMode="auto">
            <a:xfrm flipH="1">
              <a:off x="6724650" y="5232400"/>
              <a:ext cx="1016000" cy="7874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2" name="AutoShape 32"/>
            <p:cNvCxnSpPr>
              <a:cxnSpLocks noChangeShapeType="1"/>
              <a:stCxn id="16416" idx="2"/>
              <a:endCxn id="16415" idx="6"/>
            </p:cNvCxnSpPr>
            <p:nvPr/>
          </p:nvCxnSpPr>
          <p:spPr bwMode="auto">
            <a:xfrm flipH="1" flipV="1">
              <a:off x="8020050" y="5105400"/>
              <a:ext cx="495300" cy="1524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3" name="AutoShape 33"/>
            <p:cNvCxnSpPr>
              <a:cxnSpLocks noChangeShapeType="1"/>
              <a:stCxn id="16415" idx="2"/>
              <a:endCxn id="16413" idx="6"/>
            </p:cNvCxnSpPr>
            <p:nvPr/>
          </p:nvCxnSpPr>
          <p:spPr bwMode="auto">
            <a:xfrm flipH="1">
              <a:off x="5429250" y="5105400"/>
              <a:ext cx="2247900" cy="7620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07" name="Rectangle 35"/>
          <p:cNvSpPr>
            <a:spLocks noChangeArrowheads="1"/>
          </p:cNvSpPr>
          <p:nvPr/>
        </p:nvSpPr>
        <p:spPr bwMode="auto">
          <a:xfrm>
            <a:off x="762000" y="1219200"/>
            <a:ext cx="3733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Two-mode network</a:t>
            </a:r>
          </a:p>
        </p:txBody>
      </p:sp>
      <p:sp>
        <p:nvSpPr>
          <p:cNvPr id="16408" name="Freeform 36"/>
          <p:cNvSpPr>
            <a:spLocks/>
          </p:cNvSpPr>
          <p:nvPr/>
        </p:nvSpPr>
        <p:spPr bwMode="auto">
          <a:xfrm>
            <a:off x="4381500" y="1136650"/>
            <a:ext cx="4179888" cy="1270000"/>
          </a:xfrm>
          <a:custGeom>
            <a:avLst/>
            <a:gdLst>
              <a:gd name="T0" fmla="*/ 2147483646 w 2633"/>
              <a:gd name="T1" fmla="*/ 2147483646 h 800"/>
              <a:gd name="T2" fmla="*/ 2147483646 w 2633"/>
              <a:gd name="T3" fmla="*/ 2147483646 h 800"/>
              <a:gd name="T4" fmla="*/ 2147483646 w 2633"/>
              <a:gd name="T5" fmla="*/ 2147483646 h 800"/>
              <a:gd name="T6" fmla="*/ 2147483646 w 2633"/>
              <a:gd name="T7" fmla="*/ 2147483646 h 800"/>
              <a:gd name="T8" fmla="*/ 2147483646 w 2633"/>
              <a:gd name="T9" fmla="*/ 2147483646 h 800"/>
              <a:gd name="T10" fmla="*/ 2147483646 w 2633"/>
              <a:gd name="T11" fmla="*/ 2147483646 h 800"/>
              <a:gd name="T12" fmla="*/ 2147483646 w 2633"/>
              <a:gd name="T13" fmla="*/ 2147483646 h 800"/>
              <a:gd name="T14" fmla="*/ 2147483646 w 2633"/>
              <a:gd name="T15" fmla="*/ 2147483646 h 800"/>
              <a:gd name="T16" fmla="*/ 2147483646 w 2633"/>
              <a:gd name="T17" fmla="*/ 2147483646 h 800"/>
              <a:gd name="T18" fmla="*/ 2147483646 w 2633"/>
              <a:gd name="T19" fmla="*/ 2147483646 h 800"/>
              <a:gd name="T20" fmla="*/ 2147483646 w 2633"/>
              <a:gd name="T21" fmla="*/ 2147483646 h 800"/>
              <a:gd name="T22" fmla="*/ 2147483646 w 2633"/>
              <a:gd name="T23" fmla="*/ 2147483646 h 800"/>
              <a:gd name="T24" fmla="*/ 2147483646 w 2633"/>
              <a:gd name="T25" fmla="*/ 2147483646 h 800"/>
              <a:gd name="T26" fmla="*/ 2147483646 w 2633"/>
              <a:gd name="T27" fmla="*/ 2147483646 h 800"/>
              <a:gd name="T28" fmla="*/ 2147483646 w 2633"/>
              <a:gd name="T29" fmla="*/ 2147483646 h 800"/>
              <a:gd name="T30" fmla="*/ 2147483646 w 2633"/>
              <a:gd name="T31" fmla="*/ 2147483646 h 800"/>
              <a:gd name="T32" fmla="*/ 2147483646 w 2633"/>
              <a:gd name="T33" fmla="*/ 2147483646 h 800"/>
              <a:gd name="T34" fmla="*/ 2147483646 w 2633"/>
              <a:gd name="T35" fmla="*/ 2147483646 h 800"/>
              <a:gd name="T36" fmla="*/ 2147483646 w 2633"/>
              <a:gd name="T37" fmla="*/ 2147483646 h 800"/>
              <a:gd name="T38" fmla="*/ 2147483646 w 2633"/>
              <a:gd name="T39" fmla="*/ 2147483646 h 800"/>
              <a:gd name="T40" fmla="*/ 2147483646 w 2633"/>
              <a:gd name="T41" fmla="*/ 2147483646 h 800"/>
              <a:gd name="T42" fmla="*/ 2147483646 w 2633"/>
              <a:gd name="T43" fmla="*/ 2147483646 h 800"/>
              <a:gd name="T44" fmla="*/ 2147483646 w 2633"/>
              <a:gd name="T45" fmla="*/ 2147483646 h 800"/>
              <a:gd name="T46" fmla="*/ 2147483646 w 2633"/>
              <a:gd name="T47" fmla="*/ 2147483646 h 800"/>
              <a:gd name="T48" fmla="*/ 2147483646 w 2633"/>
              <a:gd name="T49" fmla="*/ 2147483646 h 8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33"/>
              <a:gd name="T76" fmla="*/ 0 h 800"/>
              <a:gd name="T77" fmla="*/ 2633 w 2633"/>
              <a:gd name="T78" fmla="*/ 800 h 8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33" h="800">
                <a:moveTo>
                  <a:pt x="47" y="360"/>
                </a:moveTo>
                <a:cubicBezTo>
                  <a:pt x="77" y="339"/>
                  <a:pt x="106" y="318"/>
                  <a:pt x="137" y="298"/>
                </a:cubicBezTo>
                <a:cubicBezTo>
                  <a:pt x="167" y="279"/>
                  <a:pt x="181" y="253"/>
                  <a:pt x="216" y="236"/>
                </a:cubicBezTo>
                <a:cubicBezTo>
                  <a:pt x="239" y="211"/>
                  <a:pt x="212" y="236"/>
                  <a:pt x="256" y="219"/>
                </a:cubicBezTo>
                <a:cubicBezTo>
                  <a:pt x="262" y="217"/>
                  <a:pt x="266" y="210"/>
                  <a:pt x="272" y="207"/>
                </a:cubicBezTo>
                <a:cubicBezTo>
                  <a:pt x="311" y="187"/>
                  <a:pt x="388" y="179"/>
                  <a:pt x="431" y="173"/>
                </a:cubicBezTo>
                <a:cubicBezTo>
                  <a:pt x="951" y="0"/>
                  <a:pt x="1526" y="160"/>
                  <a:pt x="2074" y="162"/>
                </a:cubicBezTo>
                <a:cubicBezTo>
                  <a:pt x="2187" y="164"/>
                  <a:pt x="2300" y="165"/>
                  <a:pt x="2413" y="168"/>
                </a:cubicBezTo>
                <a:cubicBezTo>
                  <a:pt x="2499" y="170"/>
                  <a:pt x="2475" y="158"/>
                  <a:pt x="2514" y="185"/>
                </a:cubicBezTo>
                <a:cubicBezTo>
                  <a:pt x="2548" y="241"/>
                  <a:pt x="2510" y="186"/>
                  <a:pt x="2560" y="236"/>
                </a:cubicBezTo>
                <a:cubicBezTo>
                  <a:pt x="2588" y="264"/>
                  <a:pt x="2609" y="300"/>
                  <a:pt x="2633" y="332"/>
                </a:cubicBezTo>
                <a:cubicBezTo>
                  <a:pt x="2633" y="334"/>
                  <a:pt x="2627" y="419"/>
                  <a:pt x="2622" y="439"/>
                </a:cubicBezTo>
                <a:cubicBezTo>
                  <a:pt x="2610" y="482"/>
                  <a:pt x="2591" y="521"/>
                  <a:pt x="2576" y="563"/>
                </a:cubicBezTo>
                <a:cubicBezTo>
                  <a:pt x="2574" y="568"/>
                  <a:pt x="2553" y="586"/>
                  <a:pt x="2548" y="591"/>
                </a:cubicBezTo>
                <a:cubicBezTo>
                  <a:pt x="2517" y="622"/>
                  <a:pt x="2474" y="651"/>
                  <a:pt x="2435" y="670"/>
                </a:cubicBezTo>
                <a:cubicBezTo>
                  <a:pt x="2415" y="690"/>
                  <a:pt x="2400" y="693"/>
                  <a:pt x="2373" y="704"/>
                </a:cubicBezTo>
                <a:cubicBezTo>
                  <a:pt x="2348" y="732"/>
                  <a:pt x="2315" y="736"/>
                  <a:pt x="2283" y="749"/>
                </a:cubicBezTo>
                <a:cubicBezTo>
                  <a:pt x="2223" y="774"/>
                  <a:pt x="2166" y="789"/>
                  <a:pt x="2102" y="800"/>
                </a:cubicBezTo>
                <a:cubicBezTo>
                  <a:pt x="1938" y="796"/>
                  <a:pt x="1775" y="797"/>
                  <a:pt x="1611" y="789"/>
                </a:cubicBezTo>
                <a:cubicBezTo>
                  <a:pt x="1586" y="788"/>
                  <a:pt x="1449" y="762"/>
                  <a:pt x="1413" y="761"/>
                </a:cubicBezTo>
                <a:cubicBezTo>
                  <a:pt x="820" y="747"/>
                  <a:pt x="1240" y="756"/>
                  <a:pt x="154" y="744"/>
                </a:cubicBezTo>
                <a:cubicBezTo>
                  <a:pt x="104" y="726"/>
                  <a:pt x="73" y="704"/>
                  <a:pt x="30" y="676"/>
                </a:cubicBezTo>
                <a:cubicBezTo>
                  <a:pt x="18" y="660"/>
                  <a:pt x="7" y="620"/>
                  <a:pt x="7" y="620"/>
                </a:cubicBezTo>
                <a:cubicBezTo>
                  <a:pt x="12" y="543"/>
                  <a:pt x="0" y="428"/>
                  <a:pt x="58" y="365"/>
                </a:cubicBezTo>
                <a:cubicBezTo>
                  <a:pt x="66" y="341"/>
                  <a:pt x="69" y="345"/>
                  <a:pt x="47" y="360"/>
                </a:cubicBezTo>
                <a:close/>
              </a:path>
            </a:pathLst>
          </a:custGeom>
          <a:noFill/>
          <a:ln w="19050">
            <a:solidFill>
              <a:srgbClr val="99009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7451725" y="9509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99"/>
                </a:solidFill>
              </a:rPr>
              <a:t>group 1</a:t>
            </a:r>
          </a:p>
        </p:txBody>
      </p:sp>
      <p:sp>
        <p:nvSpPr>
          <p:cNvPr id="16410" name="Freeform 38"/>
          <p:cNvSpPr>
            <a:spLocks/>
          </p:cNvSpPr>
          <p:nvPr/>
        </p:nvSpPr>
        <p:spPr bwMode="auto">
          <a:xfrm>
            <a:off x="4648200" y="2482850"/>
            <a:ext cx="3868738" cy="1438275"/>
          </a:xfrm>
          <a:custGeom>
            <a:avLst/>
            <a:gdLst>
              <a:gd name="T0" fmla="*/ 2147483646 w 2437"/>
              <a:gd name="T1" fmla="*/ 2147483646 h 906"/>
              <a:gd name="T2" fmla="*/ 2147483646 w 2437"/>
              <a:gd name="T3" fmla="*/ 2147483646 h 906"/>
              <a:gd name="T4" fmla="*/ 2147483646 w 2437"/>
              <a:gd name="T5" fmla="*/ 2147483646 h 906"/>
              <a:gd name="T6" fmla="*/ 2147483646 w 2437"/>
              <a:gd name="T7" fmla="*/ 2147483646 h 906"/>
              <a:gd name="T8" fmla="*/ 2147483646 w 2437"/>
              <a:gd name="T9" fmla="*/ 2147483646 h 906"/>
              <a:gd name="T10" fmla="*/ 2147483646 w 2437"/>
              <a:gd name="T11" fmla="*/ 2147483646 h 906"/>
              <a:gd name="T12" fmla="*/ 2147483646 w 2437"/>
              <a:gd name="T13" fmla="*/ 2147483646 h 906"/>
              <a:gd name="T14" fmla="*/ 2147483646 w 2437"/>
              <a:gd name="T15" fmla="*/ 2147483646 h 906"/>
              <a:gd name="T16" fmla="*/ 2147483646 w 2437"/>
              <a:gd name="T17" fmla="*/ 2147483646 h 906"/>
              <a:gd name="T18" fmla="*/ 2147483646 w 2437"/>
              <a:gd name="T19" fmla="*/ 2147483646 h 906"/>
              <a:gd name="T20" fmla="*/ 2147483646 w 2437"/>
              <a:gd name="T21" fmla="*/ 2147483646 h 906"/>
              <a:gd name="T22" fmla="*/ 2147483646 w 2437"/>
              <a:gd name="T23" fmla="*/ 2147483646 h 906"/>
              <a:gd name="T24" fmla="*/ 2147483646 w 2437"/>
              <a:gd name="T25" fmla="*/ 2147483646 h 906"/>
              <a:gd name="T26" fmla="*/ 2147483646 w 2437"/>
              <a:gd name="T27" fmla="*/ 2147483646 h 906"/>
              <a:gd name="T28" fmla="*/ 2147483646 w 2437"/>
              <a:gd name="T29" fmla="*/ 2147483646 h 9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37"/>
              <a:gd name="T46" fmla="*/ 0 h 906"/>
              <a:gd name="T47" fmla="*/ 2437 w 2437"/>
              <a:gd name="T48" fmla="*/ 906 h 9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37" h="906">
                <a:moveTo>
                  <a:pt x="14" y="291"/>
                </a:moveTo>
                <a:cubicBezTo>
                  <a:pt x="35" y="271"/>
                  <a:pt x="80" y="218"/>
                  <a:pt x="110" y="212"/>
                </a:cubicBezTo>
                <a:cubicBezTo>
                  <a:pt x="172" y="199"/>
                  <a:pt x="234" y="182"/>
                  <a:pt x="296" y="167"/>
                </a:cubicBezTo>
                <a:cubicBezTo>
                  <a:pt x="324" y="160"/>
                  <a:pt x="348" y="145"/>
                  <a:pt x="376" y="139"/>
                </a:cubicBezTo>
                <a:cubicBezTo>
                  <a:pt x="427" y="128"/>
                  <a:pt x="446" y="131"/>
                  <a:pt x="511" y="127"/>
                </a:cubicBezTo>
                <a:cubicBezTo>
                  <a:pt x="1595" y="131"/>
                  <a:pt x="1704" y="0"/>
                  <a:pt x="2318" y="167"/>
                </a:cubicBezTo>
                <a:cubicBezTo>
                  <a:pt x="2348" y="196"/>
                  <a:pt x="2373" y="228"/>
                  <a:pt x="2403" y="257"/>
                </a:cubicBezTo>
                <a:cubicBezTo>
                  <a:pt x="2412" y="289"/>
                  <a:pt x="2429" y="316"/>
                  <a:pt x="2437" y="348"/>
                </a:cubicBezTo>
                <a:cubicBezTo>
                  <a:pt x="2436" y="356"/>
                  <a:pt x="2437" y="411"/>
                  <a:pt x="2425" y="432"/>
                </a:cubicBezTo>
                <a:cubicBezTo>
                  <a:pt x="2378" y="514"/>
                  <a:pt x="2291" y="591"/>
                  <a:pt x="2200" y="619"/>
                </a:cubicBezTo>
                <a:cubicBezTo>
                  <a:pt x="2140" y="658"/>
                  <a:pt x="2081" y="660"/>
                  <a:pt x="2013" y="675"/>
                </a:cubicBezTo>
                <a:cubicBezTo>
                  <a:pt x="1373" y="673"/>
                  <a:pt x="671" y="906"/>
                  <a:pt x="93" y="630"/>
                </a:cubicBezTo>
                <a:cubicBezTo>
                  <a:pt x="65" y="586"/>
                  <a:pt x="107" y="647"/>
                  <a:pt x="54" y="590"/>
                </a:cubicBezTo>
                <a:cubicBezTo>
                  <a:pt x="43" y="578"/>
                  <a:pt x="25" y="551"/>
                  <a:pt x="25" y="551"/>
                </a:cubicBezTo>
                <a:cubicBezTo>
                  <a:pt x="0" y="467"/>
                  <a:pt x="106" y="241"/>
                  <a:pt x="14" y="29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11" name="Text Box 39"/>
          <p:cNvSpPr txBox="1">
            <a:spLocks noChangeArrowheads="1"/>
          </p:cNvSpPr>
          <p:nvPr/>
        </p:nvSpPr>
        <p:spPr bwMode="auto">
          <a:xfrm>
            <a:off x="8001000" y="34290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FF0000"/>
                </a:solidFill>
              </a:rPr>
              <a:t>group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Collapsing to a one-mode network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 err="1"/>
              <a:t>i</a:t>
            </a:r>
            <a:r>
              <a:rPr lang="en-US" altLang="en-US" sz="2200" dirty="0"/>
              <a:t> and j are linked if they both link to k</a:t>
            </a:r>
          </a:p>
          <a:p>
            <a:r>
              <a:rPr lang="en-US" altLang="en-US" sz="2200" dirty="0" err="1"/>
              <a:t>P</a:t>
            </a:r>
            <a:r>
              <a:rPr lang="en-US" altLang="en-US" sz="2200" baseline="-25000" dirty="0" err="1"/>
              <a:t>ij</a:t>
            </a:r>
            <a:r>
              <a:rPr lang="en-US" altLang="en-US" sz="2200" baseline="-25000" dirty="0"/>
              <a:t> </a:t>
            </a:r>
            <a:r>
              <a:rPr lang="en-US" altLang="en-US" sz="2200" dirty="0"/>
              <a:t>= </a:t>
            </a:r>
            <a:r>
              <a:rPr lang="en-US" altLang="en-US" sz="2200" dirty="0">
                <a:sym typeface="Symbol" panose="05050102010706020507" pitchFamily="18" charset="2"/>
              </a:rPr>
              <a:t></a:t>
            </a:r>
            <a:r>
              <a:rPr lang="en-US" altLang="en-US" sz="2200" baseline="-25000" dirty="0">
                <a:sym typeface="Symbol" panose="05050102010706020507" pitchFamily="18" charset="2"/>
              </a:rPr>
              <a:t>k</a:t>
            </a:r>
            <a:r>
              <a:rPr lang="en-US" altLang="en-US" sz="2200" dirty="0"/>
              <a:t> B</a:t>
            </a:r>
            <a:r>
              <a:rPr lang="en-US" altLang="en-US" sz="2200" baseline="-25000" dirty="0"/>
              <a:t>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</a:t>
            </a:r>
            <a:r>
              <a:rPr lang="en-US" altLang="en-US" sz="2200" baseline="-25000" dirty="0" err="1"/>
              <a:t>jk</a:t>
            </a:r>
            <a:endParaRPr lang="en-US" altLang="en-US" sz="2200" baseline="-25000" dirty="0"/>
          </a:p>
          <a:p>
            <a:endParaRPr lang="en-US" altLang="en-US" sz="2200" baseline="-25000" dirty="0"/>
          </a:p>
          <a:p>
            <a:r>
              <a:rPr lang="en-US" altLang="en-US" sz="2200" dirty="0"/>
              <a:t>P</a:t>
            </a:r>
            <a:r>
              <a:rPr lang="ja-JP" altLang="en-US" sz="2200"/>
              <a:t>’</a:t>
            </a:r>
            <a:r>
              <a:rPr lang="en-US" altLang="ja-JP" sz="2200" dirty="0"/>
              <a:t> = B B</a:t>
            </a:r>
            <a:r>
              <a:rPr lang="en-US" altLang="ja-JP" sz="2200" baseline="30000" dirty="0"/>
              <a:t>T</a:t>
            </a:r>
          </a:p>
          <a:p>
            <a:pPr lvl="1"/>
            <a:r>
              <a:rPr lang="en-US" altLang="en-US" sz="2200" dirty="0"/>
              <a:t>the transpose of a matrix swaps </a:t>
            </a:r>
            <a:r>
              <a:rPr lang="en-US" altLang="en-US" sz="2200" dirty="0" err="1"/>
              <a:t>B</a:t>
            </a:r>
            <a:r>
              <a:rPr lang="en-US" altLang="en-US" sz="2200" baseline="-25000" dirty="0" err="1"/>
              <a:t>xy</a:t>
            </a:r>
            <a:r>
              <a:rPr lang="en-US" altLang="en-US" sz="2200" dirty="0"/>
              <a:t> and </a:t>
            </a:r>
            <a:r>
              <a:rPr lang="en-US" altLang="en-US" sz="2200" dirty="0" err="1"/>
              <a:t>B</a:t>
            </a:r>
            <a:r>
              <a:rPr lang="en-US" altLang="en-US" sz="2200" baseline="-25000" dirty="0" err="1"/>
              <a:t>yx</a:t>
            </a:r>
            <a:endParaRPr lang="en-US" altLang="en-US" sz="2200" baseline="-25000" dirty="0"/>
          </a:p>
          <a:p>
            <a:pPr lvl="1"/>
            <a:r>
              <a:rPr lang="en-US" altLang="en-US" sz="2200" dirty="0"/>
              <a:t>if B is an </a:t>
            </a:r>
            <a:r>
              <a:rPr lang="en-US" altLang="en-US" sz="2200" i="1" dirty="0" err="1"/>
              <a:t>n</a:t>
            </a:r>
            <a:r>
              <a:rPr lang="en-US" altLang="en-US" sz="2200" dirty="0" err="1"/>
              <a:t>x</a:t>
            </a:r>
            <a:r>
              <a:rPr lang="en-US" altLang="en-US" sz="2200" i="1" dirty="0" err="1"/>
              <a:t>m</a:t>
            </a:r>
            <a:r>
              <a:rPr lang="en-US" altLang="en-US" sz="2200" dirty="0"/>
              <a:t> matrix, B</a:t>
            </a:r>
            <a:r>
              <a:rPr lang="en-US" altLang="en-US" sz="2200" baseline="30000" dirty="0"/>
              <a:t>T</a:t>
            </a:r>
            <a:r>
              <a:rPr lang="en-US" altLang="en-US" sz="2200" dirty="0"/>
              <a:t> is an </a:t>
            </a:r>
            <a:r>
              <a:rPr lang="en-US" altLang="en-US" sz="2200" i="1" dirty="0" err="1"/>
              <a:t>m</a:t>
            </a:r>
            <a:r>
              <a:rPr lang="en-US" altLang="en-US" sz="2200" dirty="0" err="1"/>
              <a:t>x</a:t>
            </a:r>
            <a:r>
              <a:rPr lang="en-US" altLang="en-US" sz="2200" i="1" dirty="0" err="1"/>
              <a:t>n</a:t>
            </a:r>
            <a:r>
              <a:rPr lang="en-US" altLang="en-US" sz="2200" dirty="0"/>
              <a:t> matrix</a:t>
            </a:r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6781800" y="1295400"/>
            <a:ext cx="2171700" cy="990600"/>
            <a:chOff x="2904" y="1056"/>
            <a:chExt cx="2352" cy="1008"/>
          </a:xfrm>
        </p:grpSpPr>
        <p:sp>
          <p:nvSpPr>
            <p:cNvPr id="17470" name="Oval 5"/>
            <p:cNvSpPr>
              <a:spLocks noChangeArrowheads="1"/>
            </p:cNvSpPr>
            <p:nvPr/>
          </p:nvSpPr>
          <p:spPr bwMode="auto">
            <a:xfrm>
              <a:off x="2904" y="1056"/>
              <a:ext cx="193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1" name="Oval 6"/>
            <p:cNvSpPr>
              <a:spLocks noChangeArrowheads="1"/>
            </p:cNvSpPr>
            <p:nvPr/>
          </p:nvSpPr>
          <p:spPr bwMode="auto">
            <a:xfrm>
              <a:off x="344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2" name="Oval 7"/>
            <p:cNvSpPr>
              <a:spLocks noChangeArrowheads="1"/>
            </p:cNvSpPr>
            <p:nvPr/>
          </p:nvSpPr>
          <p:spPr bwMode="auto">
            <a:xfrm>
              <a:off x="398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3" name="Oval 8"/>
            <p:cNvSpPr>
              <a:spLocks noChangeArrowheads="1"/>
            </p:cNvSpPr>
            <p:nvPr/>
          </p:nvSpPr>
          <p:spPr bwMode="auto">
            <a:xfrm>
              <a:off x="4524" y="1056"/>
              <a:ext cx="194" cy="192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4" name="Oval 9"/>
            <p:cNvSpPr>
              <a:spLocks noChangeArrowheads="1"/>
            </p:cNvSpPr>
            <p:nvPr/>
          </p:nvSpPr>
          <p:spPr bwMode="auto">
            <a:xfrm>
              <a:off x="5063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5" name="Rectangle 10"/>
            <p:cNvSpPr>
              <a:spLocks noChangeArrowheads="1"/>
            </p:cNvSpPr>
            <p:nvPr/>
          </p:nvSpPr>
          <p:spPr bwMode="auto">
            <a:xfrm>
              <a:off x="3193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6" name="Rectangle 11"/>
            <p:cNvSpPr>
              <a:spLocks noChangeArrowheads="1"/>
            </p:cNvSpPr>
            <p:nvPr/>
          </p:nvSpPr>
          <p:spPr bwMode="auto">
            <a:xfrm>
              <a:off x="3736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7" name="Rectangle 12"/>
            <p:cNvSpPr>
              <a:spLocks noChangeArrowheads="1"/>
            </p:cNvSpPr>
            <p:nvPr/>
          </p:nvSpPr>
          <p:spPr bwMode="auto">
            <a:xfrm>
              <a:off x="4279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78" name="Rectangle 13"/>
            <p:cNvSpPr>
              <a:spLocks noChangeArrowheads="1"/>
            </p:cNvSpPr>
            <p:nvPr/>
          </p:nvSpPr>
          <p:spPr bwMode="auto">
            <a:xfrm>
              <a:off x="4824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cxnSp>
          <p:nvCxnSpPr>
            <p:cNvPr id="17479" name="AutoShape 14"/>
            <p:cNvCxnSpPr>
              <a:cxnSpLocks noChangeShapeType="1"/>
              <a:stCxn id="17470" idx="4"/>
              <a:endCxn id="17475" idx="0"/>
            </p:cNvCxnSpPr>
            <p:nvPr/>
          </p:nvCxnSpPr>
          <p:spPr bwMode="auto">
            <a:xfrm>
              <a:off x="3000" y="1260"/>
              <a:ext cx="2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0" name="AutoShape 15"/>
            <p:cNvCxnSpPr>
              <a:cxnSpLocks noChangeShapeType="1"/>
              <a:stCxn id="17471" idx="4"/>
              <a:endCxn id="17475" idx="0"/>
            </p:cNvCxnSpPr>
            <p:nvPr/>
          </p:nvCxnSpPr>
          <p:spPr bwMode="auto">
            <a:xfrm flipH="1">
              <a:off x="3287" y="1260"/>
              <a:ext cx="25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1" name="AutoShape 16"/>
            <p:cNvCxnSpPr>
              <a:cxnSpLocks noChangeShapeType="1"/>
              <a:stCxn id="17472" idx="4"/>
              <a:endCxn id="17475" idx="0"/>
            </p:cNvCxnSpPr>
            <p:nvPr/>
          </p:nvCxnSpPr>
          <p:spPr bwMode="auto">
            <a:xfrm flipH="1">
              <a:off x="3287" y="1260"/>
              <a:ext cx="79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2" name="AutoShape 17"/>
            <p:cNvCxnSpPr>
              <a:cxnSpLocks noChangeShapeType="1"/>
              <a:stCxn id="17472" idx="4"/>
              <a:endCxn id="17476" idx="0"/>
            </p:cNvCxnSpPr>
            <p:nvPr/>
          </p:nvCxnSpPr>
          <p:spPr bwMode="auto">
            <a:xfrm flipH="1">
              <a:off x="3832" y="1260"/>
              <a:ext cx="248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3" name="AutoShape 18"/>
            <p:cNvCxnSpPr>
              <a:cxnSpLocks noChangeShapeType="1"/>
              <a:stCxn id="17473" idx="4"/>
              <a:endCxn id="17477" idx="0"/>
            </p:cNvCxnSpPr>
            <p:nvPr/>
          </p:nvCxnSpPr>
          <p:spPr bwMode="auto">
            <a:xfrm flipH="1">
              <a:off x="4376" y="1260"/>
              <a:ext cx="244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4" name="AutoShape 19"/>
            <p:cNvCxnSpPr>
              <a:cxnSpLocks noChangeShapeType="1"/>
              <a:stCxn id="17474" idx="4"/>
              <a:endCxn id="17478" idx="0"/>
            </p:cNvCxnSpPr>
            <p:nvPr/>
          </p:nvCxnSpPr>
          <p:spPr bwMode="auto">
            <a:xfrm flipH="1">
              <a:off x="4921" y="1260"/>
              <a:ext cx="239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5" name="AutoShape 20"/>
            <p:cNvCxnSpPr>
              <a:cxnSpLocks noChangeShapeType="1"/>
              <a:stCxn id="17473" idx="4"/>
              <a:endCxn id="17475" idx="0"/>
            </p:cNvCxnSpPr>
            <p:nvPr/>
          </p:nvCxnSpPr>
          <p:spPr bwMode="auto">
            <a:xfrm flipH="1">
              <a:off x="3287" y="1260"/>
              <a:ext cx="1332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6" name="AutoShape 21"/>
            <p:cNvCxnSpPr>
              <a:cxnSpLocks noChangeShapeType="1"/>
              <a:stCxn id="17473" idx="4"/>
              <a:endCxn id="17478" idx="0"/>
            </p:cNvCxnSpPr>
            <p:nvPr/>
          </p:nvCxnSpPr>
          <p:spPr bwMode="auto">
            <a:xfrm>
              <a:off x="4620" y="1260"/>
              <a:ext cx="301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7" name="AutoShape 22"/>
            <p:cNvCxnSpPr>
              <a:cxnSpLocks noChangeShapeType="1"/>
              <a:stCxn id="17473" idx="4"/>
              <a:endCxn id="17476" idx="0"/>
            </p:cNvCxnSpPr>
            <p:nvPr/>
          </p:nvCxnSpPr>
          <p:spPr bwMode="auto">
            <a:xfrm flipH="1">
              <a:off x="3832" y="1260"/>
              <a:ext cx="7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7696200" y="914400"/>
            <a:ext cx="32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i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6781800" y="2438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k=1</a:t>
            </a:r>
          </a:p>
        </p:txBody>
      </p:sp>
      <p:sp>
        <p:nvSpPr>
          <p:cNvPr id="17415" name="Text Box 25"/>
          <p:cNvSpPr txBox="1">
            <a:spLocks noChangeArrowheads="1"/>
          </p:cNvSpPr>
          <p:nvPr/>
        </p:nvSpPr>
        <p:spPr bwMode="auto">
          <a:xfrm>
            <a:off x="8229600" y="914400"/>
            <a:ext cx="32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j</a:t>
            </a:r>
          </a:p>
        </p:txBody>
      </p:sp>
      <p:sp>
        <p:nvSpPr>
          <p:cNvPr id="17416" name="Text Box 26"/>
          <p:cNvSpPr txBox="1">
            <a:spLocks noChangeArrowheads="1"/>
          </p:cNvSpPr>
          <p:nvPr/>
        </p:nvSpPr>
        <p:spPr bwMode="auto">
          <a:xfrm>
            <a:off x="7270750" y="2438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k=2</a:t>
            </a:r>
          </a:p>
        </p:txBody>
      </p:sp>
      <p:sp>
        <p:nvSpPr>
          <p:cNvPr id="36873" name="AutoShape 66"/>
          <p:cNvSpPr>
            <a:spLocks/>
          </p:cNvSpPr>
          <p:nvPr/>
        </p:nvSpPr>
        <p:spPr bwMode="auto">
          <a:xfrm>
            <a:off x="1447800" y="40386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6874" name="AutoShape 67"/>
          <p:cNvSpPr>
            <a:spLocks/>
          </p:cNvSpPr>
          <p:nvPr/>
        </p:nvSpPr>
        <p:spPr bwMode="auto">
          <a:xfrm flipH="1">
            <a:off x="3581400" y="40386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6875" name="Text Box 68"/>
          <p:cNvSpPr txBox="1">
            <a:spLocks noChangeArrowheads="1"/>
          </p:cNvSpPr>
          <p:nvPr/>
        </p:nvSpPr>
        <p:spPr bwMode="auto">
          <a:xfrm>
            <a:off x="685800" y="4648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B =</a:t>
            </a:r>
          </a:p>
        </p:txBody>
      </p:sp>
      <p:sp>
        <p:nvSpPr>
          <p:cNvPr id="36876" name="Text Box 110"/>
          <p:cNvSpPr txBox="1">
            <a:spLocks noChangeArrowheads="1"/>
          </p:cNvSpPr>
          <p:nvPr/>
        </p:nvSpPr>
        <p:spPr bwMode="auto">
          <a:xfrm>
            <a:off x="5181600" y="4648200"/>
            <a:ext cx="62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B</a:t>
            </a:r>
            <a:r>
              <a:rPr lang="en-US" altLang="en-US" sz="1800" baseline="30000">
                <a:cs typeface="Arial" panose="020B0604020202020204" pitchFamily="34" charset="0"/>
              </a:rPr>
              <a:t>T</a:t>
            </a:r>
            <a:r>
              <a:rPr lang="en-US" altLang="en-US" sz="1800">
                <a:cs typeface="Arial" panose="020B0604020202020204" pitchFamily="34" charset="0"/>
              </a:rPr>
              <a:t> =</a:t>
            </a:r>
          </a:p>
        </p:txBody>
      </p:sp>
      <p:sp>
        <p:nvSpPr>
          <p:cNvPr id="36877" name="AutoShape 157"/>
          <p:cNvSpPr>
            <a:spLocks/>
          </p:cNvSpPr>
          <p:nvPr/>
        </p:nvSpPr>
        <p:spPr bwMode="auto">
          <a:xfrm>
            <a:off x="5867400" y="4191000"/>
            <a:ext cx="152400" cy="1600200"/>
          </a:xfrm>
          <a:prstGeom prst="lef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6878" name="AutoShape 158"/>
          <p:cNvSpPr>
            <a:spLocks/>
          </p:cNvSpPr>
          <p:nvPr/>
        </p:nvSpPr>
        <p:spPr bwMode="auto">
          <a:xfrm flipH="1">
            <a:off x="8229600" y="4191000"/>
            <a:ext cx="152400" cy="1600200"/>
          </a:xfrm>
          <a:prstGeom prst="lef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127136" name="Group 160"/>
          <p:cNvGraphicFramePr>
            <a:graphicFrameLocks noGrp="1"/>
          </p:cNvGraphicFramePr>
          <p:nvPr/>
        </p:nvGraphicFramePr>
        <p:xfrm>
          <a:off x="1627188" y="3984625"/>
          <a:ext cx="2073275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175" name="Group 199"/>
          <p:cNvGraphicFramePr>
            <a:graphicFrameLocks noGrp="1"/>
          </p:cNvGraphicFramePr>
          <p:nvPr/>
        </p:nvGraphicFramePr>
        <p:xfrm>
          <a:off x="5907088" y="4164013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4" grpId="0" animBg="1"/>
      <p:bldP spid="36875" grpId="0"/>
      <p:bldP spid="36876" grpId="0"/>
      <p:bldP spid="36877" grpId="0" animBg="1"/>
      <p:bldP spid="368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Matrix multiplication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/>
              <a:t>General formula for matrix multiplication Z</a:t>
            </a:r>
            <a:r>
              <a:rPr lang="en-US" altLang="en-US" sz="2200" baseline="-25000" dirty="0"/>
              <a:t>ij</a:t>
            </a:r>
            <a:r>
              <a:rPr lang="en-US" altLang="en-US" sz="2200" dirty="0"/>
              <a:t>= </a:t>
            </a:r>
            <a:r>
              <a:rPr lang="en-US" altLang="en-US" sz="2200" dirty="0">
                <a:sym typeface="Symbol" panose="05050102010706020507" pitchFamily="18" charset="2"/>
              </a:rPr>
              <a:t></a:t>
            </a:r>
            <a:r>
              <a:rPr lang="en-US" altLang="en-US" sz="2200" baseline="-25000" dirty="0">
                <a:sym typeface="Symbol" panose="05050102010706020507" pitchFamily="18" charset="2"/>
              </a:rPr>
              <a:t>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X</a:t>
            </a:r>
            <a:r>
              <a:rPr lang="en-US" altLang="en-US" sz="2200" baseline="-25000" dirty="0" err="1"/>
              <a:t>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Y</a:t>
            </a:r>
            <a:r>
              <a:rPr lang="en-US" altLang="en-US" sz="2200" baseline="-25000" dirty="0" err="1"/>
              <a:t>kj</a:t>
            </a:r>
            <a:endParaRPr lang="en-US" altLang="en-US" sz="2200" baseline="-25000" dirty="0"/>
          </a:p>
          <a:p>
            <a:r>
              <a:rPr lang="en-US" altLang="en-US" sz="2200" dirty="0"/>
              <a:t>Let Z = P</a:t>
            </a:r>
            <a:r>
              <a:rPr lang="ja-JP" altLang="en-US" sz="2200"/>
              <a:t>’</a:t>
            </a:r>
            <a:r>
              <a:rPr lang="en-US" altLang="ja-JP" sz="2200" dirty="0"/>
              <a:t>, X = B, Y = B</a:t>
            </a:r>
            <a:r>
              <a:rPr lang="en-US" altLang="ja-JP" sz="2200" baseline="30000" dirty="0"/>
              <a:t>T</a:t>
            </a:r>
          </a:p>
          <a:p>
            <a:endParaRPr lang="en-US" altLang="en-US" dirty="0"/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/>
        </p:nvGraphicFramePr>
        <p:xfrm>
          <a:off x="1066800" y="2514600"/>
          <a:ext cx="2073275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7" name="AutoShape 43"/>
          <p:cNvSpPr>
            <a:spLocks/>
          </p:cNvSpPr>
          <p:nvPr/>
        </p:nvSpPr>
        <p:spPr bwMode="auto">
          <a:xfrm>
            <a:off x="838200" y="25908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58" name="AutoShape 44"/>
          <p:cNvSpPr>
            <a:spLocks/>
          </p:cNvSpPr>
          <p:nvPr/>
        </p:nvSpPr>
        <p:spPr bwMode="auto">
          <a:xfrm flipH="1">
            <a:off x="2971800" y="25908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59" name="Text Box 45"/>
          <p:cNvSpPr txBox="1">
            <a:spLocks noChangeArrowheads="1"/>
          </p:cNvSpPr>
          <p:nvPr/>
        </p:nvSpPr>
        <p:spPr bwMode="auto">
          <a:xfrm>
            <a:off x="0" y="3127375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P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r>
              <a:rPr lang="en-US" altLang="ja-JP">
                <a:cs typeface="Arial" panose="020B0604020202020204" pitchFamily="34" charset="0"/>
              </a:rPr>
              <a:t> =</a:t>
            </a:r>
            <a:endParaRPr lang="en-US" altLang="en-US">
              <a:cs typeface="Arial" panose="020B0604020202020204" pitchFamily="34" charset="0"/>
            </a:endParaRPr>
          </a:p>
        </p:txBody>
      </p:sp>
      <p:graphicFrame>
        <p:nvGraphicFramePr>
          <p:cNvPr id="128047" name="Group 47"/>
          <p:cNvGraphicFramePr>
            <a:graphicFrameLocks noGrp="1"/>
          </p:cNvGraphicFramePr>
          <p:nvPr/>
        </p:nvGraphicFramePr>
        <p:xfrm>
          <a:off x="3429000" y="2514600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86" name="AutoShape 93"/>
          <p:cNvSpPr>
            <a:spLocks/>
          </p:cNvSpPr>
          <p:nvPr/>
        </p:nvSpPr>
        <p:spPr bwMode="auto">
          <a:xfrm>
            <a:off x="3352800" y="2590800"/>
            <a:ext cx="152400" cy="1600200"/>
          </a:xfrm>
          <a:prstGeom prst="lef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87" name="AutoShape 94"/>
          <p:cNvSpPr>
            <a:spLocks/>
          </p:cNvSpPr>
          <p:nvPr/>
        </p:nvSpPr>
        <p:spPr bwMode="auto">
          <a:xfrm flipH="1">
            <a:off x="5715000" y="2590800"/>
            <a:ext cx="152400" cy="1600200"/>
          </a:xfrm>
          <a:prstGeom prst="leftBracket">
            <a:avLst>
              <a:gd name="adj" fmla="val 8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88" name="Text Box 95"/>
          <p:cNvSpPr txBox="1">
            <a:spLocks noChangeArrowheads="1"/>
          </p:cNvSpPr>
          <p:nvPr/>
        </p:nvSpPr>
        <p:spPr bwMode="auto">
          <a:xfrm>
            <a:off x="5867400" y="3048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=</a:t>
            </a:r>
          </a:p>
        </p:txBody>
      </p:sp>
      <p:graphicFrame>
        <p:nvGraphicFramePr>
          <p:cNvPr id="128096" name="Group 96"/>
          <p:cNvGraphicFramePr>
            <a:graphicFrameLocks noGrp="1"/>
          </p:cNvGraphicFramePr>
          <p:nvPr/>
        </p:nvGraphicFramePr>
        <p:xfrm>
          <a:off x="6324600" y="2362200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15" name="AutoShape 142"/>
          <p:cNvSpPr>
            <a:spLocks/>
          </p:cNvSpPr>
          <p:nvPr/>
        </p:nvSpPr>
        <p:spPr bwMode="auto">
          <a:xfrm>
            <a:off x="6248400" y="24384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516" name="AutoShape 143"/>
          <p:cNvSpPr>
            <a:spLocks/>
          </p:cNvSpPr>
          <p:nvPr/>
        </p:nvSpPr>
        <p:spPr bwMode="auto">
          <a:xfrm flipH="1">
            <a:off x="8610600" y="24384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37" name="Oval 144"/>
          <p:cNvSpPr>
            <a:spLocks noChangeArrowheads="1"/>
          </p:cNvSpPr>
          <p:nvPr/>
        </p:nvSpPr>
        <p:spPr bwMode="auto">
          <a:xfrm>
            <a:off x="7408863" y="5094288"/>
            <a:ext cx="198437" cy="176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38" name="Oval 145"/>
          <p:cNvSpPr>
            <a:spLocks noChangeArrowheads="1"/>
          </p:cNvSpPr>
          <p:nvPr/>
        </p:nvSpPr>
        <p:spPr bwMode="auto">
          <a:xfrm>
            <a:off x="6462713" y="5578475"/>
            <a:ext cx="198437" cy="1746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39" name="Oval 146"/>
          <p:cNvSpPr>
            <a:spLocks noChangeArrowheads="1"/>
          </p:cNvSpPr>
          <p:nvPr/>
        </p:nvSpPr>
        <p:spPr bwMode="auto">
          <a:xfrm>
            <a:off x="7308850" y="6061075"/>
            <a:ext cx="198438" cy="17621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40" name="Oval 147"/>
          <p:cNvSpPr>
            <a:spLocks noChangeArrowheads="1"/>
          </p:cNvSpPr>
          <p:nvPr/>
        </p:nvSpPr>
        <p:spPr bwMode="auto">
          <a:xfrm>
            <a:off x="8154988" y="5534025"/>
            <a:ext cx="198437" cy="176213"/>
          </a:xfrm>
          <a:prstGeom prst="ellips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41" name="Oval 148"/>
          <p:cNvSpPr>
            <a:spLocks noChangeArrowheads="1"/>
          </p:cNvSpPr>
          <p:nvPr/>
        </p:nvSpPr>
        <p:spPr bwMode="auto">
          <a:xfrm>
            <a:off x="8702675" y="5621338"/>
            <a:ext cx="198438" cy="176212"/>
          </a:xfrm>
          <a:prstGeom prst="ellips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3642" name="AutoShape 149"/>
          <p:cNvCxnSpPr>
            <a:cxnSpLocks noChangeShapeType="1"/>
            <a:stCxn id="23637" idx="2"/>
            <a:endCxn id="23638" idx="7"/>
          </p:cNvCxnSpPr>
          <p:nvPr/>
        </p:nvCxnSpPr>
        <p:spPr bwMode="auto">
          <a:xfrm flipH="1">
            <a:off x="6632575" y="5181600"/>
            <a:ext cx="763588" cy="41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3" name="AutoShape 150"/>
          <p:cNvCxnSpPr>
            <a:cxnSpLocks noChangeShapeType="1"/>
            <a:stCxn id="23637" idx="4"/>
            <a:endCxn id="23639" idx="0"/>
          </p:cNvCxnSpPr>
          <p:nvPr/>
        </p:nvCxnSpPr>
        <p:spPr bwMode="auto">
          <a:xfrm flipH="1">
            <a:off x="7408863" y="5281613"/>
            <a:ext cx="98425" cy="768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4" name="AutoShape 151"/>
          <p:cNvCxnSpPr>
            <a:cxnSpLocks noChangeShapeType="1"/>
            <a:stCxn id="23637" idx="6"/>
            <a:endCxn id="23640" idx="0"/>
          </p:cNvCxnSpPr>
          <p:nvPr/>
        </p:nvCxnSpPr>
        <p:spPr bwMode="auto">
          <a:xfrm>
            <a:off x="7620000" y="5181600"/>
            <a:ext cx="633413" cy="341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5" name="AutoShape 152"/>
          <p:cNvCxnSpPr>
            <a:cxnSpLocks noChangeShapeType="1"/>
            <a:stCxn id="23638" idx="5"/>
            <a:endCxn id="23639" idx="2"/>
          </p:cNvCxnSpPr>
          <p:nvPr/>
        </p:nvCxnSpPr>
        <p:spPr bwMode="auto">
          <a:xfrm>
            <a:off x="6632575" y="5738813"/>
            <a:ext cx="663575" cy="411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6" name="AutoShape 153"/>
          <p:cNvCxnSpPr>
            <a:cxnSpLocks noChangeShapeType="1"/>
            <a:stCxn id="23640" idx="3"/>
            <a:endCxn id="23639" idx="6"/>
          </p:cNvCxnSpPr>
          <p:nvPr/>
        </p:nvCxnSpPr>
        <p:spPr bwMode="auto">
          <a:xfrm flipH="1">
            <a:off x="7519988" y="5694363"/>
            <a:ext cx="663575" cy="455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7" name="AutoShape 154"/>
          <p:cNvCxnSpPr>
            <a:cxnSpLocks noChangeShapeType="1"/>
            <a:stCxn id="23641" idx="2"/>
            <a:endCxn id="23640" idx="6"/>
          </p:cNvCxnSpPr>
          <p:nvPr/>
        </p:nvCxnSpPr>
        <p:spPr bwMode="auto">
          <a:xfrm flipH="1" flipV="1">
            <a:off x="8366125" y="5621338"/>
            <a:ext cx="323850" cy="8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48" name="AutoShape 155"/>
          <p:cNvCxnSpPr>
            <a:cxnSpLocks noChangeShapeType="1"/>
            <a:stCxn id="23640" idx="2"/>
            <a:endCxn id="23638" idx="6"/>
          </p:cNvCxnSpPr>
          <p:nvPr/>
        </p:nvCxnSpPr>
        <p:spPr bwMode="auto">
          <a:xfrm flipH="1">
            <a:off x="6673850" y="5621338"/>
            <a:ext cx="1468438" cy="4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529" name="Group 157"/>
          <p:cNvGrpSpPr>
            <a:grpSpLocks/>
          </p:cNvGrpSpPr>
          <p:nvPr/>
        </p:nvGrpSpPr>
        <p:grpSpPr bwMode="auto">
          <a:xfrm>
            <a:off x="3962400" y="5181600"/>
            <a:ext cx="2171700" cy="990600"/>
            <a:chOff x="2904" y="1056"/>
            <a:chExt cx="2352" cy="1008"/>
          </a:xfrm>
        </p:grpSpPr>
        <p:sp>
          <p:nvSpPr>
            <p:cNvPr id="18554" name="Oval 158"/>
            <p:cNvSpPr>
              <a:spLocks noChangeArrowheads="1"/>
            </p:cNvSpPr>
            <p:nvPr/>
          </p:nvSpPr>
          <p:spPr bwMode="auto">
            <a:xfrm>
              <a:off x="2904" y="1056"/>
              <a:ext cx="193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55" name="Oval 159"/>
            <p:cNvSpPr>
              <a:spLocks noChangeArrowheads="1"/>
            </p:cNvSpPr>
            <p:nvPr/>
          </p:nvSpPr>
          <p:spPr bwMode="auto">
            <a:xfrm>
              <a:off x="344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56" name="Oval 160"/>
            <p:cNvSpPr>
              <a:spLocks noChangeArrowheads="1"/>
            </p:cNvSpPr>
            <p:nvPr/>
          </p:nvSpPr>
          <p:spPr bwMode="auto">
            <a:xfrm>
              <a:off x="398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57" name="Oval 161"/>
            <p:cNvSpPr>
              <a:spLocks noChangeArrowheads="1"/>
            </p:cNvSpPr>
            <p:nvPr/>
          </p:nvSpPr>
          <p:spPr bwMode="auto">
            <a:xfrm>
              <a:off x="4524" y="1056"/>
              <a:ext cx="194" cy="192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58" name="Oval 162"/>
            <p:cNvSpPr>
              <a:spLocks noChangeArrowheads="1"/>
            </p:cNvSpPr>
            <p:nvPr/>
          </p:nvSpPr>
          <p:spPr bwMode="auto">
            <a:xfrm>
              <a:off x="5063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59" name="Rectangle 163"/>
            <p:cNvSpPr>
              <a:spLocks noChangeArrowheads="1"/>
            </p:cNvSpPr>
            <p:nvPr/>
          </p:nvSpPr>
          <p:spPr bwMode="auto">
            <a:xfrm>
              <a:off x="3193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60" name="Rectangle 164"/>
            <p:cNvSpPr>
              <a:spLocks noChangeArrowheads="1"/>
            </p:cNvSpPr>
            <p:nvPr/>
          </p:nvSpPr>
          <p:spPr bwMode="auto">
            <a:xfrm>
              <a:off x="3736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61" name="Rectangle 165"/>
            <p:cNvSpPr>
              <a:spLocks noChangeArrowheads="1"/>
            </p:cNvSpPr>
            <p:nvPr/>
          </p:nvSpPr>
          <p:spPr bwMode="auto">
            <a:xfrm>
              <a:off x="4279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562" name="Rectangle 166"/>
            <p:cNvSpPr>
              <a:spLocks noChangeArrowheads="1"/>
            </p:cNvSpPr>
            <p:nvPr/>
          </p:nvSpPr>
          <p:spPr bwMode="auto">
            <a:xfrm>
              <a:off x="4824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cxnSp>
          <p:nvCxnSpPr>
            <p:cNvPr id="18563" name="AutoShape 167"/>
            <p:cNvCxnSpPr>
              <a:cxnSpLocks noChangeShapeType="1"/>
              <a:stCxn id="18554" idx="4"/>
              <a:endCxn id="18559" idx="0"/>
            </p:cNvCxnSpPr>
            <p:nvPr/>
          </p:nvCxnSpPr>
          <p:spPr bwMode="auto">
            <a:xfrm>
              <a:off x="3000" y="1260"/>
              <a:ext cx="2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4" name="AutoShape 168"/>
            <p:cNvCxnSpPr>
              <a:cxnSpLocks noChangeShapeType="1"/>
              <a:stCxn id="18555" idx="4"/>
              <a:endCxn id="18559" idx="0"/>
            </p:cNvCxnSpPr>
            <p:nvPr/>
          </p:nvCxnSpPr>
          <p:spPr bwMode="auto">
            <a:xfrm flipH="1">
              <a:off x="3287" y="1260"/>
              <a:ext cx="25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5" name="AutoShape 169"/>
            <p:cNvCxnSpPr>
              <a:cxnSpLocks noChangeShapeType="1"/>
              <a:stCxn id="18556" idx="4"/>
              <a:endCxn id="18559" idx="0"/>
            </p:cNvCxnSpPr>
            <p:nvPr/>
          </p:nvCxnSpPr>
          <p:spPr bwMode="auto">
            <a:xfrm flipH="1">
              <a:off x="3287" y="1260"/>
              <a:ext cx="79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6" name="AutoShape 170"/>
            <p:cNvCxnSpPr>
              <a:cxnSpLocks noChangeShapeType="1"/>
              <a:stCxn id="18556" idx="4"/>
              <a:endCxn id="18560" idx="0"/>
            </p:cNvCxnSpPr>
            <p:nvPr/>
          </p:nvCxnSpPr>
          <p:spPr bwMode="auto">
            <a:xfrm flipH="1">
              <a:off x="3832" y="1260"/>
              <a:ext cx="248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7" name="AutoShape 171"/>
            <p:cNvCxnSpPr>
              <a:cxnSpLocks noChangeShapeType="1"/>
              <a:stCxn id="18557" idx="4"/>
              <a:endCxn id="18561" idx="0"/>
            </p:cNvCxnSpPr>
            <p:nvPr/>
          </p:nvCxnSpPr>
          <p:spPr bwMode="auto">
            <a:xfrm flipH="1">
              <a:off x="4376" y="1260"/>
              <a:ext cx="244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8" name="AutoShape 172"/>
            <p:cNvCxnSpPr>
              <a:cxnSpLocks noChangeShapeType="1"/>
              <a:stCxn id="18558" idx="4"/>
              <a:endCxn id="18562" idx="0"/>
            </p:cNvCxnSpPr>
            <p:nvPr/>
          </p:nvCxnSpPr>
          <p:spPr bwMode="auto">
            <a:xfrm flipH="1">
              <a:off x="4921" y="1260"/>
              <a:ext cx="239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9" name="AutoShape 173"/>
            <p:cNvCxnSpPr>
              <a:cxnSpLocks noChangeShapeType="1"/>
              <a:stCxn id="18557" idx="4"/>
              <a:endCxn id="18559" idx="0"/>
            </p:cNvCxnSpPr>
            <p:nvPr/>
          </p:nvCxnSpPr>
          <p:spPr bwMode="auto">
            <a:xfrm flipH="1">
              <a:off x="3287" y="1260"/>
              <a:ext cx="1332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0" name="AutoShape 174"/>
            <p:cNvCxnSpPr>
              <a:cxnSpLocks noChangeShapeType="1"/>
              <a:stCxn id="18557" idx="4"/>
              <a:endCxn id="18562" idx="0"/>
            </p:cNvCxnSpPr>
            <p:nvPr/>
          </p:nvCxnSpPr>
          <p:spPr bwMode="auto">
            <a:xfrm>
              <a:off x="4620" y="1260"/>
              <a:ext cx="301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1" name="AutoShape 175"/>
            <p:cNvCxnSpPr>
              <a:cxnSpLocks noChangeShapeType="1"/>
              <a:stCxn id="18557" idx="4"/>
              <a:endCxn id="18560" idx="0"/>
            </p:cNvCxnSpPr>
            <p:nvPr/>
          </p:nvCxnSpPr>
          <p:spPr bwMode="auto">
            <a:xfrm flipH="1">
              <a:off x="3832" y="1260"/>
              <a:ext cx="7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650" name="Text Box 180"/>
          <p:cNvSpPr txBox="1">
            <a:spLocks noChangeArrowheads="1"/>
          </p:cNvSpPr>
          <p:nvPr/>
        </p:nvSpPr>
        <p:spPr bwMode="auto">
          <a:xfrm>
            <a:off x="6689725" y="5065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3651" name="Text Box 181"/>
          <p:cNvSpPr txBox="1">
            <a:spLocks noChangeArrowheads="1"/>
          </p:cNvSpPr>
          <p:nvPr/>
        </p:nvSpPr>
        <p:spPr bwMode="auto">
          <a:xfrm>
            <a:off x="78486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3652" name="Text Box 182"/>
          <p:cNvSpPr txBox="1">
            <a:spLocks noChangeArrowheads="1"/>
          </p:cNvSpPr>
          <p:nvPr/>
        </p:nvSpPr>
        <p:spPr bwMode="auto">
          <a:xfrm>
            <a:off x="65532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3653" name="Text Box 183"/>
          <p:cNvSpPr txBox="1">
            <a:spLocks noChangeArrowheads="1"/>
          </p:cNvSpPr>
          <p:nvPr/>
        </p:nvSpPr>
        <p:spPr bwMode="auto">
          <a:xfrm>
            <a:off x="79248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54" name="Text Box 184"/>
          <p:cNvSpPr txBox="1">
            <a:spLocks noChangeArrowheads="1"/>
          </p:cNvSpPr>
          <p:nvPr/>
        </p:nvSpPr>
        <p:spPr bwMode="auto">
          <a:xfrm>
            <a:off x="8382000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23655" name="Oval 186"/>
          <p:cNvSpPr>
            <a:spLocks noChangeArrowheads="1"/>
          </p:cNvSpPr>
          <p:nvPr/>
        </p:nvSpPr>
        <p:spPr bwMode="auto">
          <a:xfrm>
            <a:off x="7381875" y="3630613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9799" name="Freeform 187"/>
          <p:cNvSpPr>
            <a:spLocks/>
          </p:cNvSpPr>
          <p:nvPr/>
        </p:nvSpPr>
        <p:spPr bwMode="auto">
          <a:xfrm>
            <a:off x="2971800" y="3962400"/>
            <a:ext cx="4495800" cy="1219200"/>
          </a:xfrm>
          <a:custGeom>
            <a:avLst/>
            <a:gdLst>
              <a:gd name="T0" fmla="*/ 2147483646 w 2832"/>
              <a:gd name="T1" fmla="*/ 0 h 768"/>
              <a:gd name="T2" fmla="*/ 2147483646 w 2832"/>
              <a:gd name="T3" fmla="*/ 2147483646 h 768"/>
              <a:gd name="T4" fmla="*/ 2147483646 w 2832"/>
              <a:gd name="T5" fmla="*/ 2147483646 h 768"/>
              <a:gd name="T6" fmla="*/ 2147483646 w 2832"/>
              <a:gd name="T7" fmla="*/ 2147483646 h 768"/>
              <a:gd name="T8" fmla="*/ 0 w 2832"/>
              <a:gd name="T9" fmla="*/ 2147483646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32" h="768">
                <a:moveTo>
                  <a:pt x="2832" y="0"/>
                </a:moveTo>
                <a:cubicBezTo>
                  <a:pt x="2824" y="100"/>
                  <a:pt x="2816" y="200"/>
                  <a:pt x="2688" y="288"/>
                </a:cubicBezTo>
                <a:cubicBezTo>
                  <a:pt x="2560" y="376"/>
                  <a:pt x="2392" y="488"/>
                  <a:pt x="2064" y="528"/>
                </a:cubicBezTo>
                <a:cubicBezTo>
                  <a:pt x="1736" y="568"/>
                  <a:pt x="1064" y="488"/>
                  <a:pt x="720" y="528"/>
                </a:cubicBezTo>
                <a:cubicBezTo>
                  <a:pt x="376" y="568"/>
                  <a:pt x="188" y="668"/>
                  <a:pt x="0" y="76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8268" name="Group 268"/>
          <p:cNvGraphicFramePr>
            <a:graphicFrameLocks noGrp="1"/>
          </p:cNvGraphicFramePr>
          <p:nvPr/>
        </p:nvGraphicFramePr>
        <p:xfrm>
          <a:off x="228600" y="5029200"/>
          <a:ext cx="1143000" cy="396875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267" name="Group 267"/>
          <p:cNvGraphicFramePr>
            <a:graphicFrameLocks noGrp="1"/>
          </p:cNvGraphicFramePr>
          <p:nvPr/>
        </p:nvGraphicFramePr>
        <p:xfrm>
          <a:off x="1524000" y="5029200"/>
          <a:ext cx="304800" cy="1603374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667" name="AutoShape 269"/>
          <p:cNvSpPr>
            <a:spLocks/>
          </p:cNvSpPr>
          <p:nvPr/>
        </p:nvSpPr>
        <p:spPr bwMode="auto">
          <a:xfrm>
            <a:off x="228600" y="5105400"/>
            <a:ext cx="76200" cy="228600"/>
          </a:xfrm>
          <a:prstGeom prst="leftBracket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68" name="AutoShape 270"/>
          <p:cNvSpPr>
            <a:spLocks/>
          </p:cNvSpPr>
          <p:nvPr/>
        </p:nvSpPr>
        <p:spPr bwMode="auto">
          <a:xfrm flipH="1">
            <a:off x="1295400" y="5105400"/>
            <a:ext cx="76200" cy="228600"/>
          </a:xfrm>
          <a:prstGeom prst="leftBracket">
            <a:avLst>
              <a:gd name="adj" fmla="val 25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69" name="AutoShape 271"/>
          <p:cNvSpPr>
            <a:spLocks/>
          </p:cNvSpPr>
          <p:nvPr/>
        </p:nvSpPr>
        <p:spPr bwMode="auto">
          <a:xfrm>
            <a:off x="1524000" y="5105400"/>
            <a:ext cx="76200" cy="1447800"/>
          </a:xfrm>
          <a:prstGeom prst="leftBracket">
            <a:avLst>
              <a:gd name="adj" fmla="val 15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70" name="AutoShape 272"/>
          <p:cNvSpPr>
            <a:spLocks/>
          </p:cNvSpPr>
          <p:nvPr/>
        </p:nvSpPr>
        <p:spPr bwMode="auto">
          <a:xfrm flipH="1">
            <a:off x="1774825" y="5105400"/>
            <a:ext cx="76200" cy="1447800"/>
          </a:xfrm>
          <a:prstGeom prst="leftBracket">
            <a:avLst>
              <a:gd name="adj" fmla="val 15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71" name="Text Box 273"/>
          <p:cNvSpPr txBox="1">
            <a:spLocks noChangeArrowheads="1"/>
          </p:cNvSpPr>
          <p:nvPr/>
        </p:nvSpPr>
        <p:spPr bwMode="auto">
          <a:xfrm>
            <a:off x="1889125" y="5218113"/>
            <a:ext cx="1581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= </a:t>
            </a:r>
            <a:r>
              <a:rPr lang="en-US" altLang="en-US" sz="1800">
                <a:solidFill>
                  <a:srgbClr val="0099FF"/>
                </a:solidFill>
                <a:cs typeface="Arial" panose="020B0604020202020204" pitchFamily="34" charset="0"/>
              </a:rPr>
              <a:t>1</a:t>
            </a:r>
            <a:r>
              <a:rPr lang="en-US" altLang="en-US" sz="1800">
                <a:cs typeface="Arial" panose="020B0604020202020204" pitchFamily="34" charset="0"/>
              </a:rPr>
              <a:t>*</a:t>
            </a:r>
            <a:r>
              <a:rPr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sz="1800">
                <a:cs typeface="Arial" panose="020B0604020202020204" pitchFamily="34" charset="0"/>
              </a:rPr>
              <a:t>+</a:t>
            </a:r>
            <a:r>
              <a:rPr lang="en-US" altLang="en-US" sz="1800">
                <a:solidFill>
                  <a:srgbClr val="0099FF"/>
                </a:solidFill>
                <a:cs typeface="Arial" panose="020B0604020202020204" pitchFamily="34" charset="0"/>
              </a:rPr>
              <a:t>1</a:t>
            </a:r>
            <a:r>
              <a:rPr lang="en-US" altLang="en-US" sz="1800">
                <a:cs typeface="Arial" panose="020B0604020202020204" pitchFamily="34" charset="0"/>
              </a:rPr>
              <a:t>*</a:t>
            </a:r>
            <a:r>
              <a:rPr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br>
              <a:rPr lang="en-US" altLang="en-US" sz="1800">
                <a:cs typeface="Arial" panose="020B0604020202020204" pitchFamily="34" charset="0"/>
              </a:rPr>
            </a:br>
            <a:r>
              <a:rPr lang="en-US" altLang="en-US" sz="1800">
                <a:cs typeface="Arial" panose="020B0604020202020204" pitchFamily="34" charset="0"/>
              </a:rPr>
              <a:t>    + </a:t>
            </a:r>
            <a:r>
              <a:rPr lang="en-US" altLang="en-US" sz="1800">
                <a:solidFill>
                  <a:srgbClr val="0099FF"/>
                </a:solidFill>
                <a:cs typeface="Arial" panose="020B0604020202020204" pitchFamily="34" charset="0"/>
              </a:rPr>
              <a:t>1</a:t>
            </a:r>
            <a:r>
              <a:rPr lang="en-US" altLang="en-US" sz="1800">
                <a:cs typeface="Arial" panose="020B0604020202020204" pitchFamily="34" charset="0"/>
              </a:rPr>
              <a:t>*</a:t>
            </a:r>
            <a:r>
              <a:rPr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0</a:t>
            </a:r>
            <a:r>
              <a:rPr lang="en-US" altLang="en-US" sz="1800">
                <a:cs typeface="Arial" panose="020B0604020202020204" pitchFamily="34" charset="0"/>
              </a:rPr>
              <a:t> + </a:t>
            </a:r>
            <a:r>
              <a:rPr lang="en-US" altLang="en-US" sz="1800">
                <a:solidFill>
                  <a:srgbClr val="0099FF"/>
                </a:solidFill>
                <a:cs typeface="Arial" panose="020B0604020202020204" pitchFamily="34" charset="0"/>
              </a:rPr>
              <a:t>1</a:t>
            </a:r>
            <a:r>
              <a:rPr lang="en-US" altLang="en-US" sz="1800">
                <a:cs typeface="Arial" panose="020B0604020202020204" pitchFamily="34" charset="0"/>
              </a:rPr>
              <a:t>*</a:t>
            </a:r>
            <a:r>
              <a:rPr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0</a:t>
            </a:r>
            <a:br>
              <a:rPr lang="en-US" altLang="en-US" sz="1800">
                <a:cs typeface="Arial" panose="020B0604020202020204" pitchFamily="34" charset="0"/>
              </a:rPr>
            </a:br>
            <a:r>
              <a:rPr lang="en-US" altLang="en-US" sz="1800">
                <a:cs typeface="Arial" panose="020B0604020202020204" pitchFamily="34" charset="0"/>
              </a:rPr>
              <a:t>= 2</a:t>
            </a:r>
          </a:p>
        </p:txBody>
      </p:sp>
      <p:sp>
        <p:nvSpPr>
          <p:cNvPr id="23672" name="Rectangle 274"/>
          <p:cNvSpPr>
            <a:spLocks noChangeArrowheads="1"/>
          </p:cNvSpPr>
          <p:nvPr/>
        </p:nvSpPr>
        <p:spPr bwMode="auto">
          <a:xfrm>
            <a:off x="1066800" y="3810000"/>
            <a:ext cx="1905000" cy="2286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673" name="Rectangle 275"/>
          <p:cNvSpPr>
            <a:spLocks noChangeArrowheads="1"/>
          </p:cNvSpPr>
          <p:nvPr/>
        </p:nvSpPr>
        <p:spPr bwMode="auto">
          <a:xfrm>
            <a:off x="4495800" y="2590800"/>
            <a:ext cx="228600" cy="1524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72C4F-7CA2-09A4-F071-9CEF239A0D87}"/>
              </a:ext>
            </a:extLst>
          </p:cNvPr>
          <p:cNvSpPr txBox="1"/>
          <p:nvPr/>
        </p:nvSpPr>
        <p:spPr>
          <a:xfrm>
            <a:off x="4167504" y="641246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are the diagonal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7" grpId="0" animBg="1"/>
      <p:bldP spid="23638" grpId="0" animBg="1"/>
      <p:bldP spid="23639" grpId="0" animBg="1"/>
      <p:bldP spid="23640" grpId="0" animBg="1"/>
      <p:bldP spid="23641" grpId="0" animBg="1"/>
      <p:bldP spid="23650" grpId="0"/>
      <p:bldP spid="23651" grpId="0"/>
      <p:bldP spid="23652" grpId="0"/>
      <p:bldP spid="23653" grpId="0"/>
      <p:bldP spid="23654" grpId="0"/>
      <p:bldP spid="23655" grpId="0" animBg="1"/>
      <p:bldP spid="23667" grpId="0" animBg="1"/>
      <p:bldP spid="23668" grpId="0" animBg="1"/>
      <p:bldP spid="23669" grpId="0" animBg="1"/>
      <p:bldP spid="23670" grpId="0" animBg="1"/>
      <p:bldP spid="23671" grpId="0"/>
      <p:bldP spid="23672" grpId="0" animBg="1"/>
      <p:bldP spid="23673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Collapsing a two-mode network to a one mode-network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 dirty="0"/>
              <a:t>Assume the nodes in group 1 are people and the nodes in group 2 are movies</a:t>
            </a:r>
          </a:p>
          <a:p>
            <a:r>
              <a:rPr lang="en-US" altLang="en-US" sz="2200" dirty="0"/>
              <a:t>P</a:t>
            </a:r>
            <a:r>
              <a:rPr lang="ja-JP" altLang="en-US" sz="2200"/>
              <a:t>’</a:t>
            </a:r>
            <a:r>
              <a:rPr lang="en-US" altLang="ja-JP" sz="2200" dirty="0"/>
              <a:t> is symmetric</a:t>
            </a:r>
          </a:p>
          <a:p>
            <a:r>
              <a:rPr lang="en-US" altLang="en-US" sz="2200" dirty="0"/>
              <a:t>The diagonal entries of P</a:t>
            </a:r>
            <a:r>
              <a:rPr lang="ja-JP" altLang="en-US" sz="2200"/>
              <a:t>’</a:t>
            </a:r>
            <a:r>
              <a:rPr lang="en-US" altLang="ja-JP" sz="2200" dirty="0"/>
              <a:t> give the number of movies each person has seen</a:t>
            </a:r>
          </a:p>
          <a:p>
            <a:r>
              <a:rPr lang="en-US" altLang="en-US" sz="2200" dirty="0"/>
              <a:t>The off-diagonal elements of P</a:t>
            </a:r>
            <a:r>
              <a:rPr lang="ja-JP" altLang="en-US" sz="2200"/>
              <a:t>’</a:t>
            </a:r>
            <a:r>
              <a:rPr lang="en-US" altLang="ja-JP" sz="2200" dirty="0"/>
              <a:t> give the number of movies that both people have seen</a:t>
            </a:r>
          </a:p>
          <a:p>
            <a:endParaRPr lang="en-US" altLang="en-US" dirty="0"/>
          </a:p>
        </p:txBody>
      </p:sp>
      <p:sp>
        <p:nvSpPr>
          <p:cNvPr id="19460" name="Text Box 45"/>
          <p:cNvSpPr txBox="1">
            <a:spLocks noChangeArrowheads="1"/>
          </p:cNvSpPr>
          <p:nvPr/>
        </p:nvSpPr>
        <p:spPr bwMode="auto">
          <a:xfrm>
            <a:off x="228600" y="518160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P</a:t>
            </a:r>
            <a:r>
              <a:rPr lang="ja-JP" altLang="en-US">
                <a:cs typeface="Arial" panose="020B0604020202020204" pitchFamily="34" charset="0"/>
              </a:rPr>
              <a:t>’</a:t>
            </a:r>
            <a:r>
              <a:rPr lang="en-US" altLang="ja-JP">
                <a:cs typeface="Arial" panose="020B0604020202020204" pitchFamily="34" charset="0"/>
              </a:rPr>
              <a:t> =</a:t>
            </a:r>
            <a:endParaRPr lang="en-US" altLang="en-US">
              <a:cs typeface="Arial" panose="020B0604020202020204" pitchFamily="34" charset="0"/>
            </a:endParaRPr>
          </a:p>
        </p:txBody>
      </p:sp>
      <p:graphicFrame>
        <p:nvGraphicFramePr>
          <p:cNvPr id="129119" name="Group 95"/>
          <p:cNvGraphicFramePr>
            <a:graphicFrameLocks noGrp="1"/>
          </p:cNvGraphicFramePr>
          <p:nvPr/>
        </p:nvGraphicFramePr>
        <p:xfrm>
          <a:off x="1143000" y="4572000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7" name="AutoShape 141"/>
          <p:cNvSpPr>
            <a:spLocks/>
          </p:cNvSpPr>
          <p:nvPr/>
        </p:nvSpPr>
        <p:spPr bwMode="auto">
          <a:xfrm>
            <a:off x="1066800" y="46482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88" name="AutoShape 142"/>
          <p:cNvSpPr>
            <a:spLocks/>
          </p:cNvSpPr>
          <p:nvPr/>
        </p:nvSpPr>
        <p:spPr bwMode="auto">
          <a:xfrm flipH="1">
            <a:off x="3429000" y="46482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89" name="Oval 143"/>
          <p:cNvSpPr>
            <a:spLocks noChangeArrowheads="1"/>
          </p:cNvSpPr>
          <p:nvPr/>
        </p:nvSpPr>
        <p:spPr bwMode="auto">
          <a:xfrm>
            <a:off x="7408863" y="5094288"/>
            <a:ext cx="198437" cy="176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90" name="Oval 144"/>
          <p:cNvSpPr>
            <a:spLocks noChangeArrowheads="1"/>
          </p:cNvSpPr>
          <p:nvPr/>
        </p:nvSpPr>
        <p:spPr bwMode="auto">
          <a:xfrm>
            <a:off x="6462713" y="5578475"/>
            <a:ext cx="198437" cy="1746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91" name="Oval 145"/>
          <p:cNvSpPr>
            <a:spLocks noChangeArrowheads="1"/>
          </p:cNvSpPr>
          <p:nvPr/>
        </p:nvSpPr>
        <p:spPr bwMode="auto">
          <a:xfrm>
            <a:off x="7308850" y="6061075"/>
            <a:ext cx="198438" cy="17621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92" name="Oval 146"/>
          <p:cNvSpPr>
            <a:spLocks noChangeArrowheads="1"/>
          </p:cNvSpPr>
          <p:nvPr/>
        </p:nvSpPr>
        <p:spPr bwMode="auto">
          <a:xfrm>
            <a:off x="8154988" y="5534025"/>
            <a:ext cx="198437" cy="176213"/>
          </a:xfrm>
          <a:prstGeom prst="ellips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493" name="Oval 147"/>
          <p:cNvSpPr>
            <a:spLocks noChangeArrowheads="1"/>
          </p:cNvSpPr>
          <p:nvPr/>
        </p:nvSpPr>
        <p:spPr bwMode="auto">
          <a:xfrm>
            <a:off x="8702675" y="5621338"/>
            <a:ext cx="198438" cy="176212"/>
          </a:xfrm>
          <a:prstGeom prst="ellips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19494" name="AutoShape 148"/>
          <p:cNvCxnSpPr>
            <a:cxnSpLocks noChangeShapeType="1"/>
            <a:stCxn id="19489" idx="2"/>
            <a:endCxn id="19490" idx="7"/>
          </p:cNvCxnSpPr>
          <p:nvPr/>
        </p:nvCxnSpPr>
        <p:spPr bwMode="auto">
          <a:xfrm flipH="1">
            <a:off x="6632575" y="5181600"/>
            <a:ext cx="763588" cy="411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AutoShape 149"/>
          <p:cNvCxnSpPr>
            <a:cxnSpLocks noChangeShapeType="1"/>
            <a:stCxn id="19489" idx="4"/>
            <a:endCxn id="19491" idx="0"/>
          </p:cNvCxnSpPr>
          <p:nvPr/>
        </p:nvCxnSpPr>
        <p:spPr bwMode="auto">
          <a:xfrm flipH="1">
            <a:off x="7408863" y="5281613"/>
            <a:ext cx="98425" cy="768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AutoShape 150"/>
          <p:cNvCxnSpPr>
            <a:cxnSpLocks noChangeShapeType="1"/>
            <a:stCxn id="19489" idx="6"/>
            <a:endCxn id="19492" idx="0"/>
          </p:cNvCxnSpPr>
          <p:nvPr/>
        </p:nvCxnSpPr>
        <p:spPr bwMode="auto">
          <a:xfrm>
            <a:off x="7620000" y="5181600"/>
            <a:ext cx="633413" cy="341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AutoShape 151"/>
          <p:cNvCxnSpPr>
            <a:cxnSpLocks noChangeShapeType="1"/>
            <a:stCxn id="19490" idx="5"/>
            <a:endCxn id="19491" idx="2"/>
          </p:cNvCxnSpPr>
          <p:nvPr/>
        </p:nvCxnSpPr>
        <p:spPr bwMode="auto">
          <a:xfrm>
            <a:off x="6632575" y="5738813"/>
            <a:ext cx="663575" cy="4111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8" name="AutoShape 152"/>
          <p:cNvCxnSpPr>
            <a:cxnSpLocks noChangeShapeType="1"/>
            <a:stCxn id="19492" idx="3"/>
            <a:endCxn id="19491" idx="6"/>
          </p:cNvCxnSpPr>
          <p:nvPr/>
        </p:nvCxnSpPr>
        <p:spPr bwMode="auto">
          <a:xfrm flipH="1">
            <a:off x="7519988" y="5694363"/>
            <a:ext cx="663575" cy="455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9" name="AutoShape 153"/>
          <p:cNvCxnSpPr>
            <a:cxnSpLocks noChangeShapeType="1"/>
            <a:stCxn id="19493" idx="2"/>
            <a:endCxn id="19492" idx="6"/>
          </p:cNvCxnSpPr>
          <p:nvPr/>
        </p:nvCxnSpPr>
        <p:spPr bwMode="auto">
          <a:xfrm flipH="1" flipV="1">
            <a:off x="8366125" y="5621338"/>
            <a:ext cx="323850" cy="8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0" name="AutoShape 154"/>
          <p:cNvCxnSpPr>
            <a:cxnSpLocks noChangeShapeType="1"/>
            <a:stCxn id="19492" idx="2"/>
            <a:endCxn id="19490" idx="6"/>
          </p:cNvCxnSpPr>
          <p:nvPr/>
        </p:nvCxnSpPr>
        <p:spPr bwMode="auto">
          <a:xfrm flipH="1">
            <a:off x="6673850" y="5621338"/>
            <a:ext cx="1468438" cy="4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501" name="Group 155"/>
          <p:cNvGrpSpPr>
            <a:grpSpLocks/>
          </p:cNvGrpSpPr>
          <p:nvPr/>
        </p:nvGrpSpPr>
        <p:grpSpPr bwMode="auto">
          <a:xfrm>
            <a:off x="3962400" y="5181600"/>
            <a:ext cx="2171700" cy="990600"/>
            <a:chOff x="2904" y="1056"/>
            <a:chExt cx="2352" cy="1008"/>
          </a:xfrm>
        </p:grpSpPr>
        <p:sp>
          <p:nvSpPr>
            <p:cNvPr id="19507" name="Oval 156"/>
            <p:cNvSpPr>
              <a:spLocks noChangeArrowheads="1"/>
            </p:cNvSpPr>
            <p:nvPr/>
          </p:nvSpPr>
          <p:spPr bwMode="auto">
            <a:xfrm>
              <a:off x="2904" y="1056"/>
              <a:ext cx="193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08" name="Oval 157"/>
            <p:cNvSpPr>
              <a:spLocks noChangeArrowheads="1"/>
            </p:cNvSpPr>
            <p:nvPr/>
          </p:nvSpPr>
          <p:spPr bwMode="auto">
            <a:xfrm>
              <a:off x="344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09" name="Oval 158"/>
            <p:cNvSpPr>
              <a:spLocks noChangeArrowheads="1"/>
            </p:cNvSpPr>
            <p:nvPr/>
          </p:nvSpPr>
          <p:spPr bwMode="auto">
            <a:xfrm>
              <a:off x="3984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0" name="Oval 159"/>
            <p:cNvSpPr>
              <a:spLocks noChangeArrowheads="1"/>
            </p:cNvSpPr>
            <p:nvPr/>
          </p:nvSpPr>
          <p:spPr bwMode="auto">
            <a:xfrm>
              <a:off x="4524" y="1056"/>
              <a:ext cx="194" cy="192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1" name="Oval 160"/>
            <p:cNvSpPr>
              <a:spLocks noChangeArrowheads="1"/>
            </p:cNvSpPr>
            <p:nvPr/>
          </p:nvSpPr>
          <p:spPr bwMode="auto">
            <a:xfrm>
              <a:off x="5063" y="1056"/>
              <a:ext cx="193" cy="192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2" name="Rectangle 161"/>
            <p:cNvSpPr>
              <a:spLocks noChangeArrowheads="1"/>
            </p:cNvSpPr>
            <p:nvPr/>
          </p:nvSpPr>
          <p:spPr bwMode="auto">
            <a:xfrm>
              <a:off x="3193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3" name="Rectangle 162"/>
            <p:cNvSpPr>
              <a:spLocks noChangeArrowheads="1"/>
            </p:cNvSpPr>
            <p:nvPr/>
          </p:nvSpPr>
          <p:spPr bwMode="auto">
            <a:xfrm>
              <a:off x="3736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4" name="Rectangle 163"/>
            <p:cNvSpPr>
              <a:spLocks noChangeArrowheads="1"/>
            </p:cNvSpPr>
            <p:nvPr/>
          </p:nvSpPr>
          <p:spPr bwMode="auto">
            <a:xfrm>
              <a:off x="4279" y="1872"/>
              <a:ext cx="193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9515" name="Rectangle 164"/>
            <p:cNvSpPr>
              <a:spLocks noChangeArrowheads="1"/>
            </p:cNvSpPr>
            <p:nvPr/>
          </p:nvSpPr>
          <p:spPr bwMode="auto">
            <a:xfrm>
              <a:off x="4824" y="1872"/>
              <a:ext cx="191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cxnSp>
          <p:nvCxnSpPr>
            <p:cNvPr id="19516" name="AutoShape 165"/>
            <p:cNvCxnSpPr>
              <a:cxnSpLocks noChangeShapeType="1"/>
              <a:stCxn id="19507" idx="4"/>
              <a:endCxn id="19512" idx="0"/>
            </p:cNvCxnSpPr>
            <p:nvPr/>
          </p:nvCxnSpPr>
          <p:spPr bwMode="auto">
            <a:xfrm>
              <a:off x="3000" y="1260"/>
              <a:ext cx="2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7" name="AutoShape 166"/>
            <p:cNvCxnSpPr>
              <a:cxnSpLocks noChangeShapeType="1"/>
              <a:stCxn id="19508" idx="4"/>
              <a:endCxn id="19512" idx="0"/>
            </p:cNvCxnSpPr>
            <p:nvPr/>
          </p:nvCxnSpPr>
          <p:spPr bwMode="auto">
            <a:xfrm flipH="1">
              <a:off x="3287" y="1260"/>
              <a:ext cx="25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8" name="AutoShape 167"/>
            <p:cNvCxnSpPr>
              <a:cxnSpLocks noChangeShapeType="1"/>
              <a:stCxn id="19509" idx="4"/>
              <a:endCxn id="19512" idx="0"/>
            </p:cNvCxnSpPr>
            <p:nvPr/>
          </p:nvCxnSpPr>
          <p:spPr bwMode="auto">
            <a:xfrm flipH="1">
              <a:off x="3287" y="1260"/>
              <a:ext cx="793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9" name="AutoShape 168"/>
            <p:cNvCxnSpPr>
              <a:cxnSpLocks noChangeShapeType="1"/>
              <a:stCxn id="19509" idx="4"/>
              <a:endCxn id="19513" idx="0"/>
            </p:cNvCxnSpPr>
            <p:nvPr/>
          </p:nvCxnSpPr>
          <p:spPr bwMode="auto">
            <a:xfrm flipH="1">
              <a:off x="3832" y="1260"/>
              <a:ext cx="248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0" name="AutoShape 169"/>
            <p:cNvCxnSpPr>
              <a:cxnSpLocks noChangeShapeType="1"/>
              <a:stCxn id="19510" idx="4"/>
              <a:endCxn id="19514" idx="0"/>
            </p:cNvCxnSpPr>
            <p:nvPr/>
          </p:nvCxnSpPr>
          <p:spPr bwMode="auto">
            <a:xfrm flipH="1">
              <a:off x="4376" y="1260"/>
              <a:ext cx="244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1" name="AutoShape 170"/>
            <p:cNvCxnSpPr>
              <a:cxnSpLocks noChangeShapeType="1"/>
              <a:stCxn id="19511" idx="4"/>
              <a:endCxn id="19515" idx="0"/>
            </p:cNvCxnSpPr>
            <p:nvPr/>
          </p:nvCxnSpPr>
          <p:spPr bwMode="auto">
            <a:xfrm flipH="1">
              <a:off x="4921" y="1260"/>
              <a:ext cx="239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2" name="AutoShape 171"/>
            <p:cNvCxnSpPr>
              <a:cxnSpLocks noChangeShapeType="1"/>
              <a:stCxn id="19510" idx="4"/>
              <a:endCxn id="19512" idx="0"/>
            </p:cNvCxnSpPr>
            <p:nvPr/>
          </p:nvCxnSpPr>
          <p:spPr bwMode="auto">
            <a:xfrm flipH="1">
              <a:off x="3287" y="1260"/>
              <a:ext cx="1332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3" name="AutoShape 172"/>
            <p:cNvCxnSpPr>
              <a:cxnSpLocks noChangeShapeType="1"/>
              <a:stCxn id="19510" idx="4"/>
              <a:endCxn id="19515" idx="0"/>
            </p:cNvCxnSpPr>
            <p:nvPr/>
          </p:nvCxnSpPr>
          <p:spPr bwMode="auto">
            <a:xfrm>
              <a:off x="4620" y="1260"/>
              <a:ext cx="301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4" name="AutoShape 173"/>
            <p:cNvCxnSpPr>
              <a:cxnSpLocks noChangeShapeType="1"/>
              <a:stCxn id="19510" idx="4"/>
              <a:endCxn id="19513" idx="0"/>
            </p:cNvCxnSpPr>
            <p:nvPr/>
          </p:nvCxnSpPr>
          <p:spPr bwMode="auto">
            <a:xfrm flipH="1">
              <a:off x="3832" y="1260"/>
              <a:ext cx="787" cy="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502" name="Text Box 174"/>
          <p:cNvSpPr txBox="1">
            <a:spLocks noChangeArrowheads="1"/>
          </p:cNvSpPr>
          <p:nvPr/>
        </p:nvSpPr>
        <p:spPr bwMode="auto">
          <a:xfrm>
            <a:off x="6689725" y="5065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03" name="Text Box 175"/>
          <p:cNvSpPr txBox="1">
            <a:spLocks noChangeArrowheads="1"/>
          </p:cNvSpPr>
          <p:nvPr/>
        </p:nvSpPr>
        <p:spPr bwMode="auto">
          <a:xfrm>
            <a:off x="78486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04" name="Text Box 176"/>
          <p:cNvSpPr txBox="1">
            <a:spLocks noChangeArrowheads="1"/>
          </p:cNvSpPr>
          <p:nvPr/>
        </p:nvSpPr>
        <p:spPr bwMode="auto">
          <a:xfrm>
            <a:off x="65532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05" name="Text Box 177"/>
          <p:cNvSpPr txBox="1">
            <a:spLocks noChangeArrowheads="1"/>
          </p:cNvSpPr>
          <p:nvPr/>
        </p:nvSpPr>
        <p:spPr bwMode="auto">
          <a:xfrm>
            <a:off x="79248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9506" name="Text Box 178"/>
          <p:cNvSpPr txBox="1">
            <a:spLocks noChangeArrowheads="1"/>
          </p:cNvSpPr>
          <p:nvPr/>
        </p:nvSpPr>
        <p:spPr bwMode="auto">
          <a:xfrm>
            <a:off x="8382000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-304800"/>
            <a:ext cx="6096000" cy="1219200"/>
          </a:xfrm>
        </p:spPr>
        <p:txBody>
          <a:bodyPr/>
          <a:lstStyle/>
          <a:p>
            <a:r>
              <a:rPr lang="en-US" altLang="en-US" b="1" dirty="0"/>
              <a:t>Human Disease Network </a:t>
            </a:r>
            <a:endParaRPr lang="en-US" alt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4E8F58-1290-4258-9E61-010496454BF0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C674EB8-87AA-1692-E5FC-D26AC9FA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62200"/>
            <a:ext cx="9152544" cy="3935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25C70-AC61-01C7-BD36-BB36DD08641A}"/>
              </a:ext>
            </a:extLst>
          </p:cNvPr>
          <p:cNvSpPr txBox="1"/>
          <p:nvPr/>
        </p:nvSpPr>
        <p:spPr>
          <a:xfrm>
            <a:off x="3886200" y="1715869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+mn-lt"/>
              </a:rPr>
              <a:t>Human Disease </a:t>
            </a:r>
          </a:p>
          <a:p>
            <a:r>
              <a:rPr lang="en-US" altLang="en-US" dirty="0">
                <a:latin typeface="+mn-lt"/>
              </a:rPr>
              <a:t>Network (or </a:t>
            </a:r>
            <a:r>
              <a:rPr lang="en-US" altLang="en-US" i="1" dirty="0" err="1">
                <a:latin typeface="+mn-lt"/>
              </a:rPr>
              <a:t>diseaseome</a:t>
            </a:r>
            <a:r>
              <a:rPr lang="en-US" altLang="en-US" i="1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44405-66BE-33B6-91E6-F1A12DC0BC34}"/>
              </a:ext>
            </a:extLst>
          </p:cNvPr>
          <p:cNvSpPr txBox="1"/>
          <p:nvPr/>
        </p:nvSpPr>
        <p:spPr>
          <a:xfrm>
            <a:off x="561953" y="17158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+mn-lt"/>
              </a:rPr>
              <a:t>Disease network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8254F-D97C-DC48-194D-5C7FAD17424D}"/>
              </a:ext>
            </a:extLst>
          </p:cNvPr>
          <p:cNvSpPr txBox="1"/>
          <p:nvPr/>
        </p:nvSpPr>
        <p:spPr>
          <a:xfrm>
            <a:off x="7001723" y="1715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+mn-lt"/>
              </a:rPr>
              <a:t>Gene network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90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are networks?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010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Networks are collections of points joined by lines.</a:t>
            </a:r>
          </a:p>
        </p:txBody>
      </p:sp>
      <p:sp>
        <p:nvSpPr>
          <p:cNvPr id="6148" name="Text Box 24"/>
          <p:cNvSpPr txBox="1">
            <a:spLocks noChangeArrowheads="1"/>
          </p:cNvSpPr>
          <p:nvPr/>
        </p:nvSpPr>
        <p:spPr bwMode="auto">
          <a:xfrm>
            <a:off x="5241925" y="1865313"/>
            <a:ext cx="237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ja-JP" altLang="en-US" sz="1800"/>
              <a:t>“</a:t>
            </a:r>
            <a:r>
              <a:rPr lang="en-US" altLang="ja-JP" sz="1800" dirty="0"/>
              <a:t>Network</a:t>
            </a:r>
            <a:r>
              <a:rPr lang="ja-JP" altLang="en-US" sz="1800"/>
              <a:t>”</a:t>
            </a:r>
            <a:r>
              <a:rPr lang="en-US" altLang="ja-JP" sz="1800" dirty="0"/>
              <a:t> ≡ </a:t>
            </a:r>
            <a:r>
              <a:rPr lang="ja-JP" altLang="en-US" sz="1800"/>
              <a:t>“</a:t>
            </a:r>
            <a:r>
              <a:rPr lang="en-US" altLang="ja-JP" sz="1800" dirty="0"/>
              <a:t>Graph</a:t>
            </a:r>
            <a:r>
              <a:rPr lang="ja-JP" altLang="en-US" sz="1800"/>
              <a:t>”</a:t>
            </a:r>
            <a:endParaRPr lang="en-US" altLang="en-US" sz="1800" dirty="0"/>
          </a:p>
        </p:txBody>
      </p:sp>
      <p:graphicFrame>
        <p:nvGraphicFramePr>
          <p:cNvPr id="22570" name="Group 1066"/>
          <p:cNvGraphicFramePr>
            <a:graphicFrameLocks noGrp="1"/>
          </p:cNvGraphicFramePr>
          <p:nvPr>
            <p:ph sz="half" idx="2"/>
          </p:nvPr>
        </p:nvGraphicFramePr>
        <p:xfrm>
          <a:off x="3657600" y="3162300"/>
          <a:ext cx="5181600" cy="1828800"/>
        </p:xfrm>
        <a:graphic>
          <a:graphicData uri="http://schemas.openxmlformats.org/drawingml/2006/table">
            <a:tbl>
              <a:tblPr/>
              <a:tblGrid>
                <a:gridCol w="122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vertices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edges, arcs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nodes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computer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ties, relations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1" name="Oval 5"/>
          <p:cNvSpPr>
            <a:spLocks noChangeArrowheads="1"/>
          </p:cNvSpPr>
          <p:nvPr/>
        </p:nvSpPr>
        <p:spPr bwMode="auto">
          <a:xfrm>
            <a:off x="1447800" y="28194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172" name="Oval 6"/>
          <p:cNvSpPr>
            <a:spLocks noChangeArrowheads="1"/>
          </p:cNvSpPr>
          <p:nvPr/>
        </p:nvSpPr>
        <p:spPr bwMode="auto">
          <a:xfrm>
            <a:off x="2209800" y="24384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173" name="Oval 7"/>
          <p:cNvSpPr>
            <a:spLocks noChangeArrowheads="1"/>
          </p:cNvSpPr>
          <p:nvPr/>
        </p:nvSpPr>
        <p:spPr bwMode="auto">
          <a:xfrm>
            <a:off x="914400" y="34290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174" name="Oval 8"/>
          <p:cNvSpPr>
            <a:spLocks noChangeArrowheads="1"/>
          </p:cNvSpPr>
          <p:nvPr/>
        </p:nvSpPr>
        <p:spPr bwMode="auto">
          <a:xfrm>
            <a:off x="1676400" y="39624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175" name="Oval 9"/>
          <p:cNvSpPr>
            <a:spLocks noChangeArrowheads="1"/>
          </p:cNvSpPr>
          <p:nvPr/>
        </p:nvSpPr>
        <p:spPr bwMode="auto">
          <a:xfrm>
            <a:off x="838200" y="22860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6176" name="AutoShape 10"/>
          <p:cNvCxnSpPr>
            <a:cxnSpLocks noChangeShapeType="1"/>
            <a:stCxn id="6175" idx="5"/>
            <a:endCxn id="6171" idx="1"/>
          </p:cNvCxnSpPr>
          <p:nvPr/>
        </p:nvCxnSpPr>
        <p:spPr bwMode="auto">
          <a:xfrm>
            <a:off x="1033463" y="2500313"/>
            <a:ext cx="447675" cy="3333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7" name="AutoShape 11"/>
          <p:cNvCxnSpPr>
            <a:cxnSpLocks noChangeShapeType="1"/>
            <a:stCxn id="6171" idx="3"/>
            <a:endCxn id="6173" idx="7"/>
          </p:cNvCxnSpPr>
          <p:nvPr/>
        </p:nvCxnSpPr>
        <p:spPr bwMode="auto">
          <a:xfrm flipH="1">
            <a:off x="1109663" y="3033713"/>
            <a:ext cx="371475" cy="4095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8" name="AutoShape 12"/>
          <p:cNvCxnSpPr>
            <a:cxnSpLocks noChangeShapeType="1"/>
            <a:stCxn id="6171" idx="5"/>
            <a:endCxn id="6174" idx="0"/>
          </p:cNvCxnSpPr>
          <p:nvPr/>
        </p:nvCxnSpPr>
        <p:spPr bwMode="auto">
          <a:xfrm>
            <a:off x="1643063" y="3033713"/>
            <a:ext cx="147637" cy="90963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9" name="AutoShape 13"/>
          <p:cNvCxnSpPr>
            <a:cxnSpLocks noChangeShapeType="1"/>
            <a:stCxn id="6173" idx="5"/>
            <a:endCxn id="6174" idx="2"/>
          </p:cNvCxnSpPr>
          <p:nvPr/>
        </p:nvCxnSpPr>
        <p:spPr bwMode="auto">
          <a:xfrm>
            <a:off x="1109663" y="3643313"/>
            <a:ext cx="547687" cy="4333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AutoShape 14"/>
          <p:cNvCxnSpPr>
            <a:cxnSpLocks noChangeShapeType="1"/>
            <a:stCxn id="6171" idx="6"/>
            <a:endCxn id="6172" idx="3"/>
          </p:cNvCxnSpPr>
          <p:nvPr/>
        </p:nvCxnSpPr>
        <p:spPr bwMode="auto">
          <a:xfrm flipV="1">
            <a:off x="1695450" y="2652713"/>
            <a:ext cx="547688" cy="2809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1" name="Line 15"/>
          <p:cNvSpPr>
            <a:spLocks noChangeShapeType="1"/>
          </p:cNvSpPr>
          <p:nvPr/>
        </p:nvSpPr>
        <p:spPr bwMode="auto">
          <a:xfrm flipH="1">
            <a:off x="2514600" y="2438400"/>
            <a:ext cx="381000" cy="1524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2" name="Text Box 16"/>
          <p:cNvSpPr txBox="1">
            <a:spLocks noChangeArrowheads="1"/>
          </p:cNvSpPr>
          <p:nvPr/>
        </p:nvSpPr>
        <p:spPr bwMode="auto">
          <a:xfrm>
            <a:off x="2879725" y="21701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FF0066"/>
                </a:solidFill>
              </a:rPr>
              <a:t>node</a:t>
            </a:r>
          </a:p>
        </p:txBody>
      </p:sp>
      <p:sp>
        <p:nvSpPr>
          <p:cNvPr id="8233" name="Line 17"/>
          <p:cNvSpPr>
            <a:spLocks noChangeShapeType="1"/>
          </p:cNvSpPr>
          <p:nvPr/>
        </p:nvSpPr>
        <p:spPr bwMode="auto">
          <a:xfrm flipH="1">
            <a:off x="1768475" y="3240088"/>
            <a:ext cx="381000" cy="1524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4" name="Text Box 18"/>
          <p:cNvSpPr txBox="1">
            <a:spLocks noChangeArrowheads="1"/>
          </p:cNvSpPr>
          <p:nvPr/>
        </p:nvSpPr>
        <p:spPr bwMode="auto">
          <a:xfrm>
            <a:off x="2133600" y="30480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FF0066"/>
                </a:solidFill>
              </a:rPr>
              <a:t>edge</a:t>
            </a:r>
          </a:p>
        </p:txBody>
      </p:sp>
      <p:sp>
        <p:nvSpPr>
          <p:cNvPr id="6185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FC8481-84C7-4292-8579-F1FC8C16164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/>
      <p:bldP spid="82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ipartite Network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b="48442"/>
          <a:stretch>
            <a:fillRect/>
          </a:stretch>
        </p:blipFill>
        <p:spPr>
          <a:xfrm>
            <a:off x="696913" y="465138"/>
            <a:ext cx="7902575" cy="6223000"/>
          </a:xfrm>
          <a:noFill/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Multi-partite Networks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ABC17-63CB-4848-809B-173692F9C6D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Multi-partite Networks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81CE0F-63A5-4BF4-94E5-42C601011944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FBD7F-6DAE-5CE1-E7DA-53A426D6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848600" cy="5052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4455A-B10C-B331-140D-699F8BD618BD}"/>
              </a:ext>
            </a:extLst>
          </p:cNvPr>
          <p:cNvSpPr txBox="1"/>
          <p:nvPr/>
        </p:nvSpPr>
        <p:spPr>
          <a:xfrm>
            <a:off x="304800" y="6042668"/>
            <a:ext cx="7082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Each node denotes an ingredient, the node color indicates food category, </a:t>
            </a:r>
          </a:p>
          <a:p>
            <a:r>
              <a:rPr lang="en-US" sz="1800" dirty="0">
                <a:effectLst/>
                <a:latin typeface="NimbusRomNo9L"/>
              </a:rPr>
              <a:t>and node size reflects the ingredient prevalence in recipes.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eople.iiti.ac.in/~sarika/Research-Activities-files/Multilay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8262"/>
            <a:ext cx="3924301" cy="6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4301" y="1066800"/>
                <a:ext cx="4838699" cy="5029200"/>
              </a:xfrm>
            </p:spPr>
            <p:txBody>
              <a:bodyPr/>
              <a:lstStyle/>
              <a:p>
                <a:r>
                  <a:rPr lang="en-US" sz="2400" dirty="0"/>
                  <a:t>Set of individual networks</a:t>
                </a:r>
              </a:p>
              <a:p>
                <a:pPr lvl="1"/>
                <a:r>
                  <a:rPr lang="en-US" dirty="0"/>
                  <a:t>each representing nodes of one particular type and their interconnections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dirty="0"/>
                  <a:t> intra layer adjacency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bSup>
                  </m:oMath>
                </a14:m>
                <a:r>
                  <a:rPr lang="en-US" dirty="0"/>
                  <a:t> interlayer adjacency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Transportation network</a:t>
                </a:r>
              </a:p>
              <a:p>
                <a:pPr lvl="1"/>
                <a:r>
                  <a:rPr lang="en-US" dirty="0"/>
                  <a:t>Airline</a:t>
                </a:r>
              </a:p>
              <a:p>
                <a:pPr lvl="1"/>
                <a:r>
                  <a:rPr lang="en-US" dirty="0"/>
                  <a:t>Trains</a:t>
                </a:r>
              </a:p>
              <a:p>
                <a:pPr lvl="1"/>
                <a:r>
                  <a:rPr lang="en-US" dirty="0"/>
                  <a:t>Highways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4301" y="1066800"/>
                <a:ext cx="4838699" cy="5029200"/>
              </a:xfrm>
              <a:blipFill>
                <a:blip r:embed="rId3"/>
                <a:stretch>
                  <a:fillRect l="-1571" t="-1008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E9E4F-4509-4421-B20A-8592DE17CFA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4C5A1-8D83-76D0-3635-0EF8C3E070E1}"/>
              </a:ext>
            </a:extLst>
          </p:cNvPr>
          <p:cNvSpPr txBox="1"/>
          <p:nvPr/>
        </p:nvSpPr>
        <p:spPr>
          <a:xfrm>
            <a:off x="4267200" y="6183868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How it can be used?</a:t>
            </a:r>
          </a:p>
        </p:txBody>
      </p:sp>
    </p:spTree>
    <p:extLst>
      <p:ext uri="{BB962C8B-B14F-4D97-AF65-F5344CB8AC3E}">
        <p14:creationId xmlns:p14="http://schemas.microsoft.com/office/powerpoint/2010/main" val="19758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4400" y="1371600"/>
                <a:ext cx="4038600" cy="5029200"/>
              </a:xfrm>
            </p:spPr>
            <p:txBody>
              <a:bodyPr/>
              <a:lstStyle/>
              <a:p>
                <a:r>
                  <a:rPr lang="en-US" sz="2200" dirty="0"/>
                  <a:t>Multilayer networks with the same nodes</a:t>
                </a:r>
              </a:p>
              <a:p>
                <a:pPr lvl="1"/>
                <a:r>
                  <a:rPr lang="en-US" sz="2200" dirty="0"/>
                  <a:t>multiple edge types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sz="2200" dirty="0"/>
                  <a:t> three dimensional tensor with </a:t>
                </a:r>
                <a:r>
                  <a:rPr lang="el-GR" sz="2200" dirty="0">
                    <a:cs typeface="Times New Roman" panose="02020603050405020304" pitchFamily="18" charset="0"/>
                  </a:rPr>
                  <a:t>α</a:t>
                </a:r>
                <a:r>
                  <a:rPr lang="en-US" sz="2200" dirty="0">
                    <a:cs typeface="Times New Roman" panose="02020603050405020304" pitchFamily="18" charset="0"/>
                  </a:rPr>
                  <a:t> layers</a:t>
                </a:r>
              </a:p>
              <a:p>
                <a:pPr lvl="1"/>
                <a:endParaRPr lang="en-US" sz="2200" dirty="0"/>
              </a:p>
              <a:p>
                <a:r>
                  <a:rPr lang="en-US" sz="2200" dirty="0"/>
                  <a:t>Social network with different communities</a:t>
                </a:r>
              </a:p>
              <a:p>
                <a:r>
                  <a:rPr lang="en-US" sz="2200" dirty="0"/>
                  <a:t>Snapshots of a dynamic network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4400" y="1371600"/>
                <a:ext cx="4038600" cy="5029200"/>
              </a:xfrm>
              <a:blipFill>
                <a:blip r:embed="rId2"/>
                <a:stretch>
                  <a:fillRect l="-1254" t="-1008" r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541C-B29E-433F-8423-D97522AF93A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5298" name="Picture 2" descr="http://nikos.techprolet.com/wp-content/uploads/2014/12/multiplex_log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8055"/>
            <a:ext cx="4038600" cy="43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8FAB4-C55E-9B06-CCED-8DDA6A108D24}"/>
              </a:ext>
            </a:extLst>
          </p:cNvPr>
          <p:cNvSpPr txBox="1"/>
          <p:nvPr/>
        </p:nvSpPr>
        <p:spPr>
          <a:xfrm>
            <a:off x="4267200" y="6183868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How it can be used?</a:t>
            </a:r>
          </a:p>
        </p:txBody>
      </p:sp>
    </p:spTree>
    <p:extLst>
      <p:ext uri="{BB962C8B-B14F-4D97-AF65-F5344CB8AC3E}">
        <p14:creationId xmlns:p14="http://schemas.microsoft.com/office/powerpoint/2010/main" val="13854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/>
              <a:t>Trees are undirected graphs that contain no cycles</a:t>
            </a:r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lvl="1" eaLnBrk="1" hangingPunct="1">
              <a:defRPr/>
            </a:pPr>
            <a:endParaRPr lang="en-US" sz="22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sz="2200" dirty="0"/>
          </a:p>
          <a:p>
            <a:pPr eaLnBrk="1" hangingPunct="1">
              <a:defRPr/>
            </a:pPr>
            <a:r>
              <a:rPr lang="en-US" sz="2200" dirty="0"/>
              <a:t>For n nodes, number of edges m = n-1</a:t>
            </a:r>
          </a:p>
          <a:p>
            <a:pPr eaLnBrk="1" hangingPunct="1">
              <a:defRPr/>
            </a:pPr>
            <a:r>
              <a:rPr lang="en-US" sz="2200" dirty="0"/>
              <a:t>Any node can be dedicated as the root</a:t>
            </a:r>
          </a:p>
        </p:txBody>
      </p:sp>
      <p:pic>
        <p:nvPicPr>
          <p:cNvPr id="26628" name="Picture 4" descr="Trees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704975"/>
            <a:ext cx="2867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trees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In nature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trees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river networks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arteries (or veins, but not both)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Man made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sewer system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Computer science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binary search trees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decision trees (AI)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Network analysis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minimum spanning trees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from one node – how to reach all other nodes most quickly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may not be unique, because shortest paths are not always unique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depends on weight of edges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 rot="-5400000">
            <a:off x="6569075" y="27781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-5400000">
            <a:off x="7254875" y="30829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 rot="-5400000">
            <a:off x="7254875" y="23971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 rot="-5400000">
            <a:off x="7864475" y="33877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 rot="-5400000">
            <a:off x="7864475" y="27019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 rot="-5400000">
            <a:off x="7864475" y="20923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7658" name="AutoShape 10"/>
          <p:cNvCxnSpPr>
            <a:cxnSpLocks noChangeShapeType="1"/>
            <a:stCxn id="27652" idx="3"/>
            <a:endCxn id="27653" idx="0"/>
          </p:cNvCxnSpPr>
          <p:nvPr/>
        </p:nvCxnSpPr>
        <p:spPr bwMode="auto">
          <a:xfrm>
            <a:off x="6781800" y="2971800"/>
            <a:ext cx="454025" cy="225425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11"/>
          <p:cNvCxnSpPr>
            <a:cxnSpLocks noChangeShapeType="1"/>
            <a:stCxn id="27652" idx="5"/>
            <a:endCxn id="27654" idx="0"/>
          </p:cNvCxnSpPr>
          <p:nvPr/>
        </p:nvCxnSpPr>
        <p:spPr bwMode="auto">
          <a:xfrm flipV="1">
            <a:off x="6781800" y="2511425"/>
            <a:ext cx="454025" cy="3000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2"/>
          <p:cNvCxnSpPr>
            <a:cxnSpLocks noChangeShapeType="1"/>
            <a:stCxn id="27653" idx="6"/>
            <a:endCxn id="27654" idx="2"/>
          </p:cNvCxnSpPr>
          <p:nvPr/>
        </p:nvCxnSpPr>
        <p:spPr bwMode="auto">
          <a:xfrm flipV="1">
            <a:off x="7369175" y="2644775"/>
            <a:ext cx="0" cy="419100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13"/>
          <p:cNvCxnSpPr>
            <a:cxnSpLocks noChangeShapeType="1"/>
            <a:stCxn id="27653" idx="3"/>
            <a:endCxn id="27655" idx="0"/>
          </p:cNvCxnSpPr>
          <p:nvPr/>
        </p:nvCxnSpPr>
        <p:spPr bwMode="auto">
          <a:xfrm>
            <a:off x="7467600" y="3276600"/>
            <a:ext cx="377825" cy="2254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14"/>
          <p:cNvCxnSpPr>
            <a:cxnSpLocks noChangeShapeType="1"/>
            <a:stCxn id="27653" idx="5"/>
            <a:endCxn id="27656" idx="0"/>
          </p:cNvCxnSpPr>
          <p:nvPr/>
        </p:nvCxnSpPr>
        <p:spPr bwMode="auto">
          <a:xfrm flipV="1">
            <a:off x="7467600" y="2816225"/>
            <a:ext cx="377825" cy="300038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5"/>
          <p:cNvCxnSpPr>
            <a:cxnSpLocks noChangeShapeType="1"/>
            <a:stCxn id="27654" idx="4"/>
            <a:endCxn id="27656" idx="7"/>
          </p:cNvCxnSpPr>
          <p:nvPr/>
        </p:nvCxnSpPr>
        <p:spPr bwMode="auto">
          <a:xfrm>
            <a:off x="7502525" y="2511425"/>
            <a:ext cx="376238" cy="2238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6"/>
          <p:cNvCxnSpPr>
            <a:cxnSpLocks noChangeShapeType="1"/>
            <a:stCxn id="27654" idx="5"/>
            <a:endCxn id="27657" idx="0"/>
          </p:cNvCxnSpPr>
          <p:nvPr/>
        </p:nvCxnSpPr>
        <p:spPr bwMode="auto">
          <a:xfrm flipV="1">
            <a:off x="7467600" y="2206625"/>
            <a:ext cx="377825" cy="223838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Oval 17"/>
          <p:cNvSpPr>
            <a:spLocks noChangeArrowheads="1"/>
          </p:cNvSpPr>
          <p:nvPr/>
        </p:nvSpPr>
        <p:spPr bwMode="auto">
          <a:xfrm rot="-5400000">
            <a:off x="6569075" y="19399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 rot="-5400000">
            <a:off x="6035675" y="30067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 rot="-5400000">
            <a:off x="6645275" y="33877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 rot="-5400000">
            <a:off x="6035675" y="22447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7669" name="AutoShape 21"/>
          <p:cNvCxnSpPr>
            <a:cxnSpLocks noChangeShapeType="1"/>
            <a:stCxn id="27652" idx="6"/>
            <a:endCxn id="27665" idx="2"/>
          </p:cNvCxnSpPr>
          <p:nvPr/>
        </p:nvCxnSpPr>
        <p:spPr bwMode="auto">
          <a:xfrm flipV="1">
            <a:off x="6683375" y="2187575"/>
            <a:ext cx="0" cy="5715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2"/>
          <p:cNvCxnSpPr>
            <a:cxnSpLocks noChangeShapeType="1"/>
            <a:stCxn id="27653" idx="7"/>
            <a:endCxn id="27665" idx="3"/>
          </p:cNvCxnSpPr>
          <p:nvPr/>
        </p:nvCxnSpPr>
        <p:spPr bwMode="auto">
          <a:xfrm flipH="1" flipV="1">
            <a:off x="6781800" y="2133600"/>
            <a:ext cx="487363" cy="982663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3"/>
          <p:cNvCxnSpPr>
            <a:cxnSpLocks noChangeShapeType="1"/>
            <a:stCxn id="27666" idx="4"/>
            <a:endCxn id="27653" idx="0"/>
          </p:cNvCxnSpPr>
          <p:nvPr/>
        </p:nvCxnSpPr>
        <p:spPr bwMode="auto">
          <a:xfrm>
            <a:off x="6283325" y="3121025"/>
            <a:ext cx="952500" cy="76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4"/>
          <p:cNvCxnSpPr>
            <a:cxnSpLocks noChangeShapeType="1"/>
            <a:stCxn id="27668" idx="3"/>
            <a:endCxn id="27652" idx="7"/>
          </p:cNvCxnSpPr>
          <p:nvPr/>
        </p:nvCxnSpPr>
        <p:spPr bwMode="auto">
          <a:xfrm>
            <a:off x="6248400" y="2438400"/>
            <a:ext cx="334963" cy="3730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5"/>
          <p:cNvCxnSpPr>
            <a:cxnSpLocks noChangeShapeType="1"/>
            <a:stCxn id="27667" idx="0"/>
            <a:endCxn id="27666" idx="3"/>
          </p:cNvCxnSpPr>
          <p:nvPr/>
        </p:nvCxnSpPr>
        <p:spPr bwMode="auto">
          <a:xfrm flipH="1" flipV="1">
            <a:off x="6248400" y="3200400"/>
            <a:ext cx="377825" cy="301625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6"/>
          <p:cNvCxnSpPr>
            <a:cxnSpLocks noChangeShapeType="1"/>
            <a:stCxn id="27666" idx="6"/>
            <a:endCxn id="27668" idx="2"/>
          </p:cNvCxnSpPr>
          <p:nvPr/>
        </p:nvCxnSpPr>
        <p:spPr bwMode="auto">
          <a:xfrm flipV="1">
            <a:off x="6149975" y="2492375"/>
            <a:ext cx="0" cy="495300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5" name="Oval 27"/>
          <p:cNvSpPr>
            <a:spLocks noChangeArrowheads="1"/>
          </p:cNvSpPr>
          <p:nvPr/>
        </p:nvSpPr>
        <p:spPr bwMode="auto">
          <a:xfrm rot="-5400000">
            <a:off x="7254875" y="30829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7676" name="AutoShape 28"/>
          <p:cNvCxnSpPr>
            <a:cxnSpLocks noChangeShapeType="1"/>
            <a:stCxn id="27675" idx="3"/>
          </p:cNvCxnSpPr>
          <p:nvPr/>
        </p:nvCxnSpPr>
        <p:spPr bwMode="auto">
          <a:xfrm>
            <a:off x="7467600" y="3276600"/>
            <a:ext cx="377825" cy="225425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7" name="Oval 29"/>
          <p:cNvSpPr>
            <a:spLocks noChangeArrowheads="1"/>
          </p:cNvSpPr>
          <p:nvPr/>
        </p:nvSpPr>
        <p:spPr bwMode="auto">
          <a:xfrm rot="-5400000">
            <a:off x="6569075" y="19399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 rot="-5400000">
            <a:off x="6035675" y="3006725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7679" name="AutoShape 31"/>
          <p:cNvCxnSpPr>
            <a:cxnSpLocks noChangeShapeType="1"/>
            <a:stCxn id="27678" idx="4"/>
            <a:endCxn id="27675" idx="0"/>
          </p:cNvCxnSpPr>
          <p:nvPr/>
        </p:nvCxnSpPr>
        <p:spPr bwMode="auto">
          <a:xfrm>
            <a:off x="6283325" y="3121025"/>
            <a:ext cx="952500" cy="76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AutoShape 32"/>
          <p:cNvCxnSpPr>
            <a:cxnSpLocks noChangeShapeType="1"/>
          </p:cNvCxnSpPr>
          <p:nvPr/>
        </p:nvCxnSpPr>
        <p:spPr bwMode="auto">
          <a:xfrm flipH="1">
            <a:off x="6858000" y="3276600"/>
            <a:ext cx="376238" cy="225425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6172200" y="2133600"/>
            <a:ext cx="381000" cy="914400"/>
          </a:xfrm>
          <a:prstGeom prst="line">
            <a:avLst/>
          </a:prstGeom>
          <a:noFill/>
          <a:ln w="38100">
            <a:solidFill>
              <a:srgbClr val="0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Cliques and complete graphs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 err="1"/>
              <a:t>K</a:t>
            </a:r>
            <a:r>
              <a:rPr lang="en-US" altLang="en-US" sz="2200" baseline="-25000" dirty="0" err="1"/>
              <a:t>n</a:t>
            </a:r>
            <a:r>
              <a:rPr lang="en-US" altLang="en-US" sz="2200" baseline="-25000" dirty="0"/>
              <a:t> </a:t>
            </a:r>
            <a:r>
              <a:rPr lang="en-US" altLang="en-US" sz="2200" dirty="0"/>
              <a:t>is the complete graph (clique) with K vertices</a:t>
            </a:r>
          </a:p>
          <a:p>
            <a:pPr lvl="1" eaLnBrk="1" hangingPunct="1"/>
            <a:r>
              <a:rPr lang="en-US" altLang="en-US" sz="2200" dirty="0"/>
              <a:t>each vertex is connected to every other vertex</a:t>
            </a:r>
          </a:p>
          <a:p>
            <a:pPr lvl="1" eaLnBrk="1" hangingPunct="1"/>
            <a:r>
              <a:rPr lang="en-US" altLang="en-US" sz="2200" dirty="0"/>
              <a:t>there are n*(n-1)/2 undirected edges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14800" y="51054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/>
              <a:t>K</a:t>
            </a:r>
            <a:r>
              <a:rPr lang="en-US" altLang="en-US" sz="2800" baseline="-25000"/>
              <a:t>5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58000" y="51816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/>
              <a:t>K</a:t>
            </a:r>
            <a:r>
              <a:rPr lang="en-US" altLang="en-US" sz="2800" baseline="-25000"/>
              <a:t>8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95400" y="51816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/>
              <a:t>K</a:t>
            </a:r>
            <a:r>
              <a:rPr lang="en-US" altLang="en-US" sz="2800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Planar graphs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A graph is planar if it can be drawn on a plane without any edges crossing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0404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470400" y="3314700"/>
            <a:ext cx="4572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Bi-cliques (cliques in bipartite graphs)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sz="2200" dirty="0" err="1"/>
              <a:t>K</a:t>
            </a:r>
            <a:r>
              <a:rPr lang="en-US" altLang="en-US" sz="2200" baseline="-25000" dirty="0" err="1"/>
              <a:t>m,n</a:t>
            </a:r>
            <a:r>
              <a:rPr lang="en-US" altLang="en-US" sz="2200" dirty="0"/>
              <a:t> is the complete bipartite graph with </a:t>
            </a:r>
            <a:r>
              <a:rPr lang="en-US" altLang="en-US" sz="2200" b="1" dirty="0"/>
              <a:t>m</a:t>
            </a:r>
            <a:r>
              <a:rPr lang="en-US" altLang="en-US" sz="2200" dirty="0"/>
              <a:t> and </a:t>
            </a:r>
            <a:r>
              <a:rPr lang="en-US" altLang="en-US" sz="2200" b="1" dirty="0"/>
              <a:t>n</a:t>
            </a:r>
            <a:r>
              <a:rPr lang="en-US" altLang="en-US" sz="2200" dirty="0"/>
              <a:t> vertices of the two different types</a:t>
            </a:r>
          </a:p>
          <a:p>
            <a:pPr lvl="1" eaLnBrk="1" hangingPunct="1"/>
            <a:r>
              <a:rPr lang="en-US" altLang="en-US" sz="2200" dirty="0"/>
              <a:t>K</a:t>
            </a:r>
            <a:r>
              <a:rPr lang="en-US" altLang="en-US" sz="2200" baseline="-25000" dirty="0"/>
              <a:t>3,3 </a:t>
            </a:r>
            <a:r>
              <a:rPr lang="en-US" altLang="en-US" sz="2200" dirty="0"/>
              <a:t>maps to the utility graph</a:t>
            </a:r>
          </a:p>
          <a:p>
            <a:pPr lvl="2" eaLnBrk="1" hangingPunct="1"/>
            <a:r>
              <a:rPr lang="en-US" altLang="en-US" sz="2200" dirty="0"/>
              <a:t>Is there a way to connect three utilities, e.g. gas, water, electricity to three houses without having any of the pipes cross?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333500" y="3581400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190750" y="3581400"/>
            <a:ext cx="304800" cy="3048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048000" y="3581400"/>
            <a:ext cx="304800" cy="304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33500" y="47244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171700" y="47244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933700" y="47244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34826" name="AutoShape 10"/>
          <p:cNvCxnSpPr>
            <a:cxnSpLocks noChangeShapeType="1"/>
            <a:stCxn id="34820" idx="4"/>
            <a:endCxn id="34823" idx="0"/>
          </p:cNvCxnSpPr>
          <p:nvPr/>
        </p:nvCxnSpPr>
        <p:spPr bwMode="auto">
          <a:xfrm>
            <a:off x="1485900" y="3905250"/>
            <a:ext cx="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AutoShape 11"/>
          <p:cNvCxnSpPr>
            <a:cxnSpLocks noChangeShapeType="1"/>
            <a:stCxn id="34821" idx="4"/>
            <a:endCxn id="34823" idx="0"/>
          </p:cNvCxnSpPr>
          <p:nvPr/>
        </p:nvCxnSpPr>
        <p:spPr bwMode="auto">
          <a:xfrm flipH="1">
            <a:off x="1485900" y="3905250"/>
            <a:ext cx="85725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AutoShape 12"/>
          <p:cNvCxnSpPr>
            <a:cxnSpLocks noChangeShapeType="1"/>
            <a:stCxn id="34822" idx="4"/>
            <a:endCxn id="34823" idx="0"/>
          </p:cNvCxnSpPr>
          <p:nvPr/>
        </p:nvCxnSpPr>
        <p:spPr bwMode="auto">
          <a:xfrm flipH="1">
            <a:off x="1485900" y="3905250"/>
            <a:ext cx="17145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AutoShape 13"/>
          <p:cNvCxnSpPr>
            <a:cxnSpLocks noChangeShapeType="1"/>
            <a:stCxn id="34822" idx="4"/>
            <a:endCxn id="34824" idx="0"/>
          </p:cNvCxnSpPr>
          <p:nvPr/>
        </p:nvCxnSpPr>
        <p:spPr bwMode="auto">
          <a:xfrm flipH="1">
            <a:off x="2324100" y="3905250"/>
            <a:ext cx="8763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AutoShape 14"/>
          <p:cNvCxnSpPr>
            <a:cxnSpLocks noChangeShapeType="1"/>
            <a:stCxn id="34820" idx="4"/>
            <a:endCxn id="34824" idx="0"/>
          </p:cNvCxnSpPr>
          <p:nvPr/>
        </p:nvCxnSpPr>
        <p:spPr bwMode="auto">
          <a:xfrm>
            <a:off x="1485900" y="3905250"/>
            <a:ext cx="8382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AutoShape 15"/>
          <p:cNvCxnSpPr>
            <a:cxnSpLocks noChangeShapeType="1"/>
            <a:stCxn id="34821" idx="4"/>
            <a:endCxn id="34824" idx="0"/>
          </p:cNvCxnSpPr>
          <p:nvPr/>
        </p:nvCxnSpPr>
        <p:spPr bwMode="auto">
          <a:xfrm flipH="1">
            <a:off x="2324100" y="3905250"/>
            <a:ext cx="1905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AutoShape 16"/>
          <p:cNvCxnSpPr>
            <a:cxnSpLocks noChangeShapeType="1"/>
            <a:endCxn id="34825" idx="0"/>
          </p:cNvCxnSpPr>
          <p:nvPr/>
        </p:nvCxnSpPr>
        <p:spPr bwMode="auto">
          <a:xfrm flipH="1">
            <a:off x="3086100" y="3886200"/>
            <a:ext cx="152400" cy="819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AutoShape 17"/>
          <p:cNvCxnSpPr>
            <a:cxnSpLocks noChangeShapeType="1"/>
            <a:stCxn id="34820" idx="4"/>
            <a:endCxn id="34825" idx="0"/>
          </p:cNvCxnSpPr>
          <p:nvPr/>
        </p:nvCxnSpPr>
        <p:spPr bwMode="auto">
          <a:xfrm>
            <a:off x="1485900" y="3905250"/>
            <a:ext cx="16002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AutoShape 18"/>
          <p:cNvCxnSpPr>
            <a:cxnSpLocks noChangeShapeType="1"/>
            <a:stCxn id="34821" idx="4"/>
            <a:endCxn id="34825" idx="0"/>
          </p:cNvCxnSpPr>
          <p:nvPr/>
        </p:nvCxnSpPr>
        <p:spPr bwMode="auto">
          <a:xfrm>
            <a:off x="2343150" y="3905250"/>
            <a:ext cx="74295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Oval 19"/>
          <p:cNvSpPr>
            <a:spLocks noChangeArrowheads="1"/>
          </p:cNvSpPr>
          <p:nvPr/>
        </p:nvSpPr>
        <p:spPr bwMode="auto">
          <a:xfrm>
            <a:off x="5010150" y="3733800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9955" name="Oval 20"/>
          <p:cNvSpPr>
            <a:spLocks noChangeArrowheads="1"/>
          </p:cNvSpPr>
          <p:nvPr/>
        </p:nvSpPr>
        <p:spPr bwMode="auto">
          <a:xfrm>
            <a:off x="5924550" y="5181600"/>
            <a:ext cx="304800" cy="3048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9956" name="Oval 21"/>
          <p:cNvSpPr>
            <a:spLocks noChangeArrowheads="1"/>
          </p:cNvSpPr>
          <p:nvPr/>
        </p:nvSpPr>
        <p:spPr bwMode="auto">
          <a:xfrm>
            <a:off x="6762750" y="3657600"/>
            <a:ext cx="304800" cy="3048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9957" name="Rectangle 22"/>
          <p:cNvSpPr>
            <a:spLocks noChangeArrowheads="1"/>
          </p:cNvSpPr>
          <p:nvPr/>
        </p:nvSpPr>
        <p:spPr bwMode="auto">
          <a:xfrm>
            <a:off x="5010150" y="46482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9958" name="Rectangle 23"/>
          <p:cNvSpPr>
            <a:spLocks noChangeArrowheads="1"/>
          </p:cNvSpPr>
          <p:nvPr/>
        </p:nvSpPr>
        <p:spPr bwMode="auto">
          <a:xfrm>
            <a:off x="5848350" y="32766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9959" name="Rectangle 24"/>
          <p:cNvSpPr>
            <a:spLocks noChangeArrowheads="1"/>
          </p:cNvSpPr>
          <p:nvPr/>
        </p:nvSpPr>
        <p:spPr bwMode="auto">
          <a:xfrm>
            <a:off x="6838950" y="4724400"/>
            <a:ext cx="3048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39960" name="AutoShape 25"/>
          <p:cNvCxnSpPr>
            <a:cxnSpLocks noChangeShapeType="1"/>
            <a:stCxn id="39954" idx="4"/>
            <a:endCxn id="39957" idx="0"/>
          </p:cNvCxnSpPr>
          <p:nvPr/>
        </p:nvCxnSpPr>
        <p:spPr bwMode="auto">
          <a:xfrm>
            <a:off x="5162550" y="4057650"/>
            <a:ext cx="0" cy="571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AutoShape 26"/>
          <p:cNvCxnSpPr>
            <a:cxnSpLocks noChangeShapeType="1"/>
            <a:endCxn id="39957" idx="3"/>
          </p:cNvCxnSpPr>
          <p:nvPr/>
        </p:nvCxnSpPr>
        <p:spPr bwMode="auto">
          <a:xfrm flipH="1" flipV="1">
            <a:off x="5334000" y="4800600"/>
            <a:ext cx="74295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AutoShape 27"/>
          <p:cNvCxnSpPr>
            <a:cxnSpLocks noChangeShapeType="1"/>
            <a:stCxn id="39956" idx="4"/>
            <a:endCxn id="39957" idx="0"/>
          </p:cNvCxnSpPr>
          <p:nvPr/>
        </p:nvCxnSpPr>
        <p:spPr bwMode="auto">
          <a:xfrm flipH="1">
            <a:off x="5162550" y="3981450"/>
            <a:ext cx="17526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3" name="AutoShape 28"/>
          <p:cNvCxnSpPr>
            <a:cxnSpLocks noChangeShapeType="1"/>
            <a:stCxn id="39956" idx="1"/>
            <a:endCxn id="39958" idx="3"/>
          </p:cNvCxnSpPr>
          <p:nvPr/>
        </p:nvCxnSpPr>
        <p:spPr bwMode="auto">
          <a:xfrm flipH="1" flipV="1">
            <a:off x="6172200" y="3429000"/>
            <a:ext cx="635000" cy="254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4" name="AutoShape 29"/>
          <p:cNvCxnSpPr>
            <a:cxnSpLocks noChangeShapeType="1"/>
            <a:stCxn id="39954" idx="7"/>
            <a:endCxn id="39958" idx="1"/>
          </p:cNvCxnSpPr>
          <p:nvPr/>
        </p:nvCxnSpPr>
        <p:spPr bwMode="auto">
          <a:xfrm flipV="1">
            <a:off x="5270500" y="3429000"/>
            <a:ext cx="558800" cy="330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5" name="AutoShape 30"/>
          <p:cNvCxnSpPr>
            <a:cxnSpLocks noChangeShapeType="1"/>
            <a:stCxn id="39955" idx="0"/>
            <a:endCxn id="39958" idx="2"/>
          </p:cNvCxnSpPr>
          <p:nvPr/>
        </p:nvCxnSpPr>
        <p:spPr bwMode="auto">
          <a:xfrm flipH="1" flipV="1">
            <a:off x="6000750" y="3600450"/>
            <a:ext cx="76200" cy="1562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6" name="AutoShape 31"/>
          <p:cNvCxnSpPr>
            <a:cxnSpLocks noChangeShapeType="1"/>
            <a:stCxn id="39956" idx="4"/>
            <a:endCxn id="39959" idx="0"/>
          </p:cNvCxnSpPr>
          <p:nvPr/>
        </p:nvCxnSpPr>
        <p:spPr bwMode="auto">
          <a:xfrm>
            <a:off x="6915150" y="3981450"/>
            <a:ext cx="76200" cy="723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7" name="AutoShape 32"/>
          <p:cNvCxnSpPr>
            <a:cxnSpLocks noChangeShapeType="1"/>
            <a:stCxn id="39954" idx="5"/>
            <a:endCxn id="39959" idx="0"/>
          </p:cNvCxnSpPr>
          <p:nvPr/>
        </p:nvCxnSpPr>
        <p:spPr bwMode="auto">
          <a:xfrm>
            <a:off x="5270500" y="4013200"/>
            <a:ext cx="1720850" cy="692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8" name="AutoShape 33"/>
          <p:cNvCxnSpPr>
            <a:cxnSpLocks noChangeShapeType="1"/>
            <a:stCxn id="39955" idx="0"/>
            <a:endCxn id="39959" idx="1"/>
          </p:cNvCxnSpPr>
          <p:nvPr/>
        </p:nvCxnSpPr>
        <p:spPr bwMode="auto">
          <a:xfrm flipV="1">
            <a:off x="6076950" y="4876800"/>
            <a:ext cx="74295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9" name="Line 34"/>
          <p:cNvSpPr>
            <a:spLocks noChangeShapeType="1"/>
          </p:cNvSpPr>
          <p:nvPr/>
        </p:nvSpPr>
        <p:spPr bwMode="auto">
          <a:xfrm>
            <a:off x="3867150" y="4343400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1946275" y="5218113"/>
            <a:ext cx="547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K</a:t>
            </a:r>
            <a:r>
              <a:rPr lang="en-US" altLang="en-US" sz="1800" baseline="-25000"/>
              <a:t>3,3</a:t>
            </a:r>
          </a:p>
        </p:txBody>
      </p:sp>
      <p:sp>
        <p:nvSpPr>
          <p:cNvPr id="39971" name="Text Box 36"/>
          <p:cNvSpPr txBox="1">
            <a:spLocks noChangeArrowheads="1"/>
          </p:cNvSpPr>
          <p:nvPr/>
        </p:nvSpPr>
        <p:spPr bwMode="auto">
          <a:xfrm>
            <a:off x="7280275" y="392271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Utility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Eulerian Path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cs typeface="Arial" panose="020B0604020202020204" pitchFamily="34" charset="0"/>
              </a:rPr>
              <a:t>Euler</a:t>
            </a:r>
            <a:r>
              <a:rPr lang="ja-JP" altLang="en-US" sz="2200">
                <a:cs typeface="Arial" panose="020B0604020202020204" pitchFamily="34" charset="0"/>
              </a:rPr>
              <a:t>’</a:t>
            </a:r>
            <a:r>
              <a:rPr lang="en-US" altLang="ja-JP" sz="2200" dirty="0">
                <a:cs typeface="Arial" panose="020B0604020202020204" pitchFamily="34" charset="0"/>
              </a:rPr>
              <a:t>s </a:t>
            </a:r>
            <a:r>
              <a:rPr lang="en-US" altLang="ja-JP" sz="2200" b="1" dirty="0">
                <a:cs typeface="Arial" panose="020B0604020202020204" pitchFamily="34" charset="0"/>
              </a:rPr>
              <a:t>Seven Bridges of </a:t>
            </a:r>
            <a:r>
              <a:rPr lang="en-US" altLang="ja-JP" sz="2200" b="1" dirty="0" err="1">
                <a:cs typeface="Arial" panose="020B0604020202020204" pitchFamily="34" charset="0"/>
              </a:rPr>
              <a:t>Königsberg</a:t>
            </a:r>
            <a:r>
              <a:rPr lang="en-US" altLang="ja-JP" sz="2200" b="1" dirty="0"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sz="2200" dirty="0"/>
              <a:t>the first problem in graph theory</a:t>
            </a:r>
          </a:p>
          <a:p>
            <a:pPr lvl="1" eaLnBrk="1" hangingPunct="1"/>
            <a:r>
              <a:rPr lang="en-US" altLang="en-US" sz="2200" dirty="0"/>
              <a:t>1735</a:t>
            </a:r>
          </a:p>
          <a:p>
            <a:pPr eaLnBrk="1" hangingPunct="1"/>
            <a:r>
              <a:rPr lang="en-US" altLang="en-US" sz="2200" dirty="0"/>
              <a:t>Is there a route that crosses each bridge only once and returns to the starting point?</a:t>
            </a:r>
          </a:p>
          <a:p>
            <a:pPr eaLnBrk="1" hangingPunct="1"/>
            <a:endParaRPr lang="en-US" altLang="en-US" sz="22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76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505200" y="4191000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943600" y="4191000"/>
            <a:ext cx="53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6524625" y="3503613"/>
            <a:ext cx="2314575" cy="1876425"/>
            <a:chOff x="3232" y="2088"/>
            <a:chExt cx="2088" cy="1543"/>
          </a:xfrm>
        </p:grpSpPr>
        <p:sp>
          <p:nvSpPr>
            <p:cNvPr id="36896" name="Oval 5"/>
            <p:cNvSpPr>
              <a:spLocks noChangeArrowheads="1"/>
            </p:cNvSpPr>
            <p:nvPr/>
          </p:nvSpPr>
          <p:spPr bwMode="auto">
            <a:xfrm>
              <a:off x="4158" y="2214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7" name="Oval 6"/>
            <p:cNvSpPr>
              <a:spLocks noChangeArrowheads="1"/>
            </p:cNvSpPr>
            <p:nvPr/>
          </p:nvSpPr>
          <p:spPr bwMode="auto">
            <a:xfrm>
              <a:off x="3498" y="2652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8" name="Oval 7"/>
            <p:cNvSpPr>
              <a:spLocks noChangeArrowheads="1"/>
            </p:cNvSpPr>
            <p:nvPr/>
          </p:nvSpPr>
          <p:spPr bwMode="auto">
            <a:xfrm>
              <a:off x="5016" y="2790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9" name="Oval 8"/>
            <p:cNvSpPr>
              <a:spLocks noChangeArrowheads="1"/>
            </p:cNvSpPr>
            <p:nvPr/>
          </p:nvSpPr>
          <p:spPr bwMode="auto">
            <a:xfrm>
              <a:off x="4104" y="3456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900" name="Line 9"/>
            <p:cNvSpPr>
              <a:spLocks noChangeShapeType="1"/>
            </p:cNvSpPr>
            <p:nvPr/>
          </p:nvSpPr>
          <p:spPr bwMode="auto">
            <a:xfrm>
              <a:off x="3574" y="2698"/>
              <a:ext cx="1442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10"/>
            <p:cNvSpPr>
              <a:spLocks noChangeShapeType="1"/>
            </p:cNvSpPr>
            <p:nvPr/>
          </p:nvSpPr>
          <p:spPr bwMode="auto">
            <a:xfrm flipV="1">
              <a:off x="4176" y="2864"/>
              <a:ext cx="856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11"/>
            <p:cNvSpPr>
              <a:spLocks noChangeShapeType="1"/>
            </p:cNvSpPr>
            <p:nvPr/>
          </p:nvSpPr>
          <p:spPr bwMode="auto">
            <a:xfrm>
              <a:off x="4238" y="2274"/>
              <a:ext cx="79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3480" y="2150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904" name="Text Box 13"/>
            <p:cNvSpPr txBox="1">
              <a:spLocks noChangeArrowheads="1"/>
            </p:cNvSpPr>
            <p:nvPr/>
          </p:nvSpPr>
          <p:spPr bwMode="auto">
            <a:xfrm>
              <a:off x="3942" y="2334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905" name="Text Box 14"/>
            <p:cNvSpPr txBox="1">
              <a:spLocks noChangeArrowheads="1"/>
            </p:cNvSpPr>
            <p:nvPr/>
          </p:nvSpPr>
          <p:spPr bwMode="auto">
            <a:xfrm>
              <a:off x="3498" y="3006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906" name="Text Box 15"/>
            <p:cNvSpPr txBox="1">
              <a:spLocks noChangeArrowheads="1"/>
            </p:cNvSpPr>
            <p:nvPr/>
          </p:nvSpPr>
          <p:spPr bwMode="auto">
            <a:xfrm>
              <a:off x="3942" y="2868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907" name="Text Box 16"/>
            <p:cNvSpPr txBox="1">
              <a:spLocks noChangeArrowheads="1"/>
            </p:cNvSpPr>
            <p:nvPr/>
          </p:nvSpPr>
          <p:spPr bwMode="auto">
            <a:xfrm>
              <a:off x="4536" y="2238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6908" name="Text Box 17"/>
            <p:cNvSpPr txBox="1">
              <a:spLocks noChangeArrowheads="1"/>
            </p:cNvSpPr>
            <p:nvPr/>
          </p:nvSpPr>
          <p:spPr bwMode="auto">
            <a:xfrm>
              <a:off x="4242" y="2664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909" name="Text Box 18"/>
            <p:cNvSpPr txBox="1">
              <a:spLocks noChangeArrowheads="1"/>
            </p:cNvSpPr>
            <p:nvPr/>
          </p:nvSpPr>
          <p:spPr bwMode="auto">
            <a:xfrm>
              <a:off x="4578" y="3018"/>
              <a:ext cx="4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08063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08063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08063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zh-TW" sz="1400" i="1" baseline="-25000">
                  <a:latin typeface="Times New Roman" panose="020206030504050203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910" name="Freeform 19"/>
            <p:cNvSpPr>
              <a:spLocks/>
            </p:cNvSpPr>
            <p:nvPr/>
          </p:nvSpPr>
          <p:spPr bwMode="auto">
            <a:xfrm>
              <a:off x="3566" y="2714"/>
              <a:ext cx="566" cy="742"/>
            </a:xfrm>
            <a:custGeom>
              <a:avLst/>
              <a:gdLst>
                <a:gd name="T0" fmla="*/ 0 w 606"/>
                <a:gd name="T1" fmla="*/ 0 h 804"/>
                <a:gd name="T2" fmla="*/ 16 w 606"/>
                <a:gd name="T3" fmla="*/ 6 h 804"/>
                <a:gd name="T4" fmla="*/ 29 w 606"/>
                <a:gd name="T5" fmla="*/ 18 h 804"/>
                <a:gd name="T6" fmla="*/ 33 w 606"/>
                <a:gd name="T7" fmla="*/ 26 h 8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"/>
                <a:gd name="T13" fmla="*/ 0 h 804"/>
                <a:gd name="T14" fmla="*/ 606 w 606"/>
                <a:gd name="T15" fmla="*/ 804 h 8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" h="804">
                  <a:moveTo>
                    <a:pt x="0" y="0"/>
                  </a:moveTo>
                  <a:cubicBezTo>
                    <a:pt x="47" y="34"/>
                    <a:pt x="194" y="108"/>
                    <a:pt x="282" y="204"/>
                  </a:cubicBezTo>
                  <a:cubicBezTo>
                    <a:pt x="370" y="300"/>
                    <a:pt x="474" y="476"/>
                    <a:pt x="528" y="576"/>
                  </a:cubicBezTo>
                  <a:cubicBezTo>
                    <a:pt x="582" y="676"/>
                    <a:pt x="590" y="757"/>
                    <a:pt x="606" y="8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20"/>
            <p:cNvSpPr>
              <a:spLocks/>
            </p:cNvSpPr>
            <p:nvPr/>
          </p:nvSpPr>
          <p:spPr bwMode="auto">
            <a:xfrm>
              <a:off x="3542" y="2728"/>
              <a:ext cx="566" cy="756"/>
            </a:xfrm>
            <a:custGeom>
              <a:avLst/>
              <a:gdLst>
                <a:gd name="T0" fmla="*/ 0 w 612"/>
                <a:gd name="T1" fmla="*/ 0 h 792"/>
                <a:gd name="T2" fmla="*/ 6 w 612"/>
                <a:gd name="T3" fmla="*/ 39 h 792"/>
                <a:gd name="T4" fmla="*/ 13 w 612"/>
                <a:gd name="T5" fmla="*/ 85 h 792"/>
                <a:gd name="T6" fmla="*/ 21 w 612"/>
                <a:gd name="T7" fmla="*/ 108 h 7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792"/>
                <a:gd name="T14" fmla="*/ 612 w 612"/>
                <a:gd name="T15" fmla="*/ 792 h 7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792">
                  <a:moveTo>
                    <a:pt x="0" y="0"/>
                  </a:moveTo>
                  <a:cubicBezTo>
                    <a:pt x="21" y="89"/>
                    <a:pt x="37" y="178"/>
                    <a:pt x="96" y="282"/>
                  </a:cubicBezTo>
                  <a:cubicBezTo>
                    <a:pt x="155" y="386"/>
                    <a:pt x="268" y="539"/>
                    <a:pt x="354" y="624"/>
                  </a:cubicBezTo>
                  <a:cubicBezTo>
                    <a:pt x="440" y="709"/>
                    <a:pt x="558" y="757"/>
                    <a:pt x="612" y="7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21"/>
            <p:cNvSpPr>
              <a:spLocks/>
            </p:cNvSpPr>
            <p:nvPr/>
          </p:nvSpPr>
          <p:spPr bwMode="auto">
            <a:xfrm>
              <a:off x="3552" y="2248"/>
              <a:ext cx="608" cy="412"/>
            </a:xfrm>
            <a:custGeom>
              <a:avLst/>
              <a:gdLst>
                <a:gd name="T0" fmla="*/ 0 w 648"/>
                <a:gd name="T1" fmla="*/ 18 h 444"/>
                <a:gd name="T2" fmla="*/ 8 w 648"/>
                <a:gd name="T3" fmla="*/ 9 h 444"/>
                <a:gd name="T4" fmla="*/ 22 w 648"/>
                <a:gd name="T5" fmla="*/ 6 h 444"/>
                <a:gd name="T6" fmla="*/ 41 w 648"/>
                <a:gd name="T7" fmla="*/ 0 h 4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444"/>
                <a:gd name="T14" fmla="*/ 648 w 648"/>
                <a:gd name="T15" fmla="*/ 444 h 4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" h="444">
                  <a:moveTo>
                    <a:pt x="0" y="444"/>
                  </a:moveTo>
                  <a:cubicBezTo>
                    <a:pt x="22" y="408"/>
                    <a:pt x="75" y="290"/>
                    <a:pt x="132" y="228"/>
                  </a:cubicBezTo>
                  <a:cubicBezTo>
                    <a:pt x="189" y="166"/>
                    <a:pt x="256" y="110"/>
                    <a:pt x="342" y="72"/>
                  </a:cubicBezTo>
                  <a:cubicBezTo>
                    <a:pt x="428" y="34"/>
                    <a:pt x="584" y="15"/>
                    <a:pt x="6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22"/>
            <p:cNvSpPr>
              <a:spLocks/>
            </p:cNvSpPr>
            <p:nvPr/>
          </p:nvSpPr>
          <p:spPr bwMode="auto">
            <a:xfrm>
              <a:off x="3572" y="2278"/>
              <a:ext cx="598" cy="400"/>
            </a:xfrm>
            <a:custGeom>
              <a:avLst/>
              <a:gdLst>
                <a:gd name="T0" fmla="*/ 0 w 648"/>
                <a:gd name="T1" fmla="*/ 16 h 432"/>
                <a:gd name="T2" fmla="*/ 7 w 648"/>
                <a:gd name="T3" fmla="*/ 14 h 432"/>
                <a:gd name="T4" fmla="*/ 16 w 648"/>
                <a:gd name="T5" fmla="*/ 6 h 432"/>
                <a:gd name="T6" fmla="*/ 20 w 64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432"/>
                <a:gd name="T14" fmla="*/ 648 w 64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" h="432">
                  <a:moveTo>
                    <a:pt x="0" y="432"/>
                  </a:moveTo>
                  <a:cubicBezTo>
                    <a:pt x="40" y="420"/>
                    <a:pt x="156" y="400"/>
                    <a:pt x="240" y="360"/>
                  </a:cubicBezTo>
                  <a:cubicBezTo>
                    <a:pt x="324" y="320"/>
                    <a:pt x="436" y="252"/>
                    <a:pt x="504" y="192"/>
                  </a:cubicBezTo>
                  <a:cubicBezTo>
                    <a:pt x="572" y="132"/>
                    <a:pt x="618" y="40"/>
                    <a:pt x="6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280" y="3408"/>
              <a:ext cx="33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b="1" dirty="0">
                  <a:latin typeface="Times New Roman" pitchFamily="18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983" y="2584"/>
              <a:ext cx="3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b="1" dirty="0">
                  <a:latin typeface="Times New Roman" pitchFamily="18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4240" y="2088"/>
              <a:ext cx="33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b="1" dirty="0">
                  <a:latin typeface="Times New Roman" pitchFamily="18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3232" y="2576"/>
              <a:ext cx="3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b="1" dirty="0"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4121150" y="3735388"/>
            <a:ext cx="2030413" cy="1136650"/>
            <a:chOff x="801" y="2552"/>
            <a:chExt cx="2316" cy="1198"/>
          </a:xfrm>
        </p:grpSpPr>
        <p:sp>
          <p:nvSpPr>
            <p:cNvPr id="36874" name="Oval 28"/>
            <p:cNvSpPr>
              <a:spLocks noChangeArrowheads="1"/>
            </p:cNvSpPr>
            <p:nvPr/>
          </p:nvSpPr>
          <p:spPr bwMode="auto">
            <a:xfrm>
              <a:off x="1176" y="2792"/>
              <a:ext cx="76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75" name="Freeform 29"/>
            <p:cNvSpPr>
              <a:spLocks/>
            </p:cNvSpPr>
            <p:nvPr/>
          </p:nvSpPr>
          <p:spPr bwMode="auto">
            <a:xfrm>
              <a:off x="801" y="3182"/>
              <a:ext cx="2151" cy="345"/>
            </a:xfrm>
            <a:custGeom>
              <a:avLst/>
              <a:gdLst>
                <a:gd name="T0" fmla="*/ 0 w 2151"/>
                <a:gd name="T1" fmla="*/ 30 h 345"/>
                <a:gd name="T2" fmla="*/ 240 w 2151"/>
                <a:gd name="T3" fmla="*/ 63 h 345"/>
                <a:gd name="T4" fmla="*/ 387 w 2151"/>
                <a:gd name="T5" fmla="*/ 111 h 345"/>
                <a:gd name="T6" fmla="*/ 543 w 2151"/>
                <a:gd name="T7" fmla="*/ 159 h 345"/>
                <a:gd name="T8" fmla="*/ 744 w 2151"/>
                <a:gd name="T9" fmla="*/ 201 h 345"/>
                <a:gd name="T10" fmla="*/ 888 w 2151"/>
                <a:gd name="T11" fmla="*/ 195 h 345"/>
                <a:gd name="T12" fmla="*/ 999 w 2151"/>
                <a:gd name="T13" fmla="*/ 159 h 345"/>
                <a:gd name="T14" fmla="*/ 1116 w 2151"/>
                <a:gd name="T15" fmla="*/ 105 h 345"/>
                <a:gd name="T16" fmla="*/ 1215 w 2151"/>
                <a:gd name="T17" fmla="*/ 60 h 345"/>
                <a:gd name="T18" fmla="*/ 1314 w 2151"/>
                <a:gd name="T19" fmla="*/ 9 h 345"/>
                <a:gd name="T20" fmla="*/ 1482 w 2151"/>
                <a:gd name="T21" fmla="*/ 39 h 345"/>
                <a:gd name="T22" fmla="*/ 1635 w 2151"/>
                <a:gd name="T23" fmla="*/ 99 h 345"/>
                <a:gd name="T24" fmla="*/ 1812 w 2151"/>
                <a:gd name="T25" fmla="*/ 156 h 345"/>
                <a:gd name="T26" fmla="*/ 1941 w 2151"/>
                <a:gd name="T27" fmla="*/ 213 h 345"/>
                <a:gd name="T28" fmla="*/ 2151 w 2151"/>
                <a:gd name="T29" fmla="*/ 34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1"/>
                <a:gd name="T46" fmla="*/ 0 h 345"/>
                <a:gd name="T47" fmla="*/ 2151 w 2151"/>
                <a:gd name="T48" fmla="*/ 345 h 3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1" h="345">
                  <a:moveTo>
                    <a:pt x="0" y="30"/>
                  </a:moveTo>
                  <a:cubicBezTo>
                    <a:pt x="93" y="16"/>
                    <a:pt x="150" y="30"/>
                    <a:pt x="240" y="63"/>
                  </a:cubicBezTo>
                  <a:cubicBezTo>
                    <a:pt x="336" y="99"/>
                    <a:pt x="314" y="86"/>
                    <a:pt x="387" y="111"/>
                  </a:cubicBezTo>
                  <a:cubicBezTo>
                    <a:pt x="405" y="117"/>
                    <a:pt x="543" y="159"/>
                    <a:pt x="543" y="159"/>
                  </a:cubicBezTo>
                  <a:cubicBezTo>
                    <a:pt x="609" y="177"/>
                    <a:pt x="683" y="193"/>
                    <a:pt x="744" y="201"/>
                  </a:cubicBezTo>
                  <a:cubicBezTo>
                    <a:pt x="869" y="198"/>
                    <a:pt x="763" y="200"/>
                    <a:pt x="888" y="195"/>
                  </a:cubicBezTo>
                  <a:cubicBezTo>
                    <a:pt x="926" y="193"/>
                    <a:pt x="962" y="170"/>
                    <a:pt x="999" y="159"/>
                  </a:cubicBezTo>
                  <a:cubicBezTo>
                    <a:pt x="1017" y="154"/>
                    <a:pt x="1099" y="111"/>
                    <a:pt x="1116" y="105"/>
                  </a:cubicBezTo>
                  <a:cubicBezTo>
                    <a:pt x="1125" y="102"/>
                    <a:pt x="1215" y="60"/>
                    <a:pt x="1215" y="60"/>
                  </a:cubicBezTo>
                  <a:cubicBezTo>
                    <a:pt x="1238" y="25"/>
                    <a:pt x="1266" y="21"/>
                    <a:pt x="1314" y="9"/>
                  </a:cubicBezTo>
                  <a:cubicBezTo>
                    <a:pt x="1362" y="0"/>
                    <a:pt x="1419" y="6"/>
                    <a:pt x="1482" y="39"/>
                  </a:cubicBezTo>
                  <a:cubicBezTo>
                    <a:pt x="1575" y="69"/>
                    <a:pt x="1533" y="54"/>
                    <a:pt x="1635" y="99"/>
                  </a:cubicBezTo>
                  <a:cubicBezTo>
                    <a:pt x="1782" y="132"/>
                    <a:pt x="1719" y="117"/>
                    <a:pt x="1812" y="156"/>
                  </a:cubicBezTo>
                  <a:cubicBezTo>
                    <a:pt x="1881" y="201"/>
                    <a:pt x="1895" y="179"/>
                    <a:pt x="1941" y="213"/>
                  </a:cubicBezTo>
                  <a:cubicBezTo>
                    <a:pt x="1999" y="256"/>
                    <a:pt x="2100" y="294"/>
                    <a:pt x="2151" y="3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30"/>
            <p:cNvSpPr>
              <a:spLocks/>
            </p:cNvSpPr>
            <p:nvPr/>
          </p:nvSpPr>
          <p:spPr bwMode="auto">
            <a:xfrm>
              <a:off x="840" y="2552"/>
              <a:ext cx="2151" cy="329"/>
            </a:xfrm>
            <a:custGeom>
              <a:avLst/>
              <a:gdLst>
                <a:gd name="T0" fmla="*/ 0 w 2151"/>
                <a:gd name="T1" fmla="*/ 315 h 329"/>
                <a:gd name="T2" fmla="*/ 240 w 2151"/>
                <a:gd name="T3" fmla="*/ 282 h 329"/>
                <a:gd name="T4" fmla="*/ 387 w 2151"/>
                <a:gd name="T5" fmla="*/ 234 h 329"/>
                <a:gd name="T6" fmla="*/ 543 w 2151"/>
                <a:gd name="T7" fmla="*/ 186 h 329"/>
                <a:gd name="T8" fmla="*/ 744 w 2151"/>
                <a:gd name="T9" fmla="*/ 144 h 329"/>
                <a:gd name="T10" fmla="*/ 888 w 2151"/>
                <a:gd name="T11" fmla="*/ 150 h 329"/>
                <a:gd name="T12" fmla="*/ 999 w 2151"/>
                <a:gd name="T13" fmla="*/ 186 h 329"/>
                <a:gd name="T14" fmla="*/ 1116 w 2151"/>
                <a:gd name="T15" fmla="*/ 240 h 329"/>
                <a:gd name="T16" fmla="*/ 1218 w 2151"/>
                <a:gd name="T17" fmla="*/ 264 h 329"/>
                <a:gd name="T18" fmla="*/ 1365 w 2151"/>
                <a:gd name="T19" fmla="*/ 291 h 329"/>
                <a:gd name="T20" fmla="*/ 1503 w 2151"/>
                <a:gd name="T21" fmla="*/ 267 h 329"/>
                <a:gd name="T22" fmla="*/ 1662 w 2151"/>
                <a:gd name="T23" fmla="*/ 231 h 329"/>
                <a:gd name="T24" fmla="*/ 1836 w 2151"/>
                <a:gd name="T25" fmla="*/ 168 h 329"/>
                <a:gd name="T26" fmla="*/ 1971 w 2151"/>
                <a:gd name="T27" fmla="*/ 105 h 329"/>
                <a:gd name="T28" fmla="*/ 2151 w 2151"/>
                <a:gd name="T29" fmla="*/ 0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1"/>
                <a:gd name="T46" fmla="*/ 0 h 329"/>
                <a:gd name="T47" fmla="*/ 2151 w 2151"/>
                <a:gd name="T48" fmla="*/ 329 h 3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1" h="329">
                  <a:moveTo>
                    <a:pt x="0" y="315"/>
                  </a:moveTo>
                  <a:cubicBezTo>
                    <a:pt x="93" y="329"/>
                    <a:pt x="150" y="315"/>
                    <a:pt x="240" y="282"/>
                  </a:cubicBezTo>
                  <a:cubicBezTo>
                    <a:pt x="336" y="246"/>
                    <a:pt x="314" y="259"/>
                    <a:pt x="387" y="234"/>
                  </a:cubicBezTo>
                  <a:cubicBezTo>
                    <a:pt x="405" y="228"/>
                    <a:pt x="543" y="186"/>
                    <a:pt x="543" y="186"/>
                  </a:cubicBezTo>
                  <a:cubicBezTo>
                    <a:pt x="609" y="168"/>
                    <a:pt x="683" y="152"/>
                    <a:pt x="744" y="144"/>
                  </a:cubicBezTo>
                  <a:cubicBezTo>
                    <a:pt x="869" y="147"/>
                    <a:pt x="763" y="145"/>
                    <a:pt x="888" y="150"/>
                  </a:cubicBezTo>
                  <a:cubicBezTo>
                    <a:pt x="926" y="152"/>
                    <a:pt x="962" y="175"/>
                    <a:pt x="999" y="186"/>
                  </a:cubicBezTo>
                  <a:cubicBezTo>
                    <a:pt x="1017" y="191"/>
                    <a:pt x="1099" y="234"/>
                    <a:pt x="1116" y="240"/>
                  </a:cubicBezTo>
                  <a:cubicBezTo>
                    <a:pt x="1125" y="243"/>
                    <a:pt x="1179" y="249"/>
                    <a:pt x="1218" y="264"/>
                  </a:cubicBezTo>
                  <a:cubicBezTo>
                    <a:pt x="1281" y="303"/>
                    <a:pt x="1317" y="279"/>
                    <a:pt x="1365" y="291"/>
                  </a:cubicBezTo>
                  <a:cubicBezTo>
                    <a:pt x="1434" y="276"/>
                    <a:pt x="1431" y="279"/>
                    <a:pt x="1503" y="267"/>
                  </a:cubicBezTo>
                  <a:cubicBezTo>
                    <a:pt x="1596" y="237"/>
                    <a:pt x="1575" y="249"/>
                    <a:pt x="1662" y="231"/>
                  </a:cubicBezTo>
                  <a:cubicBezTo>
                    <a:pt x="1728" y="195"/>
                    <a:pt x="1743" y="207"/>
                    <a:pt x="1836" y="168"/>
                  </a:cubicBezTo>
                  <a:cubicBezTo>
                    <a:pt x="1905" y="123"/>
                    <a:pt x="1925" y="139"/>
                    <a:pt x="1971" y="105"/>
                  </a:cubicBezTo>
                  <a:cubicBezTo>
                    <a:pt x="2029" y="62"/>
                    <a:pt x="2100" y="51"/>
                    <a:pt x="215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31"/>
            <p:cNvSpPr>
              <a:spLocks/>
            </p:cNvSpPr>
            <p:nvPr/>
          </p:nvSpPr>
          <p:spPr bwMode="auto">
            <a:xfrm>
              <a:off x="2076" y="2711"/>
              <a:ext cx="1041" cy="729"/>
            </a:xfrm>
            <a:custGeom>
              <a:avLst/>
              <a:gdLst>
                <a:gd name="T0" fmla="*/ 939 w 1041"/>
                <a:gd name="T1" fmla="*/ 0 h 729"/>
                <a:gd name="T2" fmla="*/ 867 w 1041"/>
                <a:gd name="T3" fmla="*/ 30 h 729"/>
                <a:gd name="T4" fmla="*/ 786 w 1041"/>
                <a:gd name="T5" fmla="*/ 72 h 729"/>
                <a:gd name="T6" fmla="*/ 726 w 1041"/>
                <a:gd name="T7" fmla="*/ 108 h 729"/>
                <a:gd name="T8" fmla="*/ 669 w 1041"/>
                <a:gd name="T9" fmla="*/ 126 h 729"/>
                <a:gd name="T10" fmla="*/ 621 w 1041"/>
                <a:gd name="T11" fmla="*/ 141 h 729"/>
                <a:gd name="T12" fmla="*/ 561 w 1041"/>
                <a:gd name="T13" fmla="*/ 144 h 729"/>
                <a:gd name="T14" fmla="*/ 474 w 1041"/>
                <a:gd name="T15" fmla="*/ 156 h 729"/>
                <a:gd name="T16" fmla="*/ 381 w 1041"/>
                <a:gd name="T17" fmla="*/ 168 h 729"/>
                <a:gd name="T18" fmla="*/ 294 w 1041"/>
                <a:gd name="T19" fmla="*/ 180 h 729"/>
                <a:gd name="T20" fmla="*/ 129 w 1041"/>
                <a:gd name="T21" fmla="*/ 216 h 729"/>
                <a:gd name="T22" fmla="*/ 21 w 1041"/>
                <a:gd name="T23" fmla="*/ 255 h 729"/>
                <a:gd name="T24" fmla="*/ 3 w 1041"/>
                <a:gd name="T25" fmla="*/ 339 h 729"/>
                <a:gd name="T26" fmla="*/ 87 w 1041"/>
                <a:gd name="T27" fmla="*/ 399 h 729"/>
                <a:gd name="T28" fmla="*/ 300 w 1041"/>
                <a:gd name="T29" fmla="*/ 441 h 729"/>
                <a:gd name="T30" fmla="*/ 480 w 1041"/>
                <a:gd name="T31" fmla="*/ 498 h 729"/>
                <a:gd name="T32" fmla="*/ 606 w 1041"/>
                <a:gd name="T33" fmla="*/ 537 h 729"/>
                <a:gd name="T34" fmla="*/ 681 w 1041"/>
                <a:gd name="T35" fmla="*/ 555 h 729"/>
                <a:gd name="T36" fmla="*/ 747 w 1041"/>
                <a:gd name="T37" fmla="*/ 564 h 729"/>
                <a:gd name="T38" fmla="*/ 798 w 1041"/>
                <a:gd name="T39" fmla="*/ 582 h 729"/>
                <a:gd name="T40" fmla="*/ 855 w 1041"/>
                <a:gd name="T41" fmla="*/ 606 h 729"/>
                <a:gd name="T42" fmla="*/ 888 w 1041"/>
                <a:gd name="T43" fmla="*/ 639 h 729"/>
                <a:gd name="T44" fmla="*/ 927 w 1041"/>
                <a:gd name="T45" fmla="*/ 669 h 729"/>
                <a:gd name="T46" fmla="*/ 972 w 1041"/>
                <a:gd name="T47" fmla="*/ 693 h 729"/>
                <a:gd name="T48" fmla="*/ 1041 w 1041"/>
                <a:gd name="T49" fmla="*/ 729 h 7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1"/>
                <a:gd name="T76" fmla="*/ 0 h 729"/>
                <a:gd name="T77" fmla="*/ 1041 w 1041"/>
                <a:gd name="T78" fmla="*/ 729 h 7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1" h="729">
                  <a:moveTo>
                    <a:pt x="939" y="0"/>
                  </a:moveTo>
                  <a:cubicBezTo>
                    <a:pt x="915" y="8"/>
                    <a:pt x="888" y="15"/>
                    <a:pt x="867" y="30"/>
                  </a:cubicBezTo>
                  <a:cubicBezTo>
                    <a:pt x="841" y="48"/>
                    <a:pt x="819" y="67"/>
                    <a:pt x="786" y="72"/>
                  </a:cubicBezTo>
                  <a:cubicBezTo>
                    <a:pt x="755" y="82"/>
                    <a:pt x="757" y="98"/>
                    <a:pt x="726" y="108"/>
                  </a:cubicBezTo>
                  <a:cubicBezTo>
                    <a:pt x="710" y="113"/>
                    <a:pt x="686" y="122"/>
                    <a:pt x="669" y="126"/>
                  </a:cubicBezTo>
                  <a:cubicBezTo>
                    <a:pt x="658" y="134"/>
                    <a:pt x="633" y="134"/>
                    <a:pt x="621" y="141"/>
                  </a:cubicBezTo>
                  <a:cubicBezTo>
                    <a:pt x="608" y="148"/>
                    <a:pt x="575" y="139"/>
                    <a:pt x="561" y="144"/>
                  </a:cubicBezTo>
                  <a:cubicBezTo>
                    <a:pt x="544" y="161"/>
                    <a:pt x="496" y="149"/>
                    <a:pt x="474" y="156"/>
                  </a:cubicBezTo>
                  <a:cubicBezTo>
                    <a:pt x="463" y="167"/>
                    <a:pt x="395" y="162"/>
                    <a:pt x="381" y="168"/>
                  </a:cubicBezTo>
                  <a:cubicBezTo>
                    <a:pt x="375" y="171"/>
                    <a:pt x="294" y="180"/>
                    <a:pt x="294" y="180"/>
                  </a:cubicBezTo>
                  <a:cubicBezTo>
                    <a:pt x="286" y="192"/>
                    <a:pt x="144" y="211"/>
                    <a:pt x="129" y="216"/>
                  </a:cubicBezTo>
                  <a:cubicBezTo>
                    <a:pt x="112" y="233"/>
                    <a:pt x="38" y="238"/>
                    <a:pt x="21" y="255"/>
                  </a:cubicBezTo>
                  <a:cubicBezTo>
                    <a:pt x="18" y="265"/>
                    <a:pt x="0" y="303"/>
                    <a:pt x="3" y="339"/>
                  </a:cubicBezTo>
                  <a:cubicBezTo>
                    <a:pt x="0" y="381"/>
                    <a:pt x="70" y="389"/>
                    <a:pt x="87" y="399"/>
                  </a:cubicBezTo>
                  <a:cubicBezTo>
                    <a:pt x="105" y="409"/>
                    <a:pt x="171" y="414"/>
                    <a:pt x="300" y="441"/>
                  </a:cubicBezTo>
                  <a:cubicBezTo>
                    <a:pt x="399" y="459"/>
                    <a:pt x="375" y="462"/>
                    <a:pt x="480" y="498"/>
                  </a:cubicBezTo>
                  <a:cubicBezTo>
                    <a:pt x="555" y="537"/>
                    <a:pt x="568" y="527"/>
                    <a:pt x="606" y="537"/>
                  </a:cubicBezTo>
                  <a:cubicBezTo>
                    <a:pt x="628" y="552"/>
                    <a:pt x="655" y="548"/>
                    <a:pt x="681" y="555"/>
                  </a:cubicBezTo>
                  <a:cubicBezTo>
                    <a:pt x="695" y="564"/>
                    <a:pt x="731" y="560"/>
                    <a:pt x="747" y="564"/>
                  </a:cubicBezTo>
                  <a:cubicBezTo>
                    <a:pt x="765" y="576"/>
                    <a:pt x="779" y="576"/>
                    <a:pt x="798" y="582"/>
                  </a:cubicBezTo>
                  <a:cubicBezTo>
                    <a:pt x="819" y="603"/>
                    <a:pt x="839" y="595"/>
                    <a:pt x="855" y="606"/>
                  </a:cubicBezTo>
                  <a:cubicBezTo>
                    <a:pt x="866" y="623"/>
                    <a:pt x="874" y="625"/>
                    <a:pt x="888" y="639"/>
                  </a:cubicBezTo>
                  <a:cubicBezTo>
                    <a:pt x="903" y="654"/>
                    <a:pt x="912" y="662"/>
                    <a:pt x="927" y="669"/>
                  </a:cubicBezTo>
                  <a:cubicBezTo>
                    <a:pt x="942" y="676"/>
                    <a:pt x="956" y="690"/>
                    <a:pt x="972" y="693"/>
                  </a:cubicBezTo>
                  <a:cubicBezTo>
                    <a:pt x="1005" y="711"/>
                    <a:pt x="1024" y="729"/>
                    <a:pt x="1041" y="7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32"/>
            <p:cNvSpPr>
              <a:spLocks noChangeShapeType="1"/>
            </p:cNvSpPr>
            <p:nvPr/>
          </p:nvSpPr>
          <p:spPr bwMode="auto">
            <a:xfrm>
              <a:off x="1320" y="2648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33"/>
            <p:cNvSpPr>
              <a:spLocks noChangeShapeType="1"/>
            </p:cNvSpPr>
            <p:nvPr/>
          </p:nvSpPr>
          <p:spPr bwMode="auto">
            <a:xfrm>
              <a:off x="1368" y="2648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34"/>
            <p:cNvSpPr>
              <a:spLocks/>
            </p:cNvSpPr>
            <p:nvPr/>
          </p:nvSpPr>
          <p:spPr bwMode="auto">
            <a:xfrm>
              <a:off x="1671" y="2648"/>
              <a:ext cx="33" cy="258"/>
            </a:xfrm>
            <a:custGeom>
              <a:avLst/>
              <a:gdLst>
                <a:gd name="T0" fmla="*/ 33 w 33"/>
                <a:gd name="T1" fmla="*/ 0 h 267"/>
                <a:gd name="T2" fmla="*/ 0 w 33"/>
                <a:gd name="T3" fmla="*/ 62 h 267"/>
                <a:gd name="T4" fmla="*/ 0 60000 65536"/>
                <a:gd name="T5" fmla="*/ 0 60000 65536"/>
                <a:gd name="T6" fmla="*/ 0 w 33"/>
                <a:gd name="T7" fmla="*/ 0 h 267"/>
                <a:gd name="T8" fmla="*/ 33 w 33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267">
                  <a:moveTo>
                    <a:pt x="33" y="0"/>
                  </a:moveTo>
                  <a:lnTo>
                    <a:pt x="0" y="267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35"/>
            <p:cNvSpPr>
              <a:spLocks/>
            </p:cNvSpPr>
            <p:nvPr/>
          </p:nvSpPr>
          <p:spPr bwMode="auto">
            <a:xfrm>
              <a:off x="1722" y="2648"/>
              <a:ext cx="30" cy="264"/>
            </a:xfrm>
            <a:custGeom>
              <a:avLst/>
              <a:gdLst>
                <a:gd name="T0" fmla="*/ 30 w 30"/>
                <a:gd name="T1" fmla="*/ 0 h 264"/>
                <a:gd name="T2" fmla="*/ 0 w 30"/>
                <a:gd name="T3" fmla="*/ 264 h 264"/>
                <a:gd name="T4" fmla="*/ 0 60000 65536"/>
                <a:gd name="T5" fmla="*/ 0 60000 65536"/>
                <a:gd name="T6" fmla="*/ 0 w 30"/>
                <a:gd name="T7" fmla="*/ 0 h 264"/>
                <a:gd name="T8" fmla="*/ 30 w 30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64">
                  <a:moveTo>
                    <a:pt x="30" y="0"/>
                  </a:moveTo>
                  <a:lnTo>
                    <a:pt x="0" y="2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36"/>
            <p:cNvSpPr>
              <a:spLocks noChangeShapeType="1"/>
            </p:cNvSpPr>
            <p:nvPr/>
          </p:nvSpPr>
          <p:spPr bwMode="auto">
            <a:xfrm flipV="1">
              <a:off x="1896" y="3008"/>
              <a:ext cx="267" cy="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7"/>
            <p:cNvSpPr>
              <a:spLocks noChangeShapeType="1"/>
            </p:cNvSpPr>
            <p:nvPr/>
          </p:nvSpPr>
          <p:spPr bwMode="auto">
            <a:xfrm>
              <a:off x="2616" y="2696"/>
              <a:ext cx="93" cy="27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38"/>
            <p:cNvSpPr>
              <a:spLocks/>
            </p:cNvSpPr>
            <p:nvPr/>
          </p:nvSpPr>
          <p:spPr bwMode="auto">
            <a:xfrm>
              <a:off x="2658" y="3224"/>
              <a:ext cx="102" cy="261"/>
            </a:xfrm>
            <a:custGeom>
              <a:avLst/>
              <a:gdLst>
                <a:gd name="T0" fmla="*/ 102 w 102"/>
                <a:gd name="T1" fmla="*/ 0 h 261"/>
                <a:gd name="T2" fmla="*/ 0 w 102"/>
                <a:gd name="T3" fmla="*/ 261 h 261"/>
                <a:gd name="T4" fmla="*/ 0 60000 65536"/>
                <a:gd name="T5" fmla="*/ 0 60000 65536"/>
                <a:gd name="T6" fmla="*/ 0 w 102"/>
                <a:gd name="T7" fmla="*/ 0 h 261"/>
                <a:gd name="T8" fmla="*/ 102 w 102"/>
                <a:gd name="T9" fmla="*/ 261 h 2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261">
                  <a:moveTo>
                    <a:pt x="102" y="0"/>
                  </a:moveTo>
                  <a:lnTo>
                    <a:pt x="0" y="261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39"/>
            <p:cNvSpPr>
              <a:spLocks/>
            </p:cNvSpPr>
            <p:nvPr/>
          </p:nvSpPr>
          <p:spPr bwMode="auto">
            <a:xfrm>
              <a:off x="2709" y="3224"/>
              <a:ext cx="99" cy="255"/>
            </a:xfrm>
            <a:custGeom>
              <a:avLst/>
              <a:gdLst>
                <a:gd name="T0" fmla="*/ 99 w 99"/>
                <a:gd name="T1" fmla="*/ 0 h 255"/>
                <a:gd name="T2" fmla="*/ 0 w 99"/>
                <a:gd name="T3" fmla="*/ 255 h 255"/>
                <a:gd name="T4" fmla="*/ 0 60000 65536"/>
                <a:gd name="T5" fmla="*/ 0 60000 65536"/>
                <a:gd name="T6" fmla="*/ 0 w 99"/>
                <a:gd name="T7" fmla="*/ 0 h 255"/>
                <a:gd name="T8" fmla="*/ 99 w 99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255">
                  <a:moveTo>
                    <a:pt x="99" y="0"/>
                  </a:moveTo>
                  <a:lnTo>
                    <a:pt x="0" y="255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40"/>
            <p:cNvSpPr>
              <a:spLocks noChangeShapeType="1"/>
            </p:cNvSpPr>
            <p:nvPr/>
          </p:nvSpPr>
          <p:spPr bwMode="auto">
            <a:xfrm>
              <a:off x="1704" y="3176"/>
              <a:ext cx="144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41"/>
            <p:cNvSpPr>
              <a:spLocks noChangeShapeType="1"/>
            </p:cNvSpPr>
            <p:nvPr/>
          </p:nvSpPr>
          <p:spPr bwMode="auto">
            <a:xfrm>
              <a:off x="1752" y="3176"/>
              <a:ext cx="144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42"/>
            <p:cNvSpPr>
              <a:spLocks/>
            </p:cNvSpPr>
            <p:nvPr/>
          </p:nvSpPr>
          <p:spPr bwMode="auto">
            <a:xfrm>
              <a:off x="1272" y="3176"/>
              <a:ext cx="96" cy="252"/>
            </a:xfrm>
            <a:custGeom>
              <a:avLst/>
              <a:gdLst>
                <a:gd name="T0" fmla="*/ 96 w 96"/>
                <a:gd name="T1" fmla="*/ 0 h 252"/>
                <a:gd name="T2" fmla="*/ 0 w 96"/>
                <a:gd name="T3" fmla="*/ 252 h 252"/>
                <a:gd name="T4" fmla="*/ 0 60000 65536"/>
                <a:gd name="T5" fmla="*/ 0 60000 65536"/>
                <a:gd name="T6" fmla="*/ 0 w 96"/>
                <a:gd name="T7" fmla="*/ 0 h 252"/>
                <a:gd name="T8" fmla="*/ 96 w 96"/>
                <a:gd name="T9" fmla="*/ 252 h 2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52">
                  <a:moveTo>
                    <a:pt x="96" y="0"/>
                  </a:moveTo>
                  <a:lnTo>
                    <a:pt x="0" y="252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43"/>
            <p:cNvSpPr>
              <a:spLocks/>
            </p:cNvSpPr>
            <p:nvPr/>
          </p:nvSpPr>
          <p:spPr bwMode="auto">
            <a:xfrm>
              <a:off x="1320" y="3176"/>
              <a:ext cx="96" cy="273"/>
            </a:xfrm>
            <a:custGeom>
              <a:avLst/>
              <a:gdLst>
                <a:gd name="T0" fmla="*/ 96 w 96"/>
                <a:gd name="T1" fmla="*/ 0 h 273"/>
                <a:gd name="T2" fmla="*/ 0 w 96"/>
                <a:gd name="T3" fmla="*/ 273 h 273"/>
                <a:gd name="T4" fmla="*/ 0 60000 65536"/>
                <a:gd name="T5" fmla="*/ 0 60000 65536"/>
                <a:gd name="T6" fmla="*/ 0 w 96"/>
                <a:gd name="T7" fmla="*/ 0 h 273"/>
                <a:gd name="T8" fmla="*/ 96 w 96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73">
                  <a:moveTo>
                    <a:pt x="96" y="0"/>
                  </a:moveTo>
                  <a:lnTo>
                    <a:pt x="0" y="273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44"/>
            <p:cNvSpPr>
              <a:spLocks/>
            </p:cNvSpPr>
            <p:nvPr/>
          </p:nvSpPr>
          <p:spPr bwMode="auto">
            <a:xfrm>
              <a:off x="1887" y="3056"/>
              <a:ext cx="276" cy="27"/>
            </a:xfrm>
            <a:custGeom>
              <a:avLst/>
              <a:gdLst>
                <a:gd name="T0" fmla="*/ 0 w 276"/>
                <a:gd name="T1" fmla="*/ 27 h 27"/>
                <a:gd name="T2" fmla="*/ 276 w 276"/>
                <a:gd name="T3" fmla="*/ 0 h 27"/>
                <a:gd name="T4" fmla="*/ 0 60000 65536"/>
                <a:gd name="T5" fmla="*/ 0 60000 65536"/>
                <a:gd name="T6" fmla="*/ 0 w 276"/>
                <a:gd name="T7" fmla="*/ 0 h 27"/>
                <a:gd name="T8" fmla="*/ 276 w 276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7">
                  <a:moveTo>
                    <a:pt x="0" y="27"/>
                  </a:moveTo>
                  <a:lnTo>
                    <a:pt x="276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1897" y="2552"/>
              <a:ext cx="3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dirty="0">
                  <a:latin typeface="Times New Roman" pitchFamily="18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327" y="2937"/>
              <a:ext cx="33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dirty="0">
                  <a:latin typeface="Times New Roman" pitchFamily="18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1464" y="3464"/>
              <a:ext cx="3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dirty="0">
                  <a:latin typeface="Times New Roman" pitchFamily="18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1417" y="2937"/>
              <a:ext cx="33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zh-TW" sz="1050" dirty="0"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6895" name="Line 49"/>
            <p:cNvSpPr>
              <a:spLocks noChangeShapeType="1"/>
            </p:cNvSpPr>
            <p:nvPr/>
          </p:nvSpPr>
          <p:spPr bwMode="auto">
            <a:xfrm>
              <a:off x="2658" y="2675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3" name="Rectangle 1"/>
          <p:cNvSpPr>
            <a:spLocks noChangeArrowheads="1"/>
          </p:cNvSpPr>
          <p:nvPr/>
        </p:nvSpPr>
        <p:spPr bwMode="auto">
          <a:xfrm>
            <a:off x="558800" y="6107113"/>
            <a:ext cx="573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3"/>
              </a:rPr>
              <a:t>http://barabasi.com/networksciencebook/chapter/2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Network elements: edges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Directed (also called arcs)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 -&gt; B  (E</a:t>
            </a:r>
            <a:r>
              <a:rPr lang="en-US" altLang="en-US" sz="2200" baseline="-25000" dirty="0"/>
              <a:t>BA</a:t>
            </a:r>
            <a:r>
              <a:rPr lang="en-US" altLang="en-US" sz="22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 likes B, A gave a gift to B, A is B</a:t>
            </a:r>
            <a:r>
              <a:rPr lang="ja-JP" altLang="en-US" sz="2000"/>
              <a:t>’</a:t>
            </a:r>
            <a:r>
              <a:rPr lang="en-US" altLang="ja-JP" sz="2000" dirty="0"/>
              <a:t>s child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Undirected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 &lt;-&gt; B or A –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 and B like each other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 and B are siblings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A and B are co-authors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Edge attributes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weight (e.g. frequency of communication)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ranking (best friend, second best friend…)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type (friend, relative, co-worker)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properties depending on the structure of the rest of the graph: e.g. betweenness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err="1"/>
              <a:t>Multiedge</a:t>
            </a:r>
            <a:r>
              <a:rPr lang="en-US" altLang="en-US" sz="2200" dirty="0"/>
              <a:t>: multiple edges between two pair of nodes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/>
              <a:t>Self-edge</a:t>
            </a:r>
            <a:r>
              <a:rPr lang="en-US" altLang="en-US" sz="2200" dirty="0"/>
              <a:t>: from a node to itself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E822F9-AEAA-4CF8-94CE-5ABB3CF95B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73100" indent="-258763" defTabSz="91281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35050" indent="-206375" defTabSz="912813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50975" indent="-206375" defTabSz="91281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65313" indent="-206375" defTabSz="91281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25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797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369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941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C15120-58E3-4C77-8AD9-CF915300FFCF}" type="slidenum">
              <a:rPr lang="zh-TW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556" y="-223044"/>
            <a:ext cx="8466138" cy="1046162"/>
          </a:xfrm>
        </p:spPr>
        <p:txBody>
          <a:bodyPr/>
          <a:lstStyle/>
          <a:p>
            <a:pPr marL="481013" indent="-481013" algn="l" eaLnBrk="1" hangingPunct="1"/>
            <a:r>
              <a:rPr lang="en-US" altLang="zh-TW" dirty="0">
                <a:ea typeface="PMingLiU"/>
                <a:cs typeface="PMingLiU"/>
              </a:rPr>
              <a:t>A Characterization for Eulerian Graphs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54238"/>
            <a:ext cx="7439025" cy="334803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TW" sz="2200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Idea:</a:t>
            </a: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 an Eulerian circuit </a:t>
            </a:r>
            <a:r>
              <a:rPr lang="en-US" altLang="zh-TW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each time </a:t>
            </a:r>
            <a:r>
              <a:rPr lang="en-US" altLang="zh-TW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goes through a vertex exactly two incident edges are used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first edge of </a:t>
            </a:r>
            <a:r>
              <a:rPr lang="en-US" altLang="zh-TW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  </a:t>
            </a: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is paired with the last one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Hence every vertex has even degree</a:t>
            </a:r>
          </a:p>
        </p:txBody>
      </p:sp>
      <p:sp>
        <p:nvSpPr>
          <p:cNvPr id="37893" name="橢圓 6"/>
          <p:cNvSpPr>
            <a:spLocks noChangeArrowheads="1"/>
          </p:cNvSpPr>
          <p:nvPr/>
        </p:nvSpPr>
        <p:spPr bwMode="auto">
          <a:xfrm>
            <a:off x="4999038" y="5541963"/>
            <a:ext cx="241300" cy="204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3" rIns="82927" bIns="41463"/>
          <a:lstStyle>
            <a:lvl1pPr defTabSz="100806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806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8063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806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806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9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7894" name="直線單箭頭接點 8"/>
          <p:cNvCxnSpPr>
            <a:cxnSpLocks noChangeShapeType="1"/>
            <a:stCxn id="37893" idx="7"/>
          </p:cNvCxnSpPr>
          <p:nvPr/>
        </p:nvCxnSpPr>
        <p:spPr bwMode="auto">
          <a:xfrm rot="5400000" flipH="1" flipV="1">
            <a:off x="5393532" y="4899819"/>
            <a:ext cx="484187" cy="8604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直線單箭頭接點 10"/>
          <p:cNvCxnSpPr>
            <a:cxnSpLocks noChangeShapeType="1"/>
          </p:cNvCxnSpPr>
          <p:nvPr/>
        </p:nvCxnSpPr>
        <p:spPr bwMode="auto">
          <a:xfrm flipV="1">
            <a:off x="4192588" y="5675313"/>
            <a:ext cx="815975" cy="3444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直線接點 12"/>
          <p:cNvCxnSpPr>
            <a:cxnSpLocks noChangeShapeType="1"/>
          </p:cNvCxnSpPr>
          <p:nvPr/>
        </p:nvCxnSpPr>
        <p:spPr bwMode="auto">
          <a:xfrm rot="16200000" flipH="1">
            <a:off x="5223669" y="5712619"/>
            <a:ext cx="330200" cy="3508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直線接點 15"/>
          <p:cNvCxnSpPr>
            <a:cxnSpLocks noChangeShapeType="1"/>
          </p:cNvCxnSpPr>
          <p:nvPr/>
        </p:nvCxnSpPr>
        <p:spPr bwMode="auto">
          <a:xfrm rot="16200000" flipH="1">
            <a:off x="4695032" y="5225256"/>
            <a:ext cx="330200" cy="3508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直線接點 17"/>
          <p:cNvCxnSpPr>
            <a:cxnSpLocks noChangeShapeType="1"/>
          </p:cNvCxnSpPr>
          <p:nvPr/>
        </p:nvCxnSpPr>
        <p:spPr bwMode="auto">
          <a:xfrm>
            <a:off x="5249863" y="5665788"/>
            <a:ext cx="681037" cy="13970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直線接點 18"/>
          <p:cNvCxnSpPr>
            <a:cxnSpLocks noChangeShapeType="1"/>
          </p:cNvCxnSpPr>
          <p:nvPr/>
        </p:nvCxnSpPr>
        <p:spPr bwMode="auto">
          <a:xfrm>
            <a:off x="4308475" y="5467350"/>
            <a:ext cx="681038" cy="13970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文字方塊 19"/>
          <p:cNvSpPr txBox="1">
            <a:spLocks noChangeArrowheads="1"/>
          </p:cNvSpPr>
          <p:nvPr/>
        </p:nvSpPr>
        <p:spPr bwMode="auto">
          <a:xfrm>
            <a:off x="3789363" y="5219700"/>
            <a:ext cx="4841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3" rIns="82927" bIns="4146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900">
                <a:latin typeface="Times New Roman" panose="02020603050405020304" pitchFamily="18" charset="0"/>
                <a:cs typeface="Arial" panose="020B0604020202020204" pitchFamily="34" charset="0"/>
              </a:rPr>
              <a:t>In</a:t>
            </a:r>
            <a:endParaRPr lang="zh-TW" altLang="en-US" sz="29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901" name="文字方塊 20"/>
          <p:cNvSpPr txBox="1">
            <a:spLocks noChangeArrowheads="1"/>
          </p:cNvSpPr>
          <p:nvPr/>
        </p:nvSpPr>
        <p:spPr bwMode="auto">
          <a:xfrm>
            <a:off x="6011863" y="5656263"/>
            <a:ext cx="1101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3" rIns="82927" bIns="4146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900">
                <a:latin typeface="Times New Roman" panose="02020603050405020304" pitchFamily="18" charset="0"/>
                <a:cs typeface="Arial" panose="020B0604020202020204" pitchFamily="34" charset="0"/>
              </a:rPr>
              <a:t>Out</a:t>
            </a:r>
            <a:endParaRPr lang="zh-TW" altLang="en-US" sz="29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902" name="文字方塊 21"/>
          <p:cNvSpPr txBox="1">
            <a:spLocks noChangeArrowheads="1"/>
          </p:cNvSpPr>
          <p:nvPr/>
        </p:nvSpPr>
        <p:spPr bwMode="auto">
          <a:xfrm>
            <a:off x="6100763" y="4914900"/>
            <a:ext cx="23288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3" rIns="82927" bIns="4146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Start (The 1</a:t>
            </a:r>
            <a:r>
              <a:rPr lang="en-US" altLang="zh-TW" sz="2900" baseline="30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altLang="zh-TW" sz="2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zh-TW" altLang="en-US" sz="29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903" name="文字方塊 22"/>
          <p:cNvSpPr txBox="1">
            <a:spLocks noChangeArrowheads="1"/>
          </p:cNvSpPr>
          <p:nvPr/>
        </p:nvSpPr>
        <p:spPr bwMode="auto">
          <a:xfrm>
            <a:off x="3001963" y="6027738"/>
            <a:ext cx="2238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3" rIns="82927" bIns="41463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End (The last)</a:t>
            </a:r>
            <a:endParaRPr lang="zh-TW" altLang="en-US" sz="29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904" name="Rectangle 1"/>
          <p:cNvSpPr>
            <a:spLocks noChangeArrowheads="1"/>
          </p:cNvSpPr>
          <p:nvPr/>
        </p:nvSpPr>
        <p:spPr bwMode="auto">
          <a:xfrm>
            <a:off x="1281906" y="1394462"/>
            <a:ext cx="870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Theorem:  </a:t>
            </a:r>
            <a:r>
              <a:rPr lang="en-US" altLang="zh-TW" b="1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</a:t>
            </a:r>
            <a:r>
              <a:rPr lang="en-US" altLang="zh-TW" b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Eulerian </a:t>
            </a:r>
            <a:r>
              <a:rPr lang="en-US" altLang="zh-TW" b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 </a:t>
            </a:r>
            <a:r>
              <a:rPr lang="en-US" altLang="zh-TW" b="1" i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</a:t>
            </a:r>
            <a:r>
              <a:rPr lang="en-US" altLang="zh-TW" b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even and connected</a:t>
            </a:r>
            <a:endParaRPr lang="en-US" altLang="en-US" b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 advTm="25744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73100" indent="-258763" defTabSz="91281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35050" indent="-206375" defTabSz="912813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50975" indent="-206375" defTabSz="912813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65313" indent="-206375" defTabSz="912813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25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797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369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94113" indent="-206375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FB6505-10B2-4A34-B9D4-06AE10D2686E}" type="slidenum">
              <a:rPr lang="zh-TW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PMingLiU"/>
                <a:cs typeface="PMingLiU"/>
              </a:rPr>
              <a:t>Eulerian Circuits and Trails </a:t>
            </a:r>
            <a:endParaRPr lang="en-US" altLang="zh-TW" sz="1400" dirty="0">
              <a:ea typeface="PMingLiU"/>
              <a:cs typeface="PMingLiU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627563"/>
          </a:xfrm>
        </p:spPr>
        <p:txBody>
          <a:bodyPr/>
          <a:lstStyle/>
          <a:p>
            <a:pPr eaLnBrk="1" hangingPunct="1">
              <a:defRPr/>
            </a:pPr>
            <a:endParaRPr lang="en-US" altLang="zh-TW" sz="22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altLang="zh-TW" sz="2200" u="sng" dirty="0">
                <a:ea typeface="Arial Unicode MS" pitchFamily="34" charset="-128"/>
                <a:cs typeface="Arial Unicode MS" pitchFamily="34" charset="-128"/>
              </a:rPr>
              <a:t>graph</a:t>
            </a: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altLang="zh-TW" sz="22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Eulerian</a:t>
            </a: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  if it has a circuit containing all edges </a:t>
            </a:r>
            <a:br>
              <a:rPr lang="en-US" altLang="zh-TW" sz="2200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(may repeat vertices but not edges)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sz="2200" dirty="0"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22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en-US" altLang="zh-TW" sz="2200" b="1" dirty="0" err="1">
                <a:ea typeface="Arial Unicode MS" pitchFamily="34" charset="-128"/>
                <a:cs typeface="Arial Unicode MS" pitchFamily="34" charset="-128"/>
              </a:rPr>
              <a:t>Eulerian</a:t>
            </a:r>
            <a:r>
              <a:rPr lang="en-US" altLang="zh-TW" sz="22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circuit:</a:t>
            </a:r>
            <a:r>
              <a:rPr lang="en-US" altLang="zh-TW" sz="220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 same </a:t>
            </a: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start and end </a:t>
            </a:r>
          </a:p>
          <a:p>
            <a:pPr eaLnBrk="1" hangingPunct="1">
              <a:defRPr/>
            </a:pPr>
            <a:r>
              <a:rPr lang="en-US" altLang="zh-TW" sz="2200" b="1" dirty="0">
                <a:ea typeface="Arial Unicode MS" pitchFamily="34" charset="-128"/>
                <a:cs typeface="Arial Unicode MS" pitchFamily="34" charset="-128"/>
              </a:rPr>
              <a:t>Eulerian </a:t>
            </a:r>
            <a:r>
              <a:rPr lang="en-US" altLang="zh-TW" sz="22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trail:</a:t>
            </a:r>
            <a:r>
              <a:rPr lang="en-US" altLang="zh-TW" sz="22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different </a:t>
            </a:r>
            <a:r>
              <a:rPr lang="en-US" altLang="zh-TW" sz="2200" dirty="0">
                <a:ea typeface="Arial Unicode MS" pitchFamily="34" charset="-128"/>
                <a:cs typeface="Arial Unicode MS" pitchFamily="34" charset="-128"/>
              </a:rPr>
              <a:t>start and end</a:t>
            </a:r>
          </a:p>
          <a:p>
            <a:pPr eaLnBrk="1" hangingPunct="1">
              <a:defRPr/>
            </a:pPr>
            <a:endParaRPr lang="en-US" altLang="zh-TW" sz="22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altLang="zh-TW" sz="2200" dirty="0">
              <a:ea typeface="PMingLiU" pitchFamily="18" charset="-120"/>
            </a:endParaRPr>
          </a:p>
        </p:txBody>
      </p:sp>
      <p:sp>
        <p:nvSpPr>
          <p:cNvPr id="38917" name="Right Brace 1"/>
          <p:cNvSpPr>
            <a:spLocks/>
          </p:cNvSpPr>
          <p:nvPr/>
        </p:nvSpPr>
        <p:spPr bwMode="auto">
          <a:xfrm>
            <a:off x="5943600" y="2847975"/>
            <a:ext cx="304800" cy="865188"/>
          </a:xfrm>
          <a:prstGeom prst="rightBrace">
            <a:avLst>
              <a:gd name="adj1" fmla="val 8332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6375400" y="2819400"/>
            <a:ext cx="2466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Each contains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all edges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without repetition</a:t>
            </a:r>
          </a:p>
        </p:txBody>
      </p:sp>
    </p:spTree>
  </p:cSld>
  <p:clrMapOvr>
    <a:masterClrMapping/>
  </p:clrMapOvr>
  <p:transition spd="slow" advTm="21455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Eulerian and Hamiltonian paths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Hamiltonian path is self avoiding</a:t>
            </a:r>
          </a:p>
          <a:p>
            <a:pPr eaLnBrk="1" hangingPunct="1"/>
            <a:r>
              <a:rPr lang="en-US" altLang="en-US" sz="2200" dirty="0"/>
              <a:t>Determining whether such paths and cycles exist in graphs is the Hamiltonian path problem, which is NP-complete. 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219200" y="1143000"/>
            <a:ext cx="2159000" cy="2260600"/>
            <a:chOff x="1048" y="2032"/>
            <a:chExt cx="1360" cy="1424"/>
          </a:xfrm>
        </p:grpSpPr>
        <p:grpSp>
          <p:nvGrpSpPr>
            <p:cNvPr id="39957" name="Group 5"/>
            <p:cNvGrpSpPr>
              <a:grpSpLocks/>
            </p:cNvGrpSpPr>
            <p:nvPr/>
          </p:nvGrpSpPr>
          <p:grpSpPr bwMode="auto">
            <a:xfrm>
              <a:off x="1056" y="2160"/>
              <a:ext cx="1200" cy="1104"/>
              <a:chOff x="1056" y="2160"/>
              <a:chExt cx="1200" cy="1104"/>
            </a:xfrm>
          </p:grpSpPr>
          <p:sp>
            <p:nvSpPr>
              <p:cNvPr id="39968" name="Oval 6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69" name="Oval 7"/>
              <p:cNvSpPr>
                <a:spLocks noChangeArrowheads="1"/>
              </p:cNvSpPr>
              <p:nvPr/>
            </p:nvSpPr>
            <p:spPr bwMode="auto">
              <a:xfrm>
                <a:off x="1584" y="312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70" name="Oval 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71" name="Oval 9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</p:grpSp>
        <p:cxnSp>
          <p:nvCxnSpPr>
            <p:cNvPr id="39958" name="AutoShape 10"/>
            <p:cNvCxnSpPr>
              <a:cxnSpLocks noChangeShapeType="1"/>
              <a:stCxn id="39968" idx="3"/>
              <a:endCxn id="39970" idx="7"/>
            </p:cNvCxnSpPr>
            <p:nvPr/>
          </p:nvCxnSpPr>
          <p:spPr bwMode="auto">
            <a:xfrm flipH="1">
              <a:off x="1179" y="2295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9" name="AutoShape 11"/>
            <p:cNvCxnSpPr>
              <a:cxnSpLocks noChangeShapeType="1"/>
              <a:stCxn id="39970" idx="5"/>
              <a:endCxn id="39969" idx="1"/>
            </p:cNvCxnSpPr>
            <p:nvPr/>
          </p:nvCxnSpPr>
          <p:spPr bwMode="auto">
            <a:xfrm>
              <a:off x="1179" y="2775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60" name="AutoShape 12"/>
            <p:cNvCxnSpPr>
              <a:cxnSpLocks noChangeShapeType="1"/>
              <a:stCxn id="39968" idx="5"/>
              <a:endCxn id="39971" idx="1"/>
            </p:cNvCxnSpPr>
            <p:nvPr/>
          </p:nvCxnSpPr>
          <p:spPr bwMode="auto">
            <a:xfrm>
              <a:off x="1707" y="2295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61" name="AutoShape 13"/>
            <p:cNvCxnSpPr>
              <a:cxnSpLocks noChangeShapeType="1"/>
              <a:stCxn id="39969" idx="7"/>
              <a:endCxn id="39971" idx="3"/>
            </p:cNvCxnSpPr>
            <p:nvPr/>
          </p:nvCxnSpPr>
          <p:spPr bwMode="auto">
            <a:xfrm flipV="1">
              <a:off x="1707" y="2775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62" name="AutoShape 14"/>
            <p:cNvCxnSpPr>
              <a:cxnSpLocks noChangeShapeType="1"/>
              <a:stCxn id="39970" idx="6"/>
              <a:endCxn id="39971" idx="2"/>
            </p:cNvCxnSpPr>
            <p:nvPr/>
          </p:nvCxnSpPr>
          <p:spPr bwMode="auto">
            <a:xfrm>
              <a:off x="1212" y="2712"/>
              <a:ext cx="88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63" name="Freeform 15"/>
            <p:cNvSpPr>
              <a:spLocks/>
            </p:cNvSpPr>
            <p:nvPr/>
          </p:nvSpPr>
          <p:spPr bwMode="auto">
            <a:xfrm>
              <a:off x="1048" y="2032"/>
              <a:ext cx="1360" cy="1424"/>
            </a:xfrm>
            <a:custGeom>
              <a:avLst/>
              <a:gdLst>
                <a:gd name="T0" fmla="*/ 56 w 1360"/>
                <a:gd name="T1" fmla="*/ 512 h 1424"/>
                <a:gd name="T2" fmla="*/ 536 w 1360"/>
                <a:gd name="T3" fmla="*/ 32 h 1424"/>
                <a:gd name="T4" fmla="*/ 1016 w 1360"/>
                <a:gd name="T5" fmla="*/ 320 h 1424"/>
                <a:gd name="T6" fmla="*/ 1352 w 1360"/>
                <a:gd name="T7" fmla="*/ 704 h 1424"/>
                <a:gd name="T8" fmla="*/ 968 w 1360"/>
                <a:gd name="T9" fmla="*/ 1136 h 1424"/>
                <a:gd name="T10" fmla="*/ 584 w 1360"/>
                <a:gd name="T11" fmla="*/ 1376 h 1424"/>
                <a:gd name="T12" fmla="*/ 56 w 1360"/>
                <a:gd name="T13" fmla="*/ 848 h 1424"/>
                <a:gd name="T14" fmla="*/ 920 w 1360"/>
                <a:gd name="T15" fmla="*/ 752 h 14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0"/>
                <a:gd name="T25" fmla="*/ 0 h 1424"/>
                <a:gd name="T26" fmla="*/ 1360 w 1360"/>
                <a:gd name="T27" fmla="*/ 1424 h 14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0" h="1424">
                  <a:moveTo>
                    <a:pt x="56" y="512"/>
                  </a:moveTo>
                  <a:cubicBezTo>
                    <a:pt x="216" y="288"/>
                    <a:pt x="376" y="64"/>
                    <a:pt x="536" y="32"/>
                  </a:cubicBezTo>
                  <a:cubicBezTo>
                    <a:pt x="696" y="0"/>
                    <a:pt x="880" y="208"/>
                    <a:pt x="1016" y="320"/>
                  </a:cubicBezTo>
                  <a:cubicBezTo>
                    <a:pt x="1152" y="432"/>
                    <a:pt x="1360" y="568"/>
                    <a:pt x="1352" y="704"/>
                  </a:cubicBezTo>
                  <a:cubicBezTo>
                    <a:pt x="1344" y="840"/>
                    <a:pt x="1096" y="1024"/>
                    <a:pt x="968" y="1136"/>
                  </a:cubicBezTo>
                  <a:cubicBezTo>
                    <a:pt x="840" y="1248"/>
                    <a:pt x="736" y="1424"/>
                    <a:pt x="584" y="1376"/>
                  </a:cubicBezTo>
                  <a:cubicBezTo>
                    <a:pt x="432" y="1328"/>
                    <a:pt x="0" y="952"/>
                    <a:pt x="56" y="848"/>
                  </a:cubicBezTo>
                  <a:cubicBezTo>
                    <a:pt x="112" y="744"/>
                    <a:pt x="516" y="748"/>
                    <a:pt x="920" y="7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64" name="Line 16"/>
            <p:cNvSpPr>
              <a:spLocks noChangeShapeType="1"/>
            </p:cNvSpPr>
            <p:nvPr/>
          </p:nvSpPr>
          <p:spPr bwMode="auto">
            <a:xfrm flipV="1">
              <a:off x="1248" y="2208"/>
              <a:ext cx="11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65" name="Line 17"/>
            <p:cNvSpPr>
              <a:spLocks noChangeShapeType="1"/>
            </p:cNvSpPr>
            <p:nvPr/>
          </p:nvSpPr>
          <p:spPr bwMode="auto">
            <a:xfrm>
              <a:off x="1915" y="2218"/>
              <a:ext cx="217" cy="1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66" name="Line 18"/>
            <p:cNvSpPr>
              <a:spLocks noChangeShapeType="1"/>
            </p:cNvSpPr>
            <p:nvPr/>
          </p:nvSpPr>
          <p:spPr bwMode="auto">
            <a:xfrm flipH="1">
              <a:off x="2107" y="2915"/>
              <a:ext cx="187" cy="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67" name="Line 19"/>
            <p:cNvSpPr>
              <a:spLocks noChangeShapeType="1"/>
            </p:cNvSpPr>
            <p:nvPr/>
          </p:nvSpPr>
          <p:spPr bwMode="auto">
            <a:xfrm flipH="1" flipV="1">
              <a:off x="1243" y="3128"/>
              <a:ext cx="182" cy="1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9941" name="Text Box 20"/>
          <p:cNvSpPr txBox="1">
            <a:spLocks noChangeArrowheads="1"/>
          </p:cNvSpPr>
          <p:nvPr/>
        </p:nvSpPr>
        <p:spPr bwMode="auto">
          <a:xfrm>
            <a:off x="762000" y="3429000"/>
            <a:ext cx="3844322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/>
              <a:t>Eulerian path</a:t>
            </a:r>
            <a:r>
              <a:rPr lang="en-US" altLang="en-US" sz="2200" dirty="0"/>
              <a:t>: traverse each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/>
              <a:t>edge exactly once</a:t>
            </a:r>
          </a:p>
        </p:txBody>
      </p:sp>
      <p:grpSp>
        <p:nvGrpSpPr>
          <p:cNvPr id="40966" name="Group 21"/>
          <p:cNvGrpSpPr>
            <a:grpSpLocks/>
          </p:cNvGrpSpPr>
          <p:nvPr/>
        </p:nvGrpSpPr>
        <p:grpSpPr bwMode="auto">
          <a:xfrm>
            <a:off x="5334000" y="1219200"/>
            <a:ext cx="2006600" cy="1993900"/>
            <a:chOff x="3360" y="2064"/>
            <a:chExt cx="1264" cy="1256"/>
          </a:xfrm>
        </p:grpSpPr>
        <p:grpSp>
          <p:nvGrpSpPr>
            <p:cNvPr id="39944" name="Group 22"/>
            <p:cNvGrpSpPr>
              <a:grpSpLocks/>
            </p:cNvGrpSpPr>
            <p:nvPr/>
          </p:nvGrpSpPr>
          <p:grpSpPr bwMode="auto">
            <a:xfrm>
              <a:off x="3368" y="2216"/>
              <a:ext cx="1200" cy="1104"/>
              <a:chOff x="1056" y="2160"/>
              <a:chExt cx="1200" cy="1104"/>
            </a:xfrm>
          </p:grpSpPr>
          <p:sp>
            <p:nvSpPr>
              <p:cNvPr id="39953" name="Oval 23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54" name="Oval 24"/>
              <p:cNvSpPr>
                <a:spLocks noChangeArrowheads="1"/>
              </p:cNvSpPr>
              <p:nvPr/>
            </p:nvSpPr>
            <p:spPr bwMode="auto">
              <a:xfrm>
                <a:off x="1584" y="312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55" name="Oval 25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39956" name="Oval 26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</p:grpSp>
        <p:cxnSp>
          <p:nvCxnSpPr>
            <p:cNvPr id="39945" name="AutoShape 27"/>
            <p:cNvCxnSpPr>
              <a:cxnSpLocks noChangeShapeType="1"/>
              <a:stCxn id="39953" idx="3"/>
              <a:endCxn id="39955" idx="7"/>
            </p:cNvCxnSpPr>
            <p:nvPr/>
          </p:nvCxnSpPr>
          <p:spPr bwMode="auto">
            <a:xfrm flipH="1">
              <a:off x="3491" y="2351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6" name="AutoShape 28"/>
            <p:cNvCxnSpPr>
              <a:cxnSpLocks noChangeShapeType="1"/>
              <a:stCxn id="39955" idx="5"/>
              <a:endCxn id="39954" idx="1"/>
            </p:cNvCxnSpPr>
            <p:nvPr/>
          </p:nvCxnSpPr>
          <p:spPr bwMode="auto">
            <a:xfrm>
              <a:off x="3491" y="2831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7" name="AutoShape 29"/>
            <p:cNvCxnSpPr>
              <a:cxnSpLocks noChangeShapeType="1"/>
              <a:stCxn id="39953" idx="5"/>
              <a:endCxn id="39956" idx="1"/>
            </p:cNvCxnSpPr>
            <p:nvPr/>
          </p:nvCxnSpPr>
          <p:spPr bwMode="auto">
            <a:xfrm>
              <a:off x="4019" y="2351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8" name="AutoShape 30"/>
            <p:cNvCxnSpPr>
              <a:cxnSpLocks noChangeShapeType="1"/>
              <a:stCxn id="39954" idx="7"/>
              <a:endCxn id="39956" idx="3"/>
            </p:cNvCxnSpPr>
            <p:nvPr/>
          </p:nvCxnSpPr>
          <p:spPr bwMode="auto">
            <a:xfrm flipV="1">
              <a:off x="4019" y="2831"/>
              <a:ext cx="426" cy="35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9" name="AutoShape 31"/>
            <p:cNvCxnSpPr>
              <a:cxnSpLocks noChangeShapeType="1"/>
              <a:stCxn id="39955" idx="6"/>
              <a:endCxn id="39956" idx="2"/>
            </p:cNvCxnSpPr>
            <p:nvPr/>
          </p:nvCxnSpPr>
          <p:spPr bwMode="auto">
            <a:xfrm>
              <a:off x="3524" y="2768"/>
              <a:ext cx="88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0" name="Freeform 32"/>
            <p:cNvSpPr>
              <a:spLocks/>
            </p:cNvSpPr>
            <p:nvPr/>
          </p:nvSpPr>
          <p:spPr bwMode="auto">
            <a:xfrm>
              <a:off x="3360" y="2064"/>
              <a:ext cx="1264" cy="1176"/>
            </a:xfrm>
            <a:custGeom>
              <a:avLst/>
              <a:gdLst>
                <a:gd name="T0" fmla="*/ 0 w 1264"/>
                <a:gd name="T1" fmla="*/ 552 h 1176"/>
                <a:gd name="T2" fmla="*/ 624 w 1264"/>
                <a:gd name="T3" fmla="*/ 24 h 1176"/>
                <a:gd name="T4" fmla="*/ 1248 w 1264"/>
                <a:gd name="T5" fmla="*/ 696 h 1176"/>
                <a:gd name="T6" fmla="*/ 720 w 1264"/>
                <a:gd name="T7" fmla="*/ 1176 h 1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4"/>
                <a:gd name="T13" fmla="*/ 0 h 1176"/>
                <a:gd name="T14" fmla="*/ 1264 w 1264"/>
                <a:gd name="T15" fmla="*/ 1176 h 1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4" h="1176">
                  <a:moveTo>
                    <a:pt x="0" y="552"/>
                  </a:moveTo>
                  <a:cubicBezTo>
                    <a:pt x="208" y="276"/>
                    <a:pt x="416" y="0"/>
                    <a:pt x="624" y="24"/>
                  </a:cubicBezTo>
                  <a:cubicBezTo>
                    <a:pt x="832" y="48"/>
                    <a:pt x="1232" y="504"/>
                    <a:pt x="1248" y="696"/>
                  </a:cubicBezTo>
                  <a:cubicBezTo>
                    <a:pt x="1264" y="888"/>
                    <a:pt x="992" y="1032"/>
                    <a:pt x="720" y="11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1" name="Line 33"/>
            <p:cNvSpPr>
              <a:spLocks noChangeShapeType="1"/>
            </p:cNvSpPr>
            <p:nvPr/>
          </p:nvSpPr>
          <p:spPr bwMode="auto">
            <a:xfrm flipV="1">
              <a:off x="3479" y="2298"/>
              <a:ext cx="131" cy="1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2" name="Line 34"/>
            <p:cNvSpPr>
              <a:spLocks noChangeShapeType="1"/>
            </p:cNvSpPr>
            <p:nvPr/>
          </p:nvSpPr>
          <p:spPr bwMode="auto">
            <a:xfrm>
              <a:off x="4302" y="2288"/>
              <a:ext cx="152" cy="1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5105400" y="3429000"/>
            <a:ext cx="329288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/>
              <a:t>Hamiltonian path</a:t>
            </a:r>
            <a:r>
              <a:rPr lang="en-US" altLang="en-US" sz="2200" dirty="0"/>
              <a:t>: visit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/>
              <a:t>each vertex exactly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18760"/>
          </a:xfrm>
        </p:spPr>
        <p:txBody>
          <a:bodyPr/>
          <a:lstStyle/>
          <a:p>
            <a:endParaRPr lang="en-US" sz="2400" dirty="0">
              <a:latin typeface="+mn-lt"/>
            </a:endParaRPr>
          </a:p>
          <a:p>
            <a:r>
              <a:rPr lang="en-US" sz="2200" dirty="0">
                <a:latin typeface="+mn-lt"/>
              </a:rPr>
              <a:t>A walk that in each step the next node is selected randomly among the neighbors</a:t>
            </a:r>
          </a:p>
          <a:p>
            <a:pPr lvl="1"/>
            <a:endParaRPr lang="en-US" sz="2200" dirty="0">
              <a:latin typeface="+mn-lt"/>
            </a:endParaRPr>
          </a:p>
          <a:p>
            <a:pPr lvl="1"/>
            <a:r>
              <a:rPr lang="en-US" sz="2200" dirty="0">
                <a:latin typeface="+mn-lt"/>
              </a:rPr>
              <a:t>The weight of an edge can be used to define the probability of visiting it</a:t>
            </a:r>
          </a:p>
          <a:p>
            <a:pPr lvl="1"/>
            <a:endParaRPr lang="en-US" dirty="0">
              <a:latin typeface="+mn-lt"/>
            </a:endParaRP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84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296400" cy="531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Mark a spot on the ground</a:t>
            </a:r>
          </a:p>
          <a:p>
            <a:pPr lvl="1"/>
            <a:r>
              <a:rPr lang="en-US" sz="2200" dirty="0">
                <a:latin typeface="+mn-lt"/>
              </a:rPr>
              <a:t>Stand on the spot and flip the coin (or more than one coin depending on the number of choices such as left, right, forward, and backward)</a:t>
            </a:r>
          </a:p>
          <a:p>
            <a:pPr lvl="1"/>
            <a:r>
              <a:rPr lang="en-US" sz="2200" dirty="0">
                <a:latin typeface="+mn-lt"/>
              </a:rPr>
              <a:t>If the coin comes up heads, turn to the right and take a step</a:t>
            </a:r>
          </a:p>
          <a:p>
            <a:pPr lvl="1"/>
            <a:r>
              <a:rPr lang="en-US" sz="2200" dirty="0">
                <a:latin typeface="+mn-lt"/>
              </a:rPr>
              <a:t>If the coin comes up tails, turn to the left and take a step</a:t>
            </a:r>
          </a:p>
          <a:p>
            <a:pPr lvl="1"/>
            <a:r>
              <a:rPr lang="en-US" sz="2200" dirty="0">
                <a:latin typeface="+mn-lt"/>
              </a:rPr>
              <a:t>Keep doing this many times and see where you end up</a:t>
            </a:r>
          </a:p>
        </p:txBody>
      </p:sp>
      <p:pic>
        <p:nvPicPr>
          <p:cNvPr id="9218" name="Picture 2" descr="http://scifun.chem.wisc.edu/WOP/Images/RandomWal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4114800" cy="17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71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>
          <a:xfrm>
            <a:off x="1295400" y="3886200"/>
            <a:ext cx="7543800" cy="2438400"/>
          </a:xfrm>
        </p:spPr>
        <p:txBody>
          <a:bodyPr/>
          <a:lstStyle/>
          <a:p>
            <a:r>
              <a:rPr lang="en-US" dirty="0"/>
              <a:t>Adjacent nodes/Edges, Walk/Path/Trail/Tour/Cycle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in Graphs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8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nodes and Incident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latin typeface="+mn-lt"/>
              </a:rPr>
              <a:t>Two nodes are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adjacent,</a:t>
            </a:r>
            <a:r>
              <a:rPr lang="en-US" sz="2200" dirty="0">
                <a:latin typeface="+mn-lt"/>
              </a:rPr>
              <a:t> if they are connected via an edge.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latin typeface="+mn-lt"/>
              </a:rPr>
              <a:t>Two edges are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incident</a:t>
            </a:r>
            <a:r>
              <a:rPr lang="en-US" sz="2200" dirty="0">
                <a:latin typeface="+mn-lt"/>
              </a:rPr>
              <a:t>, if they share one end-point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>
              <a:latin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>
                <a:latin typeface="+mn-lt"/>
              </a:rPr>
              <a:t>When the graph is directed, edge directions must match for edges to be incident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7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077200" cy="4495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200" b="1" dirty="0">
                    <a:latin typeface="+mn-lt"/>
                  </a:rPr>
                  <a:t>Walk</a:t>
                </a:r>
                <a:r>
                  <a:rPr lang="en-US" sz="2200" dirty="0">
                    <a:latin typeface="+mn-lt"/>
                  </a:rPr>
                  <a:t>: A walk is a sequence of incident edges visited one after another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b="1" dirty="0">
                    <a:latin typeface="+mn-lt"/>
                  </a:rPr>
                  <a:t>Open walk</a:t>
                </a:r>
                <a:r>
                  <a:rPr lang="en-US" sz="2200" dirty="0">
                    <a:latin typeface="+mn-lt"/>
                  </a:rPr>
                  <a:t>: A walk does not end where it starts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b="1" dirty="0">
                    <a:latin typeface="+mn-lt"/>
                  </a:rPr>
                  <a:t>Close walk</a:t>
                </a:r>
                <a:r>
                  <a:rPr lang="en-US" sz="2200" dirty="0">
                    <a:latin typeface="+mn-lt"/>
                  </a:rPr>
                  <a:t>: A walk returns to where it starts</a:t>
                </a:r>
              </a:p>
              <a:p>
                <a:pPr>
                  <a:lnSpc>
                    <a:spcPct val="120000"/>
                  </a:lnSpc>
                </a:pPr>
                <a:endParaRPr lang="en-US" sz="22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>
                    <a:latin typeface="+mn-lt"/>
                  </a:rPr>
                  <a:t>Representing a walk: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>
                    <a:latin typeface="+mn-lt"/>
                  </a:rPr>
                  <a:t>A sequence of edges: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𝑒𝑛</m:t>
                    </m:r>
                  </m:oMath>
                </a14:m>
                <a:endParaRPr lang="en-US" sz="2200" baseline="-25000" dirty="0">
                  <a:latin typeface="+mn-lt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>
                    <a:latin typeface="+mn-lt"/>
                  </a:rPr>
                  <a:t>A sequence of nodes: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𝑣𝑛</m:t>
                    </m:r>
                  </m:oMath>
                </a14:m>
                <a:endParaRPr lang="en-US" sz="2200" baseline="-25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endParaRPr lang="en-US" sz="22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>
                    <a:latin typeface="+mn-lt"/>
                  </a:rPr>
                  <a:t>Length of walk: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200" dirty="0">
                    <a:latin typeface="+mn-lt"/>
                  </a:rPr>
                  <a:t>	the number of visited edges</a:t>
                </a:r>
              </a:p>
              <a:p>
                <a:pPr>
                  <a:lnSpc>
                    <a:spcPct val="120000"/>
                  </a:lnSpc>
                </a:pP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077200" cy="4495800"/>
              </a:xfrm>
              <a:blipFill>
                <a:blip r:embed="rId2"/>
                <a:stretch>
                  <a:fillRect l="-110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98589"/>
            <a:ext cx="2171700" cy="18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6977186" y="4844143"/>
            <a:ext cx="1848284" cy="1632857"/>
          </a:xfrm>
          <a:custGeom>
            <a:avLst/>
            <a:gdLst>
              <a:gd name="connsiteX0" fmla="*/ 65871 w 1848284"/>
              <a:gd name="connsiteY0" fmla="*/ 1524000 h 1632857"/>
              <a:gd name="connsiteX1" fmla="*/ 283585 w 1848284"/>
              <a:gd name="connsiteY1" fmla="*/ 1513114 h 1632857"/>
              <a:gd name="connsiteX2" fmla="*/ 338014 w 1848284"/>
              <a:gd name="connsiteY2" fmla="*/ 1502228 h 1632857"/>
              <a:gd name="connsiteX3" fmla="*/ 675471 w 1848284"/>
              <a:gd name="connsiteY3" fmla="*/ 1491343 h 1632857"/>
              <a:gd name="connsiteX4" fmla="*/ 838757 w 1848284"/>
              <a:gd name="connsiteY4" fmla="*/ 1469571 h 1632857"/>
              <a:gd name="connsiteX5" fmla="*/ 882300 w 1848284"/>
              <a:gd name="connsiteY5" fmla="*/ 1458686 h 1632857"/>
              <a:gd name="connsiteX6" fmla="*/ 1002043 w 1848284"/>
              <a:gd name="connsiteY6" fmla="*/ 1436914 h 1632857"/>
              <a:gd name="connsiteX7" fmla="*/ 1067357 w 1848284"/>
              <a:gd name="connsiteY7" fmla="*/ 1415143 h 1632857"/>
              <a:gd name="connsiteX8" fmla="*/ 1165328 w 1848284"/>
              <a:gd name="connsiteY8" fmla="*/ 1382486 h 1632857"/>
              <a:gd name="connsiteX9" fmla="*/ 1197985 w 1848284"/>
              <a:gd name="connsiteY9" fmla="*/ 1371600 h 1632857"/>
              <a:gd name="connsiteX10" fmla="*/ 1230643 w 1848284"/>
              <a:gd name="connsiteY10" fmla="*/ 1360714 h 1632857"/>
              <a:gd name="connsiteX11" fmla="*/ 1350385 w 1848284"/>
              <a:gd name="connsiteY11" fmla="*/ 1306286 h 1632857"/>
              <a:gd name="connsiteX12" fmla="*/ 1415700 w 1848284"/>
              <a:gd name="connsiteY12" fmla="*/ 1284514 h 1632857"/>
              <a:gd name="connsiteX13" fmla="*/ 1513671 w 1848284"/>
              <a:gd name="connsiteY13" fmla="*/ 1251857 h 1632857"/>
              <a:gd name="connsiteX14" fmla="*/ 1546328 w 1848284"/>
              <a:gd name="connsiteY14" fmla="*/ 1240971 h 1632857"/>
              <a:gd name="connsiteX15" fmla="*/ 1589871 w 1848284"/>
              <a:gd name="connsiteY15" fmla="*/ 1230086 h 1632857"/>
              <a:gd name="connsiteX16" fmla="*/ 1655185 w 1848284"/>
              <a:gd name="connsiteY16" fmla="*/ 1208314 h 1632857"/>
              <a:gd name="connsiteX17" fmla="*/ 1698728 w 1848284"/>
              <a:gd name="connsiteY17" fmla="*/ 1164771 h 1632857"/>
              <a:gd name="connsiteX18" fmla="*/ 1720500 w 1848284"/>
              <a:gd name="connsiteY18" fmla="*/ 1143000 h 1632857"/>
              <a:gd name="connsiteX19" fmla="*/ 1731385 w 1848284"/>
              <a:gd name="connsiteY19" fmla="*/ 947057 h 1632857"/>
              <a:gd name="connsiteX20" fmla="*/ 1720500 w 1848284"/>
              <a:gd name="connsiteY20" fmla="*/ 914400 h 1632857"/>
              <a:gd name="connsiteX21" fmla="*/ 1666071 w 1848284"/>
              <a:gd name="connsiteY21" fmla="*/ 870857 h 1632857"/>
              <a:gd name="connsiteX22" fmla="*/ 1611643 w 1848284"/>
              <a:gd name="connsiteY22" fmla="*/ 816428 h 1632857"/>
              <a:gd name="connsiteX23" fmla="*/ 1546328 w 1848284"/>
              <a:gd name="connsiteY23" fmla="*/ 794657 h 1632857"/>
              <a:gd name="connsiteX24" fmla="*/ 1513671 w 1848284"/>
              <a:gd name="connsiteY24" fmla="*/ 772886 h 1632857"/>
              <a:gd name="connsiteX25" fmla="*/ 1448357 w 1848284"/>
              <a:gd name="connsiteY25" fmla="*/ 751114 h 1632857"/>
              <a:gd name="connsiteX26" fmla="*/ 1404814 w 1848284"/>
              <a:gd name="connsiteY26" fmla="*/ 707571 h 1632857"/>
              <a:gd name="connsiteX27" fmla="*/ 1176214 w 1848284"/>
              <a:gd name="connsiteY27" fmla="*/ 685800 h 1632857"/>
              <a:gd name="connsiteX28" fmla="*/ 1045585 w 1848284"/>
              <a:gd name="connsiteY28" fmla="*/ 718457 h 1632857"/>
              <a:gd name="connsiteX29" fmla="*/ 1023814 w 1848284"/>
              <a:gd name="connsiteY29" fmla="*/ 783771 h 1632857"/>
              <a:gd name="connsiteX30" fmla="*/ 1012928 w 1848284"/>
              <a:gd name="connsiteY30" fmla="*/ 816428 h 1632857"/>
              <a:gd name="connsiteX31" fmla="*/ 1002043 w 1848284"/>
              <a:gd name="connsiteY31" fmla="*/ 947057 h 1632857"/>
              <a:gd name="connsiteX32" fmla="*/ 991157 w 1848284"/>
              <a:gd name="connsiteY32" fmla="*/ 979714 h 1632857"/>
              <a:gd name="connsiteX33" fmla="*/ 1002043 w 1848284"/>
              <a:gd name="connsiteY33" fmla="*/ 1524000 h 1632857"/>
              <a:gd name="connsiteX34" fmla="*/ 1034700 w 1848284"/>
              <a:gd name="connsiteY34" fmla="*/ 1556657 h 1632857"/>
              <a:gd name="connsiteX35" fmla="*/ 1078243 w 1848284"/>
              <a:gd name="connsiteY35" fmla="*/ 1611086 h 1632857"/>
              <a:gd name="connsiteX36" fmla="*/ 1143557 w 1848284"/>
              <a:gd name="connsiteY36" fmla="*/ 1632857 h 1632857"/>
              <a:gd name="connsiteX37" fmla="*/ 1361271 w 1848284"/>
              <a:gd name="connsiteY37" fmla="*/ 1600200 h 1632857"/>
              <a:gd name="connsiteX38" fmla="*/ 1393928 w 1848284"/>
              <a:gd name="connsiteY38" fmla="*/ 1589314 h 1632857"/>
              <a:gd name="connsiteX39" fmla="*/ 1426585 w 1848284"/>
              <a:gd name="connsiteY39" fmla="*/ 1578428 h 1632857"/>
              <a:gd name="connsiteX40" fmla="*/ 1448357 w 1848284"/>
              <a:gd name="connsiteY40" fmla="*/ 1556657 h 1632857"/>
              <a:gd name="connsiteX41" fmla="*/ 1513671 w 1848284"/>
              <a:gd name="connsiteY41" fmla="*/ 1534886 h 1632857"/>
              <a:gd name="connsiteX42" fmla="*/ 1546328 w 1848284"/>
              <a:gd name="connsiteY42" fmla="*/ 1524000 h 1632857"/>
              <a:gd name="connsiteX43" fmla="*/ 1578985 w 1848284"/>
              <a:gd name="connsiteY43" fmla="*/ 1513114 h 1632857"/>
              <a:gd name="connsiteX44" fmla="*/ 1611643 w 1848284"/>
              <a:gd name="connsiteY44" fmla="*/ 1491343 h 1632857"/>
              <a:gd name="connsiteX45" fmla="*/ 1633414 w 1848284"/>
              <a:gd name="connsiteY45" fmla="*/ 1469571 h 1632857"/>
              <a:gd name="connsiteX46" fmla="*/ 1666071 w 1848284"/>
              <a:gd name="connsiteY46" fmla="*/ 1458686 h 1632857"/>
              <a:gd name="connsiteX47" fmla="*/ 1709614 w 1848284"/>
              <a:gd name="connsiteY47" fmla="*/ 1404257 h 1632857"/>
              <a:gd name="connsiteX48" fmla="*/ 1742271 w 1848284"/>
              <a:gd name="connsiteY48" fmla="*/ 1371600 h 1632857"/>
              <a:gd name="connsiteX49" fmla="*/ 1753157 w 1848284"/>
              <a:gd name="connsiteY49" fmla="*/ 1338943 h 1632857"/>
              <a:gd name="connsiteX50" fmla="*/ 1774928 w 1848284"/>
              <a:gd name="connsiteY50" fmla="*/ 1306286 h 1632857"/>
              <a:gd name="connsiteX51" fmla="*/ 1796700 w 1848284"/>
              <a:gd name="connsiteY51" fmla="*/ 1240971 h 1632857"/>
              <a:gd name="connsiteX52" fmla="*/ 1807585 w 1848284"/>
              <a:gd name="connsiteY52" fmla="*/ 1208314 h 1632857"/>
              <a:gd name="connsiteX53" fmla="*/ 1829357 w 1848284"/>
              <a:gd name="connsiteY53" fmla="*/ 1186543 h 1632857"/>
              <a:gd name="connsiteX54" fmla="*/ 1829357 w 1848284"/>
              <a:gd name="connsiteY54" fmla="*/ 925286 h 1632857"/>
              <a:gd name="connsiteX55" fmla="*/ 1807585 w 1848284"/>
              <a:gd name="connsiteY55" fmla="*/ 903514 h 1632857"/>
              <a:gd name="connsiteX56" fmla="*/ 1774928 w 1848284"/>
              <a:gd name="connsiteY56" fmla="*/ 783771 h 1632857"/>
              <a:gd name="connsiteX57" fmla="*/ 1709614 w 1848284"/>
              <a:gd name="connsiteY57" fmla="*/ 729343 h 1632857"/>
              <a:gd name="connsiteX58" fmla="*/ 1655185 w 1848284"/>
              <a:gd name="connsiteY58" fmla="*/ 685800 h 1632857"/>
              <a:gd name="connsiteX59" fmla="*/ 1644300 w 1848284"/>
              <a:gd name="connsiteY59" fmla="*/ 653143 h 1632857"/>
              <a:gd name="connsiteX60" fmla="*/ 1578985 w 1848284"/>
              <a:gd name="connsiteY60" fmla="*/ 620486 h 1632857"/>
              <a:gd name="connsiteX61" fmla="*/ 1546328 w 1848284"/>
              <a:gd name="connsiteY61" fmla="*/ 598714 h 1632857"/>
              <a:gd name="connsiteX62" fmla="*/ 1481014 w 1848284"/>
              <a:gd name="connsiteY62" fmla="*/ 576943 h 1632857"/>
              <a:gd name="connsiteX63" fmla="*/ 1448357 w 1848284"/>
              <a:gd name="connsiteY63" fmla="*/ 566057 h 1632857"/>
              <a:gd name="connsiteX64" fmla="*/ 1361271 w 1848284"/>
              <a:gd name="connsiteY64" fmla="*/ 555171 h 1632857"/>
              <a:gd name="connsiteX65" fmla="*/ 610157 w 1848284"/>
              <a:gd name="connsiteY65" fmla="*/ 566057 h 1632857"/>
              <a:gd name="connsiteX66" fmla="*/ 479528 w 1848284"/>
              <a:gd name="connsiteY66" fmla="*/ 587828 h 1632857"/>
              <a:gd name="connsiteX67" fmla="*/ 446871 w 1848284"/>
              <a:gd name="connsiteY67" fmla="*/ 598714 h 1632857"/>
              <a:gd name="connsiteX68" fmla="*/ 359785 w 1848284"/>
              <a:gd name="connsiteY68" fmla="*/ 609600 h 1632857"/>
              <a:gd name="connsiteX69" fmla="*/ 557 w 1848284"/>
              <a:gd name="connsiteY69" fmla="*/ 609600 h 1632857"/>
              <a:gd name="connsiteX70" fmla="*/ 22328 w 1848284"/>
              <a:gd name="connsiteY70" fmla="*/ 435428 h 1632857"/>
              <a:gd name="connsiteX71" fmla="*/ 65871 w 1848284"/>
              <a:gd name="connsiteY71" fmla="*/ 370114 h 1632857"/>
              <a:gd name="connsiteX72" fmla="*/ 87643 w 1848284"/>
              <a:gd name="connsiteY72" fmla="*/ 337457 h 1632857"/>
              <a:gd name="connsiteX73" fmla="*/ 109414 w 1848284"/>
              <a:gd name="connsiteY73" fmla="*/ 272143 h 1632857"/>
              <a:gd name="connsiteX74" fmla="*/ 152957 w 1848284"/>
              <a:gd name="connsiteY74" fmla="*/ 228600 h 1632857"/>
              <a:gd name="connsiteX75" fmla="*/ 174728 w 1848284"/>
              <a:gd name="connsiteY75" fmla="*/ 206828 h 1632857"/>
              <a:gd name="connsiteX76" fmla="*/ 229157 w 1848284"/>
              <a:gd name="connsiteY76" fmla="*/ 141514 h 1632857"/>
              <a:gd name="connsiteX77" fmla="*/ 261814 w 1848284"/>
              <a:gd name="connsiteY77" fmla="*/ 130628 h 1632857"/>
              <a:gd name="connsiteX78" fmla="*/ 327128 w 1848284"/>
              <a:gd name="connsiteY78" fmla="*/ 97971 h 1632857"/>
              <a:gd name="connsiteX79" fmla="*/ 348900 w 1848284"/>
              <a:gd name="connsiteY79" fmla="*/ 76200 h 1632857"/>
              <a:gd name="connsiteX80" fmla="*/ 392443 w 1848284"/>
              <a:gd name="connsiteY80" fmla="*/ 65314 h 1632857"/>
              <a:gd name="connsiteX81" fmla="*/ 425100 w 1848284"/>
              <a:gd name="connsiteY81" fmla="*/ 54428 h 1632857"/>
              <a:gd name="connsiteX82" fmla="*/ 457757 w 1848284"/>
              <a:gd name="connsiteY82" fmla="*/ 21771 h 1632857"/>
              <a:gd name="connsiteX83" fmla="*/ 523071 w 1848284"/>
              <a:gd name="connsiteY83" fmla="*/ 0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48284" h="1632857">
                <a:moveTo>
                  <a:pt x="65871" y="1524000"/>
                </a:moveTo>
                <a:cubicBezTo>
                  <a:pt x="138442" y="1520371"/>
                  <a:pt x="211154" y="1518909"/>
                  <a:pt x="283585" y="1513114"/>
                </a:cubicBezTo>
                <a:cubicBezTo>
                  <a:pt x="302028" y="1511638"/>
                  <a:pt x="319540" y="1503254"/>
                  <a:pt x="338014" y="1502228"/>
                </a:cubicBezTo>
                <a:cubicBezTo>
                  <a:pt x="450385" y="1495985"/>
                  <a:pt x="562985" y="1494971"/>
                  <a:pt x="675471" y="1491343"/>
                </a:cubicBezTo>
                <a:cubicBezTo>
                  <a:pt x="814076" y="1463621"/>
                  <a:pt x="616062" y="1501384"/>
                  <a:pt x="838757" y="1469571"/>
                </a:cubicBezTo>
                <a:cubicBezTo>
                  <a:pt x="853568" y="1467455"/>
                  <a:pt x="867580" y="1461362"/>
                  <a:pt x="882300" y="1458686"/>
                </a:cubicBezTo>
                <a:cubicBezTo>
                  <a:pt x="953661" y="1445711"/>
                  <a:pt x="945066" y="1454007"/>
                  <a:pt x="1002043" y="1436914"/>
                </a:cubicBezTo>
                <a:cubicBezTo>
                  <a:pt x="1024024" y="1430320"/>
                  <a:pt x="1045586" y="1422400"/>
                  <a:pt x="1067357" y="1415143"/>
                </a:cubicBezTo>
                <a:lnTo>
                  <a:pt x="1165328" y="1382486"/>
                </a:lnTo>
                <a:lnTo>
                  <a:pt x="1197985" y="1371600"/>
                </a:lnTo>
                <a:cubicBezTo>
                  <a:pt x="1208871" y="1367971"/>
                  <a:pt x="1221095" y="1367079"/>
                  <a:pt x="1230643" y="1360714"/>
                </a:cubicBezTo>
                <a:cubicBezTo>
                  <a:pt x="1332263" y="1292967"/>
                  <a:pt x="1255512" y="1332160"/>
                  <a:pt x="1350385" y="1306286"/>
                </a:cubicBezTo>
                <a:cubicBezTo>
                  <a:pt x="1372526" y="1300248"/>
                  <a:pt x="1393928" y="1291771"/>
                  <a:pt x="1415700" y="1284514"/>
                </a:cubicBezTo>
                <a:lnTo>
                  <a:pt x="1513671" y="1251857"/>
                </a:lnTo>
                <a:cubicBezTo>
                  <a:pt x="1524557" y="1248228"/>
                  <a:pt x="1535196" y="1243754"/>
                  <a:pt x="1546328" y="1240971"/>
                </a:cubicBezTo>
                <a:cubicBezTo>
                  <a:pt x="1560842" y="1237343"/>
                  <a:pt x="1575541" y="1234385"/>
                  <a:pt x="1589871" y="1230086"/>
                </a:cubicBezTo>
                <a:cubicBezTo>
                  <a:pt x="1611852" y="1223492"/>
                  <a:pt x="1655185" y="1208314"/>
                  <a:pt x="1655185" y="1208314"/>
                </a:cubicBezTo>
                <a:lnTo>
                  <a:pt x="1698728" y="1164771"/>
                </a:lnTo>
                <a:lnTo>
                  <a:pt x="1720500" y="1143000"/>
                </a:lnTo>
                <a:cubicBezTo>
                  <a:pt x="1753209" y="1044871"/>
                  <a:pt x="1749658" y="1084111"/>
                  <a:pt x="1731385" y="947057"/>
                </a:cubicBezTo>
                <a:cubicBezTo>
                  <a:pt x="1729869" y="935683"/>
                  <a:pt x="1726403" y="924239"/>
                  <a:pt x="1720500" y="914400"/>
                </a:cubicBezTo>
                <a:cubicBezTo>
                  <a:pt x="1707097" y="892061"/>
                  <a:pt x="1684808" y="887252"/>
                  <a:pt x="1666071" y="870857"/>
                </a:cubicBezTo>
                <a:cubicBezTo>
                  <a:pt x="1646762" y="853961"/>
                  <a:pt x="1635984" y="824541"/>
                  <a:pt x="1611643" y="816428"/>
                </a:cubicBezTo>
                <a:cubicBezTo>
                  <a:pt x="1589871" y="809171"/>
                  <a:pt x="1565423" y="807387"/>
                  <a:pt x="1546328" y="794657"/>
                </a:cubicBezTo>
                <a:cubicBezTo>
                  <a:pt x="1535442" y="787400"/>
                  <a:pt x="1525626" y="778199"/>
                  <a:pt x="1513671" y="772886"/>
                </a:cubicBezTo>
                <a:cubicBezTo>
                  <a:pt x="1492700" y="763565"/>
                  <a:pt x="1448357" y="751114"/>
                  <a:pt x="1448357" y="751114"/>
                </a:cubicBezTo>
                <a:cubicBezTo>
                  <a:pt x="1433843" y="736600"/>
                  <a:pt x="1425061" y="710945"/>
                  <a:pt x="1404814" y="707571"/>
                </a:cubicBezTo>
                <a:cubicBezTo>
                  <a:pt x="1285693" y="687719"/>
                  <a:pt x="1361523" y="698154"/>
                  <a:pt x="1176214" y="685800"/>
                </a:cubicBezTo>
                <a:cubicBezTo>
                  <a:pt x="1146086" y="688813"/>
                  <a:pt x="1068112" y="673404"/>
                  <a:pt x="1045585" y="718457"/>
                </a:cubicBezTo>
                <a:cubicBezTo>
                  <a:pt x="1035322" y="738983"/>
                  <a:pt x="1031071" y="762000"/>
                  <a:pt x="1023814" y="783771"/>
                </a:cubicBezTo>
                <a:lnTo>
                  <a:pt x="1012928" y="816428"/>
                </a:lnTo>
                <a:cubicBezTo>
                  <a:pt x="1009300" y="859971"/>
                  <a:pt x="1007818" y="903746"/>
                  <a:pt x="1002043" y="947057"/>
                </a:cubicBezTo>
                <a:cubicBezTo>
                  <a:pt x="1000527" y="958431"/>
                  <a:pt x="991157" y="968239"/>
                  <a:pt x="991157" y="979714"/>
                </a:cubicBezTo>
                <a:cubicBezTo>
                  <a:pt x="991157" y="1161179"/>
                  <a:pt x="988386" y="1343050"/>
                  <a:pt x="1002043" y="1524000"/>
                </a:cubicBezTo>
                <a:cubicBezTo>
                  <a:pt x="1003202" y="1539351"/>
                  <a:pt x="1024845" y="1544830"/>
                  <a:pt x="1034700" y="1556657"/>
                </a:cubicBezTo>
                <a:cubicBezTo>
                  <a:pt x="1045689" y="1569843"/>
                  <a:pt x="1060145" y="1602037"/>
                  <a:pt x="1078243" y="1611086"/>
                </a:cubicBezTo>
                <a:cubicBezTo>
                  <a:pt x="1098769" y="1621349"/>
                  <a:pt x="1143557" y="1632857"/>
                  <a:pt x="1143557" y="1632857"/>
                </a:cubicBezTo>
                <a:cubicBezTo>
                  <a:pt x="1318843" y="1620336"/>
                  <a:pt x="1247643" y="1638076"/>
                  <a:pt x="1361271" y="1600200"/>
                </a:cubicBezTo>
                <a:lnTo>
                  <a:pt x="1393928" y="1589314"/>
                </a:lnTo>
                <a:lnTo>
                  <a:pt x="1426585" y="1578428"/>
                </a:lnTo>
                <a:cubicBezTo>
                  <a:pt x="1433842" y="1571171"/>
                  <a:pt x="1439177" y="1561247"/>
                  <a:pt x="1448357" y="1556657"/>
                </a:cubicBezTo>
                <a:cubicBezTo>
                  <a:pt x="1468883" y="1546394"/>
                  <a:pt x="1491900" y="1542143"/>
                  <a:pt x="1513671" y="1534886"/>
                </a:cubicBezTo>
                <a:lnTo>
                  <a:pt x="1546328" y="1524000"/>
                </a:lnTo>
                <a:cubicBezTo>
                  <a:pt x="1557214" y="1520371"/>
                  <a:pt x="1569437" y="1519479"/>
                  <a:pt x="1578985" y="1513114"/>
                </a:cubicBezTo>
                <a:cubicBezTo>
                  <a:pt x="1589871" y="1505857"/>
                  <a:pt x="1601427" y="1499516"/>
                  <a:pt x="1611643" y="1491343"/>
                </a:cubicBezTo>
                <a:cubicBezTo>
                  <a:pt x="1619657" y="1484932"/>
                  <a:pt x="1624613" y="1474851"/>
                  <a:pt x="1633414" y="1469571"/>
                </a:cubicBezTo>
                <a:cubicBezTo>
                  <a:pt x="1643253" y="1463667"/>
                  <a:pt x="1655185" y="1462314"/>
                  <a:pt x="1666071" y="1458686"/>
                </a:cubicBezTo>
                <a:cubicBezTo>
                  <a:pt x="1729413" y="1395344"/>
                  <a:pt x="1640953" y="1486650"/>
                  <a:pt x="1709614" y="1404257"/>
                </a:cubicBezTo>
                <a:cubicBezTo>
                  <a:pt x="1719469" y="1392430"/>
                  <a:pt x="1731385" y="1382486"/>
                  <a:pt x="1742271" y="1371600"/>
                </a:cubicBezTo>
                <a:cubicBezTo>
                  <a:pt x="1745900" y="1360714"/>
                  <a:pt x="1748025" y="1349206"/>
                  <a:pt x="1753157" y="1338943"/>
                </a:cubicBezTo>
                <a:cubicBezTo>
                  <a:pt x="1759008" y="1327241"/>
                  <a:pt x="1769615" y="1318241"/>
                  <a:pt x="1774928" y="1306286"/>
                </a:cubicBezTo>
                <a:cubicBezTo>
                  <a:pt x="1784249" y="1285315"/>
                  <a:pt x="1789443" y="1262743"/>
                  <a:pt x="1796700" y="1240971"/>
                </a:cubicBezTo>
                <a:cubicBezTo>
                  <a:pt x="1800329" y="1230085"/>
                  <a:pt x="1799471" y="1216427"/>
                  <a:pt x="1807585" y="1208314"/>
                </a:cubicBezTo>
                <a:lnTo>
                  <a:pt x="1829357" y="1186543"/>
                </a:lnTo>
                <a:cubicBezTo>
                  <a:pt x="1855189" y="1083216"/>
                  <a:pt x="1853992" y="1105937"/>
                  <a:pt x="1829357" y="925286"/>
                </a:cubicBezTo>
                <a:cubicBezTo>
                  <a:pt x="1827970" y="915117"/>
                  <a:pt x="1814842" y="910771"/>
                  <a:pt x="1807585" y="903514"/>
                </a:cubicBezTo>
                <a:cubicBezTo>
                  <a:pt x="1803333" y="882255"/>
                  <a:pt x="1788741" y="797584"/>
                  <a:pt x="1774928" y="783771"/>
                </a:cubicBezTo>
                <a:cubicBezTo>
                  <a:pt x="1697346" y="706189"/>
                  <a:pt x="1785397" y="789971"/>
                  <a:pt x="1709614" y="729343"/>
                </a:cubicBezTo>
                <a:cubicBezTo>
                  <a:pt x="1632065" y="667303"/>
                  <a:pt x="1755693" y="752802"/>
                  <a:pt x="1655185" y="685800"/>
                </a:cubicBezTo>
                <a:cubicBezTo>
                  <a:pt x="1651557" y="674914"/>
                  <a:pt x="1651468" y="662103"/>
                  <a:pt x="1644300" y="653143"/>
                </a:cubicBezTo>
                <a:cubicBezTo>
                  <a:pt x="1628952" y="633957"/>
                  <a:pt x="1600500" y="627657"/>
                  <a:pt x="1578985" y="620486"/>
                </a:cubicBezTo>
                <a:cubicBezTo>
                  <a:pt x="1568099" y="613229"/>
                  <a:pt x="1558283" y="604028"/>
                  <a:pt x="1546328" y="598714"/>
                </a:cubicBezTo>
                <a:cubicBezTo>
                  <a:pt x="1525357" y="589393"/>
                  <a:pt x="1502785" y="584200"/>
                  <a:pt x="1481014" y="576943"/>
                </a:cubicBezTo>
                <a:cubicBezTo>
                  <a:pt x="1470128" y="573314"/>
                  <a:pt x="1459743" y="567480"/>
                  <a:pt x="1448357" y="566057"/>
                </a:cubicBezTo>
                <a:lnTo>
                  <a:pt x="1361271" y="555171"/>
                </a:lnTo>
                <a:lnTo>
                  <a:pt x="610157" y="566057"/>
                </a:lnTo>
                <a:cubicBezTo>
                  <a:pt x="566433" y="567193"/>
                  <a:pt x="521684" y="575784"/>
                  <a:pt x="479528" y="587828"/>
                </a:cubicBezTo>
                <a:cubicBezTo>
                  <a:pt x="468495" y="590980"/>
                  <a:pt x="458160" y="596661"/>
                  <a:pt x="446871" y="598714"/>
                </a:cubicBezTo>
                <a:cubicBezTo>
                  <a:pt x="418088" y="603947"/>
                  <a:pt x="388814" y="605971"/>
                  <a:pt x="359785" y="609600"/>
                </a:cubicBezTo>
                <a:cubicBezTo>
                  <a:pt x="243412" y="648392"/>
                  <a:pt x="152439" y="682923"/>
                  <a:pt x="557" y="609600"/>
                </a:cubicBezTo>
                <a:cubicBezTo>
                  <a:pt x="-1142" y="608780"/>
                  <a:pt x="-251" y="476071"/>
                  <a:pt x="22328" y="435428"/>
                </a:cubicBezTo>
                <a:cubicBezTo>
                  <a:pt x="35035" y="412555"/>
                  <a:pt x="51357" y="391885"/>
                  <a:pt x="65871" y="370114"/>
                </a:cubicBezTo>
                <a:lnTo>
                  <a:pt x="87643" y="337457"/>
                </a:lnTo>
                <a:cubicBezTo>
                  <a:pt x="94900" y="315686"/>
                  <a:pt x="93187" y="288370"/>
                  <a:pt x="109414" y="272143"/>
                </a:cubicBezTo>
                <a:lnTo>
                  <a:pt x="152957" y="228600"/>
                </a:lnTo>
                <a:cubicBezTo>
                  <a:pt x="160214" y="221343"/>
                  <a:pt x="169035" y="215367"/>
                  <a:pt x="174728" y="206828"/>
                </a:cubicBezTo>
                <a:cubicBezTo>
                  <a:pt x="190793" y="182732"/>
                  <a:pt x="204013" y="158277"/>
                  <a:pt x="229157" y="141514"/>
                </a:cubicBezTo>
                <a:cubicBezTo>
                  <a:pt x="238704" y="135149"/>
                  <a:pt x="251551" y="135760"/>
                  <a:pt x="261814" y="130628"/>
                </a:cubicBezTo>
                <a:cubicBezTo>
                  <a:pt x="346223" y="88424"/>
                  <a:pt x="245044" y="125333"/>
                  <a:pt x="327128" y="97971"/>
                </a:cubicBezTo>
                <a:cubicBezTo>
                  <a:pt x="334385" y="90714"/>
                  <a:pt x="339720" y="80790"/>
                  <a:pt x="348900" y="76200"/>
                </a:cubicBezTo>
                <a:cubicBezTo>
                  <a:pt x="362282" y="69509"/>
                  <a:pt x="378058" y="69424"/>
                  <a:pt x="392443" y="65314"/>
                </a:cubicBezTo>
                <a:cubicBezTo>
                  <a:pt x="403476" y="62162"/>
                  <a:pt x="414214" y="58057"/>
                  <a:pt x="425100" y="54428"/>
                </a:cubicBezTo>
                <a:cubicBezTo>
                  <a:pt x="435986" y="43542"/>
                  <a:pt x="444300" y="29247"/>
                  <a:pt x="457757" y="21771"/>
                </a:cubicBezTo>
                <a:cubicBezTo>
                  <a:pt x="477818" y="10626"/>
                  <a:pt x="523071" y="0"/>
                  <a:pt x="523071" y="0"/>
                </a:cubicBezTo>
              </a:path>
            </a:pathLst>
          </a:custGeom>
          <a:noFill/>
          <a:ln w="38100">
            <a:solidFill>
              <a:srgbClr val="192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629233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 of walk= 8</a:t>
            </a:r>
          </a:p>
        </p:txBody>
      </p:sp>
    </p:spTree>
    <p:extLst>
      <p:ext uri="{BB962C8B-B14F-4D97-AF65-F5344CB8AC3E}">
        <p14:creationId xmlns:p14="http://schemas.microsoft.com/office/powerpoint/2010/main" val="1142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Trail,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A </a:t>
            </a:r>
            <a:r>
              <a:rPr lang="en-US" sz="2200" b="1" dirty="0">
                <a:latin typeface="+mn-lt"/>
              </a:rPr>
              <a:t>trail</a:t>
            </a:r>
            <a:r>
              <a:rPr lang="en-US" sz="2200" dirty="0">
                <a:latin typeface="+mn-lt"/>
              </a:rPr>
              <a:t> is a walk where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no edge </a:t>
            </a:r>
            <a:r>
              <a:rPr lang="en-US" sz="2200" b="1" dirty="0">
                <a:latin typeface="+mn-lt"/>
              </a:rPr>
              <a:t>is visited more than once</a:t>
            </a:r>
            <a:r>
              <a:rPr lang="en-US" sz="2200" dirty="0">
                <a:latin typeface="+mn-lt"/>
              </a:rPr>
              <a:t> and all walk edges are distinct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A closed trail (one that ends where it starts) is called a </a:t>
            </a:r>
            <a:r>
              <a:rPr lang="en-US" sz="2200" b="1" dirty="0">
                <a:latin typeface="+mn-lt"/>
              </a:rPr>
              <a:t>tour </a:t>
            </a:r>
            <a:r>
              <a:rPr lang="en-US" sz="2200" dirty="0">
                <a:latin typeface="+mn-lt"/>
              </a:rPr>
              <a:t>or </a:t>
            </a:r>
            <a:r>
              <a:rPr lang="en-US" sz="2200" b="1" dirty="0">
                <a:latin typeface="+mn-lt"/>
              </a:rPr>
              <a:t>circuit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366053"/>
            <a:ext cx="1943100" cy="16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3417953" y="2366053"/>
            <a:ext cx="1812793" cy="1296948"/>
          </a:xfrm>
          <a:custGeom>
            <a:avLst/>
            <a:gdLst>
              <a:gd name="connsiteX0" fmla="*/ 0 w 2026063"/>
              <a:gd name="connsiteY0" fmla="*/ 1415143 h 1415143"/>
              <a:gd name="connsiteX1" fmla="*/ 489857 w 2026063"/>
              <a:gd name="connsiteY1" fmla="*/ 1404257 h 1415143"/>
              <a:gd name="connsiteX2" fmla="*/ 566057 w 2026063"/>
              <a:gd name="connsiteY2" fmla="*/ 1393371 h 1415143"/>
              <a:gd name="connsiteX3" fmla="*/ 838200 w 2026063"/>
              <a:gd name="connsiteY3" fmla="*/ 1371600 h 1415143"/>
              <a:gd name="connsiteX4" fmla="*/ 979714 w 2026063"/>
              <a:gd name="connsiteY4" fmla="*/ 1360714 h 1415143"/>
              <a:gd name="connsiteX5" fmla="*/ 1012372 w 2026063"/>
              <a:gd name="connsiteY5" fmla="*/ 1349829 h 1415143"/>
              <a:gd name="connsiteX6" fmla="*/ 1143000 w 2026063"/>
              <a:gd name="connsiteY6" fmla="*/ 1328057 h 1415143"/>
              <a:gd name="connsiteX7" fmla="*/ 1208314 w 2026063"/>
              <a:gd name="connsiteY7" fmla="*/ 1317171 h 1415143"/>
              <a:gd name="connsiteX8" fmla="*/ 1273629 w 2026063"/>
              <a:gd name="connsiteY8" fmla="*/ 1306286 h 1415143"/>
              <a:gd name="connsiteX9" fmla="*/ 1382486 w 2026063"/>
              <a:gd name="connsiteY9" fmla="*/ 1273629 h 1415143"/>
              <a:gd name="connsiteX10" fmla="*/ 1415143 w 2026063"/>
              <a:gd name="connsiteY10" fmla="*/ 1262743 h 1415143"/>
              <a:gd name="connsiteX11" fmla="*/ 1447800 w 2026063"/>
              <a:gd name="connsiteY11" fmla="*/ 1251857 h 1415143"/>
              <a:gd name="connsiteX12" fmla="*/ 1513114 w 2026063"/>
              <a:gd name="connsiteY12" fmla="*/ 1240971 h 1415143"/>
              <a:gd name="connsiteX13" fmla="*/ 1545772 w 2026063"/>
              <a:gd name="connsiteY13" fmla="*/ 1230086 h 1415143"/>
              <a:gd name="connsiteX14" fmla="*/ 1611086 w 2026063"/>
              <a:gd name="connsiteY14" fmla="*/ 1219200 h 1415143"/>
              <a:gd name="connsiteX15" fmla="*/ 1654629 w 2026063"/>
              <a:gd name="connsiteY15" fmla="*/ 1208314 h 1415143"/>
              <a:gd name="connsiteX16" fmla="*/ 1687286 w 2026063"/>
              <a:gd name="connsiteY16" fmla="*/ 1186543 h 1415143"/>
              <a:gd name="connsiteX17" fmla="*/ 1752600 w 2026063"/>
              <a:gd name="connsiteY17" fmla="*/ 1153886 h 1415143"/>
              <a:gd name="connsiteX18" fmla="*/ 1763486 w 2026063"/>
              <a:gd name="connsiteY18" fmla="*/ 1121229 h 1415143"/>
              <a:gd name="connsiteX19" fmla="*/ 1807029 w 2026063"/>
              <a:gd name="connsiteY19" fmla="*/ 1066800 h 1415143"/>
              <a:gd name="connsiteX20" fmla="*/ 1828800 w 2026063"/>
              <a:gd name="connsiteY20" fmla="*/ 990600 h 1415143"/>
              <a:gd name="connsiteX21" fmla="*/ 1817914 w 2026063"/>
              <a:gd name="connsiteY21" fmla="*/ 892629 h 1415143"/>
              <a:gd name="connsiteX22" fmla="*/ 1763486 w 2026063"/>
              <a:gd name="connsiteY22" fmla="*/ 849086 h 1415143"/>
              <a:gd name="connsiteX23" fmla="*/ 1709057 w 2026063"/>
              <a:gd name="connsiteY23" fmla="*/ 794657 h 1415143"/>
              <a:gd name="connsiteX24" fmla="*/ 1676400 w 2026063"/>
              <a:gd name="connsiteY24" fmla="*/ 762000 h 1415143"/>
              <a:gd name="connsiteX25" fmla="*/ 1643743 w 2026063"/>
              <a:gd name="connsiteY25" fmla="*/ 751114 h 1415143"/>
              <a:gd name="connsiteX26" fmla="*/ 1556657 w 2026063"/>
              <a:gd name="connsiteY26" fmla="*/ 685800 h 1415143"/>
              <a:gd name="connsiteX27" fmla="*/ 1524000 w 2026063"/>
              <a:gd name="connsiteY27" fmla="*/ 664029 h 1415143"/>
              <a:gd name="connsiteX28" fmla="*/ 1404257 w 2026063"/>
              <a:gd name="connsiteY28" fmla="*/ 642257 h 1415143"/>
              <a:gd name="connsiteX29" fmla="*/ 1295400 w 2026063"/>
              <a:gd name="connsiteY29" fmla="*/ 620486 h 1415143"/>
              <a:gd name="connsiteX30" fmla="*/ 446314 w 2026063"/>
              <a:gd name="connsiteY30" fmla="*/ 631371 h 1415143"/>
              <a:gd name="connsiteX31" fmla="*/ 174172 w 2026063"/>
              <a:gd name="connsiteY31" fmla="*/ 609600 h 1415143"/>
              <a:gd name="connsiteX32" fmla="*/ 108857 w 2026063"/>
              <a:gd name="connsiteY32" fmla="*/ 576943 h 1415143"/>
              <a:gd name="connsiteX33" fmla="*/ 119743 w 2026063"/>
              <a:gd name="connsiteY33" fmla="*/ 424543 h 1415143"/>
              <a:gd name="connsiteX34" fmla="*/ 141514 w 2026063"/>
              <a:gd name="connsiteY34" fmla="*/ 359229 h 1415143"/>
              <a:gd name="connsiteX35" fmla="*/ 163286 w 2026063"/>
              <a:gd name="connsiteY35" fmla="*/ 337457 h 1415143"/>
              <a:gd name="connsiteX36" fmla="*/ 185057 w 2026063"/>
              <a:gd name="connsiteY36" fmla="*/ 304800 h 1415143"/>
              <a:gd name="connsiteX37" fmla="*/ 217714 w 2026063"/>
              <a:gd name="connsiteY37" fmla="*/ 293914 h 1415143"/>
              <a:gd name="connsiteX38" fmla="*/ 228600 w 2026063"/>
              <a:gd name="connsiteY38" fmla="*/ 261257 h 1415143"/>
              <a:gd name="connsiteX39" fmla="*/ 261257 w 2026063"/>
              <a:gd name="connsiteY39" fmla="*/ 250371 h 1415143"/>
              <a:gd name="connsiteX40" fmla="*/ 283029 w 2026063"/>
              <a:gd name="connsiteY40" fmla="*/ 228600 h 1415143"/>
              <a:gd name="connsiteX41" fmla="*/ 315686 w 2026063"/>
              <a:gd name="connsiteY41" fmla="*/ 206829 h 1415143"/>
              <a:gd name="connsiteX42" fmla="*/ 359229 w 2026063"/>
              <a:gd name="connsiteY42" fmla="*/ 163286 h 1415143"/>
              <a:gd name="connsiteX43" fmla="*/ 381000 w 2026063"/>
              <a:gd name="connsiteY43" fmla="*/ 130629 h 1415143"/>
              <a:gd name="connsiteX44" fmla="*/ 402772 w 2026063"/>
              <a:gd name="connsiteY44" fmla="*/ 108857 h 1415143"/>
              <a:gd name="connsiteX45" fmla="*/ 500743 w 2026063"/>
              <a:gd name="connsiteY45" fmla="*/ 54429 h 1415143"/>
              <a:gd name="connsiteX46" fmla="*/ 587829 w 2026063"/>
              <a:gd name="connsiteY46" fmla="*/ 10886 h 1415143"/>
              <a:gd name="connsiteX47" fmla="*/ 620486 w 2026063"/>
              <a:gd name="connsiteY47" fmla="*/ 0 h 1415143"/>
              <a:gd name="connsiteX48" fmla="*/ 1088572 w 2026063"/>
              <a:gd name="connsiteY48" fmla="*/ 21771 h 1415143"/>
              <a:gd name="connsiteX49" fmla="*/ 1197429 w 2026063"/>
              <a:gd name="connsiteY49" fmla="*/ 43543 h 1415143"/>
              <a:gd name="connsiteX50" fmla="*/ 1371600 w 2026063"/>
              <a:gd name="connsiteY50" fmla="*/ 65314 h 1415143"/>
              <a:gd name="connsiteX51" fmla="*/ 1458686 w 2026063"/>
              <a:gd name="connsiteY51" fmla="*/ 87086 h 1415143"/>
              <a:gd name="connsiteX52" fmla="*/ 1491343 w 2026063"/>
              <a:gd name="connsiteY52" fmla="*/ 97971 h 1415143"/>
              <a:gd name="connsiteX53" fmla="*/ 1545772 w 2026063"/>
              <a:gd name="connsiteY53" fmla="*/ 108857 h 1415143"/>
              <a:gd name="connsiteX54" fmla="*/ 1621972 w 2026063"/>
              <a:gd name="connsiteY54" fmla="*/ 130629 h 1415143"/>
              <a:gd name="connsiteX55" fmla="*/ 1665514 w 2026063"/>
              <a:gd name="connsiteY55" fmla="*/ 141514 h 1415143"/>
              <a:gd name="connsiteX56" fmla="*/ 1730829 w 2026063"/>
              <a:gd name="connsiteY56" fmla="*/ 163286 h 1415143"/>
              <a:gd name="connsiteX57" fmla="*/ 1752600 w 2026063"/>
              <a:gd name="connsiteY57" fmla="*/ 195943 h 1415143"/>
              <a:gd name="connsiteX58" fmla="*/ 1807029 w 2026063"/>
              <a:gd name="connsiteY58" fmla="*/ 228600 h 1415143"/>
              <a:gd name="connsiteX59" fmla="*/ 1839686 w 2026063"/>
              <a:gd name="connsiteY59" fmla="*/ 293914 h 1415143"/>
              <a:gd name="connsiteX60" fmla="*/ 1861457 w 2026063"/>
              <a:gd name="connsiteY60" fmla="*/ 315686 h 1415143"/>
              <a:gd name="connsiteX61" fmla="*/ 1883229 w 2026063"/>
              <a:gd name="connsiteY61" fmla="*/ 348343 h 1415143"/>
              <a:gd name="connsiteX62" fmla="*/ 1905000 w 2026063"/>
              <a:gd name="connsiteY62" fmla="*/ 413657 h 1415143"/>
              <a:gd name="connsiteX63" fmla="*/ 1915886 w 2026063"/>
              <a:gd name="connsiteY63" fmla="*/ 446314 h 1415143"/>
              <a:gd name="connsiteX64" fmla="*/ 1959429 w 2026063"/>
              <a:gd name="connsiteY64" fmla="*/ 533400 h 1415143"/>
              <a:gd name="connsiteX65" fmla="*/ 1981200 w 2026063"/>
              <a:gd name="connsiteY65" fmla="*/ 598714 h 1415143"/>
              <a:gd name="connsiteX66" fmla="*/ 1992086 w 2026063"/>
              <a:gd name="connsiteY66" fmla="*/ 631371 h 1415143"/>
              <a:gd name="connsiteX67" fmla="*/ 2002972 w 2026063"/>
              <a:gd name="connsiteY67" fmla="*/ 664029 h 1415143"/>
              <a:gd name="connsiteX68" fmla="*/ 1981200 w 2026063"/>
              <a:gd name="connsiteY68" fmla="*/ 1023257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026063" h="1415143">
                <a:moveTo>
                  <a:pt x="0" y="1415143"/>
                </a:moveTo>
                <a:lnTo>
                  <a:pt x="489857" y="1404257"/>
                </a:lnTo>
                <a:cubicBezTo>
                  <a:pt x="515496" y="1403271"/>
                  <a:pt x="540511" y="1395766"/>
                  <a:pt x="566057" y="1393371"/>
                </a:cubicBezTo>
                <a:cubicBezTo>
                  <a:pt x="656664" y="1384877"/>
                  <a:pt x="747478" y="1378762"/>
                  <a:pt x="838200" y="1371600"/>
                </a:cubicBezTo>
                <a:lnTo>
                  <a:pt x="979714" y="1360714"/>
                </a:lnTo>
                <a:cubicBezTo>
                  <a:pt x="990600" y="1357086"/>
                  <a:pt x="1001120" y="1352079"/>
                  <a:pt x="1012372" y="1349829"/>
                </a:cubicBezTo>
                <a:cubicBezTo>
                  <a:pt x="1055658" y="1341172"/>
                  <a:pt x="1099457" y="1335314"/>
                  <a:pt x="1143000" y="1328057"/>
                </a:cubicBezTo>
                <a:lnTo>
                  <a:pt x="1208314" y="1317171"/>
                </a:lnTo>
                <a:cubicBezTo>
                  <a:pt x="1230086" y="1313542"/>
                  <a:pt x="1252216" y="1311639"/>
                  <a:pt x="1273629" y="1306286"/>
                </a:cubicBezTo>
                <a:cubicBezTo>
                  <a:pt x="1339433" y="1289835"/>
                  <a:pt x="1302984" y="1300130"/>
                  <a:pt x="1382486" y="1273629"/>
                </a:cubicBezTo>
                <a:lnTo>
                  <a:pt x="1415143" y="1262743"/>
                </a:lnTo>
                <a:cubicBezTo>
                  <a:pt x="1426029" y="1259114"/>
                  <a:pt x="1436482" y="1253743"/>
                  <a:pt x="1447800" y="1251857"/>
                </a:cubicBezTo>
                <a:cubicBezTo>
                  <a:pt x="1469571" y="1248228"/>
                  <a:pt x="1491568" y="1245759"/>
                  <a:pt x="1513114" y="1240971"/>
                </a:cubicBezTo>
                <a:cubicBezTo>
                  <a:pt x="1524316" y="1238482"/>
                  <a:pt x="1534570" y="1232575"/>
                  <a:pt x="1545772" y="1230086"/>
                </a:cubicBezTo>
                <a:cubicBezTo>
                  <a:pt x="1567318" y="1225298"/>
                  <a:pt x="1589443" y="1223529"/>
                  <a:pt x="1611086" y="1219200"/>
                </a:cubicBezTo>
                <a:cubicBezTo>
                  <a:pt x="1625757" y="1216266"/>
                  <a:pt x="1640115" y="1211943"/>
                  <a:pt x="1654629" y="1208314"/>
                </a:cubicBezTo>
                <a:cubicBezTo>
                  <a:pt x="1665515" y="1201057"/>
                  <a:pt x="1675584" y="1192394"/>
                  <a:pt x="1687286" y="1186543"/>
                </a:cubicBezTo>
                <a:cubicBezTo>
                  <a:pt x="1777423" y="1141475"/>
                  <a:pt x="1659010" y="1216278"/>
                  <a:pt x="1752600" y="1153886"/>
                </a:cubicBezTo>
                <a:cubicBezTo>
                  <a:pt x="1756229" y="1143000"/>
                  <a:pt x="1758354" y="1131492"/>
                  <a:pt x="1763486" y="1121229"/>
                </a:cubicBezTo>
                <a:cubicBezTo>
                  <a:pt x="1777220" y="1093761"/>
                  <a:pt x="1786776" y="1087052"/>
                  <a:pt x="1807029" y="1066800"/>
                </a:cubicBezTo>
                <a:cubicBezTo>
                  <a:pt x="1812161" y="1051402"/>
                  <a:pt x="1828800" y="1004265"/>
                  <a:pt x="1828800" y="990600"/>
                </a:cubicBezTo>
                <a:cubicBezTo>
                  <a:pt x="1828800" y="957742"/>
                  <a:pt x="1826559" y="924329"/>
                  <a:pt x="1817914" y="892629"/>
                </a:cubicBezTo>
                <a:cubicBezTo>
                  <a:pt x="1814113" y="878690"/>
                  <a:pt x="1769984" y="854771"/>
                  <a:pt x="1763486" y="849086"/>
                </a:cubicBezTo>
                <a:cubicBezTo>
                  <a:pt x="1744176" y="832190"/>
                  <a:pt x="1727200" y="812800"/>
                  <a:pt x="1709057" y="794657"/>
                </a:cubicBezTo>
                <a:cubicBezTo>
                  <a:pt x="1698171" y="783771"/>
                  <a:pt x="1691005" y="766868"/>
                  <a:pt x="1676400" y="762000"/>
                </a:cubicBezTo>
                <a:lnTo>
                  <a:pt x="1643743" y="751114"/>
                </a:lnTo>
                <a:cubicBezTo>
                  <a:pt x="1614714" y="729343"/>
                  <a:pt x="1586849" y="705927"/>
                  <a:pt x="1556657" y="685800"/>
                </a:cubicBezTo>
                <a:cubicBezTo>
                  <a:pt x="1545771" y="678543"/>
                  <a:pt x="1536025" y="669183"/>
                  <a:pt x="1524000" y="664029"/>
                </a:cubicBezTo>
                <a:cubicBezTo>
                  <a:pt x="1496963" y="652442"/>
                  <a:pt x="1424271" y="645789"/>
                  <a:pt x="1404257" y="642257"/>
                </a:cubicBezTo>
                <a:cubicBezTo>
                  <a:pt x="1367816" y="635826"/>
                  <a:pt x="1295400" y="620486"/>
                  <a:pt x="1295400" y="620486"/>
                </a:cubicBezTo>
                <a:lnTo>
                  <a:pt x="446314" y="631371"/>
                </a:lnTo>
                <a:cubicBezTo>
                  <a:pt x="310908" y="631371"/>
                  <a:pt x="281336" y="624910"/>
                  <a:pt x="174172" y="609600"/>
                </a:cubicBezTo>
                <a:cubicBezTo>
                  <a:pt x="164510" y="606379"/>
                  <a:pt x="110692" y="591622"/>
                  <a:pt x="108857" y="576943"/>
                </a:cubicBezTo>
                <a:cubicBezTo>
                  <a:pt x="102540" y="526407"/>
                  <a:pt x="112188" y="474909"/>
                  <a:pt x="119743" y="424543"/>
                </a:cubicBezTo>
                <a:cubicBezTo>
                  <a:pt x="123147" y="401848"/>
                  <a:pt x="125287" y="375456"/>
                  <a:pt x="141514" y="359229"/>
                </a:cubicBezTo>
                <a:cubicBezTo>
                  <a:pt x="148771" y="351972"/>
                  <a:pt x="156875" y="345471"/>
                  <a:pt x="163286" y="337457"/>
                </a:cubicBezTo>
                <a:cubicBezTo>
                  <a:pt x="171459" y="327241"/>
                  <a:pt x="174841" y="312973"/>
                  <a:pt x="185057" y="304800"/>
                </a:cubicBezTo>
                <a:cubicBezTo>
                  <a:pt x="194017" y="297632"/>
                  <a:pt x="206828" y="297543"/>
                  <a:pt x="217714" y="293914"/>
                </a:cubicBezTo>
                <a:cubicBezTo>
                  <a:pt x="221343" y="283028"/>
                  <a:pt x="220486" y="269371"/>
                  <a:pt x="228600" y="261257"/>
                </a:cubicBezTo>
                <a:cubicBezTo>
                  <a:pt x="236714" y="253143"/>
                  <a:pt x="251418" y="256275"/>
                  <a:pt x="261257" y="250371"/>
                </a:cubicBezTo>
                <a:cubicBezTo>
                  <a:pt x="270058" y="245091"/>
                  <a:pt x="275015" y="235011"/>
                  <a:pt x="283029" y="228600"/>
                </a:cubicBezTo>
                <a:cubicBezTo>
                  <a:pt x="293245" y="220427"/>
                  <a:pt x="304800" y="214086"/>
                  <a:pt x="315686" y="206829"/>
                </a:cubicBezTo>
                <a:cubicBezTo>
                  <a:pt x="339438" y="135574"/>
                  <a:pt x="306449" y="205509"/>
                  <a:pt x="359229" y="163286"/>
                </a:cubicBezTo>
                <a:cubicBezTo>
                  <a:pt x="369445" y="155113"/>
                  <a:pt x="372827" y="140845"/>
                  <a:pt x="381000" y="130629"/>
                </a:cubicBezTo>
                <a:cubicBezTo>
                  <a:pt x="387411" y="122615"/>
                  <a:pt x="394561" y="115015"/>
                  <a:pt x="402772" y="108857"/>
                </a:cubicBezTo>
                <a:cubicBezTo>
                  <a:pt x="462662" y="63939"/>
                  <a:pt x="449828" y="71400"/>
                  <a:pt x="500743" y="54429"/>
                </a:cubicBezTo>
                <a:cubicBezTo>
                  <a:pt x="538742" y="16429"/>
                  <a:pt x="512777" y="35903"/>
                  <a:pt x="587829" y="10886"/>
                </a:cubicBezTo>
                <a:lnTo>
                  <a:pt x="620486" y="0"/>
                </a:lnTo>
                <a:cubicBezTo>
                  <a:pt x="751357" y="3739"/>
                  <a:pt x="939742" y="-3034"/>
                  <a:pt x="1088572" y="21771"/>
                </a:cubicBezTo>
                <a:cubicBezTo>
                  <a:pt x="1125073" y="27854"/>
                  <a:pt x="1160710" y="38953"/>
                  <a:pt x="1197429" y="43543"/>
                </a:cubicBezTo>
                <a:lnTo>
                  <a:pt x="1371600" y="65314"/>
                </a:lnTo>
                <a:cubicBezTo>
                  <a:pt x="1446240" y="90195"/>
                  <a:pt x="1353612" y="60818"/>
                  <a:pt x="1458686" y="87086"/>
                </a:cubicBezTo>
                <a:cubicBezTo>
                  <a:pt x="1469818" y="89869"/>
                  <a:pt x="1480211" y="95188"/>
                  <a:pt x="1491343" y="97971"/>
                </a:cubicBezTo>
                <a:cubicBezTo>
                  <a:pt x="1509293" y="102458"/>
                  <a:pt x="1527710" y="104843"/>
                  <a:pt x="1545772" y="108857"/>
                </a:cubicBezTo>
                <a:cubicBezTo>
                  <a:pt x="1622345" y="125874"/>
                  <a:pt x="1558325" y="112444"/>
                  <a:pt x="1621972" y="130629"/>
                </a:cubicBezTo>
                <a:cubicBezTo>
                  <a:pt x="1636357" y="134739"/>
                  <a:pt x="1651184" y="137215"/>
                  <a:pt x="1665514" y="141514"/>
                </a:cubicBezTo>
                <a:cubicBezTo>
                  <a:pt x="1687496" y="148108"/>
                  <a:pt x="1730829" y="163286"/>
                  <a:pt x="1730829" y="163286"/>
                </a:cubicBezTo>
                <a:cubicBezTo>
                  <a:pt x="1738086" y="174172"/>
                  <a:pt x="1742384" y="187770"/>
                  <a:pt x="1752600" y="195943"/>
                </a:cubicBezTo>
                <a:cubicBezTo>
                  <a:pt x="1820394" y="250179"/>
                  <a:pt x="1754424" y="162845"/>
                  <a:pt x="1807029" y="228600"/>
                </a:cubicBezTo>
                <a:cubicBezTo>
                  <a:pt x="1873086" y="311170"/>
                  <a:pt x="1791404" y="213443"/>
                  <a:pt x="1839686" y="293914"/>
                </a:cubicBezTo>
                <a:cubicBezTo>
                  <a:pt x="1844966" y="302715"/>
                  <a:pt x="1855046" y="307672"/>
                  <a:pt x="1861457" y="315686"/>
                </a:cubicBezTo>
                <a:cubicBezTo>
                  <a:pt x="1869630" y="325902"/>
                  <a:pt x="1875972" y="337457"/>
                  <a:pt x="1883229" y="348343"/>
                </a:cubicBezTo>
                <a:lnTo>
                  <a:pt x="1905000" y="413657"/>
                </a:lnTo>
                <a:cubicBezTo>
                  <a:pt x="1908629" y="424543"/>
                  <a:pt x="1909521" y="436767"/>
                  <a:pt x="1915886" y="446314"/>
                </a:cubicBezTo>
                <a:cubicBezTo>
                  <a:pt x="1944929" y="489880"/>
                  <a:pt x="1938125" y="474815"/>
                  <a:pt x="1959429" y="533400"/>
                </a:cubicBezTo>
                <a:cubicBezTo>
                  <a:pt x="1967272" y="554967"/>
                  <a:pt x="1973943" y="576943"/>
                  <a:pt x="1981200" y="598714"/>
                </a:cubicBezTo>
                <a:lnTo>
                  <a:pt x="1992086" y="631371"/>
                </a:lnTo>
                <a:lnTo>
                  <a:pt x="2002972" y="664029"/>
                </a:lnTo>
                <a:cubicBezTo>
                  <a:pt x="1991926" y="1017500"/>
                  <a:pt x="2074231" y="930226"/>
                  <a:pt x="1981200" y="1023257"/>
                </a:cubicBezTo>
              </a:path>
            </a:pathLst>
          </a:custGeom>
          <a:noFill/>
          <a:ln w="38100">
            <a:solidFill>
              <a:srgbClr val="141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Path,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A walk where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nodes and edges </a:t>
            </a:r>
            <a:r>
              <a:rPr lang="en-US" sz="2200" b="1" dirty="0">
                <a:latin typeface="+mn-lt"/>
              </a:rPr>
              <a:t>are distinct </a:t>
            </a:r>
            <a:r>
              <a:rPr lang="en-US" sz="2200" dirty="0">
                <a:latin typeface="+mn-lt"/>
              </a:rPr>
              <a:t>is called a </a:t>
            </a:r>
            <a:r>
              <a:rPr lang="en-US" sz="2200" b="1" dirty="0">
                <a:latin typeface="+mn-lt"/>
              </a:rPr>
              <a:t>path</a:t>
            </a:r>
            <a:r>
              <a:rPr lang="en-US" sz="2200" dirty="0">
                <a:latin typeface="+mn-lt"/>
              </a:rPr>
              <a:t> </a:t>
            </a:r>
          </a:p>
          <a:p>
            <a:r>
              <a:rPr lang="en-US" sz="2200" dirty="0">
                <a:latin typeface="+mn-lt"/>
              </a:rPr>
              <a:t>A closed path is called a </a:t>
            </a:r>
            <a:r>
              <a:rPr lang="en-US" sz="2200" b="1" dirty="0">
                <a:latin typeface="+mn-lt"/>
              </a:rPr>
              <a:t>cycle</a:t>
            </a:r>
          </a:p>
          <a:p>
            <a:endParaRPr lang="en-US" sz="2200" b="1" dirty="0">
              <a:latin typeface="+mn-lt"/>
            </a:endParaRPr>
          </a:p>
          <a:p>
            <a:endParaRPr lang="en-US" sz="2200" b="1" dirty="0">
              <a:latin typeface="+mn-lt"/>
            </a:endParaRPr>
          </a:p>
          <a:p>
            <a:r>
              <a:rPr lang="en-US" sz="2200" u="sng" dirty="0">
                <a:latin typeface="+mn-lt"/>
              </a:rPr>
              <a:t>The length of a path</a:t>
            </a:r>
            <a:r>
              <a:rPr lang="en-US" sz="2200" dirty="0">
                <a:latin typeface="+mn-lt"/>
              </a:rPr>
              <a:t> or cycle is the number of edges visited in the path or cycle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2171700" cy="18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4038600" y="5257800"/>
            <a:ext cx="1796143" cy="827314"/>
          </a:xfrm>
          <a:custGeom>
            <a:avLst/>
            <a:gdLst>
              <a:gd name="connsiteX0" fmla="*/ 108857 w 1796143"/>
              <a:gd name="connsiteY0" fmla="*/ 827314 h 827314"/>
              <a:gd name="connsiteX1" fmla="*/ 174171 w 1796143"/>
              <a:gd name="connsiteY1" fmla="*/ 816429 h 827314"/>
              <a:gd name="connsiteX2" fmla="*/ 206829 w 1796143"/>
              <a:gd name="connsiteY2" fmla="*/ 805543 h 827314"/>
              <a:gd name="connsiteX3" fmla="*/ 642257 w 1796143"/>
              <a:gd name="connsiteY3" fmla="*/ 794657 h 827314"/>
              <a:gd name="connsiteX4" fmla="*/ 936171 w 1796143"/>
              <a:gd name="connsiteY4" fmla="*/ 783771 h 827314"/>
              <a:gd name="connsiteX5" fmla="*/ 1284514 w 1796143"/>
              <a:gd name="connsiteY5" fmla="*/ 772886 h 827314"/>
              <a:gd name="connsiteX6" fmla="*/ 1382486 w 1796143"/>
              <a:gd name="connsiteY6" fmla="*/ 740229 h 827314"/>
              <a:gd name="connsiteX7" fmla="*/ 1447800 w 1796143"/>
              <a:gd name="connsiteY7" fmla="*/ 718457 h 827314"/>
              <a:gd name="connsiteX8" fmla="*/ 1491343 w 1796143"/>
              <a:gd name="connsiteY8" fmla="*/ 707571 h 827314"/>
              <a:gd name="connsiteX9" fmla="*/ 1534886 w 1796143"/>
              <a:gd name="connsiteY9" fmla="*/ 674914 h 827314"/>
              <a:gd name="connsiteX10" fmla="*/ 1600200 w 1796143"/>
              <a:gd name="connsiteY10" fmla="*/ 653143 h 827314"/>
              <a:gd name="connsiteX11" fmla="*/ 1654629 w 1796143"/>
              <a:gd name="connsiteY11" fmla="*/ 620486 h 827314"/>
              <a:gd name="connsiteX12" fmla="*/ 1719943 w 1796143"/>
              <a:gd name="connsiteY12" fmla="*/ 587829 h 827314"/>
              <a:gd name="connsiteX13" fmla="*/ 1796143 w 1796143"/>
              <a:gd name="connsiteY13" fmla="*/ 511629 h 827314"/>
              <a:gd name="connsiteX14" fmla="*/ 1785257 w 1796143"/>
              <a:gd name="connsiteY14" fmla="*/ 348343 h 827314"/>
              <a:gd name="connsiteX15" fmla="*/ 1752600 w 1796143"/>
              <a:gd name="connsiteY15" fmla="*/ 293914 h 827314"/>
              <a:gd name="connsiteX16" fmla="*/ 1687286 w 1796143"/>
              <a:gd name="connsiteY16" fmla="*/ 217714 h 827314"/>
              <a:gd name="connsiteX17" fmla="*/ 1665514 w 1796143"/>
              <a:gd name="connsiteY17" fmla="*/ 195943 h 827314"/>
              <a:gd name="connsiteX18" fmla="*/ 1600200 w 1796143"/>
              <a:gd name="connsiteY18" fmla="*/ 174171 h 827314"/>
              <a:gd name="connsiteX19" fmla="*/ 1534886 w 1796143"/>
              <a:gd name="connsiteY19" fmla="*/ 141514 h 827314"/>
              <a:gd name="connsiteX20" fmla="*/ 1513114 w 1796143"/>
              <a:gd name="connsiteY20" fmla="*/ 119743 h 827314"/>
              <a:gd name="connsiteX21" fmla="*/ 1447800 w 1796143"/>
              <a:gd name="connsiteY21" fmla="*/ 97971 h 827314"/>
              <a:gd name="connsiteX22" fmla="*/ 1371600 w 1796143"/>
              <a:gd name="connsiteY22" fmla="*/ 76200 h 827314"/>
              <a:gd name="connsiteX23" fmla="*/ 1317171 w 1796143"/>
              <a:gd name="connsiteY23" fmla="*/ 65314 h 827314"/>
              <a:gd name="connsiteX24" fmla="*/ 1240971 w 1796143"/>
              <a:gd name="connsiteY24" fmla="*/ 32657 h 827314"/>
              <a:gd name="connsiteX25" fmla="*/ 1164771 w 1796143"/>
              <a:gd name="connsiteY25" fmla="*/ 10886 h 827314"/>
              <a:gd name="connsiteX26" fmla="*/ 1099457 w 1796143"/>
              <a:gd name="connsiteY26" fmla="*/ 0 h 827314"/>
              <a:gd name="connsiteX27" fmla="*/ 0 w 1796143"/>
              <a:gd name="connsiteY27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6143" h="827314">
                <a:moveTo>
                  <a:pt x="108857" y="827314"/>
                </a:moveTo>
                <a:cubicBezTo>
                  <a:pt x="130628" y="823686"/>
                  <a:pt x="152625" y="821217"/>
                  <a:pt x="174171" y="816429"/>
                </a:cubicBezTo>
                <a:cubicBezTo>
                  <a:pt x="185373" y="813940"/>
                  <a:pt x="195367" y="806076"/>
                  <a:pt x="206829" y="805543"/>
                </a:cubicBezTo>
                <a:cubicBezTo>
                  <a:pt x="351860" y="798797"/>
                  <a:pt x="497134" y="798989"/>
                  <a:pt x="642257" y="794657"/>
                </a:cubicBezTo>
                <a:lnTo>
                  <a:pt x="936171" y="783771"/>
                </a:lnTo>
                <a:lnTo>
                  <a:pt x="1284514" y="772886"/>
                </a:lnTo>
                <a:lnTo>
                  <a:pt x="1382486" y="740229"/>
                </a:lnTo>
                <a:cubicBezTo>
                  <a:pt x="1404257" y="732972"/>
                  <a:pt x="1425536" y="724023"/>
                  <a:pt x="1447800" y="718457"/>
                </a:cubicBezTo>
                <a:lnTo>
                  <a:pt x="1491343" y="707571"/>
                </a:lnTo>
                <a:cubicBezTo>
                  <a:pt x="1505857" y="696685"/>
                  <a:pt x="1518658" y="683028"/>
                  <a:pt x="1534886" y="674914"/>
                </a:cubicBezTo>
                <a:cubicBezTo>
                  <a:pt x="1555412" y="664651"/>
                  <a:pt x="1600200" y="653143"/>
                  <a:pt x="1600200" y="653143"/>
                </a:cubicBezTo>
                <a:cubicBezTo>
                  <a:pt x="1642725" y="610617"/>
                  <a:pt x="1598102" y="648749"/>
                  <a:pt x="1654629" y="620486"/>
                </a:cubicBezTo>
                <a:cubicBezTo>
                  <a:pt x="1739041" y="578280"/>
                  <a:pt x="1637856" y="615190"/>
                  <a:pt x="1719943" y="587829"/>
                </a:cubicBezTo>
                <a:cubicBezTo>
                  <a:pt x="1794804" y="537921"/>
                  <a:pt x="1776982" y="569109"/>
                  <a:pt x="1796143" y="511629"/>
                </a:cubicBezTo>
                <a:cubicBezTo>
                  <a:pt x="1792514" y="457200"/>
                  <a:pt x="1791281" y="402559"/>
                  <a:pt x="1785257" y="348343"/>
                </a:cubicBezTo>
                <a:cubicBezTo>
                  <a:pt x="1780988" y="309926"/>
                  <a:pt x="1773663" y="320243"/>
                  <a:pt x="1752600" y="293914"/>
                </a:cubicBezTo>
                <a:cubicBezTo>
                  <a:pt x="1686296" y="211032"/>
                  <a:pt x="1792085" y="322512"/>
                  <a:pt x="1687286" y="217714"/>
                </a:cubicBezTo>
                <a:cubicBezTo>
                  <a:pt x="1680029" y="210457"/>
                  <a:pt x="1675250" y="199189"/>
                  <a:pt x="1665514" y="195943"/>
                </a:cubicBezTo>
                <a:cubicBezTo>
                  <a:pt x="1643743" y="188686"/>
                  <a:pt x="1619295" y="186901"/>
                  <a:pt x="1600200" y="174171"/>
                </a:cubicBezTo>
                <a:cubicBezTo>
                  <a:pt x="1557996" y="146035"/>
                  <a:pt x="1579954" y="156537"/>
                  <a:pt x="1534886" y="141514"/>
                </a:cubicBezTo>
                <a:cubicBezTo>
                  <a:pt x="1527629" y="134257"/>
                  <a:pt x="1522294" y="124333"/>
                  <a:pt x="1513114" y="119743"/>
                </a:cubicBezTo>
                <a:cubicBezTo>
                  <a:pt x="1492588" y="109480"/>
                  <a:pt x="1469571" y="105228"/>
                  <a:pt x="1447800" y="97971"/>
                </a:cubicBezTo>
                <a:cubicBezTo>
                  <a:pt x="1411442" y="85852"/>
                  <a:pt x="1412594" y="85310"/>
                  <a:pt x="1371600" y="76200"/>
                </a:cubicBezTo>
                <a:cubicBezTo>
                  <a:pt x="1353538" y="72186"/>
                  <a:pt x="1335121" y="69801"/>
                  <a:pt x="1317171" y="65314"/>
                </a:cubicBezTo>
                <a:cubicBezTo>
                  <a:pt x="1276320" y="55102"/>
                  <a:pt x="1284593" y="51353"/>
                  <a:pt x="1240971" y="32657"/>
                </a:cubicBezTo>
                <a:cubicBezTo>
                  <a:pt x="1222811" y="24874"/>
                  <a:pt x="1182039" y="14340"/>
                  <a:pt x="1164771" y="10886"/>
                </a:cubicBezTo>
                <a:cubicBezTo>
                  <a:pt x="1143128" y="6557"/>
                  <a:pt x="1121528" y="206"/>
                  <a:pt x="1099457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192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7900" y="4539049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 of path= 4</a:t>
            </a:r>
          </a:p>
        </p:txBody>
      </p:sp>
    </p:spTree>
    <p:extLst>
      <p:ext uri="{BB962C8B-B14F-4D97-AF65-F5344CB8AC3E}">
        <p14:creationId xmlns:p14="http://schemas.microsoft.com/office/powerpoint/2010/main" val="929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Directed networks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2209800"/>
            <a:ext cx="8842375" cy="4537075"/>
            <a:chOff x="190" y="889"/>
            <a:chExt cx="5570" cy="2858"/>
          </a:xfrm>
        </p:grpSpPr>
        <p:grpSp>
          <p:nvGrpSpPr>
            <p:cNvPr id="8198" name="Group 4"/>
            <p:cNvGrpSpPr>
              <a:grpSpLocks/>
            </p:cNvGrpSpPr>
            <p:nvPr/>
          </p:nvGrpSpPr>
          <p:grpSpPr bwMode="auto">
            <a:xfrm>
              <a:off x="232" y="889"/>
              <a:ext cx="5269" cy="2583"/>
              <a:chOff x="232" y="889"/>
              <a:chExt cx="5269" cy="2583"/>
            </a:xfrm>
          </p:grpSpPr>
          <p:sp>
            <p:nvSpPr>
              <p:cNvPr id="8285" name="Rectangle 5"/>
              <p:cNvSpPr>
                <a:spLocks noChangeArrowheads="1"/>
              </p:cNvSpPr>
              <p:nvPr/>
            </p:nvSpPr>
            <p:spPr bwMode="auto">
              <a:xfrm rot="-360000">
                <a:off x="1390" y="889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286" name="Freeform 6"/>
              <p:cNvSpPr>
                <a:spLocks/>
              </p:cNvSpPr>
              <p:nvPr/>
            </p:nvSpPr>
            <p:spPr bwMode="auto">
              <a:xfrm>
                <a:off x="1822" y="920"/>
                <a:ext cx="107" cy="74"/>
              </a:xfrm>
              <a:custGeom>
                <a:avLst/>
                <a:gdLst>
                  <a:gd name="T0" fmla="*/ 1 w 214"/>
                  <a:gd name="T1" fmla="*/ 0 h 149"/>
                  <a:gd name="T2" fmla="*/ 1 w 214"/>
                  <a:gd name="T3" fmla="*/ 0 h 149"/>
                  <a:gd name="T4" fmla="*/ 1 w 214"/>
                  <a:gd name="T5" fmla="*/ 0 h 149"/>
                  <a:gd name="T6" fmla="*/ 0 w 214"/>
                  <a:gd name="T7" fmla="*/ 0 h 149"/>
                  <a:gd name="T8" fmla="*/ 1 w 214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49"/>
                  <a:gd name="T17" fmla="*/ 214 w 214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49">
                    <a:moveTo>
                      <a:pt x="214" y="55"/>
                    </a:moveTo>
                    <a:lnTo>
                      <a:pt x="14" y="149"/>
                    </a:lnTo>
                    <a:lnTo>
                      <a:pt x="49" y="71"/>
                    </a:lnTo>
                    <a:lnTo>
                      <a:pt x="0" y="0"/>
                    </a:lnTo>
                    <a:lnTo>
                      <a:pt x="2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7"/>
              <p:cNvSpPr>
                <a:spLocks/>
              </p:cNvSpPr>
              <p:nvPr/>
            </p:nvSpPr>
            <p:spPr bwMode="auto">
              <a:xfrm>
                <a:off x="1822" y="920"/>
                <a:ext cx="107" cy="74"/>
              </a:xfrm>
              <a:custGeom>
                <a:avLst/>
                <a:gdLst>
                  <a:gd name="T0" fmla="*/ 1 w 192"/>
                  <a:gd name="T1" fmla="*/ 1 h 134"/>
                  <a:gd name="T2" fmla="*/ 1 w 192"/>
                  <a:gd name="T3" fmla="*/ 1 h 134"/>
                  <a:gd name="T4" fmla="*/ 1 w 192"/>
                  <a:gd name="T5" fmla="*/ 1 h 134"/>
                  <a:gd name="T6" fmla="*/ 0 w 192"/>
                  <a:gd name="T7" fmla="*/ 0 h 134"/>
                  <a:gd name="T8" fmla="*/ 1 w 192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34"/>
                  <a:gd name="T17" fmla="*/ 192 w 19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34">
                    <a:moveTo>
                      <a:pt x="192" y="50"/>
                    </a:moveTo>
                    <a:lnTo>
                      <a:pt x="13" y="134"/>
                    </a:lnTo>
                    <a:lnTo>
                      <a:pt x="44" y="64"/>
                    </a:lnTo>
                    <a:lnTo>
                      <a:pt x="0" y="0"/>
                    </a:lnTo>
                    <a:lnTo>
                      <a:pt x="192" y="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Line 8"/>
              <p:cNvSpPr>
                <a:spLocks noChangeShapeType="1"/>
              </p:cNvSpPr>
              <p:nvPr/>
            </p:nvSpPr>
            <p:spPr bwMode="auto">
              <a:xfrm flipV="1">
                <a:off x="911" y="952"/>
                <a:ext cx="977" cy="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Rectangle 9"/>
              <p:cNvSpPr>
                <a:spLocks noChangeArrowheads="1"/>
              </p:cNvSpPr>
              <p:nvPr/>
            </p:nvSpPr>
            <p:spPr bwMode="auto">
              <a:xfrm rot="7920000">
                <a:off x="575" y="134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290" name="Freeform 10"/>
              <p:cNvSpPr>
                <a:spLocks/>
              </p:cNvSpPr>
              <p:nvPr/>
            </p:nvSpPr>
            <p:spPr bwMode="auto">
              <a:xfrm>
                <a:off x="263" y="1634"/>
                <a:ext cx="94" cy="106"/>
              </a:xfrm>
              <a:custGeom>
                <a:avLst/>
                <a:gdLst>
                  <a:gd name="T0" fmla="*/ 0 w 187"/>
                  <a:gd name="T1" fmla="*/ 1 h 211"/>
                  <a:gd name="T2" fmla="*/ 1 w 187"/>
                  <a:gd name="T3" fmla="*/ 0 h 211"/>
                  <a:gd name="T4" fmla="*/ 1 w 187"/>
                  <a:gd name="T5" fmla="*/ 1 h 211"/>
                  <a:gd name="T6" fmla="*/ 1 w 187"/>
                  <a:gd name="T7" fmla="*/ 1 h 211"/>
                  <a:gd name="T8" fmla="*/ 0 w 187"/>
                  <a:gd name="T9" fmla="*/ 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211"/>
                  <a:gd name="T17" fmla="*/ 187 w 187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211">
                    <a:moveTo>
                      <a:pt x="0" y="211"/>
                    </a:moveTo>
                    <a:lnTo>
                      <a:pt x="69" y="0"/>
                    </a:lnTo>
                    <a:lnTo>
                      <a:pt x="103" y="79"/>
                    </a:lnTo>
                    <a:lnTo>
                      <a:pt x="187" y="92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11"/>
              <p:cNvSpPr>
                <a:spLocks/>
              </p:cNvSpPr>
              <p:nvPr/>
            </p:nvSpPr>
            <p:spPr bwMode="auto">
              <a:xfrm>
                <a:off x="263" y="1634"/>
                <a:ext cx="94" cy="106"/>
              </a:xfrm>
              <a:custGeom>
                <a:avLst/>
                <a:gdLst>
                  <a:gd name="T0" fmla="*/ 0 w 168"/>
                  <a:gd name="T1" fmla="*/ 1 h 189"/>
                  <a:gd name="T2" fmla="*/ 1 w 168"/>
                  <a:gd name="T3" fmla="*/ 0 h 189"/>
                  <a:gd name="T4" fmla="*/ 1 w 168"/>
                  <a:gd name="T5" fmla="*/ 1 h 189"/>
                  <a:gd name="T6" fmla="*/ 1 w 168"/>
                  <a:gd name="T7" fmla="*/ 1 h 189"/>
                  <a:gd name="T8" fmla="*/ 0 w 168"/>
                  <a:gd name="T9" fmla="*/ 1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89"/>
                  <a:gd name="T17" fmla="*/ 168 w 168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89">
                    <a:moveTo>
                      <a:pt x="0" y="189"/>
                    </a:moveTo>
                    <a:lnTo>
                      <a:pt x="62" y="0"/>
                    </a:lnTo>
                    <a:lnTo>
                      <a:pt x="92" y="71"/>
                    </a:lnTo>
                    <a:lnTo>
                      <a:pt x="168" y="83"/>
                    </a:lnTo>
                    <a:lnTo>
                      <a:pt x="0" y="1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12"/>
              <p:cNvSpPr>
                <a:spLocks/>
              </p:cNvSpPr>
              <p:nvPr/>
            </p:nvSpPr>
            <p:spPr bwMode="auto">
              <a:xfrm>
                <a:off x="289" y="1042"/>
                <a:ext cx="622" cy="665"/>
              </a:xfrm>
              <a:custGeom>
                <a:avLst/>
                <a:gdLst>
                  <a:gd name="T0" fmla="*/ 1 w 1116"/>
                  <a:gd name="T1" fmla="*/ 0 h 1193"/>
                  <a:gd name="T2" fmla="*/ 1 w 1116"/>
                  <a:gd name="T3" fmla="*/ 1 h 1193"/>
                  <a:gd name="T4" fmla="*/ 1 w 1116"/>
                  <a:gd name="T5" fmla="*/ 1 h 1193"/>
                  <a:gd name="T6" fmla="*/ 1 w 1116"/>
                  <a:gd name="T7" fmla="*/ 1 h 1193"/>
                  <a:gd name="T8" fmla="*/ 1 w 1116"/>
                  <a:gd name="T9" fmla="*/ 1 h 1193"/>
                  <a:gd name="T10" fmla="*/ 1 w 1116"/>
                  <a:gd name="T11" fmla="*/ 1 h 1193"/>
                  <a:gd name="T12" fmla="*/ 1 w 1116"/>
                  <a:gd name="T13" fmla="*/ 1 h 1193"/>
                  <a:gd name="T14" fmla="*/ 1 w 1116"/>
                  <a:gd name="T15" fmla="*/ 1 h 1193"/>
                  <a:gd name="T16" fmla="*/ 0 w 1116"/>
                  <a:gd name="T17" fmla="*/ 1 h 1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6"/>
                  <a:gd name="T28" fmla="*/ 0 h 1193"/>
                  <a:gd name="T29" fmla="*/ 1116 w 1116"/>
                  <a:gd name="T30" fmla="*/ 1193 h 1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6" h="1193">
                    <a:moveTo>
                      <a:pt x="1116" y="0"/>
                    </a:moveTo>
                    <a:lnTo>
                      <a:pt x="988" y="120"/>
                    </a:lnTo>
                    <a:lnTo>
                      <a:pt x="845" y="260"/>
                    </a:lnTo>
                    <a:lnTo>
                      <a:pt x="693" y="414"/>
                    </a:lnTo>
                    <a:lnTo>
                      <a:pt x="538" y="577"/>
                    </a:lnTo>
                    <a:lnTo>
                      <a:pt x="385" y="742"/>
                    </a:lnTo>
                    <a:lnTo>
                      <a:pt x="241" y="904"/>
                    </a:lnTo>
                    <a:lnTo>
                      <a:pt x="111" y="1056"/>
                    </a:lnTo>
                    <a:lnTo>
                      <a:pt x="0" y="119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Rectangle 13"/>
              <p:cNvSpPr>
                <a:spLocks noChangeArrowheads="1"/>
              </p:cNvSpPr>
              <p:nvPr/>
            </p:nvSpPr>
            <p:spPr bwMode="auto">
              <a:xfrm rot="-2880000">
                <a:off x="509" y="1340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294" name="Freeform 14"/>
              <p:cNvSpPr>
                <a:spLocks/>
              </p:cNvSpPr>
              <p:nvPr/>
            </p:nvSpPr>
            <p:spPr bwMode="auto">
              <a:xfrm>
                <a:off x="786" y="1076"/>
                <a:ext cx="93" cy="105"/>
              </a:xfrm>
              <a:custGeom>
                <a:avLst/>
                <a:gdLst>
                  <a:gd name="T0" fmla="*/ 1 w 186"/>
                  <a:gd name="T1" fmla="*/ 0 h 209"/>
                  <a:gd name="T2" fmla="*/ 1 w 186"/>
                  <a:gd name="T3" fmla="*/ 1 h 209"/>
                  <a:gd name="T4" fmla="*/ 1 w 186"/>
                  <a:gd name="T5" fmla="*/ 1 h 209"/>
                  <a:gd name="T6" fmla="*/ 0 w 186"/>
                  <a:gd name="T7" fmla="*/ 1 h 209"/>
                  <a:gd name="T8" fmla="*/ 1 w 1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09"/>
                  <a:gd name="T17" fmla="*/ 186 w 1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09">
                    <a:moveTo>
                      <a:pt x="186" y="0"/>
                    </a:moveTo>
                    <a:lnTo>
                      <a:pt x="118" y="209"/>
                    </a:lnTo>
                    <a:lnTo>
                      <a:pt x="84" y="131"/>
                    </a:lnTo>
                    <a:lnTo>
                      <a:pt x="0" y="118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15"/>
              <p:cNvSpPr>
                <a:spLocks/>
              </p:cNvSpPr>
              <p:nvPr/>
            </p:nvSpPr>
            <p:spPr bwMode="auto">
              <a:xfrm>
                <a:off x="786" y="1076"/>
                <a:ext cx="93" cy="105"/>
              </a:xfrm>
              <a:custGeom>
                <a:avLst/>
                <a:gdLst>
                  <a:gd name="T0" fmla="*/ 1 w 167"/>
                  <a:gd name="T1" fmla="*/ 0 h 188"/>
                  <a:gd name="T2" fmla="*/ 1 w 167"/>
                  <a:gd name="T3" fmla="*/ 1 h 188"/>
                  <a:gd name="T4" fmla="*/ 1 w 167"/>
                  <a:gd name="T5" fmla="*/ 1 h 188"/>
                  <a:gd name="T6" fmla="*/ 0 w 167"/>
                  <a:gd name="T7" fmla="*/ 1 h 188"/>
                  <a:gd name="T8" fmla="*/ 1 w 167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188"/>
                  <a:gd name="T17" fmla="*/ 167 w 167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188">
                    <a:moveTo>
                      <a:pt x="167" y="0"/>
                    </a:moveTo>
                    <a:lnTo>
                      <a:pt x="106" y="188"/>
                    </a:lnTo>
                    <a:lnTo>
                      <a:pt x="76" y="118"/>
                    </a:lnTo>
                    <a:lnTo>
                      <a:pt x="0" y="106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16"/>
              <p:cNvSpPr>
                <a:spLocks/>
              </p:cNvSpPr>
              <p:nvPr/>
            </p:nvSpPr>
            <p:spPr bwMode="auto">
              <a:xfrm>
                <a:off x="232" y="1109"/>
                <a:ext cx="622" cy="665"/>
              </a:xfrm>
              <a:custGeom>
                <a:avLst/>
                <a:gdLst>
                  <a:gd name="T0" fmla="*/ 0 w 1116"/>
                  <a:gd name="T1" fmla="*/ 1 h 1193"/>
                  <a:gd name="T2" fmla="*/ 1 w 1116"/>
                  <a:gd name="T3" fmla="*/ 1 h 1193"/>
                  <a:gd name="T4" fmla="*/ 1 w 1116"/>
                  <a:gd name="T5" fmla="*/ 1 h 1193"/>
                  <a:gd name="T6" fmla="*/ 1 w 1116"/>
                  <a:gd name="T7" fmla="*/ 1 h 1193"/>
                  <a:gd name="T8" fmla="*/ 1 w 1116"/>
                  <a:gd name="T9" fmla="*/ 1 h 1193"/>
                  <a:gd name="T10" fmla="*/ 1 w 1116"/>
                  <a:gd name="T11" fmla="*/ 1 h 1193"/>
                  <a:gd name="T12" fmla="*/ 1 w 1116"/>
                  <a:gd name="T13" fmla="*/ 1 h 1193"/>
                  <a:gd name="T14" fmla="*/ 1 w 1116"/>
                  <a:gd name="T15" fmla="*/ 1 h 1193"/>
                  <a:gd name="T16" fmla="*/ 1 w 1116"/>
                  <a:gd name="T17" fmla="*/ 0 h 1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6"/>
                  <a:gd name="T28" fmla="*/ 0 h 1193"/>
                  <a:gd name="T29" fmla="*/ 1116 w 1116"/>
                  <a:gd name="T30" fmla="*/ 1193 h 1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6" h="1193">
                    <a:moveTo>
                      <a:pt x="0" y="1193"/>
                    </a:moveTo>
                    <a:lnTo>
                      <a:pt x="128" y="1073"/>
                    </a:lnTo>
                    <a:lnTo>
                      <a:pt x="271" y="933"/>
                    </a:lnTo>
                    <a:lnTo>
                      <a:pt x="423" y="778"/>
                    </a:lnTo>
                    <a:lnTo>
                      <a:pt x="578" y="615"/>
                    </a:lnTo>
                    <a:lnTo>
                      <a:pt x="731" y="450"/>
                    </a:lnTo>
                    <a:lnTo>
                      <a:pt x="875" y="289"/>
                    </a:lnTo>
                    <a:lnTo>
                      <a:pt x="1005" y="136"/>
                    </a:lnTo>
                    <a:lnTo>
                      <a:pt x="11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Rectangle 17"/>
              <p:cNvSpPr>
                <a:spLocks noChangeArrowheads="1"/>
              </p:cNvSpPr>
              <p:nvPr/>
            </p:nvSpPr>
            <p:spPr bwMode="auto">
              <a:xfrm rot="4080000">
                <a:off x="404" y="211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298" name="Freeform 18"/>
              <p:cNvSpPr>
                <a:spLocks/>
              </p:cNvSpPr>
              <p:nvPr/>
            </p:nvSpPr>
            <p:spPr bwMode="auto">
              <a:xfrm>
                <a:off x="482" y="2498"/>
                <a:ext cx="72" cy="110"/>
              </a:xfrm>
              <a:custGeom>
                <a:avLst/>
                <a:gdLst>
                  <a:gd name="T0" fmla="*/ 0 w 145"/>
                  <a:gd name="T1" fmla="*/ 1 h 220"/>
                  <a:gd name="T2" fmla="*/ 0 w 145"/>
                  <a:gd name="T3" fmla="*/ 1 h 220"/>
                  <a:gd name="T4" fmla="*/ 0 w 145"/>
                  <a:gd name="T5" fmla="*/ 1 h 220"/>
                  <a:gd name="T6" fmla="*/ 0 w 145"/>
                  <a:gd name="T7" fmla="*/ 0 h 220"/>
                  <a:gd name="T8" fmla="*/ 0 w 145"/>
                  <a:gd name="T9" fmla="*/ 1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20"/>
                  <a:gd name="T17" fmla="*/ 145 w 145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20">
                    <a:moveTo>
                      <a:pt x="145" y="220"/>
                    </a:moveTo>
                    <a:lnTo>
                      <a:pt x="0" y="53"/>
                    </a:lnTo>
                    <a:lnTo>
                      <a:pt x="85" y="65"/>
                    </a:lnTo>
                    <a:lnTo>
                      <a:pt x="140" y="0"/>
                    </a:lnTo>
                    <a:lnTo>
                      <a:pt x="145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19"/>
              <p:cNvSpPr>
                <a:spLocks/>
              </p:cNvSpPr>
              <p:nvPr/>
            </p:nvSpPr>
            <p:spPr bwMode="auto">
              <a:xfrm>
                <a:off x="482" y="2498"/>
                <a:ext cx="72" cy="110"/>
              </a:xfrm>
              <a:custGeom>
                <a:avLst/>
                <a:gdLst>
                  <a:gd name="T0" fmla="*/ 1 w 130"/>
                  <a:gd name="T1" fmla="*/ 1 h 198"/>
                  <a:gd name="T2" fmla="*/ 0 w 130"/>
                  <a:gd name="T3" fmla="*/ 1 h 198"/>
                  <a:gd name="T4" fmla="*/ 1 w 130"/>
                  <a:gd name="T5" fmla="*/ 1 h 198"/>
                  <a:gd name="T6" fmla="*/ 1 w 130"/>
                  <a:gd name="T7" fmla="*/ 0 h 198"/>
                  <a:gd name="T8" fmla="*/ 1 w 130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98"/>
                  <a:gd name="T17" fmla="*/ 130 w 13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98">
                    <a:moveTo>
                      <a:pt x="130" y="198"/>
                    </a:moveTo>
                    <a:lnTo>
                      <a:pt x="0" y="48"/>
                    </a:lnTo>
                    <a:lnTo>
                      <a:pt x="76" y="59"/>
                    </a:lnTo>
                    <a:lnTo>
                      <a:pt x="126" y="0"/>
                    </a:lnTo>
                    <a:lnTo>
                      <a:pt x="130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Line 20"/>
              <p:cNvSpPr>
                <a:spLocks noChangeShapeType="1"/>
              </p:cNvSpPr>
              <p:nvPr/>
            </p:nvSpPr>
            <p:spPr bwMode="auto">
              <a:xfrm>
                <a:off x="232" y="1774"/>
                <a:ext cx="307" cy="79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Rectangle 21"/>
              <p:cNvSpPr>
                <a:spLocks noChangeArrowheads="1"/>
              </p:cNvSpPr>
              <p:nvPr/>
            </p:nvSpPr>
            <p:spPr bwMode="auto">
              <a:xfrm rot="3000000">
                <a:off x="2203" y="112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02" name="Freeform 22"/>
              <p:cNvSpPr>
                <a:spLocks/>
              </p:cNvSpPr>
              <p:nvPr/>
            </p:nvSpPr>
            <p:spPr bwMode="auto">
              <a:xfrm>
                <a:off x="2326" y="1380"/>
                <a:ext cx="96" cy="104"/>
              </a:xfrm>
              <a:custGeom>
                <a:avLst/>
                <a:gdLst>
                  <a:gd name="T0" fmla="*/ 1 w 190"/>
                  <a:gd name="T1" fmla="*/ 0 h 209"/>
                  <a:gd name="T2" fmla="*/ 0 w 190"/>
                  <a:gd name="T3" fmla="*/ 0 h 209"/>
                  <a:gd name="T4" fmla="*/ 1 w 190"/>
                  <a:gd name="T5" fmla="*/ 0 h 209"/>
                  <a:gd name="T6" fmla="*/ 1 w 190"/>
                  <a:gd name="T7" fmla="*/ 0 h 209"/>
                  <a:gd name="T8" fmla="*/ 1 w 190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209"/>
                  <a:gd name="T17" fmla="*/ 190 w 19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209">
                    <a:moveTo>
                      <a:pt x="190" y="209"/>
                    </a:moveTo>
                    <a:lnTo>
                      <a:pt x="0" y="96"/>
                    </a:lnTo>
                    <a:lnTo>
                      <a:pt x="85" y="81"/>
                    </a:lnTo>
                    <a:lnTo>
                      <a:pt x="116" y="0"/>
                    </a:lnTo>
                    <a:lnTo>
                      <a:pt x="190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23"/>
              <p:cNvSpPr>
                <a:spLocks/>
              </p:cNvSpPr>
              <p:nvPr/>
            </p:nvSpPr>
            <p:spPr bwMode="auto">
              <a:xfrm>
                <a:off x="2326" y="1380"/>
                <a:ext cx="96" cy="104"/>
              </a:xfrm>
              <a:custGeom>
                <a:avLst/>
                <a:gdLst>
                  <a:gd name="T0" fmla="*/ 1 w 171"/>
                  <a:gd name="T1" fmla="*/ 1 h 187"/>
                  <a:gd name="T2" fmla="*/ 0 w 171"/>
                  <a:gd name="T3" fmla="*/ 1 h 187"/>
                  <a:gd name="T4" fmla="*/ 1 w 171"/>
                  <a:gd name="T5" fmla="*/ 1 h 187"/>
                  <a:gd name="T6" fmla="*/ 1 w 171"/>
                  <a:gd name="T7" fmla="*/ 0 h 187"/>
                  <a:gd name="T8" fmla="*/ 1 w 171"/>
                  <a:gd name="T9" fmla="*/ 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7"/>
                  <a:gd name="T17" fmla="*/ 171 w 171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7">
                    <a:moveTo>
                      <a:pt x="171" y="187"/>
                    </a:moveTo>
                    <a:lnTo>
                      <a:pt x="0" y="86"/>
                    </a:lnTo>
                    <a:lnTo>
                      <a:pt x="76" y="72"/>
                    </a:lnTo>
                    <a:lnTo>
                      <a:pt x="104" y="0"/>
                    </a:lnTo>
                    <a:lnTo>
                      <a:pt x="171" y="1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Line 24"/>
              <p:cNvSpPr>
                <a:spLocks noChangeShapeType="1"/>
              </p:cNvSpPr>
              <p:nvPr/>
            </p:nvSpPr>
            <p:spPr bwMode="auto">
              <a:xfrm>
                <a:off x="1976" y="944"/>
                <a:ext cx="419" cy="50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Rectangle 25"/>
              <p:cNvSpPr>
                <a:spLocks noChangeArrowheads="1"/>
              </p:cNvSpPr>
              <p:nvPr/>
            </p:nvSpPr>
            <p:spPr bwMode="auto">
              <a:xfrm rot="420000">
                <a:off x="2473" y="92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06" name="Freeform 26"/>
              <p:cNvSpPr>
                <a:spLocks/>
              </p:cNvSpPr>
              <p:nvPr/>
            </p:nvSpPr>
            <p:spPr bwMode="auto">
              <a:xfrm>
                <a:off x="2909" y="1039"/>
                <a:ext cx="106" cy="74"/>
              </a:xfrm>
              <a:custGeom>
                <a:avLst/>
                <a:gdLst>
                  <a:gd name="T0" fmla="*/ 1 w 211"/>
                  <a:gd name="T1" fmla="*/ 0 h 149"/>
                  <a:gd name="T2" fmla="*/ 0 w 211"/>
                  <a:gd name="T3" fmla="*/ 0 h 149"/>
                  <a:gd name="T4" fmla="*/ 1 w 211"/>
                  <a:gd name="T5" fmla="*/ 0 h 149"/>
                  <a:gd name="T6" fmla="*/ 1 w 211"/>
                  <a:gd name="T7" fmla="*/ 0 h 149"/>
                  <a:gd name="T8" fmla="*/ 1 w 211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9"/>
                  <a:gd name="T17" fmla="*/ 211 w 211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9">
                    <a:moveTo>
                      <a:pt x="211" y="84"/>
                    </a:moveTo>
                    <a:lnTo>
                      <a:pt x="0" y="149"/>
                    </a:lnTo>
                    <a:lnTo>
                      <a:pt x="45" y="77"/>
                    </a:lnTo>
                    <a:lnTo>
                      <a:pt x="7" y="0"/>
                    </a:lnTo>
                    <a:lnTo>
                      <a:pt x="21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27"/>
              <p:cNvSpPr>
                <a:spLocks/>
              </p:cNvSpPr>
              <p:nvPr/>
            </p:nvSpPr>
            <p:spPr bwMode="auto">
              <a:xfrm>
                <a:off x="2909" y="1039"/>
                <a:ext cx="106" cy="74"/>
              </a:xfrm>
              <a:custGeom>
                <a:avLst/>
                <a:gdLst>
                  <a:gd name="T0" fmla="*/ 1 w 189"/>
                  <a:gd name="T1" fmla="*/ 1 h 134"/>
                  <a:gd name="T2" fmla="*/ 0 w 189"/>
                  <a:gd name="T3" fmla="*/ 1 h 134"/>
                  <a:gd name="T4" fmla="*/ 1 w 189"/>
                  <a:gd name="T5" fmla="*/ 1 h 134"/>
                  <a:gd name="T6" fmla="*/ 1 w 189"/>
                  <a:gd name="T7" fmla="*/ 0 h 134"/>
                  <a:gd name="T8" fmla="*/ 1 w 189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34"/>
                  <a:gd name="T17" fmla="*/ 189 w 18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34">
                    <a:moveTo>
                      <a:pt x="189" y="75"/>
                    </a:moveTo>
                    <a:lnTo>
                      <a:pt x="0" y="134"/>
                    </a:lnTo>
                    <a:lnTo>
                      <a:pt x="40" y="69"/>
                    </a:lnTo>
                    <a:lnTo>
                      <a:pt x="6" y="0"/>
                    </a:lnTo>
                    <a:lnTo>
                      <a:pt x="189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28"/>
              <p:cNvSpPr>
                <a:spLocks/>
              </p:cNvSpPr>
              <p:nvPr/>
            </p:nvSpPr>
            <p:spPr bwMode="auto">
              <a:xfrm>
                <a:off x="1976" y="944"/>
                <a:ext cx="998" cy="135"/>
              </a:xfrm>
              <a:custGeom>
                <a:avLst/>
                <a:gdLst>
                  <a:gd name="T0" fmla="*/ 0 w 1790"/>
                  <a:gd name="T1" fmla="*/ 0 h 242"/>
                  <a:gd name="T2" fmla="*/ 1 w 1790"/>
                  <a:gd name="T3" fmla="*/ 1 h 242"/>
                  <a:gd name="T4" fmla="*/ 1 w 1790"/>
                  <a:gd name="T5" fmla="*/ 1 h 242"/>
                  <a:gd name="T6" fmla="*/ 1 w 1790"/>
                  <a:gd name="T7" fmla="*/ 1 h 242"/>
                  <a:gd name="T8" fmla="*/ 1 w 1790"/>
                  <a:gd name="T9" fmla="*/ 1 h 242"/>
                  <a:gd name="T10" fmla="*/ 1 w 1790"/>
                  <a:gd name="T11" fmla="*/ 1 h 242"/>
                  <a:gd name="T12" fmla="*/ 1 w 1790"/>
                  <a:gd name="T13" fmla="*/ 1 h 242"/>
                  <a:gd name="T14" fmla="*/ 1 w 1790"/>
                  <a:gd name="T15" fmla="*/ 1 h 242"/>
                  <a:gd name="T16" fmla="*/ 1 w 1790"/>
                  <a:gd name="T17" fmla="*/ 1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0"/>
                  <a:gd name="T28" fmla="*/ 0 h 242"/>
                  <a:gd name="T29" fmla="*/ 1790 w 1790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0" h="242">
                    <a:moveTo>
                      <a:pt x="0" y="0"/>
                    </a:moveTo>
                    <a:lnTo>
                      <a:pt x="190" y="38"/>
                    </a:lnTo>
                    <a:lnTo>
                      <a:pt x="408" y="78"/>
                    </a:lnTo>
                    <a:lnTo>
                      <a:pt x="645" y="116"/>
                    </a:lnTo>
                    <a:lnTo>
                      <a:pt x="891" y="151"/>
                    </a:lnTo>
                    <a:lnTo>
                      <a:pt x="1138" y="183"/>
                    </a:lnTo>
                    <a:lnTo>
                      <a:pt x="1376" y="210"/>
                    </a:lnTo>
                    <a:lnTo>
                      <a:pt x="1596" y="230"/>
                    </a:lnTo>
                    <a:lnTo>
                      <a:pt x="1790" y="24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Rectangle 29"/>
              <p:cNvSpPr>
                <a:spLocks noChangeArrowheads="1"/>
              </p:cNvSpPr>
              <p:nvPr/>
            </p:nvSpPr>
            <p:spPr bwMode="auto">
              <a:xfrm rot="960000">
                <a:off x="1062" y="2719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10" name="Freeform 30"/>
              <p:cNvSpPr>
                <a:spLocks/>
              </p:cNvSpPr>
              <p:nvPr/>
            </p:nvSpPr>
            <p:spPr bwMode="auto">
              <a:xfrm>
                <a:off x="1483" y="2901"/>
                <a:ext cx="110" cy="73"/>
              </a:xfrm>
              <a:custGeom>
                <a:avLst/>
                <a:gdLst>
                  <a:gd name="T0" fmla="*/ 1 w 220"/>
                  <a:gd name="T1" fmla="*/ 0 h 147"/>
                  <a:gd name="T2" fmla="*/ 0 w 220"/>
                  <a:gd name="T3" fmla="*/ 0 h 147"/>
                  <a:gd name="T4" fmla="*/ 1 w 220"/>
                  <a:gd name="T5" fmla="*/ 0 h 147"/>
                  <a:gd name="T6" fmla="*/ 1 w 220"/>
                  <a:gd name="T7" fmla="*/ 0 h 147"/>
                  <a:gd name="T8" fmla="*/ 1 w 220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7"/>
                  <a:gd name="T17" fmla="*/ 220 w 22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7">
                    <a:moveTo>
                      <a:pt x="220" y="116"/>
                    </a:moveTo>
                    <a:lnTo>
                      <a:pt x="0" y="147"/>
                    </a:lnTo>
                    <a:lnTo>
                      <a:pt x="57" y="81"/>
                    </a:lnTo>
                    <a:lnTo>
                      <a:pt x="31" y="0"/>
                    </a:lnTo>
                    <a:lnTo>
                      <a:pt x="22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31"/>
              <p:cNvSpPr>
                <a:spLocks/>
              </p:cNvSpPr>
              <p:nvPr/>
            </p:nvSpPr>
            <p:spPr bwMode="auto">
              <a:xfrm>
                <a:off x="1483" y="2901"/>
                <a:ext cx="110" cy="73"/>
              </a:xfrm>
              <a:custGeom>
                <a:avLst/>
                <a:gdLst>
                  <a:gd name="T0" fmla="*/ 1 w 197"/>
                  <a:gd name="T1" fmla="*/ 1 h 132"/>
                  <a:gd name="T2" fmla="*/ 0 w 197"/>
                  <a:gd name="T3" fmla="*/ 1 h 132"/>
                  <a:gd name="T4" fmla="*/ 1 w 197"/>
                  <a:gd name="T5" fmla="*/ 1 h 132"/>
                  <a:gd name="T6" fmla="*/ 1 w 197"/>
                  <a:gd name="T7" fmla="*/ 0 h 132"/>
                  <a:gd name="T8" fmla="*/ 1 w 197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32"/>
                  <a:gd name="T17" fmla="*/ 197 w 197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32">
                    <a:moveTo>
                      <a:pt x="197" y="104"/>
                    </a:moveTo>
                    <a:lnTo>
                      <a:pt x="0" y="132"/>
                    </a:lnTo>
                    <a:lnTo>
                      <a:pt x="51" y="73"/>
                    </a:lnTo>
                    <a:lnTo>
                      <a:pt x="28" y="0"/>
                    </a:lnTo>
                    <a:lnTo>
                      <a:pt x="197" y="10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32"/>
              <p:cNvSpPr>
                <a:spLocks/>
              </p:cNvSpPr>
              <p:nvPr/>
            </p:nvSpPr>
            <p:spPr bwMode="auto">
              <a:xfrm>
                <a:off x="571" y="2652"/>
                <a:ext cx="981" cy="298"/>
              </a:xfrm>
              <a:custGeom>
                <a:avLst/>
                <a:gdLst>
                  <a:gd name="T0" fmla="*/ 0 w 1760"/>
                  <a:gd name="T1" fmla="*/ 0 h 535"/>
                  <a:gd name="T2" fmla="*/ 1 w 1760"/>
                  <a:gd name="T3" fmla="*/ 1 h 535"/>
                  <a:gd name="T4" fmla="*/ 1 w 1760"/>
                  <a:gd name="T5" fmla="*/ 1 h 535"/>
                  <a:gd name="T6" fmla="*/ 1 w 1760"/>
                  <a:gd name="T7" fmla="*/ 1 h 535"/>
                  <a:gd name="T8" fmla="*/ 1 w 1760"/>
                  <a:gd name="T9" fmla="*/ 1 h 535"/>
                  <a:gd name="T10" fmla="*/ 1 w 1760"/>
                  <a:gd name="T11" fmla="*/ 1 h 535"/>
                  <a:gd name="T12" fmla="*/ 1 w 1760"/>
                  <a:gd name="T13" fmla="*/ 1 h 535"/>
                  <a:gd name="T14" fmla="*/ 1 w 1760"/>
                  <a:gd name="T15" fmla="*/ 1 h 535"/>
                  <a:gd name="T16" fmla="*/ 1 w 1760"/>
                  <a:gd name="T17" fmla="*/ 1 h 5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0"/>
                  <a:gd name="T28" fmla="*/ 0 h 535"/>
                  <a:gd name="T29" fmla="*/ 1760 w 1760"/>
                  <a:gd name="T30" fmla="*/ 535 h 5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0" h="535">
                    <a:moveTo>
                      <a:pt x="0" y="0"/>
                    </a:moveTo>
                    <a:lnTo>
                      <a:pt x="185" y="70"/>
                    </a:lnTo>
                    <a:lnTo>
                      <a:pt x="397" y="144"/>
                    </a:lnTo>
                    <a:lnTo>
                      <a:pt x="629" y="221"/>
                    </a:lnTo>
                    <a:lnTo>
                      <a:pt x="871" y="297"/>
                    </a:lnTo>
                    <a:lnTo>
                      <a:pt x="1114" y="369"/>
                    </a:lnTo>
                    <a:lnTo>
                      <a:pt x="1349" y="435"/>
                    </a:lnTo>
                    <a:lnTo>
                      <a:pt x="1567" y="491"/>
                    </a:lnTo>
                    <a:lnTo>
                      <a:pt x="1760" y="5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Rectangle 33"/>
              <p:cNvSpPr>
                <a:spLocks noChangeArrowheads="1"/>
              </p:cNvSpPr>
              <p:nvPr/>
            </p:nvSpPr>
            <p:spPr bwMode="auto">
              <a:xfrm rot="-420000">
                <a:off x="870" y="250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14" name="Freeform 34"/>
              <p:cNvSpPr>
                <a:spLocks/>
              </p:cNvSpPr>
              <p:nvPr/>
            </p:nvSpPr>
            <p:spPr bwMode="auto">
              <a:xfrm>
                <a:off x="1123" y="2550"/>
                <a:ext cx="108" cy="74"/>
              </a:xfrm>
              <a:custGeom>
                <a:avLst/>
                <a:gdLst>
                  <a:gd name="T0" fmla="*/ 1 w 216"/>
                  <a:gd name="T1" fmla="*/ 1 h 148"/>
                  <a:gd name="T2" fmla="*/ 1 w 216"/>
                  <a:gd name="T3" fmla="*/ 1 h 148"/>
                  <a:gd name="T4" fmla="*/ 1 w 216"/>
                  <a:gd name="T5" fmla="*/ 1 h 148"/>
                  <a:gd name="T6" fmla="*/ 0 w 216"/>
                  <a:gd name="T7" fmla="*/ 0 h 148"/>
                  <a:gd name="T8" fmla="*/ 1 w 216"/>
                  <a:gd name="T9" fmla="*/ 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48"/>
                  <a:gd name="T17" fmla="*/ 216 w 216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48">
                    <a:moveTo>
                      <a:pt x="216" y="50"/>
                    </a:moveTo>
                    <a:lnTo>
                      <a:pt x="18" y="148"/>
                    </a:lnTo>
                    <a:lnTo>
                      <a:pt x="50" y="69"/>
                    </a:lnTo>
                    <a:lnTo>
                      <a:pt x="0" y="0"/>
                    </a:lnTo>
                    <a:lnTo>
                      <a:pt x="21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35"/>
              <p:cNvSpPr>
                <a:spLocks/>
              </p:cNvSpPr>
              <p:nvPr/>
            </p:nvSpPr>
            <p:spPr bwMode="auto">
              <a:xfrm>
                <a:off x="1123" y="2550"/>
                <a:ext cx="108" cy="74"/>
              </a:xfrm>
              <a:custGeom>
                <a:avLst/>
                <a:gdLst>
                  <a:gd name="T0" fmla="*/ 1 w 194"/>
                  <a:gd name="T1" fmla="*/ 1 h 133"/>
                  <a:gd name="T2" fmla="*/ 1 w 194"/>
                  <a:gd name="T3" fmla="*/ 1 h 133"/>
                  <a:gd name="T4" fmla="*/ 1 w 194"/>
                  <a:gd name="T5" fmla="*/ 1 h 133"/>
                  <a:gd name="T6" fmla="*/ 0 w 194"/>
                  <a:gd name="T7" fmla="*/ 0 h 133"/>
                  <a:gd name="T8" fmla="*/ 1 w 194"/>
                  <a:gd name="T9" fmla="*/ 1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33"/>
                  <a:gd name="T17" fmla="*/ 194 w 194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33">
                    <a:moveTo>
                      <a:pt x="194" y="45"/>
                    </a:moveTo>
                    <a:lnTo>
                      <a:pt x="16" y="133"/>
                    </a:lnTo>
                    <a:lnTo>
                      <a:pt x="45" y="62"/>
                    </a:lnTo>
                    <a:lnTo>
                      <a:pt x="0" y="0"/>
                    </a:lnTo>
                    <a:lnTo>
                      <a:pt x="194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Line 36"/>
              <p:cNvSpPr>
                <a:spLocks noChangeShapeType="1"/>
              </p:cNvSpPr>
              <p:nvPr/>
            </p:nvSpPr>
            <p:spPr bwMode="auto">
              <a:xfrm flipV="1">
                <a:off x="571" y="2580"/>
                <a:ext cx="618" cy="7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Rectangle 37"/>
              <p:cNvSpPr>
                <a:spLocks noChangeArrowheads="1"/>
              </p:cNvSpPr>
              <p:nvPr/>
            </p:nvSpPr>
            <p:spPr bwMode="auto">
              <a:xfrm rot="-9840000">
                <a:off x="1087" y="277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18" name="Freeform 38"/>
              <p:cNvSpPr>
                <a:spLocks/>
              </p:cNvSpPr>
              <p:nvPr/>
            </p:nvSpPr>
            <p:spPr bwMode="auto">
              <a:xfrm>
                <a:off x="616" y="2649"/>
                <a:ext cx="110" cy="74"/>
              </a:xfrm>
              <a:custGeom>
                <a:avLst/>
                <a:gdLst>
                  <a:gd name="T0" fmla="*/ 0 w 218"/>
                  <a:gd name="T1" fmla="*/ 1 h 147"/>
                  <a:gd name="T2" fmla="*/ 1 w 218"/>
                  <a:gd name="T3" fmla="*/ 0 h 147"/>
                  <a:gd name="T4" fmla="*/ 1 w 218"/>
                  <a:gd name="T5" fmla="*/ 1 h 147"/>
                  <a:gd name="T6" fmla="*/ 1 w 218"/>
                  <a:gd name="T7" fmla="*/ 1 h 147"/>
                  <a:gd name="T8" fmla="*/ 0 w 218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47"/>
                  <a:gd name="T17" fmla="*/ 218 w 218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47">
                    <a:moveTo>
                      <a:pt x="0" y="31"/>
                    </a:moveTo>
                    <a:lnTo>
                      <a:pt x="218" y="0"/>
                    </a:lnTo>
                    <a:lnTo>
                      <a:pt x="162" y="66"/>
                    </a:lnTo>
                    <a:lnTo>
                      <a:pt x="188" y="14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39"/>
              <p:cNvSpPr>
                <a:spLocks/>
              </p:cNvSpPr>
              <p:nvPr/>
            </p:nvSpPr>
            <p:spPr bwMode="auto">
              <a:xfrm>
                <a:off x="616" y="2649"/>
                <a:ext cx="110" cy="74"/>
              </a:xfrm>
              <a:custGeom>
                <a:avLst/>
                <a:gdLst>
                  <a:gd name="T0" fmla="*/ 0 w 196"/>
                  <a:gd name="T1" fmla="*/ 1 h 132"/>
                  <a:gd name="T2" fmla="*/ 1 w 196"/>
                  <a:gd name="T3" fmla="*/ 0 h 132"/>
                  <a:gd name="T4" fmla="*/ 1 w 196"/>
                  <a:gd name="T5" fmla="*/ 1 h 132"/>
                  <a:gd name="T6" fmla="*/ 1 w 196"/>
                  <a:gd name="T7" fmla="*/ 1 h 132"/>
                  <a:gd name="T8" fmla="*/ 0 w 196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32"/>
                  <a:gd name="T17" fmla="*/ 196 w 196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32">
                    <a:moveTo>
                      <a:pt x="0" y="28"/>
                    </a:moveTo>
                    <a:lnTo>
                      <a:pt x="196" y="0"/>
                    </a:lnTo>
                    <a:lnTo>
                      <a:pt x="146" y="59"/>
                    </a:lnTo>
                    <a:lnTo>
                      <a:pt x="169" y="13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40"/>
              <p:cNvSpPr>
                <a:spLocks/>
              </p:cNvSpPr>
              <p:nvPr/>
            </p:nvSpPr>
            <p:spPr bwMode="auto">
              <a:xfrm>
                <a:off x="657" y="2673"/>
                <a:ext cx="981" cy="299"/>
              </a:xfrm>
              <a:custGeom>
                <a:avLst/>
                <a:gdLst>
                  <a:gd name="T0" fmla="*/ 1 w 1760"/>
                  <a:gd name="T1" fmla="*/ 1 h 536"/>
                  <a:gd name="T2" fmla="*/ 1 w 1760"/>
                  <a:gd name="T3" fmla="*/ 1 h 536"/>
                  <a:gd name="T4" fmla="*/ 1 w 1760"/>
                  <a:gd name="T5" fmla="*/ 1 h 536"/>
                  <a:gd name="T6" fmla="*/ 1 w 1760"/>
                  <a:gd name="T7" fmla="*/ 1 h 536"/>
                  <a:gd name="T8" fmla="*/ 1 w 1760"/>
                  <a:gd name="T9" fmla="*/ 1 h 536"/>
                  <a:gd name="T10" fmla="*/ 1 w 1760"/>
                  <a:gd name="T11" fmla="*/ 1 h 536"/>
                  <a:gd name="T12" fmla="*/ 1 w 1760"/>
                  <a:gd name="T13" fmla="*/ 1 h 536"/>
                  <a:gd name="T14" fmla="*/ 1 w 1760"/>
                  <a:gd name="T15" fmla="*/ 1 h 536"/>
                  <a:gd name="T16" fmla="*/ 0 w 1760"/>
                  <a:gd name="T17" fmla="*/ 0 h 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60"/>
                  <a:gd name="T28" fmla="*/ 0 h 536"/>
                  <a:gd name="T29" fmla="*/ 1760 w 1760"/>
                  <a:gd name="T30" fmla="*/ 536 h 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60" h="536">
                    <a:moveTo>
                      <a:pt x="1760" y="536"/>
                    </a:moveTo>
                    <a:lnTo>
                      <a:pt x="1575" y="465"/>
                    </a:lnTo>
                    <a:lnTo>
                      <a:pt x="1362" y="391"/>
                    </a:lnTo>
                    <a:lnTo>
                      <a:pt x="1131" y="314"/>
                    </a:lnTo>
                    <a:lnTo>
                      <a:pt x="889" y="238"/>
                    </a:lnTo>
                    <a:lnTo>
                      <a:pt x="646" y="166"/>
                    </a:lnTo>
                    <a:lnTo>
                      <a:pt x="411" y="100"/>
                    </a:lnTo>
                    <a:lnTo>
                      <a:pt x="193" y="44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Rectangle 41"/>
              <p:cNvSpPr>
                <a:spLocks noChangeArrowheads="1"/>
              </p:cNvSpPr>
              <p:nvPr/>
            </p:nvSpPr>
            <p:spPr bwMode="auto">
              <a:xfrm rot="-3600000">
                <a:off x="1804" y="249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22" name="Freeform 42"/>
              <p:cNvSpPr>
                <a:spLocks/>
              </p:cNvSpPr>
              <p:nvPr/>
            </p:nvSpPr>
            <p:spPr bwMode="auto">
              <a:xfrm>
                <a:off x="2012" y="2196"/>
                <a:ext cx="85" cy="108"/>
              </a:xfrm>
              <a:custGeom>
                <a:avLst/>
                <a:gdLst>
                  <a:gd name="T0" fmla="*/ 0 w 171"/>
                  <a:gd name="T1" fmla="*/ 0 h 218"/>
                  <a:gd name="T2" fmla="*/ 0 w 171"/>
                  <a:gd name="T3" fmla="*/ 0 h 218"/>
                  <a:gd name="T4" fmla="*/ 0 w 171"/>
                  <a:gd name="T5" fmla="*/ 0 h 218"/>
                  <a:gd name="T6" fmla="*/ 0 w 171"/>
                  <a:gd name="T7" fmla="*/ 0 h 218"/>
                  <a:gd name="T8" fmla="*/ 0 w 171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8"/>
                  <a:gd name="T17" fmla="*/ 171 w 171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8">
                    <a:moveTo>
                      <a:pt x="171" y="0"/>
                    </a:moveTo>
                    <a:lnTo>
                      <a:pt x="129" y="218"/>
                    </a:lnTo>
                    <a:lnTo>
                      <a:pt x="86" y="144"/>
                    </a:lnTo>
                    <a:lnTo>
                      <a:pt x="0" y="14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43"/>
              <p:cNvSpPr>
                <a:spLocks/>
              </p:cNvSpPr>
              <p:nvPr/>
            </p:nvSpPr>
            <p:spPr bwMode="auto">
              <a:xfrm>
                <a:off x="2012" y="2196"/>
                <a:ext cx="85" cy="108"/>
              </a:xfrm>
              <a:custGeom>
                <a:avLst/>
                <a:gdLst>
                  <a:gd name="T0" fmla="*/ 1 w 153"/>
                  <a:gd name="T1" fmla="*/ 0 h 195"/>
                  <a:gd name="T2" fmla="*/ 1 w 153"/>
                  <a:gd name="T3" fmla="*/ 1 h 195"/>
                  <a:gd name="T4" fmla="*/ 1 w 153"/>
                  <a:gd name="T5" fmla="*/ 1 h 195"/>
                  <a:gd name="T6" fmla="*/ 0 w 153"/>
                  <a:gd name="T7" fmla="*/ 1 h 195"/>
                  <a:gd name="T8" fmla="*/ 1 w 153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195"/>
                  <a:gd name="T17" fmla="*/ 153 w 153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195">
                    <a:moveTo>
                      <a:pt x="153" y="0"/>
                    </a:moveTo>
                    <a:lnTo>
                      <a:pt x="116" y="195"/>
                    </a:lnTo>
                    <a:lnTo>
                      <a:pt x="77" y="129"/>
                    </a:lnTo>
                    <a:lnTo>
                      <a:pt x="0" y="127"/>
                    </a:lnTo>
                    <a:lnTo>
                      <a:pt x="1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Line 44"/>
              <p:cNvSpPr>
                <a:spLocks noChangeShapeType="1"/>
              </p:cNvSpPr>
              <p:nvPr/>
            </p:nvSpPr>
            <p:spPr bwMode="auto">
              <a:xfrm flipV="1">
                <a:off x="1638" y="2232"/>
                <a:ext cx="438" cy="7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Rectangle 45"/>
              <p:cNvSpPr>
                <a:spLocks noChangeArrowheads="1"/>
              </p:cNvSpPr>
              <p:nvPr/>
            </p:nvSpPr>
            <p:spPr bwMode="auto">
              <a:xfrm rot="-6240000">
                <a:off x="2499" y="1887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26" name="Freeform 46"/>
              <p:cNvSpPr>
                <a:spLocks/>
              </p:cNvSpPr>
              <p:nvPr/>
            </p:nvSpPr>
            <p:spPr bwMode="auto">
              <a:xfrm>
                <a:off x="2461" y="1566"/>
                <a:ext cx="72" cy="110"/>
              </a:xfrm>
              <a:custGeom>
                <a:avLst/>
                <a:gdLst>
                  <a:gd name="T0" fmla="*/ 1 w 142"/>
                  <a:gd name="T1" fmla="*/ 0 h 220"/>
                  <a:gd name="T2" fmla="*/ 1 w 142"/>
                  <a:gd name="T3" fmla="*/ 1 h 220"/>
                  <a:gd name="T4" fmla="*/ 1 w 142"/>
                  <a:gd name="T5" fmla="*/ 1 h 220"/>
                  <a:gd name="T6" fmla="*/ 0 w 142"/>
                  <a:gd name="T7" fmla="*/ 1 h 220"/>
                  <a:gd name="T8" fmla="*/ 1 w 142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20"/>
                  <a:gd name="T17" fmla="*/ 142 w 142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20">
                    <a:moveTo>
                      <a:pt x="4" y="0"/>
                    </a:moveTo>
                    <a:lnTo>
                      <a:pt x="142" y="173"/>
                    </a:lnTo>
                    <a:lnTo>
                      <a:pt x="58" y="157"/>
                    </a:lnTo>
                    <a:lnTo>
                      <a:pt x="0" y="22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47"/>
              <p:cNvSpPr>
                <a:spLocks/>
              </p:cNvSpPr>
              <p:nvPr/>
            </p:nvSpPr>
            <p:spPr bwMode="auto">
              <a:xfrm>
                <a:off x="2461" y="1566"/>
                <a:ext cx="72" cy="110"/>
              </a:xfrm>
              <a:custGeom>
                <a:avLst/>
                <a:gdLst>
                  <a:gd name="T0" fmla="*/ 1 w 128"/>
                  <a:gd name="T1" fmla="*/ 0 h 198"/>
                  <a:gd name="T2" fmla="*/ 1 w 128"/>
                  <a:gd name="T3" fmla="*/ 1 h 198"/>
                  <a:gd name="T4" fmla="*/ 1 w 128"/>
                  <a:gd name="T5" fmla="*/ 1 h 198"/>
                  <a:gd name="T6" fmla="*/ 0 w 128"/>
                  <a:gd name="T7" fmla="*/ 1 h 198"/>
                  <a:gd name="T8" fmla="*/ 1 w 128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98"/>
                  <a:gd name="T17" fmla="*/ 128 w 128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98">
                    <a:moveTo>
                      <a:pt x="4" y="0"/>
                    </a:moveTo>
                    <a:lnTo>
                      <a:pt x="128" y="155"/>
                    </a:lnTo>
                    <a:lnTo>
                      <a:pt x="52" y="141"/>
                    </a:lnTo>
                    <a:lnTo>
                      <a:pt x="0" y="19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48"/>
              <p:cNvSpPr>
                <a:spLocks/>
              </p:cNvSpPr>
              <p:nvPr/>
            </p:nvSpPr>
            <p:spPr bwMode="auto">
              <a:xfrm>
                <a:off x="2477" y="1605"/>
                <a:ext cx="174" cy="726"/>
              </a:xfrm>
              <a:custGeom>
                <a:avLst/>
                <a:gdLst>
                  <a:gd name="T0" fmla="*/ 1 w 312"/>
                  <a:gd name="T1" fmla="*/ 1 h 1303"/>
                  <a:gd name="T2" fmla="*/ 1 w 312"/>
                  <a:gd name="T3" fmla="*/ 1 h 1303"/>
                  <a:gd name="T4" fmla="*/ 1 w 312"/>
                  <a:gd name="T5" fmla="*/ 1 h 1303"/>
                  <a:gd name="T6" fmla="*/ 1 w 312"/>
                  <a:gd name="T7" fmla="*/ 1 h 1303"/>
                  <a:gd name="T8" fmla="*/ 0 w 312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03"/>
                  <a:gd name="T17" fmla="*/ 312 w 312"/>
                  <a:gd name="T18" fmla="*/ 1303 h 1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03">
                    <a:moveTo>
                      <a:pt x="312" y="1303"/>
                    </a:moveTo>
                    <a:lnTo>
                      <a:pt x="257" y="998"/>
                    </a:lnTo>
                    <a:lnTo>
                      <a:pt x="179" y="646"/>
                    </a:lnTo>
                    <a:lnTo>
                      <a:pt x="90" y="297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Rectangle 49"/>
              <p:cNvSpPr>
                <a:spLocks noChangeArrowheads="1"/>
              </p:cNvSpPr>
              <p:nvPr/>
            </p:nvSpPr>
            <p:spPr bwMode="auto">
              <a:xfrm rot="-60000">
                <a:off x="2920" y="222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30" name="Freeform 50"/>
              <p:cNvSpPr>
                <a:spLocks/>
              </p:cNvSpPr>
              <p:nvPr/>
            </p:nvSpPr>
            <p:spPr bwMode="auto">
              <a:xfrm>
                <a:off x="3137" y="2293"/>
                <a:ext cx="104" cy="74"/>
              </a:xfrm>
              <a:custGeom>
                <a:avLst/>
                <a:gdLst>
                  <a:gd name="T0" fmla="*/ 1 w 208"/>
                  <a:gd name="T1" fmla="*/ 0 h 150"/>
                  <a:gd name="T2" fmla="*/ 0 w 208"/>
                  <a:gd name="T3" fmla="*/ 0 h 150"/>
                  <a:gd name="T4" fmla="*/ 1 w 208"/>
                  <a:gd name="T5" fmla="*/ 0 h 150"/>
                  <a:gd name="T6" fmla="*/ 0 w 208"/>
                  <a:gd name="T7" fmla="*/ 0 h 150"/>
                  <a:gd name="T8" fmla="*/ 1 w 208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50"/>
                  <a:gd name="T17" fmla="*/ 208 w 208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50">
                    <a:moveTo>
                      <a:pt x="208" y="75"/>
                    </a:moveTo>
                    <a:lnTo>
                      <a:pt x="0" y="150"/>
                    </a:lnTo>
                    <a:lnTo>
                      <a:pt x="41" y="75"/>
                    </a:lnTo>
                    <a:lnTo>
                      <a:pt x="0" y="0"/>
                    </a:lnTo>
                    <a:lnTo>
                      <a:pt x="20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51"/>
              <p:cNvSpPr>
                <a:spLocks/>
              </p:cNvSpPr>
              <p:nvPr/>
            </p:nvSpPr>
            <p:spPr bwMode="auto">
              <a:xfrm>
                <a:off x="3137" y="2293"/>
                <a:ext cx="104" cy="74"/>
              </a:xfrm>
              <a:custGeom>
                <a:avLst/>
                <a:gdLst>
                  <a:gd name="T0" fmla="*/ 1 w 187"/>
                  <a:gd name="T1" fmla="*/ 1 h 134"/>
                  <a:gd name="T2" fmla="*/ 0 w 187"/>
                  <a:gd name="T3" fmla="*/ 1 h 134"/>
                  <a:gd name="T4" fmla="*/ 1 w 187"/>
                  <a:gd name="T5" fmla="*/ 1 h 134"/>
                  <a:gd name="T6" fmla="*/ 0 w 187"/>
                  <a:gd name="T7" fmla="*/ 0 h 134"/>
                  <a:gd name="T8" fmla="*/ 1 w 187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34"/>
                  <a:gd name="T17" fmla="*/ 187 w 187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34">
                    <a:moveTo>
                      <a:pt x="187" y="67"/>
                    </a:moveTo>
                    <a:lnTo>
                      <a:pt x="0" y="134"/>
                    </a:lnTo>
                    <a:lnTo>
                      <a:pt x="37" y="67"/>
                    </a:lnTo>
                    <a:lnTo>
                      <a:pt x="0" y="0"/>
                    </a:lnTo>
                    <a:lnTo>
                      <a:pt x="187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Line 52"/>
              <p:cNvSpPr>
                <a:spLocks noChangeShapeType="1"/>
              </p:cNvSpPr>
              <p:nvPr/>
            </p:nvSpPr>
            <p:spPr bwMode="auto">
              <a:xfrm flipV="1">
                <a:off x="2651" y="2330"/>
                <a:ext cx="548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Rectangle 53"/>
              <p:cNvSpPr>
                <a:spLocks noChangeArrowheads="1"/>
              </p:cNvSpPr>
              <p:nvPr/>
            </p:nvSpPr>
            <p:spPr bwMode="auto">
              <a:xfrm rot="-5220000">
                <a:off x="2030" y="2439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34" name="Freeform 54"/>
              <p:cNvSpPr>
                <a:spLocks/>
              </p:cNvSpPr>
              <p:nvPr/>
            </p:nvSpPr>
            <p:spPr bwMode="auto">
              <a:xfrm>
                <a:off x="2076" y="2202"/>
                <a:ext cx="75" cy="107"/>
              </a:xfrm>
              <a:custGeom>
                <a:avLst/>
                <a:gdLst>
                  <a:gd name="T0" fmla="*/ 0 w 151"/>
                  <a:gd name="T1" fmla="*/ 0 h 213"/>
                  <a:gd name="T2" fmla="*/ 0 w 151"/>
                  <a:gd name="T3" fmla="*/ 1 h 213"/>
                  <a:gd name="T4" fmla="*/ 0 w 151"/>
                  <a:gd name="T5" fmla="*/ 1 h 213"/>
                  <a:gd name="T6" fmla="*/ 0 w 151"/>
                  <a:gd name="T7" fmla="*/ 1 h 213"/>
                  <a:gd name="T8" fmla="*/ 0 w 151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213"/>
                  <a:gd name="T17" fmla="*/ 151 w 151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213">
                    <a:moveTo>
                      <a:pt x="87" y="0"/>
                    </a:moveTo>
                    <a:lnTo>
                      <a:pt x="151" y="213"/>
                    </a:lnTo>
                    <a:lnTo>
                      <a:pt x="78" y="167"/>
                    </a:lnTo>
                    <a:lnTo>
                      <a:pt x="0" y="20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55"/>
              <p:cNvSpPr>
                <a:spLocks/>
              </p:cNvSpPr>
              <p:nvPr/>
            </p:nvSpPr>
            <p:spPr bwMode="auto">
              <a:xfrm>
                <a:off x="2076" y="2202"/>
                <a:ext cx="75" cy="107"/>
              </a:xfrm>
              <a:custGeom>
                <a:avLst/>
                <a:gdLst>
                  <a:gd name="T0" fmla="*/ 1 w 135"/>
                  <a:gd name="T1" fmla="*/ 0 h 191"/>
                  <a:gd name="T2" fmla="*/ 1 w 135"/>
                  <a:gd name="T3" fmla="*/ 1 h 191"/>
                  <a:gd name="T4" fmla="*/ 1 w 135"/>
                  <a:gd name="T5" fmla="*/ 1 h 191"/>
                  <a:gd name="T6" fmla="*/ 0 w 135"/>
                  <a:gd name="T7" fmla="*/ 1 h 191"/>
                  <a:gd name="T8" fmla="*/ 1 w 135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91"/>
                  <a:gd name="T17" fmla="*/ 135 w 135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91">
                    <a:moveTo>
                      <a:pt x="78" y="0"/>
                    </a:moveTo>
                    <a:lnTo>
                      <a:pt x="135" y="191"/>
                    </a:lnTo>
                    <a:lnTo>
                      <a:pt x="70" y="150"/>
                    </a:lnTo>
                    <a:lnTo>
                      <a:pt x="0" y="183"/>
                    </a:lnTo>
                    <a:lnTo>
                      <a:pt x="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Line 56"/>
              <p:cNvSpPr>
                <a:spLocks noChangeShapeType="1"/>
              </p:cNvSpPr>
              <p:nvPr/>
            </p:nvSpPr>
            <p:spPr bwMode="auto">
              <a:xfrm flipV="1">
                <a:off x="2084" y="2244"/>
                <a:ext cx="33" cy="5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Rectangle 57"/>
              <p:cNvSpPr>
                <a:spLocks noChangeArrowheads="1"/>
              </p:cNvSpPr>
              <p:nvPr/>
            </p:nvSpPr>
            <p:spPr bwMode="auto">
              <a:xfrm rot="-2460000">
                <a:off x="2296" y="2492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38" name="Freeform 58"/>
              <p:cNvSpPr>
                <a:spLocks/>
              </p:cNvSpPr>
              <p:nvPr/>
            </p:nvSpPr>
            <p:spPr bwMode="auto">
              <a:xfrm>
                <a:off x="2512" y="2362"/>
                <a:ext cx="104" cy="96"/>
              </a:xfrm>
              <a:custGeom>
                <a:avLst/>
                <a:gdLst>
                  <a:gd name="T0" fmla="*/ 1 w 207"/>
                  <a:gd name="T1" fmla="*/ 0 h 191"/>
                  <a:gd name="T2" fmla="*/ 1 w 207"/>
                  <a:gd name="T3" fmla="*/ 1 h 191"/>
                  <a:gd name="T4" fmla="*/ 1 w 207"/>
                  <a:gd name="T5" fmla="*/ 1 h 191"/>
                  <a:gd name="T6" fmla="*/ 0 w 207"/>
                  <a:gd name="T7" fmla="*/ 1 h 191"/>
                  <a:gd name="T8" fmla="*/ 1 w 207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191"/>
                  <a:gd name="T17" fmla="*/ 207 w 207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191">
                    <a:moveTo>
                      <a:pt x="207" y="0"/>
                    </a:moveTo>
                    <a:lnTo>
                      <a:pt x="98" y="191"/>
                    </a:lnTo>
                    <a:lnTo>
                      <a:pt x="81" y="108"/>
                    </a:lnTo>
                    <a:lnTo>
                      <a:pt x="0" y="78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59"/>
              <p:cNvSpPr>
                <a:spLocks/>
              </p:cNvSpPr>
              <p:nvPr/>
            </p:nvSpPr>
            <p:spPr bwMode="auto">
              <a:xfrm>
                <a:off x="2512" y="2362"/>
                <a:ext cx="104" cy="96"/>
              </a:xfrm>
              <a:custGeom>
                <a:avLst/>
                <a:gdLst>
                  <a:gd name="T0" fmla="*/ 1 w 186"/>
                  <a:gd name="T1" fmla="*/ 0 h 172"/>
                  <a:gd name="T2" fmla="*/ 1 w 186"/>
                  <a:gd name="T3" fmla="*/ 1 h 172"/>
                  <a:gd name="T4" fmla="*/ 1 w 186"/>
                  <a:gd name="T5" fmla="*/ 1 h 172"/>
                  <a:gd name="T6" fmla="*/ 0 w 186"/>
                  <a:gd name="T7" fmla="*/ 1 h 172"/>
                  <a:gd name="T8" fmla="*/ 1 w 186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72"/>
                  <a:gd name="T17" fmla="*/ 186 w 186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72">
                    <a:moveTo>
                      <a:pt x="186" y="0"/>
                    </a:moveTo>
                    <a:lnTo>
                      <a:pt x="88" y="172"/>
                    </a:lnTo>
                    <a:lnTo>
                      <a:pt x="73" y="97"/>
                    </a:lnTo>
                    <a:lnTo>
                      <a:pt x="0" y="70"/>
                    </a:lnTo>
                    <a:lnTo>
                      <a:pt x="1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Line 60"/>
              <p:cNvSpPr>
                <a:spLocks noChangeShapeType="1"/>
              </p:cNvSpPr>
              <p:nvPr/>
            </p:nvSpPr>
            <p:spPr bwMode="auto">
              <a:xfrm flipV="1">
                <a:off x="2084" y="2389"/>
                <a:ext cx="500" cy="42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Rectangle 61"/>
              <p:cNvSpPr>
                <a:spLocks noChangeArrowheads="1"/>
              </p:cNvSpPr>
              <p:nvPr/>
            </p:nvSpPr>
            <p:spPr bwMode="auto">
              <a:xfrm rot="-1620000">
                <a:off x="1633" y="2270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42" name="Freeform 62"/>
              <p:cNvSpPr>
                <a:spLocks/>
              </p:cNvSpPr>
              <p:nvPr/>
            </p:nvSpPr>
            <p:spPr bwMode="auto">
              <a:xfrm>
                <a:off x="1970" y="2176"/>
                <a:ext cx="109" cy="80"/>
              </a:xfrm>
              <a:custGeom>
                <a:avLst/>
                <a:gdLst>
                  <a:gd name="T0" fmla="*/ 0 w 220"/>
                  <a:gd name="T1" fmla="*/ 0 h 160"/>
                  <a:gd name="T2" fmla="*/ 0 w 220"/>
                  <a:gd name="T3" fmla="*/ 1 h 160"/>
                  <a:gd name="T4" fmla="*/ 0 w 220"/>
                  <a:gd name="T5" fmla="*/ 1 h 160"/>
                  <a:gd name="T6" fmla="*/ 0 w 220"/>
                  <a:gd name="T7" fmla="*/ 1 h 160"/>
                  <a:gd name="T8" fmla="*/ 0 w 220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60"/>
                  <a:gd name="T17" fmla="*/ 220 w 220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60">
                    <a:moveTo>
                      <a:pt x="220" y="0"/>
                    </a:moveTo>
                    <a:lnTo>
                      <a:pt x="66" y="160"/>
                    </a:lnTo>
                    <a:lnTo>
                      <a:pt x="71" y="74"/>
                    </a:lnTo>
                    <a:lnTo>
                      <a:pt x="0" y="25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63"/>
              <p:cNvSpPr>
                <a:spLocks/>
              </p:cNvSpPr>
              <p:nvPr/>
            </p:nvSpPr>
            <p:spPr bwMode="auto">
              <a:xfrm>
                <a:off x="1970" y="2176"/>
                <a:ext cx="109" cy="80"/>
              </a:xfrm>
              <a:custGeom>
                <a:avLst/>
                <a:gdLst>
                  <a:gd name="T0" fmla="*/ 1 w 197"/>
                  <a:gd name="T1" fmla="*/ 0 h 143"/>
                  <a:gd name="T2" fmla="*/ 1 w 197"/>
                  <a:gd name="T3" fmla="*/ 1 h 143"/>
                  <a:gd name="T4" fmla="*/ 1 w 197"/>
                  <a:gd name="T5" fmla="*/ 1 h 143"/>
                  <a:gd name="T6" fmla="*/ 0 w 197"/>
                  <a:gd name="T7" fmla="*/ 1 h 143"/>
                  <a:gd name="T8" fmla="*/ 1 w 197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43"/>
                  <a:gd name="T17" fmla="*/ 197 w 19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43">
                    <a:moveTo>
                      <a:pt x="197" y="0"/>
                    </a:moveTo>
                    <a:lnTo>
                      <a:pt x="59" y="143"/>
                    </a:lnTo>
                    <a:lnTo>
                      <a:pt x="63" y="66"/>
                    </a:lnTo>
                    <a:lnTo>
                      <a:pt x="0" y="22"/>
                    </a:lnTo>
                    <a:lnTo>
                      <a:pt x="1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Line 64"/>
              <p:cNvSpPr>
                <a:spLocks noChangeShapeType="1"/>
              </p:cNvSpPr>
              <p:nvPr/>
            </p:nvSpPr>
            <p:spPr bwMode="auto">
              <a:xfrm flipV="1">
                <a:off x="1277" y="2195"/>
                <a:ext cx="765" cy="37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Rectangle 65"/>
              <p:cNvSpPr>
                <a:spLocks noChangeArrowheads="1"/>
              </p:cNvSpPr>
              <p:nvPr/>
            </p:nvSpPr>
            <p:spPr bwMode="auto">
              <a:xfrm rot="2880000">
                <a:off x="1446" y="266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46" name="Freeform 66"/>
              <p:cNvSpPr>
                <a:spLocks/>
              </p:cNvSpPr>
              <p:nvPr/>
            </p:nvSpPr>
            <p:spPr bwMode="auto">
              <a:xfrm>
                <a:off x="1509" y="2835"/>
                <a:ext cx="97" cy="102"/>
              </a:xfrm>
              <a:custGeom>
                <a:avLst/>
                <a:gdLst>
                  <a:gd name="T0" fmla="*/ 1 w 194"/>
                  <a:gd name="T1" fmla="*/ 0 h 205"/>
                  <a:gd name="T2" fmla="*/ 0 w 194"/>
                  <a:gd name="T3" fmla="*/ 0 h 205"/>
                  <a:gd name="T4" fmla="*/ 1 w 194"/>
                  <a:gd name="T5" fmla="*/ 0 h 205"/>
                  <a:gd name="T6" fmla="*/ 1 w 194"/>
                  <a:gd name="T7" fmla="*/ 0 h 205"/>
                  <a:gd name="T8" fmla="*/ 1 w 194"/>
                  <a:gd name="T9" fmla="*/ 0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205"/>
                  <a:gd name="T17" fmla="*/ 194 w 194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205">
                    <a:moveTo>
                      <a:pt x="194" y="205"/>
                    </a:moveTo>
                    <a:lnTo>
                      <a:pt x="0" y="100"/>
                    </a:lnTo>
                    <a:lnTo>
                      <a:pt x="83" y="81"/>
                    </a:lnTo>
                    <a:lnTo>
                      <a:pt x="111" y="0"/>
                    </a:lnTo>
                    <a:lnTo>
                      <a:pt x="194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67"/>
              <p:cNvSpPr>
                <a:spLocks/>
              </p:cNvSpPr>
              <p:nvPr/>
            </p:nvSpPr>
            <p:spPr bwMode="auto">
              <a:xfrm>
                <a:off x="1509" y="2835"/>
                <a:ext cx="97" cy="102"/>
              </a:xfrm>
              <a:custGeom>
                <a:avLst/>
                <a:gdLst>
                  <a:gd name="T0" fmla="*/ 1 w 174"/>
                  <a:gd name="T1" fmla="*/ 1 h 184"/>
                  <a:gd name="T2" fmla="*/ 0 w 174"/>
                  <a:gd name="T3" fmla="*/ 1 h 184"/>
                  <a:gd name="T4" fmla="*/ 1 w 174"/>
                  <a:gd name="T5" fmla="*/ 1 h 184"/>
                  <a:gd name="T6" fmla="*/ 1 w 174"/>
                  <a:gd name="T7" fmla="*/ 0 h 184"/>
                  <a:gd name="T8" fmla="*/ 1 w 174"/>
                  <a:gd name="T9" fmla="*/ 1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84"/>
                  <a:gd name="T17" fmla="*/ 174 w 174"/>
                  <a:gd name="T18" fmla="*/ 184 h 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84">
                    <a:moveTo>
                      <a:pt x="174" y="184"/>
                    </a:moveTo>
                    <a:lnTo>
                      <a:pt x="0" y="90"/>
                    </a:lnTo>
                    <a:lnTo>
                      <a:pt x="75" y="73"/>
                    </a:lnTo>
                    <a:lnTo>
                      <a:pt x="100" y="0"/>
                    </a:lnTo>
                    <a:lnTo>
                      <a:pt x="174" y="1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Line 68"/>
              <p:cNvSpPr>
                <a:spLocks noChangeShapeType="1"/>
              </p:cNvSpPr>
              <p:nvPr/>
            </p:nvSpPr>
            <p:spPr bwMode="auto">
              <a:xfrm>
                <a:off x="1277" y="2570"/>
                <a:ext cx="301" cy="3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Rectangle 69"/>
              <p:cNvSpPr>
                <a:spLocks noChangeArrowheads="1"/>
              </p:cNvSpPr>
              <p:nvPr/>
            </p:nvSpPr>
            <p:spPr bwMode="auto">
              <a:xfrm rot="4560000">
                <a:off x="2545" y="183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50" name="Freeform 70"/>
              <p:cNvSpPr>
                <a:spLocks/>
              </p:cNvSpPr>
              <p:nvPr/>
            </p:nvSpPr>
            <p:spPr bwMode="auto">
              <a:xfrm>
                <a:off x="2570" y="2175"/>
                <a:ext cx="71" cy="110"/>
              </a:xfrm>
              <a:custGeom>
                <a:avLst/>
                <a:gdLst>
                  <a:gd name="T0" fmla="*/ 0 w 143"/>
                  <a:gd name="T1" fmla="*/ 0 h 221"/>
                  <a:gd name="T2" fmla="*/ 0 w 143"/>
                  <a:gd name="T3" fmla="*/ 0 h 221"/>
                  <a:gd name="T4" fmla="*/ 0 w 143"/>
                  <a:gd name="T5" fmla="*/ 0 h 221"/>
                  <a:gd name="T6" fmla="*/ 0 w 143"/>
                  <a:gd name="T7" fmla="*/ 0 h 221"/>
                  <a:gd name="T8" fmla="*/ 0 w 143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221"/>
                  <a:gd name="T17" fmla="*/ 143 w 143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221">
                    <a:moveTo>
                      <a:pt x="138" y="221"/>
                    </a:moveTo>
                    <a:lnTo>
                      <a:pt x="0" y="48"/>
                    </a:lnTo>
                    <a:lnTo>
                      <a:pt x="85" y="64"/>
                    </a:lnTo>
                    <a:lnTo>
                      <a:pt x="143" y="0"/>
                    </a:lnTo>
                    <a:lnTo>
                      <a:pt x="138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71"/>
              <p:cNvSpPr>
                <a:spLocks/>
              </p:cNvSpPr>
              <p:nvPr/>
            </p:nvSpPr>
            <p:spPr bwMode="auto">
              <a:xfrm>
                <a:off x="2570" y="2175"/>
                <a:ext cx="71" cy="110"/>
              </a:xfrm>
              <a:custGeom>
                <a:avLst/>
                <a:gdLst>
                  <a:gd name="T0" fmla="*/ 1 w 128"/>
                  <a:gd name="T1" fmla="*/ 1 h 198"/>
                  <a:gd name="T2" fmla="*/ 0 w 128"/>
                  <a:gd name="T3" fmla="*/ 1 h 198"/>
                  <a:gd name="T4" fmla="*/ 1 w 128"/>
                  <a:gd name="T5" fmla="*/ 1 h 198"/>
                  <a:gd name="T6" fmla="*/ 1 w 128"/>
                  <a:gd name="T7" fmla="*/ 0 h 198"/>
                  <a:gd name="T8" fmla="*/ 1 w 128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98"/>
                  <a:gd name="T17" fmla="*/ 128 w 128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98">
                    <a:moveTo>
                      <a:pt x="124" y="198"/>
                    </a:moveTo>
                    <a:lnTo>
                      <a:pt x="0" y="43"/>
                    </a:lnTo>
                    <a:lnTo>
                      <a:pt x="76" y="57"/>
                    </a:lnTo>
                    <a:lnTo>
                      <a:pt x="128" y="0"/>
                    </a:lnTo>
                    <a:lnTo>
                      <a:pt x="124" y="1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72"/>
              <p:cNvSpPr>
                <a:spLocks/>
              </p:cNvSpPr>
              <p:nvPr/>
            </p:nvSpPr>
            <p:spPr bwMode="auto">
              <a:xfrm>
                <a:off x="2452" y="1520"/>
                <a:ext cx="174" cy="726"/>
              </a:xfrm>
              <a:custGeom>
                <a:avLst/>
                <a:gdLst>
                  <a:gd name="T0" fmla="*/ 0 w 312"/>
                  <a:gd name="T1" fmla="*/ 0 h 1302"/>
                  <a:gd name="T2" fmla="*/ 1 w 312"/>
                  <a:gd name="T3" fmla="*/ 1 h 1302"/>
                  <a:gd name="T4" fmla="*/ 1 w 312"/>
                  <a:gd name="T5" fmla="*/ 1 h 1302"/>
                  <a:gd name="T6" fmla="*/ 1 w 312"/>
                  <a:gd name="T7" fmla="*/ 1 h 1302"/>
                  <a:gd name="T8" fmla="*/ 1 w 312"/>
                  <a:gd name="T9" fmla="*/ 1 h 1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1302"/>
                  <a:gd name="T17" fmla="*/ 312 w 312"/>
                  <a:gd name="T18" fmla="*/ 1302 h 1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1302">
                    <a:moveTo>
                      <a:pt x="0" y="0"/>
                    </a:moveTo>
                    <a:lnTo>
                      <a:pt x="55" y="305"/>
                    </a:lnTo>
                    <a:lnTo>
                      <a:pt x="133" y="657"/>
                    </a:lnTo>
                    <a:lnTo>
                      <a:pt x="223" y="1006"/>
                    </a:lnTo>
                    <a:lnTo>
                      <a:pt x="312" y="130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Rectangle 73"/>
              <p:cNvSpPr>
                <a:spLocks noChangeArrowheads="1"/>
              </p:cNvSpPr>
              <p:nvPr/>
            </p:nvSpPr>
            <p:spPr bwMode="auto">
              <a:xfrm rot="1680000">
                <a:off x="2619" y="152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54" name="Freeform 74"/>
              <p:cNvSpPr>
                <a:spLocks/>
              </p:cNvSpPr>
              <p:nvPr/>
            </p:nvSpPr>
            <p:spPr bwMode="auto">
              <a:xfrm>
                <a:off x="2697" y="1641"/>
                <a:ext cx="110" cy="76"/>
              </a:xfrm>
              <a:custGeom>
                <a:avLst/>
                <a:gdLst>
                  <a:gd name="T0" fmla="*/ 0 w 221"/>
                  <a:gd name="T1" fmla="*/ 0 h 153"/>
                  <a:gd name="T2" fmla="*/ 0 w 221"/>
                  <a:gd name="T3" fmla="*/ 0 h 153"/>
                  <a:gd name="T4" fmla="*/ 0 w 221"/>
                  <a:gd name="T5" fmla="*/ 0 h 153"/>
                  <a:gd name="T6" fmla="*/ 0 w 221"/>
                  <a:gd name="T7" fmla="*/ 0 h 153"/>
                  <a:gd name="T8" fmla="*/ 0 w 221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53"/>
                  <a:gd name="T17" fmla="*/ 221 w 2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53">
                    <a:moveTo>
                      <a:pt x="221" y="153"/>
                    </a:moveTo>
                    <a:lnTo>
                      <a:pt x="0" y="137"/>
                    </a:lnTo>
                    <a:lnTo>
                      <a:pt x="69" y="85"/>
                    </a:lnTo>
                    <a:lnTo>
                      <a:pt x="61" y="0"/>
                    </a:lnTo>
                    <a:lnTo>
                      <a:pt x="221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75"/>
              <p:cNvSpPr>
                <a:spLocks/>
              </p:cNvSpPr>
              <p:nvPr/>
            </p:nvSpPr>
            <p:spPr bwMode="auto">
              <a:xfrm>
                <a:off x="2697" y="1641"/>
                <a:ext cx="110" cy="76"/>
              </a:xfrm>
              <a:custGeom>
                <a:avLst/>
                <a:gdLst>
                  <a:gd name="T0" fmla="*/ 1 w 198"/>
                  <a:gd name="T1" fmla="*/ 1 h 137"/>
                  <a:gd name="T2" fmla="*/ 0 w 198"/>
                  <a:gd name="T3" fmla="*/ 1 h 137"/>
                  <a:gd name="T4" fmla="*/ 1 w 198"/>
                  <a:gd name="T5" fmla="*/ 1 h 137"/>
                  <a:gd name="T6" fmla="*/ 1 w 198"/>
                  <a:gd name="T7" fmla="*/ 0 h 137"/>
                  <a:gd name="T8" fmla="*/ 1 w 19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7"/>
                  <a:gd name="T17" fmla="*/ 198 w 198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7">
                    <a:moveTo>
                      <a:pt x="198" y="137"/>
                    </a:moveTo>
                    <a:lnTo>
                      <a:pt x="0" y="123"/>
                    </a:lnTo>
                    <a:lnTo>
                      <a:pt x="62" y="76"/>
                    </a:lnTo>
                    <a:lnTo>
                      <a:pt x="55" y="0"/>
                    </a:lnTo>
                    <a:lnTo>
                      <a:pt x="198" y="1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76"/>
              <p:cNvSpPr>
                <a:spLocks/>
              </p:cNvSpPr>
              <p:nvPr/>
            </p:nvSpPr>
            <p:spPr bwMode="auto">
              <a:xfrm>
                <a:off x="2452" y="1520"/>
                <a:ext cx="317" cy="180"/>
              </a:xfrm>
              <a:custGeom>
                <a:avLst/>
                <a:gdLst>
                  <a:gd name="T0" fmla="*/ 0 w 569"/>
                  <a:gd name="T1" fmla="*/ 0 h 323"/>
                  <a:gd name="T2" fmla="*/ 1 w 569"/>
                  <a:gd name="T3" fmla="*/ 1 h 323"/>
                  <a:gd name="T4" fmla="*/ 1 w 569"/>
                  <a:gd name="T5" fmla="*/ 1 h 323"/>
                  <a:gd name="T6" fmla="*/ 1 w 569"/>
                  <a:gd name="T7" fmla="*/ 1 h 323"/>
                  <a:gd name="T8" fmla="*/ 1 w 569"/>
                  <a:gd name="T9" fmla="*/ 1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323"/>
                  <a:gd name="T17" fmla="*/ 569 w 569"/>
                  <a:gd name="T18" fmla="*/ 323 h 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323">
                    <a:moveTo>
                      <a:pt x="0" y="0"/>
                    </a:moveTo>
                    <a:lnTo>
                      <a:pt x="130" y="84"/>
                    </a:lnTo>
                    <a:lnTo>
                      <a:pt x="278" y="172"/>
                    </a:lnTo>
                    <a:lnTo>
                      <a:pt x="430" y="255"/>
                    </a:lnTo>
                    <a:lnTo>
                      <a:pt x="569" y="32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Rectangle 77"/>
              <p:cNvSpPr>
                <a:spLocks noChangeArrowheads="1"/>
              </p:cNvSpPr>
              <p:nvPr/>
            </p:nvSpPr>
            <p:spPr bwMode="auto">
              <a:xfrm rot="-2400000">
                <a:off x="3237" y="1687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58" name="Freeform 78"/>
              <p:cNvSpPr>
                <a:spLocks/>
              </p:cNvSpPr>
              <p:nvPr/>
            </p:nvSpPr>
            <p:spPr bwMode="auto">
              <a:xfrm>
                <a:off x="3485" y="1539"/>
                <a:ext cx="104" cy="95"/>
              </a:xfrm>
              <a:custGeom>
                <a:avLst/>
                <a:gdLst>
                  <a:gd name="T0" fmla="*/ 0 w 209"/>
                  <a:gd name="T1" fmla="*/ 0 h 191"/>
                  <a:gd name="T2" fmla="*/ 0 w 209"/>
                  <a:gd name="T3" fmla="*/ 0 h 191"/>
                  <a:gd name="T4" fmla="*/ 0 w 209"/>
                  <a:gd name="T5" fmla="*/ 0 h 191"/>
                  <a:gd name="T6" fmla="*/ 0 w 209"/>
                  <a:gd name="T7" fmla="*/ 0 h 191"/>
                  <a:gd name="T8" fmla="*/ 0 w 209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91"/>
                  <a:gd name="T17" fmla="*/ 209 w 20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91">
                    <a:moveTo>
                      <a:pt x="209" y="0"/>
                    </a:moveTo>
                    <a:lnTo>
                      <a:pt x="96" y="191"/>
                    </a:lnTo>
                    <a:lnTo>
                      <a:pt x="81" y="106"/>
                    </a:lnTo>
                    <a:lnTo>
                      <a:pt x="0" y="75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79"/>
              <p:cNvSpPr>
                <a:spLocks/>
              </p:cNvSpPr>
              <p:nvPr/>
            </p:nvSpPr>
            <p:spPr bwMode="auto">
              <a:xfrm>
                <a:off x="3485" y="1539"/>
                <a:ext cx="104" cy="95"/>
              </a:xfrm>
              <a:custGeom>
                <a:avLst/>
                <a:gdLst>
                  <a:gd name="T0" fmla="*/ 1 w 187"/>
                  <a:gd name="T1" fmla="*/ 0 h 171"/>
                  <a:gd name="T2" fmla="*/ 1 w 187"/>
                  <a:gd name="T3" fmla="*/ 1 h 171"/>
                  <a:gd name="T4" fmla="*/ 1 w 187"/>
                  <a:gd name="T5" fmla="*/ 1 h 171"/>
                  <a:gd name="T6" fmla="*/ 0 w 187"/>
                  <a:gd name="T7" fmla="*/ 1 h 171"/>
                  <a:gd name="T8" fmla="*/ 1 w 187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71"/>
                  <a:gd name="T17" fmla="*/ 187 w 187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71">
                    <a:moveTo>
                      <a:pt x="187" y="0"/>
                    </a:moveTo>
                    <a:lnTo>
                      <a:pt x="86" y="171"/>
                    </a:lnTo>
                    <a:lnTo>
                      <a:pt x="72" y="95"/>
                    </a:lnTo>
                    <a:lnTo>
                      <a:pt x="0" y="67"/>
                    </a:lnTo>
                    <a:lnTo>
                      <a:pt x="18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Line 80"/>
              <p:cNvSpPr>
                <a:spLocks noChangeShapeType="1"/>
              </p:cNvSpPr>
              <p:nvPr/>
            </p:nvSpPr>
            <p:spPr bwMode="auto">
              <a:xfrm flipV="1">
                <a:off x="2995" y="1566"/>
                <a:ext cx="562" cy="46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Rectangle 81"/>
              <p:cNvSpPr>
                <a:spLocks noChangeArrowheads="1"/>
              </p:cNvSpPr>
              <p:nvPr/>
            </p:nvSpPr>
            <p:spPr bwMode="auto">
              <a:xfrm rot="10260000">
                <a:off x="2551" y="205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62" name="Freeform 82"/>
              <p:cNvSpPr>
                <a:spLocks/>
              </p:cNvSpPr>
              <p:nvPr/>
            </p:nvSpPr>
            <p:spPr bwMode="auto">
              <a:xfrm>
                <a:off x="2168" y="2089"/>
                <a:ext cx="110" cy="72"/>
              </a:xfrm>
              <a:custGeom>
                <a:avLst/>
                <a:gdLst>
                  <a:gd name="T0" fmla="*/ 0 w 220"/>
                  <a:gd name="T1" fmla="*/ 0 h 145"/>
                  <a:gd name="T2" fmla="*/ 1 w 220"/>
                  <a:gd name="T3" fmla="*/ 0 h 145"/>
                  <a:gd name="T4" fmla="*/ 1 w 220"/>
                  <a:gd name="T5" fmla="*/ 0 h 145"/>
                  <a:gd name="T6" fmla="*/ 1 w 220"/>
                  <a:gd name="T7" fmla="*/ 0 h 145"/>
                  <a:gd name="T8" fmla="*/ 0 w 220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5"/>
                  <a:gd name="T17" fmla="*/ 220 w 220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5">
                    <a:moveTo>
                      <a:pt x="0" y="121"/>
                    </a:moveTo>
                    <a:lnTo>
                      <a:pt x="185" y="0"/>
                    </a:lnTo>
                    <a:lnTo>
                      <a:pt x="162" y="83"/>
                    </a:lnTo>
                    <a:lnTo>
                      <a:pt x="220" y="14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83"/>
              <p:cNvSpPr>
                <a:spLocks/>
              </p:cNvSpPr>
              <p:nvPr/>
            </p:nvSpPr>
            <p:spPr bwMode="auto">
              <a:xfrm>
                <a:off x="2168" y="2089"/>
                <a:ext cx="110" cy="72"/>
              </a:xfrm>
              <a:custGeom>
                <a:avLst/>
                <a:gdLst>
                  <a:gd name="T0" fmla="*/ 0 w 197"/>
                  <a:gd name="T1" fmla="*/ 1 h 130"/>
                  <a:gd name="T2" fmla="*/ 1 w 197"/>
                  <a:gd name="T3" fmla="*/ 0 h 130"/>
                  <a:gd name="T4" fmla="*/ 1 w 197"/>
                  <a:gd name="T5" fmla="*/ 1 h 130"/>
                  <a:gd name="T6" fmla="*/ 1 w 197"/>
                  <a:gd name="T7" fmla="*/ 1 h 130"/>
                  <a:gd name="T8" fmla="*/ 0 w 197"/>
                  <a:gd name="T9" fmla="*/ 1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30"/>
                  <a:gd name="T17" fmla="*/ 197 w 197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30">
                    <a:moveTo>
                      <a:pt x="0" y="108"/>
                    </a:moveTo>
                    <a:lnTo>
                      <a:pt x="166" y="0"/>
                    </a:lnTo>
                    <a:lnTo>
                      <a:pt x="145" y="74"/>
                    </a:lnTo>
                    <a:lnTo>
                      <a:pt x="197" y="130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84"/>
              <p:cNvSpPr>
                <a:spLocks/>
              </p:cNvSpPr>
              <p:nvPr/>
            </p:nvSpPr>
            <p:spPr bwMode="auto">
              <a:xfrm>
                <a:off x="2208" y="2029"/>
                <a:ext cx="787" cy="110"/>
              </a:xfrm>
              <a:custGeom>
                <a:avLst/>
                <a:gdLst>
                  <a:gd name="T0" fmla="*/ 1 w 1411"/>
                  <a:gd name="T1" fmla="*/ 0 h 198"/>
                  <a:gd name="T2" fmla="*/ 1 w 1411"/>
                  <a:gd name="T3" fmla="*/ 1 h 198"/>
                  <a:gd name="T4" fmla="*/ 1 w 1411"/>
                  <a:gd name="T5" fmla="*/ 1 h 198"/>
                  <a:gd name="T6" fmla="*/ 1 w 1411"/>
                  <a:gd name="T7" fmla="*/ 1 h 198"/>
                  <a:gd name="T8" fmla="*/ 0 w 1411"/>
                  <a:gd name="T9" fmla="*/ 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1"/>
                  <a:gd name="T16" fmla="*/ 0 h 198"/>
                  <a:gd name="T17" fmla="*/ 1411 w 1411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1" h="198">
                    <a:moveTo>
                      <a:pt x="1411" y="0"/>
                    </a:moveTo>
                    <a:lnTo>
                      <a:pt x="1083" y="28"/>
                    </a:lnTo>
                    <a:lnTo>
                      <a:pt x="702" y="74"/>
                    </a:lnTo>
                    <a:lnTo>
                      <a:pt x="323" y="133"/>
                    </a:lnTo>
                    <a:lnTo>
                      <a:pt x="0" y="19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Rectangle 85"/>
              <p:cNvSpPr>
                <a:spLocks noChangeArrowheads="1"/>
              </p:cNvSpPr>
              <p:nvPr/>
            </p:nvSpPr>
            <p:spPr bwMode="auto">
              <a:xfrm rot="8640000">
                <a:off x="2767" y="1263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66" name="Freeform 86"/>
              <p:cNvSpPr>
                <a:spLocks/>
              </p:cNvSpPr>
              <p:nvPr/>
            </p:nvSpPr>
            <p:spPr bwMode="auto">
              <a:xfrm>
                <a:off x="2490" y="1403"/>
                <a:ext cx="107" cy="90"/>
              </a:xfrm>
              <a:custGeom>
                <a:avLst/>
                <a:gdLst>
                  <a:gd name="T0" fmla="*/ 0 w 215"/>
                  <a:gd name="T1" fmla="*/ 0 h 182"/>
                  <a:gd name="T2" fmla="*/ 0 w 215"/>
                  <a:gd name="T3" fmla="*/ 0 h 182"/>
                  <a:gd name="T4" fmla="*/ 0 w 215"/>
                  <a:gd name="T5" fmla="*/ 0 h 182"/>
                  <a:gd name="T6" fmla="*/ 0 w 215"/>
                  <a:gd name="T7" fmla="*/ 0 h 182"/>
                  <a:gd name="T8" fmla="*/ 0 w 215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82"/>
                  <a:gd name="T17" fmla="*/ 215 w 215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82">
                    <a:moveTo>
                      <a:pt x="0" y="182"/>
                    </a:moveTo>
                    <a:lnTo>
                      <a:pt x="128" y="0"/>
                    </a:lnTo>
                    <a:lnTo>
                      <a:pt x="136" y="85"/>
                    </a:lnTo>
                    <a:lnTo>
                      <a:pt x="215" y="12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87"/>
              <p:cNvSpPr>
                <a:spLocks/>
              </p:cNvSpPr>
              <p:nvPr/>
            </p:nvSpPr>
            <p:spPr bwMode="auto">
              <a:xfrm>
                <a:off x="2490" y="1403"/>
                <a:ext cx="107" cy="90"/>
              </a:xfrm>
              <a:custGeom>
                <a:avLst/>
                <a:gdLst>
                  <a:gd name="T0" fmla="*/ 0 w 192"/>
                  <a:gd name="T1" fmla="*/ 1 h 163"/>
                  <a:gd name="T2" fmla="*/ 1 w 192"/>
                  <a:gd name="T3" fmla="*/ 0 h 163"/>
                  <a:gd name="T4" fmla="*/ 1 w 192"/>
                  <a:gd name="T5" fmla="*/ 1 h 163"/>
                  <a:gd name="T6" fmla="*/ 1 w 192"/>
                  <a:gd name="T7" fmla="*/ 1 h 163"/>
                  <a:gd name="T8" fmla="*/ 0 w 192"/>
                  <a:gd name="T9" fmla="*/ 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63"/>
                  <a:gd name="T17" fmla="*/ 192 w 19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63">
                    <a:moveTo>
                      <a:pt x="0" y="163"/>
                    </a:moveTo>
                    <a:lnTo>
                      <a:pt x="114" y="0"/>
                    </a:lnTo>
                    <a:lnTo>
                      <a:pt x="122" y="76"/>
                    </a:lnTo>
                    <a:lnTo>
                      <a:pt x="192" y="109"/>
                    </a:lnTo>
                    <a:lnTo>
                      <a:pt x="0" y="1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Line 88"/>
              <p:cNvSpPr>
                <a:spLocks noChangeShapeType="1"/>
              </p:cNvSpPr>
              <p:nvPr/>
            </p:nvSpPr>
            <p:spPr bwMode="auto">
              <a:xfrm flipH="1">
                <a:off x="2524" y="1086"/>
                <a:ext cx="538" cy="38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Rectangle 89"/>
              <p:cNvSpPr>
                <a:spLocks noChangeArrowheads="1"/>
              </p:cNvSpPr>
              <p:nvPr/>
            </p:nvSpPr>
            <p:spPr bwMode="auto">
              <a:xfrm rot="-10380000">
                <a:off x="2507" y="97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70" name="Freeform 90"/>
              <p:cNvSpPr>
                <a:spLocks/>
              </p:cNvSpPr>
              <p:nvPr/>
            </p:nvSpPr>
            <p:spPr bwMode="auto">
              <a:xfrm>
                <a:off x="2023" y="916"/>
                <a:ext cx="105" cy="75"/>
              </a:xfrm>
              <a:custGeom>
                <a:avLst/>
                <a:gdLst>
                  <a:gd name="T0" fmla="*/ 0 w 211"/>
                  <a:gd name="T1" fmla="*/ 1 h 149"/>
                  <a:gd name="T2" fmla="*/ 0 w 211"/>
                  <a:gd name="T3" fmla="*/ 0 h 149"/>
                  <a:gd name="T4" fmla="*/ 0 w 211"/>
                  <a:gd name="T5" fmla="*/ 1 h 149"/>
                  <a:gd name="T6" fmla="*/ 0 w 211"/>
                  <a:gd name="T7" fmla="*/ 1 h 149"/>
                  <a:gd name="T8" fmla="*/ 0 w 211"/>
                  <a:gd name="T9" fmla="*/ 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9"/>
                  <a:gd name="T17" fmla="*/ 211 w 211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9">
                    <a:moveTo>
                      <a:pt x="0" y="66"/>
                    </a:moveTo>
                    <a:lnTo>
                      <a:pt x="211" y="0"/>
                    </a:lnTo>
                    <a:lnTo>
                      <a:pt x="166" y="72"/>
                    </a:lnTo>
                    <a:lnTo>
                      <a:pt x="204" y="14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91"/>
              <p:cNvSpPr>
                <a:spLocks/>
              </p:cNvSpPr>
              <p:nvPr/>
            </p:nvSpPr>
            <p:spPr bwMode="auto">
              <a:xfrm>
                <a:off x="2023" y="916"/>
                <a:ext cx="105" cy="75"/>
              </a:xfrm>
              <a:custGeom>
                <a:avLst/>
                <a:gdLst>
                  <a:gd name="T0" fmla="*/ 0 w 189"/>
                  <a:gd name="T1" fmla="*/ 1 h 134"/>
                  <a:gd name="T2" fmla="*/ 1 w 189"/>
                  <a:gd name="T3" fmla="*/ 0 h 134"/>
                  <a:gd name="T4" fmla="*/ 1 w 189"/>
                  <a:gd name="T5" fmla="*/ 1 h 134"/>
                  <a:gd name="T6" fmla="*/ 1 w 189"/>
                  <a:gd name="T7" fmla="*/ 1 h 134"/>
                  <a:gd name="T8" fmla="*/ 0 w 189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34"/>
                  <a:gd name="T17" fmla="*/ 189 w 18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34">
                    <a:moveTo>
                      <a:pt x="0" y="59"/>
                    </a:moveTo>
                    <a:lnTo>
                      <a:pt x="189" y="0"/>
                    </a:lnTo>
                    <a:lnTo>
                      <a:pt x="149" y="65"/>
                    </a:lnTo>
                    <a:lnTo>
                      <a:pt x="183" y="134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92"/>
              <p:cNvSpPr>
                <a:spLocks/>
              </p:cNvSpPr>
              <p:nvPr/>
            </p:nvSpPr>
            <p:spPr bwMode="auto">
              <a:xfrm>
                <a:off x="2064" y="950"/>
                <a:ext cx="998" cy="136"/>
              </a:xfrm>
              <a:custGeom>
                <a:avLst/>
                <a:gdLst>
                  <a:gd name="T0" fmla="*/ 1 w 1790"/>
                  <a:gd name="T1" fmla="*/ 1 h 243"/>
                  <a:gd name="T2" fmla="*/ 1 w 1790"/>
                  <a:gd name="T3" fmla="*/ 1 h 243"/>
                  <a:gd name="T4" fmla="*/ 1 w 1790"/>
                  <a:gd name="T5" fmla="*/ 1 h 243"/>
                  <a:gd name="T6" fmla="*/ 1 w 1790"/>
                  <a:gd name="T7" fmla="*/ 1 h 243"/>
                  <a:gd name="T8" fmla="*/ 1 w 1790"/>
                  <a:gd name="T9" fmla="*/ 1 h 243"/>
                  <a:gd name="T10" fmla="*/ 1 w 1790"/>
                  <a:gd name="T11" fmla="*/ 1 h 243"/>
                  <a:gd name="T12" fmla="*/ 1 w 1790"/>
                  <a:gd name="T13" fmla="*/ 1 h 243"/>
                  <a:gd name="T14" fmla="*/ 1 w 1790"/>
                  <a:gd name="T15" fmla="*/ 1 h 243"/>
                  <a:gd name="T16" fmla="*/ 0 w 1790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0"/>
                  <a:gd name="T28" fmla="*/ 0 h 243"/>
                  <a:gd name="T29" fmla="*/ 1790 w 1790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0" h="243">
                    <a:moveTo>
                      <a:pt x="1790" y="243"/>
                    </a:moveTo>
                    <a:lnTo>
                      <a:pt x="1600" y="204"/>
                    </a:lnTo>
                    <a:lnTo>
                      <a:pt x="1382" y="165"/>
                    </a:lnTo>
                    <a:lnTo>
                      <a:pt x="1145" y="127"/>
                    </a:lnTo>
                    <a:lnTo>
                      <a:pt x="899" y="91"/>
                    </a:lnTo>
                    <a:lnTo>
                      <a:pt x="652" y="59"/>
                    </a:lnTo>
                    <a:lnTo>
                      <a:pt x="414" y="32"/>
                    </a:lnTo>
                    <a:lnTo>
                      <a:pt x="194" y="1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Rectangle 93"/>
              <p:cNvSpPr>
                <a:spLocks noChangeArrowheads="1"/>
              </p:cNvSpPr>
              <p:nvPr/>
            </p:nvSpPr>
            <p:spPr bwMode="auto">
              <a:xfrm rot="60000">
                <a:off x="4544" y="2919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74" name="Freeform 94"/>
              <p:cNvSpPr>
                <a:spLocks/>
              </p:cNvSpPr>
              <p:nvPr/>
            </p:nvSpPr>
            <p:spPr bwMode="auto">
              <a:xfrm>
                <a:off x="4903" y="2992"/>
                <a:ext cx="106" cy="74"/>
              </a:xfrm>
              <a:custGeom>
                <a:avLst/>
                <a:gdLst>
                  <a:gd name="T0" fmla="*/ 1 w 211"/>
                  <a:gd name="T1" fmla="*/ 0 h 150"/>
                  <a:gd name="T2" fmla="*/ 1 w 211"/>
                  <a:gd name="T3" fmla="*/ 0 h 150"/>
                  <a:gd name="T4" fmla="*/ 1 w 211"/>
                  <a:gd name="T5" fmla="*/ 0 h 150"/>
                  <a:gd name="T6" fmla="*/ 0 w 211"/>
                  <a:gd name="T7" fmla="*/ 0 h 150"/>
                  <a:gd name="T8" fmla="*/ 1 w 211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50"/>
                  <a:gd name="T17" fmla="*/ 211 w 211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50">
                    <a:moveTo>
                      <a:pt x="211" y="63"/>
                    </a:moveTo>
                    <a:lnTo>
                      <a:pt x="8" y="150"/>
                    </a:lnTo>
                    <a:lnTo>
                      <a:pt x="45" y="73"/>
                    </a:lnTo>
                    <a:lnTo>
                      <a:pt x="0" y="0"/>
                    </a:lnTo>
                    <a:lnTo>
                      <a:pt x="21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95"/>
              <p:cNvSpPr>
                <a:spLocks/>
              </p:cNvSpPr>
              <p:nvPr/>
            </p:nvSpPr>
            <p:spPr bwMode="auto">
              <a:xfrm>
                <a:off x="4903" y="2992"/>
                <a:ext cx="106" cy="74"/>
              </a:xfrm>
              <a:custGeom>
                <a:avLst/>
                <a:gdLst>
                  <a:gd name="T0" fmla="*/ 1 w 190"/>
                  <a:gd name="T1" fmla="*/ 1 h 134"/>
                  <a:gd name="T2" fmla="*/ 1 w 190"/>
                  <a:gd name="T3" fmla="*/ 1 h 134"/>
                  <a:gd name="T4" fmla="*/ 1 w 190"/>
                  <a:gd name="T5" fmla="*/ 1 h 134"/>
                  <a:gd name="T6" fmla="*/ 0 w 190"/>
                  <a:gd name="T7" fmla="*/ 0 h 134"/>
                  <a:gd name="T8" fmla="*/ 1 w 190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34"/>
                  <a:gd name="T17" fmla="*/ 190 w 190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34">
                    <a:moveTo>
                      <a:pt x="190" y="56"/>
                    </a:moveTo>
                    <a:lnTo>
                      <a:pt x="8" y="134"/>
                    </a:lnTo>
                    <a:lnTo>
                      <a:pt x="41" y="65"/>
                    </a:lnTo>
                    <a:lnTo>
                      <a:pt x="0" y="0"/>
                    </a:lnTo>
                    <a:lnTo>
                      <a:pt x="190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96"/>
              <p:cNvSpPr>
                <a:spLocks/>
              </p:cNvSpPr>
              <p:nvPr/>
            </p:nvSpPr>
            <p:spPr bwMode="auto">
              <a:xfrm>
                <a:off x="4130" y="2996"/>
                <a:ext cx="838" cy="34"/>
              </a:xfrm>
              <a:custGeom>
                <a:avLst/>
                <a:gdLst>
                  <a:gd name="T0" fmla="*/ 0 w 1504"/>
                  <a:gd name="T1" fmla="*/ 0 h 61"/>
                  <a:gd name="T2" fmla="*/ 1 w 1504"/>
                  <a:gd name="T3" fmla="*/ 1 h 61"/>
                  <a:gd name="T4" fmla="*/ 1 w 1504"/>
                  <a:gd name="T5" fmla="*/ 1 h 61"/>
                  <a:gd name="T6" fmla="*/ 1 w 1504"/>
                  <a:gd name="T7" fmla="*/ 1 h 61"/>
                  <a:gd name="T8" fmla="*/ 1 w 1504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4"/>
                  <a:gd name="T16" fmla="*/ 0 h 61"/>
                  <a:gd name="T17" fmla="*/ 1504 w 1504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4" h="61">
                    <a:moveTo>
                      <a:pt x="0" y="0"/>
                    </a:moveTo>
                    <a:lnTo>
                      <a:pt x="346" y="31"/>
                    </a:lnTo>
                    <a:lnTo>
                      <a:pt x="751" y="53"/>
                    </a:lnTo>
                    <a:lnTo>
                      <a:pt x="1157" y="61"/>
                    </a:lnTo>
                    <a:lnTo>
                      <a:pt x="1504" y="5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97"/>
              <p:cNvSpPr>
                <a:spLocks noChangeArrowheads="1"/>
              </p:cNvSpPr>
              <p:nvPr/>
            </p:nvSpPr>
            <p:spPr bwMode="auto">
              <a:xfrm rot="-8520000">
                <a:off x="3668" y="2643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78" name="Freeform 98"/>
              <p:cNvSpPr>
                <a:spLocks/>
              </p:cNvSpPr>
              <p:nvPr/>
            </p:nvSpPr>
            <p:spPr bwMode="auto">
              <a:xfrm>
                <a:off x="3325" y="2359"/>
                <a:ext cx="105" cy="94"/>
              </a:xfrm>
              <a:custGeom>
                <a:avLst/>
                <a:gdLst>
                  <a:gd name="T0" fmla="*/ 0 w 210"/>
                  <a:gd name="T1" fmla="*/ 0 h 187"/>
                  <a:gd name="T2" fmla="*/ 1 w 210"/>
                  <a:gd name="T3" fmla="*/ 1 h 187"/>
                  <a:gd name="T4" fmla="*/ 1 w 210"/>
                  <a:gd name="T5" fmla="*/ 1 h 187"/>
                  <a:gd name="T6" fmla="*/ 1 w 210"/>
                  <a:gd name="T7" fmla="*/ 1 h 187"/>
                  <a:gd name="T8" fmla="*/ 0 w 210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87"/>
                  <a:gd name="T17" fmla="*/ 210 w 210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87">
                    <a:moveTo>
                      <a:pt x="0" y="0"/>
                    </a:moveTo>
                    <a:lnTo>
                      <a:pt x="210" y="70"/>
                    </a:lnTo>
                    <a:lnTo>
                      <a:pt x="131" y="103"/>
                    </a:lnTo>
                    <a:lnTo>
                      <a:pt x="117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99"/>
              <p:cNvSpPr>
                <a:spLocks/>
              </p:cNvSpPr>
              <p:nvPr/>
            </p:nvSpPr>
            <p:spPr bwMode="auto">
              <a:xfrm>
                <a:off x="3325" y="2359"/>
                <a:ext cx="105" cy="94"/>
              </a:xfrm>
              <a:custGeom>
                <a:avLst/>
                <a:gdLst>
                  <a:gd name="T0" fmla="*/ 0 w 188"/>
                  <a:gd name="T1" fmla="*/ 0 h 168"/>
                  <a:gd name="T2" fmla="*/ 1 w 188"/>
                  <a:gd name="T3" fmla="*/ 1 h 168"/>
                  <a:gd name="T4" fmla="*/ 1 w 188"/>
                  <a:gd name="T5" fmla="*/ 1 h 168"/>
                  <a:gd name="T6" fmla="*/ 1 w 188"/>
                  <a:gd name="T7" fmla="*/ 1 h 168"/>
                  <a:gd name="T8" fmla="*/ 0 w 188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68"/>
                  <a:gd name="T17" fmla="*/ 188 w 188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68">
                    <a:moveTo>
                      <a:pt x="0" y="0"/>
                    </a:moveTo>
                    <a:lnTo>
                      <a:pt x="188" y="63"/>
                    </a:lnTo>
                    <a:lnTo>
                      <a:pt x="117" y="92"/>
                    </a:lnTo>
                    <a:lnTo>
                      <a:pt x="105" y="1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Line 100"/>
              <p:cNvSpPr>
                <a:spLocks noChangeShapeType="1"/>
              </p:cNvSpPr>
              <p:nvPr/>
            </p:nvSpPr>
            <p:spPr bwMode="auto">
              <a:xfrm flipH="1" flipV="1">
                <a:off x="3358" y="2385"/>
                <a:ext cx="772" cy="6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Rectangle 101"/>
              <p:cNvSpPr>
                <a:spLocks noChangeArrowheads="1"/>
              </p:cNvSpPr>
              <p:nvPr/>
            </p:nvSpPr>
            <p:spPr bwMode="auto">
              <a:xfrm rot="-6480000">
                <a:off x="4915" y="2715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82" name="Freeform 102"/>
              <p:cNvSpPr>
                <a:spLocks/>
              </p:cNvSpPr>
              <p:nvPr/>
            </p:nvSpPr>
            <p:spPr bwMode="auto">
              <a:xfrm>
                <a:off x="4898" y="2521"/>
                <a:ext cx="74" cy="110"/>
              </a:xfrm>
              <a:custGeom>
                <a:avLst/>
                <a:gdLst>
                  <a:gd name="T0" fmla="*/ 0 w 150"/>
                  <a:gd name="T1" fmla="*/ 0 h 221"/>
                  <a:gd name="T2" fmla="*/ 0 w 150"/>
                  <a:gd name="T3" fmla="*/ 0 h 221"/>
                  <a:gd name="T4" fmla="*/ 0 w 150"/>
                  <a:gd name="T5" fmla="*/ 0 h 221"/>
                  <a:gd name="T6" fmla="*/ 0 w 150"/>
                  <a:gd name="T7" fmla="*/ 0 h 221"/>
                  <a:gd name="T8" fmla="*/ 0 w 150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221"/>
                  <a:gd name="T17" fmla="*/ 150 w 150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221">
                    <a:moveTo>
                      <a:pt x="0" y="0"/>
                    </a:moveTo>
                    <a:lnTo>
                      <a:pt x="150" y="164"/>
                    </a:lnTo>
                    <a:lnTo>
                      <a:pt x="64" y="154"/>
                    </a:lnTo>
                    <a:lnTo>
                      <a:pt x="12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103"/>
              <p:cNvSpPr>
                <a:spLocks/>
              </p:cNvSpPr>
              <p:nvPr/>
            </p:nvSpPr>
            <p:spPr bwMode="auto">
              <a:xfrm>
                <a:off x="4898" y="2521"/>
                <a:ext cx="74" cy="110"/>
              </a:xfrm>
              <a:custGeom>
                <a:avLst/>
                <a:gdLst>
                  <a:gd name="T0" fmla="*/ 0 w 134"/>
                  <a:gd name="T1" fmla="*/ 0 h 198"/>
                  <a:gd name="T2" fmla="*/ 1 w 134"/>
                  <a:gd name="T3" fmla="*/ 1 h 198"/>
                  <a:gd name="T4" fmla="*/ 1 w 134"/>
                  <a:gd name="T5" fmla="*/ 1 h 198"/>
                  <a:gd name="T6" fmla="*/ 1 w 134"/>
                  <a:gd name="T7" fmla="*/ 1 h 198"/>
                  <a:gd name="T8" fmla="*/ 0 w 134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98"/>
                  <a:gd name="T17" fmla="*/ 134 w 13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98">
                    <a:moveTo>
                      <a:pt x="0" y="0"/>
                    </a:moveTo>
                    <a:lnTo>
                      <a:pt x="134" y="147"/>
                    </a:lnTo>
                    <a:lnTo>
                      <a:pt x="57" y="138"/>
                    </a:lnTo>
                    <a:lnTo>
                      <a:pt x="10" y="19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104"/>
              <p:cNvSpPr>
                <a:spLocks/>
              </p:cNvSpPr>
              <p:nvPr/>
            </p:nvSpPr>
            <p:spPr bwMode="auto">
              <a:xfrm>
                <a:off x="4914" y="2559"/>
                <a:ext cx="142" cy="465"/>
              </a:xfrm>
              <a:custGeom>
                <a:avLst/>
                <a:gdLst>
                  <a:gd name="T0" fmla="*/ 1 w 255"/>
                  <a:gd name="T1" fmla="*/ 1 h 834"/>
                  <a:gd name="T2" fmla="*/ 1 w 255"/>
                  <a:gd name="T3" fmla="*/ 1 h 834"/>
                  <a:gd name="T4" fmla="*/ 1 w 255"/>
                  <a:gd name="T5" fmla="*/ 1 h 834"/>
                  <a:gd name="T6" fmla="*/ 1 w 255"/>
                  <a:gd name="T7" fmla="*/ 1 h 834"/>
                  <a:gd name="T8" fmla="*/ 0 w 255"/>
                  <a:gd name="T9" fmla="*/ 0 h 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834"/>
                  <a:gd name="T17" fmla="*/ 255 w 255"/>
                  <a:gd name="T18" fmla="*/ 834 h 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834">
                    <a:moveTo>
                      <a:pt x="255" y="834"/>
                    </a:moveTo>
                    <a:lnTo>
                      <a:pt x="206" y="636"/>
                    </a:lnTo>
                    <a:lnTo>
                      <a:pt x="142" y="412"/>
                    </a:lnTo>
                    <a:lnTo>
                      <a:pt x="71" y="19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05"/>
              <p:cNvSpPr>
                <a:spLocks noChangeArrowheads="1"/>
              </p:cNvSpPr>
              <p:nvPr/>
            </p:nvSpPr>
            <p:spPr bwMode="auto">
              <a:xfrm rot="-10740000">
                <a:off x="4583" y="297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86" name="Freeform 106"/>
              <p:cNvSpPr>
                <a:spLocks/>
              </p:cNvSpPr>
              <p:nvPr/>
            </p:nvSpPr>
            <p:spPr bwMode="auto">
              <a:xfrm>
                <a:off x="4176" y="2953"/>
                <a:ext cx="106" cy="76"/>
              </a:xfrm>
              <a:custGeom>
                <a:avLst/>
                <a:gdLst>
                  <a:gd name="T0" fmla="*/ 0 w 212"/>
                  <a:gd name="T1" fmla="*/ 1 h 150"/>
                  <a:gd name="T2" fmla="*/ 1 w 212"/>
                  <a:gd name="T3" fmla="*/ 0 h 150"/>
                  <a:gd name="T4" fmla="*/ 1 w 212"/>
                  <a:gd name="T5" fmla="*/ 1 h 150"/>
                  <a:gd name="T6" fmla="*/ 1 w 212"/>
                  <a:gd name="T7" fmla="*/ 1 h 150"/>
                  <a:gd name="T8" fmla="*/ 0 w 212"/>
                  <a:gd name="T9" fmla="*/ 1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50"/>
                  <a:gd name="T17" fmla="*/ 212 w 21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50">
                    <a:moveTo>
                      <a:pt x="0" y="86"/>
                    </a:moveTo>
                    <a:lnTo>
                      <a:pt x="204" y="0"/>
                    </a:lnTo>
                    <a:lnTo>
                      <a:pt x="166" y="78"/>
                    </a:lnTo>
                    <a:lnTo>
                      <a:pt x="212" y="15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107"/>
              <p:cNvSpPr>
                <a:spLocks/>
              </p:cNvSpPr>
              <p:nvPr/>
            </p:nvSpPr>
            <p:spPr bwMode="auto">
              <a:xfrm>
                <a:off x="4176" y="2953"/>
                <a:ext cx="106" cy="76"/>
              </a:xfrm>
              <a:custGeom>
                <a:avLst/>
                <a:gdLst>
                  <a:gd name="T0" fmla="*/ 0 w 190"/>
                  <a:gd name="T1" fmla="*/ 1 h 135"/>
                  <a:gd name="T2" fmla="*/ 1 w 190"/>
                  <a:gd name="T3" fmla="*/ 0 h 135"/>
                  <a:gd name="T4" fmla="*/ 1 w 190"/>
                  <a:gd name="T5" fmla="*/ 1 h 135"/>
                  <a:gd name="T6" fmla="*/ 1 w 190"/>
                  <a:gd name="T7" fmla="*/ 1 h 135"/>
                  <a:gd name="T8" fmla="*/ 0 w 190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35"/>
                  <a:gd name="T17" fmla="*/ 190 w 19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35">
                    <a:moveTo>
                      <a:pt x="0" y="78"/>
                    </a:moveTo>
                    <a:lnTo>
                      <a:pt x="183" y="0"/>
                    </a:lnTo>
                    <a:lnTo>
                      <a:pt x="149" y="70"/>
                    </a:lnTo>
                    <a:lnTo>
                      <a:pt x="190" y="135"/>
                    </a:lnTo>
                    <a:lnTo>
                      <a:pt x="0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108"/>
              <p:cNvSpPr>
                <a:spLocks/>
              </p:cNvSpPr>
              <p:nvPr/>
            </p:nvSpPr>
            <p:spPr bwMode="auto">
              <a:xfrm>
                <a:off x="4218" y="2990"/>
                <a:ext cx="838" cy="34"/>
              </a:xfrm>
              <a:custGeom>
                <a:avLst/>
                <a:gdLst>
                  <a:gd name="T0" fmla="*/ 1 w 1503"/>
                  <a:gd name="T1" fmla="*/ 1 h 61"/>
                  <a:gd name="T2" fmla="*/ 1 w 1503"/>
                  <a:gd name="T3" fmla="*/ 1 h 61"/>
                  <a:gd name="T4" fmla="*/ 1 w 1503"/>
                  <a:gd name="T5" fmla="*/ 1 h 61"/>
                  <a:gd name="T6" fmla="*/ 1 w 1503"/>
                  <a:gd name="T7" fmla="*/ 0 h 61"/>
                  <a:gd name="T8" fmla="*/ 0 w 1503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3"/>
                  <a:gd name="T16" fmla="*/ 0 h 61"/>
                  <a:gd name="T17" fmla="*/ 1503 w 150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3" h="61">
                    <a:moveTo>
                      <a:pt x="1503" y="61"/>
                    </a:moveTo>
                    <a:lnTo>
                      <a:pt x="1158" y="30"/>
                    </a:lnTo>
                    <a:lnTo>
                      <a:pt x="752" y="9"/>
                    </a:lnTo>
                    <a:lnTo>
                      <a:pt x="346" y="0"/>
                    </a:lnTo>
                    <a:lnTo>
                      <a:pt x="0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Rectangle 109"/>
              <p:cNvSpPr>
                <a:spLocks noChangeArrowheads="1"/>
              </p:cNvSpPr>
              <p:nvPr/>
            </p:nvSpPr>
            <p:spPr bwMode="auto">
              <a:xfrm rot="9000000">
                <a:off x="2492" y="1911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90" name="Freeform 110"/>
              <p:cNvSpPr>
                <a:spLocks/>
              </p:cNvSpPr>
              <p:nvPr/>
            </p:nvSpPr>
            <p:spPr bwMode="auto">
              <a:xfrm>
                <a:off x="2162" y="2048"/>
                <a:ext cx="109" cy="85"/>
              </a:xfrm>
              <a:custGeom>
                <a:avLst/>
                <a:gdLst>
                  <a:gd name="T0" fmla="*/ 0 w 218"/>
                  <a:gd name="T1" fmla="*/ 1 h 169"/>
                  <a:gd name="T2" fmla="*/ 1 w 218"/>
                  <a:gd name="T3" fmla="*/ 0 h 169"/>
                  <a:gd name="T4" fmla="*/ 1 w 218"/>
                  <a:gd name="T5" fmla="*/ 1 h 169"/>
                  <a:gd name="T6" fmla="*/ 1 w 218"/>
                  <a:gd name="T7" fmla="*/ 1 h 169"/>
                  <a:gd name="T8" fmla="*/ 0 w 218"/>
                  <a:gd name="T9" fmla="*/ 1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69"/>
                  <a:gd name="T17" fmla="*/ 218 w 218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69">
                    <a:moveTo>
                      <a:pt x="0" y="169"/>
                    </a:moveTo>
                    <a:lnTo>
                      <a:pt x="144" y="0"/>
                    </a:lnTo>
                    <a:lnTo>
                      <a:pt x="145" y="86"/>
                    </a:lnTo>
                    <a:lnTo>
                      <a:pt x="218" y="13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111"/>
              <p:cNvSpPr>
                <a:spLocks/>
              </p:cNvSpPr>
              <p:nvPr/>
            </p:nvSpPr>
            <p:spPr bwMode="auto">
              <a:xfrm>
                <a:off x="2162" y="2048"/>
                <a:ext cx="109" cy="85"/>
              </a:xfrm>
              <a:custGeom>
                <a:avLst/>
                <a:gdLst>
                  <a:gd name="T0" fmla="*/ 0 w 196"/>
                  <a:gd name="T1" fmla="*/ 1 h 152"/>
                  <a:gd name="T2" fmla="*/ 1 w 196"/>
                  <a:gd name="T3" fmla="*/ 0 h 152"/>
                  <a:gd name="T4" fmla="*/ 1 w 196"/>
                  <a:gd name="T5" fmla="*/ 1 h 152"/>
                  <a:gd name="T6" fmla="*/ 1 w 196"/>
                  <a:gd name="T7" fmla="*/ 1 h 152"/>
                  <a:gd name="T8" fmla="*/ 0 w 196"/>
                  <a:gd name="T9" fmla="*/ 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52"/>
                  <a:gd name="T17" fmla="*/ 196 w 19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52">
                    <a:moveTo>
                      <a:pt x="0" y="152"/>
                    </a:moveTo>
                    <a:lnTo>
                      <a:pt x="129" y="0"/>
                    </a:lnTo>
                    <a:lnTo>
                      <a:pt x="130" y="77"/>
                    </a:lnTo>
                    <a:lnTo>
                      <a:pt x="196" y="117"/>
                    </a:lnTo>
                    <a:lnTo>
                      <a:pt x="0" y="1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Line 112"/>
              <p:cNvSpPr>
                <a:spLocks noChangeShapeType="1"/>
              </p:cNvSpPr>
              <p:nvPr/>
            </p:nvSpPr>
            <p:spPr bwMode="auto">
              <a:xfrm flipH="1">
                <a:off x="2198" y="1739"/>
                <a:ext cx="650" cy="37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Rectangle 113"/>
              <p:cNvSpPr>
                <a:spLocks noChangeArrowheads="1"/>
              </p:cNvSpPr>
              <p:nvPr/>
            </p:nvSpPr>
            <p:spPr bwMode="auto">
              <a:xfrm rot="-9120000">
                <a:off x="2621" y="1607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394" name="Freeform 114"/>
              <p:cNvSpPr>
                <a:spLocks/>
              </p:cNvSpPr>
              <p:nvPr/>
            </p:nvSpPr>
            <p:spPr bwMode="auto">
              <a:xfrm>
                <a:off x="2493" y="1542"/>
                <a:ext cx="110" cy="77"/>
              </a:xfrm>
              <a:custGeom>
                <a:avLst/>
                <a:gdLst>
                  <a:gd name="T0" fmla="*/ 0 w 221"/>
                  <a:gd name="T1" fmla="*/ 0 h 153"/>
                  <a:gd name="T2" fmla="*/ 0 w 221"/>
                  <a:gd name="T3" fmla="*/ 1 h 153"/>
                  <a:gd name="T4" fmla="*/ 0 w 221"/>
                  <a:gd name="T5" fmla="*/ 1 h 153"/>
                  <a:gd name="T6" fmla="*/ 0 w 221"/>
                  <a:gd name="T7" fmla="*/ 1 h 153"/>
                  <a:gd name="T8" fmla="*/ 0 w 221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53"/>
                  <a:gd name="T17" fmla="*/ 221 w 2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53">
                    <a:moveTo>
                      <a:pt x="0" y="0"/>
                    </a:moveTo>
                    <a:lnTo>
                      <a:pt x="221" y="17"/>
                    </a:lnTo>
                    <a:lnTo>
                      <a:pt x="152" y="68"/>
                    </a:lnTo>
                    <a:lnTo>
                      <a:pt x="16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115"/>
              <p:cNvSpPr>
                <a:spLocks/>
              </p:cNvSpPr>
              <p:nvPr/>
            </p:nvSpPr>
            <p:spPr bwMode="auto">
              <a:xfrm>
                <a:off x="2493" y="1542"/>
                <a:ext cx="110" cy="77"/>
              </a:xfrm>
              <a:custGeom>
                <a:avLst/>
                <a:gdLst>
                  <a:gd name="T0" fmla="*/ 0 w 198"/>
                  <a:gd name="T1" fmla="*/ 0 h 137"/>
                  <a:gd name="T2" fmla="*/ 1 w 198"/>
                  <a:gd name="T3" fmla="*/ 1 h 137"/>
                  <a:gd name="T4" fmla="*/ 1 w 198"/>
                  <a:gd name="T5" fmla="*/ 1 h 137"/>
                  <a:gd name="T6" fmla="*/ 1 w 198"/>
                  <a:gd name="T7" fmla="*/ 1 h 137"/>
                  <a:gd name="T8" fmla="*/ 0 w 198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7"/>
                  <a:gd name="T17" fmla="*/ 198 w 198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7">
                    <a:moveTo>
                      <a:pt x="0" y="0"/>
                    </a:moveTo>
                    <a:lnTo>
                      <a:pt x="198" y="15"/>
                    </a:lnTo>
                    <a:lnTo>
                      <a:pt x="136" y="61"/>
                    </a:lnTo>
                    <a:lnTo>
                      <a:pt x="143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116"/>
              <p:cNvSpPr>
                <a:spLocks/>
              </p:cNvSpPr>
              <p:nvPr/>
            </p:nvSpPr>
            <p:spPr bwMode="auto">
              <a:xfrm>
                <a:off x="2531" y="1560"/>
                <a:ext cx="317" cy="179"/>
              </a:xfrm>
              <a:custGeom>
                <a:avLst/>
                <a:gdLst>
                  <a:gd name="T0" fmla="*/ 1 w 569"/>
                  <a:gd name="T1" fmla="*/ 1 h 322"/>
                  <a:gd name="T2" fmla="*/ 1 w 569"/>
                  <a:gd name="T3" fmla="*/ 1 h 322"/>
                  <a:gd name="T4" fmla="*/ 1 w 569"/>
                  <a:gd name="T5" fmla="*/ 1 h 322"/>
                  <a:gd name="T6" fmla="*/ 1 w 569"/>
                  <a:gd name="T7" fmla="*/ 1 h 322"/>
                  <a:gd name="T8" fmla="*/ 0 w 569"/>
                  <a:gd name="T9" fmla="*/ 0 h 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322"/>
                  <a:gd name="T17" fmla="*/ 569 w 569"/>
                  <a:gd name="T18" fmla="*/ 322 h 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322">
                    <a:moveTo>
                      <a:pt x="569" y="322"/>
                    </a:moveTo>
                    <a:lnTo>
                      <a:pt x="439" y="239"/>
                    </a:lnTo>
                    <a:lnTo>
                      <a:pt x="290" y="150"/>
                    </a:lnTo>
                    <a:lnTo>
                      <a:pt x="138" y="67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Rectangle 117"/>
              <p:cNvSpPr>
                <a:spLocks noChangeArrowheads="1"/>
              </p:cNvSpPr>
              <p:nvPr/>
            </p:nvSpPr>
            <p:spPr bwMode="auto">
              <a:xfrm rot="-540000">
                <a:off x="2504" y="200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398" name="Freeform 118"/>
              <p:cNvSpPr>
                <a:spLocks/>
              </p:cNvSpPr>
              <p:nvPr/>
            </p:nvSpPr>
            <p:spPr bwMode="auto">
              <a:xfrm>
                <a:off x="2838" y="2023"/>
                <a:ext cx="110" cy="74"/>
              </a:xfrm>
              <a:custGeom>
                <a:avLst/>
                <a:gdLst>
                  <a:gd name="T0" fmla="*/ 0 w 221"/>
                  <a:gd name="T1" fmla="*/ 1 h 146"/>
                  <a:gd name="T2" fmla="*/ 0 w 221"/>
                  <a:gd name="T3" fmla="*/ 1 h 146"/>
                  <a:gd name="T4" fmla="*/ 0 w 221"/>
                  <a:gd name="T5" fmla="*/ 1 h 146"/>
                  <a:gd name="T6" fmla="*/ 0 w 221"/>
                  <a:gd name="T7" fmla="*/ 0 h 146"/>
                  <a:gd name="T8" fmla="*/ 0 w 221"/>
                  <a:gd name="T9" fmla="*/ 1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6"/>
                  <a:gd name="T17" fmla="*/ 221 w 221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6">
                    <a:moveTo>
                      <a:pt x="221" y="25"/>
                    </a:moveTo>
                    <a:lnTo>
                      <a:pt x="35" y="146"/>
                    </a:lnTo>
                    <a:lnTo>
                      <a:pt x="58" y="64"/>
                    </a:lnTo>
                    <a:lnTo>
                      <a:pt x="0" y="0"/>
                    </a:lnTo>
                    <a:lnTo>
                      <a:pt x="22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119"/>
              <p:cNvSpPr>
                <a:spLocks/>
              </p:cNvSpPr>
              <p:nvPr/>
            </p:nvSpPr>
            <p:spPr bwMode="auto">
              <a:xfrm>
                <a:off x="2838" y="2023"/>
                <a:ext cx="110" cy="74"/>
              </a:xfrm>
              <a:custGeom>
                <a:avLst/>
                <a:gdLst>
                  <a:gd name="T0" fmla="*/ 1 w 198"/>
                  <a:gd name="T1" fmla="*/ 1 h 131"/>
                  <a:gd name="T2" fmla="*/ 1 w 198"/>
                  <a:gd name="T3" fmla="*/ 1 h 131"/>
                  <a:gd name="T4" fmla="*/ 1 w 198"/>
                  <a:gd name="T5" fmla="*/ 1 h 131"/>
                  <a:gd name="T6" fmla="*/ 0 w 198"/>
                  <a:gd name="T7" fmla="*/ 0 h 131"/>
                  <a:gd name="T8" fmla="*/ 1 w 198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1"/>
                  <a:gd name="T17" fmla="*/ 198 w 198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1">
                    <a:moveTo>
                      <a:pt x="198" y="22"/>
                    </a:moveTo>
                    <a:lnTo>
                      <a:pt x="31" y="131"/>
                    </a:lnTo>
                    <a:lnTo>
                      <a:pt x="52" y="57"/>
                    </a:lnTo>
                    <a:lnTo>
                      <a:pt x="0" y="0"/>
                    </a:lnTo>
                    <a:lnTo>
                      <a:pt x="198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120"/>
              <p:cNvSpPr>
                <a:spLocks/>
              </p:cNvSpPr>
              <p:nvPr/>
            </p:nvSpPr>
            <p:spPr bwMode="auto">
              <a:xfrm>
                <a:off x="2122" y="2045"/>
                <a:ext cx="786" cy="111"/>
              </a:xfrm>
              <a:custGeom>
                <a:avLst/>
                <a:gdLst>
                  <a:gd name="T0" fmla="*/ 0 w 1410"/>
                  <a:gd name="T1" fmla="*/ 1 h 198"/>
                  <a:gd name="T2" fmla="*/ 1 w 1410"/>
                  <a:gd name="T3" fmla="*/ 1 h 198"/>
                  <a:gd name="T4" fmla="*/ 1 w 1410"/>
                  <a:gd name="T5" fmla="*/ 1 h 198"/>
                  <a:gd name="T6" fmla="*/ 1 w 1410"/>
                  <a:gd name="T7" fmla="*/ 1 h 198"/>
                  <a:gd name="T8" fmla="*/ 1 w 1410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0"/>
                  <a:gd name="T16" fmla="*/ 0 h 198"/>
                  <a:gd name="T17" fmla="*/ 1410 w 141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0" h="198">
                    <a:moveTo>
                      <a:pt x="0" y="198"/>
                    </a:moveTo>
                    <a:lnTo>
                      <a:pt x="327" y="171"/>
                    </a:lnTo>
                    <a:lnTo>
                      <a:pt x="708" y="124"/>
                    </a:lnTo>
                    <a:lnTo>
                      <a:pt x="1088" y="65"/>
                    </a:lnTo>
                    <a:lnTo>
                      <a:pt x="14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Rectangle 121"/>
              <p:cNvSpPr>
                <a:spLocks noChangeArrowheads="1"/>
              </p:cNvSpPr>
              <p:nvPr/>
            </p:nvSpPr>
            <p:spPr bwMode="auto">
              <a:xfrm rot="-3780000">
                <a:off x="2212" y="1773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02" name="Freeform 122"/>
              <p:cNvSpPr>
                <a:spLocks/>
              </p:cNvSpPr>
              <p:nvPr/>
            </p:nvSpPr>
            <p:spPr bwMode="auto">
              <a:xfrm>
                <a:off x="2349" y="1562"/>
                <a:ext cx="81" cy="110"/>
              </a:xfrm>
              <a:custGeom>
                <a:avLst/>
                <a:gdLst>
                  <a:gd name="T0" fmla="*/ 1 w 161"/>
                  <a:gd name="T1" fmla="*/ 0 h 220"/>
                  <a:gd name="T2" fmla="*/ 1 w 161"/>
                  <a:gd name="T3" fmla="*/ 1 h 220"/>
                  <a:gd name="T4" fmla="*/ 1 w 161"/>
                  <a:gd name="T5" fmla="*/ 1 h 220"/>
                  <a:gd name="T6" fmla="*/ 0 w 161"/>
                  <a:gd name="T7" fmla="*/ 1 h 220"/>
                  <a:gd name="T8" fmla="*/ 1 w 161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1"/>
                  <a:gd name="T16" fmla="*/ 0 h 220"/>
                  <a:gd name="T17" fmla="*/ 161 w 161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1" h="220">
                    <a:moveTo>
                      <a:pt x="161" y="0"/>
                    </a:moveTo>
                    <a:lnTo>
                      <a:pt x="132" y="220"/>
                    </a:lnTo>
                    <a:lnTo>
                      <a:pt x="85" y="148"/>
                    </a:lnTo>
                    <a:lnTo>
                      <a:pt x="0" y="15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123"/>
              <p:cNvSpPr>
                <a:spLocks/>
              </p:cNvSpPr>
              <p:nvPr/>
            </p:nvSpPr>
            <p:spPr bwMode="auto">
              <a:xfrm>
                <a:off x="2349" y="1562"/>
                <a:ext cx="81" cy="110"/>
              </a:xfrm>
              <a:custGeom>
                <a:avLst/>
                <a:gdLst>
                  <a:gd name="T0" fmla="*/ 1 w 145"/>
                  <a:gd name="T1" fmla="*/ 0 h 197"/>
                  <a:gd name="T2" fmla="*/ 1 w 145"/>
                  <a:gd name="T3" fmla="*/ 1 h 197"/>
                  <a:gd name="T4" fmla="*/ 1 w 145"/>
                  <a:gd name="T5" fmla="*/ 1 h 197"/>
                  <a:gd name="T6" fmla="*/ 0 w 145"/>
                  <a:gd name="T7" fmla="*/ 1 h 197"/>
                  <a:gd name="T8" fmla="*/ 1 w 145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7"/>
                  <a:gd name="T17" fmla="*/ 145 w 145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7">
                    <a:moveTo>
                      <a:pt x="145" y="0"/>
                    </a:moveTo>
                    <a:lnTo>
                      <a:pt x="119" y="197"/>
                    </a:lnTo>
                    <a:lnTo>
                      <a:pt x="77" y="133"/>
                    </a:lnTo>
                    <a:lnTo>
                      <a:pt x="0" y="135"/>
                    </a:lnTo>
                    <a:lnTo>
                      <a:pt x="14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Line 124"/>
              <p:cNvSpPr>
                <a:spLocks noChangeShapeType="1"/>
              </p:cNvSpPr>
              <p:nvPr/>
            </p:nvSpPr>
            <p:spPr bwMode="auto">
              <a:xfrm flipV="1">
                <a:off x="2122" y="1599"/>
                <a:ext cx="289" cy="55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Rectangle 125"/>
              <p:cNvSpPr>
                <a:spLocks noChangeArrowheads="1"/>
              </p:cNvSpPr>
              <p:nvPr/>
            </p:nvSpPr>
            <p:spPr bwMode="auto">
              <a:xfrm rot="-8520000">
                <a:off x="5088" y="1852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06" name="Freeform 126"/>
              <p:cNvSpPr>
                <a:spLocks/>
              </p:cNvSpPr>
              <p:nvPr/>
            </p:nvSpPr>
            <p:spPr bwMode="auto">
              <a:xfrm>
                <a:off x="4787" y="1608"/>
                <a:ext cx="106" cy="93"/>
              </a:xfrm>
              <a:custGeom>
                <a:avLst/>
                <a:gdLst>
                  <a:gd name="T0" fmla="*/ 0 w 210"/>
                  <a:gd name="T1" fmla="*/ 0 h 188"/>
                  <a:gd name="T2" fmla="*/ 1 w 210"/>
                  <a:gd name="T3" fmla="*/ 0 h 188"/>
                  <a:gd name="T4" fmla="*/ 1 w 210"/>
                  <a:gd name="T5" fmla="*/ 0 h 188"/>
                  <a:gd name="T6" fmla="*/ 1 w 210"/>
                  <a:gd name="T7" fmla="*/ 0 h 188"/>
                  <a:gd name="T8" fmla="*/ 0 w 21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188"/>
                  <a:gd name="T17" fmla="*/ 210 w 21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188">
                    <a:moveTo>
                      <a:pt x="0" y="0"/>
                    </a:moveTo>
                    <a:lnTo>
                      <a:pt x="210" y="69"/>
                    </a:lnTo>
                    <a:lnTo>
                      <a:pt x="131" y="103"/>
                    </a:lnTo>
                    <a:lnTo>
                      <a:pt x="118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127"/>
              <p:cNvSpPr>
                <a:spLocks/>
              </p:cNvSpPr>
              <p:nvPr/>
            </p:nvSpPr>
            <p:spPr bwMode="auto">
              <a:xfrm>
                <a:off x="4787" y="1608"/>
                <a:ext cx="106" cy="93"/>
              </a:xfrm>
              <a:custGeom>
                <a:avLst/>
                <a:gdLst>
                  <a:gd name="T0" fmla="*/ 0 w 189"/>
                  <a:gd name="T1" fmla="*/ 0 h 168"/>
                  <a:gd name="T2" fmla="*/ 1 w 189"/>
                  <a:gd name="T3" fmla="*/ 1 h 168"/>
                  <a:gd name="T4" fmla="*/ 1 w 189"/>
                  <a:gd name="T5" fmla="*/ 1 h 168"/>
                  <a:gd name="T6" fmla="*/ 1 w 189"/>
                  <a:gd name="T7" fmla="*/ 1 h 168"/>
                  <a:gd name="T8" fmla="*/ 0 w 189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168"/>
                  <a:gd name="T17" fmla="*/ 189 w 18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168">
                    <a:moveTo>
                      <a:pt x="0" y="0"/>
                    </a:moveTo>
                    <a:lnTo>
                      <a:pt x="189" y="62"/>
                    </a:lnTo>
                    <a:lnTo>
                      <a:pt x="118" y="92"/>
                    </a:lnTo>
                    <a:lnTo>
                      <a:pt x="106" y="1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Line 128"/>
              <p:cNvSpPr>
                <a:spLocks noChangeShapeType="1"/>
              </p:cNvSpPr>
              <p:nvPr/>
            </p:nvSpPr>
            <p:spPr bwMode="auto">
              <a:xfrm flipH="1" flipV="1">
                <a:off x="4820" y="1633"/>
                <a:ext cx="681" cy="53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Rectangle 129"/>
              <p:cNvSpPr>
                <a:spLocks noChangeArrowheads="1"/>
              </p:cNvSpPr>
              <p:nvPr/>
            </p:nvSpPr>
            <p:spPr bwMode="auto">
              <a:xfrm rot="7020000">
                <a:off x="5294" y="2532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10" name="Freeform 130"/>
              <p:cNvSpPr>
                <a:spLocks/>
              </p:cNvSpPr>
              <p:nvPr/>
            </p:nvSpPr>
            <p:spPr bwMode="auto">
              <a:xfrm>
                <a:off x="5077" y="2873"/>
                <a:ext cx="82" cy="109"/>
              </a:xfrm>
              <a:custGeom>
                <a:avLst/>
                <a:gdLst>
                  <a:gd name="T0" fmla="*/ 0 w 163"/>
                  <a:gd name="T1" fmla="*/ 0 h 219"/>
                  <a:gd name="T2" fmla="*/ 1 w 163"/>
                  <a:gd name="T3" fmla="*/ 0 h 219"/>
                  <a:gd name="T4" fmla="*/ 1 w 163"/>
                  <a:gd name="T5" fmla="*/ 0 h 219"/>
                  <a:gd name="T6" fmla="*/ 1 w 163"/>
                  <a:gd name="T7" fmla="*/ 0 h 219"/>
                  <a:gd name="T8" fmla="*/ 0 w 163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219"/>
                  <a:gd name="T17" fmla="*/ 163 w 163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219">
                    <a:moveTo>
                      <a:pt x="0" y="219"/>
                    </a:moveTo>
                    <a:lnTo>
                      <a:pt x="30" y="0"/>
                    </a:lnTo>
                    <a:lnTo>
                      <a:pt x="77" y="71"/>
                    </a:lnTo>
                    <a:lnTo>
                      <a:pt x="163" y="6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131"/>
              <p:cNvSpPr>
                <a:spLocks/>
              </p:cNvSpPr>
              <p:nvPr/>
            </p:nvSpPr>
            <p:spPr bwMode="auto">
              <a:xfrm>
                <a:off x="5077" y="2873"/>
                <a:ext cx="82" cy="109"/>
              </a:xfrm>
              <a:custGeom>
                <a:avLst/>
                <a:gdLst>
                  <a:gd name="T0" fmla="*/ 0 w 146"/>
                  <a:gd name="T1" fmla="*/ 1 h 196"/>
                  <a:gd name="T2" fmla="*/ 1 w 146"/>
                  <a:gd name="T3" fmla="*/ 0 h 196"/>
                  <a:gd name="T4" fmla="*/ 1 w 146"/>
                  <a:gd name="T5" fmla="*/ 1 h 196"/>
                  <a:gd name="T6" fmla="*/ 1 w 146"/>
                  <a:gd name="T7" fmla="*/ 1 h 196"/>
                  <a:gd name="T8" fmla="*/ 0 w 146"/>
                  <a:gd name="T9" fmla="*/ 1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96"/>
                  <a:gd name="T17" fmla="*/ 146 w 146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96">
                    <a:moveTo>
                      <a:pt x="0" y="196"/>
                    </a:moveTo>
                    <a:lnTo>
                      <a:pt x="27" y="0"/>
                    </a:lnTo>
                    <a:lnTo>
                      <a:pt x="69" y="64"/>
                    </a:lnTo>
                    <a:lnTo>
                      <a:pt x="146" y="62"/>
                    </a:lnTo>
                    <a:lnTo>
                      <a:pt x="0" y="1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Line 132"/>
              <p:cNvSpPr>
                <a:spLocks noChangeShapeType="1"/>
              </p:cNvSpPr>
              <p:nvPr/>
            </p:nvSpPr>
            <p:spPr bwMode="auto">
              <a:xfrm flipH="1">
                <a:off x="5097" y="2165"/>
                <a:ext cx="404" cy="78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Rectangle 133"/>
              <p:cNvSpPr>
                <a:spLocks noChangeArrowheads="1"/>
              </p:cNvSpPr>
              <p:nvPr/>
            </p:nvSpPr>
            <p:spPr bwMode="auto">
              <a:xfrm rot="-2100000">
                <a:off x="4110" y="200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14" name="Freeform 134"/>
              <p:cNvSpPr>
                <a:spLocks/>
              </p:cNvSpPr>
              <p:nvPr/>
            </p:nvSpPr>
            <p:spPr bwMode="auto">
              <a:xfrm>
                <a:off x="4237" y="1969"/>
                <a:ext cx="104" cy="95"/>
              </a:xfrm>
              <a:custGeom>
                <a:avLst/>
                <a:gdLst>
                  <a:gd name="T0" fmla="*/ 1 w 208"/>
                  <a:gd name="T1" fmla="*/ 0 h 190"/>
                  <a:gd name="T2" fmla="*/ 1 w 208"/>
                  <a:gd name="T3" fmla="*/ 1 h 190"/>
                  <a:gd name="T4" fmla="*/ 1 w 208"/>
                  <a:gd name="T5" fmla="*/ 1 h 190"/>
                  <a:gd name="T6" fmla="*/ 0 w 208"/>
                  <a:gd name="T7" fmla="*/ 1 h 190"/>
                  <a:gd name="T8" fmla="*/ 1 w 208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90"/>
                  <a:gd name="T17" fmla="*/ 208 w 208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90">
                    <a:moveTo>
                      <a:pt x="208" y="0"/>
                    </a:moveTo>
                    <a:lnTo>
                      <a:pt x="96" y="190"/>
                    </a:lnTo>
                    <a:lnTo>
                      <a:pt x="81" y="107"/>
                    </a:lnTo>
                    <a:lnTo>
                      <a:pt x="0" y="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135"/>
              <p:cNvSpPr>
                <a:spLocks/>
              </p:cNvSpPr>
              <p:nvPr/>
            </p:nvSpPr>
            <p:spPr bwMode="auto">
              <a:xfrm>
                <a:off x="4237" y="1969"/>
                <a:ext cx="104" cy="95"/>
              </a:xfrm>
              <a:custGeom>
                <a:avLst/>
                <a:gdLst>
                  <a:gd name="T0" fmla="*/ 1 w 186"/>
                  <a:gd name="T1" fmla="*/ 0 h 171"/>
                  <a:gd name="T2" fmla="*/ 1 w 186"/>
                  <a:gd name="T3" fmla="*/ 1 h 171"/>
                  <a:gd name="T4" fmla="*/ 1 w 186"/>
                  <a:gd name="T5" fmla="*/ 1 h 171"/>
                  <a:gd name="T6" fmla="*/ 0 w 186"/>
                  <a:gd name="T7" fmla="*/ 1 h 171"/>
                  <a:gd name="T8" fmla="*/ 1 w 186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71"/>
                  <a:gd name="T17" fmla="*/ 186 w 186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71">
                    <a:moveTo>
                      <a:pt x="186" y="0"/>
                    </a:moveTo>
                    <a:lnTo>
                      <a:pt x="86" y="171"/>
                    </a:lnTo>
                    <a:lnTo>
                      <a:pt x="72" y="96"/>
                    </a:lnTo>
                    <a:lnTo>
                      <a:pt x="0" y="68"/>
                    </a:lnTo>
                    <a:lnTo>
                      <a:pt x="1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136"/>
              <p:cNvSpPr>
                <a:spLocks/>
              </p:cNvSpPr>
              <p:nvPr/>
            </p:nvSpPr>
            <p:spPr bwMode="auto">
              <a:xfrm>
                <a:off x="3972" y="1996"/>
                <a:ext cx="337" cy="229"/>
              </a:xfrm>
              <a:custGeom>
                <a:avLst/>
                <a:gdLst>
                  <a:gd name="T0" fmla="*/ 0 w 605"/>
                  <a:gd name="T1" fmla="*/ 1 h 411"/>
                  <a:gd name="T2" fmla="*/ 1 w 605"/>
                  <a:gd name="T3" fmla="*/ 1 h 411"/>
                  <a:gd name="T4" fmla="*/ 1 w 605"/>
                  <a:gd name="T5" fmla="*/ 1 h 411"/>
                  <a:gd name="T6" fmla="*/ 1 w 605"/>
                  <a:gd name="T7" fmla="*/ 1 h 411"/>
                  <a:gd name="T8" fmla="*/ 1 w 605"/>
                  <a:gd name="T9" fmla="*/ 0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411"/>
                  <a:gd name="T17" fmla="*/ 605 w 605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411">
                    <a:moveTo>
                      <a:pt x="0" y="411"/>
                    </a:moveTo>
                    <a:lnTo>
                      <a:pt x="147" y="322"/>
                    </a:lnTo>
                    <a:lnTo>
                      <a:pt x="310" y="216"/>
                    </a:lnTo>
                    <a:lnTo>
                      <a:pt x="469" y="105"/>
                    </a:lnTo>
                    <a:lnTo>
                      <a:pt x="60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Rectangle 137"/>
              <p:cNvSpPr>
                <a:spLocks noChangeArrowheads="1"/>
              </p:cNvSpPr>
              <p:nvPr/>
            </p:nvSpPr>
            <p:spPr bwMode="auto">
              <a:xfrm rot="-6960000">
                <a:off x="3740" y="1837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18" name="Freeform 138"/>
              <p:cNvSpPr>
                <a:spLocks/>
              </p:cNvSpPr>
              <p:nvPr/>
            </p:nvSpPr>
            <p:spPr bwMode="auto">
              <a:xfrm>
                <a:off x="3646" y="1552"/>
                <a:ext cx="79" cy="110"/>
              </a:xfrm>
              <a:custGeom>
                <a:avLst/>
                <a:gdLst>
                  <a:gd name="T0" fmla="*/ 0 w 158"/>
                  <a:gd name="T1" fmla="*/ 0 h 219"/>
                  <a:gd name="T2" fmla="*/ 1 w 158"/>
                  <a:gd name="T3" fmla="*/ 1 h 219"/>
                  <a:gd name="T4" fmla="*/ 1 w 158"/>
                  <a:gd name="T5" fmla="*/ 1 h 219"/>
                  <a:gd name="T6" fmla="*/ 1 w 158"/>
                  <a:gd name="T7" fmla="*/ 1 h 219"/>
                  <a:gd name="T8" fmla="*/ 0 w 158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219"/>
                  <a:gd name="T17" fmla="*/ 158 w 158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219">
                    <a:moveTo>
                      <a:pt x="0" y="0"/>
                    </a:moveTo>
                    <a:lnTo>
                      <a:pt x="158" y="155"/>
                    </a:lnTo>
                    <a:lnTo>
                      <a:pt x="72" y="149"/>
                    </a:lnTo>
                    <a:lnTo>
                      <a:pt x="23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139"/>
              <p:cNvSpPr>
                <a:spLocks/>
              </p:cNvSpPr>
              <p:nvPr/>
            </p:nvSpPr>
            <p:spPr bwMode="auto">
              <a:xfrm>
                <a:off x="3646" y="1552"/>
                <a:ext cx="79" cy="110"/>
              </a:xfrm>
              <a:custGeom>
                <a:avLst/>
                <a:gdLst>
                  <a:gd name="T0" fmla="*/ 0 w 142"/>
                  <a:gd name="T1" fmla="*/ 0 h 197"/>
                  <a:gd name="T2" fmla="*/ 1 w 142"/>
                  <a:gd name="T3" fmla="*/ 1 h 197"/>
                  <a:gd name="T4" fmla="*/ 1 w 142"/>
                  <a:gd name="T5" fmla="*/ 1 h 197"/>
                  <a:gd name="T6" fmla="*/ 1 w 142"/>
                  <a:gd name="T7" fmla="*/ 1 h 197"/>
                  <a:gd name="T8" fmla="*/ 0 w 142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97"/>
                  <a:gd name="T17" fmla="*/ 142 w 142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97">
                    <a:moveTo>
                      <a:pt x="0" y="0"/>
                    </a:moveTo>
                    <a:lnTo>
                      <a:pt x="142" y="139"/>
                    </a:lnTo>
                    <a:lnTo>
                      <a:pt x="65" y="134"/>
                    </a:lnTo>
                    <a:lnTo>
                      <a:pt x="21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Line 140"/>
              <p:cNvSpPr>
                <a:spLocks noChangeShapeType="1"/>
              </p:cNvSpPr>
              <p:nvPr/>
            </p:nvSpPr>
            <p:spPr bwMode="auto">
              <a:xfrm flipH="1" flipV="1">
                <a:off x="3664" y="1589"/>
                <a:ext cx="308" cy="6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Rectangle 141"/>
              <p:cNvSpPr>
                <a:spLocks noChangeArrowheads="1"/>
              </p:cNvSpPr>
              <p:nvPr/>
            </p:nvSpPr>
            <p:spPr bwMode="auto">
              <a:xfrm rot="9780000">
                <a:off x="3237" y="159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22" name="Freeform 142"/>
              <p:cNvSpPr>
                <a:spLocks/>
              </p:cNvSpPr>
              <p:nvPr/>
            </p:nvSpPr>
            <p:spPr bwMode="auto">
              <a:xfrm>
                <a:off x="2893" y="1661"/>
                <a:ext cx="111" cy="72"/>
              </a:xfrm>
              <a:custGeom>
                <a:avLst/>
                <a:gdLst>
                  <a:gd name="T0" fmla="*/ 0 w 220"/>
                  <a:gd name="T1" fmla="*/ 1 h 144"/>
                  <a:gd name="T2" fmla="*/ 1 w 220"/>
                  <a:gd name="T3" fmla="*/ 0 h 144"/>
                  <a:gd name="T4" fmla="*/ 1 w 220"/>
                  <a:gd name="T5" fmla="*/ 1 h 144"/>
                  <a:gd name="T6" fmla="*/ 1 w 220"/>
                  <a:gd name="T7" fmla="*/ 1 h 144"/>
                  <a:gd name="T8" fmla="*/ 0 w 220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44"/>
                  <a:gd name="T17" fmla="*/ 220 w 22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44">
                    <a:moveTo>
                      <a:pt x="0" y="132"/>
                    </a:moveTo>
                    <a:lnTo>
                      <a:pt x="178" y="0"/>
                    </a:lnTo>
                    <a:lnTo>
                      <a:pt x="159" y="84"/>
                    </a:lnTo>
                    <a:lnTo>
                      <a:pt x="220" y="14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143"/>
              <p:cNvSpPr>
                <a:spLocks/>
              </p:cNvSpPr>
              <p:nvPr/>
            </p:nvSpPr>
            <p:spPr bwMode="auto">
              <a:xfrm>
                <a:off x="2893" y="1661"/>
                <a:ext cx="111" cy="72"/>
              </a:xfrm>
              <a:custGeom>
                <a:avLst/>
                <a:gdLst>
                  <a:gd name="T0" fmla="*/ 0 w 198"/>
                  <a:gd name="T1" fmla="*/ 1 h 129"/>
                  <a:gd name="T2" fmla="*/ 1 w 198"/>
                  <a:gd name="T3" fmla="*/ 0 h 129"/>
                  <a:gd name="T4" fmla="*/ 1 w 198"/>
                  <a:gd name="T5" fmla="*/ 1 h 129"/>
                  <a:gd name="T6" fmla="*/ 1 w 198"/>
                  <a:gd name="T7" fmla="*/ 1 h 129"/>
                  <a:gd name="T8" fmla="*/ 0 w 198"/>
                  <a:gd name="T9" fmla="*/ 1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29"/>
                  <a:gd name="T17" fmla="*/ 198 w 1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29">
                    <a:moveTo>
                      <a:pt x="0" y="118"/>
                    </a:moveTo>
                    <a:lnTo>
                      <a:pt x="160" y="0"/>
                    </a:lnTo>
                    <a:lnTo>
                      <a:pt x="143" y="75"/>
                    </a:lnTo>
                    <a:lnTo>
                      <a:pt x="198" y="129"/>
                    </a:lnTo>
                    <a:lnTo>
                      <a:pt x="0" y="1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Line 144"/>
              <p:cNvSpPr>
                <a:spLocks noChangeShapeType="1"/>
              </p:cNvSpPr>
              <p:nvPr/>
            </p:nvSpPr>
            <p:spPr bwMode="auto">
              <a:xfrm flipH="1">
                <a:off x="2933" y="1510"/>
                <a:ext cx="692" cy="20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Rectangle 145"/>
              <p:cNvSpPr>
                <a:spLocks noChangeArrowheads="1"/>
              </p:cNvSpPr>
              <p:nvPr/>
            </p:nvSpPr>
            <p:spPr bwMode="auto">
              <a:xfrm rot="10740000">
                <a:off x="3029" y="1492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26" name="Freeform 146"/>
              <p:cNvSpPr>
                <a:spLocks/>
              </p:cNvSpPr>
              <p:nvPr/>
            </p:nvSpPr>
            <p:spPr bwMode="auto">
              <a:xfrm>
                <a:off x="2499" y="1481"/>
                <a:ext cx="104" cy="75"/>
              </a:xfrm>
              <a:custGeom>
                <a:avLst/>
                <a:gdLst>
                  <a:gd name="T0" fmla="*/ 0 w 209"/>
                  <a:gd name="T1" fmla="*/ 0 h 151"/>
                  <a:gd name="T2" fmla="*/ 0 w 209"/>
                  <a:gd name="T3" fmla="*/ 0 h 151"/>
                  <a:gd name="T4" fmla="*/ 0 w 209"/>
                  <a:gd name="T5" fmla="*/ 0 h 151"/>
                  <a:gd name="T6" fmla="*/ 0 w 209"/>
                  <a:gd name="T7" fmla="*/ 0 h 151"/>
                  <a:gd name="T8" fmla="*/ 0 w 209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51"/>
                  <a:gd name="T17" fmla="*/ 209 w 209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51">
                    <a:moveTo>
                      <a:pt x="0" y="77"/>
                    </a:moveTo>
                    <a:lnTo>
                      <a:pt x="208" y="0"/>
                    </a:lnTo>
                    <a:lnTo>
                      <a:pt x="166" y="76"/>
                    </a:lnTo>
                    <a:lnTo>
                      <a:pt x="209" y="15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147"/>
              <p:cNvSpPr>
                <a:spLocks/>
              </p:cNvSpPr>
              <p:nvPr/>
            </p:nvSpPr>
            <p:spPr bwMode="auto">
              <a:xfrm>
                <a:off x="2499" y="1481"/>
                <a:ext cx="104" cy="75"/>
              </a:xfrm>
              <a:custGeom>
                <a:avLst/>
                <a:gdLst>
                  <a:gd name="T0" fmla="*/ 0 w 187"/>
                  <a:gd name="T1" fmla="*/ 1 h 135"/>
                  <a:gd name="T2" fmla="*/ 1 w 187"/>
                  <a:gd name="T3" fmla="*/ 0 h 135"/>
                  <a:gd name="T4" fmla="*/ 1 w 187"/>
                  <a:gd name="T5" fmla="*/ 1 h 135"/>
                  <a:gd name="T6" fmla="*/ 1 w 187"/>
                  <a:gd name="T7" fmla="*/ 1 h 135"/>
                  <a:gd name="T8" fmla="*/ 0 w 187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35"/>
                  <a:gd name="T17" fmla="*/ 187 w 18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35">
                    <a:moveTo>
                      <a:pt x="0" y="69"/>
                    </a:moveTo>
                    <a:lnTo>
                      <a:pt x="186" y="0"/>
                    </a:lnTo>
                    <a:lnTo>
                      <a:pt x="149" y="68"/>
                    </a:lnTo>
                    <a:lnTo>
                      <a:pt x="187" y="135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Line 148"/>
              <p:cNvSpPr>
                <a:spLocks noChangeShapeType="1"/>
              </p:cNvSpPr>
              <p:nvPr/>
            </p:nvSpPr>
            <p:spPr bwMode="auto">
              <a:xfrm flipH="1">
                <a:off x="2540" y="1510"/>
                <a:ext cx="1085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Rectangle 149"/>
              <p:cNvSpPr>
                <a:spLocks noChangeArrowheads="1"/>
              </p:cNvSpPr>
              <p:nvPr/>
            </p:nvSpPr>
            <p:spPr bwMode="auto">
              <a:xfrm rot="-10620000">
                <a:off x="4177" y="1523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30" name="Freeform 150"/>
              <p:cNvSpPr>
                <a:spLocks/>
              </p:cNvSpPr>
              <p:nvPr/>
            </p:nvSpPr>
            <p:spPr bwMode="auto">
              <a:xfrm>
                <a:off x="3672" y="1481"/>
                <a:ext cx="106" cy="75"/>
              </a:xfrm>
              <a:custGeom>
                <a:avLst/>
                <a:gdLst>
                  <a:gd name="T0" fmla="*/ 0 w 213"/>
                  <a:gd name="T1" fmla="*/ 1 h 150"/>
                  <a:gd name="T2" fmla="*/ 0 w 213"/>
                  <a:gd name="T3" fmla="*/ 0 h 150"/>
                  <a:gd name="T4" fmla="*/ 0 w 213"/>
                  <a:gd name="T5" fmla="*/ 1 h 150"/>
                  <a:gd name="T6" fmla="*/ 0 w 213"/>
                  <a:gd name="T7" fmla="*/ 1 h 150"/>
                  <a:gd name="T8" fmla="*/ 0 w 213"/>
                  <a:gd name="T9" fmla="*/ 1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50"/>
                  <a:gd name="T17" fmla="*/ 213 w 213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50">
                    <a:moveTo>
                      <a:pt x="0" y="63"/>
                    </a:moveTo>
                    <a:lnTo>
                      <a:pt x="213" y="0"/>
                    </a:lnTo>
                    <a:lnTo>
                      <a:pt x="166" y="73"/>
                    </a:lnTo>
                    <a:lnTo>
                      <a:pt x="204" y="15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151"/>
              <p:cNvSpPr>
                <a:spLocks/>
              </p:cNvSpPr>
              <p:nvPr/>
            </p:nvSpPr>
            <p:spPr bwMode="auto">
              <a:xfrm>
                <a:off x="3672" y="1481"/>
                <a:ext cx="106" cy="75"/>
              </a:xfrm>
              <a:custGeom>
                <a:avLst/>
                <a:gdLst>
                  <a:gd name="T0" fmla="*/ 0 w 191"/>
                  <a:gd name="T1" fmla="*/ 1 h 134"/>
                  <a:gd name="T2" fmla="*/ 1 w 191"/>
                  <a:gd name="T3" fmla="*/ 0 h 134"/>
                  <a:gd name="T4" fmla="*/ 1 w 191"/>
                  <a:gd name="T5" fmla="*/ 1 h 134"/>
                  <a:gd name="T6" fmla="*/ 1 w 191"/>
                  <a:gd name="T7" fmla="*/ 1 h 134"/>
                  <a:gd name="T8" fmla="*/ 0 w 191"/>
                  <a:gd name="T9" fmla="*/ 1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34"/>
                  <a:gd name="T17" fmla="*/ 191 w 191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34">
                    <a:moveTo>
                      <a:pt x="0" y="56"/>
                    </a:moveTo>
                    <a:lnTo>
                      <a:pt x="191" y="0"/>
                    </a:lnTo>
                    <a:lnTo>
                      <a:pt x="149" y="65"/>
                    </a:lnTo>
                    <a:lnTo>
                      <a:pt x="183" y="134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Line 152"/>
              <p:cNvSpPr>
                <a:spLocks noChangeShapeType="1"/>
              </p:cNvSpPr>
              <p:nvPr/>
            </p:nvSpPr>
            <p:spPr bwMode="auto">
              <a:xfrm flipH="1" flipV="1">
                <a:off x="3714" y="1515"/>
                <a:ext cx="1037" cy="6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Rectangle 153"/>
              <p:cNvSpPr>
                <a:spLocks noChangeArrowheads="1"/>
              </p:cNvSpPr>
              <p:nvPr/>
            </p:nvSpPr>
            <p:spPr bwMode="auto">
              <a:xfrm rot="8100000">
                <a:off x="4573" y="1707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34" name="Freeform 154"/>
              <p:cNvSpPr>
                <a:spLocks/>
              </p:cNvSpPr>
              <p:nvPr/>
            </p:nvSpPr>
            <p:spPr bwMode="auto">
              <a:xfrm>
                <a:off x="4413" y="1806"/>
                <a:ext cx="96" cy="103"/>
              </a:xfrm>
              <a:custGeom>
                <a:avLst/>
                <a:gdLst>
                  <a:gd name="T0" fmla="*/ 0 w 191"/>
                  <a:gd name="T1" fmla="*/ 1 h 206"/>
                  <a:gd name="T2" fmla="*/ 1 w 191"/>
                  <a:gd name="T3" fmla="*/ 0 h 206"/>
                  <a:gd name="T4" fmla="*/ 1 w 191"/>
                  <a:gd name="T5" fmla="*/ 1 h 206"/>
                  <a:gd name="T6" fmla="*/ 1 w 191"/>
                  <a:gd name="T7" fmla="*/ 1 h 206"/>
                  <a:gd name="T8" fmla="*/ 0 w 191"/>
                  <a:gd name="T9" fmla="*/ 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206"/>
                  <a:gd name="T17" fmla="*/ 191 w 191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206">
                    <a:moveTo>
                      <a:pt x="0" y="206"/>
                    </a:moveTo>
                    <a:lnTo>
                      <a:pt x="78" y="0"/>
                    </a:lnTo>
                    <a:lnTo>
                      <a:pt x="108" y="80"/>
                    </a:lnTo>
                    <a:lnTo>
                      <a:pt x="191" y="9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155"/>
              <p:cNvSpPr>
                <a:spLocks/>
              </p:cNvSpPr>
              <p:nvPr/>
            </p:nvSpPr>
            <p:spPr bwMode="auto">
              <a:xfrm>
                <a:off x="4413" y="1806"/>
                <a:ext cx="96" cy="103"/>
              </a:xfrm>
              <a:custGeom>
                <a:avLst/>
                <a:gdLst>
                  <a:gd name="T0" fmla="*/ 0 w 172"/>
                  <a:gd name="T1" fmla="*/ 1 h 185"/>
                  <a:gd name="T2" fmla="*/ 1 w 172"/>
                  <a:gd name="T3" fmla="*/ 0 h 185"/>
                  <a:gd name="T4" fmla="*/ 1 w 172"/>
                  <a:gd name="T5" fmla="*/ 1 h 185"/>
                  <a:gd name="T6" fmla="*/ 1 w 172"/>
                  <a:gd name="T7" fmla="*/ 1 h 185"/>
                  <a:gd name="T8" fmla="*/ 0 w 172"/>
                  <a:gd name="T9" fmla="*/ 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85"/>
                  <a:gd name="T17" fmla="*/ 172 w 172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85">
                    <a:moveTo>
                      <a:pt x="0" y="185"/>
                    </a:moveTo>
                    <a:lnTo>
                      <a:pt x="70" y="0"/>
                    </a:lnTo>
                    <a:lnTo>
                      <a:pt x="97" y="72"/>
                    </a:lnTo>
                    <a:lnTo>
                      <a:pt x="172" y="87"/>
                    </a:lnTo>
                    <a:lnTo>
                      <a:pt x="0" y="1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156"/>
              <p:cNvSpPr>
                <a:spLocks/>
              </p:cNvSpPr>
              <p:nvPr/>
            </p:nvSpPr>
            <p:spPr bwMode="auto">
              <a:xfrm>
                <a:off x="4440" y="1579"/>
                <a:ext cx="311" cy="298"/>
              </a:xfrm>
              <a:custGeom>
                <a:avLst/>
                <a:gdLst>
                  <a:gd name="T0" fmla="*/ 1 w 558"/>
                  <a:gd name="T1" fmla="*/ 0 h 536"/>
                  <a:gd name="T2" fmla="*/ 1 w 558"/>
                  <a:gd name="T3" fmla="*/ 1 h 536"/>
                  <a:gd name="T4" fmla="*/ 1 w 558"/>
                  <a:gd name="T5" fmla="*/ 1 h 536"/>
                  <a:gd name="T6" fmla="*/ 1 w 558"/>
                  <a:gd name="T7" fmla="*/ 1 h 536"/>
                  <a:gd name="T8" fmla="*/ 0 w 558"/>
                  <a:gd name="T9" fmla="*/ 1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36"/>
                  <a:gd name="T17" fmla="*/ 558 w 558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36">
                    <a:moveTo>
                      <a:pt x="558" y="0"/>
                    </a:moveTo>
                    <a:lnTo>
                      <a:pt x="421" y="118"/>
                    </a:lnTo>
                    <a:lnTo>
                      <a:pt x="269" y="258"/>
                    </a:lnTo>
                    <a:lnTo>
                      <a:pt x="123" y="402"/>
                    </a:lnTo>
                    <a:lnTo>
                      <a:pt x="0" y="53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Rectangle 157"/>
              <p:cNvSpPr>
                <a:spLocks noChangeArrowheads="1"/>
              </p:cNvSpPr>
              <p:nvPr/>
            </p:nvSpPr>
            <p:spPr bwMode="auto">
              <a:xfrm rot="-8100000">
                <a:off x="3095" y="215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38" name="Freeform 158"/>
              <p:cNvSpPr>
                <a:spLocks/>
              </p:cNvSpPr>
              <p:nvPr/>
            </p:nvSpPr>
            <p:spPr bwMode="auto">
              <a:xfrm>
                <a:off x="3027" y="2063"/>
                <a:ext cx="100" cy="100"/>
              </a:xfrm>
              <a:custGeom>
                <a:avLst/>
                <a:gdLst>
                  <a:gd name="T0" fmla="*/ 0 w 200"/>
                  <a:gd name="T1" fmla="*/ 0 h 202"/>
                  <a:gd name="T2" fmla="*/ 1 w 200"/>
                  <a:gd name="T3" fmla="*/ 0 h 202"/>
                  <a:gd name="T4" fmla="*/ 1 w 200"/>
                  <a:gd name="T5" fmla="*/ 0 h 202"/>
                  <a:gd name="T6" fmla="*/ 1 w 200"/>
                  <a:gd name="T7" fmla="*/ 0 h 202"/>
                  <a:gd name="T8" fmla="*/ 0 w 200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02"/>
                  <a:gd name="T17" fmla="*/ 200 w 200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02">
                    <a:moveTo>
                      <a:pt x="0" y="0"/>
                    </a:moveTo>
                    <a:lnTo>
                      <a:pt x="200" y="97"/>
                    </a:lnTo>
                    <a:lnTo>
                      <a:pt x="116" y="119"/>
                    </a:lnTo>
                    <a:lnTo>
                      <a:pt x="92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159"/>
              <p:cNvSpPr>
                <a:spLocks/>
              </p:cNvSpPr>
              <p:nvPr/>
            </p:nvSpPr>
            <p:spPr bwMode="auto">
              <a:xfrm>
                <a:off x="3027" y="2063"/>
                <a:ext cx="100" cy="100"/>
              </a:xfrm>
              <a:custGeom>
                <a:avLst/>
                <a:gdLst>
                  <a:gd name="T0" fmla="*/ 0 w 179"/>
                  <a:gd name="T1" fmla="*/ 0 h 181"/>
                  <a:gd name="T2" fmla="*/ 1 w 179"/>
                  <a:gd name="T3" fmla="*/ 1 h 181"/>
                  <a:gd name="T4" fmla="*/ 1 w 179"/>
                  <a:gd name="T5" fmla="*/ 1 h 181"/>
                  <a:gd name="T6" fmla="*/ 1 w 179"/>
                  <a:gd name="T7" fmla="*/ 1 h 181"/>
                  <a:gd name="T8" fmla="*/ 0 w 179"/>
                  <a:gd name="T9" fmla="*/ 0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81"/>
                  <a:gd name="T17" fmla="*/ 179 w 179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81">
                    <a:moveTo>
                      <a:pt x="0" y="0"/>
                    </a:moveTo>
                    <a:lnTo>
                      <a:pt x="179" y="87"/>
                    </a:lnTo>
                    <a:lnTo>
                      <a:pt x="104" y="107"/>
                    </a:lnTo>
                    <a:lnTo>
                      <a:pt x="82" y="18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Line 160"/>
              <p:cNvSpPr>
                <a:spLocks noChangeShapeType="1"/>
              </p:cNvSpPr>
              <p:nvPr/>
            </p:nvSpPr>
            <p:spPr bwMode="auto">
              <a:xfrm flipH="1" flipV="1">
                <a:off x="3056" y="2093"/>
                <a:ext cx="232" cy="23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Rectangle 161"/>
              <p:cNvSpPr>
                <a:spLocks noChangeArrowheads="1"/>
              </p:cNvSpPr>
              <p:nvPr/>
            </p:nvSpPr>
            <p:spPr bwMode="auto">
              <a:xfrm rot="-6060000">
                <a:off x="3107" y="1670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42" name="Freeform 162"/>
              <p:cNvSpPr>
                <a:spLocks/>
              </p:cNvSpPr>
              <p:nvPr/>
            </p:nvSpPr>
            <p:spPr bwMode="auto">
              <a:xfrm>
                <a:off x="3052" y="1132"/>
                <a:ext cx="73" cy="109"/>
              </a:xfrm>
              <a:custGeom>
                <a:avLst/>
                <a:gdLst>
                  <a:gd name="T0" fmla="*/ 0 w 147"/>
                  <a:gd name="T1" fmla="*/ 0 h 218"/>
                  <a:gd name="T2" fmla="*/ 0 w 147"/>
                  <a:gd name="T3" fmla="*/ 1 h 218"/>
                  <a:gd name="T4" fmla="*/ 0 w 147"/>
                  <a:gd name="T5" fmla="*/ 1 h 218"/>
                  <a:gd name="T6" fmla="*/ 0 w 147"/>
                  <a:gd name="T7" fmla="*/ 1 h 218"/>
                  <a:gd name="T8" fmla="*/ 0 w 147"/>
                  <a:gd name="T9" fmla="*/ 0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18"/>
                  <a:gd name="T17" fmla="*/ 147 w 147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18">
                    <a:moveTo>
                      <a:pt x="36" y="0"/>
                    </a:moveTo>
                    <a:lnTo>
                      <a:pt x="147" y="191"/>
                    </a:lnTo>
                    <a:lnTo>
                      <a:pt x="66" y="164"/>
                    </a:lnTo>
                    <a:lnTo>
                      <a:pt x="0" y="2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163"/>
              <p:cNvSpPr>
                <a:spLocks/>
              </p:cNvSpPr>
              <p:nvPr/>
            </p:nvSpPr>
            <p:spPr bwMode="auto">
              <a:xfrm>
                <a:off x="3052" y="1132"/>
                <a:ext cx="73" cy="109"/>
              </a:xfrm>
              <a:custGeom>
                <a:avLst/>
                <a:gdLst>
                  <a:gd name="T0" fmla="*/ 1 w 132"/>
                  <a:gd name="T1" fmla="*/ 0 h 195"/>
                  <a:gd name="T2" fmla="*/ 1 w 132"/>
                  <a:gd name="T3" fmla="*/ 1 h 195"/>
                  <a:gd name="T4" fmla="*/ 1 w 132"/>
                  <a:gd name="T5" fmla="*/ 1 h 195"/>
                  <a:gd name="T6" fmla="*/ 0 w 132"/>
                  <a:gd name="T7" fmla="*/ 1 h 195"/>
                  <a:gd name="T8" fmla="*/ 1 w 13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95"/>
                  <a:gd name="T17" fmla="*/ 132 w 13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95">
                    <a:moveTo>
                      <a:pt x="32" y="0"/>
                    </a:moveTo>
                    <a:lnTo>
                      <a:pt x="132" y="171"/>
                    </a:lnTo>
                    <a:lnTo>
                      <a:pt x="59" y="147"/>
                    </a:lnTo>
                    <a:lnTo>
                      <a:pt x="0" y="195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Line 164"/>
              <p:cNvSpPr>
                <a:spLocks noChangeShapeType="1"/>
              </p:cNvSpPr>
              <p:nvPr/>
            </p:nvSpPr>
            <p:spPr bwMode="auto">
              <a:xfrm flipH="1" flipV="1">
                <a:off x="3077" y="1173"/>
                <a:ext cx="211" cy="115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Rectangle 165"/>
              <p:cNvSpPr>
                <a:spLocks noChangeArrowheads="1"/>
              </p:cNvSpPr>
              <p:nvPr/>
            </p:nvSpPr>
            <p:spPr bwMode="auto">
              <a:xfrm rot="8700000">
                <a:off x="4181" y="203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46" name="Freeform 166"/>
              <p:cNvSpPr>
                <a:spLocks/>
              </p:cNvSpPr>
              <p:nvPr/>
            </p:nvSpPr>
            <p:spPr bwMode="auto">
              <a:xfrm>
                <a:off x="4010" y="2102"/>
                <a:ext cx="104" cy="95"/>
              </a:xfrm>
              <a:custGeom>
                <a:avLst/>
                <a:gdLst>
                  <a:gd name="T0" fmla="*/ 0 w 208"/>
                  <a:gd name="T1" fmla="*/ 0 h 191"/>
                  <a:gd name="T2" fmla="*/ 1 w 208"/>
                  <a:gd name="T3" fmla="*/ 0 h 191"/>
                  <a:gd name="T4" fmla="*/ 1 w 208"/>
                  <a:gd name="T5" fmla="*/ 0 h 191"/>
                  <a:gd name="T6" fmla="*/ 1 w 208"/>
                  <a:gd name="T7" fmla="*/ 0 h 191"/>
                  <a:gd name="T8" fmla="*/ 0 w 208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91"/>
                  <a:gd name="T17" fmla="*/ 208 w 20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91">
                    <a:moveTo>
                      <a:pt x="0" y="191"/>
                    </a:moveTo>
                    <a:lnTo>
                      <a:pt x="112" y="0"/>
                    </a:lnTo>
                    <a:lnTo>
                      <a:pt x="128" y="85"/>
                    </a:lnTo>
                    <a:lnTo>
                      <a:pt x="208" y="11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167"/>
              <p:cNvSpPr>
                <a:spLocks/>
              </p:cNvSpPr>
              <p:nvPr/>
            </p:nvSpPr>
            <p:spPr bwMode="auto">
              <a:xfrm>
                <a:off x="4010" y="2102"/>
                <a:ext cx="104" cy="95"/>
              </a:xfrm>
              <a:custGeom>
                <a:avLst/>
                <a:gdLst>
                  <a:gd name="T0" fmla="*/ 0 w 187"/>
                  <a:gd name="T1" fmla="*/ 1 h 171"/>
                  <a:gd name="T2" fmla="*/ 1 w 187"/>
                  <a:gd name="T3" fmla="*/ 0 h 171"/>
                  <a:gd name="T4" fmla="*/ 1 w 187"/>
                  <a:gd name="T5" fmla="*/ 1 h 171"/>
                  <a:gd name="T6" fmla="*/ 1 w 187"/>
                  <a:gd name="T7" fmla="*/ 1 h 171"/>
                  <a:gd name="T8" fmla="*/ 0 w 187"/>
                  <a:gd name="T9" fmla="*/ 1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7"/>
                  <a:gd name="T16" fmla="*/ 0 h 171"/>
                  <a:gd name="T17" fmla="*/ 187 w 187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7" h="171">
                    <a:moveTo>
                      <a:pt x="0" y="171"/>
                    </a:moveTo>
                    <a:lnTo>
                      <a:pt x="101" y="0"/>
                    </a:lnTo>
                    <a:lnTo>
                      <a:pt x="115" y="76"/>
                    </a:lnTo>
                    <a:lnTo>
                      <a:pt x="187" y="103"/>
                    </a:lnTo>
                    <a:lnTo>
                      <a:pt x="0" y="1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168"/>
              <p:cNvSpPr>
                <a:spLocks/>
              </p:cNvSpPr>
              <p:nvPr/>
            </p:nvSpPr>
            <p:spPr bwMode="auto">
              <a:xfrm>
                <a:off x="4042" y="1942"/>
                <a:ext cx="337" cy="229"/>
              </a:xfrm>
              <a:custGeom>
                <a:avLst/>
                <a:gdLst>
                  <a:gd name="T0" fmla="*/ 1 w 606"/>
                  <a:gd name="T1" fmla="*/ 0 h 411"/>
                  <a:gd name="T2" fmla="*/ 1 w 606"/>
                  <a:gd name="T3" fmla="*/ 1 h 411"/>
                  <a:gd name="T4" fmla="*/ 1 w 606"/>
                  <a:gd name="T5" fmla="*/ 1 h 411"/>
                  <a:gd name="T6" fmla="*/ 1 w 606"/>
                  <a:gd name="T7" fmla="*/ 1 h 411"/>
                  <a:gd name="T8" fmla="*/ 0 w 606"/>
                  <a:gd name="T9" fmla="*/ 1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6"/>
                  <a:gd name="T16" fmla="*/ 0 h 411"/>
                  <a:gd name="T17" fmla="*/ 606 w 606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6" h="411">
                    <a:moveTo>
                      <a:pt x="606" y="0"/>
                    </a:moveTo>
                    <a:lnTo>
                      <a:pt x="459" y="89"/>
                    </a:lnTo>
                    <a:lnTo>
                      <a:pt x="296" y="195"/>
                    </a:lnTo>
                    <a:lnTo>
                      <a:pt x="136" y="306"/>
                    </a:lnTo>
                    <a:lnTo>
                      <a:pt x="0" y="4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Rectangle 169"/>
              <p:cNvSpPr>
                <a:spLocks noChangeArrowheads="1"/>
              </p:cNvSpPr>
              <p:nvPr/>
            </p:nvSpPr>
            <p:spPr bwMode="auto">
              <a:xfrm rot="-2700000">
                <a:off x="4496" y="168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50" name="Freeform 170"/>
              <p:cNvSpPr>
                <a:spLocks/>
              </p:cNvSpPr>
              <p:nvPr/>
            </p:nvSpPr>
            <p:spPr bwMode="auto">
              <a:xfrm>
                <a:off x="4621" y="1612"/>
                <a:ext cx="96" cy="103"/>
              </a:xfrm>
              <a:custGeom>
                <a:avLst/>
                <a:gdLst>
                  <a:gd name="T0" fmla="*/ 1 w 192"/>
                  <a:gd name="T1" fmla="*/ 0 h 206"/>
                  <a:gd name="T2" fmla="*/ 1 w 192"/>
                  <a:gd name="T3" fmla="*/ 1 h 206"/>
                  <a:gd name="T4" fmla="*/ 1 w 192"/>
                  <a:gd name="T5" fmla="*/ 1 h 206"/>
                  <a:gd name="T6" fmla="*/ 0 w 192"/>
                  <a:gd name="T7" fmla="*/ 1 h 206"/>
                  <a:gd name="T8" fmla="*/ 1 w 192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06"/>
                  <a:gd name="T17" fmla="*/ 192 w 192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06">
                    <a:moveTo>
                      <a:pt x="192" y="0"/>
                    </a:moveTo>
                    <a:lnTo>
                      <a:pt x="114" y="206"/>
                    </a:lnTo>
                    <a:lnTo>
                      <a:pt x="84" y="126"/>
                    </a:lnTo>
                    <a:lnTo>
                      <a:pt x="0" y="109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171"/>
              <p:cNvSpPr>
                <a:spLocks/>
              </p:cNvSpPr>
              <p:nvPr/>
            </p:nvSpPr>
            <p:spPr bwMode="auto">
              <a:xfrm>
                <a:off x="4621" y="1612"/>
                <a:ext cx="96" cy="103"/>
              </a:xfrm>
              <a:custGeom>
                <a:avLst/>
                <a:gdLst>
                  <a:gd name="T0" fmla="*/ 1 w 172"/>
                  <a:gd name="T1" fmla="*/ 0 h 185"/>
                  <a:gd name="T2" fmla="*/ 1 w 172"/>
                  <a:gd name="T3" fmla="*/ 1 h 185"/>
                  <a:gd name="T4" fmla="*/ 1 w 172"/>
                  <a:gd name="T5" fmla="*/ 1 h 185"/>
                  <a:gd name="T6" fmla="*/ 0 w 172"/>
                  <a:gd name="T7" fmla="*/ 1 h 185"/>
                  <a:gd name="T8" fmla="*/ 1 w 172"/>
                  <a:gd name="T9" fmla="*/ 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185"/>
                  <a:gd name="T17" fmla="*/ 172 w 172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185">
                    <a:moveTo>
                      <a:pt x="172" y="0"/>
                    </a:moveTo>
                    <a:lnTo>
                      <a:pt x="102" y="185"/>
                    </a:lnTo>
                    <a:lnTo>
                      <a:pt x="75" y="113"/>
                    </a:lnTo>
                    <a:lnTo>
                      <a:pt x="0" y="98"/>
                    </a:lnTo>
                    <a:lnTo>
                      <a:pt x="1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172"/>
              <p:cNvSpPr>
                <a:spLocks/>
              </p:cNvSpPr>
              <p:nvPr/>
            </p:nvSpPr>
            <p:spPr bwMode="auto">
              <a:xfrm>
                <a:off x="4379" y="1643"/>
                <a:ext cx="311" cy="299"/>
              </a:xfrm>
              <a:custGeom>
                <a:avLst/>
                <a:gdLst>
                  <a:gd name="T0" fmla="*/ 0 w 558"/>
                  <a:gd name="T1" fmla="*/ 1 h 535"/>
                  <a:gd name="T2" fmla="*/ 1 w 558"/>
                  <a:gd name="T3" fmla="*/ 1 h 535"/>
                  <a:gd name="T4" fmla="*/ 1 w 558"/>
                  <a:gd name="T5" fmla="*/ 1 h 535"/>
                  <a:gd name="T6" fmla="*/ 1 w 558"/>
                  <a:gd name="T7" fmla="*/ 1 h 535"/>
                  <a:gd name="T8" fmla="*/ 1 w 558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35"/>
                  <a:gd name="T17" fmla="*/ 558 w 558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35">
                    <a:moveTo>
                      <a:pt x="0" y="535"/>
                    </a:moveTo>
                    <a:lnTo>
                      <a:pt x="137" y="417"/>
                    </a:lnTo>
                    <a:lnTo>
                      <a:pt x="289" y="277"/>
                    </a:lnTo>
                    <a:lnTo>
                      <a:pt x="435" y="133"/>
                    </a:lnTo>
                    <a:lnTo>
                      <a:pt x="55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Rectangle 173"/>
              <p:cNvSpPr>
                <a:spLocks noChangeArrowheads="1"/>
              </p:cNvSpPr>
              <p:nvPr/>
            </p:nvSpPr>
            <p:spPr bwMode="auto">
              <a:xfrm rot="-9900000">
                <a:off x="4406" y="2332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54" name="Freeform 174"/>
              <p:cNvSpPr>
                <a:spLocks/>
              </p:cNvSpPr>
              <p:nvPr/>
            </p:nvSpPr>
            <p:spPr bwMode="auto">
              <a:xfrm>
                <a:off x="4017" y="2229"/>
                <a:ext cx="110" cy="72"/>
              </a:xfrm>
              <a:custGeom>
                <a:avLst/>
                <a:gdLst>
                  <a:gd name="T0" fmla="*/ 0 w 221"/>
                  <a:gd name="T1" fmla="*/ 1 h 144"/>
                  <a:gd name="T2" fmla="*/ 0 w 221"/>
                  <a:gd name="T3" fmla="*/ 0 h 144"/>
                  <a:gd name="T4" fmla="*/ 0 w 221"/>
                  <a:gd name="T5" fmla="*/ 1 h 144"/>
                  <a:gd name="T6" fmla="*/ 0 w 221"/>
                  <a:gd name="T7" fmla="*/ 1 h 144"/>
                  <a:gd name="T8" fmla="*/ 0 w 221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4"/>
                  <a:gd name="T17" fmla="*/ 221 w 221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4">
                    <a:moveTo>
                      <a:pt x="0" y="17"/>
                    </a:moveTo>
                    <a:lnTo>
                      <a:pt x="221" y="0"/>
                    </a:lnTo>
                    <a:lnTo>
                      <a:pt x="161" y="62"/>
                    </a:lnTo>
                    <a:lnTo>
                      <a:pt x="181" y="14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175"/>
              <p:cNvSpPr>
                <a:spLocks/>
              </p:cNvSpPr>
              <p:nvPr/>
            </p:nvSpPr>
            <p:spPr bwMode="auto">
              <a:xfrm>
                <a:off x="4017" y="2229"/>
                <a:ext cx="110" cy="72"/>
              </a:xfrm>
              <a:custGeom>
                <a:avLst/>
                <a:gdLst>
                  <a:gd name="T0" fmla="*/ 0 w 198"/>
                  <a:gd name="T1" fmla="*/ 1 h 129"/>
                  <a:gd name="T2" fmla="*/ 1 w 198"/>
                  <a:gd name="T3" fmla="*/ 0 h 129"/>
                  <a:gd name="T4" fmla="*/ 1 w 198"/>
                  <a:gd name="T5" fmla="*/ 1 h 129"/>
                  <a:gd name="T6" fmla="*/ 1 w 198"/>
                  <a:gd name="T7" fmla="*/ 1 h 129"/>
                  <a:gd name="T8" fmla="*/ 0 w 198"/>
                  <a:gd name="T9" fmla="*/ 1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29"/>
                  <a:gd name="T17" fmla="*/ 198 w 1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29">
                    <a:moveTo>
                      <a:pt x="0" y="15"/>
                    </a:moveTo>
                    <a:lnTo>
                      <a:pt x="198" y="0"/>
                    </a:lnTo>
                    <a:lnTo>
                      <a:pt x="144" y="55"/>
                    </a:lnTo>
                    <a:lnTo>
                      <a:pt x="162" y="129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Line 176"/>
              <p:cNvSpPr>
                <a:spLocks noChangeShapeType="1"/>
              </p:cNvSpPr>
              <p:nvPr/>
            </p:nvSpPr>
            <p:spPr bwMode="auto">
              <a:xfrm flipH="1" flipV="1">
                <a:off x="4057" y="2248"/>
                <a:ext cx="826" cy="2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Rectangle 177"/>
              <p:cNvSpPr>
                <a:spLocks noChangeArrowheads="1"/>
              </p:cNvSpPr>
              <p:nvPr/>
            </p:nvSpPr>
            <p:spPr bwMode="auto">
              <a:xfrm rot="4320000">
                <a:off x="4965" y="265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58" name="Freeform 178"/>
              <p:cNvSpPr>
                <a:spLocks/>
              </p:cNvSpPr>
              <p:nvPr/>
            </p:nvSpPr>
            <p:spPr bwMode="auto">
              <a:xfrm>
                <a:off x="4967" y="2869"/>
                <a:ext cx="75" cy="111"/>
              </a:xfrm>
              <a:custGeom>
                <a:avLst/>
                <a:gdLst>
                  <a:gd name="T0" fmla="*/ 1 w 149"/>
                  <a:gd name="T1" fmla="*/ 1 h 222"/>
                  <a:gd name="T2" fmla="*/ 0 w 149"/>
                  <a:gd name="T3" fmla="*/ 1 h 222"/>
                  <a:gd name="T4" fmla="*/ 1 w 149"/>
                  <a:gd name="T5" fmla="*/ 1 h 222"/>
                  <a:gd name="T6" fmla="*/ 1 w 149"/>
                  <a:gd name="T7" fmla="*/ 0 h 222"/>
                  <a:gd name="T8" fmla="*/ 1 w 149"/>
                  <a:gd name="T9" fmla="*/ 1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222"/>
                  <a:gd name="T17" fmla="*/ 149 w 14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222">
                    <a:moveTo>
                      <a:pt x="149" y="222"/>
                    </a:moveTo>
                    <a:lnTo>
                      <a:pt x="0" y="58"/>
                    </a:lnTo>
                    <a:lnTo>
                      <a:pt x="84" y="67"/>
                    </a:lnTo>
                    <a:lnTo>
                      <a:pt x="138" y="0"/>
                    </a:lnTo>
                    <a:lnTo>
                      <a:pt x="149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179"/>
              <p:cNvSpPr>
                <a:spLocks/>
              </p:cNvSpPr>
              <p:nvPr/>
            </p:nvSpPr>
            <p:spPr bwMode="auto">
              <a:xfrm>
                <a:off x="4967" y="2869"/>
                <a:ext cx="75" cy="111"/>
              </a:xfrm>
              <a:custGeom>
                <a:avLst/>
                <a:gdLst>
                  <a:gd name="T0" fmla="*/ 1 w 134"/>
                  <a:gd name="T1" fmla="*/ 1 h 199"/>
                  <a:gd name="T2" fmla="*/ 0 w 134"/>
                  <a:gd name="T3" fmla="*/ 1 h 199"/>
                  <a:gd name="T4" fmla="*/ 1 w 134"/>
                  <a:gd name="T5" fmla="*/ 1 h 199"/>
                  <a:gd name="T6" fmla="*/ 1 w 134"/>
                  <a:gd name="T7" fmla="*/ 0 h 199"/>
                  <a:gd name="T8" fmla="*/ 1 w 134"/>
                  <a:gd name="T9" fmla="*/ 1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99"/>
                  <a:gd name="T17" fmla="*/ 134 w 134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99">
                    <a:moveTo>
                      <a:pt x="134" y="199"/>
                    </a:moveTo>
                    <a:lnTo>
                      <a:pt x="0" y="52"/>
                    </a:lnTo>
                    <a:lnTo>
                      <a:pt x="76" y="60"/>
                    </a:lnTo>
                    <a:lnTo>
                      <a:pt x="124" y="0"/>
                    </a:lnTo>
                    <a:lnTo>
                      <a:pt x="134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180"/>
              <p:cNvSpPr>
                <a:spLocks/>
              </p:cNvSpPr>
              <p:nvPr/>
            </p:nvSpPr>
            <p:spPr bwMode="auto">
              <a:xfrm>
                <a:off x="4883" y="2476"/>
                <a:ext cx="142" cy="466"/>
              </a:xfrm>
              <a:custGeom>
                <a:avLst/>
                <a:gdLst>
                  <a:gd name="T0" fmla="*/ 0 w 255"/>
                  <a:gd name="T1" fmla="*/ 0 h 835"/>
                  <a:gd name="T2" fmla="*/ 1 w 255"/>
                  <a:gd name="T3" fmla="*/ 1 h 835"/>
                  <a:gd name="T4" fmla="*/ 1 w 255"/>
                  <a:gd name="T5" fmla="*/ 1 h 835"/>
                  <a:gd name="T6" fmla="*/ 1 w 255"/>
                  <a:gd name="T7" fmla="*/ 1 h 835"/>
                  <a:gd name="T8" fmla="*/ 1 w 255"/>
                  <a:gd name="T9" fmla="*/ 1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835"/>
                  <a:gd name="T17" fmla="*/ 255 w 255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835">
                    <a:moveTo>
                      <a:pt x="0" y="0"/>
                    </a:moveTo>
                    <a:lnTo>
                      <a:pt x="48" y="198"/>
                    </a:lnTo>
                    <a:lnTo>
                      <a:pt x="112" y="422"/>
                    </a:lnTo>
                    <a:lnTo>
                      <a:pt x="184" y="644"/>
                    </a:lnTo>
                    <a:lnTo>
                      <a:pt x="255" y="8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Rectangle 181"/>
              <p:cNvSpPr>
                <a:spLocks noChangeArrowheads="1"/>
              </p:cNvSpPr>
              <p:nvPr/>
            </p:nvSpPr>
            <p:spPr bwMode="auto">
              <a:xfrm rot="-1260000">
                <a:off x="2920" y="318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62" name="Freeform 182"/>
              <p:cNvSpPr>
                <a:spLocks/>
              </p:cNvSpPr>
              <p:nvPr/>
            </p:nvSpPr>
            <p:spPr bwMode="auto">
              <a:xfrm>
                <a:off x="3327" y="3107"/>
                <a:ext cx="110" cy="72"/>
              </a:xfrm>
              <a:custGeom>
                <a:avLst/>
                <a:gdLst>
                  <a:gd name="T0" fmla="*/ 0 w 221"/>
                  <a:gd name="T1" fmla="*/ 0 h 145"/>
                  <a:gd name="T2" fmla="*/ 0 w 221"/>
                  <a:gd name="T3" fmla="*/ 0 h 145"/>
                  <a:gd name="T4" fmla="*/ 0 w 221"/>
                  <a:gd name="T5" fmla="*/ 0 h 145"/>
                  <a:gd name="T6" fmla="*/ 0 w 221"/>
                  <a:gd name="T7" fmla="*/ 0 h 145"/>
                  <a:gd name="T8" fmla="*/ 0 w 221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145"/>
                  <a:gd name="T17" fmla="*/ 221 w 221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145">
                    <a:moveTo>
                      <a:pt x="221" y="0"/>
                    </a:moveTo>
                    <a:lnTo>
                      <a:pt x="53" y="145"/>
                    </a:lnTo>
                    <a:lnTo>
                      <a:pt x="66" y="60"/>
                    </a:lnTo>
                    <a:lnTo>
                      <a:pt x="0" y="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183"/>
              <p:cNvSpPr>
                <a:spLocks/>
              </p:cNvSpPr>
              <p:nvPr/>
            </p:nvSpPr>
            <p:spPr bwMode="auto">
              <a:xfrm>
                <a:off x="3327" y="3107"/>
                <a:ext cx="110" cy="72"/>
              </a:xfrm>
              <a:custGeom>
                <a:avLst/>
                <a:gdLst>
                  <a:gd name="T0" fmla="*/ 1 w 198"/>
                  <a:gd name="T1" fmla="*/ 0 h 130"/>
                  <a:gd name="T2" fmla="*/ 1 w 198"/>
                  <a:gd name="T3" fmla="*/ 1 h 130"/>
                  <a:gd name="T4" fmla="*/ 1 w 198"/>
                  <a:gd name="T5" fmla="*/ 1 h 130"/>
                  <a:gd name="T6" fmla="*/ 0 w 198"/>
                  <a:gd name="T7" fmla="*/ 1 h 130"/>
                  <a:gd name="T8" fmla="*/ 1 w 198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0"/>
                  <a:gd name="T17" fmla="*/ 198 w 198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0">
                    <a:moveTo>
                      <a:pt x="198" y="0"/>
                    </a:moveTo>
                    <a:lnTo>
                      <a:pt x="48" y="130"/>
                    </a:lnTo>
                    <a:lnTo>
                      <a:pt x="59" y="54"/>
                    </a:lnTo>
                    <a:lnTo>
                      <a:pt x="0" y="4"/>
                    </a:lnTo>
                    <a:lnTo>
                      <a:pt x="1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Line 184"/>
              <p:cNvSpPr>
                <a:spLocks noChangeShapeType="1"/>
              </p:cNvSpPr>
              <p:nvPr/>
            </p:nvSpPr>
            <p:spPr bwMode="auto">
              <a:xfrm flipV="1">
                <a:off x="2484" y="3122"/>
                <a:ext cx="915" cy="35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Rectangle 185"/>
              <p:cNvSpPr>
                <a:spLocks noChangeArrowheads="1"/>
              </p:cNvSpPr>
              <p:nvPr/>
            </p:nvSpPr>
            <p:spPr bwMode="auto">
              <a:xfrm rot="-9000000">
                <a:off x="2027" y="320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66" name="Freeform 186"/>
              <p:cNvSpPr>
                <a:spLocks/>
              </p:cNvSpPr>
              <p:nvPr/>
            </p:nvSpPr>
            <p:spPr bwMode="auto">
              <a:xfrm>
                <a:off x="1678" y="2996"/>
                <a:ext cx="109" cy="85"/>
              </a:xfrm>
              <a:custGeom>
                <a:avLst/>
                <a:gdLst>
                  <a:gd name="T0" fmla="*/ 0 w 218"/>
                  <a:gd name="T1" fmla="*/ 0 h 171"/>
                  <a:gd name="T2" fmla="*/ 1 w 218"/>
                  <a:gd name="T3" fmla="*/ 0 h 171"/>
                  <a:gd name="T4" fmla="*/ 1 w 218"/>
                  <a:gd name="T5" fmla="*/ 0 h 171"/>
                  <a:gd name="T6" fmla="*/ 1 w 218"/>
                  <a:gd name="T7" fmla="*/ 0 h 171"/>
                  <a:gd name="T8" fmla="*/ 0 w 218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71"/>
                  <a:gd name="T17" fmla="*/ 218 w 218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71">
                    <a:moveTo>
                      <a:pt x="0" y="0"/>
                    </a:moveTo>
                    <a:lnTo>
                      <a:pt x="218" y="42"/>
                    </a:lnTo>
                    <a:lnTo>
                      <a:pt x="143" y="85"/>
                    </a:lnTo>
                    <a:lnTo>
                      <a:pt x="14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187"/>
              <p:cNvSpPr>
                <a:spLocks/>
              </p:cNvSpPr>
              <p:nvPr/>
            </p:nvSpPr>
            <p:spPr bwMode="auto">
              <a:xfrm>
                <a:off x="1678" y="2996"/>
                <a:ext cx="109" cy="85"/>
              </a:xfrm>
              <a:custGeom>
                <a:avLst/>
                <a:gdLst>
                  <a:gd name="T0" fmla="*/ 0 w 195"/>
                  <a:gd name="T1" fmla="*/ 0 h 153"/>
                  <a:gd name="T2" fmla="*/ 1 w 195"/>
                  <a:gd name="T3" fmla="*/ 1 h 153"/>
                  <a:gd name="T4" fmla="*/ 1 w 195"/>
                  <a:gd name="T5" fmla="*/ 1 h 153"/>
                  <a:gd name="T6" fmla="*/ 1 w 195"/>
                  <a:gd name="T7" fmla="*/ 1 h 153"/>
                  <a:gd name="T8" fmla="*/ 0 w 195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53"/>
                  <a:gd name="T17" fmla="*/ 195 w 19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53">
                    <a:moveTo>
                      <a:pt x="0" y="0"/>
                    </a:moveTo>
                    <a:lnTo>
                      <a:pt x="195" y="37"/>
                    </a:lnTo>
                    <a:lnTo>
                      <a:pt x="128" y="76"/>
                    </a:lnTo>
                    <a:lnTo>
                      <a:pt x="126" y="1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188"/>
              <p:cNvSpPr>
                <a:spLocks noChangeShapeType="1"/>
              </p:cNvSpPr>
              <p:nvPr/>
            </p:nvSpPr>
            <p:spPr bwMode="auto">
              <a:xfrm flipH="1" flipV="1">
                <a:off x="1714" y="3017"/>
                <a:ext cx="770" cy="45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Rectangle 189"/>
              <p:cNvSpPr>
                <a:spLocks noChangeArrowheads="1"/>
              </p:cNvSpPr>
              <p:nvPr/>
            </p:nvSpPr>
            <p:spPr bwMode="auto">
              <a:xfrm rot="-6300000">
                <a:off x="3319" y="2676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70" name="Freeform 190"/>
              <p:cNvSpPr>
                <a:spLocks/>
              </p:cNvSpPr>
              <p:nvPr/>
            </p:nvSpPr>
            <p:spPr bwMode="auto">
              <a:xfrm>
                <a:off x="3288" y="2375"/>
                <a:ext cx="73" cy="111"/>
              </a:xfrm>
              <a:custGeom>
                <a:avLst/>
                <a:gdLst>
                  <a:gd name="T0" fmla="*/ 1 w 145"/>
                  <a:gd name="T1" fmla="*/ 0 h 221"/>
                  <a:gd name="T2" fmla="*/ 1 w 145"/>
                  <a:gd name="T3" fmla="*/ 1 h 221"/>
                  <a:gd name="T4" fmla="*/ 1 w 145"/>
                  <a:gd name="T5" fmla="*/ 1 h 221"/>
                  <a:gd name="T6" fmla="*/ 0 w 145"/>
                  <a:gd name="T7" fmla="*/ 1 h 221"/>
                  <a:gd name="T8" fmla="*/ 1 w 145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21"/>
                  <a:gd name="T17" fmla="*/ 145 w 145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21">
                    <a:moveTo>
                      <a:pt x="21" y="0"/>
                    </a:moveTo>
                    <a:lnTo>
                      <a:pt x="145" y="184"/>
                    </a:lnTo>
                    <a:lnTo>
                      <a:pt x="62" y="162"/>
                    </a:lnTo>
                    <a:lnTo>
                      <a:pt x="0" y="2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191"/>
              <p:cNvSpPr>
                <a:spLocks/>
              </p:cNvSpPr>
              <p:nvPr/>
            </p:nvSpPr>
            <p:spPr bwMode="auto">
              <a:xfrm>
                <a:off x="3288" y="2375"/>
                <a:ext cx="73" cy="111"/>
              </a:xfrm>
              <a:custGeom>
                <a:avLst/>
                <a:gdLst>
                  <a:gd name="T0" fmla="*/ 1 w 130"/>
                  <a:gd name="T1" fmla="*/ 0 h 198"/>
                  <a:gd name="T2" fmla="*/ 1 w 130"/>
                  <a:gd name="T3" fmla="*/ 1 h 198"/>
                  <a:gd name="T4" fmla="*/ 1 w 130"/>
                  <a:gd name="T5" fmla="*/ 1 h 198"/>
                  <a:gd name="T6" fmla="*/ 0 w 130"/>
                  <a:gd name="T7" fmla="*/ 1 h 198"/>
                  <a:gd name="T8" fmla="*/ 1 w 130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98"/>
                  <a:gd name="T17" fmla="*/ 130 w 130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98">
                    <a:moveTo>
                      <a:pt x="19" y="0"/>
                    </a:moveTo>
                    <a:lnTo>
                      <a:pt x="130" y="165"/>
                    </a:lnTo>
                    <a:lnTo>
                      <a:pt x="56" y="145"/>
                    </a:lnTo>
                    <a:lnTo>
                      <a:pt x="0" y="198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Line 192"/>
              <p:cNvSpPr>
                <a:spLocks noChangeShapeType="1"/>
              </p:cNvSpPr>
              <p:nvPr/>
            </p:nvSpPr>
            <p:spPr bwMode="auto">
              <a:xfrm flipH="1" flipV="1">
                <a:off x="3310" y="2416"/>
                <a:ext cx="171" cy="67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Rectangle 193"/>
              <p:cNvSpPr>
                <a:spLocks noChangeArrowheads="1"/>
              </p:cNvSpPr>
              <p:nvPr/>
            </p:nvSpPr>
            <p:spPr bwMode="auto">
              <a:xfrm rot="-3660000">
                <a:off x="3652" y="2589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74" name="Freeform 194"/>
              <p:cNvSpPr>
                <a:spLocks/>
              </p:cNvSpPr>
              <p:nvPr/>
            </p:nvSpPr>
            <p:spPr bwMode="auto">
              <a:xfrm>
                <a:off x="3864" y="2265"/>
                <a:ext cx="84" cy="109"/>
              </a:xfrm>
              <a:custGeom>
                <a:avLst/>
                <a:gdLst>
                  <a:gd name="T0" fmla="*/ 1 w 168"/>
                  <a:gd name="T1" fmla="*/ 0 h 217"/>
                  <a:gd name="T2" fmla="*/ 1 w 168"/>
                  <a:gd name="T3" fmla="*/ 1 h 217"/>
                  <a:gd name="T4" fmla="*/ 1 w 168"/>
                  <a:gd name="T5" fmla="*/ 1 h 217"/>
                  <a:gd name="T6" fmla="*/ 0 w 168"/>
                  <a:gd name="T7" fmla="*/ 1 h 217"/>
                  <a:gd name="T8" fmla="*/ 1 w 168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17"/>
                  <a:gd name="T17" fmla="*/ 168 w 168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17">
                    <a:moveTo>
                      <a:pt x="168" y="0"/>
                    </a:moveTo>
                    <a:lnTo>
                      <a:pt x="130" y="217"/>
                    </a:lnTo>
                    <a:lnTo>
                      <a:pt x="85" y="145"/>
                    </a:lnTo>
                    <a:lnTo>
                      <a:pt x="0" y="14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195"/>
              <p:cNvSpPr>
                <a:spLocks/>
              </p:cNvSpPr>
              <p:nvPr/>
            </p:nvSpPr>
            <p:spPr bwMode="auto">
              <a:xfrm>
                <a:off x="3864" y="2265"/>
                <a:ext cx="84" cy="109"/>
              </a:xfrm>
              <a:custGeom>
                <a:avLst/>
                <a:gdLst>
                  <a:gd name="T0" fmla="*/ 1 w 151"/>
                  <a:gd name="T1" fmla="*/ 0 h 195"/>
                  <a:gd name="T2" fmla="*/ 1 w 151"/>
                  <a:gd name="T3" fmla="*/ 1 h 195"/>
                  <a:gd name="T4" fmla="*/ 1 w 151"/>
                  <a:gd name="T5" fmla="*/ 1 h 195"/>
                  <a:gd name="T6" fmla="*/ 0 w 151"/>
                  <a:gd name="T7" fmla="*/ 1 h 195"/>
                  <a:gd name="T8" fmla="*/ 1 w 151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95"/>
                  <a:gd name="T17" fmla="*/ 151 w 151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95">
                    <a:moveTo>
                      <a:pt x="151" y="0"/>
                    </a:moveTo>
                    <a:lnTo>
                      <a:pt x="117" y="195"/>
                    </a:lnTo>
                    <a:lnTo>
                      <a:pt x="77" y="130"/>
                    </a:lnTo>
                    <a:lnTo>
                      <a:pt x="0" y="129"/>
                    </a:lnTo>
                    <a:lnTo>
                      <a:pt x="1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Line 196"/>
              <p:cNvSpPr>
                <a:spLocks noChangeShapeType="1"/>
              </p:cNvSpPr>
              <p:nvPr/>
            </p:nvSpPr>
            <p:spPr bwMode="auto">
              <a:xfrm flipV="1">
                <a:off x="3481" y="2302"/>
                <a:ext cx="447" cy="7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Rectangle 197"/>
              <p:cNvSpPr>
                <a:spLocks noChangeArrowheads="1"/>
              </p:cNvSpPr>
              <p:nvPr/>
            </p:nvSpPr>
            <p:spPr bwMode="auto">
              <a:xfrm rot="-8700000">
                <a:off x="2485" y="242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8478" name="Freeform 198"/>
              <p:cNvSpPr>
                <a:spLocks/>
              </p:cNvSpPr>
              <p:nvPr/>
            </p:nvSpPr>
            <p:spPr bwMode="auto">
              <a:xfrm>
                <a:off x="2160" y="2183"/>
                <a:ext cx="106" cy="92"/>
              </a:xfrm>
              <a:custGeom>
                <a:avLst/>
                <a:gdLst>
                  <a:gd name="T0" fmla="*/ 0 w 211"/>
                  <a:gd name="T1" fmla="*/ 0 h 183"/>
                  <a:gd name="T2" fmla="*/ 1 w 211"/>
                  <a:gd name="T3" fmla="*/ 1 h 183"/>
                  <a:gd name="T4" fmla="*/ 1 w 211"/>
                  <a:gd name="T5" fmla="*/ 1 h 183"/>
                  <a:gd name="T6" fmla="*/ 1 w 211"/>
                  <a:gd name="T7" fmla="*/ 1 h 183"/>
                  <a:gd name="T8" fmla="*/ 0 w 211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83"/>
                  <a:gd name="T17" fmla="*/ 211 w 211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83">
                    <a:moveTo>
                      <a:pt x="0" y="0"/>
                    </a:moveTo>
                    <a:lnTo>
                      <a:pt x="211" y="61"/>
                    </a:lnTo>
                    <a:lnTo>
                      <a:pt x="134" y="97"/>
                    </a:lnTo>
                    <a:lnTo>
                      <a:pt x="124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199"/>
              <p:cNvSpPr>
                <a:spLocks/>
              </p:cNvSpPr>
              <p:nvPr/>
            </p:nvSpPr>
            <p:spPr bwMode="auto">
              <a:xfrm>
                <a:off x="2160" y="2183"/>
                <a:ext cx="106" cy="92"/>
              </a:xfrm>
              <a:custGeom>
                <a:avLst/>
                <a:gdLst>
                  <a:gd name="T0" fmla="*/ 0 w 190"/>
                  <a:gd name="T1" fmla="*/ 0 h 164"/>
                  <a:gd name="T2" fmla="*/ 1 w 190"/>
                  <a:gd name="T3" fmla="*/ 1 h 164"/>
                  <a:gd name="T4" fmla="*/ 1 w 190"/>
                  <a:gd name="T5" fmla="*/ 1 h 164"/>
                  <a:gd name="T6" fmla="*/ 1 w 190"/>
                  <a:gd name="T7" fmla="*/ 1 h 164"/>
                  <a:gd name="T8" fmla="*/ 0 w 190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164"/>
                  <a:gd name="T17" fmla="*/ 190 w 190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164">
                    <a:moveTo>
                      <a:pt x="0" y="0"/>
                    </a:moveTo>
                    <a:lnTo>
                      <a:pt x="190" y="55"/>
                    </a:lnTo>
                    <a:lnTo>
                      <a:pt x="121" y="87"/>
                    </a:lnTo>
                    <a:lnTo>
                      <a:pt x="112" y="16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Line 200"/>
              <p:cNvSpPr>
                <a:spLocks noChangeShapeType="1"/>
              </p:cNvSpPr>
              <p:nvPr/>
            </p:nvSpPr>
            <p:spPr bwMode="auto">
              <a:xfrm flipH="1" flipV="1">
                <a:off x="2193" y="2208"/>
                <a:ext cx="733" cy="52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Rectangle 201"/>
              <p:cNvSpPr>
                <a:spLocks noChangeArrowheads="1"/>
              </p:cNvSpPr>
              <p:nvPr/>
            </p:nvSpPr>
            <p:spPr bwMode="auto">
              <a:xfrm rot="-1620000">
                <a:off x="3382" y="2388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300">
                    <a:solidFill>
                      <a:srgbClr val="000000"/>
                    </a:solidFill>
                    <a:latin typeface="Helvetica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8482" name="Freeform 202"/>
              <p:cNvSpPr>
                <a:spLocks/>
              </p:cNvSpPr>
              <p:nvPr/>
            </p:nvSpPr>
            <p:spPr bwMode="auto">
              <a:xfrm>
                <a:off x="3820" y="2245"/>
                <a:ext cx="109" cy="80"/>
              </a:xfrm>
              <a:custGeom>
                <a:avLst/>
                <a:gdLst>
                  <a:gd name="T0" fmla="*/ 0 w 220"/>
                  <a:gd name="T1" fmla="*/ 0 h 158"/>
                  <a:gd name="T2" fmla="*/ 0 w 220"/>
                  <a:gd name="T3" fmla="*/ 1 h 158"/>
                  <a:gd name="T4" fmla="*/ 0 w 220"/>
                  <a:gd name="T5" fmla="*/ 1 h 158"/>
                  <a:gd name="T6" fmla="*/ 0 w 220"/>
                  <a:gd name="T7" fmla="*/ 1 h 158"/>
                  <a:gd name="T8" fmla="*/ 0 w 220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58"/>
                  <a:gd name="T17" fmla="*/ 220 w 220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58">
                    <a:moveTo>
                      <a:pt x="220" y="0"/>
                    </a:moveTo>
                    <a:lnTo>
                      <a:pt x="66" y="158"/>
                    </a:lnTo>
                    <a:lnTo>
                      <a:pt x="71" y="72"/>
                    </a:lnTo>
                    <a:lnTo>
                      <a:pt x="0" y="23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203"/>
              <p:cNvSpPr>
                <a:spLocks/>
              </p:cNvSpPr>
              <p:nvPr/>
            </p:nvSpPr>
            <p:spPr bwMode="auto">
              <a:xfrm>
                <a:off x="3820" y="2245"/>
                <a:ext cx="109" cy="80"/>
              </a:xfrm>
              <a:custGeom>
                <a:avLst/>
                <a:gdLst>
                  <a:gd name="T0" fmla="*/ 1 w 197"/>
                  <a:gd name="T1" fmla="*/ 0 h 142"/>
                  <a:gd name="T2" fmla="*/ 1 w 197"/>
                  <a:gd name="T3" fmla="*/ 1 h 142"/>
                  <a:gd name="T4" fmla="*/ 1 w 197"/>
                  <a:gd name="T5" fmla="*/ 1 h 142"/>
                  <a:gd name="T6" fmla="*/ 0 w 197"/>
                  <a:gd name="T7" fmla="*/ 1 h 142"/>
                  <a:gd name="T8" fmla="*/ 1 w 197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42"/>
                  <a:gd name="T17" fmla="*/ 197 w 197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42">
                    <a:moveTo>
                      <a:pt x="197" y="0"/>
                    </a:moveTo>
                    <a:lnTo>
                      <a:pt x="59" y="142"/>
                    </a:lnTo>
                    <a:lnTo>
                      <a:pt x="63" y="65"/>
                    </a:lnTo>
                    <a:lnTo>
                      <a:pt x="0" y="21"/>
                    </a:lnTo>
                    <a:lnTo>
                      <a:pt x="1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Line 204"/>
              <p:cNvSpPr>
                <a:spLocks noChangeShapeType="1"/>
              </p:cNvSpPr>
              <p:nvPr/>
            </p:nvSpPr>
            <p:spPr bwMode="auto">
              <a:xfrm flipV="1">
                <a:off x="2926" y="2264"/>
                <a:ext cx="966" cy="47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9" name="Rectangle 205"/>
            <p:cNvSpPr>
              <a:spLocks noChangeArrowheads="1"/>
            </p:cNvSpPr>
            <p:nvPr/>
          </p:nvSpPr>
          <p:spPr bwMode="auto">
            <a:xfrm rot="-2220000">
              <a:off x="4613" y="321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altLang="en-US" sz="1800"/>
            </a:p>
          </p:txBody>
        </p:sp>
        <p:sp>
          <p:nvSpPr>
            <p:cNvPr id="8200" name="Freeform 206"/>
            <p:cNvSpPr>
              <a:spLocks/>
            </p:cNvSpPr>
            <p:nvPr/>
          </p:nvSpPr>
          <p:spPr bwMode="auto">
            <a:xfrm>
              <a:off x="4912" y="3052"/>
              <a:ext cx="106" cy="91"/>
            </a:xfrm>
            <a:custGeom>
              <a:avLst/>
              <a:gdLst>
                <a:gd name="T0" fmla="*/ 1 w 212"/>
                <a:gd name="T1" fmla="*/ 0 h 183"/>
                <a:gd name="T2" fmla="*/ 1 w 212"/>
                <a:gd name="T3" fmla="*/ 0 h 183"/>
                <a:gd name="T4" fmla="*/ 1 w 212"/>
                <a:gd name="T5" fmla="*/ 0 h 183"/>
                <a:gd name="T6" fmla="*/ 0 w 212"/>
                <a:gd name="T7" fmla="*/ 0 h 183"/>
                <a:gd name="T8" fmla="*/ 1 w 212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83"/>
                <a:gd name="T17" fmla="*/ 212 w 212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83">
                  <a:moveTo>
                    <a:pt x="212" y="0"/>
                  </a:moveTo>
                  <a:lnTo>
                    <a:pt x="88" y="183"/>
                  </a:lnTo>
                  <a:lnTo>
                    <a:pt x="77" y="98"/>
                  </a:lnTo>
                  <a:lnTo>
                    <a:pt x="0" y="6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207"/>
            <p:cNvSpPr>
              <a:spLocks/>
            </p:cNvSpPr>
            <p:nvPr/>
          </p:nvSpPr>
          <p:spPr bwMode="auto">
            <a:xfrm>
              <a:off x="4912" y="3052"/>
              <a:ext cx="106" cy="91"/>
            </a:xfrm>
            <a:custGeom>
              <a:avLst/>
              <a:gdLst>
                <a:gd name="T0" fmla="*/ 1 w 190"/>
                <a:gd name="T1" fmla="*/ 0 h 164"/>
                <a:gd name="T2" fmla="*/ 1 w 190"/>
                <a:gd name="T3" fmla="*/ 1 h 164"/>
                <a:gd name="T4" fmla="*/ 1 w 190"/>
                <a:gd name="T5" fmla="*/ 1 h 164"/>
                <a:gd name="T6" fmla="*/ 0 w 190"/>
                <a:gd name="T7" fmla="*/ 1 h 164"/>
                <a:gd name="T8" fmla="*/ 1 w 190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64"/>
                <a:gd name="T17" fmla="*/ 190 w 190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64">
                  <a:moveTo>
                    <a:pt x="190" y="0"/>
                  </a:moveTo>
                  <a:lnTo>
                    <a:pt x="79" y="164"/>
                  </a:lnTo>
                  <a:lnTo>
                    <a:pt x="69" y="88"/>
                  </a:lnTo>
                  <a:lnTo>
                    <a:pt x="0" y="55"/>
                  </a:lnTo>
                  <a:lnTo>
                    <a:pt x="1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208"/>
            <p:cNvSpPr>
              <a:spLocks noChangeShapeType="1"/>
            </p:cNvSpPr>
            <p:nvPr/>
          </p:nvSpPr>
          <p:spPr bwMode="auto">
            <a:xfrm flipV="1">
              <a:off x="4311" y="3076"/>
              <a:ext cx="674" cy="4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Rectangle 209"/>
            <p:cNvSpPr>
              <a:spLocks noChangeArrowheads="1"/>
            </p:cNvSpPr>
            <p:nvPr/>
          </p:nvSpPr>
          <p:spPr bwMode="auto">
            <a:xfrm rot="-9060000">
              <a:off x="3863" y="331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altLang="en-US" sz="1800"/>
            </a:p>
          </p:txBody>
        </p:sp>
        <p:sp>
          <p:nvSpPr>
            <p:cNvPr id="8204" name="Freeform 210"/>
            <p:cNvSpPr>
              <a:spLocks/>
            </p:cNvSpPr>
            <p:nvPr/>
          </p:nvSpPr>
          <p:spPr bwMode="auto">
            <a:xfrm>
              <a:off x="3522" y="3113"/>
              <a:ext cx="109" cy="85"/>
            </a:xfrm>
            <a:custGeom>
              <a:avLst/>
              <a:gdLst>
                <a:gd name="T0" fmla="*/ 0 w 217"/>
                <a:gd name="T1" fmla="*/ 0 h 170"/>
                <a:gd name="T2" fmla="*/ 1 w 217"/>
                <a:gd name="T3" fmla="*/ 1 h 170"/>
                <a:gd name="T4" fmla="*/ 1 w 217"/>
                <a:gd name="T5" fmla="*/ 1 h 170"/>
                <a:gd name="T6" fmla="*/ 1 w 217"/>
                <a:gd name="T7" fmla="*/ 1 h 170"/>
                <a:gd name="T8" fmla="*/ 0 w 21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170"/>
                <a:gd name="T17" fmla="*/ 217 w 21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170">
                  <a:moveTo>
                    <a:pt x="0" y="0"/>
                  </a:moveTo>
                  <a:lnTo>
                    <a:pt x="217" y="40"/>
                  </a:lnTo>
                  <a:lnTo>
                    <a:pt x="144" y="84"/>
                  </a:lnTo>
                  <a:lnTo>
                    <a:pt x="143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211"/>
            <p:cNvSpPr>
              <a:spLocks/>
            </p:cNvSpPr>
            <p:nvPr/>
          </p:nvSpPr>
          <p:spPr bwMode="auto">
            <a:xfrm>
              <a:off x="3522" y="3113"/>
              <a:ext cx="109" cy="85"/>
            </a:xfrm>
            <a:custGeom>
              <a:avLst/>
              <a:gdLst>
                <a:gd name="T0" fmla="*/ 0 w 195"/>
                <a:gd name="T1" fmla="*/ 0 h 152"/>
                <a:gd name="T2" fmla="*/ 1 w 195"/>
                <a:gd name="T3" fmla="*/ 1 h 152"/>
                <a:gd name="T4" fmla="*/ 1 w 195"/>
                <a:gd name="T5" fmla="*/ 1 h 152"/>
                <a:gd name="T6" fmla="*/ 1 w 195"/>
                <a:gd name="T7" fmla="*/ 1 h 152"/>
                <a:gd name="T8" fmla="*/ 0 w 19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52"/>
                <a:gd name="T17" fmla="*/ 195 w 19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52">
                  <a:moveTo>
                    <a:pt x="0" y="0"/>
                  </a:moveTo>
                  <a:lnTo>
                    <a:pt x="195" y="35"/>
                  </a:lnTo>
                  <a:lnTo>
                    <a:pt x="129" y="75"/>
                  </a:lnTo>
                  <a:lnTo>
                    <a:pt x="128" y="1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212"/>
            <p:cNvSpPr>
              <a:spLocks noChangeShapeType="1"/>
            </p:cNvSpPr>
            <p:nvPr/>
          </p:nvSpPr>
          <p:spPr bwMode="auto">
            <a:xfrm flipH="1" flipV="1">
              <a:off x="3558" y="3134"/>
              <a:ext cx="753" cy="43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213"/>
            <p:cNvSpPr>
              <a:spLocks/>
            </p:cNvSpPr>
            <p:nvPr/>
          </p:nvSpPr>
          <p:spPr bwMode="auto">
            <a:xfrm>
              <a:off x="869" y="1000"/>
              <a:ext cx="84" cy="83"/>
            </a:xfrm>
            <a:custGeom>
              <a:avLst/>
              <a:gdLst>
                <a:gd name="T0" fmla="*/ 1 w 167"/>
                <a:gd name="T1" fmla="*/ 1 h 166"/>
                <a:gd name="T2" fmla="*/ 1 w 167"/>
                <a:gd name="T3" fmla="*/ 1 h 166"/>
                <a:gd name="T4" fmla="*/ 1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1 w 167"/>
                <a:gd name="T11" fmla="*/ 1 h 166"/>
                <a:gd name="T12" fmla="*/ 1 w 167"/>
                <a:gd name="T13" fmla="*/ 1 h 166"/>
                <a:gd name="T14" fmla="*/ 1 w 167"/>
                <a:gd name="T15" fmla="*/ 1 h 166"/>
                <a:gd name="T16" fmla="*/ 0 w 167"/>
                <a:gd name="T17" fmla="*/ 1 h 166"/>
                <a:gd name="T18" fmla="*/ 1 w 167"/>
                <a:gd name="T19" fmla="*/ 1 h 166"/>
                <a:gd name="T20" fmla="*/ 1 w 167"/>
                <a:gd name="T21" fmla="*/ 1 h 166"/>
                <a:gd name="T22" fmla="*/ 1 w 167"/>
                <a:gd name="T23" fmla="*/ 1 h 166"/>
                <a:gd name="T24" fmla="*/ 1 w 167"/>
                <a:gd name="T25" fmla="*/ 1 h 166"/>
                <a:gd name="T26" fmla="*/ 1 w 167"/>
                <a:gd name="T27" fmla="*/ 1 h 166"/>
                <a:gd name="T28" fmla="*/ 1 w 167"/>
                <a:gd name="T29" fmla="*/ 1 h 166"/>
                <a:gd name="T30" fmla="*/ 1 w 167"/>
                <a:gd name="T31" fmla="*/ 1 h 166"/>
                <a:gd name="T32" fmla="*/ 1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0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4"/>
            <p:cNvSpPr>
              <a:spLocks/>
            </p:cNvSpPr>
            <p:nvPr/>
          </p:nvSpPr>
          <p:spPr bwMode="auto">
            <a:xfrm>
              <a:off x="869" y="1000"/>
              <a:ext cx="84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Rectangle 215"/>
            <p:cNvSpPr>
              <a:spLocks noChangeArrowheads="1"/>
            </p:cNvSpPr>
            <p:nvPr/>
          </p:nvSpPr>
          <p:spPr bwMode="auto">
            <a:xfrm>
              <a:off x="950" y="1097"/>
              <a:ext cx="1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Ada</a:t>
              </a:r>
              <a:endParaRPr lang="en-US" altLang="en-US" sz="1800"/>
            </a:p>
          </p:txBody>
        </p:sp>
        <p:sp>
          <p:nvSpPr>
            <p:cNvPr id="8210" name="Freeform 216"/>
            <p:cNvSpPr>
              <a:spLocks/>
            </p:cNvSpPr>
            <p:nvPr/>
          </p:nvSpPr>
          <p:spPr bwMode="auto">
            <a:xfrm>
              <a:off x="190" y="1733"/>
              <a:ext cx="84" cy="83"/>
            </a:xfrm>
            <a:custGeom>
              <a:avLst/>
              <a:gdLst>
                <a:gd name="T0" fmla="*/ 1 w 166"/>
                <a:gd name="T1" fmla="*/ 0 h 167"/>
                <a:gd name="T2" fmla="*/ 1 w 166"/>
                <a:gd name="T3" fmla="*/ 0 h 167"/>
                <a:gd name="T4" fmla="*/ 1 w 166"/>
                <a:gd name="T5" fmla="*/ 0 h 167"/>
                <a:gd name="T6" fmla="*/ 1 w 166"/>
                <a:gd name="T7" fmla="*/ 0 h 167"/>
                <a:gd name="T8" fmla="*/ 1 w 166"/>
                <a:gd name="T9" fmla="*/ 0 h 167"/>
                <a:gd name="T10" fmla="*/ 1 w 166"/>
                <a:gd name="T11" fmla="*/ 0 h 167"/>
                <a:gd name="T12" fmla="*/ 1 w 166"/>
                <a:gd name="T13" fmla="*/ 0 h 167"/>
                <a:gd name="T14" fmla="*/ 1 w 166"/>
                <a:gd name="T15" fmla="*/ 0 h 167"/>
                <a:gd name="T16" fmla="*/ 0 w 166"/>
                <a:gd name="T17" fmla="*/ 0 h 167"/>
                <a:gd name="T18" fmla="*/ 1 w 166"/>
                <a:gd name="T19" fmla="*/ 0 h 167"/>
                <a:gd name="T20" fmla="*/ 1 w 166"/>
                <a:gd name="T21" fmla="*/ 0 h 167"/>
                <a:gd name="T22" fmla="*/ 1 w 166"/>
                <a:gd name="T23" fmla="*/ 0 h 167"/>
                <a:gd name="T24" fmla="*/ 1 w 166"/>
                <a:gd name="T25" fmla="*/ 0 h 167"/>
                <a:gd name="T26" fmla="*/ 1 w 166"/>
                <a:gd name="T27" fmla="*/ 0 h 167"/>
                <a:gd name="T28" fmla="*/ 1 w 166"/>
                <a:gd name="T29" fmla="*/ 0 h 167"/>
                <a:gd name="T30" fmla="*/ 1 w 166"/>
                <a:gd name="T31" fmla="*/ 0 h 167"/>
                <a:gd name="T32" fmla="*/ 1 w 166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4"/>
                  </a:moveTo>
                  <a:lnTo>
                    <a:pt x="159" y="51"/>
                  </a:lnTo>
                  <a:lnTo>
                    <a:pt x="141" y="25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0" y="7"/>
                  </a:lnTo>
                  <a:lnTo>
                    <a:pt x="24" y="25"/>
                  </a:lnTo>
                  <a:lnTo>
                    <a:pt x="7" y="51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4" y="143"/>
                  </a:lnTo>
                  <a:lnTo>
                    <a:pt x="50" y="161"/>
                  </a:lnTo>
                  <a:lnTo>
                    <a:pt x="84" y="167"/>
                  </a:lnTo>
                  <a:lnTo>
                    <a:pt x="116" y="161"/>
                  </a:lnTo>
                  <a:lnTo>
                    <a:pt x="141" y="143"/>
                  </a:lnTo>
                  <a:lnTo>
                    <a:pt x="159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217"/>
            <p:cNvSpPr>
              <a:spLocks/>
            </p:cNvSpPr>
            <p:nvPr/>
          </p:nvSpPr>
          <p:spPr bwMode="auto">
            <a:xfrm>
              <a:off x="190" y="1733"/>
              <a:ext cx="84" cy="83"/>
            </a:xfrm>
            <a:custGeom>
              <a:avLst/>
              <a:gdLst>
                <a:gd name="T0" fmla="*/ 1 w 149"/>
                <a:gd name="T1" fmla="*/ 1 h 150"/>
                <a:gd name="T2" fmla="*/ 1 w 149"/>
                <a:gd name="T3" fmla="*/ 1 h 150"/>
                <a:gd name="T4" fmla="*/ 1 w 149"/>
                <a:gd name="T5" fmla="*/ 1 h 150"/>
                <a:gd name="T6" fmla="*/ 1 w 149"/>
                <a:gd name="T7" fmla="*/ 1 h 150"/>
                <a:gd name="T8" fmla="*/ 1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1 h 150"/>
                <a:gd name="T18" fmla="*/ 1 w 149"/>
                <a:gd name="T19" fmla="*/ 1 h 150"/>
                <a:gd name="T20" fmla="*/ 1 w 149"/>
                <a:gd name="T21" fmla="*/ 1 h 150"/>
                <a:gd name="T22" fmla="*/ 1 w 149"/>
                <a:gd name="T23" fmla="*/ 1 h 150"/>
                <a:gd name="T24" fmla="*/ 1 w 149"/>
                <a:gd name="T25" fmla="*/ 1 h 150"/>
                <a:gd name="T26" fmla="*/ 1 w 149"/>
                <a:gd name="T27" fmla="*/ 1 h 150"/>
                <a:gd name="T28" fmla="*/ 1 w 149"/>
                <a:gd name="T29" fmla="*/ 1 h 150"/>
                <a:gd name="T30" fmla="*/ 1 w 149"/>
                <a:gd name="T31" fmla="*/ 1 h 150"/>
                <a:gd name="T32" fmla="*/ 1 w 149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Rectangle 218"/>
            <p:cNvSpPr>
              <a:spLocks noChangeArrowheads="1"/>
            </p:cNvSpPr>
            <p:nvPr/>
          </p:nvSpPr>
          <p:spPr bwMode="auto">
            <a:xfrm>
              <a:off x="271" y="1830"/>
              <a:ext cx="2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Cora</a:t>
              </a:r>
              <a:endParaRPr lang="en-US" altLang="en-US" sz="1800"/>
            </a:p>
          </p:txBody>
        </p:sp>
        <p:sp>
          <p:nvSpPr>
            <p:cNvPr id="8213" name="Freeform 219"/>
            <p:cNvSpPr>
              <a:spLocks/>
            </p:cNvSpPr>
            <p:nvPr/>
          </p:nvSpPr>
          <p:spPr bwMode="auto">
            <a:xfrm>
              <a:off x="1934" y="902"/>
              <a:ext cx="84" cy="83"/>
            </a:xfrm>
            <a:custGeom>
              <a:avLst/>
              <a:gdLst>
                <a:gd name="T0" fmla="*/ 1 w 167"/>
                <a:gd name="T1" fmla="*/ 1 h 166"/>
                <a:gd name="T2" fmla="*/ 1 w 167"/>
                <a:gd name="T3" fmla="*/ 1 h 166"/>
                <a:gd name="T4" fmla="*/ 1 w 167"/>
                <a:gd name="T5" fmla="*/ 1 h 166"/>
                <a:gd name="T6" fmla="*/ 1 w 167"/>
                <a:gd name="T7" fmla="*/ 1 h 166"/>
                <a:gd name="T8" fmla="*/ 1 w 167"/>
                <a:gd name="T9" fmla="*/ 0 h 166"/>
                <a:gd name="T10" fmla="*/ 1 w 167"/>
                <a:gd name="T11" fmla="*/ 1 h 166"/>
                <a:gd name="T12" fmla="*/ 1 w 167"/>
                <a:gd name="T13" fmla="*/ 1 h 166"/>
                <a:gd name="T14" fmla="*/ 1 w 167"/>
                <a:gd name="T15" fmla="*/ 1 h 166"/>
                <a:gd name="T16" fmla="*/ 0 w 167"/>
                <a:gd name="T17" fmla="*/ 1 h 166"/>
                <a:gd name="T18" fmla="*/ 1 w 167"/>
                <a:gd name="T19" fmla="*/ 1 h 166"/>
                <a:gd name="T20" fmla="*/ 1 w 167"/>
                <a:gd name="T21" fmla="*/ 1 h 166"/>
                <a:gd name="T22" fmla="*/ 1 w 167"/>
                <a:gd name="T23" fmla="*/ 1 h 166"/>
                <a:gd name="T24" fmla="*/ 1 w 167"/>
                <a:gd name="T25" fmla="*/ 1 h 166"/>
                <a:gd name="T26" fmla="*/ 1 w 167"/>
                <a:gd name="T27" fmla="*/ 1 h 166"/>
                <a:gd name="T28" fmla="*/ 1 w 167"/>
                <a:gd name="T29" fmla="*/ 1 h 166"/>
                <a:gd name="T30" fmla="*/ 1 w 167"/>
                <a:gd name="T31" fmla="*/ 1 h 166"/>
                <a:gd name="T32" fmla="*/ 1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1" y="50"/>
                  </a:lnTo>
                  <a:lnTo>
                    <a:pt x="143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2"/>
                  </a:lnTo>
                  <a:lnTo>
                    <a:pt x="161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0"/>
            <p:cNvSpPr>
              <a:spLocks/>
            </p:cNvSpPr>
            <p:nvPr/>
          </p:nvSpPr>
          <p:spPr bwMode="auto">
            <a:xfrm>
              <a:off x="1934" y="902"/>
              <a:ext cx="84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Rectangle 221"/>
            <p:cNvSpPr>
              <a:spLocks noChangeArrowheads="1"/>
            </p:cNvSpPr>
            <p:nvPr/>
          </p:nvSpPr>
          <p:spPr bwMode="auto">
            <a:xfrm>
              <a:off x="2015" y="999"/>
              <a:ext cx="3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Louise</a:t>
              </a:r>
              <a:endParaRPr lang="en-US" altLang="en-US" sz="1800"/>
            </a:p>
          </p:txBody>
        </p:sp>
        <p:sp>
          <p:nvSpPr>
            <p:cNvPr id="8216" name="Freeform 222"/>
            <p:cNvSpPr>
              <a:spLocks/>
            </p:cNvSpPr>
            <p:nvPr/>
          </p:nvSpPr>
          <p:spPr bwMode="auto">
            <a:xfrm>
              <a:off x="530" y="2610"/>
              <a:ext cx="83" cy="84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7"/>
                  </a:lnTo>
                  <a:lnTo>
                    <a:pt x="82" y="0"/>
                  </a:lnTo>
                  <a:lnTo>
                    <a:pt x="50" y="7"/>
                  </a:lnTo>
                  <a:lnTo>
                    <a:pt x="24" y="24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23"/>
            <p:cNvSpPr>
              <a:spLocks/>
            </p:cNvSpPr>
            <p:nvPr/>
          </p:nvSpPr>
          <p:spPr bwMode="auto">
            <a:xfrm>
              <a:off x="530" y="2610"/>
              <a:ext cx="83" cy="84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Rectangle 224"/>
            <p:cNvSpPr>
              <a:spLocks noChangeArrowheads="1"/>
            </p:cNvSpPr>
            <p:nvPr/>
          </p:nvSpPr>
          <p:spPr bwMode="auto">
            <a:xfrm>
              <a:off x="610" y="2708"/>
              <a:ext cx="2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Jean</a:t>
              </a:r>
              <a:endParaRPr lang="en-US" altLang="en-US" sz="1800"/>
            </a:p>
          </p:txBody>
        </p:sp>
        <p:sp>
          <p:nvSpPr>
            <p:cNvPr id="8219" name="Freeform 225"/>
            <p:cNvSpPr>
              <a:spLocks/>
            </p:cNvSpPr>
            <p:nvPr/>
          </p:nvSpPr>
          <p:spPr bwMode="auto">
            <a:xfrm>
              <a:off x="1596" y="2930"/>
              <a:ext cx="83" cy="83"/>
            </a:xfrm>
            <a:custGeom>
              <a:avLst/>
              <a:gdLst>
                <a:gd name="T0" fmla="*/ 0 w 167"/>
                <a:gd name="T1" fmla="*/ 1 h 166"/>
                <a:gd name="T2" fmla="*/ 0 w 167"/>
                <a:gd name="T3" fmla="*/ 1 h 166"/>
                <a:gd name="T4" fmla="*/ 0 w 167"/>
                <a:gd name="T5" fmla="*/ 1 h 166"/>
                <a:gd name="T6" fmla="*/ 0 w 167"/>
                <a:gd name="T7" fmla="*/ 1 h 166"/>
                <a:gd name="T8" fmla="*/ 0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1 h 166"/>
                <a:gd name="T18" fmla="*/ 0 w 167"/>
                <a:gd name="T19" fmla="*/ 1 h 166"/>
                <a:gd name="T20" fmla="*/ 0 w 167"/>
                <a:gd name="T21" fmla="*/ 1 h 166"/>
                <a:gd name="T22" fmla="*/ 0 w 167"/>
                <a:gd name="T23" fmla="*/ 1 h 166"/>
                <a:gd name="T24" fmla="*/ 0 w 167"/>
                <a:gd name="T25" fmla="*/ 1 h 166"/>
                <a:gd name="T26" fmla="*/ 0 w 167"/>
                <a:gd name="T27" fmla="*/ 1 h 166"/>
                <a:gd name="T28" fmla="*/ 0 w 167"/>
                <a:gd name="T29" fmla="*/ 1 h 166"/>
                <a:gd name="T30" fmla="*/ 0 w 167"/>
                <a:gd name="T31" fmla="*/ 1 h 166"/>
                <a:gd name="T32" fmla="*/ 0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2"/>
                  </a:moveTo>
                  <a:lnTo>
                    <a:pt x="160" y="50"/>
                  </a:lnTo>
                  <a:lnTo>
                    <a:pt x="142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2" y="141"/>
                  </a:lnTo>
                  <a:lnTo>
                    <a:pt x="160" y="116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26"/>
            <p:cNvSpPr>
              <a:spLocks/>
            </p:cNvSpPr>
            <p:nvPr/>
          </p:nvSpPr>
          <p:spPr bwMode="auto">
            <a:xfrm>
              <a:off x="1596" y="2930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Rectangle 227"/>
            <p:cNvSpPr>
              <a:spLocks noChangeArrowheads="1"/>
            </p:cNvSpPr>
            <p:nvPr/>
          </p:nvSpPr>
          <p:spPr bwMode="auto">
            <a:xfrm>
              <a:off x="1488" y="3072"/>
              <a:ext cx="2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Helen</a:t>
              </a:r>
              <a:endParaRPr lang="en-US" altLang="en-US" sz="1800"/>
            </a:p>
          </p:txBody>
        </p:sp>
        <p:sp>
          <p:nvSpPr>
            <p:cNvPr id="8222" name="Freeform 228"/>
            <p:cNvSpPr>
              <a:spLocks/>
            </p:cNvSpPr>
            <p:nvPr/>
          </p:nvSpPr>
          <p:spPr bwMode="auto">
            <a:xfrm>
              <a:off x="2610" y="2289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6" y="159"/>
                  </a:lnTo>
                  <a:lnTo>
                    <a:pt x="142" y="141"/>
                  </a:lnTo>
                  <a:lnTo>
                    <a:pt x="160" y="116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29"/>
            <p:cNvSpPr>
              <a:spLocks/>
            </p:cNvSpPr>
            <p:nvPr/>
          </p:nvSpPr>
          <p:spPr bwMode="auto">
            <a:xfrm>
              <a:off x="2610" y="2289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Rectangle 230"/>
            <p:cNvSpPr>
              <a:spLocks noChangeArrowheads="1"/>
            </p:cNvSpPr>
            <p:nvPr/>
          </p:nvSpPr>
          <p:spPr bwMode="auto">
            <a:xfrm>
              <a:off x="2690" y="2387"/>
              <a:ext cx="3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Martha</a:t>
              </a:r>
              <a:endParaRPr lang="en-US" altLang="en-US" sz="1800"/>
            </a:p>
          </p:txBody>
        </p:sp>
        <p:sp>
          <p:nvSpPr>
            <p:cNvPr id="8225" name="Freeform 231"/>
            <p:cNvSpPr>
              <a:spLocks/>
            </p:cNvSpPr>
            <p:nvPr/>
          </p:nvSpPr>
          <p:spPr bwMode="auto">
            <a:xfrm>
              <a:off x="2042" y="2777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2" y="7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32"/>
            <p:cNvSpPr>
              <a:spLocks/>
            </p:cNvSpPr>
            <p:nvPr/>
          </p:nvSpPr>
          <p:spPr bwMode="auto">
            <a:xfrm>
              <a:off x="2042" y="2777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33"/>
            <p:cNvSpPr>
              <a:spLocks noChangeArrowheads="1"/>
            </p:cNvSpPr>
            <p:nvPr/>
          </p:nvSpPr>
          <p:spPr bwMode="auto">
            <a:xfrm>
              <a:off x="2122" y="2874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Alice</a:t>
              </a:r>
              <a:endParaRPr lang="en-US" altLang="en-US" sz="1800"/>
            </a:p>
          </p:txBody>
        </p:sp>
        <p:sp>
          <p:nvSpPr>
            <p:cNvPr id="8228" name="Freeform 234"/>
            <p:cNvSpPr>
              <a:spLocks/>
            </p:cNvSpPr>
            <p:nvPr/>
          </p:nvSpPr>
          <p:spPr bwMode="auto">
            <a:xfrm>
              <a:off x="1236" y="2528"/>
              <a:ext cx="83" cy="83"/>
            </a:xfrm>
            <a:custGeom>
              <a:avLst/>
              <a:gdLst>
                <a:gd name="T0" fmla="*/ 0 w 167"/>
                <a:gd name="T1" fmla="*/ 1 h 166"/>
                <a:gd name="T2" fmla="*/ 0 w 167"/>
                <a:gd name="T3" fmla="*/ 1 h 166"/>
                <a:gd name="T4" fmla="*/ 0 w 167"/>
                <a:gd name="T5" fmla="*/ 1 h 166"/>
                <a:gd name="T6" fmla="*/ 0 w 167"/>
                <a:gd name="T7" fmla="*/ 1 h 166"/>
                <a:gd name="T8" fmla="*/ 0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1 h 166"/>
                <a:gd name="T18" fmla="*/ 0 w 167"/>
                <a:gd name="T19" fmla="*/ 1 h 166"/>
                <a:gd name="T20" fmla="*/ 0 w 167"/>
                <a:gd name="T21" fmla="*/ 1 h 166"/>
                <a:gd name="T22" fmla="*/ 0 w 167"/>
                <a:gd name="T23" fmla="*/ 1 h 166"/>
                <a:gd name="T24" fmla="*/ 0 w 167"/>
                <a:gd name="T25" fmla="*/ 1 h 166"/>
                <a:gd name="T26" fmla="*/ 0 w 167"/>
                <a:gd name="T27" fmla="*/ 1 h 166"/>
                <a:gd name="T28" fmla="*/ 0 w 167"/>
                <a:gd name="T29" fmla="*/ 1 h 166"/>
                <a:gd name="T30" fmla="*/ 0 w 167"/>
                <a:gd name="T31" fmla="*/ 1 h 166"/>
                <a:gd name="T32" fmla="*/ 0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1" y="51"/>
                  </a:lnTo>
                  <a:lnTo>
                    <a:pt x="143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3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3"/>
                  </a:lnTo>
                  <a:lnTo>
                    <a:pt x="161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235"/>
            <p:cNvSpPr>
              <a:spLocks/>
            </p:cNvSpPr>
            <p:nvPr/>
          </p:nvSpPr>
          <p:spPr bwMode="auto">
            <a:xfrm>
              <a:off x="1236" y="2528"/>
              <a:ext cx="83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Rectangle 236"/>
            <p:cNvSpPr>
              <a:spLocks noChangeArrowheads="1"/>
            </p:cNvSpPr>
            <p:nvPr/>
          </p:nvSpPr>
          <p:spPr bwMode="auto">
            <a:xfrm>
              <a:off x="1104" y="2352"/>
              <a:ext cx="2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Robin</a:t>
              </a:r>
              <a:endParaRPr lang="en-US" altLang="en-US" sz="1800"/>
            </a:p>
          </p:txBody>
        </p:sp>
        <p:sp>
          <p:nvSpPr>
            <p:cNvPr id="8231" name="Freeform 237"/>
            <p:cNvSpPr>
              <a:spLocks/>
            </p:cNvSpPr>
            <p:nvPr/>
          </p:nvSpPr>
          <p:spPr bwMode="auto">
            <a:xfrm>
              <a:off x="2410" y="1479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5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59" y="115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238"/>
            <p:cNvSpPr>
              <a:spLocks/>
            </p:cNvSpPr>
            <p:nvPr/>
          </p:nvSpPr>
          <p:spPr bwMode="auto">
            <a:xfrm>
              <a:off x="2410" y="1479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Rectangle 239"/>
            <p:cNvSpPr>
              <a:spLocks noChangeArrowheads="1"/>
            </p:cNvSpPr>
            <p:nvPr/>
          </p:nvSpPr>
          <p:spPr bwMode="auto">
            <a:xfrm>
              <a:off x="1920" y="1440"/>
              <a:ext cx="31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Marion</a:t>
              </a:r>
              <a:endParaRPr lang="en-US" altLang="en-US" sz="1800"/>
            </a:p>
          </p:txBody>
        </p:sp>
        <p:sp>
          <p:nvSpPr>
            <p:cNvPr id="8234" name="Freeform 240"/>
            <p:cNvSpPr>
              <a:spLocks/>
            </p:cNvSpPr>
            <p:nvPr/>
          </p:nvSpPr>
          <p:spPr bwMode="auto">
            <a:xfrm>
              <a:off x="2953" y="1987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3"/>
                  </a:moveTo>
                  <a:lnTo>
                    <a:pt x="159" y="51"/>
                  </a:lnTo>
                  <a:lnTo>
                    <a:pt x="141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4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6" y="159"/>
                  </a:lnTo>
                  <a:lnTo>
                    <a:pt x="141" y="141"/>
                  </a:lnTo>
                  <a:lnTo>
                    <a:pt x="159" y="115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241"/>
            <p:cNvSpPr>
              <a:spLocks/>
            </p:cNvSpPr>
            <p:nvPr/>
          </p:nvSpPr>
          <p:spPr bwMode="auto">
            <a:xfrm>
              <a:off x="2953" y="1987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Rectangle 242"/>
            <p:cNvSpPr>
              <a:spLocks noChangeArrowheads="1"/>
            </p:cNvSpPr>
            <p:nvPr/>
          </p:nvSpPr>
          <p:spPr bwMode="auto">
            <a:xfrm>
              <a:off x="3072" y="1968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Maxine</a:t>
              </a:r>
              <a:endParaRPr lang="en-US" altLang="en-US" sz="1800"/>
            </a:p>
          </p:txBody>
        </p:sp>
        <p:sp>
          <p:nvSpPr>
            <p:cNvPr id="8237" name="Freeform 243"/>
            <p:cNvSpPr>
              <a:spLocks/>
            </p:cNvSpPr>
            <p:nvPr/>
          </p:nvSpPr>
          <p:spPr bwMode="auto">
            <a:xfrm>
              <a:off x="3020" y="1044"/>
              <a:ext cx="83" cy="84"/>
            </a:xfrm>
            <a:custGeom>
              <a:avLst/>
              <a:gdLst>
                <a:gd name="T0" fmla="*/ 1 w 166"/>
                <a:gd name="T1" fmla="*/ 1 h 167"/>
                <a:gd name="T2" fmla="*/ 1 w 166"/>
                <a:gd name="T3" fmla="*/ 1 h 167"/>
                <a:gd name="T4" fmla="*/ 1 w 166"/>
                <a:gd name="T5" fmla="*/ 1 h 167"/>
                <a:gd name="T6" fmla="*/ 1 w 166"/>
                <a:gd name="T7" fmla="*/ 1 h 167"/>
                <a:gd name="T8" fmla="*/ 1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1 h 167"/>
                <a:gd name="T18" fmla="*/ 1 w 166"/>
                <a:gd name="T19" fmla="*/ 1 h 167"/>
                <a:gd name="T20" fmla="*/ 1 w 166"/>
                <a:gd name="T21" fmla="*/ 1 h 167"/>
                <a:gd name="T22" fmla="*/ 1 w 166"/>
                <a:gd name="T23" fmla="*/ 1 h 167"/>
                <a:gd name="T24" fmla="*/ 1 w 166"/>
                <a:gd name="T25" fmla="*/ 1 h 167"/>
                <a:gd name="T26" fmla="*/ 1 w 166"/>
                <a:gd name="T27" fmla="*/ 1 h 167"/>
                <a:gd name="T28" fmla="*/ 1 w 166"/>
                <a:gd name="T29" fmla="*/ 1 h 167"/>
                <a:gd name="T30" fmla="*/ 1 w 166"/>
                <a:gd name="T31" fmla="*/ 1 h 167"/>
                <a:gd name="T32" fmla="*/ 1 w 166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4"/>
                  </a:moveTo>
                  <a:lnTo>
                    <a:pt x="160" y="51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1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3"/>
                  </a:lnTo>
                  <a:lnTo>
                    <a:pt x="51" y="161"/>
                  </a:lnTo>
                  <a:lnTo>
                    <a:pt x="83" y="167"/>
                  </a:lnTo>
                  <a:lnTo>
                    <a:pt x="116" y="161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244"/>
            <p:cNvSpPr>
              <a:spLocks/>
            </p:cNvSpPr>
            <p:nvPr/>
          </p:nvSpPr>
          <p:spPr bwMode="auto">
            <a:xfrm>
              <a:off x="3020" y="1044"/>
              <a:ext cx="83" cy="84"/>
            </a:xfrm>
            <a:custGeom>
              <a:avLst/>
              <a:gdLst>
                <a:gd name="T0" fmla="*/ 1 w 149"/>
                <a:gd name="T1" fmla="*/ 1 h 150"/>
                <a:gd name="T2" fmla="*/ 1 w 149"/>
                <a:gd name="T3" fmla="*/ 1 h 150"/>
                <a:gd name="T4" fmla="*/ 1 w 149"/>
                <a:gd name="T5" fmla="*/ 1 h 150"/>
                <a:gd name="T6" fmla="*/ 1 w 149"/>
                <a:gd name="T7" fmla="*/ 1 h 150"/>
                <a:gd name="T8" fmla="*/ 1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1 h 150"/>
                <a:gd name="T18" fmla="*/ 1 w 149"/>
                <a:gd name="T19" fmla="*/ 1 h 150"/>
                <a:gd name="T20" fmla="*/ 1 w 149"/>
                <a:gd name="T21" fmla="*/ 1 h 150"/>
                <a:gd name="T22" fmla="*/ 1 w 149"/>
                <a:gd name="T23" fmla="*/ 1 h 150"/>
                <a:gd name="T24" fmla="*/ 1 w 149"/>
                <a:gd name="T25" fmla="*/ 1 h 150"/>
                <a:gd name="T26" fmla="*/ 1 w 149"/>
                <a:gd name="T27" fmla="*/ 1 h 150"/>
                <a:gd name="T28" fmla="*/ 1 w 149"/>
                <a:gd name="T29" fmla="*/ 1 h 150"/>
                <a:gd name="T30" fmla="*/ 1 w 149"/>
                <a:gd name="T31" fmla="*/ 1 h 150"/>
                <a:gd name="T32" fmla="*/ 1 w 149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Rectangle 245"/>
            <p:cNvSpPr>
              <a:spLocks noChangeArrowheads="1"/>
            </p:cNvSpPr>
            <p:nvPr/>
          </p:nvSpPr>
          <p:spPr bwMode="auto">
            <a:xfrm>
              <a:off x="3120" y="1104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Lena</a:t>
              </a:r>
              <a:endParaRPr lang="en-US" altLang="en-US" sz="1800"/>
            </a:p>
          </p:txBody>
        </p:sp>
        <p:sp>
          <p:nvSpPr>
            <p:cNvPr id="8240" name="Freeform 246"/>
            <p:cNvSpPr>
              <a:spLocks/>
            </p:cNvSpPr>
            <p:nvPr/>
          </p:nvSpPr>
          <p:spPr bwMode="auto">
            <a:xfrm>
              <a:off x="4088" y="2954"/>
              <a:ext cx="83" cy="83"/>
            </a:xfrm>
            <a:custGeom>
              <a:avLst/>
              <a:gdLst>
                <a:gd name="T0" fmla="*/ 0 w 167"/>
                <a:gd name="T1" fmla="*/ 0 h 167"/>
                <a:gd name="T2" fmla="*/ 0 w 167"/>
                <a:gd name="T3" fmla="*/ 0 h 167"/>
                <a:gd name="T4" fmla="*/ 0 w 167"/>
                <a:gd name="T5" fmla="*/ 0 h 167"/>
                <a:gd name="T6" fmla="*/ 0 w 167"/>
                <a:gd name="T7" fmla="*/ 0 h 167"/>
                <a:gd name="T8" fmla="*/ 0 w 167"/>
                <a:gd name="T9" fmla="*/ 0 h 167"/>
                <a:gd name="T10" fmla="*/ 0 w 167"/>
                <a:gd name="T11" fmla="*/ 0 h 167"/>
                <a:gd name="T12" fmla="*/ 0 w 167"/>
                <a:gd name="T13" fmla="*/ 0 h 167"/>
                <a:gd name="T14" fmla="*/ 0 w 167"/>
                <a:gd name="T15" fmla="*/ 0 h 167"/>
                <a:gd name="T16" fmla="*/ 0 w 167"/>
                <a:gd name="T17" fmla="*/ 0 h 167"/>
                <a:gd name="T18" fmla="*/ 0 w 167"/>
                <a:gd name="T19" fmla="*/ 0 h 167"/>
                <a:gd name="T20" fmla="*/ 0 w 167"/>
                <a:gd name="T21" fmla="*/ 0 h 167"/>
                <a:gd name="T22" fmla="*/ 0 w 167"/>
                <a:gd name="T23" fmla="*/ 0 h 167"/>
                <a:gd name="T24" fmla="*/ 0 w 167"/>
                <a:gd name="T25" fmla="*/ 0 h 167"/>
                <a:gd name="T26" fmla="*/ 0 w 167"/>
                <a:gd name="T27" fmla="*/ 0 h 167"/>
                <a:gd name="T28" fmla="*/ 0 w 167"/>
                <a:gd name="T29" fmla="*/ 0 h 167"/>
                <a:gd name="T30" fmla="*/ 0 w 167"/>
                <a:gd name="T31" fmla="*/ 0 h 167"/>
                <a:gd name="T32" fmla="*/ 0 w 16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7"/>
                <a:gd name="T53" fmla="*/ 167 w 16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7">
                  <a:moveTo>
                    <a:pt x="167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1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247"/>
            <p:cNvSpPr>
              <a:spLocks/>
            </p:cNvSpPr>
            <p:nvPr/>
          </p:nvSpPr>
          <p:spPr bwMode="auto">
            <a:xfrm>
              <a:off x="4088" y="2954"/>
              <a:ext cx="83" cy="83"/>
            </a:xfrm>
            <a:custGeom>
              <a:avLst/>
              <a:gdLst>
                <a:gd name="T0" fmla="*/ 1 w 150"/>
                <a:gd name="T1" fmla="*/ 1 h 150"/>
                <a:gd name="T2" fmla="*/ 1 w 150"/>
                <a:gd name="T3" fmla="*/ 1 h 150"/>
                <a:gd name="T4" fmla="*/ 1 w 150"/>
                <a:gd name="T5" fmla="*/ 1 h 150"/>
                <a:gd name="T6" fmla="*/ 1 w 150"/>
                <a:gd name="T7" fmla="*/ 1 h 150"/>
                <a:gd name="T8" fmla="*/ 1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1 h 150"/>
                <a:gd name="T18" fmla="*/ 1 w 150"/>
                <a:gd name="T19" fmla="*/ 1 h 150"/>
                <a:gd name="T20" fmla="*/ 1 w 150"/>
                <a:gd name="T21" fmla="*/ 1 h 150"/>
                <a:gd name="T22" fmla="*/ 1 w 150"/>
                <a:gd name="T23" fmla="*/ 1 h 150"/>
                <a:gd name="T24" fmla="*/ 1 w 150"/>
                <a:gd name="T25" fmla="*/ 1 h 150"/>
                <a:gd name="T26" fmla="*/ 1 w 150"/>
                <a:gd name="T27" fmla="*/ 1 h 150"/>
                <a:gd name="T28" fmla="*/ 1 w 150"/>
                <a:gd name="T29" fmla="*/ 1 h 150"/>
                <a:gd name="T30" fmla="*/ 1 w 150"/>
                <a:gd name="T31" fmla="*/ 1 h 150"/>
                <a:gd name="T32" fmla="*/ 1 w 150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Rectangle 248"/>
            <p:cNvSpPr>
              <a:spLocks noChangeArrowheads="1"/>
            </p:cNvSpPr>
            <p:nvPr/>
          </p:nvSpPr>
          <p:spPr bwMode="auto">
            <a:xfrm>
              <a:off x="4169" y="3052"/>
              <a:ext cx="2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Hazel</a:t>
              </a:r>
              <a:endParaRPr lang="en-US" altLang="en-US" sz="1800"/>
            </a:p>
          </p:txBody>
        </p:sp>
        <p:sp>
          <p:nvSpPr>
            <p:cNvPr id="8243" name="Freeform 249"/>
            <p:cNvSpPr>
              <a:spLocks/>
            </p:cNvSpPr>
            <p:nvPr/>
          </p:nvSpPr>
          <p:spPr bwMode="auto">
            <a:xfrm>
              <a:off x="5014" y="2983"/>
              <a:ext cx="84" cy="83"/>
            </a:xfrm>
            <a:custGeom>
              <a:avLst/>
              <a:gdLst>
                <a:gd name="T0" fmla="*/ 1 w 168"/>
                <a:gd name="T1" fmla="*/ 1 h 166"/>
                <a:gd name="T2" fmla="*/ 1 w 168"/>
                <a:gd name="T3" fmla="*/ 1 h 166"/>
                <a:gd name="T4" fmla="*/ 1 w 168"/>
                <a:gd name="T5" fmla="*/ 1 h 166"/>
                <a:gd name="T6" fmla="*/ 1 w 168"/>
                <a:gd name="T7" fmla="*/ 1 h 166"/>
                <a:gd name="T8" fmla="*/ 1 w 168"/>
                <a:gd name="T9" fmla="*/ 0 h 166"/>
                <a:gd name="T10" fmla="*/ 1 w 168"/>
                <a:gd name="T11" fmla="*/ 1 h 166"/>
                <a:gd name="T12" fmla="*/ 1 w 168"/>
                <a:gd name="T13" fmla="*/ 1 h 166"/>
                <a:gd name="T14" fmla="*/ 1 w 168"/>
                <a:gd name="T15" fmla="*/ 1 h 166"/>
                <a:gd name="T16" fmla="*/ 0 w 168"/>
                <a:gd name="T17" fmla="*/ 1 h 166"/>
                <a:gd name="T18" fmla="*/ 1 w 168"/>
                <a:gd name="T19" fmla="*/ 1 h 166"/>
                <a:gd name="T20" fmla="*/ 1 w 168"/>
                <a:gd name="T21" fmla="*/ 1 h 166"/>
                <a:gd name="T22" fmla="*/ 1 w 168"/>
                <a:gd name="T23" fmla="*/ 1 h 166"/>
                <a:gd name="T24" fmla="*/ 1 w 168"/>
                <a:gd name="T25" fmla="*/ 1 h 166"/>
                <a:gd name="T26" fmla="*/ 1 w 168"/>
                <a:gd name="T27" fmla="*/ 1 h 166"/>
                <a:gd name="T28" fmla="*/ 1 w 168"/>
                <a:gd name="T29" fmla="*/ 1 h 166"/>
                <a:gd name="T30" fmla="*/ 1 w 168"/>
                <a:gd name="T31" fmla="*/ 1 h 166"/>
                <a:gd name="T32" fmla="*/ 1 w 168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66"/>
                <a:gd name="T53" fmla="*/ 168 w 168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66">
                  <a:moveTo>
                    <a:pt x="168" y="82"/>
                  </a:moveTo>
                  <a:lnTo>
                    <a:pt x="161" y="50"/>
                  </a:lnTo>
                  <a:lnTo>
                    <a:pt x="143" y="23"/>
                  </a:lnTo>
                  <a:lnTo>
                    <a:pt x="116" y="5"/>
                  </a:lnTo>
                  <a:lnTo>
                    <a:pt x="84" y="0"/>
                  </a:lnTo>
                  <a:lnTo>
                    <a:pt x="52" y="5"/>
                  </a:lnTo>
                  <a:lnTo>
                    <a:pt x="25" y="23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41"/>
                  </a:lnTo>
                  <a:lnTo>
                    <a:pt x="52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1" y="114"/>
                  </a:lnTo>
                  <a:lnTo>
                    <a:pt x="168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250"/>
            <p:cNvSpPr>
              <a:spLocks/>
            </p:cNvSpPr>
            <p:nvPr/>
          </p:nvSpPr>
          <p:spPr bwMode="auto">
            <a:xfrm>
              <a:off x="5014" y="2983"/>
              <a:ext cx="84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4"/>
                  </a:moveTo>
                  <a:lnTo>
                    <a:pt x="144" y="45"/>
                  </a:lnTo>
                  <a:lnTo>
                    <a:pt x="128" y="21"/>
                  </a:lnTo>
                  <a:lnTo>
                    <a:pt x="104" y="5"/>
                  </a:lnTo>
                  <a:lnTo>
                    <a:pt x="75" y="0"/>
                  </a:lnTo>
                  <a:lnTo>
                    <a:pt x="46" y="5"/>
                  </a:lnTo>
                  <a:lnTo>
                    <a:pt x="22" y="21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50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251"/>
            <p:cNvSpPr>
              <a:spLocks noChangeArrowheads="1"/>
            </p:cNvSpPr>
            <p:nvPr/>
          </p:nvSpPr>
          <p:spPr bwMode="auto">
            <a:xfrm>
              <a:off x="5095" y="3080"/>
              <a:ext cx="2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Hilda</a:t>
              </a:r>
              <a:endParaRPr lang="en-US" altLang="en-US" sz="1800"/>
            </a:p>
          </p:txBody>
        </p:sp>
        <p:sp>
          <p:nvSpPr>
            <p:cNvPr id="8246" name="Freeform 252"/>
            <p:cNvSpPr>
              <a:spLocks/>
            </p:cNvSpPr>
            <p:nvPr/>
          </p:nvSpPr>
          <p:spPr bwMode="auto">
            <a:xfrm>
              <a:off x="2806" y="1697"/>
              <a:ext cx="84" cy="84"/>
            </a:xfrm>
            <a:custGeom>
              <a:avLst/>
              <a:gdLst>
                <a:gd name="T0" fmla="*/ 1 w 167"/>
                <a:gd name="T1" fmla="*/ 1 h 167"/>
                <a:gd name="T2" fmla="*/ 1 w 167"/>
                <a:gd name="T3" fmla="*/ 1 h 167"/>
                <a:gd name="T4" fmla="*/ 1 w 167"/>
                <a:gd name="T5" fmla="*/ 1 h 167"/>
                <a:gd name="T6" fmla="*/ 1 w 167"/>
                <a:gd name="T7" fmla="*/ 1 h 167"/>
                <a:gd name="T8" fmla="*/ 1 w 167"/>
                <a:gd name="T9" fmla="*/ 0 h 167"/>
                <a:gd name="T10" fmla="*/ 1 w 167"/>
                <a:gd name="T11" fmla="*/ 1 h 167"/>
                <a:gd name="T12" fmla="*/ 1 w 167"/>
                <a:gd name="T13" fmla="*/ 1 h 167"/>
                <a:gd name="T14" fmla="*/ 1 w 167"/>
                <a:gd name="T15" fmla="*/ 1 h 167"/>
                <a:gd name="T16" fmla="*/ 0 w 167"/>
                <a:gd name="T17" fmla="*/ 1 h 167"/>
                <a:gd name="T18" fmla="*/ 1 w 167"/>
                <a:gd name="T19" fmla="*/ 1 h 167"/>
                <a:gd name="T20" fmla="*/ 1 w 167"/>
                <a:gd name="T21" fmla="*/ 1 h 167"/>
                <a:gd name="T22" fmla="*/ 1 w 167"/>
                <a:gd name="T23" fmla="*/ 1 h 167"/>
                <a:gd name="T24" fmla="*/ 1 w 167"/>
                <a:gd name="T25" fmla="*/ 1 h 167"/>
                <a:gd name="T26" fmla="*/ 1 w 167"/>
                <a:gd name="T27" fmla="*/ 1 h 167"/>
                <a:gd name="T28" fmla="*/ 1 w 167"/>
                <a:gd name="T29" fmla="*/ 1 h 167"/>
                <a:gd name="T30" fmla="*/ 1 w 167"/>
                <a:gd name="T31" fmla="*/ 1 h 167"/>
                <a:gd name="T32" fmla="*/ 1 w 167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7"/>
                <a:gd name="T53" fmla="*/ 167 w 16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7">
                  <a:moveTo>
                    <a:pt x="167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1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3"/>
                  </a:lnTo>
                  <a:lnTo>
                    <a:pt x="51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253"/>
            <p:cNvSpPr>
              <a:spLocks/>
            </p:cNvSpPr>
            <p:nvPr/>
          </p:nvSpPr>
          <p:spPr bwMode="auto">
            <a:xfrm>
              <a:off x="2806" y="1697"/>
              <a:ext cx="84" cy="84"/>
            </a:xfrm>
            <a:custGeom>
              <a:avLst/>
              <a:gdLst>
                <a:gd name="T0" fmla="*/ 1 w 150"/>
                <a:gd name="T1" fmla="*/ 1 h 150"/>
                <a:gd name="T2" fmla="*/ 1 w 150"/>
                <a:gd name="T3" fmla="*/ 1 h 150"/>
                <a:gd name="T4" fmla="*/ 1 w 150"/>
                <a:gd name="T5" fmla="*/ 1 h 150"/>
                <a:gd name="T6" fmla="*/ 1 w 150"/>
                <a:gd name="T7" fmla="*/ 1 h 150"/>
                <a:gd name="T8" fmla="*/ 1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1 h 150"/>
                <a:gd name="T18" fmla="*/ 1 w 150"/>
                <a:gd name="T19" fmla="*/ 1 h 150"/>
                <a:gd name="T20" fmla="*/ 1 w 150"/>
                <a:gd name="T21" fmla="*/ 1 h 150"/>
                <a:gd name="T22" fmla="*/ 1 w 150"/>
                <a:gd name="T23" fmla="*/ 1 h 150"/>
                <a:gd name="T24" fmla="*/ 1 w 150"/>
                <a:gd name="T25" fmla="*/ 1 h 150"/>
                <a:gd name="T26" fmla="*/ 1 w 150"/>
                <a:gd name="T27" fmla="*/ 1 h 150"/>
                <a:gd name="T28" fmla="*/ 1 w 150"/>
                <a:gd name="T29" fmla="*/ 1 h 150"/>
                <a:gd name="T30" fmla="*/ 1 w 150"/>
                <a:gd name="T31" fmla="*/ 1 h 150"/>
                <a:gd name="T32" fmla="*/ 1 w 150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Rectangle 254"/>
            <p:cNvSpPr>
              <a:spLocks noChangeArrowheads="1"/>
            </p:cNvSpPr>
            <p:nvPr/>
          </p:nvSpPr>
          <p:spPr bwMode="auto">
            <a:xfrm>
              <a:off x="2887" y="1795"/>
              <a:ext cx="3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Frances</a:t>
              </a:r>
              <a:endParaRPr lang="en-US" altLang="en-US" sz="1800"/>
            </a:p>
          </p:txBody>
        </p:sp>
        <p:sp>
          <p:nvSpPr>
            <p:cNvPr id="8249" name="Freeform 255"/>
            <p:cNvSpPr>
              <a:spLocks/>
            </p:cNvSpPr>
            <p:nvPr/>
          </p:nvSpPr>
          <p:spPr bwMode="auto">
            <a:xfrm>
              <a:off x="2080" y="2114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6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0" y="116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256"/>
            <p:cNvSpPr>
              <a:spLocks/>
            </p:cNvSpPr>
            <p:nvPr/>
          </p:nvSpPr>
          <p:spPr bwMode="auto">
            <a:xfrm>
              <a:off x="2080" y="2114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3" y="104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Rectangle 257"/>
            <p:cNvSpPr>
              <a:spLocks noChangeArrowheads="1"/>
            </p:cNvSpPr>
            <p:nvPr/>
          </p:nvSpPr>
          <p:spPr bwMode="auto">
            <a:xfrm>
              <a:off x="1872" y="1968"/>
              <a:ext cx="1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Eva</a:t>
              </a:r>
              <a:endParaRPr lang="en-US" altLang="en-US" sz="1800"/>
            </a:p>
          </p:txBody>
        </p:sp>
        <p:sp>
          <p:nvSpPr>
            <p:cNvPr id="8252" name="Freeform 258"/>
            <p:cNvSpPr>
              <a:spLocks/>
            </p:cNvSpPr>
            <p:nvPr/>
          </p:nvSpPr>
          <p:spPr bwMode="auto">
            <a:xfrm>
              <a:off x="5460" y="2124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0" y="50"/>
                  </a:lnTo>
                  <a:lnTo>
                    <a:pt x="142" y="23"/>
                  </a:lnTo>
                  <a:lnTo>
                    <a:pt x="115" y="5"/>
                  </a:lnTo>
                  <a:lnTo>
                    <a:pt x="83" y="0"/>
                  </a:lnTo>
                  <a:lnTo>
                    <a:pt x="50" y="5"/>
                  </a:lnTo>
                  <a:lnTo>
                    <a:pt x="24" y="23"/>
                  </a:lnTo>
                  <a:lnTo>
                    <a:pt x="6" y="50"/>
                  </a:lnTo>
                  <a:lnTo>
                    <a:pt x="0" y="82"/>
                  </a:lnTo>
                  <a:lnTo>
                    <a:pt x="6" y="114"/>
                  </a:lnTo>
                  <a:lnTo>
                    <a:pt x="24" y="141"/>
                  </a:lnTo>
                  <a:lnTo>
                    <a:pt x="50" y="159"/>
                  </a:lnTo>
                  <a:lnTo>
                    <a:pt x="83" y="166"/>
                  </a:lnTo>
                  <a:lnTo>
                    <a:pt x="115" y="159"/>
                  </a:lnTo>
                  <a:lnTo>
                    <a:pt x="142" y="141"/>
                  </a:lnTo>
                  <a:lnTo>
                    <a:pt x="160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259"/>
            <p:cNvSpPr>
              <a:spLocks/>
            </p:cNvSpPr>
            <p:nvPr/>
          </p:nvSpPr>
          <p:spPr bwMode="auto">
            <a:xfrm>
              <a:off x="5460" y="2124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1"/>
                  </a:lnTo>
                  <a:lnTo>
                    <a:pt x="103" y="5"/>
                  </a:lnTo>
                  <a:lnTo>
                    <a:pt x="74" y="0"/>
                  </a:lnTo>
                  <a:lnTo>
                    <a:pt x="45" y="5"/>
                  </a:lnTo>
                  <a:lnTo>
                    <a:pt x="21" y="21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Rectangle 260"/>
            <p:cNvSpPr>
              <a:spLocks noChangeArrowheads="1"/>
            </p:cNvSpPr>
            <p:nvPr/>
          </p:nvSpPr>
          <p:spPr bwMode="auto">
            <a:xfrm>
              <a:off x="5540" y="2221"/>
              <a:ext cx="2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Ruth</a:t>
              </a:r>
              <a:endParaRPr lang="en-US" altLang="en-US" sz="1800"/>
            </a:p>
          </p:txBody>
        </p:sp>
        <p:sp>
          <p:nvSpPr>
            <p:cNvPr id="8255" name="Freeform 261"/>
            <p:cNvSpPr>
              <a:spLocks/>
            </p:cNvSpPr>
            <p:nvPr/>
          </p:nvSpPr>
          <p:spPr bwMode="auto">
            <a:xfrm>
              <a:off x="3930" y="2183"/>
              <a:ext cx="83" cy="84"/>
            </a:xfrm>
            <a:custGeom>
              <a:avLst/>
              <a:gdLst>
                <a:gd name="T0" fmla="*/ 1 w 166"/>
                <a:gd name="T1" fmla="*/ 1 h 167"/>
                <a:gd name="T2" fmla="*/ 1 w 166"/>
                <a:gd name="T3" fmla="*/ 1 h 167"/>
                <a:gd name="T4" fmla="*/ 1 w 166"/>
                <a:gd name="T5" fmla="*/ 1 h 167"/>
                <a:gd name="T6" fmla="*/ 1 w 166"/>
                <a:gd name="T7" fmla="*/ 1 h 167"/>
                <a:gd name="T8" fmla="*/ 1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1 h 167"/>
                <a:gd name="T18" fmla="*/ 1 w 166"/>
                <a:gd name="T19" fmla="*/ 1 h 167"/>
                <a:gd name="T20" fmla="*/ 1 w 166"/>
                <a:gd name="T21" fmla="*/ 1 h 167"/>
                <a:gd name="T22" fmla="*/ 1 w 166"/>
                <a:gd name="T23" fmla="*/ 1 h 167"/>
                <a:gd name="T24" fmla="*/ 1 w 166"/>
                <a:gd name="T25" fmla="*/ 1 h 167"/>
                <a:gd name="T26" fmla="*/ 1 w 166"/>
                <a:gd name="T27" fmla="*/ 1 h 167"/>
                <a:gd name="T28" fmla="*/ 1 w 166"/>
                <a:gd name="T29" fmla="*/ 1 h 167"/>
                <a:gd name="T30" fmla="*/ 1 w 166"/>
                <a:gd name="T31" fmla="*/ 1 h 167"/>
                <a:gd name="T32" fmla="*/ 1 w 166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7"/>
                  </a:lnTo>
                  <a:lnTo>
                    <a:pt x="84" y="0"/>
                  </a:lnTo>
                  <a:lnTo>
                    <a:pt x="50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6"/>
                  </a:lnTo>
                  <a:lnTo>
                    <a:pt x="25" y="143"/>
                  </a:lnTo>
                  <a:lnTo>
                    <a:pt x="50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2" y="143"/>
                  </a:lnTo>
                  <a:lnTo>
                    <a:pt x="160" y="116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62"/>
            <p:cNvSpPr>
              <a:spLocks/>
            </p:cNvSpPr>
            <p:nvPr/>
          </p:nvSpPr>
          <p:spPr bwMode="auto">
            <a:xfrm>
              <a:off x="3930" y="2183"/>
              <a:ext cx="83" cy="84"/>
            </a:xfrm>
            <a:custGeom>
              <a:avLst/>
              <a:gdLst>
                <a:gd name="T0" fmla="*/ 1 w 149"/>
                <a:gd name="T1" fmla="*/ 1 h 150"/>
                <a:gd name="T2" fmla="*/ 1 w 149"/>
                <a:gd name="T3" fmla="*/ 1 h 150"/>
                <a:gd name="T4" fmla="*/ 1 w 149"/>
                <a:gd name="T5" fmla="*/ 1 h 150"/>
                <a:gd name="T6" fmla="*/ 1 w 149"/>
                <a:gd name="T7" fmla="*/ 1 h 150"/>
                <a:gd name="T8" fmla="*/ 1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1 h 150"/>
                <a:gd name="T18" fmla="*/ 1 w 149"/>
                <a:gd name="T19" fmla="*/ 1 h 150"/>
                <a:gd name="T20" fmla="*/ 1 w 149"/>
                <a:gd name="T21" fmla="*/ 1 h 150"/>
                <a:gd name="T22" fmla="*/ 1 w 149"/>
                <a:gd name="T23" fmla="*/ 1 h 150"/>
                <a:gd name="T24" fmla="*/ 1 w 149"/>
                <a:gd name="T25" fmla="*/ 1 h 150"/>
                <a:gd name="T26" fmla="*/ 1 w 149"/>
                <a:gd name="T27" fmla="*/ 1 h 150"/>
                <a:gd name="T28" fmla="*/ 1 w 149"/>
                <a:gd name="T29" fmla="*/ 1 h 150"/>
                <a:gd name="T30" fmla="*/ 1 w 149"/>
                <a:gd name="T31" fmla="*/ 1 h 150"/>
                <a:gd name="T32" fmla="*/ 1 w 149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Rectangle 263"/>
            <p:cNvSpPr>
              <a:spLocks noChangeArrowheads="1"/>
            </p:cNvSpPr>
            <p:nvPr/>
          </p:nvSpPr>
          <p:spPr bwMode="auto">
            <a:xfrm>
              <a:off x="4010" y="2281"/>
              <a:ext cx="24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Edna</a:t>
              </a:r>
              <a:endParaRPr lang="en-US" altLang="en-US" sz="1800"/>
            </a:p>
          </p:txBody>
        </p:sp>
        <p:sp>
          <p:nvSpPr>
            <p:cNvPr id="8258" name="Freeform 264"/>
            <p:cNvSpPr>
              <a:spLocks/>
            </p:cNvSpPr>
            <p:nvPr/>
          </p:nvSpPr>
          <p:spPr bwMode="auto">
            <a:xfrm>
              <a:off x="3584" y="1468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5"/>
                  </a:lnTo>
                  <a:lnTo>
                    <a:pt x="82" y="0"/>
                  </a:lnTo>
                  <a:lnTo>
                    <a:pt x="50" y="5"/>
                  </a:lnTo>
                  <a:lnTo>
                    <a:pt x="23" y="24"/>
                  </a:lnTo>
                  <a:lnTo>
                    <a:pt x="5" y="50"/>
                  </a:lnTo>
                  <a:lnTo>
                    <a:pt x="0" y="82"/>
                  </a:lnTo>
                  <a:lnTo>
                    <a:pt x="5" y="114"/>
                  </a:lnTo>
                  <a:lnTo>
                    <a:pt x="23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65"/>
            <p:cNvSpPr>
              <a:spLocks/>
            </p:cNvSpPr>
            <p:nvPr/>
          </p:nvSpPr>
          <p:spPr bwMode="auto">
            <a:xfrm>
              <a:off x="3584" y="1468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5"/>
                  </a:lnTo>
                  <a:lnTo>
                    <a:pt x="74" y="0"/>
                  </a:lnTo>
                  <a:lnTo>
                    <a:pt x="45" y="5"/>
                  </a:lnTo>
                  <a:lnTo>
                    <a:pt x="21" y="22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Rectangle 266"/>
            <p:cNvSpPr>
              <a:spLocks noChangeArrowheads="1"/>
            </p:cNvSpPr>
            <p:nvPr/>
          </p:nvSpPr>
          <p:spPr bwMode="auto">
            <a:xfrm>
              <a:off x="3504" y="1296"/>
              <a:ext cx="2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Adele</a:t>
              </a:r>
              <a:endParaRPr lang="en-US" altLang="en-US" sz="1800"/>
            </a:p>
          </p:txBody>
        </p:sp>
        <p:sp>
          <p:nvSpPr>
            <p:cNvPr id="8261" name="Freeform 267"/>
            <p:cNvSpPr>
              <a:spLocks/>
            </p:cNvSpPr>
            <p:nvPr/>
          </p:nvSpPr>
          <p:spPr bwMode="auto">
            <a:xfrm>
              <a:off x="4709" y="1537"/>
              <a:ext cx="83" cy="83"/>
            </a:xfrm>
            <a:custGeom>
              <a:avLst/>
              <a:gdLst>
                <a:gd name="T0" fmla="*/ 0 w 168"/>
                <a:gd name="T1" fmla="*/ 0 h 167"/>
                <a:gd name="T2" fmla="*/ 0 w 168"/>
                <a:gd name="T3" fmla="*/ 0 h 167"/>
                <a:gd name="T4" fmla="*/ 0 w 168"/>
                <a:gd name="T5" fmla="*/ 0 h 167"/>
                <a:gd name="T6" fmla="*/ 0 w 168"/>
                <a:gd name="T7" fmla="*/ 0 h 167"/>
                <a:gd name="T8" fmla="*/ 0 w 168"/>
                <a:gd name="T9" fmla="*/ 0 h 167"/>
                <a:gd name="T10" fmla="*/ 0 w 168"/>
                <a:gd name="T11" fmla="*/ 0 h 167"/>
                <a:gd name="T12" fmla="*/ 0 w 168"/>
                <a:gd name="T13" fmla="*/ 0 h 167"/>
                <a:gd name="T14" fmla="*/ 0 w 168"/>
                <a:gd name="T15" fmla="*/ 0 h 167"/>
                <a:gd name="T16" fmla="*/ 0 w 168"/>
                <a:gd name="T17" fmla="*/ 0 h 167"/>
                <a:gd name="T18" fmla="*/ 0 w 168"/>
                <a:gd name="T19" fmla="*/ 0 h 167"/>
                <a:gd name="T20" fmla="*/ 0 w 168"/>
                <a:gd name="T21" fmla="*/ 0 h 167"/>
                <a:gd name="T22" fmla="*/ 0 w 168"/>
                <a:gd name="T23" fmla="*/ 0 h 167"/>
                <a:gd name="T24" fmla="*/ 0 w 168"/>
                <a:gd name="T25" fmla="*/ 0 h 167"/>
                <a:gd name="T26" fmla="*/ 0 w 168"/>
                <a:gd name="T27" fmla="*/ 0 h 167"/>
                <a:gd name="T28" fmla="*/ 0 w 168"/>
                <a:gd name="T29" fmla="*/ 0 h 167"/>
                <a:gd name="T30" fmla="*/ 0 w 168"/>
                <a:gd name="T31" fmla="*/ 0 h 167"/>
                <a:gd name="T32" fmla="*/ 0 w 16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67"/>
                <a:gd name="T53" fmla="*/ 168 w 16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67">
                  <a:moveTo>
                    <a:pt x="168" y="83"/>
                  </a:moveTo>
                  <a:lnTo>
                    <a:pt x="161" y="51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2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3" y="142"/>
                  </a:lnTo>
                  <a:lnTo>
                    <a:pt x="161" y="116"/>
                  </a:lnTo>
                  <a:lnTo>
                    <a:pt x="168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268"/>
            <p:cNvSpPr>
              <a:spLocks/>
            </p:cNvSpPr>
            <p:nvPr/>
          </p:nvSpPr>
          <p:spPr bwMode="auto">
            <a:xfrm>
              <a:off x="4709" y="1537"/>
              <a:ext cx="83" cy="83"/>
            </a:xfrm>
            <a:custGeom>
              <a:avLst/>
              <a:gdLst>
                <a:gd name="T0" fmla="*/ 1 w 150"/>
                <a:gd name="T1" fmla="*/ 1 h 150"/>
                <a:gd name="T2" fmla="*/ 1 w 150"/>
                <a:gd name="T3" fmla="*/ 1 h 150"/>
                <a:gd name="T4" fmla="*/ 1 w 150"/>
                <a:gd name="T5" fmla="*/ 1 h 150"/>
                <a:gd name="T6" fmla="*/ 1 w 150"/>
                <a:gd name="T7" fmla="*/ 1 h 150"/>
                <a:gd name="T8" fmla="*/ 1 w 150"/>
                <a:gd name="T9" fmla="*/ 0 h 150"/>
                <a:gd name="T10" fmla="*/ 1 w 150"/>
                <a:gd name="T11" fmla="*/ 1 h 150"/>
                <a:gd name="T12" fmla="*/ 1 w 150"/>
                <a:gd name="T13" fmla="*/ 1 h 150"/>
                <a:gd name="T14" fmla="*/ 1 w 150"/>
                <a:gd name="T15" fmla="*/ 1 h 150"/>
                <a:gd name="T16" fmla="*/ 0 w 150"/>
                <a:gd name="T17" fmla="*/ 1 h 150"/>
                <a:gd name="T18" fmla="*/ 1 w 150"/>
                <a:gd name="T19" fmla="*/ 1 h 150"/>
                <a:gd name="T20" fmla="*/ 1 w 150"/>
                <a:gd name="T21" fmla="*/ 1 h 150"/>
                <a:gd name="T22" fmla="*/ 1 w 150"/>
                <a:gd name="T23" fmla="*/ 1 h 150"/>
                <a:gd name="T24" fmla="*/ 1 w 150"/>
                <a:gd name="T25" fmla="*/ 1 h 150"/>
                <a:gd name="T26" fmla="*/ 1 w 150"/>
                <a:gd name="T27" fmla="*/ 1 h 150"/>
                <a:gd name="T28" fmla="*/ 1 w 150"/>
                <a:gd name="T29" fmla="*/ 1 h 150"/>
                <a:gd name="T30" fmla="*/ 1 w 150"/>
                <a:gd name="T31" fmla="*/ 1 h 150"/>
                <a:gd name="T32" fmla="*/ 1 w 150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50"/>
                <a:gd name="T53" fmla="*/ 150 w 15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50">
                  <a:moveTo>
                    <a:pt x="150" y="75"/>
                  </a:moveTo>
                  <a:lnTo>
                    <a:pt x="144" y="46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8" y="128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Rectangle 269"/>
            <p:cNvSpPr>
              <a:spLocks noChangeArrowheads="1"/>
            </p:cNvSpPr>
            <p:nvPr/>
          </p:nvSpPr>
          <p:spPr bwMode="auto">
            <a:xfrm>
              <a:off x="4790" y="1635"/>
              <a:ext cx="2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Jane</a:t>
              </a:r>
              <a:endParaRPr lang="en-US" altLang="en-US" sz="1800"/>
            </a:p>
          </p:txBody>
        </p:sp>
        <p:sp>
          <p:nvSpPr>
            <p:cNvPr id="8264" name="Freeform 270"/>
            <p:cNvSpPr>
              <a:spLocks/>
            </p:cNvSpPr>
            <p:nvPr/>
          </p:nvSpPr>
          <p:spPr bwMode="auto">
            <a:xfrm>
              <a:off x="3246" y="2288"/>
              <a:ext cx="83" cy="84"/>
            </a:xfrm>
            <a:custGeom>
              <a:avLst/>
              <a:gdLst>
                <a:gd name="T0" fmla="*/ 1 w 166"/>
                <a:gd name="T1" fmla="*/ 1 h 167"/>
                <a:gd name="T2" fmla="*/ 1 w 166"/>
                <a:gd name="T3" fmla="*/ 1 h 167"/>
                <a:gd name="T4" fmla="*/ 1 w 166"/>
                <a:gd name="T5" fmla="*/ 1 h 167"/>
                <a:gd name="T6" fmla="*/ 1 w 166"/>
                <a:gd name="T7" fmla="*/ 1 h 167"/>
                <a:gd name="T8" fmla="*/ 1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1 h 167"/>
                <a:gd name="T18" fmla="*/ 1 w 166"/>
                <a:gd name="T19" fmla="*/ 1 h 167"/>
                <a:gd name="T20" fmla="*/ 1 w 166"/>
                <a:gd name="T21" fmla="*/ 1 h 167"/>
                <a:gd name="T22" fmla="*/ 1 w 166"/>
                <a:gd name="T23" fmla="*/ 1 h 167"/>
                <a:gd name="T24" fmla="*/ 1 w 166"/>
                <a:gd name="T25" fmla="*/ 1 h 167"/>
                <a:gd name="T26" fmla="*/ 1 w 166"/>
                <a:gd name="T27" fmla="*/ 1 h 167"/>
                <a:gd name="T28" fmla="*/ 1 w 166"/>
                <a:gd name="T29" fmla="*/ 1 h 167"/>
                <a:gd name="T30" fmla="*/ 1 w 166"/>
                <a:gd name="T31" fmla="*/ 1 h 167"/>
                <a:gd name="T32" fmla="*/ 1 w 166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60" y="51"/>
                  </a:lnTo>
                  <a:lnTo>
                    <a:pt x="142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2" y="6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5" y="142"/>
                  </a:lnTo>
                  <a:lnTo>
                    <a:pt x="52" y="160"/>
                  </a:lnTo>
                  <a:lnTo>
                    <a:pt x="84" y="167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5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271"/>
            <p:cNvSpPr>
              <a:spLocks/>
            </p:cNvSpPr>
            <p:nvPr/>
          </p:nvSpPr>
          <p:spPr bwMode="auto">
            <a:xfrm>
              <a:off x="3246" y="2288"/>
              <a:ext cx="83" cy="84"/>
            </a:xfrm>
            <a:custGeom>
              <a:avLst/>
              <a:gdLst>
                <a:gd name="T0" fmla="*/ 1 w 149"/>
                <a:gd name="T1" fmla="*/ 1 h 150"/>
                <a:gd name="T2" fmla="*/ 1 w 149"/>
                <a:gd name="T3" fmla="*/ 1 h 150"/>
                <a:gd name="T4" fmla="*/ 1 w 149"/>
                <a:gd name="T5" fmla="*/ 1 h 150"/>
                <a:gd name="T6" fmla="*/ 1 w 149"/>
                <a:gd name="T7" fmla="*/ 1 h 150"/>
                <a:gd name="T8" fmla="*/ 1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1 h 150"/>
                <a:gd name="T18" fmla="*/ 1 w 149"/>
                <a:gd name="T19" fmla="*/ 1 h 150"/>
                <a:gd name="T20" fmla="*/ 1 w 149"/>
                <a:gd name="T21" fmla="*/ 1 h 150"/>
                <a:gd name="T22" fmla="*/ 1 w 149"/>
                <a:gd name="T23" fmla="*/ 1 h 150"/>
                <a:gd name="T24" fmla="*/ 1 w 149"/>
                <a:gd name="T25" fmla="*/ 1 h 150"/>
                <a:gd name="T26" fmla="*/ 1 w 149"/>
                <a:gd name="T27" fmla="*/ 1 h 150"/>
                <a:gd name="T28" fmla="*/ 1 w 149"/>
                <a:gd name="T29" fmla="*/ 1 h 150"/>
                <a:gd name="T30" fmla="*/ 1 w 149"/>
                <a:gd name="T31" fmla="*/ 1 h 150"/>
                <a:gd name="T32" fmla="*/ 1 w 149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6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Rectangle 272"/>
            <p:cNvSpPr>
              <a:spLocks noChangeArrowheads="1"/>
            </p:cNvSpPr>
            <p:nvPr/>
          </p:nvSpPr>
          <p:spPr bwMode="auto">
            <a:xfrm>
              <a:off x="3360" y="2160"/>
              <a:ext cx="24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Anna</a:t>
              </a:r>
              <a:endParaRPr lang="en-US" altLang="en-US" sz="1800"/>
            </a:p>
          </p:txBody>
        </p:sp>
        <p:sp>
          <p:nvSpPr>
            <p:cNvPr id="8267" name="Freeform 273"/>
            <p:cNvSpPr>
              <a:spLocks/>
            </p:cNvSpPr>
            <p:nvPr/>
          </p:nvSpPr>
          <p:spPr bwMode="auto">
            <a:xfrm>
              <a:off x="4338" y="1900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61" y="50"/>
                  </a:lnTo>
                  <a:lnTo>
                    <a:pt x="143" y="24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4"/>
                  </a:lnTo>
                  <a:lnTo>
                    <a:pt x="7" y="50"/>
                  </a:lnTo>
                  <a:lnTo>
                    <a:pt x="0" y="82"/>
                  </a:lnTo>
                  <a:lnTo>
                    <a:pt x="7" y="114"/>
                  </a:lnTo>
                  <a:lnTo>
                    <a:pt x="25" y="141"/>
                  </a:lnTo>
                  <a:lnTo>
                    <a:pt x="51" y="159"/>
                  </a:lnTo>
                  <a:lnTo>
                    <a:pt x="84" y="166"/>
                  </a:lnTo>
                  <a:lnTo>
                    <a:pt x="116" y="159"/>
                  </a:lnTo>
                  <a:lnTo>
                    <a:pt x="143" y="141"/>
                  </a:lnTo>
                  <a:lnTo>
                    <a:pt x="161" y="114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274"/>
            <p:cNvSpPr>
              <a:spLocks/>
            </p:cNvSpPr>
            <p:nvPr/>
          </p:nvSpPr>
          <p:spPr bwMode="auto">
            <a:xfrm>
              <a:off x="4338" y="1900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Rectangle 275"/>
            <p:cNvSpPr>
              <a:spLocks noChangeArrowheads="1"/>
            </p:cNvSpPr>
            <p:nvPr/>
          </p:nvSpPr>
          <p:spPr bwMode="auto">
            <a:xfrm>
              <a:off x="4418" y="199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Mary</a:t>
              </a:r>
              <a:endParaRPr lang="en-US" altLang="en-US" sz="1800"/>
            </a:p>
          </p:txBody>
        </p:sp>
        <p:sp>
          <p:nvSpPr>
            <p:cNvPr id="8270" name="Freeform 276"/>
            <p:cNvSpPr>
              <a:spLocks/>
            </p:cNvSpPr>
            <p:nvPr/>
          </p:nvSpPr>
          <p:spPr bwMode="auto">
            <a:xfrm>
              <a:off x="4841" y="2434"/>
              <a:ext cx="83" cy="84"/>
            </a:xfrm>
            <a:custGeom>
              <a:avLst/>
              <a:gdLst>
                <a:gd name="T0" fmla="*/ 1 w 166"/>
                <a:gd name="T1" fmla="*/ 1 h 167"/>
                <a:gd name="T2" fmla="*/ 1 w 166"/>
                <a:gd name="T3" fmla="*/ 1 h 167"/>
                <a:gd name="T4" fmla="*/ 1 w 166"/>
                <a:gd name="T5" fmla="*/ 1 h 167"/>
                <a:gd name="T6" fmla="*/ 1 w 166"/>
                <a:gd name="T7" fmla="*/ 1 h 167"/>
                <a:gd name="T8" fmla="*/ 1 w 166"/>
                <a:gd name="T9" fmla="*/ 0 h 167"/>
                <a:gd name="T10" fmla="*/ 1 w 166"/>
                <a:gd name="T11" fmla="*/ 1 h 167"/>
                <a:gd name="T12" fmla="*/ 1 w 166"/>
                <a:gd name="T13" fmla="*/ 1 h 167"/>
                <a:gd name="T14" fmla="*/ 1 w 166"/>
                <a:gd name="T15" fmla="*/ 1 h 167"/>
                <a:gd name="T16" fmla="*/ 0 w 166"/>
                <a:gd name="T17" fmla="*/ 1 h 167"/>
                <a:gd name="T18" fmla="*/ 1 w 166"/>
                <a:gd name="T19" fmla="*/ 1 h 167"/>
                <a:gd name="T20" fmla="*/ 1 w 166"/>
                <a:gd name="T21" fmla="*/ 1 h 167"/>
                <a:gd name="T22" fmla="*/ 1 w 166"/>
                <a:gd name="T23" fmla="*/ 1 h 167"/>
                <a:gd name="T24" fmla="*/ 1 w 166"/>
                <a:gd name="T25" fmla="*/ 1 h 167"/>
                <a:gd name="T26" fmla="*/ 1 w 166"/>
                <a:gd name="T27" fmla="*/ 1 h 167"/>
                <a:gd name="T28" fmla="*/ 1 w 166"/>
                <a:gd name="T29" fmla="*/ 1 h 167"/>
                <a:gd name="T30" fmla="*/ 1 w 166"/>
                <a:gd name="T31" fmla="*/ 1 h 167"/>
                <a:gd name="T32" fmla="*/ 1 w 166"/>
                <a:gd name="T33" fmla="*/ 1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7"/>
                <a:gd name="T53" fmla="*/ 166 w 166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7">
                  <a:moveTo>
                    <a:pt x="166" y="83"/>
                  </a:moveTo>
                  <a:lnTo>
                    <a:pt x="159" y="51"/>
                  </a:lnTo>
                  <a:lnTo>
                    <a:pt x="141" y="24"/>
                  </a:lnTo>
                  <a:lnTo>
                    <a:pt x="116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4" y="24"/>
                  </a:lnTo>
                  <a:lnTo>
                    <a:pt x="6" y="51"/>
                  </a:lnTo>
                  <a:lnTo>
                    <a:pt x="0" y="83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0" y="160"/>
                  </a:lnTo>
                  <a:lnTo>
                    <a:pt x="83" y="167"/>
                  </a:lnTo>
                  <a:lnTo>
                    <a:pt x="116" y="160"/>
                  </a:lnTo>
                  <a:lnTo>
                    <a:pt x="141" y="142"/>
                  </a:lnTo>
                  <a:lnTo>
                    <a:pt x="159" y="116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277"/>
            <p:cNvSpPr>
              <a:spLocks/>
            </p:cNvSpPr>
            <p:nvPr/>
          </p:nvSpPr>
          <p:spPr bwMode="auto">
            <a:xfrm>
              <a:off x="4841" y="2434"/>
              <a:ext cx="83" cy="84"/>
            </a:xfrm>
            <a:custGeom>
              <a:avLst/>
              <a:gdLst>
                <a:gd name="T0" fmla="*/ 1 w 149"/>
                <a:gd name="T1" fmla="*/ 1 h 150"/>
                <a:gd name="T2" fmla="*/ 1 w 149"/>
                <a:gd name="T3" fmla="*/ 1 h 150"/>
                <a:gd name="T4" fmla="*/ 1 w 149"/>
                <a:gd name="T5" fmla="*/ 1 h 150"/>
                <a:gd name="T6" fmla="*/ 1 w 149"/>
                <a:gd name="T7" fmla="*/ 1 h 150"/>
                <a:gd name="T8" fmla="*/ 1 w 149"/>
                <a:gd name="T9" fmla="*/ 0 h 150"/>
                <a:gd name="T10" fmla="*/ 1 w 149"/>
                <a:gd name="T11" fmla="*/ 1 h 150"/>
                <a:gd name="T12" fmla="*/ 1 w 149"/>
                <a:gd name="T13" fmla="*/ 1 h 150"/>
                <a:gd name="T14" fmla="*/ 1 w 149"/>
                <a:gd name="T15" fmla="*/ 1 h 150"/>
                <a:gd name="T16" fmla="*/ 0 w 149"/>
                <a:gd name="T17" fmla="*/ 1 h 150"/>
                <a:gd name="T18" fmla="*/ 1 w 149"/>
                <a:gd name="T19" fmla="*/ 1 h 150"/>
                <a:gd name="T20" fmla="*/ 1 w 149"/>
                <a:gd name="T21" fmla="*/ 1 h 150"/>
                <a:gd name="T22" fmla="*/ 1 w 149"/>
                <a:gd name="T23" fmla="*/ 1 h 150"/>
                <a:gd name="T24" fmla="*/ 1 w 149"/>
                <a:gd name="T25" fmla="*/ 1 h 150"/>
                <a:gd name="T26" fmla="*/ 1 w 149"/>
                <a:gd name="T27" fmla="*/ 1 h 150"/>
                <a:gd name="T28" fmla="*/ 1 w 149"/>
                <a:gd name="T29" fmla="*/ 1 h 150"/>
                <a:gd name="T30" fmla="*/ 1 w 149"/>
                <a:gd name="T31" fmla="*/ 1 h 150"/>
                <a:gd name="T32" fmla="*/ 1 w 149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50"/>
                <a:gd name="T53" fmla="*/ 149 w 149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50">
                  <a:moveTo>
                    <a:pt x="149" y="75"/>
                  </a:moveTo>
                  <a:lnTo>
                    <a:pt x="143" y="46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6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8"/>
                  </a:lnTo>
                  <a:lnTo>
                    <a:pt x="45" y="144"/>
                  </a:lnTo>
                  <a:lnTo>
                    <a:pt x="75" y="150"/>
                  </a:lnTo>
                  <a:lnTo>
                    <a:pt x="104" y="144"/>
                  </a:lnTo>
                  <a:lnTo>
                    <a:pt x="127" y="128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Rectangle 278"/>
            <p:cNvSpPr>
              <a:spLocks noChangeArrowheads="1"/>
            </p:cNvSpPr>
            <p:nvPr/>
          </p:nvSpPr>
          <p:spPr bwMode="auto">
            <a:xfrm>
              <a:off x="4944" y="2352"/>
              <a:ext cx="2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Betty</a:t>
              </a:r>
              <a:endParaRPr lang="en-US" altLang="en-US" sz="1800"/>
            </a:p>
          </p:txBody>
        </p:sp>
        <p:sp>
          <p:nvSpPr>
            <p:cNvPr id="8273" name="Freeform 279"/>
            <p:cNvSpPr>
              <a:spLocks/>
            </p:cNvSpPr>
            <p:nvPr/>
          </p:nvSpPr>
          <p:spPr bwMode="auto">
            <a:xfrm>
              <a:off x="2442" y="3430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2"/>
                  </a:moveTo>
                  <a:lnTo>
                    <a:pt x="159" y="50"/>
                  </a:lnTo>
                  <a:lnTo>
                    <a:pt x="141" y="24"/>
                  </a:lnTo>
                  <a:lnTo>
                    <a:pt x="115" y="7"/>
                  </a:lnTo>
                  <a:lnTo>
                    <a:pt x="82" y="0"/>
                  </a:lnTo>
                  <a:lnTo>
                    <a:pt x="50" y="7"/>
                  </a:lnTo>
                  <a:lnTo>
                    <a:pt x="23" y="24"/>
                  </a:lnTo>
                  <a:lnTo>
                    <a:pt x="5" y="50"/>
                  </a:lnTo>
                  <a:lnTo>
                    <a:pt x="0" y="82"/>
                  </a:lnTo>
                  <a:lnTo>
                    <a:pt x="5" y="115"/>
                  </a:lnTo>
                  <a:lnTo>
                    <a:pt x="23" y="141"/>
                  </a:lnTo>
                  <a:lnTo>
                    <a:pt x="50" y="159"/>
                  </a:lnTo>
                  <a:lnTo>
                    <a:pt x="82" y="166"/>
                  </a:lnTo>
                  <a:lnTo>
                    <a:pt x="115" y="159"/>
                  </a:lnTo>
                  <a:lnTo>
                    <a:pt x="141" y="141"/>
                  </a:lnTo>
                  <a:lnTo>
                    <a:pt x="159" y="115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280"/>
            <p:cNvSpPr>
              <a:spLocks/>
            </p:cNvSpPr>
            <p:nvPr/>
          </p:nvSpPr>
          <p:spPr bwMode="auto">
            <a:xfrm>
              <a:off x="2442" y="3430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4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3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1" y="22"/>
                  </a:lnTo>
                  <a:lnTo>
                    <a:pt x="5" y="45"/>
                  </a:lnTo>
                  <a:lnTo>
                    <a:pt x="0" y="74"/>
                  </a:lnTo>
                  <a:lnTo>
                    <a:pt x="5" y="103"/>
                  </a:lnTo>
                  <a:lnTo>
                    <a:pt x="21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3" y="143"/>
                  </a:lnTo>
                  <a:lnTo>
                    <a:pt x="127" y="127"/>
                  </a:lnTo>
                  <a:lnTo>
                    <a:pt x="143" y="103"/>
                  </a:lnTo>
                  <a:lnTo>
                    <a:pt x="149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Rectangle 281"/>
            <p:cNvSpPr>
              <a:spLocks noChangeArrowheads="1"/>
            </p:cNvSpPr>
            <p:nvPr/>
          </p:nvSpPr>
          <p:spPr bwMode="auto">
            <a:xfrm>
              <a:off x="2523" y="3528"/>
              <a:ext cx="1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Ella</a:t>
              </a:r>
              <a:endParaRPr lang="en-US" altLang="en-US" sz="1800"/>
            </a:p>
          </p:txBody>
        </p:sp>
        <p:sp>
          <p:nvSpPr>
            <p:cNvPr id="8276" name="Freeform 282"/>
            <p:cNvSpPr>
              <a:spLocks/>
            </p:cNvSpPr>
            <p:nvPr/>
          </p:nvSpPr>
          <p:spPr bwMode="auto">
            <a:xfrm>
              <a:off x="3440" y="3049"/>
              <a:ext cx="83" cy="83"/>
            </a:xfrm>
            <a:custGeom>
              <a:avLst/>
              <a:gdLst>
                <a:gd name="T0" fmla="*/ 0 w 167"/>
                <a:gd name="T1" fmla="*/ 1 h 166"/>
                <a:gd name="T2" fmla="*/ 0 w 167"/>
                <a:gd name="T3" fmla="*/ 1 h 166"/>
                <a:gd name="T4" fmla="*/ 0 w 167"/>
                <a:gd name="T5" fmla="*/ 1 h 166"/>
                <a:gd name="T6" fmla="*/ 0 w 167"/>
                <a:gd name="T7" fmla="*/ 1 h 166"/>
                <a:gd name="T8" fmla="*/ 0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1 h 166"/>
                <a:gd name="T18" fmla="*/ 0 w 167"/>
                <a:gd name="T19" fmla="*/ 1 h 166"/>
                <a:gd name="T20" fmla="*/ 0 w 167"/>
                <a:gd name="T21" fmla="*/ 1 h 166"/>
                <a:gd name="T22" fmla="*/ 0 w 167"/>
                <a:gd name="T23" fmla="*/ 1 h 166"/>
                <a:gd name="T24" fmla="*/ 0 w 167"/>
                <a:gd name="T25" fmla="*/ 1 h 166"/>
                <a:gd name="T26" fmla="*/ 0 w 167"/>
                <a:gd name="T27" fmla="*/ 1 h 166"/>
                <a:gd name="T28" fmla="*/ 0 w 167"/>
                <a:gd name="T29" fmla="*/ 1 h 166"/>
                <a:gd name="T30" fmla="*/ 0 w 167"/>
                <a:gd name="T31" fmla="*/ 1 h 166"/>
                <a:gd name="T32" fmla="*/ 0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3"/>
                  </a:moveTo>
                  <a:lnTo>
                    <a:pt x="161" y="50"/>
                  </a:lnTo>
                  <a:lnTo>
                    <a:pt x="143" y="25"/>
                  </a:lnTo>
                  <a:lnTo>
                    <a:pt x="116" y="6"/>
                  </a:lnTo>
                  <a:lnTo>
                    <a:pt x="84" y="0"/>
                  </a:lnTo>
                  <a:lnTo>
                    <a:pt x="51" y="6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3"/>
                  </a:lnTo>
                  <a:lnTo>
                    <a:pt x="7" y="115"/>
                  </a:lnTo>
                  <a:lnTo>
                    <a:pt x="25" y="142"/>
                  </a:lnTo>
                  <a:lnTo>
                    <a:pt x="51" y="160"/>
                  </a:lnTo>
                  <a:lnTo>
                    <a:pt x="84" y="166"/>
                  </a:lnTo>
                  <a:lnTo>
                    <a:pt x="116" y="160"/>
                  </a:lnTo>
                  <a:lnTo>
                    <a:pt x="143" y="142"/>
                  </a:lnTo>
                  <a:lnTo>
                    <a:pt x="161" y="115"/>
                  </a:lnTo>
                  <a:lnTo>
                    <a:pt x="167" y="8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Freeform 283"/>
            <p:cNvSpPr>
              <a:spLocks/>
            </p:cNvSpPr>
            <p:nvPr/>
          </p:nvSpPr>
          <p:spPr bwMode="auto">
            <a:xfrm>
              <a:off x="3440" y="3049"/>
              <a:ext cx="83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4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5"/>
                  </a:lnTo>
                  <a:lnTo>
                    <a:pt x="75" y="0"/>
                  </a:lnTo>
                  <a:lnTo>
                    <a:pt x="46" y="5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4"/>
                  </a:lnTo>
                  <a:lnTo>
                    <a:pt x="6" y="103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3"/>
                  </a:lnTo>
                  <a:lnTo>
                    <a:pt x="150" y="7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Rectangle 284"/>
            <p:cNvSpPr>
              <a:spLocks noChangeArrowheads="1"/>
            </p:cNvSpPr>
            <p:nvPr/>
          </p:nvSpPr>
          <p:spPr bwMode="auto">
            <a:xfrm>
              <a:off x="3360" y="3216"/>
              <a:ext cx="2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Ellen</a:t>
              </a:r>
              <a:endParaRPr lang="en-US" altLang="en-US" sz="1800"/>
            </a:p>
          </p:txBody>
        </p:sp>
        <p:sp>
          <p:nvSpPr>
            <p:cNvPr id="8279" name="Freeform 285"/>
            <p:cNvSpPr>
              <a:spLocks/>
            </p:cNvSpPr>
            <p:nvPr/>
          </p:nvSpPr>
          <p:spPr bwMode="auto">
            <a:xfrm>
              <a:off x="2884" y="2695"/>
              <a:ext cx="83" cy="83"/>
            </a:xfrm>
            <a:custGeom>
              <a:avLst/>
              <a:gdLst>
                <a:gd name="T0" fmla="*/ 0 w 167"/>
                <a:gd name="T1" fmla="*/ 1 h 166"/>
                <a:gd name="T2" fmla="*/ 0 w 167"/>
                <a:gd name="T3" fmla="*/ 1 h 166"/>
                <a:gd name="T4" fmla="*/ 0 w 167"/>
                <a:gd name="T5" fmla="*/ 1 h 166"/>
                <a:gd name="T6" fmla="*/ 0 w 167"/>
                <a:gd name="T7" fmla="*/ 1 h 166"/>
                <a:gd name="T8" fmla="*/ 0 w 167"/>
                <a:gd name="T9" fmla="*/ 0 h 166"/>
                <a:gd name="T10" fmla="*/ 0 w 167"/>
                <a:gd name="T11" fmla="*/ 1 h 166"/>
                <a:gd name="T12" fmla="*/ 0 w 167"/>
                <a:gd name="T13" fmla="*/ 1 h 166"/>
                <a:gd name="T14" fmla="*/ 0 w 167"/>
                <a:gd name="T15" fmla="*/ 1 h 166"/>
                <a:gd name="T16" fmla="*/ 0 w 167"/>
                <a:gd name="T17" fmla="*/ 1 h 166"/>
                <a:gd name="T18" fmla="*/ 0 w 167"/>
                <a:gd name="T19" fmla="*/ 1 h 166"/>
                <a:gd name="T20" fmla="*/ 0 w 167"/>
                <a:gd name="T21" fmla="*/ 1 h 166"/>
                <a:gd name="T22" fmla="*/ 0 w 167"/>
                <a:gd name="T23" fmla="*/ 1 h 166"/>
                <a:gd name="T24" fmla="*/ 0 w 167"/>
                <a:gd name="T25" fmla="*/ 1 h 166"/>
                <a:gd name="T26" fmla="*/ 0 w 167"/>
                <a:gd name="T27" fmla="*/ 1 h 166"/>
                <a:gd name="T28" fmla="*/ 0 w 167"/>
                <a:gd name="T29" fmla="*/ 1 h 166"/>
                <a:gd name="T30" fmla="*/ 0 w 167"/>
                <a:gd name="T31" fmla="*/ 1 h 166"/>
                <a:gd name="T32" fmla="*/ 0 w 167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166"/>
                <a:gd name="T53" fmla="*/ 167 w 16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166">
                  <a:moveTo>
                    <a:pt x="167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1" y="7"/>
                  </a:lnTo>
                  <a:lnTo>
                    <a:pt x="24" y="25"/>
                  </a:lnTo>
                  <a:lnTo>
                    <a:pt x="6" y="50"/>
                  </a:lnTo>
                  <a:lnTo>
                    <a:pt x="0" y="84"/>
                  </a:lnTo>
                  <a:lnTo>
                    <a:pt x="6" y="116"/>
                  </a:lnTo>
                  <a:lnTo>
                    <a:pt x="24" y="142"/>
                  </a:lnTo>
                  <a:lnTo>
                    <a:pt x="51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7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Freeform 286"/>
            <p:cNvSpPr>
              <a:spLocks/>
            </p:cNvSpPr>
            <p:nvPr/>
          </p:nvSpPr>
          <p:spPr bwMode="auto">
            <a:xfrm>
              <a:off x="2884" y="2695"/>
              <a:ext cx="83" cy="83"/>
            </a:xfrm>
            <a:custGeom>
              <a:avLst/>
              <a:gdLst>
                <a:gd name="T0" fmla="*/ 1 w 150"/>
                <a:gd name="T1" fmla="*/ 1 h 149"/>
                <a:gd name="T2" fmla="*/ 1 w 150"/>
                <a:gd name="T3" fmla="*/ 1 h 149"/>
                <a:gd name="T4" fmla="*/ 1 w 150"/>
                <a:gd name="T5" fmla="*/ 1 h 149"/>
                <a:gd name="T6" fmla="*/ 1 w 150"/>
                <a:gd name="T7" fmla="*/ 1 h 149"/>
                <a:gd name="T8" fmla="*/ 1 w 150"/>
                <a:gd name="T9" fmla="*/ 0 h 149"/>
                <a:gd name="T10" fmla="*/ 1 w 150"/>
                <a:gd name="T11" fmla="*/ 1 h 149"/>
                <a:gd name="T12" fmla="*/ 1 w 150"/>
                <a:gd name="T13" fmla="*/ 1 h 149"/>
                <a:gd name="T14" fmla="*/ 1 w 150"/>
                <a:gd name="T15" fmla="*/ 1 h 149"/>
                <a:gd name="T16" fmla="*/ 0 w 150"/>
                <a:gd name="T17" fmla="*/ 1 h 149"/>
                <a:gd name="T18" fmla="*/ 1 w 150"/>
                <a:gd name="T19" fmla="*/ 1 h 149"/>
                <a:gd name="T20" fmla="*/ 1 w 150"/>
                <a:gd name="T21" fmla="*/ 1 h 149"/>
                <a:gd name="T22" fmla="*/ 1 w 150"/>
                <a:gd name="T23" fmla="*/ 1 h 149"/>
                <a:gd name="T24" fmla="*/ 1 w 150"/>
                <a:gd name="T25" fmla="*/ 1 h 149"/>
                <a:gd name="T26" fmla="*/ 1 w 150"/>
                <a:gd name="T27" fmla="*/ 1 h 149"/>
                <a:gd name="T28" fmla="*/ 1 w 150"/>
                <a:gd name="T29" fmla="*/ 1 h 149"/>
                <a:gd name="T30" fmla="*/ 1 w 150"/>
                <a:gd name="T31" fmla="*/ 1 h 149"/>
                <a:gd name="T32" fmla="*/ 1 w 150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49"/>
                <a:gd name="T53" fmla="*/ 150 w 150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49">
                  <a:moveTo>
                    <a:pt x="150" y="75"/>
                  </a:moveTo>
                  <a:lnTo>
                    <a:pt x="144" y="45"/>
                  </a:lnTo>
                  <a:lnTo>
                    <a:pt x="128" y="22"/>
                  </a:lnTo>
                  <a:lnTo>
                    <a:pt x="104" y="6"/>
                  </a:lnTo>
                  <a:lnTo>
                    <a:pt x="75" y="0"/>
                  </a:lnTo>
                  <a:lnTo>
                    <a:pt x="46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6" y="143"/>
                  </a:lnTo>
                  <a:lnTo>
                    <a:pt x="75" y="149"/>
                  </a:lnTo>
                  <a:lnTo>
                    <a:pt x="104" y="143"/>
                  </a:lnTo>
                  <a:lnTo>
                    <a:pt x="128" y="127"/>
                  </a:lnTo>
                  <a:lnTo>
                    <a:pt x="144" y="104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Rectangle 287"/>
            <p:cNvSpPr>
              <a:spLocks noChangeArrowheads="1"/>
            </p:cNvSpPr>
            <p:nvPr/>
          </p:nvSpPr>
          <p:spPr bwMode="auto">
            <a:xfrm>
              <a:off x="2965" y="2792"/>
              <a:ext cx="2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Laura</a:t>
              </a:r>
              <a:endParaRPr lang="en-US" altLang="en-US" sz="1800"/>
            </a:p>
          </p:txBody>
        </p:sp>
        <p:sp>
          <p:nvSpPr>
            <p:cNvPr id="8282" name="Freeform 288"/>
            <p:cNvSpPr>
              <a:spLocks/>
            </p:cNvSpPr>
            <p:nvPr/>
          </p:nvSpPr>
          <p:spPr bwMode="auto">
            <a:xfrm>
              <a:off x="4270" y="3525"/>
              <a:ext cx="83" cy="83"/>
            </a:xfrm>
            <a:custGeom>
              <a:avLst/>
              <a:gdLst>
                <a:gd name="T0" fmla="*/ 1 w 166"/>
                <a:gd name="T1" fmla="*/ 1 h 166"/>
                <a:gd name="T2" fmla="*/ 1 w 166"/>
                <a:gd name="T3" fmla="*/ 1 h 166"/>
                <a:gd name="T4" fmla="*/ 1 w 166"/>
                <a:gd name="T5" fmla="*/ 1 h 166"/>
                <a:gd name="T6" fmla="*/ 1 w 166"/>
                <a:gd name="T7" fmla="*/ 1 h 166"/>
                <a:gd name="T8" fmla="*/ 1 w 166"/>
                <a:gd name="T9" fmla="*/ 0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0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1 w 166"/>
                <a:gd name="T29" fmla="*/ 1 h 166"/>
                <a:gd name="T30" fmla="*/ 1 w 166"/>
                <a:gd name="T31" fmla="*/ 1 h 166"/>
                <a:gd name="T32" fmla="*/ 1 w 166"/>
                <a:gd name="T33" fmla="*/ 1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66"/>
                <a:gd name="T53" fmla="*/ 166 w 166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66">
                  <a:moveTo>
                    <a:pt x="166" y="84"/>
                  </a:moveTo>
                  <a:lnTo>
                    <a:pt x="160" y="50"/>
                  </a:lnTo>
                  <a:lnTo>
                    <a:pt x="142" y="25"/>
                  </a:lnTo>
                  <a:lnTo>
                    <a:pt x="116" y="7"/>
                  </a:lnTo>
                  <a:lnTo>
                    <a:pt x="83" y="0"/>
                  </a:lnTo>
                  <a:lnTo>
                    <a:pt x="50" y="7"/>
                  </a:lnTo>
                  <a:lnTo>
                    <a:pt x="25" y="25"/>
                  </a:lnTo>
                  <a:lnTo>
                    <a:pt x="7" y="50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25" y="142"/>
                  </a:lnTo>
                  <a:lnTo>
                    <a:pt x="50" y="160"/>
                  </a:lnTo>
                  <a:lnTo>
                    <a:pt x="83" y="166"/>
                  </a:lnTo>
                  <a:lnTo>
                    <a:pt x="116" y="160"/>
                  </a:lnTo>
                  <a:lnTo>
                    <a:pt x="142" y="142"/>
                  </a:lnTo>
                  <a:lnTo>
                    <a:pt x="160" y="116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289"/>
            <p:cNvSpPr>
              <a:spLocks/>
            </p:cNvSpPr>
            <p:nvPr/>
          </p:nvSpPr>
          <p:spPr bwMode="auto">
            <a:xfrm>
              <a:off x="4270" y="3525"/>
              <a:ext cx="83" cy="83"/>
            </a:xfrm>
            <a:custGeom>
              <a:avLst/>
              <a:gdLst>
                <a:gd name="T0" fmla="*/ 1 w 149"/>
                <a:gd name="T1" fmla="*/ 1 h 149"/>
                <a:gd name="T2" fmla="*/ 1 w 149"/>
                <a:gd name="T3" fmla="*/ 1 h 149"/>
                <a:gd name="T4" fmla="*/ 1 w 149"/>
                <a:gd name="T5" fmla="*/ 1 h 149"/>
                <a:gd name="T6" fmla="*/ 1 w 149"/>
                <a:gd name="T7" fmla="*/ 1 h 149"/>
                <a:gd name="T8" fmla="*/ 1 w 149"/>
                <a:gd name="T9" fmla="*/ 0 h 149"/>
                <a:gd name="T10" fmla="*/ 1 w 149"/>
                <a:gd name="T11" fmla="*/ 1 h 149"/>
                <a:gd name="T12" fmla="*/ 1 w 149"/>
                <a:gd name="T13" fmla="*/ 1 h 149"/>
                <a:gd name="T14" fmla="*/ 1 w 149"/>
                <a:gd name="T15" fmla="*/ 1 h 149"/>
                <a:gd name="T16" fmla="*/ 0 w 149"/>
                <a:gd name="T17" fmla="*/ 1 h 149"/>
                <a:gd name="T18" fmla="*/ 1 w 149"/>
                <a:gd name="T19" fmla="*/ 1 h 149"/>
                <a:gd name="T20" fmla="*/ 1 w 149"/>
                <a:gd name="T21" fmla="*/ 1 h 149"/>
                <a:gd name="T22" fmla="*/ 1 w 149"/>
                <a:gd name="T23" fmla="*/ 1 h 149"/>
                <a:gd name="T24" fmla="*/ 1 w 149"/>
                <a:gd name="T25" fmla="*/ 1 h 149"/>
                <a:gd name="T26" fmla="*/ 1 w 149"/>
                <a:gd name="T27" fmla="*/ 1 h 149"/>
                <a:gd name="T28" fmla="*/ 1 w 149"/>
                <a:gd name="T29" fmla="*/ 1 h 149"/>
                <a:gd name="T30" fmla="*/ 1 w 149"/>
                <a:gd name="T31" fmla="*/ 1 h 149"/>
                <a:gd name="T32" fmla="*/ 1 w 149"/>
                <a:gd name="T33" fmla="*/ 1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49"/>
                <a:gd name="T53" fmla="*/ 149 w 14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49">
                  <a:moveTo>
                    <a:pt x="149" y="75"/>
                  </a:moveTo>
                  <a:lnTo>
                    <a:pt x="143" y="45"/>
                  </a:lnTo>
                  <a:lnTo>
                    <a:pt x="127" y="22"/>
                  </a:lnTo>
                  <a:lnTo>
                    <a:pt x="104" y="6"/>
                  </a:lnTo>
                  <a:lnTo>
                    <a:pt x="74" y="0"/>
                  </a:lnTo>
                  <a:lnTo>
                    <a:pt x="45" y="6"/>
                  </a:lnTo>
                  <a:lnTo>
                    <a:pt x="22" y="22"/>
                  </a:lnTo>
                  <a:lnTo>
                    <a:pt x="6" y="45"/>
                  </a:lnTo>
                  <a:lnTo>
                    <a:pt x="0" y="75"/>
                  </a:lnTo>
                  <a:lnTo>
                    <a:pt x="6" y="104"/>
                  </a:lnTo>
                  <a:lnTo>
                    <a:pt x="22" y="127"/>
                  </a:lnTo>
                  <a:lnTo>
                    <a:pt x="45" y="143"/>
                  </a:lnTo>
                  <a:lnTo>
                    <a:pt x="74" y="149"/>
                  </a:lnTo>
                  <a:lnTo>
                    <a:pt x="104" y="143"/>
                  </a:lnTo>
                  <a:lnTo>
                    <a:pt x="127" y="127"/>
                  </a:lnTo>
                  <a:lnTo>
                    <a:pt x="143" y="104"/>
                  </a:lnTo>
                  <a:lnTo>
                    <a:pt x="149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Rectangle 290"/>
            <p:cNvSpPr>
              <a:spLocks noChangeArrowheads="1"/>
            </p:cNvSpPr>
            <p:nvPr/>
          </p:nvSpPr>
          <p:spPr bwMode="auto">
            <a:xfrm>
              <a:off x="4350" y="3622"/>
              <a:ext cx="2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Helvetica" pitchFamily="34" charset="0"/>
                </a:rPr>
                <a:t>Irene</a:t>
              </a:r>
              <a:endParaRPr lang="en-US" altLang="en-US" sz="1800"/>
            </a:p>
          </p:txBody>
        </p:sp>
      </p:grpSp>
      <p:sp>
        <p:nvSpPr>
          <p:cNvPr id="8196" name="Rectangle 291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1800" dirty="0"/>
              <a:t>girls</a:t>
            </a:r>
            <a:r>
              <a:rPr lang="ja-JP" altLang="en-US" sz="1800"/>
              <a:t>’</a:t>
            </a:r>
            <a:r>
              <a:rPr lang="en-US" altLang="ja-JP" sz="1800" dirty="0"/>
              <a:t> school dormitory dining-table partners </a:t>
            </a:r>
            <a:r>
              <a:rPr lang="en-US" altLang="ja-JP" sz="1400" dirty="0"/>
              <a:t>(Moreno, </a:t>
            </a:r>
            <a:r>
              <a:rPr lang="en-US" altLang="ja-JP" sz="1400" i="1" dirty="0"/>
              <a:t>The sociometry reader</a:t>
            </a:r>
            <a:r>
              <a:rPr lang="en-US" altLang="ja-JP" sz="1400" dirty="0"/>
              <a:t>, 1960)</a:t>
            </a:r>
          </a:p>
          <a:p>
            <a:pPr eaLnBrk="1" hangingPunct="1"/>
            <a:r>
              <a:rPr lang="en-US" altLang="en-US" sz="1800" dirty="0"/>
              <a:t>first and second choices shown </a:t>
            </a:r>
          </a:p>
        </p:txBody>
      </p:sp>
      <p:sp>
        <p:nvSpPr>
          <p:cNvPr id="8197" name="Slide Number Placeholder 29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4EE95-AED1-409E-A95B-1775875D0BE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34404-2F23-1847-6284-0829AEBB8EAA}"/>
              </a:ext>
            </a:extLst>
          </p:cNvPr>
          <p:cNvSpPr txBox="1"/>
          <p:nvPr/>
        </p:nvSpPr>
        <p:spPr>
          <a:xfrm>
            <a:off x="158232" y="611187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Who will be your friend?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5"/>
          <p:cNvSpPr txBox="1">
            <a:spLocks noChangeArrowheads="1"/>
          </p:cNvSpPr>
          <p:nvPr/>
        </p:nvSpPr>
        <p:spPr bwMode="auto">
          <a:xfrm>
            <a:off x="685800" y="2542832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br>
              <a:rPr lang="en-US" altLang="en-US" dirty="0">
                <a:solidFill>
                  <a:schemeClr val="hlink"/>
                </a:solidFill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chemeClr val="hlink"/>
                </a:solidFill>
                <a:latin typeface="Arial Black" panose="020B0A04020102020204" pitchFamily="34" charset="0"/>
              </a:rPr>
              <a:t>Network Metrics</a:t>
            </a:r>
          </a:p>
        </p:txBody>
      </p:sp>
      <p:sp>
        <p:nvSpPr>
          <p:cNvPr id="5123" name="Text Box 96"/>
          <p:cNvSpPr txBox="1">
            <a:spLocks noChangeArrowheads="1"/>
          </p:cNvSpPr>
          <p:nvPr/>
        </p:nvSpPr>
        <p:spPr bwMode="auto">
          <a:xfrm>
            <a:off x="2825750" y="4151313"/>
            <a:ext cx="3333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/>
              <a:t>CS 765: Complex Networks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4" name="Rectangle 7" descr="Orange bar"/>
          <p:cNvSpPr>
            <a:spLocks noChangeArrowheads="1"/>
          </p:cNvSpPr>
          <p:nvPr/>
        </p:nvSpPr>
        <p:spPr bwMode="auto">
          <a:xfrm>
            <a:off x="1914525" y="3429000"/>
            <a:ext cx="5314950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5" name="Text Box 96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Slides are modified from </a:t>
            </a:r>
            <a:r>
              <a:rPr lang="en-US" altLang="en-US" sz="1800" i="1"/>
              <a:t>Networks: Theory and Application</a:t>
            </a:r>
            <a:r>
              <a:rPr lang="en-US" altLang="en-US" sz="1800"/>
              <a:t> by Lada Adamic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Characterizing networks:</a:t>
            </a:r>
            <a:br>
              <a:rPr lang="en-US" altLang="en-US" dirty="0"/>
            </a:br>
            <a:r>
              <a:rPr lang="en-US" altLang="en-US" dirty="0"/>
              <a:t>Is everything connected?</a:t>
            </a:r>
          </a:p>
        </p:txBody>
      </p:sp>
      <p:pic>
        <p:nvPicPr>
          <p:cNvPr id="58371" name="Picture 4" descr="pagerank503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105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1789113" y="5030788"/>
            <a:ext cx="1328737" cy="1436687"/>
          </a:xfrm>
          <a:custGeom>
            <a:avLst/>
            <a:gdLst>
              <a:gd name="T0" fmla="*/ 8215 w 1329023"/>
              <a:gd name="T1" fmla="*/ 1157326 h 1435889"/>
              <a:gd name="T2" fmla="*/ 25999 w 1329023"/>
              <a:gd name="T3" fmla="*/ 1048434 h 1435889"/>
              <a:gd name="T4" fmla="*/ 34891 w 1329023"/>
              <a:gd name="T5" fmla="*/ 984915 h 1435889"/>
              <a:gd name="T6" fmla="*/ 43809 w 1329023"/>
              <a:gd name="T7" fmla="*/ 939543 h 1435889"/>
              <a:gd name="T8" fmla="*/ 52700 w 1329023"/>
              <a:gd name="T9" fmla="*/ 866946 h 1435889"/>
              <a:gd name="T10" fmla="*/ 88268 w 1329023"/>
              <a:gd name="T11" fmla="*/ 776203 h 1435889"/>
              <a:gd name="T12" fmla="*/ 123835 w 1329023"/>
              <a:gd name="T13" fmla="*/ 685459 h 1435889"/>
              <a:gd name="T14" fmla="*/ 177213 w 1329023"/>
              <a:gd name="T15" fmla="*/ 576566 h 1435889"/>
              <a:gd name="T16" fmla="*/ 230564 w 1329023"/>
              <a:gd name="T17" fmla="*/ 485823 h 1435889"/>
              <a:gd name="T18" fmla="*/ 292833 w 1329023"/>
              <a:gd name="T19" fmla="*/ 404151 h 1435889"/>
              <a:gd name="T20" fmla="*/ 417346 w 1329023"/>
              <a:gd name="T21" fmla="*/ 277111 h 1435889"/>
              <a:gd name="T22" fmla="*/ 541858 w 1329023"/>
              <a:gd name="T23" fmla="*/ 159143 h 1435889"/>
              <a:gd name="T24" fmla="*/ 621908 w 1329023"/>
              <a:gd name="T25" fmla="*/ 104700 h 1435889"/>
              <a:gd name="T26" fmla="*/ 657478 w 1329023"/>
              <a:gd name="T27" fmla="*/ 95625 h 1435889"/>
              <a:gd name="T28" fmla="*/ 719739 w 1329023"/>
              <a:gd name="T29" fmla="*/ 68406 h 1435889"/>
              <a:gd name="T30" fmla="*/ 799784 w 1329023"/>
              <a:gd name="T31" fmla="*/ 59333 h 1435889"/>
              <a:gd name="T32" fmla="*/ 1235591 w 1329023"/>
              <a:gd name="T33" fmla="*/ 32111 h 1435889"/>
              <a:gd name="T34" fmla="*/ 1306741 w 1329023"/>
              <a:gd name="T35" fmla="*/ 68406 h 1435889"/>
              <a:gd name="T36" fmla="*/ 1315635 w 1329023"/>
              <a:gd name="T37" fmla="*/ 113773 h 1435889"/>
              <a:gd name="T38" fmla="*/ 1297847 w 1329023"/>
              <a:gd name="T39" fmla="*/ 358783 h 1435889"/>
              <a:gd name="T40" fmla="*/ 1280057 w 1329023"/>
              <a:gd name="T41" fmla="*/ 721756 h 1435889"/>
              <a:gd name="T42" fmla="*/ 1235591 w 1329023"/>
              <a:gd name="T43" fmla="*/ 812502 h 1435889"/>
              <a:gd name="T44" fmla="*/ 1226698 w 1329023"/>
              <a:gd name="T45" fmla="*/ 839724 h 1435889"/>
              <a:gd name="T46" fmla="*/ 1173329 w 1329023"/>
              <a:gd name="T47" fmla="*/ 957691 h 1435889"/>
              <a:gd name="T48" fmla="*/ 1155543 w 1329023"/>
              <a:gd name="T49" fmla="*/ 1003063 h 1435889"/>
              <a:gd name="T50" fmla="*/ 1119969 w 1329023"/>
              <a:gd name="T51" fmla="*/ 1066583 h 1435889"/>
              <a:gd name="T52" fmla="*/ 1111075 w 1329023"/>
              <a:gd name="T53" fmla="*/ 1093810 h 1435889"/>
              <a:gd name="T54" fmla="*/ 1093287 w 1329023"/>
              <a:gd name="T55" fmla="*/ 1121031 h 1435889"/>
              <a:gd name="T56" fmla="*/ 1057709 w 1329023"/>
              <a:gd name="T57" fmla="*/ 1202699 h 1435889"/>
              <a:gd name="T58" fmla="*/ 1004347 w 1329023"/>
              <a:gd name="T59" fmla="*/ 1266220 h 1435889"/>
              <a:gd name="T60" fmla="*/ 959875 w 1329023"/>
              <a:gd name="T61" fmla="*/ 1329741 h 1435889"/>
              <a:gd name="T62" fmla="*/ 790891 w 1329023"/>
              <a:gd name="T63" fmla="*/ 1411410 h 1435889"/>
              <a:gd name="T64" fmla="*/ 657478 w 1329023"/>
              <a:gd name="T65" fmla="*/ 1447707 h 1435889"/>
              <a:gd name="T66" fmla="*/ 595223 w 1329023"/>
              <a:gd name="T67" fmla="*/ 1456781 h 1435889"/>
              <a:gd name="T68" fmla="*/ 337293 w 1329023"/>
              <a:gd name="T69" fmla="*/ 1447707 h 1435889"/>
              <a:gd name="T70" fmla="*/ 150526 w 1329023"/>
              <a:gd name="T71" fmla="*/ 1411410 h 1435889"/>
              <a:gd name="T72" fmla="*/ 88268 w 1329023"/>
              <a:gd name="T73" fmla="*/ 1347889 h 1435889"/>
              <a:gd name="T74" fmla="*/ 61592 w 1329023"/>
              <a:gd name="T75" fmla="*/ 1320666 h 1435889"/>
              <a:gd name="T76" fmla="*/ 43809 w 1329023"/>
              <a:gd name="T77" fmla="*/ 1302515 h 1435889"/>
              <a:gd name="T78" fmla="*/ 17107 w 1329023"/>
              <a:gd name="T79" fmla="*/ 1139178 h 1435889"/>
              <a:gd name="T80" fmla="*/ 8215 w 1329023"/>
              <a:gd name="T81" fmla="*/ 1075657 h 1435889"/>
              <a:gd name="T82" fmla="*/ 25999 w 1329023"/>
              <a:gd name="T83" fmla="*/ 1003063 h 14358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29023"/>
              <a:gd name="T127" fmla="*/ 0 h 1435889"/>
              <a:gd name="T128" fmla="*/ 1329023 w 1329023"/>
              <a:gd name="T129" fmla="*/ 1435889 h 14358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29023" h="1435889">
                <a:moveTo>
                  <a:pt x="8267" y="1140729"/>
                </a:moveTo>
                <a:cubicBezTo>
                  <a:pt x="37495" y="936123"/>
                  <a:pt x="0" y="1190333"/>
                  <a:pt x="26155" y="1033398"/>
                </a:cubicBezTo>
                <a:cubicBezTo>
                  <a:pt x="29621" y="1012603"/>
                  <a:pt x="31633" y="991584"/>
                  <a:pt x="35099" y="970789"/>
                </a:cubicBezTo>
                <a:cubicBezTo>
                  <a:pt x="37598" y="955793"/>
                  <a:pt x="41732" y="941093"/>
                  <a:pt x="44043" y="926067"/>
                </a:cubicBezTo>
                <a:cubicBezTo>
                  <a:pt x="47698" y="902310"/>
                  <a:pt x="46553" y="877673"/>
                  <a:pt x="52986" y="854513"/>
                </a:cubicBezTo>
                <a:cubicBezTo>
                  <a:pt x="61580" y="823574"/>
                  <a:pt x="77962" y="795311"/>
                  <a:pt x="88762" y="765071"/>
                </a:cubicBezTo>
                <a:cubicBezTo>
                  <a:pt x="123251" y="668499"/>
                  <a:pt x="58539" y="807634"/>
                  <a:pt x="124537" y="675628"/>
                </a:cubicBezTo>
                <a:cubicBezTo>
                  <a:pt x="139847" y="599074"/>
                  <a:pt x="122390" y="654554"/>
                  <a:pt x="178201" y="568297"/>
                </a:cubicBezTo>
                <a:cubicBezTo>
                  <a:pt x="197089" y="539106"/>
                  <a:pt x="212231" y="507550"/>
                  <a:pt x="231864" y="478855"/>
                </a:cubicBezTo>
                <a:cubicBezTo>
                  <a:pt x="251059" y="450800"/>
                  <a:pt x="271551" y="423461"/>
                  <a:pt x="294471" y="398357"/>
                </a:cubicBezTo>
                <a:cubicBezTo>
                  <a:pt x="334271" y="354765"/>
                  <a:pt x="386944" y="322252"/>
                  <a:pt x="419686" y="273137"/>
                </a:cubicBezTo>
                <a:cubicBezTo>
                  <a:pt x="462596" y="208768"/>
                  <a:pt x="432817" y="247934"/>
                  <a:pt x="544900" y="156862"/>
                </a:cubicBezTo>
                <a:cubicBezTo>
                  <a:pt x="565311" y="140277"/>
                  <a:pt x="602028" y="113583"/>
                  <a:pt x="625395" y="103197"/>
                </a:cubicBezTo>
                <a:cubicBezTo>
                  <a:pt x="636628" y="98205"/>
                  <a:pt x="649618" y="98453"/>
                  <a:pt x="661170" y="94252"/>
                </a:cubicBezTo>
                <a:cubicBezTo>
                  <a:pt x="682508" y="86492"/>
                  <a:pt x="701750" y="72927"/>
                  <a:pt x="723777" y="67420"/>
                </a:cubicBezTo>
                <a:cubicBezTo>
                  <a:pt x="749968" y="60872"/>
                  <a:pt x="777440" y="61457"/>
                  <a:pt x="804272" y="58476"/>
                </a:cubicBezTo>
                <a:cubicBezTo>
                  <a:pt x="1000485" y="9421"/>
                  <a:pt x="983062" y="0"/>
                  <a:pt x="1242523" y="31643"/>
                </a:cubicBezTo>
                <a:cubicBezTo>
                  <a:pt x="1268993" y="34871"/>
                  <a:pt x="1314074" y="67420"/>
                  <a:pt x="1314074" y="67420"/>
                </a:cubicBezTo>
                <a:cubicBezTo>
                  <a:pt x="1317055" y="82327"/>
                  <a:pt x="1323017" y="96939"/>
                  <a:pt x="1323017" y="112141"/>
                </a:cubicBezTo>
                <a:cubicBezTo>
                  <a:pt x="1323017" y="292231"/>
                  <a:pt x="1329023" y="258060"/>
                  <a:pt x="1305130" y="353636"/>
                </a:cubicBezTo>
                <a:cubicBezTo>
                  <a:pt x="1299167" y="472892"/>
                  <a:pt x="1297814" y="592469"/>
                  <a:pt x="1287242" y="711405"/>
                </a:cubicBezTo>
                <a:cubicBezTo>
                  <a:pt x="1284758" y="739348"/>
                  <a:pt x="1253945" y="778003"/>
                  <a:pt x="1242523" y="800848"/>
                </a:cubicBezTo>
                <a:cubicBezTo>
                  <a:pt x="1238307" y="809281"/>
                  <a:pt x="1237358" y="819043"/>
                  <a:pt x="1233579" y="827681"/>
                </a:cubicBezTo>
                <a:cubicBezTo>
                  <a:pt x="1216470" y="866789"/>
                  <a:pt x="1197251" y="904948"/>
                  <a:pt x="1179915" y="943956"/>
                </a:cubicBezTo>
                <a:cubicBezTo>
                  <a:pt x="1173395" y="958627"/>
                  <a:pt x="1169208" y="974317"/>
                  <a:pt x="1162028" y="988677"/>
                </a:cubicBezTo>
                <a:cubicBezTo>
                  <a:pt x="1151279" y="1010176"/>
                  <a:pt x="1137001" y="1029788"/>
                  <a:pt x="1126252" y="1051287"/>
                </a:cubicBezTo>
                <a:cubicBezTo>
                  <a:pt x="1122036" y="1059720"/>
                  <a:pt x="1121524" y="1069686"/>
                  <a:pt x="1117308" y="1078119"/>
                </a:cubicBezTo>
                <a:cubicBezTo>
                  <a:pt x="1112501" y="1087734"/>
                  <a:pt x="1104227" y="1095337"/>
                  <a:pt x="1099420" y="1104952"/>
                </a:cubicBezTo>
                <a:cubicBezTo>
                  <a:pt x="1086289" y="1131215"/>
                  <a:pt x="1079207" y="1160550"/>
                  <a:pt x="1063645" y="1185450"/>
                </a:cubicBezTo>
                <a:cubicBezTo>
                  <a:pt x="1049078" y="1208759"/>
                  <a:pt x="1026474" y="1226070"/>
                  <a:pt x="1009982" y="1248060"/>
                </a:cubicBezTo>
                <a:cubicBezTo>
                  <a:pt x="982664" y="1284485"/>
                  <a:pt x="993573" y="1288020"/>
                  <a:pt x="965262" y="1310670"/>
                </a:cubicBezTo>
                <a:cubicBezTo>
                  <a:pt x="922618" y="1344787"/>
                  <a:pt x="815035" y="1385537"/>
                  <a:pt x="795329" y="1391168"/>
                </a:cubicBezTo>
                <a:cubicBezTo>
                  <a:pt x="756769" y="1402186"/>
                  <a:pt x="699764" y="1419226"/>
                  <a:pt x="661170" y="1426945"/>
                </a:cubicBezTo>
                <a:cubicBezTo>
                  <a:pt x="640499" y="1431079"/>
                  <a:pt x="619432" y="1432908"/>
                  <a:pt x="598563" y="1435889"/>
                </a:cubicBezTo>
                <a:lnTo>
                  <a:pt x="339191" y="1426945"/>
                </a:lnTo>
                <a:cubicBezTo>
                  <a:pt x="275077" y="1423479"/>
                  <a:pt x="213244" y="1406638"/>
                  <a:pt x="151369" y="1391168"/>
                </a:cubicBezTo>
                <a:lnTo>
                  <a:pt x="88762" y="1328558"/>
                </a:lnTo>
                <a:lnTo>
                  <a:pt x="61930" y="1301726"/>
                </a:lnTo>
                <a:lnTo>
                  <a:pt x="44043" y="1283837"/>
                </a:lnTo>
                <a:cubicBezTo>
                  <a:pt x="12679" y="1189744"/>
                  <a:pt x="31763" y="1261090"/>
                  <a:pt x="17211" y="1122841"/>
                </a:cubicBezTo>
                <a:cubicBezTo>
                  <a:pt x="15004" y="1101875"/>
                  <a:pt x="8267" y="1060231"/>
                  <a:pt x="8267" y="1060231"/>
                </a:cubicBezTo>
                <a:lnTo>
                  <a:pt x="26155" y="988677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A47CD7-E886-4AF6-8BD2-79DCE2783E7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metrics: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If there is a path from every vertex in a network to every other, the network is </a:t>
            </a:r>
            <a:r>
              <a:rPr lang="en-US" altLang="en-US" sz="2200" b="1" i="1" dirty="0"/>
              <a:t>connected</a:t>
            </a:r>
          </a:p>
          <a:p>
            <a:pPr lvl="1"/>
            <a:r>
              <a:rPr lang="en-US" altLang="en-US" sz="2200" dirty="0"/>
              <a:t>otherwise, it is </a:t>
            </a:r>
            <a:r>
              <a:rPr lang="en-US" altLang="en-US" sz="2200" b="1" i="1" dirty="0"/>
              <a:t>disconnected</a:t>
            </a:r>
          </a:p>
          <a:p>
            <a:pPr lvl="2"/>
            <a:endParaRPr lang="en-US" altLang="en-US" sz="2200" dirty="0"/>
          </a:p>
          <a:p>
            <a:r>
              <a:rPr lang="en-US" altLang="en-US" sz="2200" b="1" dirty="0"/>
              <a:t>Component</a:t>
            </a:r>
            <a:r>
              <a:rPr lang="en-US" altLang="en-US" sz="2200" dirty="0"/>
              <a:t>: A subset of vertices such that there exist at least one path from each member of the subset to others</a:t>
            </a:r>
          </a:p>
          <a:p>
            <a:endParaRPr lang="en-US" altLang="en-US" sz="2200" dirty="0"/>
          </a:p>
          <a:p>
            <a:r>
              <a:rPr lang="en-US" altLang="en-US" sz="2200" dirty="0"/>
              <a:t>A </a:t>
            </a:r>
            <a:r>
              <a:rPr lang="en-US" altLang="en-US" sz="2200" dirty="0" err="1"/>
              <a:t>singeleton</a:t>
            </a:r>
            <a:r>
              <a:rPr lang="en-US" altLang="en-US" sz="2200" dirty="0"/>
              <a:t> vertex that is not connected to any other forms a size one component</a:t>
            </a:r>
          </a:p>
          <a:p>
            <a:endParaRPr lang="en-US" altLang="en-US" sz="2200" dirty="0"/>
          </a:p>
          <a:p>
            <a:r>
              <a:rPr lang="en-US" altLang="en-US" sz="2200" dirty="0"/>
              <a:t>Every vertex belongs to exactly one component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81D133-F280-4495-B60E-9CBE841E9B2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Connectedness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1D7DE0-68F8-411E-9B36-423DFA59E1B2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60420" name="Picture 2" descr="Connected and Disconnected Network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1066800"/>
            <a:ext cx="7229475" cy="5029200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Network metrics: size of giant component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22098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If the largest component encompasses a significant fraction of the graph, it is called the </a:t>
            </a:r>
            <a:r>
              <a:rPr lang="en-US" altLang="en-US" sz="2200" b="1" dirty="0"/>
              <a:t>giant component</a:t>
            </a:r>
            <a:endParaRPr lang="en-US" altLang="en-US" sz="2200" dirty="0"/>
          </a:p>
          <a:p>
            <a:pPr lvl="1" eaLnBrk="1" hangingPunct="1"/>
            <a:endParaRPr lang="en-US" altLang="en-US" sz="2200" dirty="0"/>
          </a:p>
        </p:txBody>
      </p:sp>
      <p:pic>
        <p:nvPicPr>
          <p:cNvPr id="61444" name="Picture 8" descr="usersby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r="4097"/>
          <a:stretch>
            <a:fillRect/>
          </a:stretch>
        </p:blipFill>
        <p:spPr bwMode="auto">
          <a:xfrm>
            <a:off x="2286000" y="1905000"/>
            <a:ext cx="449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1121609" y="4495800"/>
            <a:ext cx="1600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122891" name="Freeform 11"/>
          <p:cNvSpPr>
            <a:spLocks/>
          </p:cNvSpPr>
          <p:nvPr/>
        </p:nvSpPr>
        <p:spPr bwMode="auto">
          <a:xfrm>
            <a:off x="3189288" y="2312988"/>
            <a:ext cx="2689225" cy="2813050"/>
          </a:xfrm>
          <a:custGeom>
            <a:avLst/>
            <a:gdLst>
              <a:gd name="T0" fmla="*/ 2147483646 w 1694"/>
              <a:gd name="T1" fmla="*/ 2147483646 h 1772"/>
              <a:gd name="T2" fmla="*/ 2147483646 w 1694"/>
              <a:gd name="T3" fmla="*/ 2147483646 h 1772"/>
              <a:gd name="T4" fmla="*/ 2147483646 w 1694"/>
              <a:gd name="T5" fmla="*/ 2147483646 h 1772"/>
              <a:gd name="T6" fmla="*/ 2147483646 w 1694"/>
              <a:gd name="T7" fmla="*/ 2147483646 h 1772"/>
              <a:gd name="T8" fmla="*/ 2147483646 w 1694"/>
              <a:gd name="T9" fmla="*/ 2147483646 h 1772"/>
              <a:gd name="T10" fmla="*/ 2147483646 w 1694"/>
              <a:gd name="T11" fmla="*/ 2147483646 h 1772"/>
              <a:gd name="T12" fmla="*/ 2147483646 w 1694"/>
              <a:gd name="T13" fmla="*/ 2147483646 h 1772"/>
              <a:gd name="T14" fmla="*/ 2147483646 w 1694"/>
              <a:gd name="T15" fmla="*/ 2147483646 h 1772"/>
              <a:gd name="T16" fmla="*/ 2147483646 w 1694"/>
              <a:gd name="T17" fmla="*/ 2147483646 h 1772"/>
              <a:gd name="T18" fmla="*/ 2147483646 w 1694"/>
              <a:gd name="T19" fmla="*/ 2147483646 h 1772"/>
              <a:gd name="T20" fmla="*/ 2147483646 w 1694"/>
              <a:gd name="T21" fmla="*/ 2147483646 h 1772"/>
              <a:gd name="T22" fmla="*/ 2147483646 w 1694"/>
              <a:gd name="T23" fmla="*/ 2147483646 h 1772"/>
              <a:gd name="T24" fmla="*/ 2147483646 w 1694"/>
              <a:gd name="T25" fmla="*/ 0 h 1772"/>
              <a:gd name="T26" fmla="*/ 2147483646 w 1694"/>
              <a:gd name="T27" fmla="*/ 2147483646 h 1772"/>
              <a:gd name="T28" fmla="*/ 2147483646 w 1694"/>
              <a:gd name="T29" fmla="*/ 2147483646 h 1772"/>
              <a:gd name="T30" fmla="*/ 2147483646 w 1694"/>
              <a:gd name="T31" fmla="*/ 2147483646 h 1772"/>
              <a:gd name="T32" fmla="*/ 2147483646 w 1694"/>
              <a:gd name="T33" fmla="*/ 2147483646 h 1772"/>
              <a:gd name="T34" fmla="*/ 2147483646 w 1694"/>
              <a:gd name="T35" fmla="*/ 2147483646 h 1772"/>
              <a:gd name="T36" fmla="*/ 2147483646 w 1694"/>
              <a:gd name="T37" fmla="*/ 2147483646 h 1772"/>
              <a:gd name="T38" fmla="*/ 2147483646 w 1694"/>
              <a:gd name="T39" fmla="*/ 2147483646 h 1772"/>
              <a:gd name="T40" fmla="*/ 2147483646 w 1694"/>
              <a:gd name="T41" fmla="*/ 2147483646 h 1772"/>
              <a:gd name="T42" fmla="*/ 2147483646 w 1694"/>
              <a:gd name="T43" fmla="*/ 2147483646 h 1772"/>
              <a:gd name="T44" fmla="*/ 2147483646 w 1694"/>
              <a:gd name="T45" fmla="*/ 2147483646 h 1772"/>
              <a:gd name="T46" fmla="*/ 2147483646 w 1694"/>
              <a:gd name="T47" fmla="*/ 2147483646 h 1772"/>
              <a:gd name="T48" fmla="*/ 2147483646 w 1694"/>
              <a:gd name="T49" fmla="*/ 2147483646 h 1772"/>
              <a:gd name="T50" fmla="*/ 2147483646 w 1694"/>
              <a:gd name="T51" fmla="*/ 2147483646 h 1772"/>
              <a:gd name="T52" fmla="*/ 2147483646 w 1694"/>
              <a:gd name="T53" fmla="*/ 2147483646 h 1772"/>
              <a:gd name="T54" fmla="*/ 2147483646 w 1694"/>
              <a:gd name="T55" fmla="*/ 2147483646 h 1772"/>
              <a:gd name="T56" fmla="*/ 2147483646 w 1694"/>
              <a:gd name="T57" fmla="*/ 2147483646 h 1772"/>
              <a:gd name="T58" fmla="*/ 2147483646 w 1694"/>
              <a:gd name="T59" fmla="*/ 2147483646 h 1772"/>
              <a:gd name="T60" fmla="*/ 2147483646 w 1694"/>
              <a:gd name="T61" fmla="*/ 2147483646 h 1772"/>
              <a:gd name="T62" fmla="*/ 2147483646 w 1694"/>
              <a:gd name="T63" fmla="*/ 2147483646 h 1772"/>
              <a:gd name="T64" fmla="*/ 2147483646 w 1694"/>
              <a:gd name="T65" fmla="*/ 2147483646 h 1772"/>
              <a:gd name="T66" fmla="*/ 2147483646 w 1694"/>
              <a:gd name="T67" fmla="*/ 2147483646 h 17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94"/>
              <a:gd name="T103" fmla="*/ 0 h 1772"/>
              <a:gd name="T104" fmla="*/ 1694 w 1694"/>
              <a:gd name="T105" fmla="*/ 1772 h 177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94" h="1772">
                <a:moveTo>
                  <a:pt x="131" y="1056"/>
                </a:moveTo>
                <a:cubicBezTo>
                  <a:pt x="108" y="1033"/>
                  <a:pt x="96" y="1000"/>
                  <a:pt x="69" y="983"/>
                </a:cubicBezTo>
                <a:cubicBezTo>
                  <a:pt x="62" y="973"/>
                  <a:pt x="52" y="965"/>
                  <a:pt x="47" y="954"/>
                </a:cubicBezTo>
                <a:cubicBezTo>
                  <a:pt x="34" y="929"/>
                  <a:pt x="40" y="929"/>
                  <a:pt x="18" y="909"/>
                </a:cubicBezTo>
                <a:cubicBezTo>
                  <a:pt x="7" y="872"/>
                  <a:pt x="0" y="854"/>
                  <a:pt x="18" y="802"/>
                </a:cubicBezTo>
                <a:cubicBezTo>
                  <a:pt x="22" y="789"/>
                  <a:pt x="52" y="779"/>
                  <a:pt x="52" y="779"/>
                </a:cubicBezTo>
                <a:cubicBezTo>
                  <a:pt x="62" y="750"/>
                  <a:pt x="67" y="746"/>
                  <a:pt x="97" y="734"/>
                </a:cubicBezTo>
                <a:cubicBezTo>
                  <a:pt x="115" y="718"/>
                  <a:pt x="132" y="701"/>
                  <a:pt x="148" y="683"/>
                </a:cubicBezTo>
                <a:cubicBezTo>
                  <a:pt x="157" y="657"/>
                  <a:pt x="179" y="630"/>
                  <a:pt x="205" y="621"/>
                </a:cubicBezTo>
                <a:cubicBezTo>
                  <a:pt x="220" y="598"/>
                  <a:pt x="221" y="588"/>
                  <a:pt x="244" y="570"/>
                </a:cubicBezTo>
                <a:cubicBezTo>
                  <a:pt x="260" y="524"/>
                  <a:pt x="295" y="489"/>
                  <a:pt x="335" y="463"/>
                </a:cubicBezTo>
                <a:cubicBezTo>
                  <a:pt x="345" y="431"/>
                  <a:pt x="361" y="430"/>
                  <a:pt x="380" y="401"/>
                </a:cubicBezTo>
                <a:cubicBezTo>
                  <a:pt x="402" y="367"/>
                  <a:pt x="377" y="401"/>
                  <a:pt x="414" y="367"/>
                </a:cubicBezTo>
                <a:cubicBezTo>
                  <a:pt x="428" y="354"/>
                  <a:pt x="436" y="335"/>
                  <a:pt x="453" y="327"/>
                </a:cubicBezTo>
                <a:cubicBezTo>
                  <a:pt x="499" y="305"/>
                  <a:pt x="550" y="300"/>
                  <a:pt x="600" y="294"/>
                </a:cubicBezTo>
                <a:cubicBezTo>
                  <a:pt x="819" y="302"/>
                  <a:pt x="716" y="254"/>
                  <a:pt x="747" y="316"/>
                </a:cubicBezTo>
                <a:cubicBezTo>
                  <a:pt x="757" y="335"/>
                  <a:pt x="757" y="333"/>
                  <a:pt x="775" y="344"/>
                </a:cubicBezTo>
                <a:cubicBezTo>
                  <a:pt x="786" y="342"/>
                  <a:pt x="800" y="346"/>
                  <a:pt x="809" y="339"/>
                </a:cubicBezTo>
                <a:cubicBezTo>
                  <a:pt x="816" y="333"/>
                  <a:pt x="811" y="320"/>
                  <a:pt x="815" y="311"/>
                </a:cubicBezTo>
                <a:cubicBezTo>
                  <a:pt x="818" y="304"/>
                  <a:pt x="826" y="300"/>
                  <a:pt x="831" y="294"/>
                </a:cubicBezTo>
                <a:cubicBezTo>
                  <a:pt x="847" y="249"/>
                  <a:pt x="814" y="234"/>
                  <a:pt x="786" y="209"/>
                </a:cubicBezTo>
                <a:cubicBezTo>
                  <a:pt x="769" y="173"/>
                  <a:pt x="763" y="116"/>
                  <a:pt x="781" y="79"/>
                </a:cubicBezTo>
                <a:cubicBezTo>
                  <a:pt x="785" y="72"/>
                  <a:pt x="796" y="73"/>
                  <a:pt x="803" y="68"/>
                </a:cubicBezTo>
                <a:cubicBezTo>
                  <a:pt x="813" y="61"/>
                  <a:pt x="818" y="48"/>
                  <a:pt x="831" y="45"/>
                </a:cubicBezTo>
                <a:cubicBezTo>
                  <a:pt x="852" y="41"/>
                  <a:pt x="873" y="41"/>
                  <a:pt x="894" y="39"/>
                </a:cubicBezTo>
                <a:cubicBezTo>
                  <a:pt x="928" y="31"/>
                  <a:pt x="952" y="11"/>
                  <a:pt x="984" y="0"/>
                </a:cubicBezTo>
                <a:cubicBezTo>
                  <a:pt x="1036" y="4"/>
                  <a:pt x="1076" y="7"/>
                  <a:pt x="1125" y="17"/>
                </a:cubicBezTo>
                <a:cubicBezTo>
                  <a:pt x="1136" y="33"/>
                  <a:pt x="1140" y="53"/>
                  <a:pt x="1153" y="68"/>
                </a:cubicBezTo>
                <a:cubicBezTo>
                  <a:pt x="1188" y="107"/>
                  <a:pt x="1226" y="128"/>
                  <a:pt x="1278" y="135"/>
                </a:cubicBezTo>
                <a:cubicBezTo>
                  <a:pt x="1292" y="150"/>
                  <a:pt x="1306" y="157"/>
                  <a:pt x="1317" y="175"/>
                </a:cubicBezTo>
                <a:cubicBezTo>
                  <a:pt x="1312" y="366"/>
                  <a:pt x="1372" y="405"/>
                  <a:pt x="1238" y="429"/>
                </a:cubicBezTo>
                <a:cubicBezTo>
                  <a:pt x="1218" y="442"/>
                  <a:pt x="1214" y="452"/>
                  <a:pt x="1199" y="469"/>
                </a:cubicBezTo>
                <a:cubicBezTo>
                  <a:pt x="1190" y="479"/>
                  <a:pt x="1170" y="497"/>
                  <a:pt x="1170" y="497"/>
                </a:cubicBezTo>
                <a:cubicBezTo>
                  <a:pt x="1193" y="563"/>
                  <a:pt x="1295" y="468"/>
                  <a:pt x="1311" y="542"/>
                </a:cubicBezTo>
                <a:cubicBezTo>
                  <a:pt x="1309" y="568"/>
                  <a:pt x="1310" y="595"/>
                  <a:pt x="1306" y="621"/>
                </a:cubicBezTo>
                <a:cubicBezTo>
                  <a:pt x="1302" y="646"/>
                  <a:pt x="1245" y="685"/>
                  <a:pt x="1227" y="711"/>
                </a:cubicBezTo>
                <a:cubicBezTo>
                  <a:pt x="1229" y="724"/>
                  <a:pt x="1226" y="739"/>
                  <a:pt x="1232" y="751"/>
                </a:cubicBezTo>
                <a:cubicBezTo>
                  <a:pt x="1236" y="758"/>
                  <a:pt x="1248" y="757"/>
                  <a:pt x="1255" y="762"/>
                </a:cubicBezTo>
                <a:cubicBezTo>
                  <a:pt x="1272" y="773"/>
                  <a:pt x="1274" y="784"/>
                  <a:pt x="1295" y="791"/>
                </a:cubicBezTo>
                <a:cubicBezTo>
                  <a:pt x="1342" y="860"/>
                  <a:pt x="1414" y="885"/>
                  <a:pt x="1487" y="915"/>
                </a:cubicBezTo>
                <a:cubicBezTo>
                  <a:pt x="1504" y="933"/>
                  <a:pt x="1519" y="933"/>
                  <a:pt x="1537" y="949"/>
                </a:cubicBezTo>
                <a:cubicBezTo>
                  <a:pt x="1597" y="1001"/>
                  <a:pt x="1663" y="1087"/>
                  <a:pt x="1690" y="1163"/>
                </a:cubicBezTo>
                <a:cubicBezTo>
                  <a:pt x="1687" y="1209"/>
                  <a:pt x="1694" y="1251"/>
                  <a:pt x="1667" y="1287"/>
                </a:cubicBezTo>
                <a:cubicBezTo>
                  <a:pt x="1660" y="1309"/>
                  <a:pt x="1655" y="1314"/>
                  <a:pt x="1633" y="1321"/>
                </a:cubicBezTo>
                <a:cubicBezTo>
                  <a:pt x="1618" y="1337"/>
                  <a:pt x="1616" y="1349"/>
                  <a:pt x="1594" y="1355"/>
                </a:cubicBezTo>
                <a:cubicBezTo>
                  <a:pt x="1580" y="1370"/>
                  <a:pt x="1569" y="1377"/>
                  <a:pt x="1549" y="1383"/>
                </a:cubicBezTo>
                <a:cubicBezTo>
                  <a:pt x="1526" y="1399"/>
                  <a:pt x="1502" y="1405"/>
                  <a:pt x="1475" y="1412"/>
                </a:cubicBezTo>
                <a:cubicBezTo>
                  <a:pt x="1446" y="1457"/>
                  <a:pt x="1484" y="1403"/>
                  <a:pt x="1447" y="1440"/>
                </a:cubicBezTo>
                <a:cubicBezTo>
                  <a:pt x="1428" y="1459"/>
                  <a:pt x="1419" y="1481"/>
                  <a:pt x="1396" y="1496"/>
                </a:cubicBezTo>
                <a:cubicBezTo>
                  <a:pt x="1394" y="1502"/>
                  <a:pt x="1395" y="1509"/>
                  <a:pt x="1391" y="1513"/>
                </a:cubicBezTo>
                <a:cubicBezTo>
                  <a:pt x="1381" y="1523"/>
                  <a:pt x="1367" y="1527"/>
                  <a:pt x="1357" y="1536"/>
                </a:cubicBezTo>
                <a:cubicBezTo>
                  <a:pt x="1339" y="1553"/>
                  <a:pt x="1326" y="1573"/>
                  <a:pt x="1306" y="1587"/>
                </a:cubicBezTo>
                <a:cubicBezTo>
                  <a:pt x="1295" y="1617"/>
                  <a:pt x="1305" y="1600"/>
                  <a:pt x="1266" y="1626"/>
                </a:cubicBezTo>
                <a:cubicBezTo>
                  <a:pt x="1260" y="1630"/>
                  <a:pt x="1249" y="1638"/>
                  <a:pt x="1249" y="1638"/>
                </a:cubicBezTo>
                <a:cubicBezTo>
                  <a:pt x="1223" y="1678"/>
                  <a:pt x="1200" y="1679"/>
                  <a:pt x="1159" y="1694"/>
                </a:cubicBezTo>
                <a:cubicBezTo>
                  <a:pt x="1151" y="1697"/>
                  <a:pt x="1143" y="1701"/>
                  <a:pt x="1136" y="1705"/>
                </a:cubicBezTo>
                <a:cubicBezTo>
                  <a:pt x="1026" y="1772"/>
                  <a:pt x="1102" y="1734"/>
                  <a:pt x="848" y="1739"/>
                </a:cubicBezTo>
                <a:cubicBezTo>
                  <a:pt x="768" y="1767"/>
                  <a:pt x="663" y="1743"/>
                  <a:pt x="589" y="1739"/>
                </a:cubicBezTo>
                <a:cubicBezTo>
                  <a:pt x="580" y="1731"/>
                  <a:pt x="569" y="1726"/>
                  <a:pt x="560" y="1717"/>
                </a:cubicBezTo>
                <a:cubicBezTo>
                  <a:pt x="531" y="1688"/>
                  <a:pt x="574" y="1705"/>
                  <a:pt x="521" y="1671"/>
                </a:cubicBezTo>
                <a:cubicBezTo>
                  <a:pt x="510" y="1664"/>
                  <a:pt x="487" y="1649"/>
                  <a:pt x="487" y="1649"/>
                </a:cubicBezTo>
                <a:cubicBezTo>
                  <a:pt x="452" y="1594"/>
                  <a:pt x="393" y="1564"/>
                  <a:pt x="357" y="1508"/>
                </a:cubicBezTo>
                <a:cubicBezTo>
                  <a:pt x="349" y="1478"/>
                  <a:pt x="332" y="1456"/>
                  <a:pt x="312" y="1434"/>
                </a:cubicBezTo>
                <a:cubicBezTo>
                  <a:pt x="304" y="1410"/>
                  <a:pt x="293" y="1392"/>
                  <a:pt x="278" y="1372"/>
                </a:cubicBezTo>
                <a:cubicBezTo>
                  <a:pt x="261" y="1323"/>
                  <a:pt x="266" y="1270"/>
                  <a:pt x="255" y="1220"/>
                </a:cubicBezTo>
                <a:cubicBezTo>
                  <a:pt x="252" y="1207"/>
                  <a:pt x="240" y="1201"/>
                  <a:pt x="233" y="1191"/>
                </a:cubicBezTo>
                <a:cubicBezTo>
                  <a:pt x="217" y="1166"/>
                  <a:pt x="208" y="1134"/>
                  <a:pt x="188" y="1112"/>
                </a:cubicBezTo>
                <a:cubicBezTo>
                  <a:pt x="181" y="1104"/>
                  <a:pt x="131" y="1068"/>
                  <a:pt x="131" y="105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92FAF2-F2D4-4B08-813B-B1F6186511E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087DE-5068-D29E-DB89-864C66D09FB3}"/>
              </a:ext>
            </a:extLst>
          </p:cNvPr>
          <p:cNvSpPr txBox="1"/>
          <p:nvPr/>
        </p:nvSpPr>
        <p:spPr>
          <a:xfrm>
            <a:off x="2824996" y="6355447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</a:rPr>
              <a:t>Pay attention in your projects?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Components in directed networks</a:t>
            </a:r>
          </a:p>
        </p:txBody>
      </p:sp>
      <p:grpSp>
        <p:nvGrpSpPr>
          <p:cNvPr id="62467" name="Group 55"/>
          <p:cNvGrpSpPr>
            <a:grpSpLocks/>
          </p:cNvGrpSpPr>
          <p:nvPr/>
        </p:nvGrpSpPr>
        <p:grpSpPr bwMode="auto">
          <a:xfrm>
            <a:off x="5410200" y="1828800"/>
            <a:ext cx="3446463" cy="1752600"/>
            <a:chOff x="5410200" y="4572000"/>
            <a:chExt cx="3446463" cy="1752600"/>
          </a:xfrm>
        </p:grpSpPr>
        <p:sp>
          <p:nvSpPr>
            <p:cNvPr id="62498" name="Oval 32"/>
            <p:cNvSpPr>
              <a:spLocks noChangeArrowheads="1"/>
            </p:cNvSpPr>
            <p:nvPr/>
          </p:nvSpPr>
          <p:spPr bwMode="auto">
            <a:xfrm>
              <a:off x="6172200" y="49530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499" name="Oval 33"/>
            <p:cNvSpPr>
              <a:spLocks noChangeArrowheads="1"/>
            </p:cNvSpPr>
            <p:nvPr/>
          </p:nvSpPr>
          <p:spPr bwMode="auto">
            <a:xfrm>
              <a:off x="6781800" y="5257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500" name="Oval 34"/>
            <p:cNvSpPr>
              <a:spLocks noChangeArrowheads="1"/>
            </p:cNvSpPr>
            <p:nvPr/>
          </p:nvSpPr>
          <p:spPr bwMode="auto">
            <a:xfrm>
              <a:off x="6629400" y="58674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501" name="Oval 35"/>
            <p:cNvSpPr>
              <a:spLocks noChangeArrowheads="1"/>
            </p:cNvSpPr>
            <p:nvPr/>
          </p:nvSpPr>
          <p:spPr bwMode="auto">
            <a:xfrm>
              <a:off x="5943600" y="58674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502" name="Oval 36"/>
            <p:cNvSpPr>
              <a:spLocks noChangeArrowheads="1"/>
            </p:cNvSpPr>
            <p:nvPr/>
          </p:nvSpPr>
          <p:spPr bwMode="auto">
            <a:xfrm>
              <a:off x="5638800" y="53340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503" name="AutoShape 37"/>
            <p:cNvCxnSpPr>
              <a:cxnSpLocks noChangeShapeType="1"/>
              <a:stCxn id="62498" idx="6"/>
              <a:endCxn id="62499" idx="1"/>
            </p:cNvCxnSpPr>
            <p:nvPr/>
          </p:nvCxnSpPr>
          <p:spPr bwMode="auto">
            <a:xfrm>
              <a:off x="6343650" y="5029200"/>
              <a:ext cx="460375" cy="231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04" name="AutoShape 38"/>
            <p:cNvCxnSpPr>
              <a:cxnSpLocks noChangeShapeType="1"/>
              <a:stCxn id="62499" idx="4"/>
              <a:endCxn id="62500" idx="0"/>
            </p:cNvCxnSpPr>
            <p:nvPr/>
          </p:nvCxnSpPr>
          <p:spPr bwMode="auto">
            <a:xfrm flipH="1">
              <a:off x="6705600" y="5429250"/>
              <a:ext cx="152400" cy="419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05" name="Oval 39"/>
            <p:cNvSpPr>
              <a:spLocks noChangeArrowheads="1"/>
            </p:cNvSpPr>
            <p:nvPr/>
          </p:nvSpPr>
          <p:spPr bwMode="auto">
            <a:xfrm>
              <a:off x="7848600" y="51054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506" name="AutoShape 40"/>
            <p:cNvCxnSpPr>
              <a:cxnSpLocks noChangeShapeType="1"/>
              <a:stCxn id="62500" idx="2"/>
              <a:endCxn id="62501" idx="6"/>
            </p:cNvCxnSpPr>
            <p:nvPr/>
          </p:nvCxnSpPr>
          <p:spPr bwMode="auto">
            <a:xfrm flipH="1">
              <a:off x="6115050" y="5943600"/>
              <a:ext cx="4953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07" name="AutoShape 41"/>
            <p:cNvCxnSpPr>
              <a:cxnSpLocks noChangeShapeType="1"/>
              <a:stCxn id="62498" idx="4"/>
              <a:endCxn id="62500" idx="1"/>
            </p:cNvCxnSpPr>
            <p:nvPr/>
          </p:nvCxnSpPr>
          <p:spPr bwMode="auto">
            <a:xfrm>
              <a:off x="6248400" y="5124450"/>
              <a:ext cx="4032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08" name="AutoShape 42"/>
            <p:cNvCxnSpPr>
              <a:cxnSpLocks noChangeShapeType="1"/>
              <a:stCxn id="62501" idx="0"/>
              <a:endCxn id="62498" idx="3"/>
            </p:cNvCxnSpPr>
            <p:nvPr/>
          </p:nvCxnSpPr>
          <p:spPr bwMode="auto">
            <a:xfrm flipV="1">
              <a:off x="6019800" y="5102225"/>
              <a:ext cx="1746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09" name="AutoShape 43"/>
            <p:cNvCxnSpPr>
              <a:cxnSpLocks noChangeShapeType="1"/>
              <a:stCxn id="62501" idx="1"/>
              <a:endCxn id="62502" idx="5"/>
            </p:cNvCxnSpPr>
            <p:nvPr/>
          </p:nvCxnSpPr>
          <p:spPr bwMode="auto">
            <a:xfrm flipH="1" flipV="1">
              <a:off x="5768975" y="5483225"/>
              <a:ext cx="196850" cy="387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10" name="Oval 44"/>
            <p:cNvSpPr>
              <a:spLocks noChangeArrowheads="1"/>
            </p:cNvSpPr>
            <p:nvPr/>
          </p:nvSpPr>
          <p:spPr bwMode="auto">
            <a:xfrm>
              <a:off x="8001000" y="55626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511" name="AutoShape 45"/>
            <p:cNvCxnSpPr>
              <a:cxnSpLocks noChangeShapeType="1"/>
              <a:stCxn id="62505" idx="5"/>
              <a:endCxn id="62510" idx="0"/>
            </p:cNvCxnSpPr>
            <p:nvPr/>
          </p:nvCxnSpPr>
          <p:spPr bwMode="auto">
            <a:xfrm>
              <a:off x="7978775" y="5254625"/>
              <a:ext cx="98425" cy="288925"/>
            </a:xfrm>
            <a:prstGeom prst="straightConnector1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12" name="Oval 46"/>
            <p:cNvSpPr>
              <a:spLocks noChangeArrowheads="1"/>
            </p:cNvSpPr>
            <p:nvPr/>
          </p:nvSpPr>
          <p:spPr bwMode="auto">
            <a:xfrm>
              <a:off x="8305800" y="51816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513" name="AutoShape 47"/>
            <p:cNvCxnSpPr>
              <a:cxnSpLocks noChangeShapeType="1"/>
              <a:stCxn id="62510" idx="7"/>
              <a:endCxn id="62512" idx="3"/>
            </p:cNvCxnSpPr>
            <p:nvPr/>
          </p:nvCxnSpPr>
          <p:spPr bwMode="auto">
            <a:xfrm flipV="1">
              <a:off x="8131175" y="5330825"/>
              <a:ext cx="196850" cy="234950"/>
            </a:xfrm>
            <a:prstGeom prst="straightConnector1">
              <a:avLst/>
            </a:prstGeom>
            <a:noFill/>
            <a:ln w="38100">
              <a:solidFill>
                <a:srgbClr val="008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14" name="Text Box 48"/>
            <p:cNvSpPr txBox="1">
              <a:spLocks noChangeArrowheads="1"/>
            </p:cNvSpPr>
            <p:nvPr/>
          </p:nvSpPr>
          <p:spPr bwMode="auto">
            <a:xfrm>
              <a:off x="5410200" y="5105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2515" name="Text Box 49"/>
            <p:cNvSpPr txBox="1">
              <a:spLocks noChangeArrowheads="1"/>
            </p:cNvSpPr>
            <p:nvPr/>
          </p:nvSpPr>
          <p:spPr bwMode="auto">
            <a:xfrm>
              <a:off x="6096000" y="45720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2516" name="Text Box 50"/>
            <p:cNvSpPr txBox="1">
              <a:spLocks noChangeArrowheads="1"/>
            </p:cNvSpPr>
            <p:nvPr/>
          </p:nvSpPr>
          <p:spPr bwMode="auto">
            <a:xfrm>
              <a:off x="6934200" y="49530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2517" name="Text Box 51"/>
            <p:cNvSpPr txBox="1">
              <a:spLocks noChangeArrowheads="1"/>
            </p:cNvSpPr>
            <p:nvPr/>
          </p:nvSpPr>
          <p:spPr bwMode="auto">
            <a:xfrm>
              <a:off x="6781800" y="5867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62518" name="Text Box 52"/>
            <p:cNvSpPr txBox="1">
              <a:spLocks noChangeArrowheads="1"/>
            </p:cNvSpPr>
            <p:nvPr/>
          </p:nvSpPr>
          <p:spPr bwMode="auto">
            <a:xfrm>
              <a:off x="6096000" y="6019800"/>
              <a:ext cx="3032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2519" name="Text Box 53"/>
            <p:cNvSpPr txBox="1">
              <a:spLocks noChangeArrowheads="1"/>
            </p:cNvSpPr>
            <p:nvPr/>
          </p:nvSpPr>
          <p:spPr bwMode="auto">
            <a:xfrm>
              <a:off x="7620000" y="4724400"/>
              <a:ext cx="292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2520" name="Text Box 54"/>
            <p:cNvSpPr txBox="1">
              <a:spLocks noChangeArrowheads="1"/>
            </p:cNvSpPr>
            <p:nvPr/>
          </p:nvSpPr>
          <p:spPr bwMode="auto">
            <a:xfrm>
              <a:off x="8534400" y="4876800"/>
              <a:ext cx="32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2521" name="Text Box 55"/>
            <p:cNvSpPr txBox="1">
              <a:spLocks noChangeArrowheads="1"/>
            </p:cNvSpPr>
            <p:nvPr/>
          </p:nvSpPr>
          <p:spPr bwMode="auto">
            <a:xfrm>
              <a:off x="8077200" y="57150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32822" name="Rectangle 56"/>
          <p:cNvSpPr>
            <a:spLocks noChangeArrowheads="1"/>
          </p:cNvSpPr>
          <p:nvPr/>
        </p:nvSpPr>
        <p:spPr bwMode="auto">
          <a:xfrm>
            <a:off x="685800" y="23622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000" dirty="0">
                <a:cs typeface="Arial" pitchFamily="34" charset="0"/>
              </a:rPr>
              <a:t>Weakly connected components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000" dirty="0">
                <a:cs typeface="Arial" pitchFamily="34" charset="0"/>
              </a:rPr>
              <a:t>A B C D E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2000" dirty="0">
                <a:cs typeface="Arial" pitchFamily="34" charset="0"/>
              </a:rPr>
              <a:t>G H F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62469" name="Slide Number Placeholder 5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391700-AF30-41C0-8F8F-4D4E8F70C9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33400" y="36385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dirty="0"/>
              <a:t>Strongly connected components</a:t>
            </a:r>
          </a:p>
          <a:p>
            <a:pPr lvl="1" eaLnBrk="1" hangingPunct="1"/>
            <a:r>
              <a:rPr lang="en-US" altLang="en-US" sz="2200" dirty="0"/>
              <a:t>Each node within the component can be reached from every other node in the component by following directed links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609600" y="51054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Strongly connected components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B C D 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A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G H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F</a:t>
            </a:r>
          </a:p>
        </p:txBody>
      </p:sp>
      <p:sp>
        <p:nvSpPr>
          <p:cNvPr id="62472" name="Rectangle 21"/>
          <p:cNvSpPr>
            <a:spLocks noChangeArrowheads="1"/>
          </p:cNvSpPr>
          <p:nvPr/>
        </p:nvSpPr>
        <p:spPr bwMode="auto">
          <a:xfrm>
            <a:off x="561975" y="10160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dirty="0"/>
              <a:t>Weakly connected components</a:t>
            </a:r>
            <a:r>
              <a:rPr lang="en-US" altLang="en-US" sz="2200" dirty="0"/>
              <a:t>: </a:t>
            </a:r>
          </a:p>
          <a:p>
            <a:pPr lvl="1" eaLnBrk="1" hangingPunct="1"/>
            <a:r>
              <a:rPr lang="en-US" altLang="en-US" sz="2200" dirty="0"/>
              <a:t>Every node can be reached from every other node by following links in either direction</a:t>
            </a:r>
          </a:p>
          <a:p>
            <a:pPr lvl="1" eaLnBrk="1" hangingPunct="1"/>
            <a:endParaRPr lang="en-US" altLang="en-US" sz="2200" dirty="0"/>
          </a:p>
          <a:p>
            <a:pPr marL="457200" lvl="1" indent="0" eaLnBrk="1" hangingPunct="1">
              <a:buNone/>
            </a:pPr>
            <a:endParaRPr lang="en-US" altLang="en-US" sz="2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4800600"/>
            <a:ext cx="3446463" cy="1600200"/>
            <a:chOff x="5334000" y="4876800"/>
            <a:chExt cx="3446463" cy="1600200"/>
          </a:xfrm>
        </p:grpSpPr>
        <p:sp>
          <p:nvSpPr>
            <p:cNvPr id="62474" name="Oval 4"/>
            <p:cNvSpPr>
              <a:spLocks noChangeArrowheads="1"/>
            </p:cNvSpPr>
            <p:nvPr/>
          </p:nvSpPr>
          <p:spPr bwMode="auto">
            <a:xfrm>
              <a:off x="6096000" y="51054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475" name="Oval 5"/>
            <p:cNvSpPr>
              <a:spLocks noChangeArrowheads="1"/>
            </p:cNvSpPr>
            <p:nvPr/>
          </p:nvSpPr>
          <p:spPr bwMode="auto">
            <a:xfrm>
              <a:off x="6705600" y="54102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476" name="Oval 6"/>
            <p:cNvSpPr>
              <a:spLocks noChangeArrowheads="1"/>
            </p:cNvSpPr>
            <p:nvPr/>
          </p:nvSpPr>
          <p:spPr bwMode="auto">
            <a:xfrm>
              <a:off x="6553200" y="6019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477" name="Oval 7"/>
            <p:cNvSpPr>
              <a:spLocks noChangeArrowheads="1"/>
            </p:cNvSpPr>
            <p:nvPr/>
          </p:nvSpPr>
          <p:spPr bwMode="auto">
            <a:xfrm>
              <a:off x="5867400" y="6019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2478" name="Oval 8"/>
            <p:cNvSpPr>
              <a:spLocks noChangeArrowheads="1"/>
            </p:cNvSpPr>
            <p:nvPr/>
          </p:nvSpPr>
          <p:spPr bwMode="auto">
            <a:xfrm>
              <a:off x="5562600" y="54864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479" name="AutoShape 9"/>
            <p:cNvCxnSpPr>
              <a:cxnSpLocks noChangeShapeType="1"/>
              <a:stCxn id="62474" idx="6"/>
              <a:endCxn id="62475" idx="1"/>
            </p:cNvCxnSpPr>
            <p:nvPr/>
          </p:nvCxnSpPr>
          <p:spPr bwMode="auto">
            <a:xfrm>
              <a:off x="6267450" y="5181600"/>
              <a:ext cx="460375" cy="231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AutoShape 10"/>
            <p:cNvCxnSpPr>
              <a:cxnSpLocks noChangeShapeType="1"/>
              <a:stCxn id="62475" idx="4"/>
              <a:endCxn id="62476" idx="0"/>
            </p:cNvCxnSpPr>
            <p:nvPr/>
          </p:nvCxnSpPr>
          <p:spPr bwMode="auto">
            <a:xfrm flipH="1">
              <a:off x="6629400" y="5581650"/>
              <a:ext cx="152400" cy="419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1" name="Oval 11"/>
            <p:cNvSpPr>
              <a:spLocks noChangeArrowheads="1"/>
            </p:cNvSpPr>
            <p:nvPr/>
          </p:nvSpPr>
          <p:spPr bwMode="auto">
            <a:xfrm>
              <a:off x="7772400" y="5257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482" name="AutoShape 12"/>
            <p:cNvCxnSpPr>
              <a:cxnSpLocks noChangeShapeType="1"/>
              <a:stCxn id="62476" idx="2"/>
              <a:endCxn id="62477" idx="6"/>
            </p:cNvCxnSpPr>
            <p:nvPr/>
          </p:nvCxnSpPr>
          <p:spPr bwMode="auto">
            <a:xfrm flipH="1">
              <a:off x="6038850" y="6096000"/>
              <a:ext cx="4953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3" name="AutoShape 13"/>
            <p:cNvCxnSpPr>
              <a:cxnSpLocks noChangeShapeType="1"/>
              <a:stCxn id="62474" idx="4"/>
              <a:endCxn id="62476" idx="1"/>
            </p:cNvCxnSpPr>
            <p:nvPr/>
          </p:nvCxnSpPr>
          <p:spPr bwMode="auto">
            <a:xfrm>
              <a:off x="6172200" y="5276850"/>
              <a:ext cx="4032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4" name="AutoShape 14"/>
            <p:cNvCxnSpPr>
              <a:cxnSpLocks noChangeShapeType="1"/>
              <a:stCxn id="62477" idx="0"/>
              <a:endCxn id="62474" idx="3"/>
            </p:cNvCxnSpPr>
            <p:nvPr/>
          </p:nvCxnSpPr>
          <p:spPr bwMode="auto">
            <a:xfrm flipV="1">
              <a:off x="5943600" y="5254625"/>
              <a:ext cx="1746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5" name="AutoShape 15"/>
            <p:cNvCxnSpPr>
              <a:cxnSpLocks noChangeShapeType="1"/>
              <a:stCxn id="62477" idx="1"/>
              <a:endCxn id="62478" idx="5"/>
            </p:cNvCxnSpPr>
            <p:nvPr/>
          </p:nvCxnSpPr>
          <p:spPr bwMode="auto">
            <a:xfrm flipH="1" flipV="1">
              <a:off x="5692775" y="5635625"/>
              <a:ext cx="196850" cy="3873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6" name="Oval 16"/>
            <p:cNvSpPr>
              <a:spLocks noChangeArrowheads="1"/>
            </p:cNvSpPr>
            <p:nvPr/>
          </p:nvSpPr>
          <p:spPr bwMode="auto">
            <a:xfrm>
              <a:off x="7924800" y="57150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487" name="AutoShape 17"/>
            <p:cNvCxnSpPr>
              <a:cxnSpLocks noChangeShapeType="1"/>
              <a:stCxn id="62481" idx="5"/>
              <a:endCxn id="62486" idx="0"/>
            </p:cNvCxnSpPr>
            <p:nvPr/>
          </p:nvCxnSpPr>
          <p:spPr bwMode="auto">
            <a:xfrm>
              <a:off x="7902575" y="5407025"/>
              <a:ext cx="98425" cy="288925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8" name="Oval 18"/>
            <p:cNvSpPr>
              <a:spLocks noChangeArrowheads="1"/>
            </p:cNvSpPr>
            <p:nvPr/>
          </p:nvSpPr>
          <p:spPr bwMode="auto">
            <a:xfrm>
              <a:off x="8229600" y="53340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2489" name="AutoShape 20"/>
            <p:cNvCxnSpPr>
              <a:cxnSpLocks noChangeShapeType="1"/>
              <a:stCxn id="62486" idx="7"/>
              <a:endCxn id="62488" idx="3"/>
            </p:cNvCxnSpPr>
            <p:nvPr/>
          </p:nvCxnSpPr>
          <p:spPr bwMode="auto">
            <a:xfrm flipV="1">
              <a:off x="8054975" y="5483225"/>
              <a:ext cx="196850" cy="234950"/>
            </a:xfrm>
            <a:prstGeom prst="straightConnector1">
              <a:avLst/>
            </a:prstGeom>
            <a:noFill/>
            <a:ln w="38100">
              <a:solidFill>
                <a:srgbClr val="008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90" name="Text Box 24"/>
            <p:cNvSpPr txBox="1">
              <a:spLocks noChangeArrowheads="1"/>
            </p:cNvSpPr>
            <p:nvPr/>
          </p:nvSpPr>
          <p:spPr bwMode="auto">
            <a:xfrm>
              <a:off x="5334000" y="52578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2491" name="Text Box 25"/>
            <p:cNvSpPr txBox="1">
              <a:spLocks noChangeArrowheads="1"/>
            </p:cNvSpPr>
            <p:nvPr/>
          </p:nvSpPr>
          <p:spPr bwMode="auto">
            <a:xfrm>
              <a:off x="6164262" y="48768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2492" name="Text Box 26"/>
            <p:cNvSpPr txBox="1">
              <a:spLocks noChangeArrowheads="1"/>
            </p:cNvSpPr>
            <p:nvPr/>
          </p:nvSpPr>
          <p:spPr bwMode="auto">
            <a:xfrm>
              <a:off x="6858000" y="5105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2493" name="Text Box 27"/>
            <p:cNvSpPr txBox="1">
              <a:spLocks noChangeArrowheads="1"/>
            </p:cNvSpPr>
            <p:nvPr/>
          </p:nvSpPr>
          <p:spPr bwMode="auto">
            <a:xfrm>
              <a:off x="6705600" y="60198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62494" name="Text Box 28"/>
            <p:cNvSpPr txBox="1">
              <a:spLocks noChangeArrowheads="1"/>
            </p:cNvSpPr>
            <p:nvPr/>
          </p:nvSpPr>
          <p:spPr bwMode="auto">
            <a:xfrm>
              <a:off x="6019800" y="6172200"/>
              <a:ext cx="3032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2495" name="Text Box 29"/>
            <p:cNvSpPr txBox="1">
              <a:spLocks noChangeArrowheads="1"/>
            </p:cNvSpPr>
            <p:nvPr/>
          </p:nvSpPr>
          <p:spPr bwMode="auto">
            <a:xfrm>
              <a:off x="7632700" y="5029200"/>
              <a:ext cx="292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2496" name="Text Box 30"/>
            <p:cNvSpPr txBox="1">
              <a:spLocks noChangeArrowheads="1"/>
            </p:cNvSpPr>
            <p:nvPr/>
          </p:nvSpPr>
          <p:spPr bwMode="auto">
            <a:xfrm>
              <a:off x="8458200" y="5029200"/>
              <a:ext cx="32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2497" name="Text Box 31"/>
            <p:cNvSpPr txBox="1">
              <a:spLocks noChangeArrowheads="1"/>
            </p:cNvSpPr>
            <p:nvPr/>
          </p:nvSpPr>
          <p:spPr bwMode="auto">
            <a:xfrm>
              <a:off x="8001000" y="5867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Components in directed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Every strongly connected component of more than one vertex has at least one cycle</a:t>
            </a:r>
          </a:p>
          <a:p>
            <a:endParaRPr lang="en-US" altLang="en-US" sz="2200" b="1" dirty="0"/>
          </a:p>
          <a:p>
            <a:r>
              <a:rPr lang="en-US" altLang="en-US" sz="2200" b="1" dirty="0"/>
              <a:t>Out-component</a:t>
            </a:r>
            <a:r>
              <a:rPr lang="en-US" altLang="en-US" sz="2200" dirty="0"/>
              <a:t>: set of all vertices that are reachable via directed paths starting at a specific vertex </a:t>
            </a:r>
            <a:r>
              <a:rPr lang="en-US" altLang="en-US" sz="2200" b="1" dirty="0"/>
              <a:t>v</a:t>
            </a:r>
            <a:r>
              <a:rPr lang="en-US" altLang="en-US" sz="2200" dirty="0"/>
              <a:t> </a:t>
            </a:r>
          </a:p>
          <a:p>
            <a:pPr lvl="1"/>
            <a:r>
              <a:rPr lang="en-US" altLang="en-US" sz="2200" dirty="0"/>
              <a:t>Out-components of all members of a 		           strongly connected component are 		           identical</a:t>
            </a:r>
          </a:p>
          <a:p>
            <a:pPr lvl="1"/>
            <a:endParaRPr lang="en-US" altLang="en-US" sz="2200" b="1" dirty="0"/>
          </a:p>
          <a:p>
            <a:pPr lvl="1"/>
            <a:endParaRPr lang="en-US" altLang="en-US" sz="2200" b="1" dirty="0"/>
          </a:p>
          <a:p>
            <a:r>
              <a:rPr lang="en-US" altLang="en-US" sz="2200" b="1" dirty="0"/>
              <a:t>In-component</a:t>
            </a:r>
            <a:r>
              <a:rPr lang="en-US" altLang="en-US" sz="2200" dirty="0"/>
              <a:t>: set of all vertices from which there is a direct path to a vertex v</a:t>
            </a:r>
          </a:p>
          <a:p>
            <a:pPr lvl="1"/>
            <a:r>
              <a:rPr lang="en-US" altLang="en-US" sz="2200" dirty="0"/>
              <a:t>In-components of all members of a strongly connected component are identical</a:t>
            </a:r>
          </a:p>
          <a:p>
            <a:pPr lvl="1"/>
            <a:endParaRPr lang="en-US" altLang="en-US" sz="22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169260-339A-44C6-BCBF-3F46BB0B1E3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946775" y="2819400"/>
            <a:ext cx="2971800" cy="1981200"/>
            <a:chOff x="5410200" y="4343400"/>
            <a:chExt cx="2971801" cy="1981200"/>
          </a:xfrm>
        </p:grpSpPr>
        <p:sp>
          <p:nvSpPr>
            <p:cNvPr id="64518" name="Oval 32"/>
            <p:cNvSpPr>
              <a:spLocks noChangeArrowheads="1"/>
            </p:cNvSpPr>
            <p:nvPr/>
          </p:nvSpPr>
          <p:spPr bwMode="auto">
            <a:xfrm>
              <a:off x="6172200" y="49530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4519" name="Oval 33"/>
            <p:cNvSpPr>
              <a:spLocks noChangeArrowheads="1"/>
            </p:cNvSpPr>
            <p:nvPr/>
          </p:nvSpPr>
          <p:spPr bwMode="auto">
            <a:xfrm>
              <a:off x="6781800" y="5257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4520" name="Oval 34"/>
            <p:cNvSpPr>
              <a:spLocks noChangeArrowheads="1"/>
            </p:cNvSpPr>
            <p:nvPr/>
          </p:nvSpPr>
          <p:spPr bwMode="auto">
            <a:xfrm>
              <a:off x="6629400" y="58674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4521" name="Oval 35"/>
            <p:cNvSpPr>
              <a:spLocks noChangeArrowheads="1"/>
            </p:cNvSpPr>
            <p:nvPr/>
          </p:nvSpPr>
          <p:spPr bwMode="auto">
            <a:xfrm>
              <a:off x="5943600" y="58674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4522" name="Oval 36"/>
            <p:cNvSpPr>
              <a:spLocks noChangeArrowheads="1"/>
            </p:cNvSpPr>
            <p:nvPr/>
          </p:nvSpPr>
          <p:spPr bwMode="auto">
            <a:xfrm>
              <a:off x="5638800" y="53340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4523" name="AutoShape 37"/>
            <p:cNvCxnSpPr>
              <a:cxnSpLocks noChangeShapeType="1"/>
              <a:stCxn id="64518" idx="6"/>
              <a:endCxn id="64519" idx="1"/>
            </p:cNvCxnSpPr>
            <p:nvPr/>
          </p:nvCxnSpPr>
          <p:spPr bwMode="auto">
            <a:xfrm>
              <a:off x="6343650" y="5029200"/>
              <a:ext cx="460375" cy="231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4" name="AutoShape 38"/>
            <p:cNvCxnSpPr>
              <a:cxnSpLocks noChangeShapeType="1"/>
              <a:stCxn id="64519" idx="4"/>
              <a:endCxn id="64520" idx="0"/>
            </p:cNvCxnSpPr>
            <p:nvPr/>
          </p:nvCxnSpPr>
          <p:spPr bwMode="auto">
            <a:xfrm flipH="1">
              <a:off x="6705600" y="5429250"/>
              <a:ext cx="152400" cy="419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5" name="Oval 39"/>
            <p:cNvSpPr>
              <a:spLocks noChangeArrowheads="1"/>
            </p:cNvSpPr>
            <p:nvPr/>
          </p:nvSpPr>
          <p:spPr bwMode="auto">
            <a:xfrm>
              <a:off x="7373938" y="47244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4526" name="AutoShape 40"/>
            <p:cNvCxnSpPr>
              <a:cxnSpLocks noChangeShapeType="1"/>
              <a:stCxn id="64520" idx="2"/>
              <a:endCxn id="64521" idx="6"/>
            </p:cNvCxnSpPr>
            <p:nvPr/>
          </p:nvCxnSpPr>
          <p:spPr bwMode="auto">
            <a:xfrm flipH="1">
              <a:off x="6115050" y="5943600"/>
              <a:ext cx="4953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41"/>
            <p:cNvCxnSpPr>
              <a:cxnSpLocks noChangeShapeType="1"/>
              <a:stCxn id="64518" idx="4"/>
              <a:endCxn id="64520" idx="1"/>
            </p:cNvCxnSpPr>
            <p:nvPr/>
          </p:nvCxnSpPr>
          <p:spPr bwMode="auto">
            <a:xfrm>
              <a:off x="6248400" y="5124450"/>
              <a:ext cx="4032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42"/>
            <p:cNvCxnSpPr>
              <a:cxnSpLocks noChangeShapeType="1"/>
              <a:stCxn id="64521" idx="0"/>
              <a:endCxn id="64518" idx="3"/>
            </p:cNvCxnSpPr>
            <p:nvPr/>
          </p:nvCxnSpPr>
          <p:spPr bwMode="auto">
            <a:xfrm flipV="1">
              <a:off x="6019800" y="5102225"/>
              <a:ext cx="1746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9" name="AutoShape 43"/>
            <p:cNvCxnSpPr>
              <a:cxnSpLocks noChangeShapeType="1"/>
              <a:stCxn id="64521" idx="1"/>
              <a:endCxn id="64522" idx="5"/>
            </p:cNvCxnSpPr>
            <p:nvPr/>
          </p:nvCxnSpPr>
          <p:spPr bwMode="auto">
            <a:xfrm flipH="1" flipV="1">
              <a:off x="5768975" y="5483225"/>
              <a:ext cx="196850" cy="387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0" name="Oval 44"/>
            <p:cNvSpPr>
              <a:spLocks noChangeArrowheads="1"/>
            </p:cNvSpPr>
            <p:nvPr/>
          </p:nvSpPr>
          <p:spPr bwMode="auto">
            <a:xfrm>
              <a:off x="7526338" y="51816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4531" name="AutoShape 45"/>
            <p:cNvCxnSpPr>
              <a:cxnSpLocks noChangeShapeType="1"/>
              <a:stCxn id="64525" idx="5"/>
              <a:endCxn id="64530" idx="0"/>
            </p:cNvCxnSpPr>
            <p:nvPr/>
          </p:nvCxnSpPr>
          <p:spPr bwMode="auto">
            <a:xfrm>
              <a:off x="7504113" y="4873625"/>
              <a:ext cx="98425" cy="288925"/>
            </a:xfrm>
            <a:prstGeom prst="straightConnector1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2" name="Oval 46"/>
            <p:cNvSpPr>
              <a:spLocks noChangeArrowheads="1"/>
            </p:cNvSpPr>
            <p:nvPr/>
          </p:nvSpPr>
          <p:spPr bwMode="auto">
            <a:xfrm>
              <a:off x="7831138" y="48006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64533" name="AutoShape 47"/>
            <p:cNvCxnSpPr>
              <a:cxnSpLocks noChangeShapeType="1"/>
              <a:stCxn id="64530" idx="7"/>
              <a:endCxn id="64532" idx="3"/>
            </p:cNvCxnSpPr>
            <p:nvPr/>
          </p:nvCxnSpPr>
          <p:spPr bwMode="auto">
            <a:xfrm flipV="1">
              <a:off x="7656513" y="4949825"/>
              <a:ext cx="196850" cy="234950"/>
            </a:xfrm>
            <a:prstGeom prst="straightConnector1">
              <a:avLst/>
            </a:prstGeom>
            <a:noFill/>
            <a:ln w="38100">
              <a:solidFill>
                <a:srgbClr val="008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4" name="Text Box 48"/>
            <p:cNvSpPr txBox="1">
              <a:spLocks noChangeArrowheads="1"/>
            </p:cNvSpPr>
            <p:nvPr/>
          </p:nvSpPr>
          <p:spPr bwMode="auto">
            <a:xfrm>
              <a:off x="5410200" y="5105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4535" name="Text Box 49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4536" name="Text Box 50"/>
            <p:cNvSpPr txBox="1">
              <a:spLocks noChangeArrowheads="1"/>
            </p:cNvSpPr>
            <p:nvPr/>
          </p:nvSpPr>
          <p:spPr bwMode="auto">
            <a:xfrm>
              <a:off x="6854825" y="5105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64537" name="Text Box 51"/>
            <p:cNvSpPr txBox="1">
              <a:spLocks noChangeArrowheads="1"/>
            </p:cNvSpPr>
            <p:nvPr/>
          </p:nvSpPr>
          <p:spPr bwMode="auto">
            <a:xfrm>
              <a:off x="6781800" y="5867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64538" name="Text Box 52"/>
            <p:cNvSpPr txBox="1">
              <a:spLocks noChangeArrowheads="1"/>
            </p:cNvSpPr>
            <p:nvPr/>
          </p:nvSpPr>
          <p:spPr bwMode="auto">
            <a:xfrm>
              <a:off x="6096000" y="6019800"/>
              <a:ext cx="3032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4539" name="Text Box 53"/>
            <p:cNvSpPr txBox="1">
              <a:spLocks noChangeArrowheads="1"/>
            </p:cNvSpPr>
            <p:nvPr/>
          </p:nvSpPr>
          <p:spPr bwMode="auto">
            <a:xfrm>
              <a:off x="7145338" y="4343400"/>
              <a:ext cx="292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540" name="Text Box 54"/>
            <p:cNvSpPr txBox="1">
              <a:spLocks noChangeArrowheads="1"/>
            </p:cNvSpPr>
            <p:nvPr/>
          </p:nvSpPr>
          <p:spPr bwMode="auto">
            <a:xfrm>
              <a:off x="8059738" y="4495800"/>
              <a:ext cx="32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64541" name="Text Box 55"/>
            <p:cNvSpPr txBox="1">
              <a:spLocks noChangeArrowheads="1"/>
            </p:cNvSpPr>
            <p:nvPr/>
          </p:nvSpPr>
          <p:spPr bwMode="auto">
            <a:xfrm>
              <a:off x="7602538" y="53340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Characterizing networks:</a:t>
            </a:r>
            <a:br>
              <a:rPr lang="en-US" altLang="en-US" dirty="0"/>
            </a:br>
            <a:r>
              <a:rPr lang="en-US" altLang="en-US" dirty="0"/>
              <a:t>How far apart are things?</a:t>
            </a:r>
          </a:p>
        </p:txBody>
      </p:sp>
      <p:pic>
        <p:nvPicPr>
          <p:cNvPr id="41987" name="Picture 4" descr="pagerank503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105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2743200" y="2133600"/>
            <a:ext cx="3810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086100" y="2552700"/>
            <a:ext cx="53340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3581400" y="3048000"/>
            <a:ext cx="3048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3848100" y="3467100"/>
            <a:ext cx="3810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77E462-4EE9-4DAF-A5D6-92399D1B215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metrics: paths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A </a:t>
            </a:r>
            <a:r>
              <a:rPr lang="en-US" altLang="en-US" sz="2200" b="1" i="1" dirty="0"/>
              <a:t>path</a:t>
            </a:r>
            <a:r>
              <a:rPr lang="en-US" altLang="en-US" sz="2200" dirty="0"/>
              <a:t> is any sequence of vertices such that every consecutive pair of vertices in the sequence is connected by an edge in the network.</a:t>
            </a:r>
          </a:p>
          <a:p>
            <a:pPr lvl="1"/>
            <a:r>
              <a:rPr lang="en-US" altLang="en-US" sz="2200" dirty="0"/>
              <a:t>For directed: traversed in the correct direction for the edges.</a:t>
            </a:r>
          </a:p>
          <a:p>
            <a:endParaRPr lang="en-US" altLang="en-US" sz="2200" dirty="0"/>
          </a:p>
          <a:p>
            <a:r>
              <a:rPr lang="en-US" altLang="en-US" sz="2200" dirty="0"/>
              <a:t>Path can visit itself (vertex or edge) more than once</a:t>
            </a:r>
          </a:p>
          <a:p>
            <a:pPr lvl="1"/>
            <a:r>
              <a:rPr lang="en-US" altLang="en-US" sz="2200" b="1" i="1" dirty="0"/>
              <a:t>Self-avoiding paths </a:t>
            </a:r>
            <a:r>
              <a:rPr lang="en-US" altLang="en-US" sz="2200" dirty="0"/>
              <a:t>do not intersect themselves.</a:t>
            </a:r>
          </a:p>
          <a:p>
            <a:endParaRPr lang="en-US" altLang="en-US" sz="2200" dirty="0"/>
          </a:p>
          <a:p>
            <a:r>
              <a:rPr lang="en-US" altLang="en-US" sz="2200" dirty="0"/>
              <a:t>Path length </a:t>
            </a:r>
            <a:r>
              <a:rPr lang="en-US" altLang="en-US" sz="2200" b="1" dirty="0"/>
              <a:t>r</a:t>
            </a:r>
            <a:r>
              <a:rPr lang="en-US" altLang="en-US" sz="2200" dirty="0"/>
              <a:t> is the number of edges on the path</a:t>
            </a:r>
          </a:p>
          <a:p>
            <a:pPr lvl="1"/>
            <a:r>
              <a:rPr lang="en-US" altLang="en-US" sz="2200" dirty="0"/>
              <a:t>Called hops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18225E-EC45-4E9D-8D25-C2315367ABB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ath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 t="10011" r="12675" b="11215"/>
          <a:stretch>
            <a:fillRect/>
          </a:stretch>
        </p:blipFill>
        <p:spPr bwMode="auto">
          <a:xfrm>
            <a:off x="7508875" y="4876800"/>
            <a:ext cx="16002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Path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0011" r="54001" b="11215"/>
          <a:stretch>
            <a:fillRect/>
          </a:stretch>
        </p:blipFill>
        <p:spPr bwMode="auto">
          <a:xfrm>
            <a:off x="7467600" y="1371600"/>
            <a:ext cx="16414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029200"/>
          </a:xfrm>
        </p:spPr>
        <p:txBody>
          <a:bodyPr/>
          <a:lstStyle/>
          <a:p>
            <a:r>
              <a:rPr lang="en-US" altLang="en-US" sz="2200" dirty="0"/>
              <a:t>A path between nodes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0</a:t>
            </a:r>
            <a:r>
              <a:rPr lang="en-US" altLang="en-US" sz="2200" dirty="0"/>
              <a:t> and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n</a:t>
            </a:r>
            <a:r>
              <a:rPr lang="en-US" altLang="en-US" sz="2200" dirty="0"/>
              <a:t> is an ordered list of </a:t>
            </a:r>
            <a:r>
              <a:rPr lang="en-US" altLang="en-US" sz="2200" i="1" dirty="0"/>
              <a:t>n</a:t>
            </a:r>
            <a:r>
              <a:rPr lang="en-US" altLang="en-US" sz="2200" dirty="0"/>
              <a:t> links P = {(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0</a:t>
            </a:r>
            <a:r>
              <a:rPr lang="en-US" altLang="en-US" sz="2200" dirty="0"/>
              <a:t>,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1</a:t>
            </a:r>
            <a:r>
              <a:rPr lang="en-US" altLang="en-US" sz="2200" dirty="0"/>
              <a:t>), (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1</a:t>
            </a:r>
            <a:r>
              <a:rPr lang="en-US" altLang="en-US" sz="2200" dirty="0"/>
              <a:t>,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2</a:t>
            </a:r>
            <a:r>
              <a:rPr lang="en-US" altLang="en-US" sz="2200" dirty="0"/>
              <a:t>), (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2</a:t>
            </a:r>
            <a:r>
              <a:rPr lang="en-US" altLang="en-US" sz="2200" dirty="0"/>
              <a:t>,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3</a:t>
            </a:r>
            <a:r>
              <a:rPr lang="en-US" altLang="en-US" sz="2200" dirty="0"/>
              <a:t>), ... ,(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n-1</a:t>
            </a:r>
            <a:r>
              <a:rPr lang="en-US" altLang="en-US" sz="2200" dirty="0"/>
              <a:t>, </a:t>
            </a:r>
            <a:r>
              <a:rPr lang="en-US" altLang="en-US" sz="2200" i="1" dirty="0"/>
              <a:t>i</a:t>
            </a:r>
            <a:r>
              <a:rPr lang="en-US" altLang="en-US" sz="2200" i="1" baseline="-25000" dirty="0"/>
              <a:t>n</a:t>
            </a:r>
            <a:r>
              <a:rPr lang="en-US" altLang="en-US" sz="2200" dirty="0"/>
              <a:t>)}. </a:t>
            </a:r>
          </a:p>
          <a:p>
            <a:endParaRPr lang="en-US" altLang="en-US" sz="2200" dirty="0"/>
          </a:p>
          <a:p>
            <a:r>
              <a:rPr lang="en-US" altLang="en-US" sz="2200" dirty="0"/>
              <a:t>The length of the path is n. </a:t>
            </a:r>
          </a:p>
          <a:p>
            <a:pPr lvl="1"/>
            <a:r>
              <a:rPr lang="en-US" altLang="en-US" dirty="0"/>
              <a:t>The path shown in orange in (a) follows the route 1→2→5→7→4→6, hence its length is </a:t>
            </a:r>
            <a:r>
              <a:rPr lang="en-US" altLang="en-US" i="1" dirty="0"/>
              <a:t>n</a:t>
            </a:r>
            <a:r>
              <a:rPr lang="en-US" altLang="en-US" dirty="0"/>
              <a:t> = 5</a:t>
            </a:r>
          </a:p>
          <a:p>
            <a:pPr lvl="1"/>
            <a:endParaRPr lang="en-US" altLang="en-US" dirty="0"/>
          </a:p>
          <a:p>
            <a:r>
              <a:rPr lang="en-US" altLang="en-US" sz="2200" dirty="0"/>
              <a:t>The shortest paths between nodes 1 and 7, or the distance </a:t>
            </a:r>
            <a:r>
              <a:rPr lang="en-US" altLang="en-US" sz="2200" i="1" dirty="0"/>
              <a:t>d</a:t>
            </a:r>
            <a:r>
              <a:rPr lang="en-US" altLang="en-US" sz="2200" i="1" baseline="-25000" dirty="0"/>
              <a:t>17</a:t>
            </a:r>
            <a:r>
              <a:rPr lang="en-US" altLang="en-US" sz="2200" dirty="0"/>
              <a:t>, correspond to the path with the fewest number of links that connect nodes 1 to 7. </a:t>
            </a:r>
          </a:p>
          <a:p>
            <a:pPr lvl="1"/>
            <a:r>
              <a:rPr lang="en-US" altLang="en-US" dirty="0"/>
              <a:t>There can be multiple paths of the same length, as illustrated by the two paths shown in orange and grey</a:t>
            </a:r>
            <a:r>
              <a:rPr lang="en-US" altLang="en-US" sz="2200" dirty="0"/>
              <a:t>. </a:t>
            </a:r>
          </a:p>
          <a:p>
            <a:endParaRPr lang="en-US" altLang="en-US" sz="2200" dirty="0"/>
          </a:p>
          <a:p>
            <a:r>
              <a:rPr lang="en-US" altLang="en-US" sz="2200" dirty="0"/>
              <a:t>The network diameter is the largest distance in </a:t>
            </a:r>
          </a:p>
          <a:p>
            <a:pPr marL="0" indent="0">
              <a:buNone/>
            </a:pPr>
            <a:r>
              <a:rPr lang="en-US" altLang="en-US" sz="2200" dirty="0"/>
              <a:t>the network</a:t>
            </a:r>
          </a:p>
          <a:p>
            <a:pPr lvl="1"/>
            <a:r>
              <a:rPr lang="en-US" altLang="en-US" dirty="0"/>
              <a:t>being 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max</a:t>
            </a:r>
            <a:r>
              <a:rPr lang="en-US" altLang="en-US" dirty="0"/>
              <a:t> = 3 here.</a:t>
            </a:r>
          </a:p>
          <a:p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Edge weights can have positive or negative values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295400"/>
            <a:ext cx="3733800" cy="54864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One gene activates/ inhibits another</a:t>
            </a:r>
          </a:p>
          <a:p>
            <a:pPr lvl="2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One person trusting/ distrusting another</a:t>
            </a:r>
          </a:p>
          <a:p>
            <a:pPr lvl="2"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Research challenge: </a:t>
            </a:r>
          </a:p>
          <a:p>
            <a:pPr lvl="1" eaLnBrk="1" hangingPunct="1"/>
            <a:r>
              <a:rPr lang="en-US" altLang="en-US" dirty="0"/>
              <a:t>How does one </a:t>
            </a:r>
            <a:r>
              <a:rPr lang="ja-JP" altLang="en-US"/>
              <a:t>‘</a:t>
            </a:r>
            <a:r>
              <a:rPr lang="en-US" altLang="ja-JP" dirty="0"/>
              <a:t>propagate</a:t>
            </a:r>
            <a:r>
              <a:rPr lang="ja-JP" altLang="en-US"/>
              <a:t>’</a:t>
            </a:r>
            <a:r>
              <a:rPr lang="en-US" altLang="ja-JP" dirty="0"/>
              <a:t> negative feelings in a social network? </a:t>
            </a:r>
          </a:p>
          <a:p>
            <a:pPr lvl="1" eaLnBrk="1" hangingPunct="1"/>
            <a:r>
              <a:rPr lang="en-US" altLang="en-US" dirty="0"/>
              <a:t>Is my enemy</a:t>
            </a:r>
            <a:r>
              <a:rPr lang="ja-JP" altLang="en-US"/>
              <a:t>’</a:t>
            </a:r>
            <a:r>
              <a:rPr lang="en-US" altLang="ja-JP" dirty="0"/>
              <a:t>s enemy my friend?</a:t>
            </a:r>
          </a:p>
          <a:p>
            <a:pPr eaLnBrk="1" hangingPunct="1"/>
            <a:endParaRPr lang="en-US" altLang="en-US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975"/>
            <a:ext cx="441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57250" y="5638800"/>
            <a:ext cx="264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tx2"/>
                </a:solidFill>
              </a:rPr>
              <a:t>Transcription regulatory </a:t>
            </a:r>
            <a:br>
              <a:rPr lang="en-US" altLang="en-US" sz="1800">
                <a:solidFill>
                  <a:schemeClr val="tx2"/>
                </a:solidFill>
              </a:rPr>
            </a:br>
            <a:r>
              <a:rPr lang="en-US" altLang="en-US" sz="1800">
                <a:solidFill>
                  <a:schemeClr val="tx2"/>
                </a:solidFill>
              </a:rPr>
              <a:t>network in baker</a:t>
            </a:r>
            <a:r>
              <a:rPr lang="ja-JP" altLang="en-US" sz="1800">
                <a:solidFill>
                  <a:schemeClr val="tx2"/>
                </a:solidFill>
              </a:rPr>
              <a:t>’</a:t>
            </a:r>
            <a:r>
              <a:rPr lang="en-US" altLang="ja-JP" sz="1800">
                <a:solidFill>
                  <a:schemeClr val="tx2"/>
                </a:solidFill>
              </a:rPr>
              <a:t>s yeast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C13B22-73FF-439E-A3C4-BB1495B912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Independent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029200"/>
          </a:xfrm>
        </p:spPr>
        <p:txBody>
          <a:bodyPr/>
          <a:lstStyle/>
          <a:p>
            <a:r>
              <a:rPr lang="en-US" sz="2200" b="1" dirty="0">
                <a:ea typeface="ＭＳ Ｐゴシック" pitchFamily="34" charset="-128"/>
              </a:rPr>
              <a:t>Edge independent paths</a:t>
            </a:r>
            <a:r>
              <a:rPr lang="en-US" sz="2200" dirty="0">
                <a:ea typeface="ＭＳ Ｐゴシック" pitchFamily="34" charset="-128"/>
              </a:rPr>
              <a:t>: if they share no common edge</a:t>
            </a:r>
          </a:p>
          <a:p>
            <a:r>
              <a:rPr lang="en-US" sz="2200" b="1" dirty="0">
                <a:ea typeface="ＭＳ Ｐゴシック" pitchFamily="34" charset="-128"/>
              </a:rPr>
              <a:t>Vertex independent paths</a:t>
            </a:r>
            <a:r>
              <a:rPr lang="en-US" sz="2200" dirty="0">
                <a:ea typeface="ＭＳ Ｐゴシック" pitchFamily="34" charset="-128"/>
              </a:rPr>
              <a:t>: if they share no common vertex except start and end vertices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Vertex-independent =&gt; Edge-independent</a:t>
            </a:r>
          </a:p>
          <a:p>
            <a:endParaRPr lang="en-US" sz="2200" dirty="0">
              <a:ea typeface="ＭＳ Ｐゴシック" pitchFamily="34" charset="-128"/>
            </a:endParaRPr>
          </a:p>
          <a:p>
            <a:r>
              <a:rPr lang="en-US" sz="2200" dirty="0">
                <a:ea typeface="ＭＳ Ｐゴシック" pitchFamily="34" charset="-128"/>
              </a:rPr>
              <a:t>Also called </a:t>
            </a:r>
            <a:r>
              <a:rPr lang="en-US" sz="2200" i="1" dirty="0">
                <a:ea typeface="ＭＳ Ｐゴシック" pitchFamily="34" charset="-128"/>
              </a:rPr>
              <a:t>disjoint paths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These set of paths are not necessarily unique</a:t>
            </a: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r>
              <a:rPr lang="en-US" sz="2200" b="1" i="1" dirty="0">
                <a:ea typeface="ＭＳ Ｐゴシック" pitchFamily="34" charset="-128"/>
              </a:rPr>
              <a:t>Connectivity of vertices</a:t>
            </a:r>
            <a:r>
              <a:rPr lang="en-US" sz="2200" dirty="0">
                <a:ea typeface="ＭＳ Ｐゴシック" pitchFamily="34" charset="-128"/>
              </a:rPr>
              <a:t>: the maximal number of independent paths between a pair of vertices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Used to identify bottlenecks and resiliency to failures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D1975F-1E5D-4BC6-A029-E06C3AEE8D5D}" type="slidenum">
              <a:rPr lang="en-US" smtClean="0"/>
              <a:pPr eaLnBrk="1" hangingPunct="1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Cut Sets and Maximum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ea typeface="ＭＳ Ｐゴシック" pitchFamily="34" charset="-128"/>
              </a:rPr>
              <a:t>A </a:t>
            </a:r>
            <a:r>
              <a:rPr lang="en-US" sz="2200" b="1" i="1" dirty="0">
                <a:ea typeface="ＭＳ Ｐゴシック" pitchFamily="34" charset="-128"/>
              </a:rPr>
              <a:t>minimum cut set </a:t>
            </a:r>
            <a:r>
              <a:rPr lang="en-US" sz="2200" dirty="0">
                <a:ea typeface="ＭＳ Ｐゴシック" pitchFamily="34" charset="-128"/>
              </a:rPr>
              <a:t>is the smallest cut set that will disconnect a specified pair of vertices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Need not to be unique</a:t>
            </a:r>
          </a:p>
          <a:p>
            <a:pPr lvl="2"/>
            <a:endParaRPr lang="en-US" sz="2200" dirty="0">
              <a:ea typeface="ＭＳ Ｐゴシック" pitchFamily="34" charset="-128"/>
            </a:endParaRPr>
          </a:p>
          <a:p>
            <a:r>
              <a:rPr lang="en-US" sz="2200" i="1" dirty="0" err="1">
                <a:ea typeface="ＭＳ Ｐゴシック" pitchFamily="34" charset="-128"/>
              </a:rPr>
              <a:t>Menger’s</a:t>
            </a:r>
            <a:r>
              <a:rPr lang="en-US" sz="2200" i="1" dirty="0">
                <a:ea typeface="ＭＳ Ｐゴシック" pitchFamily="34" charset="-128"/>
              </a:rPr>
              <a:t> theorem:</a:t>
            </a:r>
            <a:r>
              <a:rPr lang="en-US" sz="2200" dirty="0">
                <a:ea typeface="ＭＳ Ｐゴシック" pitchFamily="34" charset="-128"/>
              </a:rPr>
              <a:t> If there is no cut set of size less than </a:t>
            </a:r>
            <a:r>
              <a:rPr lang="en-US" sz="2200" i="1" dirty="0">
                <a:ea typeface="ＭＳ Ｐゴシック" pitchFamily="34" charset="-128"/>
              </a:rPr>
              <a:t>n</a:t>
            </a:r>
            <a:r>
              <a:rPr lang="en-US" sz="2200" dirty="0">
                <a:ea typeface="ＭＳ Ｐゴシック" pitchFamily="34" charset="-128"/>
              </a:rPr>
              <a:t> between a pair of vertices, then there are at least </a:t>
            </a:r>
            <a:r>
              <a:rPr lang="en-US" sz="2200" i="1" dirty="0">
                <a:ea typeface="ＭＳ Ｐゴシック" pitchFamily="34" charset="-128"/>
              </a:rPr>
              <a:t>n</a:t>
            </a:r>
            <a:r>
              <a:rPr lang="en-US" sz="2200" dirty="0">
                <a:ea typeface="ＭＳ Ｐゴシック" pitchFamily="34" charset="-128"/>
              </a:rPr>
              <a:t> independent paths between the same vertices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Implies that the size of min cut set is equal to maximum number of independent paths</a:t>
            </a:r>
          </a:p>
          <a:p>
            <a:pPr lvl="2"/>
            <a:r>
              <a:rPr lang="en-US" sz="2200" dirty="0">
                <a:ea typeface="ＭＳ Ｐゴシック" pitchFamily="34" charset="-128"/>
              </a:rPr>
              <a:t>for both edge and vertex independence</a:t>
            </a: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r>
              <a:rPr lang="en-US" sz="2200" b="1" dirty="0">
                <a:ea typeface="ＭＳ Ｐゴシック" pitchFamily="34" charset="-128"/>
              </a:rPr>
              <a:t>Maximum Flow </a:t>
            </a:r>
            <a:r>
              <a:rPr lang="en-US" sz="2200" dirty="0">
                <a:ea typeface="ＭＳ Ｐゴシック" pitchFamily="34" charset="-128"/>
              </a:rPr>
              <a:t>between a pair of vertices is the number of edge independent paths times the edge capacity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C053AF-B0F2-45C3-B422-43CA28AE91C1}" type="slidenum">
              <a:rPr lang="en-US" smtClean="0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metrics: shortest paths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029200"/>
          </a:xfrm>
        </p:spPr>
        <p:txBody>
          <a:bodyPr/>
          <a:lstStyle/>
          <a:p>
            <a:r>
              <a:rPr lang="en-US" sz="2200" dirty="0"/>
              <a:t>Shortest path (also called a geodesic path)</a:t>
            </a:r>
          </a:p>
          <a:p>
            <a:pPr lvl="1"/>
            <a:r>
              <a:rPr lang="en-US" sz="2200" dirty="0"/>
              <a:t>The shortest sequence of links connecting two nodes</a:t>
            </a:r>
          </a:p>
          <a:p>
            <a:pPr lvl="2"/>
            <a:endParaRPr lang="en-US" sz="2200" dirty="0"/>
          </a:p>
          <a:p>
            <a:r>
              <a:rPr lang="en-US" sz="2200" dirty="0"/>
              <a:t>A and C are connected by 2 shortest paths</a:t>
            </a:r>
          </a:p>
          <a:p>
            <a:pPr lvl="1"/>
            <a:r>
              <a:rPr lang="en-US" sz="2200" dirty="0"/>
              <a:t>A – E – B – C</a:t>
            </a:r>
          </a:p>
          <a:p>
            <a:pPr lvl="1"/>
            <a:r>
              <a:rPr lang="en-US" sz="2200" dirty="0"/>
              <a:t>A – E – D – C </a:t>
            </a:r>
          </a:p>
          <a:p>
            <a:pPr lvl="1"/>
            <a:r>
              <a:rPr lang="en-US" sz="2200" dirty="0"/>
              <a:t> geodesic distance is 3</a:t>
            </a:r>
          </a:p>
          <a:p>
            <a:pPr lvl="1"/>
            <a:endParaRPr lang="en-US" sz="2200" dirty="0"/>
          </a:p>
          <a:p>
            <a:r>
              <a:rPr lang="en-US" sz="2200" dirty="0"/>
              <a:t>If vertices are disconnected geodesic distance is infinite</a:t>
            </a:r>
          </a:p>
          <a:p>
            <a:r>
              <a:rPr lang="en-US" sz="2200" dirty="0"/>
              <a:t>Shortest paths are self avoiding paths</a:t>
            </a:r>
          </a:p>
          <a:p>
            <a:r>
              <a:rPr lang="en-US" sz="2200" dirty="0"/>
              <a:t>Not always unique</a:t>
            </a:r>
          </a:p>
          <a:p>
            <a:endParaRPr lang="en-US" sz="2200" dirty="0"/>
          </a:p>
          <a:p>
            <a:r>
              <a:rPr lang="en-US" sz="2200" b="1" dirty="0"/>
              <a:t>Diameter: </a:t>
            </a:r>
            <a:r>
              <a:rPr lang="en-US" sz="2200" dirty="0"/>
              <a:t>the largest geodesic distance in graph</a:t>
            </a:r>
          </a:p>
          <a:p>
            <a:pPr lvl="1"/>
            <a:r>
              <a:rPr lang="en-US" sz="2200" dirty="0"/>
              <a:t>The distance between A and C is the maximum for the graph: 3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C053AF-B0F2-45C3-B422-43CA28AE91C1}" type="slidenum">
              <a:rPr lang="en-US" smtClean="0"/>
              <a:pPr eaLnBrk="1" hangingPunct="1"/>
              <a:t>62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F95AB-99F4-BA67-CC76-9C384DA0386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981200"/>
            <a:ext cx="1817688" cy="1676400"/>
            <a:chOff x="7162800" y="1722437"/>
            <a:chExt cx="1817688" cy="1676401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4DE559E4-C575-CA0C-8EA9-D9851589F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19812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528F549-DA1F-B7BF-48D3-8446297E3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5350" y="22860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6FA5079-F402-9A00-FD20-903D59BE0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950" y="28956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0261247-9CF1-6282-EC3C-835C787C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150" y="28956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C002D6D-D474-20D4-464C-A8DAF7C58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350" y="23622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9" name="AutoShape 9">
              <a:extLst>
                <a:ext uri="{FF2B5EF4-FFF2-40B4-BE49-F238E27FC236}">
                  <a16:creationId xmlns:a16="http://schemas.microsoft.com/office/drawing/2014/main" id="{5670FBA1-4AA0-7AB1-049D-51BD68ABAD16}"/>
                </a:ext>
              </a:extLst>
            </p:cNvPr>
            <p:cNvCxnSpPr>
              <a:cxnSpLocks noChangeShapeType="1"/>
              <a:stCxn id="4" idx="6"/>
              <a:endCxn id="5" idx="1"/>
            </p:cNvCxnSpPr>
            <p:nvPr/>
          </p:nvCxnSpPr>
          <p:spPr bwMode="auto">
            <a:xfrm>
              <a:off x="8077200" y="2057400"/>
              <a:ext cx="460375" cy="231775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">
              <a:extLst>
                <a:ext uri="{FF2B5EF4-FFF2-40B4-BE49-F238E27FC236}">
                  <a16:creationId xmlns:a16="http://schemas.microsoft.com/office/drawing/2014/main" id="{D7A181D9-3203-F217-8387-3C0A3CE10B40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8439150" y="2457450"/>
              <a:ext cx="152400" cy="4191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42738BBF-9483-372E-DC03-7790E8CF588E}"/>
                </a:ext>
              </a:extLst>
            </p:cNvPr>
            <p:cNvCxnSpPr>
              <a:cxnSpLocks noChangeShapeType="1"/>
              <a:stCxn id="6" idx="2"/>
              <a:endCxn id="7" idx="6"/>
            </p:cNvCxnSpPr>
            <p:nvPr/>
          </p:nvCxnSpPr>
          <p:spPr bwMode="auto">
            <a:xfrm flipH="1">
              <a:off x="7848600" y="2971800"/>
              <a:ext cx="49530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5AA85BAC-B99A-2BC8-1EB9-477F22402FBE}"/>
                </a:ext>
              </a:extLst>
            </p:cNvPr>
            <p:cNvCxnSpPr>
              <a:cxnSpLocks noChangeShapeType="1"/>
              <a:stCxn id="4" idx="4"/>
              <a:endCxn id="6" idx="1"/>
            </p:cNvCxnSpPr>
            <p:nvPr/>
          </p:nvCxnSpPr>
          <p:spPr bwMode="auto">
            <a:xfrm>
              <a:off x="7981950" y="2152650"/>
              <a:ext cx="4032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70FCA90B-1CBB-0027-234A-58CE2C89887E}"/>
                </a:ext>
              </a:extLst>
            </p:cNvPr>
            <p:cNvCxnSpPr>
              <a:cxnSpLocks noChangeShapeType="1"/>
              <a:stCxn id="7" idx="0"/>
              <a:endCxn id="4" idx="3"/>
            </p:cNvCxnSpPr>
            <p:nvPr/>
          </p:nvCxnSpPr>
          <p:spPr bwMode="auto">
            <a:xfrm flipV="1">
              <a:off x="7753350" y="2130425"/>
              <a:ext cx="174625" cy="746125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5">
              <a:extLst>
                <a:ext uri="{FF2B5EF4-FFF2-40B4-BE49-F238E27FC236}">
                  <a16:creationId xmlns:a16="http://schemas.microsoft.com/office/drawing/2014/main" id="{E732B315-9EFA-CF2C-2222-061CE7E7CF78}"/>
                </a:ext>
              </a:extLst>
            </p:cNvPr>
            <p:cNvCxnSpPr>
              <a:cxnSpLocks noChangeShapeType="1"/>
              <a:stCxn id="7" idx="1"/>
              <a:endCxn id="8" idx="5"/>
            </p:cNvCxnSpPr>
            <p:nvPr/>
          </p:nvCxnSpPr>
          <p:spPr bwMode="auto">
            <a:xfrm flipH="1" flipV="1">
              <a:off x="7502525" y="2511425"/>
              <a:ext cx="196850" cy="387350"/>
            </a:xfrm>
            <a:prstGeom prst="straightConnector1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CE791008-0085-5B39-EE96-47F562A93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0574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16E049ED-E8FF-4A99-A5EA-49F080C0A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1722437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D7709631-120A-4970-9601-D32162E0D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7750" y="1981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A91DD19E-4B57-77AD-AFE9-6FC3ADED0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350" y="28956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339C5531-D8FE-85D6-2C39-B2902B863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3048000"/>
              <a:ext cx="3032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0" name="Text Box 57">
              <a:extLst>
                <a:ext uri="{FF2B5EF4-FFF2-40B4-BE49-F238E27FC236}">
                  <a16:creationId xmlns:a16="http://schemas.microsoft.com/office/drawing/2014/main" id="{106BABA8-51E0-2F38-2257-D2D8FD927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25908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200"/>
                <a:t>1</a:t>
              </a:r>
            </a:p>
          </p:txBody>
        </p: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1CA8A2EC-06A7-C4C6-8D8B-83F389702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2098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200"/>
                <a:t>2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9B53DFD0-E331-5BA2-764B-1958FF043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31242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200"/>
                <a:t>2</a:t>
              </a:r>
            </a:p>
          </p:txBody>
        </p:sp>
        <p:sp>
          <p:nvSpPr>
            <p:cNvPr id="23" name="Text Box 60">
              <a:extLst>
                <a:ext uri="{FF2B5EF4-FFF2-40B4-BE49-F238E27FC236}">
                  <a16:creationId xmlns:a16="http://schemas.microsoft.com/office/drawing/2014/main" id="{1BF5BAAD-048F-0081-CA8F-A1A2F31D6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0600" y="25908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200"/>
                <a:t>3</a:t>
              </a:r>
            </a:p>
          </p:txBody>
        </p:sp>
        <p:sp>
          <p:nvSpPr>
            <p:cNvPr id="24" name="Text Box 61">
              <a:extLst>
                <a:ext uri="{FF2B5EF4-FFF2-40B4-BE49-F238E27FC236}">
                  <a16:creationId xmlns:a16="http://schemas.microsoft.com/office/drawing/2014/main" id="{F29CE35A-A011-7346-D613-BE97F1F1A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2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3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6575"/>
            <a:ext cx="8229600" cy="530225"/>
          </a:xfrm>
        </p:spPr>
        <p:txBody>
          <a:bodyPr/>
          <a:lstStyle/>
          <a:p>
            <a:r>
              <a:rPr lang="en-US" altLang="en-US" sz="2800"/>
              <a:t>Structural metrics: </a:t>
            </a:r>
            <a:br>
              <a:rPr lang="en-US" altLang="en-US" sz="2800"/>
            </a:br>
            <a:r>
              <a:rPr lang="en-US" altLang="en-US" sz="2800"/>
              <a:t>Average path length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80256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789238"/>
            <a:ext cx="383936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48175"/>
            <a:ext cx="35734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9EA5F4-A993-4A75-A58D-584BAA9B03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95963" y="57150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F2F2F2"/>
                </a:solidFill>
              </a:rPr>
              <a:t>1 ≤ L ≤ D ≤ 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4264152" y="5868558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Graph Theory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0" y="7239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Trajan Pro"/>
                <a:ea typeface="Helvetica" pitchFamily="36" charset="0"/>
                <a:cs typeface="Trajan Pro"/>
              </a:rPr>
              <a:t>PATHOLOGY: summary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Trajan Pro"/>
              <a:ea typeface="Helvetica" pitchFamily="36" charset="0"/>
              <a:cs typeface="Trajan Pro"/>
            </a:endParaRPr>
          </a:p>
        </p:txBody>
      </p:sp>
      <p:grpSp>
        <p:nvGrpSpPr>
          <p:cNvPr id="3" name="Group 95"/>
          <p:cNvGrpSpPr/>
          <p:nvPr/>
        </p:nvGrpSpPr>
        <p:grpSpPr>
          <a:xfrm>
            <a:off x="2624835" y="2027575"/>
            <a:ext cx="2670048" cy="2673804"/>
            <a:chOff x="73152" y="2743200"/>
            <a:chExt cx="2670048" cy="2673804"/>
          </a:xfrm>
        </p:grpSpPr>
        <p:grpSp>
          <p:nvGrpSpPr>
            <p:cNvPr id="4" name="Group 384"/>
            <p:cNvGrpSpPr/>
            <p:nvPr/>
          </p:nvGrpSpPr>
          <p:grpSpPr>
            <a:xfrm>
              <a:off x="73152" y="2743200"/>
              <a:ext cx="2670048" cy="2673804"/>
              <a:chOff x="73152" y="69396"/>
              <a:chExt cx="2670048" cy="2673804"/>
            </a:xfrm>
          </p:grpSpPr>
          <p:cxnSp>
            <p:nvCxnSpPr>
              <p:cNvPr id="104" name="Straight Connector 103"/>
              <p:cNvCxnSpPr>
                <a:stCxn id="107" idx="2"/>
                <a:endCxn id="106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6" idx="4"/>
                <a:endCxn id="109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10" name="Straight Connector 109"/>
              <p:cNvCxnSpPr>
                <a:stCxn id="109" idx="6"/>
                <a:endCxn id="108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8" idx="0"/>
                <a:endCxn id="107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13" name="Straight Connector 112"/>
              <p:cNvCxnSpPr>
                <a:stCxn id="112" idx="5"/>
                <a:endCxn id="106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Freeform 97"/>
            <p:cNvSpPr/>
            <p:nvPr/>
          </p:nvSpPr>
          <p:spPr>
            <a:xfrm>
              <a:off x="495595" y="2748168"/>
              <a:ext cx="2162036" cy="2366511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0"/>
                <a:gd name="connsiteX1" fmla="*/ 861097 w 2298325"/>
                <a:gd name="connsiteY1" fmla="*/ 669066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174426"/>
                <a:gd name="connsiteY0" fmla="*/ 0 h 2385096"/>
                <a:gd name="connsiteX1" fmla="*/ 737198 w 2174426"/>
                <a:gd name="connsiteY1" fmla="*/ 749602 h 2385096"/>
                <a:gd name="connsiteX2" fmla="*/ 2162036 w 2174426"/>
                <a:gd name="connsiteY2" fmla="*/ 873503 h 2385096"/>
                <a:gd name="connsiteX3" fmla="*/ 2174426 w 2174426"/>
                <a:gd name="connsiteY3" fmla="*/ 2385096 h 2385096"/>
                <a:gd name="connsiteX0" fmla="*/ 0 w 2143452"/>
                <a:gd name="connsiteY0" fmla="*/ 0 h 2422266"/>
                <a:gd name="connsiteX1" fmla="*/ 706224 w 2143452"/>
                <a:gd name="connsiteY1" fmla="*/ 786772 h 2422266"/>
                <a:gd name="connsiteX2" fmla="*/ 2131062 w 2143452"/>
                <a:gd name="connsiteY2" fmla="*/ 910673 h 2422266"/>
                <a:gd name="connsiteX3" fmla="*/ 2143452 w 2143452"/>
                <a:gd name="connsiteY3" fmla="*/ 2422266 h 2422266"/>
                <a:gd name="connsiteX0" fmla="*/ 0 w 2155841"/>
                <a:gd name="connsiteY0" fmla="*/ 0 h 2409876"/>
                <a:gd name="connsiteX1" fmla="*/ 718613 w 2155841"/>
                <a:gd name="connsiteY1" fmla="*/ 774382 h 2409876"/>
                <a:gd name="connsiteX2" fmla="*/ 2143451 w 2155841"/>
                <a:gd name="connsiteY2" fmla="*/ 898283 h 2409876"/>
                <a:gd name="connsiteX3" fmla="*/ 2155841 w 2155841"/>
                <a:gd name="connsiteY3" fmla="*/ 2409876 h 2409876"/>
                <a:gd name="connsiteX0" fmla="*/ 0 w 2180621"/>
                <a:gd name="connsiteY0" fmla="*/ 0 h 2391291"/>
                <a:gd name="connsiteX1" fmla="*/ 743393 w 2180621"/>
                <a:gd name="connsiteY1" fmla="*/ 755797 h 2391291"/>
                <a:gd name="connsiteX2" fmla="*/ 2168231 w 2180621"/>
                <a:gd name="connsiteY2" fmla="*/ 879698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43393 w 2180621"/>
                <a:gd name="connsiteY1" fmla="*/ 75579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43393 w 2180621"/>
                <a:gd name="connsiteY1" fmla="*/ 712432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68173 w 2180621"/>
                <a:gd name="connsiteY1" fmla="*/ 761992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68173 w 2180621"/>
                <a:gd name="connsiteY1" fmla="*/ 73101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86758 w 2180621"/>
                <a:gd name="connsiteY1" fmla="*/ 75579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86758 w 2180621"/>
                <a:gd name="connsiteY1" fmla="*/ 755797 h 2391291"/>
                <a:gd name="connsiteX2" fmla="*/ 2162036 w 2180621"/>
                <a:gd name="connsiteY2" fmla="*/ 929258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935437 w 2180621"/>
                <a:gd name="connsiteY1" fmla="*/ 916868 h 2391291"/>
                <a:gd name="connsiteX2" fmla="*/ 2162036 w 2180621"/>
                <a:gd name="connsiteY2" fmla="*/ 929258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947827 w 2180621"/>
                <a:gd name="connsiteY1" fmla="*/ 923063 h 2391291"/>
                <a:gd name="connsiteX2" fmla="*/ 2162036 w 2180621"/>
                <a:gd name="connsiteY2" fmla="*/ 929258 h 2391291"/>
                <a:gd name="connsiteX3" fmla="*/ 2180621 w 2180621"/>
                <a:gd name="connsiteY3" fmla="*/ 2391291 h 2391291"/>
                <a:gd name="connsiteX0" fmla="*/ 0 w 2162036"/>
                <a:gd name="connsiteY0" fmla="*/ 0 h 2385096"/>
                <a:gd name="connsiteX1" fmla="*/ 947827 w 2162036"/>
                <a:gd name="connsiteY1" fmla="*/ 923063 h 2385096"/>
                <a:gd name="connsiteX2" fmla="*/ 2162036 w 2162036"/>
                <a:gd name="connsiteY2" fmla="*/ 929258 h 2385096"/>
                <a:gd name="connsiteX3" fmla="*/ 2155841 w 2162036"/>
                <a:gd name="connsiteY3" fmla="*/ 2385096 h 2385096"/>
                <a:gd name="connsiteX0" fmla="*/ 0 w 2180621"/>
                <a:gd name="connsiteY0" fmla="*/ 0 h 2409876"/>
                <a:gd name="connsiteX1" fmla="*/ 947827 w 2180621"/>
                <a:gd name="connsiteY1" fmla="*/ 923063 h 2409876"/>
                <a:gd name="connsiteX2" fmla="*/ 2162036 w 2180621"/>
                <a:gd name="connsiteY2" fmla="*/ 929258 h 2409876"/>
                <a:gd name="connsiteX3" fmla="*/ 2180621 w 2180621"/>
                <a:gd name="connsiteY3" fmla="*/ 2409876 h 2409876"/>
                <a:gd name="connsiteX0" fmla="*/ 0 w 2162036"/>
                <a:gd name="connsiteY0" fmla="*/ 0 h 2366511"/>
                <a:gd name="connsiteX1" fmla="*/ 947827 w 2162036"/>
                <a:gd name="connsiteY1" fmla="*/ 923063 h 2366511"/>
                <a:gd name="connsiteX2" fmla="*/ 2162036 w 2162036"/>
                <a:gd name="connsiteY2" fmla="*/ 929258 h 2366511"/>
                <a:gd name="connsiteX3" fmla="*/ 2162036 w 2162036"/>
                <a:gd name="connsiteY3" fmla="*/ 2366511 h 236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036" h="2366511">
                  <a:moveTo>
                    <a:pt x="0" y="0"/>
                  </a:moveTo>
                  <a:lnTo>
                    <a:pt x="947827" y="923063"/>
                  </a:lnTo>
                  <a:lnTo>
                    <a:pt x="2162036" y="929258"/>
                  </a:lnTo>
                  <a:lnTo>
                    <a:pt x="2162036" y="2366511"/>
                  </a:lnTo>
                </a:path>
              </a:pathLst>
            </a:custGeom>
            <a:ln w="5080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8594" y="3067836"/>
              <a:ext cx="2298325" cy="2304561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792953 w 2298325"/>
                <a:gd name="connsiteY2" fmla="*/ 2304561 h 2304561"/>
                <a:gd name="connsiteX3" fmla="*/ 2298325 w 2298325"/>
                <a:gd name="connsiteY3" fmla="*/ 2304560 h 2304561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823928 w 2298325"/>
                <a:gd name="connsiteY2" fmla="*/ 2298366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805343 w 2298325"/>
                <a:gd name="connsiteY2" fmla="*/ 2304561 h 2304561"/>
                <a:gd name="connsiteX3" fmla="*/ 2298325 w 2298325"/>
                <a:gd name="connsiteY3" fmla="*/ 2304560 h 230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8325" h="2304561">
                  <a:moveTo>
                    <a:pt x="0" y="0"/>
                  </a:moveTo>
                  <a:lnTo>
                    <a:pt x="799148" y="799162"/>
                  </a:lnTo>
                  <a:lnTo>
                    <a:pt x="805343" y="2304561"/>
                  </a:lnTo>
                  <a:lnTo>
                    <a:pt x="2298325" y="2304560"/>
                  </a:lnTo>
                </a:path>
              </a:pathLst>
            </a:custGeom>
            <a:ln w="50800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84087" y="2862150"/>
              <a:ext cx="2087697" cy="1115110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0"/>
                <a:gd name="connsiteX1" fmla="*/ 861097 w 2298325"/>
                <a:gd name="connsiteY1" fmla="*/ 669066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174426"/>
                <a:gd name="connsiteY0" fmla="*/ 0 h 2385096"/>
                <a:gd name="connsiteX1" fmla="*/ 737198 w 2174426"/>
                <a:gd name="connsiteY1" fmla="*/ 749602 h 2385096"/>
                <a:gd name="connsiteX2" fmla="*/ 2162036 w 2174426"/>
                <a:gd name="connsiteY2" fmla="*/ 873503 h 2385096"/>
                <a:gd name="connsiteX3" fmla="*/ 2174426 w 2174426"/>
                <a:gd name="connsiteY3" fmla="*/ 2385096 h 2385096"/>
                <a:gd name="connsiteX0" fmla="*/ 0 w 2143452"/>
                <a:gd name="connsiteY0" fmla="*/ 0 h 2422266"/>
                <a:gd name="connsiteX1" fmla="*/ 706224 w 2143452"/>
                <a:gd name="connsiteY1" fmla="*/ 786772 h 2422266"/>
                <a:gd name="connsiteX2" fmla="*/ 2131062 w 2143452"/>
                <a:gd name="connsiteY2" fmla="*/ 910673 h 2422266"/>
                <a:gd name="connsiteX3" fmla="*/ 2143452 w 2143452"/>
                <a:gd name="connsiteY3" fmla="*/ 2422266 h 2422266"/>
                <a:gd name="connsiteX0" fmla="*/ 0 w 2155841"/>
                <a:gd name="connsiteY0" fmla="*/ 0 h 2409876"/>
                <a:gd name="connsiteX1" fmla="*/ 718613 w 2155841"/>
                <a:gd name="connsiteY1" fmla="*/ 774382 h 2409876"/>
                <a:gd name="connsiteX2" fmla="*/ 2143451 w 2155841"/>
                <a:gd name="connsiteY2" fmla="*/ 898283 h 2409876"/>
                <a:gd name="connsiteX3" fmla="*/ 2155841 w 2155841"/>
                <a:gd name="connsiteY3" fmla="*/ 2409876 h 2409876"/>
                <a:gd name="connsiteX0" fmla="*/ 0 w 2180621"/>
                <a:gd name="connsiteY0" fmla="*/ 0 h 2391291"/>
                <a:gd name="connsiteX1" fmla="*/ 743393 w 2180621"/>
                <a:gd name="connsiteY1" fmla="*/ 755797 h 2391291"/>
                <a:gd name="connsiteX2" fmla="*/ 2168231 w 2180621"/>
                <a:gd name="connsiteY2" fmla="*/ 879698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43393 w 2180621"/>
                <a:gd name="connsiteY1" fmla="*/ 75579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43393 w 2180621"/>
                <a:gd name="connsiteY1" fmla="*/ 712432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68173 w 2180621"/>
                <a:gd name="connsiteY1" fmla="*/ 761992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68173 w 2180621"/>
                <a:gd name="connsiteY1" fmla="*/ 73101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80621"/>
                <a:gd name="connsiteY0" fmla="*/ 0 h 2391291"/>
                <a:gd name="connsiteX1" fmla="*/ 786758 w 2180621"/>
                <a:gd name="connsiteY1" fmla="*/ 755797 h 2391291"/>
                <a:gd name="connsiteX2" fmla="*/ 2155841 w 2180621"/>
                <a:gd name="connsiteY2" fmla="*/ 755797 h 2391291"/>
                <a:gd name="connsiteX3" fmla="*/ 2180621 w 2180621"/>
                <a:gd name="connsiteY3" fmla="*/ 2391291 h 2391291"/>
                <a:gd name="connsiteX0" fmla="*/ 0 w 2155841"/>
                <a:gd name="connsiteY0" fmla="*/ 0 h 755797"/>
                <a:gd name="connsiteX1" fmla="*/ 786758 w 2155841"/>
                <a:gd name="connsiteY1" fmla="*/ 755797 h 755797"/>
                <a:gd name="connsiteX2" fmla="*/ 2155841 w 2155841"/>
                <a:gd name="connsiteY2" fmla="*/ 755797 h 755797"/>
                <a:gd name="connsiteX0" fmla="*/ 0 w 2038137"/>
                <a:gd name="connsiteY0" fmla="*/ 0 h 761992"/>
                <a:gd name="connsiteX1" fmla="*/ 786758 w 2038137"/>
                <a:gd name="connsiteY1" fmla="*/ 755797 h 761992"/>
                <a:gd name="connsiteX2" fmla="*/ 2038137 w 2038137"/>
                <a:gd name="connsiteY2" fmla="*/ 761992 h 761992"/>
                <a:gd name="connsiteX0" fmla="*/ 0 w 2038137"/>
                <a:gd name="connsiteY0" fmla="*/ 0 h 805357"/>
                <a:gd name="connsiteX1" fmla="*/ 786758 w 2038137"/>
                <a:gd name="connsiteY1" fmla="*/ 755797 h 805357"/>
                <a:gd name="connsiteX2" fmla="*/ 2038137 w 2038137"/>
                <a:gd name="connsiteY2" fmla="*/ 805357 h 805357"/>
                <a:gd name="connsiteX0" fmla="*/ 0 w 2038137"/>
                <a:gd name="connsiteY0" fmla="*/ 0 h 805357"/>
                <a:gd name="connsiteX1" fmla="*/ 830123 w 2038137"/>
                <a:gd name="connsiteY1" fmla="*/ 780577 h 805357"/>
                <a:gd name="connsiteX2" fmla="*/ 2038137 w 2038137"/>
                <a:gd name="connsiteY2" fmla="*/ 805357 h 805357"/>
                <a:gd name="connsiteX0" fmla="*/ 0 w 2038137"/>
                <a:gd name="connsiteY0" fmla="*/ 0 h 780577"/>
                <a:gd name="connsiteX1" fmla="*/ 830123 w 2038137"/>
                <a:gd name="connsiteY1" fmla="*/ 780577 h 780577"/>
                <a:gd name="connsiteX2" fmla="*/ 2038137 w 2038137"/>
                <a:gd name="connsiteY2" fmla="*/ 774382 h 780577"/>
                <a:gd name="connsiteX0" fmla="*/ 0 w 2038137"/>
                <a:gd name="connsiteY0" fmla="*/ 0 h 792967"/>
                <a:gd name="connsiteX1" fmla="*/ 830123 w 2038137"/>
                <a:gd name="connsiteY1" fmla="*/ 780577 h 792967"/>
                <a:gd name="connsiteX2" fmla="*/ 2038137 w 2038137"/>
                <a:gd name="connsiteY2" fmla="*/ 792967 h 792967"/>
                <a:gd name="connsiteX0" fmla="*/ 0 w 2038137"/>
                <a:gd name="connsiteY0" fmla="*/ 0 h 780577"/>
                <a:gd name="connsiteX1" fmla="*/ 830123 w 2038137"/>
                <a:gd name="connsiteY1" fmla="*/ 780577 h 780577"/>
                <a:gd name="connsiteX2" fmla="*/ 2038137 w 2038137"/>
                <a:gd name="connsiteY2" fmla="*/ 761992 h 780577"/>
                <a:gd name="connsiteX0" fmla="*/ 0 w 2038137"/>
                <a:gd name="connsiteY0" fmla="*/ 0 h 792967"/>
                <a:gd name="connsiteX1" fmla="*/ 830123 w 2038137"/>
                <a:gd name="connsiteY1" fmla="*/ 780577 h 792967"/>
                <a:gd name="connsiteX2" fmla="*/ 2038137 w 2038137"/>
                <a:gd name="connsiteY2" fmla="*/ 792967 h 792967"/>
                <a:gd name="connsiteX0" fmla="*/ 0 w 2038137"/>
                <a:gd name="connsiteY0" fmla="*/ 0 h 780577"/>
                <a:gd name="connsiteX1" fmla="*/ 830123 w 2038137"/>
                <a:gd name="connsiteY1" fmla="*/ 780577 h 780577"/>
                <a:gd name="connsiteX2" fmla="*/ 2038137 w 2038137"/>
                <a:gd name="connsiteY2" fmla="*/ 774382 h 780577"/>
                <a:gd name="connsiteX0" fmla="*/ 0 w 2174426"/>
                <a:gd name="connsiteY0" fmla="*/ 0 h 786772"/>
                <a:gd name="connsiteX1" fmla="*/ 830123 w 2174426"/>
                <a:gd name="connsiteY1" fmla="*/ 780577 h 786772"/>
                <a:gd name="connsiteX2" fmla="*/ 2174426 w 2174426"/>
                <a:gd name="connsiteY2" fmla="*/ 786772 h 786772"/>
                <a:gd name="connsiteX0" fmla="*/ 0 w 2100087"/>
                <a:gd name="connsiteY0" fmla="*/ 0 h 786772"/>
                <a:gd name="connsiteX1" fmla="*/ 830123 w 2100087"/>
                <a:gd name="connsiteY1" fmla="*/ 780577 h 786772"/>
                <a:gd name="connsiteX2" fmla="*/ 2100087 w 2100087"/>
                <a:gd name="connsiteY2" fmla="*/ 786772 h 786772"/>
                <a:gd name="connsiteX0" fmla="*/ 0 w 2087697"/>
                <a:gd name="connsiteY0" fmla="*/ 0 h 1115110"/>
                <a:gd name="connsiteX1" fmla="*/ 830123 w 2087697"/>
                <a:gd name="connsiteY1" fmla="*/ 780577 h 1115110"/>
                <a:gd name="connsiteX2" fmla="*/ 2087697 w 2087697"/>
                <a:gd name="connsiteY2" fmla="*/ 1115110 h 1115110"/>
                <a:gd name="connsiteX0" fmla="*/ 0 w 2087697"/>
                <a:gd name="connsiteY0" fmla="*/ 0 h 1133695"/>
                <a:gd name="connsiteX1" fmla="*/ 1208014 w 2087697"/>
                <a:gd name="connsiteY1" fmla="*/ 1133695 h 1133695"/>
                <a:gd name="connsiteX2" fmla="*/ 2087697 w 2087697"/>
                <a:gd name="connsiteY2" fmla="*/ 1115110 h 1133695"/>
                <a:gd name="connsiteX0" fmla="*/ 0 w 2087697"/>
                <a:gd name="connsiteY0" fmla="*/ 0 h 1115110"/>
                <a:gd name="connsiteX1" fmla="*/ 1208014 w 2087697"/>
                <a:gd name="connsiteY1" fmla="*/ 1115110 h 1115110"/>
                <a:gd name="connsiteX2" fmla="*/ 2087697 w 2087697"/>
                <a:gd name="connsiteY2" fmla="*/ 1115110 h 1115110"/>
                <a:gd name="connsiteX0" fmla="*/ 0 w 2087697"/>
                <a:gd name="connsiteY0" fmla="*/ 0 h 1115110"/>
                <a:gd name="connsiteX1" fmla="*/ 1164650 w 2087697"/>
                <a:gd name="connsiteY1" fmla="*/ 1115110 h 1115110"/>
                <a:gd name="connsiteX2" fmla="*/ 2087697 w 2087697"/>
                <a:gd name="connsiteY2" fmla="*/ 1115110 h 1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7697" h="1115110">
                  <a:moveTo>
                    <a:pt x="0" y="0"/>
                  </a:moveTo>
                  <a:lnTo>
                    <a:pt x="1164650" y="1115110"/>
                  </a:lnTo>
                  <a:lnTo>
                    <a:pt x="2087697" y="1115110"/>
                  </a:lnTo>
                </a:path>
              </a:pathLst>
            </a:custGeom>
            <a:ln w="50800">
              <a:solidFill>
                <a:schemeClr val="accent6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93" y="3373826"/>
              <a:ext cx="431800" cy="203200"/>
            </a:xfrm>
            <a:prstGeom prst="rect">
              <a:avLst/>
            </a:prstGeom>
          </p:spPr>
        </p:pic>
        <p:pic>
          <p:nvPicPr>
            <p:cNvPr id="102" name="Picture 10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7" y="4418314"/>
              <a:ext cx="431800" cy="203200"/>
            </a:xfrm>
            <a:prstGeom prst="rect">
              <a:avLst/>
            </a:prstGeom>
          </p:spPr>
        </p:pic>
        <p:pic>
          <p:nvPicPr>
            <p:cNvPr id="103" name="Picture 10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93" y="4092453"/>
              <a:ext cx="431800" cy="203200"/>
            </a:xfrm>
            <a:prstGeom prst="rect">
              <a:avLst/>
            </a:prstGeom>
          </p:spPr>
        </p:pic>
      </p:grpSp>
      <p:sp>
        <p:nvSpPr>
          <p:cNvPr id="114" name="TextBox 113"/>
          <p:cNvSpPr txBox="1"/>
          <p:nvPr/>
        </p:nvSpPr>
        <p:spPr>
          <a:xfrm>
            <a:off x="3466084" y="1565911"/>
            <a:ext cx="20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Shortest Path </a:t>
            </a:r>
          </a:p>
        </p:txBody>
      </p: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21" y="3899566"/>
            <a:ext cx="850900" cy="203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21" y="3490166"/>
            <a:ext cx="850900" cy="203200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2732575" y="4945228"/>
            <a:ext cx="3250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path with the shortest length between two nodes (distance).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6477000" y="59714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Graph Theory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0" y="7239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Trajan Pro"/>
                <a:ea typeface="Helvetica" pitchFamily="36" charset="0"/>
                <a:cs typeface="Trajan Pro"/>
              </a:rPr>
              <a:t>PATHOLOGY: summary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Trajan Pro"/>
              <a:ea typeface="Helvetica" pitchFamily="36" charset="0"/>
              <a:cs typeface="Trajan Pro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69825" y="2480502"/>
            <a:ext cx="2670048" cy="2673804"/>
            <a:chOff x="73152" y="2743200"/>
            <a:chExt cx="2670048" cy="2673804"/>
          </a:xfrm>
        </p:grpSpPr>
        <p:grpSp>
          <p:nvGrpSpPr>
            <p:cNvPr id="3" name="Group 456"/>
            <p:cNvGrpSpPr/>
            <p:nvPr/>
          </p:nvGrpSpPr>
          <p:grpSpPr>
            <a:xfrm>
              <a:off x="73152" y="2743200"/>
              <a:ext cx="2670048" cy="2673804"/>
              <a:chOff x="73152" y="69396"/>
              <a:chExt cx="2670048" cy="2673804"/>
            </a:xfrm>
          </p:grpSpPr>
          <p:cxnSp>
            <p:nvCxnSpPr>
              <p:cNvPr id="7" name="Straight Connector 6"/>
              <p:cNvCxnSpPr>
                <a:stCxn id="10" idx="2"/>
                <a:endCxn id="9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9" idx="4"/>
                <a:endCxn id="12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3" name="Straight Connector 12"/>
              <p:cNvCxnSpPr>
                <a:stCxn id="12" idx="6"/>
                <a:endCxn id="11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0"/>
                <a:endCxn id="10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6" name="Straight Connector 15"/>
              <p:cNvCxnSpPr>
                <a:stCxn id="15" idx="5"/>
                <a:endCxn id="9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5"/>
            <p:cNvSpPr/>
            <p:nvPr/>
          </p:nvSpPr>
          <p:spPr>
            <a:xfrm>
              <a:off x="158594" y="3067836"/>
              <a:ext cx="2298325" cy="2304561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792953 w 2298325"/>
                <a:gd name="connsiteY2" fmla="*/ 2304561 h 2304561"/>
                <a:gd name="connsiteX3" fmla="*/ 2298325 w 2298325"/>
                <a:gd name="connsiteY3" fmla="*/ 2304560 h 2304561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823928 w 2298325"/>
                <a:gd name="connsiteY2" fmla="*/ 2298366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805343 w 2298325"/>
                <a:gd name="connsiteY2" fmla="*/ 2304561 h 2304561"/>
                <a:gd name="connsiteX3" fmla="*/ 2298325 w 2298325"/>
                <a:gd name="connsiteY3" fmla="*/ 2304560 h 230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8325" h="2304561">
                  <a:moveTo>
                    <a:pt x="0" y="0"/>
                  </a:moveTo>
                  <a:lnTo>
                    <a:pt x="799148" y="799162"/>
                  </a:lnTo>
                  <a:lnTo>
                    <a:pt x="805343" y="2304561"/>
                  </a:lnTo>
                  <a:lnTo>
                    <a:pt x="2298325" y="2304560"/>
                  </a:lnTo>
                </a:path>
              </a:pathLst>
            </a:custGeom>
            <a:ln w="5080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78029" y="1710499"/>
            <a:ext cx="20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Diameter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6" y="3934243"/>
            <a:ext cx="850900" cy="203200"/>
          </a:xfrm>
          <a:prstGeom prst="rect">
            <a:avLst/>
          </a:prstGeom>
        </p:spPr>
      </p:pic>
      <p:grpSp>
        <p:nvGrpSpPr>
          <p:cNvPr id="4" name="Group 50"/>
          <p:cNvGrpSpPr/>
          <p:nvPr/>
        </p:nvGrpSpPr>
        <p:grpSpPr>
          <a:xfrm>
            <a:off x="4264401" y="2548234"/>
            <a:ext cx="2670048" cy="2673804"/>
            <a:chOff x="73152" y="2743200"/>
            <a:chExt cx="2670048" cy="2673804"/>
          </a:xfrm>
        </p:grpSpPr>
        <p:grpSp>
          <p:nvGrpSpPr>
            <p:cNvPr id="5" name="Group 469"/>
            <p:cNvGrpSpPr/>
            <p:nvPr/>
          </p:nvGrpSpPr>
          <p:grpSpPr>
            <a:xfrm>
              <a:off x="73152" y="2743200"/>
              <a:ext cx="2670048" cy="2673804"/>
              <a:chOff x="73152" y="69396"/>
              <a:chExt cx="2670048" cy="2673804"/>
            </a:xfrm>
          </p:grpSpPr>
          <p:cxnSp>
            <p:nvCxnSpPr>
              <p:cNvPr id="54" name="Straight Connector 53"/>
              <p:cNvCxnSpPr>
                <a:stCxn id="57" idx="2"/>
                <a:endCxn id="56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6" idx="4"/>
                <a:endCxn id="59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60" name="Straight Connector 59"/>
              <p:cNvCxnSpPr>
                <a:stCxn id="59" idx="6"/>
                <a:endCxn id="58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8" idx="0"/>
                <a:endCxn id="57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63" name="Straight Connector 62"/>
              <p:cNvCxnSpPr>
                <a:stCxn id="62" idx="5"/>
                <a:endCxn id="56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52"/>
            <p:cNvSpPr/>
            <p:nvPr/>
          </p:nvSpPr>
          <p:spPr>
            <a:xfrm>
              <a:off x="158594" y="3067836"/>
              <a:ext cx="2298325" cy="2304561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792953 w 2298325"/>
                <a:gd name="connsiteY2" fmla="*/ 2304561 h 2304561"/>
                <a:gd name="connsiteX3" fmla="*/ 2298325 w 2298325"/>
                <a:gd name="connsiteY3" fmla="*/ 2304560 h 2304561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823928 w 2298325"/>
                <a:gd name="connsiteY2" fmla="*/ 2298366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805343 w 2298325"/>
                <a:gd name="connsiteY2" fmla="*/ 2304561 h 2304561"/>
                <a:gd name="connsiteX3" fmla="*/ 2298325 w 2298325"/>
                <a:gd name="connsiteY3" fmla="*/ 2304560 h 230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8325" h="2304561">
                  <a:moveTo>
                    <a:pt x="0" y="0"/>
                  </a:moveTo>
                  <a:lnTo>
                    <a:pt x="799148" y="799162"/>
                  </a:lnTo>
                  <a:lnTo>
                    <a:pt x="805343" y="2304561"/>
                  </a:lnTo>
                  <a:lnTo>
                    <a:pt x="2298325" y="2304560"/>
                  </a:lnTo>
                </a:path>
              </a:pathLst>
            </a:custGeom>
            <a:ln w="5080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207018" y="1710499"/>
            <a:ext cx="308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Average Path Length</a:t>
            </a:r>
          </a:p>
        </p:txBody>
      </p: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46" y="3731907"/>
            <a:ext cx="2286000" cy="12573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7944" y="5325070"/>
            <a:ext cx="288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longest shortest path in a graph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91001" y="5325070"/>
            <a:ext cx="385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average of the shortest paths for all pairs of nodes.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6477000" y="59714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Graph Theory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0" y="7239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Trajan Pro"/>
                <a:ea typeface="Helvetica" pitchFamily="36" charset="0"/>
                <a:cs typeface="Trajan Pro"/>
              </a:rPr>
              <a:t>PATHOLOGY: summary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Trajan Pro"/>
              <a:ea typeface="Helvetica" pitchFamily="36" charset="0"/>
              <a:cs typeface="Trajan Pro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53645" y="2162832"/>
            <a:ext cx="2670048" cy="2673804"/>
            <a:chOff x="73152" y="7418697"/>
            <a:chExt cx="2670048" cy="2673804"/>
          </a:xfrm>
        </p:grpSpPr>
        <p:grpSp>
          <p:nvGrpSpPr>
            <p:cNvPr id="3" name="Group 443"/>
            <p:cNvGrpSpPr/>
            <p:nvPr/>
          </p:nvGrpSpPr>
          <p:grpSpPr>
            <a:xfrm>
              <a:off x="73152" y="7418697"/>
              <a:ext cx="2670048" cy="2673804"/>
              <a:chOff x="73152" y="69396"/>
              <a:chExt cx="2670048" cy="2673804"/>
            </a:xfrm>
          </p:grpSpPr>
          <p:cxnSp>
            <p:nvCxnSpPr>
              <p:cNvPr id="7" name="Straight Connector 6"/>
              <p:cNvCxnSpPr>
                <a:stCxn id="10" idx="2"/>
                <a:endCxn id="9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9" idx="4"/>
                <a:endCxn id="12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3" name="Straight Connector 12"/>
              <p:cNvCxnSpPr>
                <a:stCxn id="12" idx="6"/>
                <a:endCxn id="11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0"/>
                <a:endCxn id="10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6" name="Straight Connector 15"/>
              <p:cNvCxnSpPr>
                <a:stCxn id="15" idx="5"/>
                <a:endCxn id="9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5"/>
            <p:cNvSpPr/>
            <p:nvPr/>
          </p:nvSpPr>
          <p:spPr>
            <a:xfrm>
              <a:off x="1269690" y="8621095"/>
              <a:ext cx="1115364" cy="1108914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310715"/>
                <a:gd name="connsiteY0" fmla="*/ 0 h 2521387"/>
                <a:gd name="connsiteX1" fmla="*/ 799148 w 2310715"/>
                <a:gd name="connsiteY1" fmla="*/ 799162 h 2521387"/>
                <a:gd name="connsiteX2" fmla="*/ 2285935 w 2310715"/>
                <a:gd name="connsiteY2" fmla="*/ 792967 h 2521387"/>
                <a:gd name="connsiteX3" fmla="*/ 2310715 w 2310715"/>
                <a:gd name="connsiteY3" fmla="*/ 2521387 h 2521387"/>
                <a:gd name="connsiteX4" fmla="*/ 2000968 w 2310715"/>
                <a:gd name="connsiteY4" fmla="*/ 2174464 h 2521387"/>
                <a:gd name="connsiteX5" fmla="*/ 1994773 w 2310715"/>
                <a:gd name="connsiteY5" fmla="*/ 1152281 h 2521387"/>
                <a:gd name="connsiteX6" fmla="*/ 761978 w 2310715"/>
                <a:gd name="connsiteY6" fmla="*/ 1158475 h 2521387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1994773 w 2310715"/>
                <a:gd name="connsiteY5" fmla="*/ 1152281 h 2527582"/>
                <a:gd name="connsiteX6" fmla="*/ 761978 w 2310715"/>
                <a:gd name="connsiteY6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761978 w 2310715"/>
                <a:gd name="connsiteY5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7438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99148 w 2310715"/>
                <a:gd name="connsiteY1" fmla="*/ 81155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0" fmla="*/ 0 w 2310715"/>
                <a:gd name="connsiteY0" fmla="*/ 0 h 2530004"/>
                <a:gd name="connsiteX1" fmla="*/ 774368 w 2310715"/>
                <a:gd name="connsiteY1" fmla="*/ 792967 h 2530004"/>
                <a:gd name="connsiteX2" fmla="*/ 2285935 w 2310715"/>
                <a:gd name="connsiteY2" fmla="*/ 792967 h 2530004"/>
                <a:gd name="connsiteX3" fmla="*/ 2310715 w 2310715"/>
                <a:gd name="connsiteY3" fmla="*/ 2521387 h 2530004"/>
                <a:gd name="connsiteX4" fmla="*/ 613300 w 2310715"/>
                <a:gd name="connsiteY4" fmla="*/ 2527582 h 2530004"/>
                <a:gd name="connsiteX5" fmla="*/ 600910 w 2310715"/>
                <a:gd name="connsiteY5" fmla="*/ 2530004 h 2530004"/>
                <a:gd name="connsiteX0" fmla="*/ 0 w 2310715"/>
                <a:gd name="connsiteY0" fmla="*/ 0 h 2527583"/>
                <a:gd name="connsiteX1" fmla="*/ 774368 w 2310715"/>
                <a:gd name="connsiteY1" fmla="*/ 792967 h 2527583"/>
                <a:gd name="connsiteX2" fmla="*/ 2285935 w 2310715"/>
                <a:gd name="connsiteY2" fmla="*/ 792967 h 2527583"/>
                <a:gd name="connsiteX3" fmla="*/ 2310715 w 2310715"/>
                <a:gd name="connsiteY3" fmla="*/ 2521387 h 2527583"/>
                <a:gd name="connsiteX4" fmla="*/ 613300 w 2310715"/>
                <a:gd name="connsiteY4" fmla="*/ 2527582 h 2527583"/>
                <a:gd name="connsiteX5" fmla="*/ 569935 w 2310715"/>
                <a:gd name="connsiteY5" fmla="*/ 1439674 h 2527583"/>
                <a:gd name="connsiteX0" fmla="*/ 0 w 2310715"/>
                <a:gd name="connsiteY0" fmla="*/ 0 h 2527584"/>
                <a:gd name="connsiteX1" fmla="*/ 774368 w 2310715"/>
                <a:gd name="connsiteY1" fmla="*/ 792967 h 2527584"/>
                <a:gd name="connsiteX2" fmla="*/ 2285935 w 2310715"/>
                <a:gd name="connsiteY2" fmla="*/ 792967 h 2527584"/>
                <a:gd name="connsiteX3" fmla="*/ 2310715 w 2310715"/>
                <a:gd name="connsiteY3" fmla="*/ 2521387 h 2527584"/>
                <a:gd name="connsiteX4" fmla="*/ 613300 w 2310715"/>
                <a:gd name="connsiteY4" fmla="*/ 2527582 h 2527584"/>
                <a:gd name="connsiteX5" fmla="*/ 569935 w 2310715"/>
                <a:gd name="connsiteY5" fmla="*/ 1439674 h 2527584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569935 w 2310715"/>
                <a:gd name="connsiteY5" fmla="*/ 1439674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00910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1994773 w 2310715"/>
                <a:gd name="connsiteY2" fmla="*/ 1115110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48805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1994773"/>
                <a:gd name="connsiteY0" fmla="*/ 0 h 2527582"/>
                <a:gd name="connsiteX1" fmla="*/ 1108895 w 1994773"/>
                <a:gd name="connsiteY1" fmla="*/ 1108915 h 2527582"/>
                <a:gd name="connsiteX2" fmla="*/ 1994773 w 1994773"/>
                <a:gd name="connsiteY2" fmla="*/ 1115110 h 2527582"/>
                <a:gd name="connsiteX3" fmla="*/ 1976188 w 1994773"/>
                <a:gd name="connsiteY3" fmla="*/ 2230220 h 2527582"/>
                <a:gd name="connsiteX4" fmla="*/ 613300 w 1994773"/>
                <a:gd name="connsiteY4" fmla="*/ 2527582 h 2527582"/>
                <a:gd name="connsiteX5" fmla="*/ 619494 w 1994773"/>
                <a:gd name="connsiteY5" fmla="*/ 1080361 h 2527582"/>
                <a:gd name="connsiteX0" fmla="*/ 0 w 2007163"/>
                <a:gd name="connsiteY0" fmla="*/ 0 h 2527582"/>
                <a:gd name="connsiteX1" fmla="*/ 1108895 w 2007163"/>
                <a:gd name="connsiteY1" fmla="*/ 1108915 h 2527582"/>
                <a:gd name="connsiteX2" fmla="*/ 1994773 w 2007163"/>
                <a:gd name="connsiteY2" fmla="*/ 1115110 h 2527582"/>
                <a:gd name="connsiteX3" fmla="*/ 2007163 w 2007163"/>
                <a:gd name="connsiteY3" fmla="*/ 2224024 h 2527582"/>
                <a:gd name="connsiteX4" fmla="*/ 613300 w 2007163"/>
                <a:gd name="connsiteY4" fmla="*/ 2527582 h 2527582"/>
                <a:gd name="connsiteX5" fmla="*/ 619494 w 2007163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24024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73488 w 2000968"/>
                <a:gd name="connsiteY5" fmla="*/ 1111337 h 2261195"/>
                <a:gd name="connsiteX6" fmla="*/ 619494 w 2000968"/>
                <a:gd name="connsiteY6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48709 w 2000968"/>
                <a:gd name="connsiteY4" fmla="*/ 2205439 h 2224024"/>
                <a:gd name="connsiteX5" fmla="*/ 854902 w 2000968"/>
                <a:gd name="connsiteY5" fmla="*/ 1074166 h 2224024"/>
                <a:gd name="connsiteX0" fmla="*/ 0 w 2000968"/>
                <a:gd name="connsiteY0" fmla="*/ 0 h 2236415"/>
                <a:gd name="connsiteX1" fmla="*/ 1108895 w 2000968"/>
                <a:gd name="connsiteY1" fmla="*/ 1108915 h 2236415"/>
                <a:gd name="connsiteX2" fmla="*/ 1994773 w 2000968"/>
                <a:gd name="connsiteY2" fmla="*/ 1115110 h 2236415"/>
                <a:gd name="connsiteX3" fmla="*/ 2000968 w 2000968"/>
                <a:gd name="connsiteY3" fmla="*/ 2224024 h 2236415"/>
                <a:gd name="connsiteX4" fmla="*/ 854904 w 2000968"/>
                <a:gd name="connsiteY4" fmla="*/ 2236415 h 2236415"/>
                <a:gd name="connsiteX5" fmla="*/ 854902 w 2000968"/>
                <a:gd name="connsiteY5" fmla="*/ 1074166 h 223641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54904 w 2000968"/>
                <a:gd name="connsiteY4" fmla="*/ 2217829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904462 w 2000968"/>
                <a:gd name="connsiteY5" fmla="*/ 109894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46066 w 2000968"/>
                <a:gd name="connsiteY2" fmla="*/ 1105142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39871 w 2000968"/>
                <a:gd name="connsiteY2" fmla="*/ 1129923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245185 w 2000968"/>
                <a:gd name="connsiteY2" fmla="*/ 1136119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0" fmla="*/ 0 w 2000968"/>
                <a:gd name="connsiteY0" fmla="*/ 0 h 2230219"/>
                <a:gd name="connsiteX1" fmla="*/ 1115090 w 2000968"/>
                <a:gd name="connsiteY1" fmla="*/ 1127501 h 2230219"/>
                <a:gd name="connsiteX2" fmla="*/ 1994773 w 2000968"/>
                <a:gd name="connsiteY2" fmla="*/ 1115110 h 2230219"/>
                <a:gd name="connsiteX3" fmla="*/ 2000968 w 2000968"/>
                <a:gd name="connsiteY3" fmla="*/ 2224024 h 2230219"/>
                <a:gd name="connsiteX4" fmla="*/ 892074 w 2000968"/>
                <a:gd name="connsiteY4" fmla="*/ 2230219 h 2230219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85879 w 2000968"/>
                <a:gd name="connsiteY4" fmla="*/ 2211634 h 2224024"/>
                <a:gd name="connsiteX0" fmla="*/ 229211 w 1115089"/>
                <a:gd name="connsiteY0" fmla="*/ 12391 h 1108914"/>
                <a:gd name="connsiteX1" fmla="*/ 1108894 w 1115089"/>
                <a:gd name="connsiteY1" fmla="*/ 0 h 1108914"/>
                <a:gd name="connsiteX2" fmla="*/ 1115089 w 1115089"/>
                <a:gd name="connsiteY2" fmla="*/ 1108914 h 1108914"/>
                <a:gd name="connsiteX3" fmla="*/ 0 w 1115089"/>
                <a:gd name="connsiteY3" fmla="*/ 1096524 h 1108914"/>
                <a:gd name="connsiteX0" fmla="*/ 0 w 1152261"/>
                <a:gd name="connsiteY0" fmla="*/ 0 h 1127499"/>
                <a:gd name="connsiteX1" fmla="*/ 1146066 w 1152261"/>
                <a:gd name="connsiteY1" fmla="*/ 18585 h 1127499"/>
                <a:gd name="connsiteX2" fmla="*/ 1152261 w 1152261"/>
                <a:gd name="connsiteY2" fmla="*/ 1127499 h 1127499"/>
                <a:gd name="connsiteX3" fmla="*/ 37172 w 1152261"/>
                <a:gd name="connsiteY3" fmla="*/ 1115109 h 1127499"/>
                <a:gd name="connsiteX0" fmla="*/ 0 w 1152261"/>
                <a:gd name="connsiteY0" fmla="*/ 0 h 1127499"/>
                <a:gd name="connsiteX1" fmla="*/ 1146066 w 1152261"/>
                <a:gd name="connsiteY1" fmla="*/ 18585 h 1127499"/>
                <a:gd name="connsiteX2" fmla="*/ 1152261 w 1152261"/>
                <a:gd name="connsiteY2" fmla="*/ 1127499 h 1127499"/>
                <a:gd name="connsiteX3" fmla="*/ 37172 w 1152261"/>
                <a:gd name="connsiteY3" fmla="*/ 1115109 h 1127499"/>
                <a:gd name="connsiteX4" fmla="*/ 0 w 1152261"/>
                <a:gd name="connsiteY4" fmla="*/ 0 h 1127499"/>
                <a:gd name="connsiteX0" fmla="*/ 0 w 1127481"/>
                <a:gd name="connsiteY0" fmla="*/ 0 h 1133694"/>
                <a:gd name="connsiteX1" fmla="*/ 1121286 w 1127481"/>
                <a:gd name="connsiteY1" fmla="*/ 24780 h 1133694"/>
                <a:gd name="connsiteX2" fmla="*/ 1127481 w 1127481"/>
                <a:gd name="connsiteY2" fmla="*/ 1133694 h 1133694"/>
                <a:gd name="connsiteX3" fmla="*/ 12392 w 1127481"/>
                <a:gd name="connsiteY3" fmla="*/ 1121304 h 1133694"/>
                <a:gd name="connsiteX4" fmla="*/ 0 w 1127481"/>
                <a:gd name="connsiteY4" fmla="*/ 0 h 1133694"/>
                <a:gd name="connsiteX0" fmla="*/ 12388 w 1115089"/>
                <a:gd name="connsiteY0" fmla="*/ 0 h 1121304"/>
                <a:gd name="connsiteX1" fmla="*/ 1108894 w 1115089"/>
                <a:gd name="connsiteY1" fmla="*/ 12390 h 1121304"/>
                <a:gd name="connsiteX2" fmla="*/ 1115089 w 1115089"/>
                <a:gd name="connsiteY2" fmla="*/ 1121304 h 1121304"/>
                <a:gd name="connsiteX3" fmla="*/ 0 w 1115089"/>
                <a:gd name="connsiteY3" fmla="*/ 1108914 h 1121304"/>
                <a:gd name="connsiteX4" fmla="*/ 12388 w 1115089"/>
                <a:gd name="connsiteY4" fmla="*/ 0 h 1121304"/>
                <a:gd name="connsiteX0" fmla="*/ 0 w 1121286"/>
                <a:gd name="connsiteY0" fmla="*/ 0 h 1121304"/>
                <a:gd name="connsiteX1" fmla="*/ 1115091 w 1121286"/>
                <a:gd name="connsiteY1" fmla="*/ 12390 h 1121304"/>
                <a:gd name="connsiteX2" fmla="*/ 1121286 w 1121286"/>
                <a:gd name="connsiteY2" fmla="*/ 1121304 h 1121304"/>
                <a:gd name="connsiteX3" fmla="*/ 6197 w 1121286"/>
                <a:gd name="connsiteY3" fmla="*/ 1108914 h 1121304"/>
                <a:gd name="connsiteX4" fmla="*/ 0 w 1121286"/>
                <a:gd name="connsiteY4" fmla="*/ 0 h 1121304"/>
                <a:gd name="connsiteX0" fmla="*/ 6468 w 1115364"/>
                <a:gd name="connsiteY0" fmla="*/ 6196 h 1108914"/>
                <a:gd name="connsiteX1" fmla="*/ 1109169 w 1115364"/>
                <a:gd name="connsiteY1" fmla="*/ 0 h 1108914"/>
                <a:gd name="connsiteX2" fmla="*/ 1115364 w 1115364"/>
                <a:gd name="connsiteY2" fmla="*/ 1108914 h 1108914"/>
                <a:gd name="connsiteX3" fmla="*/ 275 w 1115364"/>
                <a:gd name="connsiteY3" fmla="*/ 1096524 h 1108914"/>
                <a:gd name="connsiteX4" fmla="*/ 6468 w 1115364"/>
                <a:gd name="connsiteY4" fmla="*/ 6196 h 110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364" h="1108914">
                  <a:moveTo>
                    <a:pt x="6468" y="6196"/>
                  </a:moveTo>
                  <a:lnTo>
                    <a:pt x="1109169" y="0"/>
                  </a:lnTo>
                  <a:lnTo>
                    <a:pt x="1115364" y="1108914"/>
                  </a:lnTo>
                  <a:lnTo>
                    <a:pt x="275" y="1096524"/>
                  </a:lnTo>
                  <a:cubicBezTo>
                    <a:pt x="-1791" y="726886"/>
                    <a:pt x="8534" y="375834"/>
                    <a:pt x="6468" y="6196"/>
                  </a:cubicBezTo>
                  <a:close/>
                </a:path>
              </a:pathLst>
            </a:custGeom>
            <a:ln w="5080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94894" y="1701168"/>
            <a:ext cx="242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Cycle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4726756" y="2129926"/>
            <a:ext cx="2670048" cy="2673804"/>
            <a:chOff x="73152" y="4959804"/>
            <a:chExt cx="2670048" cy="2673804"/>
          </a:xfrm>
        </p:grpSpPr>
        <p:grpSp>
          <p:nvGrpSpPr>
            <p:cNvPr id="5" name="Group 402"/>
            <p:cNvGrpSpPr/>
            <p:nvPr/>
          </p:nvGrpSpPr>
          <p:grpSpPr>
            <a:xfrm>
              <a:off x="73152" y="4959804"/>
              <a:ext cx="2670048" cy="2673804"/>
              <a:chOff x="73152" y="69396"/>
              <a:chExt cx="2670048" cy="2673804"/>
            </a:xfrm>
          </p:grpSpPr>
          <p:cxnSp>
            <p:nvCxnSpPr>
              <p:cNvPr id="21" name="Straight Connector 20"/>
              <p:cNvCxnSpPr>
                <a:stCxn id="24" idx="2"/>
                <a:endCxn id="23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3" idx="4"/>
                <a:endCxn id="26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27" name="Straight Connector 26"/>
              <p:cNvCxnSpPr>
                <a:stCxn id="26" idx="6"/>
                <a:endCxn id="25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5" idx="0"/>
                <a:endCxn id="24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30" name="Straight Connector 29"/>
              <p:cNvCxnSpPr>
                <a:stCxn id="29" idx="5"/>
                <a:endCxn id="23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 19"/>
            <p:cNvSpPr/>
            <p:nvPr/>
          </p:nvSpPr>
          <p:spPr>
            <a:xfrm>
              <a:off x="362436" y="5042831"/>
              <a:ext cx="2310715" cy="2527582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310715"/>
                <a:gd name="connsiteY0" fmla="*/ 0 h 2521387"/>
                <a:gd name="connsiteX1" fmla="*/ 799148 w 2310715"/>
                <a:gd name="connsiteY1" fmla="*/ 799162 h 2521387"/>
                <a:gd name="connsiteX2" fmla="*/ 2285935 w 2310715"/>
                <a:gd name="connsiteY2" fmla="*/ 792967 h 2521387"/>
                <a:gd name="connsiteX3" fmla="*/ 2310715 w 2310715"/>
                <a:gd name="connsiteY3" fmla="*/ 2521387 h 2521387"/>
                <a:gd name="connsiteX4" fmla="*/ 2000968 w 2310715"/>
                <a:gd name="connsiteY4" fmla="*/ 2174464 h 2521387"/>
                <a:gd name="connsiteX5" fmla="*/ 1994773 w 2310715"/>
                <a:gd name="connsiteY5" fmla="*/ 1152281 h 2521387"/>
                <a:gd name="connsiteX6" fmla="*/ 761978 w 2310715"/>
                <a:gd name="connsiteY6" fmla="*/ 1158475 h 2521387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1994773 w 2310715"/>
                <a:gd name="connsiteY5" fmla="*/ 1152281 h 2527582"/>
                <a:gd name="connsiteX6" fmla="*/ 761978 w 2310715"/>
                <a:gd name="connsiteY6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761978 w 2310715"/>
                <a:gd name="connsiteY5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7438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99148 w 2310715"/>
                <a:gd name="connsiteY1" fmla="*/ 81155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0715" h="2527582">
                  <a:moveTo>
                    <a:pt x="0" y="0"/>
                  </a:moveTo>
                  <a:lnTo>
                    <a:pt x="774368" y="792967"/>
                  </a:lnTo>
                  <a:lnTo>
                    <a:pt x="2285935" y="792967"/>
                  </a:lnTo>
                  <a:lnTo>
                    <a:pt x="2310715" y="2521387"/>
                  </a:lnTo>
                  <a:lnTo>
                    <a:pt x="799148" y="2527582"/>
                  </a:lnTo>
                </a:path>
              </a:pathLst>
            </a:custGeom>
            <a:ln w="5080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34458" y="1701168"/>
            <a:ext cx="281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Self-avoiding Path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8230" y="5116571"/>
            <a:ext cx="302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path with the same start and end node.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16041" y="5116571"/>
            <a:ext cx="3061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path that does not intersect itself.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6477000" y="59714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Graph Theory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0" y="7239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Trajan Pro"/>
                <a:ea typeface="Helvetica" pitchFamily="36" charset="0"/>
                <a:cs typeface="Trajan Pro"/>
              </a:rPr>
              <a:t>PATHOLOGY: summary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Trajan Pro"/>
              <a:ea typeface="Helvetica" pitchFamily="36" charset="0"/>
              <a:cs typeface="Trajan Pro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05180" y="2007354"/>
            <a:ext cx="2670048" cy="2673804"/>
            <a:chOff x="73152" y="7418697"/>
            <a:chExt cx="2670048" cy="2673804"/>
          </a:xfrm>
        </p:grpSpPr>
        <p:grpSp>
          <p:nvGrpSpPr>
            <p:cNvPr id="3" name="Group 415"/>
            <p:cNvGrpSpPr/>
            <p:nvPr/>
          </p:nvGrpSpPr>
          <p:grpSpPr>
            <a:xfrm>
              <a:off x="73152" y="7418697"/>
              <a:ext cx="2670048" cy="2673804"/>
              <a:chOff x="73152" y="69396"/>
              <a:chExt cx="2670048" cy="2673804"/>
            </a:xfrm>
          </p:grpSpPr>
          <p:cxnSp>
            <p:nvCxnSpPr>
              <p:cNvPr id="8" name="Straight Connector 7"/>
              <p:cNvCxnSpPr>
                <a:stCxn id="11" idx="2"/>
                <a:endCxn id="10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0" idx="4"/>
                <a:endCxn id="13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4" name="Straight Connector 13"/>
              <p:cNvCxnSpPr>
                <a:stCxn id="13" idx="6"/>
                <a:endCxn id="12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2" idx="0"/>
                <a:endCxn id="11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7" name="Straight Connector 16"/>
              <p:cNvCxnSpPr>
                <a:stCxn id="16" idx="5"/>
                <a:endCxn id="10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5"/>
            <p:cNvSpPr/>
            <p:nvPr/>
          </p:nvSpPr>
          <p:spPr>
            <a:xfrm>
              <a:off x="384086" y="7505986"/>
              <a:ext cx="2000968" cy="2224024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310715"/>
                <a:gd name="connsiteY0" fmla="*/ 0 h 2521387"/>
                <a:gd name="connsiteX1" fmla="*/ 799148 w 2310715"/>
                <a:gd name="connsiteY1" fmla="*/ 799162 h 2521387"/>
                <a:gd name="connsiteX2" fmla="*/ 2285935 w 2310715"/>
                <a:gd name="connsiteY2" fmla="*/ 792967 h 2521387"/>
                <a:gd name="connsiteX3" fmla="*/ 2310715 w 2310715"/>
                <a:gd name="connsiteY3" fmla="*/ 2521387 h 2521387"/>
                <a:gd name="connsiteX4" fmla="*/ 2000968 w 2310715"/>
                <a:gd name="connsiteY4" fmla="*/ 2174464 h 2521387"/>
                <a:gd name="connsiteX5" fmla="*/ 1994773 w 2310715"/>
                <a:gd name="connsiteY5" fmla="*/ 1152281 h 2521387"/>
                <a:gd name="connsiteX6" fmla="*/ 761978 w 2310715"/>
                <a:gd name="connsiteY6" fmla="*/ 1158475 h 2521387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1994773 w 2310715"/>
                <a:gd name="connsiteY5" fmla="*/ 1152281 h 2527582"/>
                <a:gd name="connsiteX6" fmla="*/ 761978 w 2310715"/>
                <a:gd name="connsiteY6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761978 w 2310715"/>
                <a:gd name="connsiteY5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7438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99148 w 2310715"/>
                <a:gd name="connsiteY1" fmla="*/ 81155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0" fmla="*/ 0 w 2310715"/>
                <a:gd name="connsiteY0" fmla="*/ 0 h 2530004"/>
                <a:gd name="connsiteX1" fmla="*/ 774368 w 2310715"/>
                <a:gd name="connsiteY1" fmla="*/ 792967 h 2530004"/>
                <a:gd name="connsiteX2" fmla="*/ 2285935 w 2310715"/>
                <a:gd name="connsiteY2" fmla="*/ 792967 h 2530004"/>
                <a:gd name="connsiteX3" fmla="*/ 2310715 w 2310715"/>
                <a:gd name="connsiteY3" fmla="*/ 2521387 h 2530004"/>
                <a:gd name="connsiteX4" fmla="*/ 613300 w 2310715"/>
                <a:gd name="connsiteY4" fmla="*/ 2527582 h 2530004"/>
                <a:gd name="connsiteX5" fmla="*/ 600910 w 2310715"/>
                <a:gd name="connsiteY5" fmla="*/ 2530004 h 2530004"/>
                <a:gd name="connsiteX0" fmla="*/ 0 w 2310715"/>
                <a:gd name="connsiteY0" fmla="*/ 0 h 2527583"/>
                <a:gd name="connsiteX1" fmla="*/ 774368 w 2310715"/>
                <a:gd name="connsiteY1" fmla="*/ 792967 h 2527583"/>
                <a:gd name="connsiteX2" fmla="*/ 2285935 w 2310715"/>
                <a:gd name="connsiteY2" fmla="*/ 792967 h 2527583"/>
                <a:gd name="connsiteX3" fmla="*/ 2310715 w 2310715"/>
                <a:gd name="connsiteY3" fmla="*/ 2521387 h 2527583"/>
                <a:gd name="connsiteX4" fmla="*/ 613300 w 2310715"/>
                <a:gd name="connsiteY4" fmla="*/ 2527582 h 2527583"/>
                <a:gd name="connsiteX5" fmla="*/ 569935 w 2310715"/>
                <a:gd name="connsiteY5" fmla="*/ 1439674 h 2527583"/>
                <a:gd name="connsiteX0" fmla="*/ 0 w 2310715"/>
                <a:gd name="connsiteY0" fmla="*/ 0 h 2527584"/>
                <a:gd name="connsiteX1" fmla="*/ 774368 w 2310715"/>
                <a:gd name="connsiteY1" fmla="*/ 792967 h 2527584"/>
                <a:gd name="connsiteX2" fmla="*/ 2285935 w 2310715"/>
                <a:gd name="connsiteY2" fmla="*/ 792967 h 2527584"/>
                <a:gd name="connsiteX3" fmla="*/ 2310715 w 2310715"/>
                <a:gd name="connsiteY3" fmla="*/ 2521387 h 2527584"/>
                <a:gd name="connsiteX4" fmla="*/ 613300 w 2310715"/>
                <a:gd name="connsiteY4" fmla="*/ 2527582 h 2527584"/>
                <a:gd name="connsiteX5" fmla="*/ 569935 w 2310715"/>
                <a:gd name="connsiteY5" fmla="*/ 1439674 h 2527584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569935 w 2310715"/>
                <a:gd name="connsiteY5" fmla="*/ 1439674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00910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1994773 w 2310715"/>
                <a:gd name="connsiteY2" fmla="*/ 1115110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48805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1994773"/>
                <a:gd name="connsiteY0" fmla="*/ 0 h 2527582"/>
                <a:gd name="connsiteX1" fmla="*/ 1108895 w 1994773"/>
                <a:gd name="connsiteY1" fmla="*/ 1108915 h 2527582"/>
                <a:gd name="connsiteX2" fmla="*/ 1994773 w 1994773"/>
                <a:gd name="connsiteY2" fmla="*/ 1115110 h 2527582"/>
                <a:gd name="connsiteX3" fmla="*/ 1976188 w 1994773"/>
                <a:gd name="connsiteY3" fmla="*/ 2230220 h 2527582"/>
                <a:gd name="connsiteX4" fmla="*/ 613300 w 1994773"/>
                <a:gd name="connsiteY4" fmla="*/ 2527582 h 2527582"/>
                <a:gd name="connsiteX5" fmla="*/ 619494 w 1994773"/>
                <a:gd name="connsiteY5" fmla="*/ 1080361 h 2527582"/>
                <a:gd name="connsiteX0" fmla="*/ 0 w 2007163"/>
                <a:gd name="connsiteY0" fmla="*/ 0 h 2527582"/>
                <a:gd name="connsiteX1" fmla="*/ 1108895 w 2007163"/>
                <a:gd name="connsiteY1" fmla="*/ 1108915 h 2527582"/>
                <a:gd name="connsiteX2" fmla="*/ 1994773 w 2007163"/>
                <a:gd name="connsiteY2" fmla="*/ 1115110 h 2527582"/>
                <a:gd name="connsiteX3" fmla="*/ 2007163 w 2007163"/>
                <a:gd name="connsiteY3" fmla="*/ 2224024 h 2527582"/>
                <a:gd name="connsiteX4" fmla="*/ 613300 w 2007163"/>
                <a:gd name="connsiteY4" fmla="*/ 2527582 h 2527582"/>
                <a:gd name="connsiteX5" fmla="*/ 619494 w 2007163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24024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73488 w 2000968"/>
                <a:gd name="connsiteY5" fmla="*/ 1111337 h 2261195"/>
                <a:gd name="connsiteX6" fmla="*/ 619494 w 2000968"/>
                <a:gd name="connsiteY6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48709 w 2000968"/>
                <a:gd name="connsiteY4" fmla="*/ 2205439 h 2224024"/>
                <a:gd name="connsiteX5" fmla="*/ 854902 w 2000968"/>
                <a:gd name="connsiteY5" fmla="*/ 1074166 h 2224024"/>
                <a:gd name="connsiteX0" fmla="*/ 0 w 2000968"/>
                <a:gd name="connsiteY0" fmla="*/ 0 h 2236415"/>
                <a:gd name="connsiteX1" fmla="*/ 1108895 w 2000968"/>
                <a:gd name="connsiteY1" fmla="*/ 1108915 h 2236415"/>
                <a:gd name="connsiteX2" fmla="*/ 1994773 w 2000968"/>
                <a:gd name="connsiteY2" fmla="*/ 1115110 h 2236415"/>
                <a:gd name="connsiteX3" fmla="*/ 2000968 w 2000968"/>
                <a:gd name="connsiteY3" fmla="*/ 2224024 h 2236415"/>
                <a:gd name="connsiteX4" fmla="*/ 854904 w 2000968"/>
                <a:gd name="connsiteY4" fmla="*/ 2236415 h 2236415"/>
                <a:gd name="connsiteX5" fmla="*/ 854902 w 2000968"/>
                <a:gd name="connsiteY5" fmla="*/ 1074166 h 223641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54904 w 2000968"/>
                <a:gd name="connsiteY4" fmla="*/ 2217829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904462 w 2000968"/>
                <a:gd name="connsiteY5" fmla="*/ 109894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46066 w 2000968"/>
                <a:gd name="connsiteY2" fmla="*/ 1105142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39871 w 2000968"/>
                <a:gd name="connsiteY2" fmla="*/ 1129923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245185 w 2000968"/>
                <a:gd name="connsiteY2" fmla="*/ 1136119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968" h="2224024">
                  <a:moveTo>
                    <a:pt x="0" y="0"/>
                  </a:moveTo>
                  <a:lnTo>
                    <a:pt x="1115090" y="1127501"/>
                  </a:lnTo>
                  <a:lnTo>
                    <a:pt x="1994773" y="1115110"/>
                  </a:lnTo>
                  <a:lnTo>
                    <a:pt x="2000968" y="2224024"/>
                  </a:lnTo>
                  <a:lnTo>
                    <a:pt x="892074" y="2211634"/>
                  </a:lnTo>
                  <a:cubicBezTo>
                    <a:pt x="892073" y="1842803"/>
                    <a:pt x="892073" y="1473973"/>
                    <a:pt x="892072" y="1105142"/>
                  </a:cubicBezTo>
                </a:path>
              </a:pathLst>
            </a:custGeom>
            <a:ln w="5080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8595" y="7779924"/>
              <a:ext cx="2567382" cy="2285975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792953 w 2298325"/>
                <a:gd name="connsiteY2" fmla="*/ 2304561 h 2304561"/>
                <a:gd name="connsiteX3" fmla="*/ 2298325 w 2298325"/>
                <a:gd name="connsiteY3" fmla="*/ 2304560 h 2304561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823928 w 2298325"/>
                <a:gd name="connsiteY2" fmla="*/ 2298366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805343 w 2298325"/>
                <a:gd name="connsiteY2" fmla="*/ 2304561 h 2304561"/>
                <a:gd name="connsiteX3" fmla="*/ 2298325 w 2298325"/>
                <a:gd name="connsiteY3" fmla="*/ 2304560 h 2304561"/>
                <a:gd name="connsiteX0" fmla="*/ 0 w 2515148"/>
                <a:gd name="connsiteY0" fmla="*/ 0 h 2304561"/>
                <a:gd name="connsiteX1" fmla="*/ 799148 w 2515148"/>
                <a:gd name="connsiteY1" fmla="*/ 799162 h 2304561"/>
                <a:gd name="connsiteX2" fmla="*/ 805343 w 2515148"/>
                <a:gd name="connsiteY2" fmla="*/ 2304561 h 2304561"/>
                <a:gd name="connsiteX3" fmla="*/ 2515148 w 2515148"/>
                <a:gd name="connsiteY3" fmla="*/ 2292170 h 2304561"/>
                <a:gd name="connsiteX0" fmla="*/ 0 w 2515148"/>
                <a:gd name="connsiteY0" fmla="*/ 0 h 2329340"/>
                <a:gd name="connsiteX1" fmla="*/ 799148 w 2515148"/>
                <a:gd name="connsiteY1" fmla="*/ 799162 h 2329340"/>
                <a:gd name="connsiteX2" fmla="*/ 805343 w 2515148"/>
                <a:gd name="connsiteY2" fmla="*/ 2304561 h 2329340"/>
                <a:gd name="connsiteX3" fmla="*/ 2515148 w 2515148"/>
                <a:gd name="connsiteY3" fmla="*/ 2329340 h 2329340"/>
                <a:gd name="connsiteX0" fmla="*/ 0 w 2515148"/>
                <a:gd name="connsiteY0" fmla="*/ 0 h 2304561"/>
                <a:gd name="connsiteX1" fmla="*/ 799148 w 2515148"/>
                <a:gd name="connsiteY1" fmla="*/ 799162 h 2304561"/>
                <a:gd name="connsiteX2" fmla="*/ 805343 w 2515148"/>
                <a:gd name="connsiteY2" fmla="*/ 2304561 h 2304561"/>
                <a:gd name="connsiteX3" fmla="*/ 2515148 w 2515148"/>
                <a:gd name="connsiteY3" fmla="*/ 2304560 h 2304561"/>
                <a:gd name="connsiteX0" fmla="*/ 0 w 2515148"/>
                <a:gd name="connsiteY0" fmla="*/ 0 h 2329340"/>
                <a:gd name="connsiteX1" fmla="*/ 799148 w 2515148"/>
                <a:gd name="connsiteY1" fmla="*/ 799162 h 2329340"/>
                <a:gd name="connsiteX2" fmla="*/ 805343 w 2515148"/>
                <a:gd name="connsiteY2" fmla="*/ 2304561 h 2329340"/>
                <a:gd name="connsiteX3" fmla="*/ 2515148 w 2515148"/>
                <a:gd name="connsiteY3" fmla="*/ 2329340 h 232934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0" fmla="*/ 0 w 2690893"/>
                <a:gd name="connsiteY0" fmla="*/ 0 h 2316952"/>
                <a:gd name="connsiteX1" fmla="*/ 799148 w 2690893"/>
                <a:gd name="connsiteY1" fmla="*/ 799162 h 2316952"/>
                <a:gd name="connsiteX2" fmla="*/ 805343 w 2690893"/>
                <a:gd name="connsiteY2" fmla="*/ 2304561 h 2316952"/>
                <a:gd name="connsiteX3" fmla="*/ 2558513 w 2690893"/>
                <a:gd name="connsiteY3" fmla="*/ 2316950 h 2316952"/>
                <a:gd name="connsiteX4" fmla="*/ 2567182 w 2690893"/>
                <a:gd name="connsiteY4" fmla="*/ 2305627 h 2316952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5" fmla="*/ 2505232 w 2677496"/>
                <a:gd name="connsiteY5" fmla="*/ 471890 h 2316950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5" fmla="*/ 1080395 w 2677496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4" fmla="*/ 2511427 w 2558513"/>
                <a:gd name="connsiteY4" fmla="*/ 471890 h 2316950"/>
                <a:gd name="connsiteX5" fmla="*/ 1080395 w 2558513"/>
                <a:gd name="connsiteY5" fmla="*/ 502865 h 231695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4" fmla="*/ 2554792 w 2558513"/>
                <a:gd name="connsiteY4" fmla="*/ 502865 h 2316950"/>
                <a:gd name="connsiteX5" fmla="*/ 1080395 w 2558513"/>
                <a:gd name="connsiteY5" fmla="*/ 502865 h 2316950"/>
                <a:gd name="connsiteX0" fmla="*/ 0 w 2567278"/>
                <a:gd name="connsiteY0" fmla="*/ 0 h 2316950"/>
                <a:gd name="connsiteX1" fmla="*/ 799148 w 2567278"/>
                <a:gd name="connsiteY1" fmla="*/ 799162 h 2316950"/>
                <a:gd name="connsiteX2" fmla="*/ 805343 w 2567278"/>
                <a:gd name="connsiteY2" fmla="*/ 2304561 h 2316950"/>
                <a:gd name="connsiteX3" fmla="*/ 2558513 w 2567278"/>
                <a:gd name="connsiteY3" fmla="*/ 2316950 h 2316950"/>
                <a:gd name="connsiteX4" fmla="*/ 2567182 w 2567278"/>
                <a:gd name="connsiteY4" fmla="*/ 478085 h 2316950"/>
                <a:gd name="connsiteX5" fmla="*/ 1080395 w 2567278"/>
                <a:gd name="connsiteY5" fmla="*/ 502865 h 2316950"/>
                <a:gd name="connsiteX0" fmla="*/ 0 w 2567278"/>
                <a:gd name="connsiteY0" fmla="*/ 0 h 2316950"/>
                <a:gd name="connsiteX1" fmla="*/ 799148 w 2567278"/>
                <a:gd name="connsiteY1" fmla="*/ 799162 h 2316950"/>
                <a:gd name="connsiteX2" fmla="*/ 805343 w 2567278"/>
                <a:gd name="connsiteY2" fmla="*/ 2304561 h 2316950"/>
                <a:gd name="connsiteX3" fmla="*/ 2558513 w 2567278"/>
                <a:gd name="connsiteY3" fmla="*/ 2316950 h 2316950"/>
                <a:gd name="connsiteX4" fmla="*/ 2567182 w 2567278"/>
                <a:gd name="connsiteY4" fmla="*/ 478085 h 2316950"/>
                <a:gd name="connsiteX5" fmla="*/ 1030836 w 2567278"/>
                <a:gd name="connsiteY5" fmla="*/ 484280 h 2316950"/>
                <a:gd name="connsiteX0" fmla="*/ 0 w 2583293"/>
                <a:gd name="connsiteY0" fmla="*/ 0 h 2329340"/>
                <a:gd name="connsiteX1" fmla="*/ 799148 w 2583293"/>
                <a:gd name="connsiteY1" fmla="*/ 799162 h 2329340"/>
                <a:gd name="connsiteX2" fmla="*/ 805343 w 2583293"/>
                <a:gd name="connsiteY2" fmla="*/ 2304561 h 2329340"/>
                <a:gd name="connsiteX3" fmla="*/ 2583293 w 2583293"/>
                <a:gd name="connsiteY3" fmla="*/ 2329340 h 2329340"/>
                <a:gd name="connsiteX4" fmla="*/ 2567182 w 2583293"/>
                <a:gd name="connsiteY4" fmla="*/ 478085 h 2329340"/>
                <a:gd name="connsiteX5" fmla="*/ 1030836 w 2583293"/>
                <a:gd name="connsiteY5" fmla="*/ 484280 h 2329340"/>
                <a:gd name="connsiteX0" fmla="*/ 0 w 2577098"/>
                <a:gd name="connsiteY0" fmla="*/ 0 h 2304561"/>
                <a:gd name="connsiteX1" fmla="*/ 799148 w 2577098"/>
                <a:gd name="connsiteY1" fmla="*/ 799162 h 2304561"/>
                <a:gd name="connsiteX2" fmla="*/ 805343 w 2577098"/>
                <a:gd name="connsiteY2" fmla="*/ 2304561 h 2304561"/>
                <a:gd name="connsiteX3" fmla="*/ 2577098 w 2577098"/>
                <a:gd name="connsiteY3" fmla="*/ 2285975 h 2304561"/>
                <a:gd name="connsiteX4" fmla="*/ 2567182 w 2577098"/>
                <a:gd name="connsiteY4" fmla="*/ 478085 h 2304561"/>
                <a:gd name="connsiteX5" fmla="*/ 1030836 w 2577098"/>
                <a:gd name="connsiteY5" fmla="*/ 484280 h 2304561"/>
                <a:gd name="connsiteX0" fmla="*/ 0 w 2567229"/>
                <a:gd name="connsiteY0" fmla="*/ 0 h 2304561"/>
                <a:gd name="connsiteX1" fmla="*/ 799148 w 2567229"/>
                <a:gd name="connsiteY1" fmla="*/ 799162 h 2304561"/>
                <a:gd name="connsiteX2" fmla="*/ 805343 w 2567229"/>
                <a:gd name="connsiteY2" fmla="*/ 2304561 h 2304561"/>
                <a:gd name="connsiteX3" fmla="*/ 2546123 w 2567229"/>
                <a:gd name="connsiteY3" fmla="*/ 2285975 h 2304561"/>
                <a:gd name="connsiteX4" fmla="*/ 2567182 w 2567229"/>
                <a:gd name="connsiteY4" fmla="*/ 478085 h 2304561"/>
                <a:gd name="connsiteX5" fmla="*/ 1030836 w 2567229"/>
                <a:gd name="connsiteY5" fmla="*/ 484280 h 2304561"/>
                <a:gd name="connsiteX0" fmla="*/ 0 w 2567382"/>
                <a:gd name="connsiteY0" fmla="*/ 0 h 2304561"/>
                <a:gd name="connsiteX1" fmla="*/ 799148 w 2567382"/>
                <a:gd name="connsiteY1" fmla="*/ 799162 h 2304561"/>
                <a:gd name="connsiteX2" fmla="*/ 805343 w 2567382"/>
                <a:gd name="connsiteY2" fmla="*/ 2304561 h 2304561"/>
                <a:gd name="connsiteX3" fmla="*/ 2564708 w 2567382"/>
                <a:gd name="connsiteY3" fmla="*/ 2285975 h 2304561"/>
                <a:gd name="connsiteX4" fmla="*/ 2567182 w 2567382"/>
                <a:gd name="connsiteY4" fmla="*/ 478085 h 2304561"/>
                <a:gd name="connsiteX5" fmla="*/ 1030836 w 2567382"/>
                <a:gd name="connsiteY5" fmla="*/ 484280 h 2304561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68173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99148 w 2567382"/>
                <a:gd name="connsiteY2" fmla="*/ 2273586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61978 w 2567382"/>
                <a:gd name="connsiteY2" fmla="*/ 2273586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86758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7382" h="2285975">
                  <a:moveTo>
                    <a:pt x="0" y="0"/>
                  </a:moveTo>
                  <a:lnTo>
                    <a:pt x="799148" y="799162"/>
                  </a:lnTo>
                  <a:lnTo>
                    <a:pt x="786758" y="2279781"/>
                  </a:lnTo>
                  <a:lnTo>
                    <a:pt x="2564708" y="2285975"/>
                  </a:lnTo>
                  <a:cubicBezTo>
                    <a:pt x="2563468" y="1681280"/>
                    <a:pt x="2568422" y="1082780"/>
                    <a:pt x="2567182" y="478085"/>
                  </a:cubicBezTo>
                  <a:lnTo>
                    <a:pt x="1030836" y="484280"/>
                  </a:lnTo>
                </a:path>
              </a:pathLst>
            </a:custGeom>
            <a:ln w="50800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5508543" y="1997954"/>
            <a:ext cx="2670048" cy="2673804"/>
            <a:chOff x="73152" y="7418697"/>
            <a:chExt cx="2670048" cy="2673804"/>
          </a:xfrm>
        </p:grpSpPr>
        <p:grpSp>
          <p:nvGrpSpPr>
            <p:cNvPr id="5" name="Group 429"/>
            <p:cNvGrpSpPr/>
            <p:nvPr/>
          </p:nvGrpSpPr>
          <p:grpSpPr>
            <a:xfrm>
              <a:off x="73152" y="7418697"/>
              <a:ext cx="2670048" cy="2673804"/>
              <a:chOff x="73152" y="69396"/>
              <a:chExt cx="2670048" cy="2673804"/>
            </a:xfrm>
          </p:grpSpPr>
          <p:cxnSp>
            <p:nvCxnSpPr>
              <p:cNvPr id="22" name="Straight Connector 21"/>
              <p:cNvCxnSpPr>
                <a:stCxn id="25" idx="2"/>
                <a:endCxn id="24" idx="6"/>
              </p:cNvCxnSpPr>
              <p:nvPr/>
            </p:nvCxnSpPr>
            <p:spPr>
              <a:xfrm flipH="1">
                <a:off x="1371600" y="11430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4" idx="4"/>
                <a:endCxn id="27" idx="0"/>
              </p:cNvCxnSpPr>
              <p:nvPr/>
            </p:nvCxnSpPr>
            <p:spPr>
              <a:xfrm>
                <a:off x="11430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9144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286000" y="9144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22860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914400" y="2286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/>
              <p:cNvCxnSpPr>
                <a:stCxn id="27" idx="6"/>
                <a:endCxn id="26" idx="2"/>
              </p:cNvCxnSpPr>
              <p:nvPr/>
            </p:nvCxnSpPr>
            <p:spPr>
              <a:xfrm>
                <a:off x="1371600" y="2514600"/>
                <a:ext cx="9144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6" idx="0"/>
                <a:endCxn id="25" idx="4"/>
              </p:cNvCxnSpPr>
              <p:nvPr/>
            </p:nvCxnSpPr>
            <p:spPr>
              <a:xfrm flipV="1">
                <a:off x="2514600" y="1371600"/>
                <a:ext cx="0" cy="914400"/>
              </a:xfrm>
              <a:prstGeom prst="line">
                <a:avLst/>
              </a:prstGeom>
              <a:ln w="50800">
                <a:solidFill>
                  <a:schemeClr val="tx1"/>
                </a:solidFill>
                <a:head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3152" y="69396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31" name="Straight Connector 30"/>
              <p:cNvCxnSpPr>
                <a:stCxn id="30" idx="5"/>
                <a:endCxn id="24" idx="1"/>
              </p:cNvCxnSpPr>
              <p:nvPr/>
            </p:nvCxnSpPr>
            <p:spPr>
              <a:xfrm>
                <a:off x="463397" y="459641"/>
                <a:ext cx="517958" cy="52171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 19"/>
            <p:cNvSpPr/>
            <p:nvPr/>
          </p:nvSpPr>
          <p:spPr>
            <a:xfrm>
              <a:off x="384086" y="7505986"/>
              <a:ext cx="2000968" cy="2224024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310715"/>
                <a:gd name="connsiteY0" fmla="*/ 0 h 2521387"/>
                <a:gd name="connsiteX1" fmla="*/ 799148 w 2310715"/>
                <a:gd name="connsiteY1" fmla="*/ 799162 h 2521387"/>
                <a:gd name="connsiteX2" fmla="*/ 2285935 w 2310715"/>
                <a:gd name="connsiteY2" fmla="*/ 792967 h 2521387"/>
                <a:gd name="connsiteX3" fmla="*/ 2310715 w 2310715"/>
                <a:gd name="connsiteY3" fmla="*/ 2521387 h 2521387"/>
                <a:gd name="connsiteX4" fmla="*/ 2000968 w 2310715"/>
                <a:gd name="connsiteY4" fmla="*/ 2174464 h 2521387"/>
                <a:gd name="connsiteX5" fmla="*/ 1994773 w 2310715"/>
                <a:gd name="connsiteY5" fmla="*/ 1152281 h 2521387"/>
                <a:gd name="connsiteX6" fmla="*/ 761978 w 2310715"/>
                <a:gd name="connsiteY6" fmla="*/ 1158475 h 2521387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1994773 w 2310715"/>
                <a:gd name="connsiteY5" fmla="*/ 1152281 h 2527582"/>
                <a:gd name="connsiteX6" fmla="*/ 761978 w 2310715"/>
                <a:gd name="connsiteY6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5" fmla="*/ 761978 w 2310715"/>
                <a:gd name="connsiteY5" fmla="*/ 1158475 h 2527582"/>
                <a:gd name="connsiteX0" fmla="*/ 0 w 2310715"/>
                <a:gd name="connsiteY0" fmla="*/ 0 h 2527582"/>
                <a:gd name="connsiteX1" fmla="*/ 799148 w 2310715"/>
                <a:gd name="connsiteY1" fmla="*/ 79916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7438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99148 w 2310715"/>
                <a:gd name="connsiteY1" fmla="*/ 811552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799148 w 2310715"/>
                <a:gd name="connsiteY4" fmla="*/ 2527582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0" fmla="*/ 0 w 2310715"/>
                <a:gd name="connsiteY0" fmla="*/ 0 h 2530004"/>
                <a:gd name="connsiteX1" fmla="*/ 774368 w 2310715"/>
                <a:gd name="connsiteY1" fmla="*/ 792967 h 2530004"/>
                <a:gd name="connsiteX2" fmla="*/ 2285935 w 2310715"/>
                <a:gd name="connsiteY2" fmla="*/ 792967 h 2530004"/>
                <a:gd name="connsiteX3" fmla="*/ 2310715 w 2310715"/>
                <a:gd name="connsiteY3" fmla="*/ 2521387 h 2530004"/>
                <a:gd name="connsiteX4" fmla="*/ 613300 w 2310715"/>
                <a:gd name="connsiteY4" fmla="*/ 2527582 h 2530004"/>
                <a:gd name="connsiteX5" fmla="*/ 600910 w 2310715"/>
                <a:gd name="connsiteY5" fmla="*/ 2530004 h 2530004"/>
                <a:gd name="connsiteX0" fmla="*/ 0 w 2310715"/>
                <a:gd name="connsiteY0" fmla="*/ 0 h 2527583"/>
                <a:gd name="connsiteX1" fmla="*/ 774368 w 2310715"/>
                <a:gd name="connsiteY1" fmla="*/ 792967 h 2527583"/>
                <a:gd name="connsiteX2" fmla="*/ 2285935 w 2310715"/>
                <a:gd name="connsiteY2" fmla="*/ 792967 h 2527583"/>
                <a:gd name="connsiteX3" fmla="*/ 2310715 w 2310715"/>
                <a:gd name="connsiteY3" fmla="*/ 2521387 h 2527583"/>
                <a:gd name="connsiteX4" fmla="*/ 613300 w 2310715"/>
                <a:gd name="connsiteY4" fmla="*/ 2527582 h 2527583"/>
                <a:gd name="connsiteX5" fmla="*/ 569935 w 2310715"/>
                <a:gd name="connsiteY5" fmla="*/ 1439674 h 2527583"/>
                <a:gd name="connsiteX0" fmla="*/ 0 w 2310715"/>
                <a:gd name="connsiteY0" fmla="*/ 0 h 2527584"/>
                <a:gd name="connsiteX1" fmla="*/ 774368 w 2310715"/>
                <a:gd name="connsiteY1" fmla="*/ 792967 h 2527584"/>
                <a:gd name="connsiteX2" fmla="*/ 2285935 w 2310715"/>
                <a:gd name="connsiteY2" fmla="*/ 792967 h 2527584"/>
                <a:gd name="connsiteX3" fmla="*/ 2310715 w 2310715"/>
                <a:gd name="connsiteY3" fmla="*/ 2521387 h 2527584"/>
                <a:gd name="connsiteX4" fmla="*/ 613300 w 2310715"/>
                <a:gd name="connsiteY4" fmla="*/ 2527582 h 2527584"/>
                <a:gd name="connsiteX5" fmla="*/ 569935 w 2310715"/>
                <a:gd name="connsiteY5" fmla="*/ 1439674 h 2527584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569935 w 2310715"/>
                <a:gd name="connsiteY5" fmla="*/ 1439674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00910 w 2310715"/>
                <a:gd name="connsiteY5" fmla="*/ 1080361 h 2527582"/>
                <a:gd name="connsiteX0" fmla="*/ 0 w 2310715"/>
                <a:gd name="connsiteY0" fmla="*/ 0 h 2527582"/>
                <a:gd name="connsiteX1" fmla="*/ 774368 w 2310715"/>
                <a:gd name="connsiteY1" fmla="*/ 792967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2285935 w 2310715"/>
                <a:gd name="connsiteY2" fmla="*/ 792967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310715"/>
                <a:gd name="connsiteY0" fmla="*/ 0 h 2527582"/>
                <a:gd name="connsiteX1" fmla="*/ 1108895 w 2310715"/>
                <a:gd name="connsiteY1" fmla="*/ 1108915 h 2527582"/>
                <a:gd name="connsiteX2" fmla="*/ 1994773 w 2310715"/>
                <a:gd name="connsiteY2" fmla="*/ 1115110 h 2527582"/>
                <a:gd name="connsiteX3" fmla="*/ 2310715 w 2310715"/>
                <a:gd name="connsiteY3" fmla="*/ 2521387 h 2527582"/>
                <a:gd name="connsiteX4" fmla="*/ 613300 w 2310715"/>
                <a:gd name="connsiteY4" fmla="*/ 2527582 h 2527582"/>
                <a:gd name="connsiteX5" fmla="*/ 619494 w 2310715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48805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1994773"/>
                <a:gd name="connsiteY0" fmla="*/ 0 h 2527582"/>
                <a:gd name="connsiteX1" fmla="*/ 1108895 w 1994773"/>
                <a:gd name="connsiteY1" fmla="*/ 1108915 h 2527582"/>
                <a:gd name="connsiteX2" fmla="*/ 1994773 w 1994773"/>
                <a:gd name="connsiteY2" fmla="*/ 1115110 h 2527582"/>
                <a:gd name="connsiteX3" fmla="*/ 1976188 w 1994773"/>
                <a:gd name="connsiteY3" fmla="*/ 2230220 h 2527582"/>
                <a:gd name="connsiteX4" fmla="*/ 613300 w 1994773"/>
                <a:gd name="connsiteY4" fmla="*/ 2527582 h 2527582"/>
                <a:gd name="connsiteX5" fmla="*/ 619494 w 1994773"/>
                <a:gd name="connsiteY5" fmla="*/ 1080361 h 2527582"/>
                <a:gd name="connsiteX0" fmla="*/ 0 w 2007163"/>
                <a:gd name="connsiteY0" fmla="*/ 0 h 2527582"/>
                <a:gd name="connsiteX1" fmla="*/ 1108895 w 2007163"/>
                <a:gd name="connsiteY1" fmla="*/ 1108915 h 2527582"/>
                <a:gd name="connsiteX2" fmla="*/ 1994773 w 2007163"/>
                <a:gd name="connsiteY2" fmla="*/ 1115110 h 2527582"/>
                <a:gd name="connsiteX3" fmla="*/ 2007163 w 2007163"/>
                <a:gd name="connsiteY3" fmla="*/ 2224024 h 2527582"/>
                <a:gd name="connsiteX4" fmla="*/ 613300 w 2007163"/>
                <a:gd name="connsiteY4" fmla="*/ 2527582 h 2527582"/>
                <a:gd name="connsiteX5" fmla="*/ 619494 w 2007163"/>
                <a:gd name="connsiteY5" fmla="*/ 1080361 h 2527582"/>
                <a:gd name="connsiteX0" fmla="*/ 0 w 2000968"/>
                <a:gd name="connsiteY0" fmla="*/ 0 h 2527582"/>
                <a:gd name="connsiteX1" fmla="*/ 1108895 w 2000968"/>
                <a:gd name="connsiteY1" fmla="*/ 1108915 h 2527582"/>
                <a:gd name="connsiteX2" fmla="*/ 1994773 w 2000968"/>
                <a:gd name="connsiteY2" fmla="*/ 1115110 h 2527582"/>
                <a:gd name="connsiteX3" fmla="*/ 2000968 w 2000968"/>
                <a:gd name="connsiteY3" fmla="*/ 2224024 h 2527582"/>
                <a:gd name="connsiteX4" fmla="*/ 613300 w 2000968"/>
                <a:gd name="connsiteY4" fmla="*/ 2527582 h 2527582"/>
                <a:gd name="connsiteX5" fmla="*/ 619494 w 2000968"/>
                <a:gd name="connsiteY5" fmla="*/ 1080361 h 2527582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73488 w 2000968"/>
                <a:gd name="connsiteY5" fmla="*/ 1111337 h 2261195"/>
                <a:gd name="connsiteX6" fmla="*/ 619494 w 2000968"/>
                <a:gd name="connsiteY6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619494 w 2000968"/>
                <a:gd name="connsiteY5" fmla="*/ 1080361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61195"/>
                <a:gd name="connsiteX1" fmla="*/ 1108895 w 2000968"/>
                <a:gd name="connsiteY1" fmla="*/ 1108915 h 2261195"/>
                <a:gd name="connsiteX2" fmla="*/ 1994773 w 2000968"/>
                <a:gd name="connsiteY2" fmla="*/ 1115110 h 2261195"/>
                <a:gd name="connsiteX3" fmla="*/ 2000968 w 2000968"/>
                <a:gd name="connsiteY3" fmla="*/ 2224024 h 2261195"/>
                <a:gd name="connsiteX4" fmla="*/ 873488 w 2000968"/>
                <a:gd name="connsiteY4" fmla="*/ 2261195 h 2261195"/>
                <a:gd name="connsiteX5" fmla="*/ 854902 w 2000968"/>
                <a:gd name="connsiteY5" fmla="*/ 1074166 h 226119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48709 w 2000968"/>
                <a:gd name="connsiteY4" fmla="*/ 2205439 h 2224024"/>
                <a:gd name="connsiteX5" fmla="*/ 854902 w 2000968"/>
                <a:gd name="connsiteY5" fmla="*/ 1074166 h 2224024"/>
                <a:gd name="connsiteX0" fmla="*/ 0 w 2000968"/>
                <a:gd name="connsiteY0" fmla="*/ 0 h 2236415"/>
                <a:gd name="connsiteX1" fmla="*/ 1108895 w 2000968"/>
                <a:gd name="connsiteY1" fmla="*/ 1108915 h 2236415"/>
                <a:gd name="connsiteX2" fmla="*/ 1994773 w 2000968"/>
                <a:gd name="connsiteY2" fmla="*/ 1115110 h 2236415"/>
                <a:gd name="connsiteX3" fmla="*/ 2000968 w 2000968"/>
                <a:gd name="connsiteY3" fmla="*/ 2224024 h 2236415"/>
                <a:gd name="connsiteX4" fmla="*/ 854904 w 2000968"/>
                <a:gd name="connsiteY4" fmla="*/ 2236415 h 2236415"/>
                <a:gd name="connsiteX5" fmla="*/ 854902 w 2000968"/>
                <a:gd name="connsiteY5" fmla="*/ 1074166 h 2236415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54904 w 2000968"/>
                <a:gd name="connsiteY4" fmla="*/ 2217829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54902 w 2000968"/>
                <a:gd name="connsiteY5" fmla="*/ 107416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904462 w 2000968"/>
                <a:gd name="connsiteY5" fmla="*/ 1098946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79682 w 2000968"/>
                <a:gd name="connsiteY5" fmla="*/ 1111337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08895 w 2000968"/>
                <a:gd name="connsiteY1" fmla="*/ 1108915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46066 w 2000968"/>
                <a:gd name="connsiteY2" fmla="*/ 1105142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139871 w 2000968"/>
                <a:gd name="connsiteY2" fmla="*/ 1129923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245185 w 2000968"/>
                <a:gd name="connsiteY2" fmla="*/ 1136119 h 2224024"/>
                <a:gd name="connsiteX3" fmla="*/ 1994773 w 2000968"/>
                <a:gd name="connsiteY3" fmla="*/ 1115110 h 2224024"/>
                <a:gd name="connsiteX4" fmla="*/ 2000968 w 2000968"/>
                <a:gd name="connsiteY4" fmla="*/ 2224024 h 2224024"/>
                <a:gd name="connsiteX5" fmla="*/ 892074 w 2000968"/>
                <a:gd name="connsiteY5" fmla="*/ 2211634 h 2224024"/>
                <a:gd name="connsiteX6" fmla="*/ 892072 w 2000968"/>
                <a:gd name="connsiteY6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5" fmla="*/ 892072 w 2000968"/>
                <a:gd name="connsiteY5" fmla="*/ 1105142 h 2224024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92074 w 2000968"/>
                <a:gd name="connsiteY4" fmla="*/ 2211634 h 2224024"/>
                <a:gd name="connsiteX0" fmla="*/ 0 w 2000968"/>
                <a:gd name="connsiteY0" fmla="*/ 0 h 2230219"/>
                <a:gd name="connsiteX1" fmla="*/ 1115090 w 2000968"/>
                <a:gd name="connsiteY1" fmla="*/ 1127501 h 2230219"/>
                <a:gd name="connsiteX2" fmla="*/ 1994773 w 2000968"/>
                <a:gd name="connsiteY2" fmla="*/ 1115110 h 2230219"/>
                <a:gd name="connsiteX3" fmla="*/ 2000968 w 2000968"/>
                <a:gd name="connsiteY3" fmla="*/ 2224024 h 2230219"/>
                <a:gd name="connsiteX4" fmla="*/ 892074 w 2000968"/>
                <a:gd name="connsiteY4" fmla="*/ 2230219 h 2230219"/>
                <a:gd name="connsiteX0" fmla="*/ 0 w 2000968"/>
                <a:gd name="connsiteY0" fmla="*/ 0 h 2224024"/>
                <a:gd name="connsiteX1" fmla="*/ 1115090 w 2000968"/>
                <a:gd name="connsiteY1" fmla="*/ 1127501 h 2224024"/>
                <a:gd name="connsiteX2" fmla="*/ 1994773 w 2000968"/>
                <a:gd name="connsiteY2" fmla="*/ 1115110 h 2224024"/>
                <a:gd name="connsiteX3" fmla="*/ 2000968 w 2000968"/>
                <a:gd name="connsiteY3" fmla="*/ 2224024 h 2224024"/>
                <a:gd name="connsiteX4" fmla="*/ 885879 w 2000968"/>
                <a:gd name="connsiteY4" fmla="*/ 2211634 h 222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968" h="2224024">
                  <a:moveTo>
                    <a:pt x="0" y="0"/>
                  </a:moveTo>
                  <a:lnTo>
                    <a:pt x="1115090" y="1127501"/>
                  </a:lnTo>
                  <a:lnTo>
                    <a:pt x="1994773" y="1115110"/>
                  </a:lnTo>
                  <a:lnTo>
                    <a:pt x="2000968" y="2224024"/>
                  </a:lnTo>
                  <a:lnTo>
                    <a:pt x="885879" y="2211634"/>
                  </a:lnTo>
                </a:path>
              </a:pathLst>
            </a:custGeom>
            <a:ln w="5080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8595" y="7779924"/>
              <a:ext cx="2567382" cy="2285975"/>
            </a:xfrm>
            <a:custGeom>
              <a:avLst/>
              <a:gdLst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304520"/>
                <a:gd name="connsiteY0" fmla="*/ 0 h 2230220"/>
                <a:gd name="connsiteX1" fmla="*/ 799148 w 2304520"/>
                <a:gd name="connsiteY1" fmla="*/ 774382 h 2230220"/>
                <a:gd name="connsiteX2" fmla="*/ 2285935 w 2304520"/>
                <a:gd name="connsiteY2" fmla="*/ 768187 h 2230220"/>
                <a:gd name="connsiteX3" fmla="*/ 2304520 w 2304520"/>
                <a:gd name="connsiteY3" fmla="*/ 2217830 h 2230220"/>
                <a:gd name="connsiteX4" fmla="*/ 1994773 w 2304520"/>
                <a:gd name="connsiteY4" fmla="*/ 2230220 h 2230220"/>
                <a:gd name="connsiteX5" fmla="*/ 1982383 w 2304520"/>
                <a:gd name="connsiteY5" fmla="*/ 1096525 h 2230220"/>
                <a:gd name="connsiteX6" fmla="*/ 947827 w 2304520"/>
                <a:gd name="connsiteY6" fmla="*/ 1090330 h 2230220"/>
                <a:gd name="connsiteX0" fmla="*/ 0 w 2304520"/>
                <a:gd name="connsiteY0" fmla="*/ 0 h 2217830"/>
                <a:gd name="connsiteX1" fmla="*/ 799148 w 2304520"/>
                <a:gd name="connsiteY1" fmla="*/ 774382 h 2217830"/>
                <a:gd name="connsiteX2" fmla="*/ 2285935 w 2304520"/>
                <a:gd name="connsiteY2" fmla="*/ 768187 h 2217830"/>
                <a:gd name="connsiteX3" fmla="*/ 2304520 w 2304520"/>
                <a:gd name="connsiteY3" fmla="*/ 2217830 h 2217830"/>
                <a:gd name="connsiteX4" fmla="*/ 1994773 w 2304520"/>
                <a:gd name="connsiteY4" fmla="*/ 2211635 h 2217830"/>
                <a:gd name="connsiteX5" fmla="*/ 1982383 w 2304520"/>
                <a:gd name="connsiteY5" fmla="*/ 1096525 h 2217830"/>
                <a:gd name="connsiteX6" fmla="*/ 947827 w 2304520"/>
                <a:gd name="connsiteY6" fmla="*/ 1090330 h 2217830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99245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211635"/>
                <a:gd name="connsiteX1" fmla="*/ 799148 w 2292130"/>
                <a:gd name="connsiteY1" fmla="*/ 774382 h 2211635"/>
                <a:gd name="connsiteX2" fmla="*/ 2285935 w 2292130"/>
                <a:gd name="connsiteY2" fmla="*/ 768187 h 2211635"/>
                <a:gd name="connsiteX3" fmla="*/ 2292130 w 2292130"/>
                <a:gd name="connsiteY3" fmla="*/ 2149684 h 2211635"/>
                <a:gd name="connsiteX4" fmla="*/ 1994773 w 2292130"/>
                <a:gd name="connsiteY4" fmla="*/ 2211635 h 2211635"/>
                <a:gd name="connsiteX5" fmla="*/ 1982383 w 2292130"/>
                <a:gd name="connsiteY5" fmla="*/ 1096525 h 2211635"/>
                <a:gd name="connsiteX6" fmla="*/ 947827 w 2292130"/>
                <a:gd name="connsiteY6" fmla="*/ 1090330 h 2211635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82383 w 2292130"/>
                <a:gd name="connsiteY5" fmla="*/ 109652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2000968 w 2292130"/>
                <a:gd name="connsiteY5" fmla="*/ 1084135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947827 w 2292130"/>
                <a:gd name="connsiteY6" fmla="*/ 1090330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842512 w 2292130"/>
                <a:gd name="connsiteY6" fmla="*/ 1121305 h 2149684"/>
                <a:gd name="connsiteX0" fmla="*/ 0 w 2292130"/>
                <a:gd name="connsiteY0" fmla="*/ 0 h 2149684"/>
                <a:gd name="connsiteX1" fmla="*/ 799148 w 2292130"/>
                <a:gd name="connsiteY1" fmla="*/ 774382 h 2149684"/>
                <a:gd name="connsiteX2" fmla="*/ 2285935 w 2292130"/>
                <a:gd name="connsiteY2" fmla="*/ 768187 h 2149684"/>
                <a:gd name="connsiteX3" fmla="*/ 2292130 w 2292130"/>
                <a:gd name="connsiteY3" fmla="*/ 2149684 h 2149684"/>
                <a:gd name="connsiteX4" fmla="*/ 2000968 w 2292130"/>
                <a:gd name="connsiteY4" fmla="*/ 2149684 h 2149684"/>
                <a:gd name="connsiteX5" fmla="*/ 1994773 w 2292130"/>
                <a:gd name="connsiteY5" fmla="*/ 1127501 h 2149684"/>
                <a:gd name="connsiteX6" fmla="*/ 761978 w 2292130"/>
                <a:gd name="connsiteY6" fmla="*/ 1133695 h 214968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2000968 w 2292130"/>
                <a:gd name="connsiteY4" fmla="*/ 2174464 h 2174464"/>
                <a:gd name="connsiteX5" fmla="*/ 1994773 w 2292130"/>
                <a:gd name="connsiteY5" fmla="*/ 1152281 h 2174464"/>
                <a:gd name="connsiteX6" fmla="*/ 761978 w 2292130"/>
                <a:gd name="connsiteY6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1994773 w 2292130"/>
                <a:gd name="connsiteY4" fmla="*/ 1152281 h 2174464"/>
                <a:gd name="connsiteX5" fmla="*/ 761978 w 2292130"/>
                <a:gd name="connsiteY5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4" fmla="*/ 761978 w 2292130"/>
                <a:gd name="connsiteY4" fmla="*/ 1158475 h 2174464"/>
                <a:gd name="connsiteX0" fmla="*/ 0 w 2292130"/>
                <a:gd name="connsiteY0" fmla="*/ 0 h 2174464"/>
                <a:gd name="connsiteX1" fmla="*/ 799148 w 2292130"/>
                <a:gd name="connsiteY1" fmla="*/ 799162 h 2174464"/>
                <a:gd name="connsiteX2" fmla="*/ 2285935 w 2292130"/>
                <a:gd name="connsiteY2" fmla="*/ 792967 h 2174464"/>
                <a:gd name="connsiteX3" fmla="*/ 2292130 w 2292130"/>
                <a:gd name="connsiteY3" fmla="*/ 2174464 h 2174464"/>
                <a:gd name="connsiteX0" fmla="*/ 0 w 2285935"/>
                <a:gd name="connsiteY0" fmla="*/ 0 h 2335535"/>
                <a:gd name="connsiteX1" fmla="*/ 799148 w 2285935"/>
                <a:gd name="connsiteY1" fmla="*/ 799162 h 2335535"/>
                <a:gd name="connsiteX2" fmla="*/ 2285935 w 2285935"/>
                <a:gd name="connsiteY2" fmla="*/ 792967 h 2335535"/>
                <a:gd name="connsiteX3" fmla="*/ 2285935 w 2285935"/>
                <a:gd name="connsiteY3" fmla="*/ 2335535 h 2335535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85935"/>
                <a:gd name="connsiteY0" fmla="*/ 0 h 2304560"/>
                <a:gd name="connsiteX1" fmla="*/ 799148 w 2285935"/>
                <a:gd name="connsiteY1" fmla="*/ 799162 h 2304560"/>
                <a:gd name="connsiteX2" fmla="*/ 2285935 w 2285935"/>
                <a:gd name="connsiteY2" fmla="*/ 792967 h 2304560"/>
                <a:gd name="connsiteX3" fmla="*/ 2279740 w 2285935"/>
                <a:gd name="connsiteY3" fmla="*/ 2304560 h 2304560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2285935 w 2298325"/>
                <a:gd name="connsiteY2" fmla="*/ 792967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792953 w 2298325"/>
                <a:gd name="connsiteY2" fmla="*/ 2304561 h 2304561"/>
                <a:gd name="connsiteX3" fmla="*/ 2298325 w 2298325"/>
                <a:gd name="connsiteY3" fmla="*/ 2304560 h 2304561"/>
                <a:gd name="connsiteX0" fmla="*/ 0 w 2298325"/>
                <a:gd name="connsiteY0" fmla="*/ 0 h 2304560"/>
                <a:gd name="connsiteX1" fmla="*/ 799148 w 2298325"/>
                <a:gd name="connsiteY1" fmla="*/ 799162 h 2304560"/>
                <a:gd name="connsiteX2" fmla="*/ 823928 w 2298325"/>
                <a:gd name="connsiteY2" fmla="*/ 2298366 h 2304560"/>
                <a:gd name="connsiteX3" fmla="*/ 2298325 w 2298325"/>
                <a:gd name="connsiteY3" fmla="*/ 2304560 h 2304560"/>
                <a:gd name="connsiteX0" fmla="*/ 0 w 2298325"/>
                <a:gd name="connsiteY0" fmla="*/ 0 h 2304561"/>
                <a:gd name="connsiteX1" fmla="*/ 799148 w 2298325"/>
                <a:gd name="connsiteY1" fmla="*/ 799162 h 2304561"/>
                <a:gd name="connsiteX2" fmla="*/ 805343 w 2298325"/>
                <a:gd name="connsiteY2" fmla="*/ 2304561 h 2304561"/>
                <a:gd name="connsiteX3" fmla="*/ 2298325 w 2298325"/>
                <a:gd name="connsiteY3" fmla="*/ 2304560 h 2304561"/>
                <a:gd name="connsiteX0" fmla="*/ 0 w 2515148"/>
                <a:gd name="connsiteY0" fmla="*/ 0 h 2304561"/>
                <a:gd name="connsiteX1" fmla="*/ 799148 w 2515148"/>
                <a:gd name="connsiteY1" fmla="*/ 799162 h 2304561"/>
                <a:gd name="connsiteX2" fmla="*/ 805343 w 2515148"/>
                <a:gd name="connsiteY2" fmla="*/ 2304561 h 2304561"/>
                <a:gd name="connsiteX3" fmla="*/ 2515148 w 2515148"/>
                <a:gd name="connsiteY3" fmla="*/ 2292170 h 2304561"/>
                <a:gd name="connsiteX0" fmla="*/ 0 w 2515148"/>
                <a:gd name="connsiteY0" fmla="*/ 0 h 2329340"/>
                <a:gd name="connsiteX1" fmla="*/ 799148 w 2515148"/>
                <a:gd name="connsiteY1" fmla="*/ 799162 h 2329340"/>
                <a:gd name="connsiteX2" fmla="*/ 805343 w 2515148"/>
                <a:gd name="connsiteY2" fmla="*/ 2304561 h 2329340"/>
                <a:gd name="connsiteX3" fmla="*/ 2515148 w 2515148"/>
                <a:gd name="connsiteY3" fmla="*/ 2329340 h 2329340"/>
                <a:gd name="connsiteX0" fmla="*/ 0 w 2515148"/>
                <a:gd name="connsiteY0" fmla="*/ 0 h 2304561"/>
                <a:gd name="connsiteX1" fmla="*/ 799148 w 2515148"/>
                <a:gd name="connsiteY1" fmla="*/ 799162 h 2304561"/>
                <a:gd name="connsiteX2" fmla="*/ 805343 w 2515148"/>
                <a:gd name="connsiteY2" fmla="*/ 2304561 h 2304561"/>
                <a:gd name="connsiteX3" fmla="*/ 2515148 w 2515148"/>
                <a:gd name="connsiteY3" fmla="*/ 2304560 h 2304561"/>
                <a:gd name="connsiteX0" fmla="*/ 0 w 2515148"/>
                <a:gd name="connsiteY0" fmla="*/ 0 h 2329340"/>
                <a:gd name="connsiteX1" fmla="*/ 799148 w 2515148"/>
                <a:gd name="connsiteY1" fmla="*/ 799162 h 2329340"/>
                <a:gd name="connsiteX2" fmla="*/ 805343 w 2515148"/>
                <a:gd name="connsiteY2" fmla="*/ 2304561 h 2329340"/>
                <a:gd name="connsiteX3" fmla="*/ 2515148 w 2515148"/>
                <a:gd name="connsiteY3" fmla="*/ 2329340 h 232934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0" fmla="*/ 0 w 2690893"/>
                <a:gd name="connsiteY0" fmla="*/ 0 h 2316952"/>
                <a:gd name="connsiteX1" fmla="*/ 799148 w 2690893"/>
                <a:gd name="connsiteY1" fmla="*/ 799162 h 2316952"/>
                <a:gd name="connsiteX2" fmla="*/ 805343 w 2690893"/>
                <a:gd name="connsiteY2" fmla="*/ 2304561 h 2316952"/>
                <a:gd name="connsiteX3" fmla="*/ 2558513 w 2690893"/>
                <a:gd name="connsiteY3" fmla="*/ 2316950 h 2316952"/>
                <a:gd name="connsiteX4" fmla="*/ 2567182 w 2690893"/>
                <a:gd name="connsiteY4" fmla="*/ 2305627 h 2316952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5" fmla="*/ 2505232 w 2677496"/>
                <a:gd name="connsiteY5" fmla="*/ 471890 h 2316950"/>
                <a:gd name="connsiteX0" fmla="*/ 0 w 2677496"/>
                <a:gd name="connsiteY0" fmla="*/ 0 h 2316950"/>
                <a:gd name="connsiteX1" fmla="*/ 799148 w 2677496"/>
                <a:gd name="connsiteY1" fmla="*/ 799162 h 2316950"/>
                <a:gd name="connsiteX2" fmla="*/ 805343 w 2677496"/>
                <a:gd name="connsiteY2" fmla="*/ 2304561 h 2316950"/>
                <a:gd name="connsiteX3" fmla="*/ 2558513 w 2677496"/>
                <a:gd name="connsiteY3" fmla="*/ 2316950 h 2316950"/>
                <a:gd name="connsiteX4" fmla="*/ 2511427 w 2677496"/>
                <a:gd name="connsiteY4" fmla="*/ 471890 h 2316950"/>
                <a:gd name="connsiteX5" fmla="*/ 1080395 w 2677496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682450"/>
                <a:gd name="connsiteY0" fmla="*/ 0 h 2316950"/>
                <a:gd name="connsiteX1" fmla="*/ 799148 w 2682450"/>
                <a:gd name="connsiteY1" fmla="*/ 799162 h 2316950"/>
                <a:gd name="connsiteX2" fmla="*/ 805343 w 2682450"/>
                <a:gd name="connsiteY2" fmla="*/ 2304561 h 2316950"/>
                <a:gd name="connsiteX3" fmla="*/ 2558513 w 2682450"/>
                <a:gd name="connsiteY3" fmla="*/ 2316950 h 2316950"/>
                <a:gd name="connsiteX4" fmla="*/ 2511427 w 2682450"/>
                <a:gd name="connsiteY4" fmla="*/ 471890 h 2316950"/>
                <a:gd name="connsiteX5" fmla="*/ 1080395 w 2682450"/>
                <a:gd name="connsiteY5" fmla="*/ 502865 h 231695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4" fmla="*/ 2511427 w 2558513"/>
                <a:gd name="connsiteY4" fmla="*/ 471890 h 2316950"/>
                <a:gd name="connsiteX5" fmla="*/ 1080395 w 2558513"/>
                <a:gd name="connsiteY5" fmla="*/ 502865 h 2316950"/>
                <a:gd name="connsiteX0" fmla="*/ 0 w 2558513"/>
                <a:gd name="connsiteY0" fmla="*/ 0 h 2316950"/>
                <a:gd name="connsiteX1" fmla="*/ 799148 w 2558513"/>
                <a:gd name="connsiteY1" fmla="*/ 799162 h 2316950"/>
                <a:gd name="connsiteX2" fmla="*/ 805343 w 2558513"/>
                <a:gd name="connsiteY2" fmla="*/ 2304561 h 2316950"/>
                <a:gd name="connsiteX3" fmla="*/ 2558513 w 2558513"/>
                <a:gd name="connsiteY3" fmla="*/ 2316950 h 2316950"/>
                <a:gd name="connsiteX4" fmla="*/ 2554792 w 2558513"/>
                <a:gd name="connsiteY4" fmla="*/ 502865 h 2316950"/>
                <a:gd name="connsiteX5" fmla="*/ 1080395 w 2558513"/>
                <a:gd name="connsiteY5" fmla="*/ 502865 h 2316950"/>
                <a:gd name="connsiteX0" fmla="*/ 0 w 2567278"/>
                <a:gd name="connsiteY0" fmla="*/ 0 h 2316950"/>
                <a:gd name="connsiteX1" fmla="*/ 799148 w 2567278"/>
                <a:gd name="connsiteY1" fmla="*/ 799162 h 2316950"/>
                <a:gd name="connsiteX2" fmla="*/ 805343 w 2567278"/>
                <a:gd name="connsiteY2" fmla="*/ 2304561 h 2316950"/>
                <a:gd name="connsiteX3" fmla="*/ 2558513 w 2567278"/>
                <a:gd name="connsiteY3" fmla="*/ 2316950 h 2316950"/>
                <a:gd name="connsiteX4" fmla="*/ 2567182 w 2567278"/>
                <a:gd name="connsiteY4" fmla="*/ 478085 h 2316950"/>
                <a:gd name="connsiteX5" fmla="*/ 1080395 w 2567278"/>
                <a:gd name="connsiteY5" fmla="*/ 502865 h 2316950"/>
                <a:gd name="connsiteX0" fmla="*/ 0 w 2567278"/>
                <a:gd name="connsiteY0" fmla="*/ 0 h 2316950"/>
                <a:gd name="connsiteX1" fmla="*/ 799148 w 2567278"/>
                <a:gd name="connsiteY1" fmla="*/ 799162 h 2316950"/>
                <a:gd name="connsiteX2" fmla="*/ 805343 w 2567278"/>
                <a:gd name="connsiteY2" fmla="*/ 2304561 h 2316950"/>
                <a:gd name="connsiteX3" fmla="*/ 2558513 w 2567278"/>
                <a:gd name="connsiteY3" fmla="*/ 2316950 h 2316950"/>
                <a:gd name="connsiteX4" fmla="*/ 2567182 w 2567278"/>
                <a:gd name="connsiteY4" fmla="*/ 478085 h 2316950"/>
                <a:gd name="connsiteX5" fmla="*/ 1030836 w 2567278"/>
                <a:gd name="connsiteY5" fmla="*/ 484280 h 2316950"/>
                <a:gd name="connsiteX0" fmla="*/ 0 w 2583293"/>
                <a:gd name="connsiteY0" fmla="*/ 0 h 2329340"/>
                <a:gd name="connsiteX1" fmla="*/ 799148 w 2583293"/>
                <a:gd name="connsiteY1" fmla="*/ 799162 h 2329340"/>
                <a:gd name="connsiteX2" fmla="*/ 805343 w 2583293"/>
                <a:gd name="connsiteY2" fmla="*/ 2304561 h 2329340"/>
                <a:gd name="connsiteX3" fmla="*/ 2583293 w 2583293"/>
                <a:gd name="connsiteY3" fmla="*/ 2329340 h 2329340"/>
                <a:gd name="connsiteX4" fmla="*/ 2567182 w 2583293"/>
                <a:gd name="connsiteY4" fmla="*/ 478085 h 2329340"/>
                <a:gd name="connsiteX5" fmla="*/ 1030836 w 2583293"/>
                <a:gd name="connsiteY5" fmla="*/ 484280 h 2329340"/>
                <a:gd name="connsiteX0" fmla="*/ 0 w 2577098"/>
                <a:gd name="connsiteY0" fmla="*/ 0 h 2304561"/>
                <a:gd name="connsiteX1" fmla="*/ 799148 w 2577098"/>
                <a:gd name="connsiteY1" fmla="*/ 799162 h 2304561"/>
                <a:gd name="connsiteX2" fmla="*/ 805343 w 2577098"/>
                <a:gd name="connsiteY2" fmla="*/ 2304561 h 2304561"/>
                <a:gd name="connsiteX3" fmla="*/ 2577098 w 2577098"/>
                <a:gd name="connsiteY3" fmla="*/ 2285975 h 2304561"/>
                <a:gd name="connsiteX4" fmla="*/ 2567182 w 2577098"/>
                <a:gd name="connsiteY4" fmla="*/ 478085 h 2304561"/>
                <a:gd name="connsiteX5" fmla="*/ 1030836 w 2577098"/>
                <a:gd name="connsiteY5" fmla="*/ 484280 h 2304561"/>
                <a:gd name="connsiteX0" fmla="*/ 0 w 2567229"/>
                <a:gd name="connsiteY0" fmla="*/ 0 h 2304561"/>
                <a:gd name="connsiteX1" fmla="*/ 799148 w 2567229"/>
                <a:gd name="connsiteY1" fmla="*/ 799162 h 2304561"/>
                <a:gd name="connsiteX2" fmla="*/ 805343 w 2567229"/>
                <a:gd name="connsiteY2" fmla="*/ 2304561 h 2304561"/>
                <a:gd name="connsiteX3" fmla="*/ 2546123 w 2567229"/>
                <a:gd name="connsiteY3" fmla="*/ 2285975 h 2304561"/>
                <a:gd name="connsiteX4" fmla="*/ 2567182 w 2567229"/>
                <a:gd name="connsiteY4" fmla="*/ 478085 h 2304561"/>
                <a:gd name="connsiteX5" fmla="*/ 1030836 w 2567229"/>
                <a:gd name="connsiteY5" fmla="*/ 484280 h 2304561"/>
                <a:gd name="connsiteX0" fmla="*/ 0 w 2567382"/>
                <a:gd name="connsiteY0" fmla="*/ 0 h 2304561"/>
                <a:gd name="connsiteX1" fmla="*/ 799148 w 2567382"/>
                <a:gd name="connsiteY1" fmla="*/ 799162 h 2304561"/>
                <a:gd name="connsiteX2" fmla="*/ 805343 w 2567382"/>
                <a:gd name="connsiteY2" fmla="*/ 2304561 h 2304561"/>
                <a:gd name="connsiteX3" fmla="*/ 2564708 w 2567382"/>
                <a:gd name="connsiteY3" fmla="*/ 2285975 h 2304561"/>
                <a:gd name="connsiteX4" fmla="*/ 2567182 w 2567382"/>
                <a:gd name="connsiteY4" fmla="*/ 478085 h 2304561"/>
                <a:gd name="connsiteX5" fmla="*/ 1030836 w 2567382"/>
                <a:gd name="connsiteY5" fmla="*/ 484280 h 2304561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68173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99148 w 2567382"/>
                <a:gd name="connsiteY2" fmla="*/ 2273586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61978 w 2567382"/>
                <a:gd name="connsiteY2" fmla="*/ 2273586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86758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5" fmla="*/ 1030836 w 2567382"/>
                <a:gd name="connsiteY5" fmla="*/ 484280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86758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478085 h 2285975"/>
                <a:gd name="connsiteX0" fmla="*/ 0 w 2567382"/>
                <a:gd name="connsiteY0" fmla="*/ 0 h 2285975"/>
                <a:gd name="connsiteX1" fmla="*/ 799148 w 2567382"/>
                <a:gd name="connsiteY1" fmla="*/ 799162 h 2285975"/>
                <a:gd name="connsiteX2" fmla="*/ 786758 w 2567382"/>
                <a:gd name="connsiteY2" fmla="*/ 2279781 h 2285975"/>
                <a:gd name="connsiteX3" fmla="*/ 2564708 w 2567382"/>
                <a:gd name="connsiteY3" fmla="*/ 2285975 h 2285975"/>
                <a:gd name="connsiteX4" fmla="*/ 2567182 w 2567382"/>
                <a:gd name="connsiteY4" fmla="*/ 725887 h 22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7382" h="2285975">
                  <a:moveTo>
                    <a:pt x="0" y="0"/>
                  </a:moveTo>
                  <a:lnTo>
                    <a:pt x="799148" y="799162"/>
                  </a:lnTo>
                  <a:lnTo>
                    <a:pt x="786758" y="2279781"/>
                  </a:lnTo>
                  <a:lnTo>
                    <a:pt x="2564708" y="2285975"/>
                  </a:lnTo>
                  <a:cubicBezTo>
                    <a:pt x="2563468" y="1681280"/>
                    <a:pt x="2568422" y="1330582"/>
                    <a:pt x="2567182" y="725887"/>
                  </a:cubicBezTo>
                </a:path>
              </a:pathLst>
            </a:custGeom>
            <a:ln w="50800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46429" y="1536290"/>
            <a:ext cx="206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Eulerian</a:t>
            </a:r>
            <a:r>
              <a:rPr lang="en-US" sz="2400" u="sng" dirty="0"/>
              <a:t> Path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8921" y="1623579"/>
            <a:ext cx="284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Hamiltonian Path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68921" y="5058833"/>
            <a:ext cx="255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path that visits each node exactly once.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381" y="5058833"/>
            <a:ext cx="2961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path that traverses each link exactly once.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D3ABE2-4FFE-4F60-908F-52B2A26A1528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47108" name="Picture 2" descr="Patholog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3159"/>
          <a:stretch>
            <a:fillRect/>
          </a:stretch>
        </p:blipFill>
        <p:spPr>
          <a:xfrm>
            <a:off x="76200" y="1524000"/>
            <a:ext cx="8991600" cy="4191000"/>
          </a:xfrm>
          <a:noFill/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897063" y="1358900"/>
            <a:ext cx="63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path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3962400" y="1358900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Shortest path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6694488" y="1358900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Diameter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228600" y="5534025"/>
            <a:ext cx="224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Average path length</a:t>
            </a: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3819525" y="553402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Cycle</a:t>
            </a:r>
          </a:p>
        </p:txBody>
      </p:sp>
      <p:sp>
        <p:nvSpPr>
          <p:cNvPr id="47114" name="TextBox 11"/>
          <p:cNvSpPr txBox="1">
            <a:spLocks noChangeArrowheads="1"/>
          </p:cNvSpPr>
          <p:nvPr/>
        </p:nvSpPr>
        <p:spPr bwMode="auto">
          <a:xfrm>
            <a:off x="5481638" y="5534025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Eulerian path</a:t>
            </a:r>
          </a:p>
        </p:txBody>
      </p:sp>
      <p:sp>
        <p:nvSpPr>
          <p:cNvPr id="47115" name="TextBox 12"/>
          <p:cNvSpPr txBox="1">
            <a:spLocks noChangeArrowheads="1"/>
          </p:cNvSpPr>
          <p:nvPr/>
        </p:nvSpPr>
        <p:spPr bwMode="auto">
          <a:xfrm>
            <a:off x="7304088" y="5530850"/>
            <a:ext cx="191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Hamiltonian path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229600" cy="530225"/>
          </a:xfrm>
        </p:spPr>
        <p:txBody>
          <a:bodyPr/>
          <a:lstStyle/>
          <a:p>
            <a:pPr eaLnBrk="1" hangingPunct="1"/>
            <a:r>
              <a:rPr lang="en-US" altLang="en-US"/>
              <a:t>Node degree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Outdegree =</a:t>
            </a:r>
            <a:endParaRPr lang="en-US" altLang="en-US" sz="2000" baseline="-25000" dirty="0">
              <a:sym typeface="Symbol" panose="05050102010706020507" pitchFamily="18" charset="2"/>
            </a:endParaRPr>
          </a:p>
        </p:txBody>
      </p:sp>
      <p:graphicFrame>
        <p:nvGraphicFramePr>
          <p:cNvPr id="1167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04585"/>
              </p:ext>
            </p:extLst>
          </p:nvPr>
        </p:nvGraphicFramePr>
        <p:xfrm>
          <a:off x="6096000" y="2336798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58" name="AutoShape 50"/>
          <p:cNvSpPr>
            <a:spLocks/>
          </p:cNvSpPr>
          <p:nvPr/>
        </p:nvSpPr>
        <p:spPr bwMode="auto">
          <a:xfrm>
            <a:off x="5867400" y="2412998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159" name="AutoShape 51"/>
          <p:cNvSpPr>
            <a:spLocks/>
          </p:cNvSpPr>
          <p:nvPr/>
        </p:nvSpPr>
        <p:spPr bwMode="auto">
          <a:xfrm flipH="1">
            <a:off x="8458200" y="2412998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160" name="Text Box 52"/>
          <p:cNvSpPr txBox="1">
            <a:spLocks noChangeArrowheads="1"/>
          </p:cNvSpPr>
          <p:nvPr/>
        </p:nvSpPr>
        <p:spPr bwMode="auto">
          <a:xfrm>
            <a:off x="5105400" y="3022598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 =</a:t>
            </a:r>
          </a:p>
        </p:txBody>
      </p:sp>
      <p:graphicFrame>
        <p:nvGraphicFramePr>
          <p:cNvPr id="4816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148814"/>
              </p:ext>
            </p:extLst>
          </p:nvPr>
        </p:nvGraphicFramePr>
        <p:xfrm>
          <a:off x="2286000" y="1066800"/>
          <a:ext cx="8540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529" imgH="444307" progId="Equation.3">
                  <p:embed/>
                </p:oleObj>
              </mc:Choice>
              <mc:Fallback>
                <p:oleObj name="Equation" r:id="rId2" imgW="393529" imgH="444307" progId="Equation.3">
                  <p:embed/>
                  <p:pic>
                    <p:nvPicPr>
                      <p:cNvPr id="481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8540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Rectangle 55"/>
          <p:cNvSpPr>
            <a:spLocks noChangeArrowheads="1"/>
          </p:cNvSpPr>
          <p:nvPr/>
        </p:nvSpPr>
        <p:spPr bwMode="auto">
          <a:xfrm>
            <a:off x="6019800" y="3174998"/>
            <a:ext cx="2514600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9734" name="Text Box 56"/>
          <p:cNvSpPr txBox="1">
            <a:spLocks noChangeArrowheads="1"/>
          </p:cNvSpPr>
          <p:nvPr/>
        </p:nvSpPr>
        <p:spPr bwMode="auto">
          <a:xfrm>
            <a:off x="609600" y="2138672"/>
            <a:ext cx="4648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example: outdegree for node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3 is 2, which we obtain by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summing the number of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non-zero entries in the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</a:t>
            </a:r>
            <a:r>
              <a:rPr lang="en-US" altLang="en-US" sz="2000" i="1" dirty="0"/>
              <a:t>row</a:t>
            </a:r>
          </a:p>
        </p:txBody>
      </p:sp>
      <p:sp>
        <p:nvSpPr>
          <p:cNvPr id="48164" name="Rectangle 57"/>
          <p:cNvSpPr>
            <a:spLocks noChangeArrowheads="1"/>
          </p:cNvSpPr>
          <p:nvPr/>
        </p:nvSpPr>
        <p:spPr bwMode="auto">
          <a:xfrm>
            <a:off x="457200" y="42672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Indegree =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graphicFrame>
        <p:nvGraphicFramePr>
          <p:cNvPr id="11679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74194"/>
              </p:ext>
            </p:extLst>
          </p:nvPr>
        </p:nvGraphicFramePr>
        <p:xfrm>
          <a:off x="6172200" y="4546598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91" name="AutoShape 104"/>
          <p:cNvSpPr>
            <a:spLocks/>
          </p:cNvSpPr>
          <p:nvPr/>
        </p:nvSpPr>
        <p:spPr bwMode="auto">
          <a:xfrm>
            <a:off x="5943600" y="4622798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192" name="AutoShape 105"/>
          <p:cNvSpPr>
            <a:spLocks/>
          </p:cNvSpPr>
          <p:nvPr/>
        </p:nvSpPr>
        <p:spPr bwMode="auto">
          <a:xfrm flipH="1">
            <a:off x="8534400" y="4622798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193" name="Text Box 106"/>
          <p:cNvSpPr txBox="1">
            <a:spLocks noChangeArrowheads="1"/>
          </p:cNvSpPr>
          <p:nvPr/>
        </p:nvSpPr>
        <p:spPr bwMode="auto">
          <a:xfrm>
            <a:off x="5181600" y="5232398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 =</a:t>
            </a:r>
          </a:p>
        </p:txBody>
      </p:sp>
      <p:graphicFrame>
        <p:nvGraphicFramePr>
          <p:cNvPr id="48194" name="Object 3"/>
          <p:cNvGraphicFramePr>
            <a:graphicFrameLocks noChangeAspect="1"/>
          </p:cNvGraphicFramePr>
          <p:nvPr/>
        </p:nvGraphicFramePr>
        <p:xfrm>
          <a:off x="2362200" y="4051300"/>
          <a:ext cx="8540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431613" progId="Equation.3">
                  <p:embed/>
                </p:oleObj>
              </mc:Choice>
              <mc:Fallback>
                <p:oleObj name="Equation" r:id="rId4" imgW="393529" imgH="431613" progId="Equation.3">
                  <p:embed/>
                  <p:pic>
                    <p:nvPicPr>
                      <p:cNvPr id="4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51300"/>
                        <a:ext cx="8540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" name="Rectangle 108"/>
          <p:cNvSpPr>
            <a:spLocks noChangeArrowheads="1"/>
          </p:cNvSpPr>
          <p:nvPr/>
        </p:nvSpPr>
        <p:spPr bwMode="auto">
          <a:xfrm>
            <a:off x="7162800" y="4622798"/>
            <a:ext cx="381000" cy="1905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9766" name="Text Box 109"/>
          <p:cNvSpPr txBox="1">
            <a:spLocks noChangeArrowheads="1"/>
          </p:cNvSpPr>
          <p:nvPr/>
        </p:nvSpPr>
        <p:spPr bwMode="auto">
          <a:xfrm>
            <a:off x="685800" y="5029200"/>
            <a:ext cx="4648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example: the indegree for node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3 is 1, which we obtain by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summing the number of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/>
              <a:t>non-zero entries in the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</a:t>
            </a:r>
            <a:r>
              <a:rPr lang="en-US" altLang="en-US" sz="2000" i="1" dirty="0"/>
              <a:t>column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554631"/>
              </p:ext>
            </p:extLst>
          </p:nvPr>
        </p:nvGraphicFramePr>
        <p:xfrm>
          <a:off x="4136365" y="5286666"/>
          <a:ext cx="8810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431613" progId="Equation.3">
                  <p:embed/>
                </p:oleObj>
              </mc:Choice>
              <mc:Fallback>
                <p:oleObj name="Equation" r:id="rId6" imgW="406224" imgH="431613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365" y="5286666"/>
                        <a:ext cx="88106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4933"/>
              </p:ext>
            </p:extLst>
          </p:nvPr>
        </p:nvGraphicFramePr>
        <p:xfrm>
          <a:off x="4016375" y="2341471"/>
          <a:ext cx="936625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13" imgH="444307" progId="Equation.3">
                  <p:embed/>
                </p:oleObj>
              </mc:Choice>
              <mc:Fallback>
                <p:oleObj name="Equation" r:id="rId8" imgW="431613" imgH="444307" progId="Equation.3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2341471"/>
                        <a:ext cx="936625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99" name="Oval 118"/>
          <p:cNvSpPr>
            <a:spLocks noChangeArrowheads="1"/>
          </p:cNvSpPr>
          <p:nvPr/>
        </p:nvSpPr>
        <p:spPr bwMode="auto">
          <a:xfrm>
            <a:off x="7108825" y="10668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200" name="Oval 119"/>
          <p:cNvSpPr>
            <a:spLocks noChangeArrowheads="1"/>
          </p:cNvSpPr>
          <p:nvPr/>
        </p:nvSpPr>
        <p:spPr bwMode="auto">
          <a:xfrm>
            <a:off x="7718425" y="13716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201" name="Oval 120"/>
          <p:cNvSpPr>
            <a:spLocks noChangeArrowheads="1"/>
          </p:cNvSpPr>
          <p:nvPr/>
        </p:nvSpPr>
        <p:spPr bwMode="auto">
          <a:xfrm>
            <a:off x="7566025" y="1981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202" name="Oval 121"/>
          <p:cNvSpPr>
            <a:spLocks noChangeArrowheads="1"/>
          </p:cNvSpPr>
          <p:nvPr/>
        </p:nvSpPr>
        <p:spPr bwMode="auto">
          <a:xfrm>
            <a:off x="6880225" y="1981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8203" name="Oval 122"/>
          <p:cNvSpPr>
            <a:spLocks noChangeArrowheads="1"/>
          </p:cNvSpPr>
          <p:nvPr/>
        </p:nvSpPr>
        <p:spPr bwMode="auto">
          <a:xfrm>
            <a:off x="6575425" y="14478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48204" name="AutoShape 123"/>
          <p:cNvCxnSpPr>
            <a:cxnSpLocks noChangeShapeType="1"/>
            <a:stCxn id="48199" idx="6"/>
            <a:endCxn id="48200" idx="1"/>
          </p:cNvCxnSpPr>
          <p:nvPr/>
        </p:nvCxnSpPr>
        <p:spPr bwMode="auto">
          <a:xfrm>
            <a:off x="7280275" y="1143000"/>
            <a:ext cx="460375" cy="231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5" name="AutoShape 124"/>
          <p:cNvCxnSpPr>
            <a:cxnSpLocks noChangeShapeType="1"/>
            <a:stCxn id="48200" idx="4"/>
            <a:endCxn id="48201" idx="0"/>
          </p:cNvCxnSpPr>
          <p:nvPr/>
        </p:nvCxnSpPr>
        <p:spPr bwMode="auto">
          <a:xfrm flipH="1">
            <a:off x="7642225" y="1543050"/>
            <a:ext cx="152400" cy="419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6" name="AutoShape 125"/>
          <p:cNvCxnSpPr>
            <a:cxnSpLocks noChangeShapeType="1"/>
            <a:stCxn id="48201" idx="2"/>
            <a:endCxn id="48202" idx="6"/>
          </p:cNvCxnSpPr>
          <p:nvPr/>
        </p:nvCxnSpPr>
        <p:spPr bwMode="auto">
          <a:xfrm flipH="1">
            <a:off x="7051675" y="2057400"/>
            <a:ext cx="495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7" name="AutoShape 126"/>
          <p:cNvCxnSpPr>
            <a:cxnSpLocks noChangeShapeType="1"/>
            <a:stCxn id="48199" idx="4"/>
            <a:endCxn id="48201" idx="1"/>
          </p:cNvCxnSpPr>
          <p:nvPr/>
        </p:nvCxnSpPr>
        <p:spPr bwMode="auto">
          <a:xfrm>
            <a:off x="7185025" y="1238250"/>
            <a:ext cx="403225" cy="746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8" name="AutoShape 127"/>
          <p:cNvCxnSpPr>
            <a:cxnSpLocks noChangeShapeType="1"/>
            <a:stCxn id="48202" idx="0"/>
            <a:endCxn id="48199" idx="3"/>
          </p:cNvCxnSpPr>
          <p:nvPr/>
        </p:nvCxnSpPr>
        <p:spPr bwMode="auto">
          <a:xfrm flipV="1">
            <a:off x="6956425" y="1216025"/>
            <a:ext cx="174625" cy="746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9" name="AutoShape 128"/>
          <p:cNvCxnSpPr>
            <a:cxnSpLocks noChangeShapeType="1"/>
            <a:stCxn id="48202" idx="1"/>
            <a:endCxn id="48203" idx="5"/>
          </p:cNvCxnSpPr>
          <p:nvPr/>
        </p:nvCxnSpPr>
        <p:spPr bwMode="auto">
          <a:xfrm flipH="1" flipV="1">
            <a:off x="6705600" y="1597025"/>
            <a:ext cx="196850" cy="387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10" name="Text Box 129"/>
          <p:cNvSpPr txBox="1">
            <a:spLocks noChangeArrowheads="1"/>
          </p:cNvSpPr>
          <p:nvPr/>
        </p:nvSpPr>
        <p:spPr bwMode="auto">
          <a:xfrm>
            <a:off x="6346825" y="1219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211" name="Text Box 130"/>
          <p:cNvSpPr txBox="1">
            <a:spLocks noChangeArrowheads="1"/>
          </p:cNvSpPr>
          <p:nvPr/>
        </p:nvSpPr>
        <p:spPr bwMode="auto">
          <a:xfrm>
            <a:off x="6815137" y="9874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212" name="Text Box 131"/>
          <p:cNvSpPr txBox="1">
            <a:spLocks noChangeArrowheads="1"/>
          </p:cNvSpPr>
          <p:nvPr/>
        </p:nvSpPr>
        <p:spPr bwMode="auto">
          <a:xfrm>
            <a:off x="7870825" y="1066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213" name="Text Box 132"/>
          <p:cNvSpPr txBox="1">
            <a:spLocks noChangeArrowheads="1"/>
          </p:cNvSpPr>
          <p:nvPr/>
        </p:nvSpPr>
        <p:spPr bwMode="auto">
          <a:xfrm>
            <a:off x="7702550" y="1885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214" name="Text Box 133"/>
          <p:cNvSpPr txBox="1">
            <a:spLocks noChangeArrowheads="1"/>
          </p:cNvSpPr>
          <p:nvPr/>
        </p:nvSpPr>
        <p:spPr bwMode="auto">
          <a:xfrm>
            <a:off x="6597650" y="19462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215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DE7166-825E-48A4-8874-A7E689E0E52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29734" grpId="0"/>
      <p:bldP spid="1093" grpId="0" animBg="1"/>
      <p:bldP spid="297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r>
              <a:rPr lang="en-US" dirty="0"/>
              <a:t>Adjacency List</a:t>
            </a:r>
          </a:p>
          <a:p>
            <a:r>
              <a:rPr lang="en-US" dirty="0"/>
              <a:t>Edge List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77" y="4648200"/>
            <a:ext cx="2362199" cy="15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36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Node degrees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D8B50-1972-4E76-950E-09E699D9C756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5A60D9-30DD-3A56-3960-F715E432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62100"/>
            <a:ext cx="8534400" cy="1013023"/>
          </a:xfrm>
        </p:spPr>
        <p:txBody>
          <a:bodyPr>
            <a:normAutofit/>
          </a:bodyPr>
          <a:lstStyle/>
          <a:p>
            <a:pPr marL="636218">
              <a:buNone/>
            </a:pPr>
            <a:r>
              <a:rPr lang="en-US" sz="2200" dirty="0">
                <a:latin typeface="Helvetica"/>
                <a:cs typeface="Helvetica"/>
              </a:rPr>
              <a:t>The maximum number of links a network </a:t>
            </a:r>
          </a:p>
          <a:p>
            <a:pPr marL="636218">
              <a:buNone/>
            </a:pPr>
            <a:r>
              <a:rPr lang="en-US" sz="2200" dirty="0">
                <a:latin typeface="Helvetica"/>
                <a:cs typeface="Helvetica"/>
              </a:rPr>
              <a:t>of N nodes can have is:</a:t>
            </a:r>
          </a:p>
          <a:p>
            <a:pPr marL="636218">
              <a:buNone/>
            </a:pPr>
            <a:endParaRPr lang="en-US" sz="2200" dirty="0"/>
          </a:p>
          <a:p>
            <a:pPr marL="948746" lvl="1">
              <a:buNone/>
            </a:pPr>
            <a:endParaRPr lang="en-US" sz="22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1AB088-9D3D-7915-BCA3-FFEA93B12FA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444677"/>
            <a:ext cx="8534400" cy="101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6218" lvl="0" indent="-342900">
              <a:spcBef>
                <a:spcPct val="20000"/>
              </a:spcBef>
              <a:defRPr/>
            </a:pPr>
            <a:r>
              <a:rPr lang="en-US" sz="2200" dirty="0">
                <a:cs typeface="Arial" panose="020B0604020202020204" pitchFamily="34" charset="0"/>
              </a:rPr>
              <a:t>A graph with degree L=</a:t>
            </a:r>
            <a:r>
              <a:rPr lang="en-US" sz="2200" dirty="0" err="1">
                <a:cs typeface="Arial" panose="020B0604020202020204" pitchFamily="34" charset="0"/>
              </a:rPr>
              <a:t>L</a:t>
            </a:r>
            <a:r>
              <a:rPr lang="en-US" sz="2200" baseline="-25000" dirty="0" err="1">
                <a:cs typeface="Arial" panose="020B0604020202020204" pitchFamily="34" charset="0"/>
              </a:rPr>
              <a:t>max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is called 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complete graph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</a:p>
          <a:p>
            <a:pPr marL="63621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and its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average degree is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&lt;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&gt;=N-1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636218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948746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33197-537E-2376-0765-B5B1CAAC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7" y="809977"/>
            <a:ext cx="2504303" cy="243840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D662A2-18A2-70B6-E3A9-11DAABEC6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33194"/>
              </p:ext>
            </p:extLst>
          </p:nvPr>
        </p:nvGraphicFramePr>
        <p:xfrm>
          <a:off x="3657600" y="1910065"/>
          <a:ext cx="2286000" cy="59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10065"/>
                        <a:ext cx="2286000" cy="599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9906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Node degrees</a:t>
            </a:r>
          </a:p>
        </p:txBody>
      </p:sp>
      <p:sp>
        <p:nvSpPr>
          <p:cNvPr id="3" name="Tex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533400" y="1066800"/>
            <a:ext cx="7924800" cy="5029200"/>
          </a:xfrm>
          <a:blipFill>
            <a:blip r:embed="rId2"/>
            <a:stretch>
              <a:fillRect l="-769" t="-84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D8B50-1972-4E76-950E-09E699D9C756}" type="slidenum">
              <a:rPr lang="en-US" altLang="en-US" smtClean="0"/>
              <a:pPr/>
              <a:t>71</a:t>
            </a:fld>
            <a:endParaRPr lang="en-US" alt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24275" y="2695575"/>
          <a:ext cx="15414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431640" progId="Equation.3">
                  <p:embed/>
                </p:oleObj>
              </mc:Choice>
              <mc:Fallback>
                <p:oleObj name="Equation" r:id="rId3" imgW="711000" imgH="43164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2695575"/>
                        <a:ext cx="15414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187700" y="3927475"/>
          <a:ext cx="2616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3927475"/>
                        <a:ext cx="26162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 sequence and Degree frequency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dirty="0"/>
              <a:t>Degree sequence</a:t>
            </a:r>
            <a:r>
              <a:rPr lang="en-US" altLang="en-US" sz="1800" dirty="0"/>
              <a:t>: An ordered list of the (</a:t>
            </a:r>
            <a:r>
              <a:rPr lang="en-US" altLang="en-US" sz="1800" dirty="0" err="1"/>
              <a:t>in,out</a:t>
            </a:r>
            <a:r>
              <a:rPr lang="en-US" altLang="en-US" sz="1800" dirty="0"/>
              <a:t>) degree of each node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6096000" y="21336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6705600" y="24384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867400" y="3048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5562600" y="25146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85" name="AutoShape 9"/>
          <p:cNvCxnSpPr>
            <a:cxnSpLocks noChangeShapeType="1"/>
            <a:stCxn id="50180" idx="6"/>
            <a:endCxn id="50181" idx="1"/>
          </p:cNvCxnSpPr>
          <p:nvPr/>
        </p:nvCxnSpPr>
        <p:spPr bwMode="auto">
          <a:xfrm>
            <a:off x="6267450" y="2209800"/>
            <a:ext cx="460375" cy="2317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AutoShape 10"/>
          <p:cNvCxnSpPr>
            <a:cxnSpLocks noChangeShapeType="1"/>
            <a:stCxn id="50181" idx="4"/>
            <a:endCxn id="50182" idx="0"/>
          </p:cNvCxnSpPr>
          <p:nvPr/>
        </p:nvCxnSpPr>
        <p:spPr bwMode="auto">
          <a:xfrm flipH="1">
            <a:off x="6629400" y="2609850"/>
            <a:ext cx="1524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7772400" y="2286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88" name="AutoShape 12"/>
          <p:cNvCxnSpPr>
            <a:cxnSpLocks noChangeShapeType="1"/>
            <a:stCxn id="50182" idx="2"/>
            <a:endCxn id="50183" idx="6"/>
          </p:cNvCxnSpPr>
          <p:nvPr/>
        </p:nvCxnSpPr>
        <p:spPr bwMode="auto">
          <a:xfrm flipH="1">
            <a:off x="6038850" y="3124200"/>
            <a:ext cx="4953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3"/>
          <p:cNvCxnSpPr>
            <a:cxnSpLocks noChangeShapeType="1"/>
            <a:stCxn id="50180" idx="4"/>
            <a:endCxn id="50182" idx="1"/>
          </p:cNvCxnSpPr>
          <p:nvPr/>
        </p:nvCxnSpPr>
        <p:spPr bwMode="auto">
          <a:xfrm>
            <a:off x="6172200" y="2305050"/>
            <a:ext cx="403225" cy="7461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4"/>
          <p:cNvCxnSpPr>
            <a:cxnSpLocks noChangeShapeType="1"/>
            <a:stCxn id="50183" idx="0"/>
            <a:endCxn id="50180" idx="3"/>
          </p:cNvCxnSpPr>
          <p:nvPr/>
        </p:nvCxnSpPr>
        <p:spPr bwMode="auto">
          <a:xfrm flipV="1">
            <a:off x="5943600" y="2282825"/>
            <a:ext cx="174625" cy="7461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5"/>
          <p:cNvCxnSpPr>
            <a:cxnSpLocks noChangeShapeType="1"/>
            <a:stCxn id="50183" idx="1"/>
            <a:endCxn id="50184" idx="5"/>
          </p:cNvCxnSpPr>
          <p:nvPr/>
        </p:nvCxnSpPr>
        <p:spPr bwMode="auto">
          <a:xfrm flipH="1" flipV="1">
            <a:off x="5692775" y="2663825"/>
            <a:ext cx="196850" cy="3873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7924800" y="27432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93" name="AutoShape 18"/>
          <p:cNvCxnSpPr>
            <a:cxnSpLocks noChangeShapeType="1"/>
            <a:stCxn id="50187" idx="5"/>
            <a:endCxn id="50192" idx="0"/>
          </p:cNvCxnSpPr>
          <p:nvPr/>
        </p:nvCxnSpPr>
        <p:spPr bwMode="auto">
          <a:xfrm>
            <a:off x="7902575" y="2435225"/>
            <a:ext cx="98425" cy="2889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4" name="Oval 19"/>
          <p:cNvSpPr>
            <a:spLocks noChangeArrowheads="1"/>
          </p:cNvSpPr>
          <p:nvPr/>
        </p:nvSpPr>
        <p:spPr bwMode="auto">
          <a:xfrm>
            <a:off x="8229600" y="23622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533400" y="16002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In-degree sequence: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[2, 2, 2, 1, 1, 1, 1, 0]      a, b, c, d, e, f, g,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Out-degree sequence: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[2, 2, 2, 1, 1, 1, 1, 0]      a, e, f, b, c, g, h, 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(undirected) degree sequence: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/>
              <a:t>[3, 3, 3, 2, 2, 1, 1, 1]      a, b, e, c, f, d, g, h   </a:t>
            </a:r>
          </a:p>
        </p:txBody>
      </p:sp>
      <p:cxnSp>
        <p:nvCxnSpPr>
          <p:cNvPr id="50196" name="AutoShape 21"/>
          <p:cNvCxnSpPr>
            <a:cxnSpLocks noChangeShapeType="1"/>
            <a:stCxn id="50192" idx="7"/>
            <a:endCxn id="50194" idx="3"/>
          </p:cNvCxnSpPr>
          <p:nvPr/>
        </p:nvCxnSpPr>
        <p:spPr bwMode="auto">
          <a:xfrm flipV="1">
            <a:off x="8054975" y="2511425"/>
            <a:ext cx="196850" cy="2349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2"/>
          <p:cNvSpPr>
            <a:spLocks noChangeArrowheads="1"/>
          </p:cNvSpPr>
          <p:nvPr/>
        </p:nvSpPr>
        <p:spPr bwMode="auto">
          <a:xfrm>
            <a:off x="533400" y="35814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1"/>
              <a:t>Degree frequency</a:t>
            </a:r>
            <a:r>
              <a:rPr lang="en-US" altLang="en-US" sz="1800"/>
              <a:t>: A frequency count of the occurrence of each degree</a:t>
            </a:r>
          </a:p>
        </p:txBody>
      </p:sp>
      <p:sp>
        <p:nvSpPr>
          <p:cNvPr id="30742" name="Rectangle 23"/>
          <p:cNvSpPr>
            <a:spLocks noChangeArrowheads="1"/>
          </p:cNvSpPr>
          <p:nvPr/>
        </p:nvSpPr>
        <p:spPr bwMode="auto">
          <a:xfrm>
            <a:off x="762000" y="41148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600" dirty="0">
                <a:cs typeface="Arial" pitchFamily="34" charset="0"/>
              </a:rPr>
              <a:t>In-degree frequency: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400" dirty="0">
                <a:cs typeface="Arial" pitchFamily="34" charset="0"/>
              </a:rPr>
              <a:t>[(2,3)  (1,4)  (0,1)]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sz="14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600" dirty="0">
                <a:cs typeface="Arial" pitchFamily="34" charset="0"/>
              </a:rPr>
              <a:t>Out-degree frequency 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400" dirty="0">
                <a:cs typeface="Arial" pitchFamily="34" charset="0"/>
              </a:rPr>
              <a:t>[(2,3)  (1,4)  (0,1)]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endParaRPr lang="en-US" sz="14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600" dirty="0">
                <a:cs typeface="Arial" pitchFamily="34" charset="0"/>
              </a:rPr>
              <a:t>(undirected) frequency :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1400" dirty="0">
                <a:cs typeface="Arial" pitchFamily="34" charset="0"/>
              </a:rPr>
              <a:t>[(3,3) (2,2) (1,3)]</a:t>
            </a:r>
          </a:p>
        </p:txBody>
      </p:sp>
      <p:pic>
        <p:nvPicPr>
          <p:cNvPr id="3074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886200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A118E3-D78E-446E-A41D-90970AB77F7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CFD7B-E253-E186-3FE4-478FA6C76EEB}"/>
              </a:ext>
            </a:extLst>
          </p:cNvPr>
          <p:cNvSpPr txBox="1"/>
          <p:nvPr/>
        </p:nvSpPr>
        <p:spPr>
          <a:xfrm>
            <a:off x="6001512" y="17991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6360D-62E4-7EC2-AFF4-98957532B30D}"/>
              </a:ext>
            </a:extLst>
          </p:cNvPr>
          <p:cNvSpPr txBox="1"/>
          <p:nvPr/>
        </p:nvSpPr>
        <p:spPr>
          <a:xfrm>
            <a:off x="6686550" y="301255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6B166-CCA4-34AD-98F6-E4D7E0E10B58}"/>
              </a:ext>
            </a:extLst>
          </p:cNvPr>
          <p:cNvSpPr txBox="1"/>
          <p:nvPr/>
        </p:nvSpPr>
        <p:spPr>
          <a:xfrm>
            <a:off x="7882647" y="287500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D3559-07D7-3EEC-FD87-0EC43C3E64E0}"/>
              </a:ext>
            </a:extLst>
          </p:cNvPr>
          <p:cNvSpPr txBox="1"/>
          <p:nvPr/>
        </p:nvSpPr>
        <p:spPr>
          <a:xfrm>
            <a:off x="5394157" y="22029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365ED-BC93-DF11-0226-3217A17CF8FB}"/>
              </a:ext>
            </a:extLst>
          </p:cNvPr>
          <p:cNvSpPr txBox="1"/>
          <p:nvPr/>
        </p:nvSpPr>
        <p:spPr>
          <a:xfrm>
            <a:off x="5537393" y="3002234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F0497-4ABC-54A0-0C02-BA54CF7A2503}"/>
              </a:ext>
            </a:extLst>
          </p:cNvPr>
          <p:cNvSpPr txBox="1"/>
          <p:nvPr/>
        </p:nvSpPr>
        <p:spPr>
          <a:xfrm>
            <a:off x="6786112" y="216852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5E03F-7B3D-F070-B5E6-375C81FEED09}"/>
              </a:ext>
            </a:extLst>
          </p:cNvPr>
          <p:cNvSpPr txBox="1"/>
          <p:nvPr/>
        </p:nvSpPr>
        <p:spPr>
          <a:xfrm>
            <a:off x="8229600" y="201346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3E204-1C2C-418A-56EE-7E3BA4233A39}"/>
              </a:ext>
            </a:extLst>
          </p:cNvPr>
          <p:cNvSpPr txBox="1"/>
          <p:nvPr/>
        </p:nvSpPr>
        <p:spPr>
          <a:xfrm>
            <a:off x="7701954" y="194575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Degree distribution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200" dirty="0"/>
              <a:t>The degree distribution is a function </a:t>
            </a:r>
            <a:r>
              <a:rPr lang="en-GB" altLang="en-US" sz="2200" i="1" dirty="0"/>
              <a:t>P</a:t>
            </a:r>
            <a:r>
              <a:rPr lang="en-GB" altLang="en-US" sz="2200" dirty="0"/>
              <a:t>(</a:t>
            </a:r>
            <a:r>
              <a:rPr lang="en-GB" altLang="en-US" sz="2200" i="1" dirty="0"/>
              <a:t>k</a:t>
            </a:r>
            <a:r>
              <a:rPr lang="en-GB" altLang="en-US" sz="2200" dirty="0"/>
              <a:t>), which gives the probability of a randomly chosen  node from the graph having degree </a:t>
            </a:r>
            <a:r>
              <a:rPr lang="en-GB" altLang="en-US" sz="2200" i="1" dirty="0"/>
              <a:t>k</a:t>
            </a:r>
            <a:endParaRPr lang="en-GB" altLang="en-US" sz="220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368BF3-360A-494C-91CD-085FA847A078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51205" name="Oval 4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06" name="Oval 5"/>
          <p:cNvSpPr>
            <a:spLocks noChangeArrowheads="1"/>
          </p:cNvSpPr>
          <p:nvPr/>
        </p:nvSpPr>
        <p:spPr bwMode="auto">
          <a:xfrm>
            <a:off x="7010400" y="39624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07" name="Oval 6"/>
          <p:cNvSpPr>
            <a:spLocks noChangeArrowheads="1"/>
          </p:cNvSpPr>
          <p:nvPr/>
        </p:nvSpPr>
        <p:spPr bwMode="auto">
          <a:xfrm>
            <a:off x="6858000" y="4572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6172200" y="4572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5867400" y="40386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1210" name="AutoShape 9"/>
          <p:cNvCxnSpPr>
            <a:cxnSpLocks noChangeShapeType="1"/>
            <a:stCxn id="51205" idx="6"/>
            <a:endCxn id="51206" idx="1"/>
          </p:cNvCxnSpPr>
          <p:nvPr/>
        </p:nvCxnSpPr>
        <p:spPr bwMode="auto">
          <a:xfrm>
            <a:off x="6572250" y="3733800"/>
            <a:ext cx="460375" cy="2317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AutoShape 10"/>
          <p:cNvCxnSpPr>
            <a:cxnSpLocks noChangeShapeType="1"/>
            <a:stCxn id="51206" idx="4"/>
            <a:endCxn id="51207" idx="0"/>
          </p:cNvCxnSpPr>
          <p:nvPr/>
        </p:nvCxnSpPr>
        <p:spPr bwMode="auto">
          <a:xfrm flipH="1">
            <a:off x="6934200" y="4133850"/>
            <a:ext cx="1524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8100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1213" name="AutoShape 12"/>
          <p:cNvCxnSpPr>
            <a:cxnSpLocks noChangeShapeType="1"/>
            <a:stCxn id="51207" idx="2"/>
            <a:endCxn id="51208" idx="6"/>
          </p:cNvCxnSpPr>
          <p:nvPr/>
        </p:nvCxnSpPr>
        <p:spPr bwMode="auto">
          <a:xfrm flipH="1">
            <a:off x="6343650" y="4648200"/>
            <a:ext cx="4953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3"/>
          <p:cNvCxnSpPr>
            <a:cxnSpLocks noChangeShapeType="1"/>
            <a:stCxn id="51205" idx="4"/>
            <a:endCxn id="51207" idx="1"/>
          </p:cNvCxnSpPr>
          <p:nvPr/>
        </p:nvCxnSpPr>
        <p:spPr bwMode="auto">
          <a:xfrm>
            <a:off x="6477000" y="3829050"/>
            <a:ext cx="403225" cy="7461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4"/>
          <p:cNvCxnSpPr>
            <a:cxnSpLocks noChangeShapeType="1"/>
            <a:stCxn id="51208" idx="0"/>
            <a:endCxn id="51205" idx="3"/>
          </p:cNvCxnSpPr>
          <p:nvPr/>
        </p:nvCxnSpPr>
        <p:spPr bwMode="auto">
          <a:xfrm flipV="1">
            <a:off x="6248400" y="3806825"/>
            <a:ext cx="174625" cy="7461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5"/>
          <p:cNvCxnSpPr>
            <a:cxnSpLocks noChangeShapeType="1"/>
            <a:stCxn id="51208" idx="1"/>
            <a:endCxn id="51209" idx="5"/>
          </p:cNvCxnSpPr>
          <p:nvPr/>
        </p:nvCxnSpPr>
        <p:spPr bwMode="auto">
          <a:xfrm flipH="1" flipV="1">
            <a:off x="5997575" y="4187825"/>
            <a:ext cx="196850" cy="3873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7" name="Oval 16"/>
          <p:cNvSpPr>
            <a:spLocks noChangeArrowheads="1"/>
          </p:cNvSpPr>
          <p:nvPr/>
        </p:nvSpPr>
        <p:spPr bwMode="auto">
          <a:xfrm>
            <a:off x="8229600" y="42672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1218" name="AutoShape 18"/>
          <p:cNvCxnSpPr>
            <a:cxnSpLocks noChangeShapeType="1"/>
            <a:stCxn id="51212" idx="5"/>
            <a:endCxn id="51217" idx="0"/>
          </p:cNvCxnSpPr>
          <p:nvPr/>
        </p:nvCxnSpPr>
        <p:spPr bwMode="auto">
          <a:xfrm>
            <a:off x="8207375" y="3959225"/>
            <a:ext cx="98425" cy="2889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8534400" y="3886200"/>
            <a:ext cx="152400" cy="152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1220" name="AutoShape 21"/>
          <p:cNvCxnSpPr>
            <a:cxnSpLocks noChangeShapeType="1"/>
            <a:stCxn id="51217" idx="7"/>
            <a:endCxn id="51219" idx="3"/>
          </p:cNvCxnSpPr>
          <p:nvPr/>
        </p:nvCxnSpPr>
        <p:spPr bwMode="auto">
          <a:xfrm flipV="1">
            <a:off x="8359775" y="4035425"/>
            <a:ext cx="196850" cy="2349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2300" y="2362200"/>
          <a:ext cx="478631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763">
                  <a:extLst>
                    <a:ext uri="{9D8B030D-6E8A-4147-A177-3AD203B41FA5}">
                      <a16:colId xmlns:a16="http://schemas.microsoft.com/office/drawing/2014/main" val="1708104402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279764530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798596582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595585994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134557387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In-degree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85069281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94886692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Distribution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0.13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0.38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68472139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42292"/>
              </p:ext>
            </p:extLst>
          </p:nvPr>
        </p:nvGraphicFramePr>
        <p:xfrm>
          <a:off x="622300" y="3706813"/>
          <a:ext cx="4786312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484">
                  <a:extLst>
                    <a:ext uri="{9D8B030D-6E8A-4147-A177-3AD203B41FA5}">
                      <a16:colId xmlns:a16="http://schemas.microsoft.com/office/drawing/2014/main" val="1708104402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1279764530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3798596582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3595585994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2134557387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Out-degree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85069281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94886692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Distribution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0.13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0.38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68472139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22300" y="5002213"/>
          <a:ext cx="4786312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484">
                  <a:extLst>
                    <a:ext uri="{9D8B030D-6E8A-4147-A177-3AD203B41FA5}">
                      <a16:colId xmlns:a16="http://schemas.microsoft.com/office/drawing/2014/main" val="1708104402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1279764530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3798596582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3595585994"/>
                    </a:ext>
                  </a:extLst>
                </a:gridCol>
                <a:gridCol w="830207">
                  <a:extLst>
                    <a:ext uri="{9D8B030D-6E8A-4147-A177-3AD203B41FA5}">
                      <a16:colId xmlns:a16="http://schemas.microsoft.com/office/drawing/2014/main" val="2134557387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Degree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85069281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94886692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Distribution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0.00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0.38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0.25</a:t>
                      </a:r>
                    </a:p>
                  </a:txBody>
                  <a:tcPr marL="91434" marR="9143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0.38</a:t>
                      </a:r>
                    </a:p>
                  </a:txBody>
                  <a:tcPr marL="91434" marR="91434" marT="45733" marB="45733"/>
                </a:tc>
                <a:extLst>
                  <a:ext uri="{0D108BD9-81ED-4DB2-BD59-A6C34878D82A}">
                    <a16:rowId xmlns:a16="http://schemas.microsoft.com/office/drawing/2014/main" val="68472139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Degree distribution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368BF3-360A-494C-91CD-085FA847A078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886FE-0DF2-5085-3EBB-97CAD00DC18D}"/>
              </a:ext>
            </a:extLst>
          </p:cNvPr>
          <p:cNvSpPr/>
          <p:nvPr/>
        </p:nvSpPr>
        <p:spPr>
          <a:xfrm>
            <a:off x="228600" y="124069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anose="020B0604020202020204" pitchFamily="34" charset="0"/>
              </a:rPr>
              <a:t>Most networks observed in real systems are sparse: </a:t>
            </a:r>
          </a:p>
          <a:p>
            <a:pPr algn="ctr"/>
            <a:endParaRPr lang="en-US" sz="2000" b="1" dirty="0"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L &lt;&lt;  </a:t>
            </a:r>
            <a:r>
              <a:rPr lang="en-US" sz="2000" b="1" dirty="0" err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000" b="1" baseline="-25000" dirty="0" err="1">
                <a:solidFill>
                  <a:srgbClr val="800000"/>
                </a:solidFill>
                <a:cs typeface="Arial" panose="020B0604020202020204" pitchFamily="34" charset="0"/>
              </a:rPr>
              <a:t>max</a:t>
            </a:r>
            <a:r>
              <a:rPr 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or </a:t>
            </a:r>
          </a:p>
          <a:p>
            <a:pPr algn="ctr"/>
            <a:r>
              <a:rPr 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&lt;</a:t>
            </a:r>
            <a:r>
              <a:rPr lang="en-US" sz="2000" b="1" dirty="0" err="1">
                <a:solidFill>
                  <a:srgbClr val="800000"/>
                </a:solidFill>
                <a:cs typeface="Arial" panose="020B0604020202020204" pitchFamily="34" charset="0"/>
              </a:rPr>
              <a:t>k</a:t>
            </a:r>
            <a:r>
              <a:rPr lang="en-US" sz="2000" b="1" dirty="0">
                <a:solidFill>
                  <a:srgbClr val="800000"/>
                </a:solidFill>
                <a:cs typeface="Arial" panose="020B0604020202020204" pitchFamily="34" charset="0"/>
              </a:rPr>
              <a:t>&gt; &lt;&lt;N-1.  </a:t>
            </a:r>
          </a:p>
          <a:p>
            <a:pPr algn="ctr"/>
            <a:endParaRPr lang="en-US" sz="2000" b="1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E781BC4A-8DCF-910C-0F17-62353594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44" y="3893126"/>
            <a:ext cx="8382000" cy="19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73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Distribution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75982" cy="5318760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n-lt"/>
                  </a:rPr>
                  <a:t>-axis represents the degree and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n-lt"/>
                  </a:rPr>
                  <a:t>-axis represents the fraction of nodes having that degree</a:t>
                </a:r>
              </a:p>
              <a:p>
                <a:pPr marL="285750" lvl="1"/>
                <a:endParaRPr lang="en-US" sz="2200" dirty="0">
                  <a:solidFill>
                    <a:srgbClr val="0D0163"/>
                  </a:solidFill>
                  <a:latin typeface="+mn-lt"/>
                </a:endParaRPr>
              </a:p>
              <a:p>
                <a:pPr marL="285750" lvl="1"/>
                <a:endParaRPr lang="en-US" sz="2200" dirty="0">
                  <a:solidFill>
                    <a:srgbClr val="0D0163"/>
                  </a:solidFill>
                  <a:latin typeface="+mn-lt"/>
                </a:endParaRPr>
              </a:p>
              <a:p>
                <a:pPr marL="285750" lvl="1"/>
                <a:r>
                  <a:rPr lang="en-US" sz="2200" dirty="0">
                    <a:latin typeface="+mn-lt"/>
                  </a:rPr>
                  <a:t>On social networking sites</a:t>
                </a:r>
              </a:p>
              <a:p>
                <a:pPr marL="457200" lvl="2" indent="0">
                  <a:buNone/>
                </a:pPr>
                <a:r>
                  <a:rPr lang="en-US" sz="2200" dirty="0">
                    <a:latin typeface="+mn-lt"/>
                  </a:rPr>
                  <a:t>There exist many users with </a:t>
                </a:r>
              </a:p>
              <a:p>
                <a:pPr marL="457200" lvl="2" indent="0">
                  <a:buNone/>
                </a:pPr>
                <a:r>
                  <a:rPr lang="en-US" sz="2200" dirty="0">
                    <a:latin typeface="+mn-lt"/>
                  </a:rPr>
                  <a:t>few connections and there </a:t>
                </a:r>
              </a:p>
              <a:p>
                <a:pPr marL="457200" lvl="2" indent="0">
                  <a:buNone/>
                </a:pPr>
                <a:r>
                  <a:rPr lang="en-US" sz="2200" dirty="0">
                    <a:latin typeface="+mn-lt"/>
                  </a:rPr>
                  <a:t>exist a handful of users with </a:t>
                </a:r>
              </a:p>
              <a:p>
                <a:pPr marL="457200" lvl="2" indent="0">
                  <a:buNone/>
                </a:pPr>
                <a:r>
                  <a:rPr lang="en-US" sz="2200" dirty="0">
                    <a:latin typeface="+mn-lt"/>
                  </a:rPr>
                  <a:t>very large numbers </a:t>
                </a:r>
                <a:r>
                  <a:rPr lang="en-US" sz="2200" dirty="0"/>
                  <a:t>of friends.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75982" cy="5318760"/>
              </a:xfrm>
              <a:blipFill>
                <a:blip r:embed="rId2"/>
                <a:stretch>
                  <a:fillRect l="-1061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690692"/>
            <a:ext cx="3713366" cy="308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5779873"/>
            <a:ext cx="2456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 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Degree Distribution</a:t>
            </a:r>
            <a:endParaRPr lang="en-US" dirty="0">
              <a:solidFill>
                <a:srgbClr val="FF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 Distributions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3CC68-49C3-4A5E-AD3F-B54207791C70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D48CC35-D3DC-A93F-B925-A1D08149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36" y="2396914"/>
            <a:ext cx="3848100" cy="2781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9AF3D-197A-95EA-A648-D0C39D680C9F}"/>
              </a:ext>
            </a:extLst>
          </p:cNvPr>
          <p:cNvSpPr txBox="1"/>
          <p:nvPr/>
        </p:nvSpPr>
        <p:spPr>
          <a:xfrm>
            <a:off x="685800" y="1699664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Degree distribution of air transportation network (2016)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 Distributions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3CC68-49C3-4A5E-AD3F-B54207791C70}" type="slidenum">
              <a:rPr lang="en-US" altLang="en-US" smtClean="0"/>
              <a:pPr/>
              <a:t>77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AF3D-197A-95EA-A648-D0C39D680C9F}"/>
              </a:ext>
            </a:extLst>
          </p:cNvPr>
          <p:cNvSpPr txBox="1"/>
          <p:nvPr/>
        </p:nvSpPr>
        <p:spPr>
          <a:xfrm>
            <a:off x="685800" y="169966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Degree distribution of US county migration network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CBD7324-D435-FA8D-4AB0-BAB631EE6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71" y="2844183"/>
            <a:ext cx="4711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012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 Distributions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43CC68-49C3-4A5E-AD3F-B54207791C70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5C186D1-D7A7-0783-7743-482E9859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084"/>
            <a:ext cx="9144000" cy="42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98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076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2194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Characterizing networks:</a:t>
            </a:r>
            <a:b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How dense are they?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696200" cy="53187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Graph representation is straightforward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and intuitive, but it cannot be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effectively manipulated using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mathematical and computational tools</a:t>
            </a:r>
          </a:p>
          <a:p>
            <a:pPr lvl="1"/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We are seeking representations that can store these two sets in a way such that </a:t>
            </a:r>
          </a:p>
          <a:p>
            <a:pPr lvl="1"/>
            <a:r>
              <a:rPr lang="en-US" sz="2200" dirty="0">
                <a:latin typeface="+mn-lt"/>
              </a:rPr>
              <a:t>Does not lose information</a:t>
            </a:r>
          </a:p>
          <a:p>
            <a:pPr lvl="1"/>
            <a:r>
              <a:rPr lang="en-US" sz="2200" dirty="0">
                <a:latin typeface="+mn-lt"/>
              </a:rPr>
              <a:t>Can be manipulated easily by computers</a:t>
            </a:r>
          </a:p>
          <a:p>
            <a:pPr lvl="1"/>
            <a:r>
              <a:rPr lang="en-US" sz="2200" dirty="0">
                <a:latin typeface="+mn-lt"/>
              </a:rPr>
              <a:t>Can have mathematical methods applied easily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219200"/>
            <a:ext cx="2209800" cy="13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Network metrics: graph density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86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Of the connections that may exist between n nodes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</a:rPr>
              <a:t>directed graph </a:t>
            </a:r>
          </a:p>
          <a:p>
            <a:pPr marL="457200" lvl="1" indent="0" eaLnBrk="1" hangingPunct="1">
              <a:buFont typeface="Wingdings" charset="0"/>
              <a:buNone/>
              <a:tabLst>
                <a:tab pos="4060825" algn="l"/>
              </a:tabLst>
              <a:defRPr/>
            </a:pPr>
            <a:r>
              <a:rPr lang="en-US" sz="2200" dirty="0">
                <a:ea typeface="ＭＳ Ｐゴシック" charset="0"/>
              </a:rPr>
              <a:t>   </a:t>
            </a:r>
            <a:r>
              <a:rPr lang="en-US" sz="2200" dirty="0" err="1">
                <a:ea typeface="ＭＳ Ｐゴシック" charset="0"/>
              </a:rPr>
              <a:t>L</a:t>
            </a:r>
            <a:r>
              <a:rPr lang="en-US" sz="2200" baseline="-25000" dirty="0" err="1">
                <a:ea typeface="ＭＳ Ｐゴシック" charset="0"/>
              </a:rPr>
              <a:t>max</a:t>
            </a:r>
            <a:r>
              <a:rPr lang="en-US" sz="2200" baseline="-25000" dirty="0">
                <a:ea typeface="ＭＳ Ｐゴシック" charset="0"/>
              </a:rPr>
              <a:t> </a:t>
            </a:r>
            <a:r>
              <a:rPr lang="en-US" sz="2200" dirty="0">
                <a:ea typeface="ＭＳ Ｐゴシック" charset="0"/>
              </a:rPr>
              <a:t>= n*(n-1)</a:t>
            </a:r>
            <a:br>
              <a:rPr lang="en-US" sz="2200" dirty="0">
                <a:ea typeface="ＭＳ Ｐゴシック" charset="0"/>
              </a:rPr>
            </a:br>
            <a:r>
              <a:rPr lang="en-US" sz="2200" dirty="0">
                <a:ea typeface="ＭＳ Ｐゴシック" charset="0"/>
              </a:rPr>
              <a:t>	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</a:rPr>
              <a:t>undirected graph</a:t>
            </a:r>
          </a:p>
          <a:p>
            <a:pPr marL="457200" lvl="1" indent="0" eaLnBrk="1" hangingPunct="1">
              <a:buFont typeface="Wingdings" charset="0"/>
              <a:buNone/>
              <a:defRPr/>
            </a:pPr>
            <a:r>
              <a:rPr lang="en-US" sz="2200" dirty="0">
                <a:ea typeface="ＭＳ Ｐゴシック" charset="0"/>
              </a:rPr>
              <a:t>     </a:t>
            </a:r>
            <a:r>
              <a:rPr lang="en-US" sz="2200" dirty="0" err="1">
                <a:ea typeface="ＭＳ Ｐゴシック" charset="0"/>
              </a:rPr>
              <a:t>L</a:t>
            </a:r>
            <a:r>
              <a:rPr lang="en-US" sz="2200" baseline="-25000" dirty="0" err="1">
                <a:ea typeface="ＭＳ Ｐゴシック" charset="0"/>
              </a:rPr>
              <a:t>max</a:t>
            </a:r>
            <a:r>
              <a:rPr lang="en-US" sz="2200" baseline="-25000" dirty="0">
                <a:ea typeface="ＭＳ Ｐゴシック" charset="0"/>
              </a:rPr>
              <a:t> </a:t>
            </a:r>
            <a:r>
              <a:rPr lang="en-US" sz="2200" dirty="0">
                <a:ea typeface="ＭＳ Ｐゴシック" charset="0"/>
              </a:rPr>
              <a:t>= n*(n-1)/2</a:t>
            </a:r>
            <a:br>
              <a:rPr lang="en-US" sz="2200" dirty="0">
                <a:ea typeface="ＭＳ Ｐゴシック" charset="0"/>
              </a:rPr>
            </a:br>
            <a:endParaRPr lang="en-US" sz="2200" dirty="0">
              <a:ea typeface="ＭＳ Ｐゴシック" charset="0"/>
            </a:endParaRPr>
          </a:p>
          <a:p>
            <a:pPr lvl="1" eaLnBrk="1" hangingPunct="1">
              <a:buFont typeface="Wingdings" charset="0"/>
              <a:buChar char="n"/>
              <a:defRPr/>
            </a:pPr>
            <a:endParaRPr lang="en-US" sz="2200" dirty="0">
              <a:ea typeface="ＭＳ Ｐゴシック" charset="0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What fraction are present?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</a:rPr>
              <a:t>density = L / </a:t>
            </a:r>
            <a:r>
              <a:rPr lang="en-US" sz="2200" dirty="0" err="1">
                <a:ea typeface="ＭＳ Ｐゴシック" charset="0"/>
              </a:rPr>
              <a:t>L</a:t>
            </a:r>
            <a:r>
              <a:rPr lang="en-US" sz="2200" baseline="-25000" dirty="0" err="1">
                <a:ea typeface="ＭＳ Ｐゴシック" charset="0"/>
              </a:rPr>
              <a:t>max</a:t>
            </a:r>
            <a:r>
              <a:rPr lang="en-US" sz="2200" baseline="-25000" dirty="0">
                <a:ea typeface="ＭＳ Ｐゴシック" charset="0"/>
              </a:rPr>
              <a:t>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</a:rPr>
              <a:t>In real networks L &lt;&lt; </a:t>
            </a:r>
            <a:r>
              <a:rPr lang="en-US" sz="2200" dirty="0" err="1">
                <a:ea typeface="ＭＳ Ｐゴシック" charset="0"/>
              </a:rPr>
              <a:t>L</a:t>
            </a:r>
            <a:r>
              <a:rPr lang="en-US" sz="2200" baseline="-25000" dirty="0" err="1">
                <a:ea typeface="ＭＳ Ｐゴシック" charset="0"/>
              </a:rPr>
              <a:t>max</a:t>
            </a:r>
            <a:endParaRPr lang="en-US" sz="2200" dirty="0">
              <a:ea typeface="ＭＳ Ｐゴシック" charset="0"/>
            </a:endParaRPr>
          </a:p>
          <a:p>
            <a:pPr lvl="1" eaLnBrk="1" hangingPunct="1">
              <a:buFont typeface="Wingdings" charset="0"/>
              <a:buChar char="n"/>
              <a:defRPr/>
            </a:pPr>
            <a:endParaRPr lang="en-US" sz="2200" baseline="-25000" dirty="0">
              <a:ea typeface="ＭＳ Ｐゴシック" charset="0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200" dirty="0">
                <a:ea typeface="ＭＳ Ｐゴシック" charset="0"/>
              </a:rPr>
              <a:t>For example, out of 12 possible connections, 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200" dirty="0">
                <a:ea typeface="ＭＳ Ｐゴシック" charset="0"/>
              </a:rPr>
              <a:t>	this graph has 7, giving it a density of 7/12 = 0.583</a:t>
            </a:r>
          </a:p>
          <a:p>
            <a:pPr lvl="1" eaLnBrk="1" hangingPunct="1">
              <a:buFont typeface="Wingdings" charset="0"/>
              <a:buChar char="n"/>
              <a:defRPr/>
            </a:pPr>
            <a:endParaRPr lang="en-US" sz="2200" dirty="0">
              <a:ea typeface="ＭＳ Ｐゴシック" charset="0"/>
            </a:endParaRPr>
          </a:p>
        </p:txBody>
      </p:sp>
      <p:sp>
        <p:nvSpPr>
          <p:cNvPr id="56324" name="AutoShape 5"/>
          <p:cNvSpPr>
            <a:spLocks noChangeAspect="1" noChangeArrowheads="1" noTextEdit="1"/>
          </p:cNvSpPr>
          <p:nvPr/>
        </p:nvSpPr>
        <p:spPr bwMode="auto">
          <a:xfrm>
            <a:off x="5334000" y="2063750"/>
            <a:ext cx="353695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6"/>
          <p:cNvSpPr>
            <a:spLocks/>
          </p:cNvSpPr>
          <p:nvPr/>
        </p:nvSpPr>
        <p:spPr bwMode="auto">
          <a:xfrm>
            <a:off x="8301038" y="3333750"/>
            <a:ext cx="77787" cy="55563"/>
          </a:xfrm>
          <a:custGeom>
            <a:avLst/>
            <a:gdLst>
              <a:gd name="T0" fmla="*/ 0 w 246"/>
              <a:gd name="T1" fmla="*/ 0 h 172"/>
              <a:gd name="T2" fmla="*/ 0 w 246"/>
              <a:gd name="T3" fmla="*/ 0 h 172"/>
              <a:gd name="T4" fmla="*/ 0 w 246"/>
              <a:gd name="T5" fmla="*/ 0 h 172"/>
              <a:gd name="T6" fmla="*/ 0 w 246"/>
              <a:gd name="T7" fmla="*/ 0 h 172"/>
              <a:gd name="T8" fmla="*/ 0 w 246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172"/>
              <a:gd name="T17" fmla="*/ 246 w 246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172">
                <a:moveTo>
                  <a:pt x="246" y="66"/>
                </a:moveTo>
                <a:lnTo>
                  <a:pt x="15" y="172"/>
                </a:lnTo>
                <a:lnTo>
                  <a:pt x="55" y="82"/>
                </a:lnTo>
                <a:lnTo>
                  <a:pt x="0" y="0"/>
                </a:lnTo>
                <a:lnTo>
                  <a:pt x="24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Freeform 7"/>
          <p:cNvSpPr>
            <a:spLocks/>
          </p:cNvSpPr>
          <p:nvPr/>
        </p:nvSpPr>
        <p:spPr bwMode="auto">
          <a:xfrm>
            <a:off x="8301038" y="3333750"/>
            <a:ext cx="77787" cy="55563"/>
          </a:xfrm>
          <a:custGeom>
            <a:avLst/>
            <a:gdLst>
              <a:gd name="T0" fmla="*/ 0 w 215"/>
              <a:gd name="T1" fmla="*/ 0 h 150"/>
              <a:gd name="T2" fmla="*/ 0 w 215"/>
              <a:gd name="T3" fmla="*/ 0 h 150"/>
              <a:gd name="T4" fmla="*/ 0 w 215"/>
              <a:gd name="T5" fmla="*/ 0 h 150"/>
              <a:gd name="T6" fmla="*/ 0 w 215"/>
              <a:gd name="T7" fmla="*/ 0 h 150"/>
              <a:gd name="T8" fmla="*/ 0 w 215"/>
              <a:gd name="T9" fmla="*/ 0 h 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50"/>
              <a:gd name="T17" fmla="*/ 215 w 215"/>
              <a:gd name="T18" fmla="*/ 150 h 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50">
                <a:moveTo>
                  <a:pt x="215" y="57"/>
                </a:moveTo>
                <a:lnTo>
                  <a:pt x="13" y="150"/>
                </a:lnTo>
                <a:lnTo>
                  <a:pt x="48" y="71"/>
                </a:lnTo>
                <a:lnTo>
                  <a:pt x="0" y="0"/>
                </a:lnTo>
                <a:lnTo>
                  <a:pt x="215" y="57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8"/>
          <p:cNvSpPr>
            <a:spLocks/>
          </p:cNvSpPr>
          <p:nvPr/>
        </p:nvSpPr>
        <p:spPr bwMode="auto">
          <a:xfrm>
            <a:off x="5459413" y="3354388"/>
            <a:ext cx="2889250" cy="49212"/>
          </a:xfrm>
          <a:custGeom>
            <a:avLst/>
            <a:gdLst>
              <a:gd name="T0" fmla="*/ 0 w 7938"/>
              <a:gd name="T1" fmla="*/ 0 h 135"/>
              <a:gd name="T2" fmla="*/ 0 w 7938"/>
              <a:gd name="T3" fmla="*/ 0 h 135"/>
              <a:gd name="T4" fmla="*/ 0 w 7938"/>
              <a:gd name="T5" fmla="*/ 0 h 135"/>
              <a:gd name="T6" fmla="*/ 0 w 7938"/>
              <a:gd name="T7" fmla="*/ 0 h 135"/>
              <a:gd name="T8" fmla="*/ 0 w 7938"/>
              <a:gd name="T9" fmla="*/ 0 h 135"/>
              <a:gd name="T10" fmla="*/ 0 w 7938"/>
              <a:gd name="T11" fmla="*/ 0 h 135"/>
              <a:gd name="T12" fmla="*/ 0 w 7938"/>
              <a:gd name="T13" fmla="*/ 0 h 135"/>
              <a:gd name="T14" fmla="*/ 0 w 7938"/>
              <a:gd name="T15" fmla="*/ 0 h 135"/>
              <a:gd name="T16" fmla="*/ 0 w 7938"/>
              <a:gd name="T17" fmla="*/ 0 h 135"/>
              <a:gd name="T18" fmla="*/ 0 w 7938"/>
              <a:gd name="T19" fmla="*/ 0 h 135"/>
              <a:gd name="T20" fmla="*/ 0 w 7938"/>
              <a:gd name="T21" fmla="*/ 0 h 135"/>
              <a:gd name="T22" fmla="*/ 0 w 7938"/>
              <a:gd name="T23" fmla="*/ 0 h 135"/>
              <a:gd name="T24" fmla="*/ 0 w 7938"/>
              <a:gd name="T25" fmla="*/ 0 h 135"/>
              <a:gd name="T26" fmla="*/ 0 w 7938"/>
              <a:gd name="T27" fmla="*/ 0 h 135"/>
              <a:gd name="T28" fmla="*/ 0 w 7938"/>
              <a:gd name="T29" fmla="*/ 0 h 135"/>
              <a:gd name="T30" fmla="*/ 0 w 7938"/>
              <a:gd name="T31" fmla="*/ 0 h 135"/>
              <a:gd name="T32" fmla="*/ 0 w 7938"/>
              <a:gd name="T33" fmla="*/ 0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38"/>
              <a:gd name="T52" fmla="*/ 0 h 135"/>
              <a:gd name="T53" fmla="*/ 7938 w 7938"/>
              <a:gd name="T54" fmla="*/ 135 h 13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38" h="135">
                <a:moveTo>
                  <a:pt x="0" y="0"/>
                </a:moveTo>
                <a:lnTo>
                  <a:pt x="396" y="31"/>
                </a:lnTo>
                <a:lnTo>
                  <a:pt x="833" y="57"/>
                </a:lnTo>
                <a:lnTo>
                  <a:pt x="1303" y="80"/>
                </a:lnTo>
                <a:lnTo>
                  <a:pt x="1802" y="99"/>
                </a:lnTo>
                <a:lnTo>
                  <a:pt x="2324" y="114"/>
                </a:lnTo>
                <a:lnTo>
                  <a:pt x="2863" y="125"/>
                </a:lnTo>
                <a:lnTo>
                  <a:pt x="3413" y="132"/>
                </a:lnTo>
                <a:lnTo>
                  <a:pt x="3969" y="135"/>
                </a:lnTo>
                <a:lnTo>
                  <a:pt x="4524" y="134"/>
                </a:lnTo>
                <a:lnTo>
                  <a:pt x="5074" y="128"/>
                </a:lnTo>
                <a:lnTo>
                  <a:pt x="5613" y="119"/>
                </a:lnTo>
                <a:lnTo>
                  <a:pt x="6135" y="105"/>
                </a:lnTo>
                <a:lnTo>
                  <a:pt x="6634" y="87"/>
                </a:lnTo>
                <a:lnTo>
                  <a:pt x="7104" y="65"/>
                </a:lnTo>
                <a:lnTo>
                  <a:pt x="7541" y="39"/>
                </a:lnTo>
                <a:lnTo>
                  <a:pt x="7938" y="8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Freeform 9"/>
          <p:cNvSpPr>
            <a:spLocks/>
          </p:cNvSpPr>
          <p:nvPr/>
        </p:nvSpPr>
        <p:spPr bwMode="auto">
          <a:xfrm>
            <a:off x="5559425" y="3205163"/>
            <a:ext cx="74613" cy="71437"/>
          </a:xfrm>
          <a:custGeom>
            <a:avLst/>
            <a:gdLst>
              <a:gd name="T0" fmla="*/ 0 w 235"/>
              <a:gd name="T1" fmla="*/ 0 h 227"/>
              <a:gd name="T2" fmla="*/ 0 w 235"/>
              <a:gd name="T3" fmla="*/ 0 h 227"/>
              <a:gd name="T4" fmla="*/ 0 w 235"/>
              <a:gd name="T5" fmla="*/ 0 h 227"/>
              <a:gd name="T6" fmla="*/ 0 w 235"/>
              <a:gd name="T7" fmla="*/ 0 h 227"/>
              <a:gd name="T8" fmla="*/ 0 w 235"/>
              <a:gd name="T9" fmla="*/ 0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27"/>
              <a:gd name="T17" fmla="*/ 235 w 235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27">
                <a:moveTo>
                  <a:pt x="0" y="227"/>
                </a:moveTo>
                <a:lnTo>
                  <a:pt x="118" y="0"/>
                </a:lnTo>
                <a:lnTo>
                  <a:pt x="141" y="97"/>
                </a:lnTo>
                <a:lnTo>
                  <a:pt x="235" y="128"/>
                </a:lnTo>
                <a:lnTo>
                  <a:pt x="0" y="2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10"/>
          <p:cNvSpPr>
            <a:spLocks/>
          </p:cNvSpPr>
          <p:nvPr/>
        </p:nvSpPr>
        <p:spPr bwMode="auto">
          <a:xfrm>
            <a:off x="5559425" y="3205163"/>
            <a:ext cx="74613" cy="71437"/>
          </a:xfrm>
          <a:custGeom>
            <a:avLst/>
            <a:gdLst>
              <a:gd name="T0" fmla="*/ 0 w 205"/>
              <a:gd name="T1" fmla="*/ 0 h 198"/>
              <a:gd name="T2" fmla="*/ 0 w 205"/>
              <a:gd name="T3" fmla="*/ 0 h 198"/>
              <a:gd name="T4" fmla="*/ 0 w 205"/>
              <a:gd name="T5" fmla="*/ 0 h 198"/>
              <a:gd name="T6" fmla="*/ 0 w 205"/>
              <a:gd name="T7" fmla="*/ 0 h 198"/>
              <a:gd name="T8" fmla="*/ 0 w 205"/>
              <a:gd name="T9" fmla="*/ 0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198"/>
              <a:gd name="T17" fmla="*/ 205 w 205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198">
                <a:moveTo>
                  <a:pt x="0" y="198"/>
                </a:moveTo>
                <a:lnTo>
                  <a:pt x="103" y="0"/>
                </a:lnTo>
                <a:lnTo>
                  <a:pt x="123" y="84"/>
                </a:lnTo>
                <a:lnTo>
                  <a:pt x="205" y="111"/>
                </a:lnTo>
                <a:lnTo>
                  <a:pt x="0" y="19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11"/>
          <p:cNvSpPr>
            <a:spLocks/>
          </p:cNvSpPr>
          <p:nvPr/>
        </p:nvSpPr>
        <p:spPr bwMode="auto">
          <a:xfrm>
            <a:off x="5581650" y="2179638"/>
            <a:ext cx="1400175" cy="1076325"/>
          </a:xfrm>
          <a:custGeom>
            <a:avLst/>
            <a:gdLst>
              <a:gd name="T0" fmla="*/ 0 w 3850"/>
              <a:gd name="T1" fmla="*/ 0 h 2956"/>
              <a:gd name="T2" fmla="*/ 0 w 3850"/>
              <a:gd name="T3" fmla="*/ 0 h 2956"/>
              <a:gd name="T4" fmla="*/ 0 w 3850"/>
              <a:gd name="T5" fmla="*/ 0 h 2956"/>
              <a:gd name="T6" fmla="*/ 0 w 3850"/>
              <a:gd name="T7" fmla="*/ 0 h 2956"/>
              <a:gd name="T8" fmla="*/ 0 w 3850"/>
              <a:gd name="T9" fmla="*/ 0 h 2956"/>
              <a:gd name="T10" fmla="*/ 0 w 3850"/>
              <a:gd name="T11" fmla="*/ 0 h 2956"/>
              <a:gd name="T12" fmla="*/ 0 w 3850"/>
              <a:gd name="T13" fmla="*/ 0 h 2956"/>
              <a:gd name="T14" fmla="*/ 0 w 3850"/>
              <a:gd name="T15" fmla="*/ 0 h 2956"/>
              <a:gd name="T16" fmla="*/ 0 w 3850"/>
              <a:gd name="T17" fmla="*/ 0 h 2956"/>
              <a:gd name="T18" fmla="*/ 0 w 3850"/>
              <a:gd name="T19" fmla="*/ 0 h 2956"/>
              <a:gd name="T20" fmla="*/ 0 w 3850"/>
              <a:gd name="T21" fmla="*/ 0 h 2956"/>
              <a:gd name="T22" fmla="*/ 0 w 3850"/>
              <a:gd name="T23" fmla="*/ 0 h 2956"/>
              <a:gd name="T24" fmla="*/ 0 w 3850"/>
              <a:gd name="T25" fmla="*/ 0 h 2956"/>
              <a:gd name="T26" fmla="*/ 0 w 3850"/>
              <a:gd name="T27" fmla="*/ 0 h 2956"/>
              <a:gd name="T28" fmla="*/ 0 w 3850"/>
              <a:gd name="T29" fmla="*/ 0 h 2956"/>
              <a:gd name="T30" fmla="*/ 0 w 3850"/>
              <a:gd name="T31" fmla="*/ 0 h 2956"/>
              <a:gd name="T32" fmla="*/ 0 w 3850"/>
              <a:gd name="T33" fmla="*/ 0 h 29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50"/>
              <a:gd name="T52" fmla="*/ 0 h 2956"/>
              <a:gd name="T53" fmla="*/ 3850 w 3850"/>
              <a:gd name="T54" fmla="*/ 2956 h 29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50" h="2956">
                <a:moveTo>
                  <a:pt x="3850" y="0"/>
                </a:moveTo>
                <a:lnTo>
                  <a:pt x="3645" y="134"/>
                </a:lnTo>
                <a:lnTo>
                  <a:pt x="3422" y="284"/>
                </a:lnTo>
                <a:lnTo>
                  <a:pt x="3185" y="448"/>
                </a:lnTo>
                <a:lnTo>
                  <a:pt x="2936" y="625"/>
                </a:lnTo>
                <a:lnTo>
                  <a:pt x="2678" y="812"/>
                </a:lnTo>
                <a:lnTo>
                  <a:pt x="2413" y="1007"/>
                </a:lnTo>
                <a:lnTo>
                  <a:pt x="2145" y="1209"/>
                </a:lnTo>
                <a:lnTo>
                  <a:pt x="1875" y="1414"/>
                </a:lnTo>
                <a:lnTo>
                  <a:pt x="1607" y="1621"/>
                </a:lnTo>
                <a:lnTo>
                  <a:pt x="1343" y="1828"/>
                </a:lnTo>
                <a:lnTo>
                  <a:pt x="1086" y="2034"/>
                </a:lnTo>
                <a:lnTo>
                  <a:pt x="839" y="2235"/>
                </a:lnTo>
                <a:lnTo>
                  <a:pt x="604" y="2429"/>
                </a:lnTo>
                <a:lnTo>
                  <a:pt x="384" y="2616"/>
                </a:lnTo>
                <a:lnTo>
                  <a:pt x="181" y="2792"/>
                </a:lnTo>
                <a:lnTo>
                  <a:pt x="0" y="2956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Freeform 12"/>
          <p:cNvSpPr>
            <a:spLocks/>
          </p:cNvSpPr>
          <p:nvPr/>
        </p:nvSpPr>
        <p:spPr bwMode="auto">
          <a:xfrm>
            <a:off x="6948488" y="4324350"/>
            <a:ext cx="53975" cy="79375"/>
          </a:xfrm>
          <a:custGeom>
            <a:avLst/>
            <a:gdLst>
              <a:gd name="T0" fmla="*/ 0 w 173"/>
              <a:gd name="T1" fmla="*/ 0 h 247"/>
              <a:gd name="T2" fmla="*/ 0 w 173"/>
              <a:gd name="T3" fmla="*/ 0 h 247"/>
              <a:gd name="T4" fmla="*/ 0 w 173"/>
              <a:gd name="T5" fmla="*/ 0 h 247"/>
              <a:gd name="T6" fmla="*/ 0 w 173"/>
              <a:gd name="T7" fmla="*/ 0 h 247"/>
              <a:gd name="T8" fmla="*/ 0 w 173"/>
              <a:gd name="T9" fmla="*/ 0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247"/>
              <a:gd name="T17" fmla="*/ 173 w 173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247">
                <a:moveTo>
                  <a:pt x="108" y="247"/>
                </a:moveTo>
                <a:lnTo>
                  <a:pt x="0" y="15"/>
                </a:lnTo>
                <a:lnTo>
                  <a:pt x="90" y="55"/>
                </a:lnTo>
                <a:lnTo>
                  <a:pt x="173" y="0"/>
                </a:lnTo>
                <a:lnTo>
                  <a:pt x="108" y="2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Freeform 13"/>
          <p:cNvSpPr>
            <a:spLocks/>
          </p:cNvSpPr>
          <p:nvPr/>
        </p:nvSpPr>
        <p:spPr bwMode="auto">
          <a:xfrm>
            <a:off x="6948488" y="4324350"/>
            <a:ext cx="53975" cy="79375"/>
          </a:xfrm>
          <a:custGeom>
            <a:avLst/>
            <a:gdLst>
              <a:gd name="T0" fmla="*/ 0 w 151"/>
              <a:gd name="T1" fmla="*/ 0 h 215"/>
              <a:gd name="T2" fmla="*/ 0 w 151"/>
              <a:gd name="T3" fmla="*/ 0 h 215"/>
              <a:gd name="T4" fmla="*/ 0 w 151"/>
              <a:gd name="T5" fmla="*/ 0 h 215"/>
              <a:gd name="T6" fmla="*/ 0 w 151"/>
              <a:gd name="T7" fmla="*/ 0 h 215"/>
              <a:gd name="T8" fmla="*/ 0 w 15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15"/>
              <a:gd name="T17" fmla="*/ 151 w 15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15">
                <a:moveTo>
                  <a:pt x="94" y="215"/>
                </a:moveTo>
                <a:lnTo>
                  <a:pt x="0" y="13"/>
                </a:lnTo>
                <a:lnTo>
                  <a:pt x="79" y="48"/>
                </a:lnTo>
                <a:lnTo>
                  <a:pt x="151" y="0"/>
                </a:lnTo>
                <a:lnTo>
                  <a:pt x="94" y="21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Freeform 14"/>
          <p:cNvSpPr>
            <a:spLocks/>
          </p:cNvSpPr>
          <p:nvPr/>
        </p:nvSpPr>
        <p:spPr bwMode="auto">
          <a:xfrm>
            <a:off x="6943725" y="2179638"/>
            <a:ext cx="38100" cy="2193925"/>
          </a:xfrm>
          <a:custGeom>
            <a:avLst/>
            <a:gdLst>
              <a:gd name="T0" fmla="*/ 0 w 105"/>
              <a:gd name="T1" fmla="*/ 0 h 6024"/>
              <a:gd name="T2" fmla="*/ 0 w 105"/>
              <a:gd name="T3" fmla="*/ 0 h 6024"/>
              <a:gd name="T4" fmla="*/ 0 w 105"/>
              <a:gd name="T5" fmla="*/ 0 h 6024"/>
              <a:gd name="T6" fmla="*/ 0 w 105"/>
              <a:gd name="T7" fmla="*/ 0 h 6024"/>
              <a:gd name="T8" fmla="*/ 0 w 105"/>
              <a:gd name="T9" fmla="*/ 0 h 6024"/>
              <a:gd name="T10" fmla="*/ 0 w 105"/>
              <a:gd name="T11" fmla="*/ 0 h 6024"/>
              <a:gd name="T12" fmla="*/ 0 w 105"/>
              <a:gd name="T13" fmla="*/ 0 h 6024"/>
              <a:gd name="T14" fmla="*/ 0 w 105"/>
              <a:gd name="T15" fmla="*/ 0 h 6024"/>
              <a:gd name="T16" fmla="*/ 0 w 105"/>
              <a:gd name="T17" fmla="*/ 0 h 60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6024"/>
              <a:gd name="T29" fmla="*/ 105 w 105"/>
              <a:gd name="T30" fmla="*/ 6024 h 60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6024">
                <a:moveTo>
                  <a:pt x="105" y="0"/>
                </a:moveTo>
                <a:lnTo>
                  <a:pt x="60" y="634"/>
                </a:lnTo>
                <a:lnTo>
                  <a:pt x="28" y="1370"/>
                </a:lnTo>
                <a:lnTo>
                  <a:pt x="8" y="2174"/>
                </a:lnTo>
                <a:lnTo>
                  <a:pt x="0" y="3012"/>
                </a:lnTo>
                <a:lnTo>
                  <a:pt x="5" y="3850"/>
                </a:lnTo>
                <a:lnTo>
                  <a:pt x="23" y="4654"/>
                </a:lnTo>
                <a:lnTo>
                  <a:pt x="53" y="5390"/>
                </a:lnTo>
                <a:lnTo>
                  <a:pt x="96" y="602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5"/>
          <p:cNvSpPr>
            <a:spLocks/>
          </p:cNvSpPr>
          <p:nvPr/>
        </p:nvSpPr>
        <p:spPr bwMode="auto">
          <a:xfrm>
            <a:off x="8326438" y="3213100"/>
            <a:ext cx="79375" cy="63500"/>
          </a:xfrm>
          <a:custGeom>
            <a:avLst/>
            <a:gdLst>
              <a:gd name="T0" fmla="*/ 0 w 250"/>
              <a:gd name="T1" fmla="*/ 0 h 201"/>
              <a:gd name="T2" fmla="*/ 0 w 250"/>
              <a:gd name="T3" fmla="*/ 0 h 201"/>
              <a:gd name="T4" fmla="*/ 0 w 250"/>
              <a:gd name="T5" fmla="*/ 0 h 201"/>
              <a:gd name="T6" fmla="*/ 0 w 250"/>
              <a:gd name="T7" fmla="*/ 0 h 201"/>
              <a:gd name="T8" fmla="*/ 0 w 250"/>
              <a:gd name="T9" fmla="*/ 0 h 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1"/>
              <a:gd name="T17" fmla="*/ 250 w 250"/>
              <a:gd name="T18" fmla="*/ 201 h 2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1">
                <a:moveTo>
                  <a:pt x="250" y="201"/>
                </a:moveTo>
                <a:lnTo>
                  <a:pt x="0" y="145"/>
                </a:lnTo>
                <a:lnTo>
                  <a:pt x="88" y="98"/>
                </a:lnTo>
                <a:lnTo>
                  <a:pt x="94" y="0"/>
                </a:lnTo>
                <a:lnTo>
                  <a:pt x="250" y="2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6"/>
          <p:cNvSpPr>
            <a:spLocks/>
          </p:cNvSpPr>
          <p:nvPr/>
        </p:nvSpPr>
        <p:spPr bwMode="auto">
          <a:xfrm>
            <a:off x="8326438" y="3213100"/>
            <a:ext cx="79375" cy="63500"/>
          </a:xfrm>
          <a:custGeom>
            <a:avLst/>
            <a:gdLst>
              <a:gd name="T0" fmla="*/ 0 w 218"/>
              <a:gd name="T1" fmla="*/ 0 h 176"/>
              <a:gd name="T2" fmla="*/ 0 w 218"/>
              <a:gd name="T3" fmla="*/ 0 h 176"/>
              <a:gd name="T4" fmla="*/ 0 w 218"/>
              <a:gd name="T5" fmla="*/ 0 h 176"/>
              <a:gd name="T6" fmla="*/ 0 w 218"/>
              <a:gd name="T7" fmla="*/ 0 h 176"/>
              <a:gd name="T8" fmla="*/ 0 w 218"/>
              <a:gd name="T9" fmla="*/ 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176"/>
              <a:gd name="T17" fmla="*/ 218 w 218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176">
                <a:moveTo>
                  <a:pt x="218" y="176"/>
                </a:moveTo>
                <a:lnTo>
                  <a:pt x="0" y="127"/>
                </a:lnTo>
                <a:lnTo>
                  <a:pt x="77" y="86"/>
                </a:lnTo>
                <a:lnTo>
                  <a:pt x="82" y="0"/>
                </a:lnTo>
                <a:lnTo>
                  <a:pt x="218" y="17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Freeform 17"/>
          <p:cNvSpPr>
            <a:spLocks/>
          </p:cNvSpPr>
          <p:nvPr/>
        </p:nvSpPr>
        <p:spPr bwMode="auto">
          <a:xfrm>
            <a:off x="6981825" y="2179638"/>
            <a:ext cx="1397000" cy="1081087"/>
          </a:xfrm>
          <a:custGeom>
            <a:avLst/>
            <a:gdLst>
              <a:gd name="T0" fmla="*/ 0 w 3839"/>
              <a:gd name="T1" fmla="*/ 0 h 2969"/>
              <a:gd name="T2" fmla="*/ 0 w 3839"/>
              <a:gd name="T3" fmla="*/ 0 h 2969"/>
              <a:gd name="T4" fmla="*/ 0 w 3839"/>
              <a:gd name="T5" fmla="*/ 0 h 2969"/>
              <a:gd name="T6" fmla="*/ 0 w 3839"/>
              <a:gd name="T7" fmla="*/ 0 h 2969"/>
              <a:gd name="T8" fmla="*/ 0 w 3839"/>
              <a:gd name="T9" fmla="*/ 0 h 2969"/>
              <a:gd name="T10" fmla="*/ 0 w 3839"/>
              <a:gd name="T11" fmla="*/ 0 h 2969"/>
              <a:gd name="T12" fmla="*/ 0 w 3839"/>
              <a:gd name="T13" fmla="*/ 0 h 2969"/>
              <a:gd name="T14" fmla="*/ 0 w 3839"/>
              <a:gd name="T15" fmla="*/ 0 h 2969"/>
              <a:gd name="T16" fmla="*/ 0 w 3839"/>
              <a:gd name="T17" fmla="*/ 0 h 2969"/>
              <a:gd name="T18" fmla="*/ 0 w 3839"/>
              <a:gd name="T19" fmla="*/ 0 h 2969"/>
              <a:gd name="T20" fmla="*/ 0 w 3839"/>
              <a:gd name="T21" fmla="*/ 0 h 2969"/>
              <a:gd name="T22" fmla="*/ 0 w 3839"/>
              <a:gd name="T23" fmla="*/ 0 h 2969"/>
              <a:gd name="T24" fmla="*/ 0 w 3839"/>
              <a:gd name="T25" fmla="*/ 0 h 2969"/>
              <a:gd name="T26" fmla="*/ 0 w 3839"/>
              <a:gd name="T27" fmla="*/ 0 h 2969"/>
              <a:gd name="T28" fmla="*/ 0 w 3839"/>
              <a:gd name="T29" fmla="*/ 0 h 2969"/>
              <a:gd name="T30" fmla="*/ 0 w 3839"/>
              <a:gd name="T31" fmla="*/ 0 h 2969"/>
              <a:gd name="T32" fmla="*/ 0 w 3839"/>
              <a:gd name="T33" fmla="*/ 0 h 29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39"/>
              <a:gd name="T52" fmla="*/ 0 h 2969"/>
              <a:gd name="T53" fmla="*/ 3839 w 3839"/>
              <a:gd name="T54" fmla="*/ 2969 h 29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39" h="2969">
                <a:moveTo>
                  <a:pt x="0" y="0"/>
                </a:moveTo>
                <a:lnTo>
                  <a:pt x="181" y="164"/>
                </a:lnTo>
                <a:lnTo>
                  <a:pt x="383" y="341"/>
                </a:lnTo>
                <a:lnTo>
                  <a:pt x="603" y="528"/>
                </a:lnTo>
                <a:lnTo>
                  <a:pt x="837" y="723"/>
                </a:lnTo>
                <a:lnTo>
                  <a:pt x="1084" y="925"/>
                </a:lnTo>
                <a:lnTo>
                  <a:pt x="1340" y="1132"/>
                </a:lnTo>
                <a:lnTo>
                  <a:pt x="1603" y="1340"/>
                </a:lnTo>
                <a:lnTo>
                  <a:pt x="1870" y="1548"/>
                </a:lnTo>
                <a:lnTo>
                  <a:pt x="2139" y="1755"/>
                </a:lnTo>
                <a:lnTo>
                  <a:pt x="2406" y="1957"/>
                </a:lnTo>
                <a:lnTo>
                  <a:pt x="2670" y="2154"/>
                </a:lnTo>
                <a:lnTo>
                  <a:pt x="2928" y="2342"/>
                </a:lnTo>
                <a:lnTo>
                  <a:pt x="3176" y="2519"/>
                </a:lnTo>
                <a:lnTo>
                  <a:pt x="3412" y="2684"/>
                </a:lnTo>
                <a:lnTo>
                  <a:pt x="3635" y="2835"/>
                </a:lnTo>
                <a:lnTo>
                  <a:pt x="3839" y="2969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Freeform 18"/>
          <p:cNvSpPr>
            <a:spLocks/>
          </p:cNvSpPr>
          <p:nvPr/>
        </p:nvSpPr>
        <p:spPr bwMode="auto">
          <a:xfrm>
            <a:off x="6961188" y="2305050"/>
            <a:ext cx="55562" cy="79375"/>
          </a:xfrm>
          <a:custGeom>
            <a:avLst/>
            <a:gdLst>
              <a:gd name="T0" fmla="*/ 0 w 174"/>
              <a:gd name="T1" fmla="*/ 0 h 248"/>
              <a:gd name="T2" fmla="*/ 0 w 174"/>
              <a:gd name="T3" fmla="*/ 0 h 248"/>
              <a:gd name="T4" fmla="*/ 0 w 174"/>
              <a:gd name="T5" fmla="*/ 0 h 248"/>
              <a:gd name="T6" fmla="*/ 0 w 174"/>
              <a:gd name="T7" fmla="*/ 0 h 248"/>
              <a:gd name="T8" fmla="*/ 0 w 174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248"/>
              <a:gd name="T17" fmla="*/ 174 w 174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248">
                <a:moveTo>
                  <a:pt x="66" y="0"/>
                </a:moveTo>
                <a:lnTo>
                  <a:pt x="174" y="232"/>
                </a:lnTo>
                <a:lnTo>
                  <a:pt x="83" y="192"/>
                </a:lnTo>
                <a:lnTo>
                  <a:pt x="0" y="248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9"/>
          <p:cNvSpPr>
            <a:spLocks/>
          </p:cNvSpPr>
          <p:nvPr/>
        </p:nvSpPr>
        <p:spPr bwMode="auto">
          <a:xfrm>
            <a:off x="6961188" y="2305050"/>
            <a:ext cx="55562" cy="79375"/>
          </a:xfrm>
          <a:custGeom>
            <a:avLst/>
            <a:gdLst>
              <a:gd name="T0" fmla="*/ 0 w 151"/>
              <a:gd name="T1" fmla="*/ 0 h 216"/>
              <a:gd name="T2" fmla="*/ 0 w 151"/>
              <a:gd name="T3" fmla="*/ 0 h 216"/>
              <a:gd name="T4" fmla="*/ 0 w 151"/>
              <a:gd name="T5" fmla="*/ 0 h 216"/>
              <a:gd name="T6" fmla="*/ 0 w 151"/>
              <a:gd name="T7" fmla="*/ 0 h 216"/>
              <a:gd name="T8" fmla="*/ 0 w 151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16"/>
              <a:gd name="T17" fmla="*/ 151 w 151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16">
                <a:moveTo>
                  <a:pt x="57" y="0"/>
                </a:moveTo>
                <a:lnTo>
                  <a:pt x="151" y="202"/>
                </a:lnTo>
                <a:lnTo>
                  <a:pt x="72" y="167"/>
                </a:lnTo>
                <a:lnTo>
                  <a:pt x="0" y="216"/>
                </a:lnTo>
                <a:lnTo>
                  <a:pt x="57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Freeform 20"/>
          <p:cNvSpPr>
            <a:spLocks/>
          </p:cNvSpPr>
          <p:nvPr/>
        </p:nvSpPr>
        <p:spPr bwMode="auto">
          <a:xfrm>
            <a:off x="6981825" y="2336800"/>
            <a:ext cx="38100" cy="2192338"/>
          </a:xfrm>
          <a:custGeom>
            <a:avLst/>
            <a:gdLst>
              <a:gd name="T0" fmla="*/ 0 w 104"/>
              <a:gd name="T1" fmla="*/ 0 h 6024"/>
              <a:gd name="T2" fmla="*/ 0 w 104"/>
              <a:gd name="T3" fmla="*/ 0 h 6024"/>
              <a:gd name="T4" fmla="*/ 0 w 104"/>
              <a:gd name="T5" fmla="*/ 0 h 6024"/>
              <a:gd name="T6" fmla="*/ 0 w 104"/>
              <a:gd name="T7" fmla="*/ 0 h 6024"/>
              <a:gd name="T8" fmla="*/ 0 w 104"/>
              <a:gd name="T9" fmla="*/ 0 h 6024"/>
              <a:gd name="T10" fmla="*/ 0 w 104"/>
              <a:gd name="T11" fmla="*/ 0 h 6024"/>
              <a:gd name="T12" fmla="*/ 0 w 104"/>
              <a:gd name="T13" fmla="*/ 0 h 6024"/>
              <a:gd name="T14" fmla="*/ 0 w 104"/>
              <a:gd name="T15" fmla="*/ 0 h 6024"/>
              <a:gd name="T16" fmla="*/ 0 w 104"/>
              <a:gd name="T17" fmla="*/ 0 h 60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"/>
              <a:gd name="T28" fmla="*/ 0 h 6024"/>
              <a:gd name="T29" fmla="*/ 104 w 104"/>
              <a:gd name="T30" fmla="*/ 6024 h 60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" h="6024">
                <a:moveTo>
                  <a:pt x="0" y="6024"/>
                </a:moveTo>
                <a:lnTo>
                  <a:pt x="44" y="5390"/>
                </a:lnTo>
                <a:lnTo>
                  <a:pt x="76" y="4654"/>
                </a:lnTo>
                <a:lnTo>
                  <a:pt x="96" y="3850"/>
                </a:lnTo>
                <a:lnTo>
                  <a:pt x="104" y="3012"/>
                </a:lnTo>
                <a:lnTo>
                  <a:pt x="99" y="2174"/>
                </a:lnTo>
                <a:lnTo>
                  <a:pt x="81" y="1369"/>
                </a:lnTo>
                <a:lnTo>
                  <a:pt x="51" y="633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Freeform 21"/>
          <p:cNvSpPr>
            <a:spLocks/>
          </p:cNvSpPr>
          <p:nvPr/>
        </p:nvSpPr>
        <p:spPr bwMode="auto">
          <a:xfrm>
            <a:off x="7081838" y="2257425"/>
            <a:ext cx="79375" cy="63500"/>
          </a:xfrm>
          <a:custGeom>
            <a:avLst/>
            <a:gdLst>
              <a:gd name="T0" fmla="*/ 0 w 248"/>
              <a:gd name="T1" fmla="*/ 0 h 203"/>
              <a:gd name="T2" fmla="*/ 0 w 248"/>
              <a:gd name="T3" fmla="*/ 0 h 203"/>
              <a:gd name="T4" fmla="*/ 0 w 248"/>
              <a:gd name="T5" fmla="*/ 0 h 203"/>
              <a:gd name="T6" fmla="*/ 0 w 248"/>
              <a:gd name="T7" fmla="*/ 0 h 203"/>
              <a:gd name="T8" fmla="*/ 0 w 248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03"/>
              <a:gd name="T17" fmla="*/ 248 w 248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03">
                <a:moveTo>
                  <a:pt x="0" y="0"/>
                </a:moveTo>
                <a:lnTo>
                  <a:pt x="248" y="57"/>
                </a:lnTo>
                <a:lnTo>
                  <a:pt x="161" y="104"/>
                </a:lnTo>
                <a:lnTo>
                  <a:pt x="156" y="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Freeform 22"/>
          <p:cNvSpPr>
            <a:spLocks/>
          </p:cNvSpPr>
          <p:nvPr/>
        </p:nvSpPr>
        <p:spPr bwMode="auto">
          <a:xfrm>
            <a:off x="7081838" y="2257425"/>
            <a:ext cx="79375" cy="63500"/>
          </a:xfrm>
          <a:custGeom>
            <a:avLst/>
            <a:gdLst>
              <a:gd name="T0" fmla="*/ 0 w 217"/>
              <a:gd name="T1" fmla="*/ 0 h 177"/>
              <a:gd name="T2" fmla="*/ 0 w 217"/>
              <a:gd name="T3" fmla="*/ 0 h 177"/>
              <a:gd name="T4" fmla="*/ 0 w 217"/>
              <a:gd name="T5" fmla="*/ 0 h 177"/>
              <a:gd name="T6" fmla="*/ 0 w 217"/>
              <a:gd name="T7" fmla="*/ 0 h 177"/>
              <a:gd name="T8" fmla="*/ 0 w 217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177"/>
              <a:gd name="T17" fmla="*/ 217 w 217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177">
                <a:moveTo>
                  <a:pt x="0" y="0"/>
                </a:moveTo>
                <a:lnTo>
                  <a:pt x="217" y="50"/>
                </a:lnTo>
                <a:lnTo>
                  <a:pt x="141" y="91"/>
                </a:lnTo>
                <a:lnTo>
                  <a:pt x="136" y="17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Freeform 23"/>
          <p:cNvSpPr>
            <a:spLocks/>
          </p:cNvSpPr>
          <p:nvPr/>
        </p:nvSpPr>
        <p:spPr bwMode="auto">
          <a:xfrm>
            <a:off x="7107238" y="2273300"/>
            <a:ext cx="1397000" cy="1081088"/>
          </a:xfrm>
          <a:custGeom>
            <a:avLst/>
            <a:gdLst>
              <a:gd name="T0" fmla="*/ 0 w 3839"/>
              <a:gd name="T1" fmla="*/ 0 h 2970"/>
              <a:gd name="T2" fmla="*/ 0 w 3839"/>
              <a:gd name="T3" fmla="*/ 0 h 2970"/>
              <a:gd name="T4" fmla="*/ 0 w 3839"/>
              <a:gd name="T5" fmla="*/ 0 h 2970"/>
              <a:gd name="T6" fmla="*/ 0 w 3839"/>
              <a:gd name="T7" fmla="*/ 0 h 2970"/>
              <a:gd name="T8" fmla="*/ 0 w 3839"/>
              <a:gd name="T9" fmla="*/ 0 h 2970"/>
              <a:gd name="T10" fmla="*/ 0 w 3839"/>
              <a:gd name="T11" fmla="*/ 0 h 2970"/>
              <a:gd name="T12" fmla="*/ 0 w 3839"/>
              <a:gd name="T13" fmla="*/ 0 h 2970"/>
              <a:gd name="T14" fmla="*/ 0 w 3839"/>
              <a:gd name="T15" fmla="*/ 0 h 2970"/>
              <a:gd name="T16" fmla="*/ 0 w 3839"/>
              <a:gd name="T17" fmla="*/ 0 h 2970"/>
              <a:gd name="T18" fmla="*/ 0 w 3839"/>
              <a:gd name="T19" fmla="*/ 0 h 2970"/>
              <a:gd name="T20" fmla="*/ 0 w 3839"/>
              <a:gd name="T21" fmla="*/ 0 h 2970"/>
              <a:gd name="T22" fmla="*/ 0 w 3839"/>
              <a:gd name="T23" fmla="*/ 0 h 2970"/>
              <a:gd name="T24" fmla="*/ 0 w 3839"/>
              <a:gd name="T25" fmla="*/ 0 h 2970"/>
              <a:gd name="T26" fmla="*/ 0 w 3839"/>
              <a:gd name="T27" fmla="*/ 0 h 2970"/>
              <a:gd name="T28" fmla="*/ 0 w 3839"/>
              <a:gd name="T29" fmla="*/ 0 h 2970"/>
              <a:gd name="T30" fmla="*/ 0 w 3839"/>
              <a:gd name="T31" fmla="*/ 0 h 2970"/>
              <a:gd name="T32" fmla="*/ 0 w 3839"/>
              <a:gd name="T33" fmla="*/ 0 h 29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39"/>
              <a:gd name="T52" fmla="*/ 0 h 2970"/>
              <a:gd name="T53" fmla="*/ 3839 w 3839"/>
              <a:gd name="T54" fmla="*/ 2970 h 29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39" h="2970">
                <a:moveTo>
                  <a:pt x="3839" y="2970"/>
                </a:moveTo>
                <a:lnTo>
                  <a:pt x="3658" y="2806"/>
                </a:lnTo>
                <a:lnTo>
                  <a:pt x="3456" y="2629"/>
                </a:lnTo>
                <a:lnTo>
                  <a:pt x="3236" y="2442"/>
                </a:lnTo>
                <a:lnTo>
                  <a:pt x="3002" y="2246"/>
                </a:lnTo>
                <a:lnTo>
                  <a:pt x="2755" y="2044"/>
                </a:lnTo>
                <a:lnTo>
                  <a:pt x="2499" y="1838"/>
                </a:lnTo>
                <a:lnTo>
                  <a:pt x="2236" y="1630"/>
                </a:lnTo>
                <a:lnTo>
                  <a:pt x="1969" y="1421"/>
                </a:lnTo>
                <a:lnTo>
                  <a:pt x="1700" y="1215"/>
                </a:lnTo>
                <a:lnTo>
                  <a:pt x="1432" y="1012"/>
                </a:lnTo>
                <a:lnTo>
                  <a:pt x="1169" y="816"/>
                </a:lnTo>
                <a:lnTo>
                  <a:pt x="911" y="628"/>
                </a:lnTo>
                <a:lnTo>
                  <a:pt x="663" y="450"/>
                </a:lnTo>
                <a:lnTo>
                  <a:pt x="426" y="285"/>
                </a:lnTo>
                <a:lnTo>
                  <a:pt x="204" y="13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Freeform 24"/>
          <p:cNvSpPr>
            <a:spLocks/>
          </p:cNvSpPr>
          <p:nvPr/>
        </p:nvSpPr>
        <p:spPr bwMode="auto">
          <a:xfrm>
            <a:off x="6804025" y="4387850"/>
            <a:ext cx="79375" cy="63500"/>
          </a:xfrm>
          <a:custGeom>
            <a:avLst/>
            <a:gdLst>
              <a:gd name="T0" fmla="*/ 0 w 250"/>
              <a:gd name="T1" fmla="*/ 0 h 201"/>
              <a:gd name="T2" fmla="*/ 0 w 250"/>
              <a:gd name="T3" fmla="*/ 0 h 201"/>
              <a:gd name="T4" fmla="*/ 0 w 250"/>
              <a:gd name="T5" fmla="*/ 0 h 201"/>
              <a:gd name="T6" fmla="*/ 0 w 250"/>
              <a:gd name="T7" fmla="*/ 0 h 201"/>
              <a:gd name="T8" fmla="*/ 0 w 250"/>
              <a:gd name="T9" fmla="*/ 0 h 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1"/>
              <a:gd name="T17" fmla="*/ 250 w 250"/>
              <a:gd name="T18" fmla="*/ 201 h 2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1">
                <a:moveTo>
                  <a:pt x="250" y="201"/>
                </a:moveTo>
                <a:lnTo>
                  <a:pt x="0" y="145"/>
                </a:lnTo>
                <a:lnTo>
                  <a:pt x="88" y="98"/>
                </a:lnTo>
                <a:lnTo>
                  <a:pt x="94" y="0"/>
                </a:lnTo>
                <a:lnTo>
                  <a:pt x="250" y="2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Freeform 25"/>
          <p:cNvSpPr>
            <a:spLocks/>
          </p:cNvSpPr>
          <p:nvPr/>
        </p:nvSpPr>
        <p:spPr bwMode="auto">
          <a:xfrm>
            <a:off x="6804025" y="4387850"/>
            <a:ext cx="79375" cy="63500"/>
          </a:xfrm>
          <a:custGeom>
            <a:avLst/>
            <a:gdLst>
              <a:gd name="T0" fmla="*/ 0 w 218"/>
              <a:gd name="T1" fmla="*/ 0 h 176"/>
              <a:gd name="T2" fmla="*/ 0 w 218"/>
              <a:gd name="T3" fmla="*/ 0 h 176"/>
              <a:gd name="T4" fmla="*/ 0 w 218"/>
              <a:gd name="T5" fmla="*/ 0 h 176"/>
              <a:gd name="T6" fmla="*/ 0 w 218"/>
              <a:gd name="T7" fmla="*/ 0 h 176"/>
              <a:gd name="T8" fmla="*/ 0 w 218"/>
              <a:gd name="T9" fmla="*/ 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176"/>
              <a:gd name="T17" fmla="*/ 218 w 218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176">
                <a:moveTo>
                  <a:pt x="218" y="176"/>
                </a:moveTo>
                <a:lnTo>
                  <a:pt x="0" y="127"/>
                </a:lnTo>
                <a:lnTo>
                  <a:pt x="77" y="86"/>
                </a:lnTo>
                <a:lnTo>
                  <a:pt x="82" y="0"/>
                </a:lnTo>
                <a:lnTo>
                  <a:pt x="218" y="17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Freeform 26"/>
          <p:cNvSpPr>
            <a:spLocks/>
          </p:cNvSpPr>
          <p:nvPr/>
        </p:nvSpPr>
        <p:spPr bwMode="auto">
          <a:xfrm>
            <a:off x="5459413" y="3354388"/>
            <a:ext cx="1397000" cy="1081087"/>
          </a:xfrm>
          <a:custGeom>
            <a:avLst/>
            <a:gdLst>
              <a:gd name="T0" fmla="*/ 0 w 3839"/>
              <a:gd name="T1" fmla="*/ 0 h 2969"/>
              <a:gd name="T2" fmla="*/ 0 w 3839"/>
              <a:gd name="T3" fmla="*/ 0 h 2969"/>
              <a:gd name="T4" fmla="*/ 0 w 3839"/>
              <a:gd name="T5" fmla="*/ 0 h 2969"/>
              <a:gd name="T6" fmla="*/ 0 w 3839"/>
              <a:gd name="T7" fmla="*/ 0 h 2969"/>
              <a:gd name="T8" fmla="*/ 0 w 3839"/>
              <a:gd name="T9" fmla="*/ 0 h 2969"/>
              <a:gd name="T10" fmla="*/ 0 w 3839"/>
              <a:gd name="T11" fmla="*/ 0 h 2969"/>
              <a:gd name="T12" fmla="*/ 0 w 3839"/>
              <a:gd name="T13" fmla="*/ 0 h 2969"/>
              <a:gd name="T14" fmla="*/ 0 w 3839"/>
              <a:gd name="T15" fmla="*/ 0 h 2969"/>
              <a:gd name="T16" fmla="*/ 0 w 3839"/>
              <a:gd name="T17" fmla="*/ 0 h 2969"/>
              <a:gd name="T18" fmla="*/ 0 w 3839"/>
              <a:gd name="T19" fmla="*/ 0 h 2969"/>
              <a:gd name="T20" fmla="*/ 0 w 3839"/>
              <a:gd name="T21" fmla="*/ 0 h 2969"/>
              <a:gd name="T22" fmla="*/ 0 w 3839"/>
              <a:gd name="T23" fmla="*/ 0 h 2969"/>
              <a:gd name="T24" fmla="*/ 0 w 3839"/>
              <a:gd name="T25" fmla="*/ 0 h 2969"/>
              <a:gd name="T26" fmla="*/ 0 w 3839"/>
              <a:gd name="T27" fmla="*/ 0 h 2969"/>
              <a:gd name="T28" fmla="*/ 0 w 3839"/>
              <a:gd name="T29" fmla="*/ 0 h 2969"/>
              <a:gd name="T30" fmla="*/ 0 w 3839"/>
              <a:gd name="T31" fmla="*/ 0 h 2969"/>
              <a:gd name="T32" fmla="*/ 0 w 3839"/>
              <a:gd name="T33" fmla="*/ 0 h 29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39"/>
              <a:gd name="T52" fmla="*/ 0 h 2969"/>
              <a:gd name="T53" fmla="*/ 3839 w 3839"/>
              <a:gd name="T54" fmla="*/ 2969 h 29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39" h="2969">
                <a:moveTo>
                  <a:pt x="0" y="0"/>
                </a:moveTo>
                <a:lnTo>
                  <a:pt x="181" y="164"/>
                </a:lnTo>
                <a:lnTo>
                  <a:pt x="383" y="340"/>
                </a:lnTo>
                <a:lnTo>
                  <a:pt x="603" y="528"/>
                </a:lnTo>
                <a:lnTo>
                  <a:pt x="837" y="723"/>
                </a:lnTo>
                <a:lnTo>
                  <a:pt x="1084" y="925"/>
                </a:lnTo>
                <a:lnTo>
                  <a:pt x="1340" y="1131"/>
                </a:lnTo>
                <a:lnTo>
                  <a:pt x="1603" y="1340"/>
                </a:lnTo>
                <a:lnTo>
                  <a:pt x="1870" y="1548"/>
                </a:lnTo>
                <a:lnTo>
                  <a:pt x="2139" y="1755"/>
                </a:lnTo>
                <a:lnTo>
                  <a:pt x="2406" y="1957"/>
                </a:lnTo>
                <a:lnTo>
                  <a:pt x="2670" y="2154"/>
                </a:lnTo>
                <a:lnTo>
                  <a:pt x="2928" y="2342"/>
                </a:lnTo>
                <a:lnTo>
                  <a:pt x="3176" y="2519"/>
                </a:lnTo>
                <a:lnTo>
                  <a:pt x="3412" y="2684"/>
                </a:lnTo>
                <a:lnTo>
                  <a:pt x="3634" y="2835"/>
                </a:lnTo>
                <a:lnTo>
                  <a:pt x="3839" y="296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27"/>
          <p:cNvSpPr>
            <a:spLocks/>
          </p:cNvSpPr>
          <p:nvPr/>
        </p:nvSpPr>
        <p:spPr bwMode="auto">
          <a:xfrm>
            <a:off x="7081838" y="4379913"/>
            <a:ext cx="74612" cy="71437"/>
          </a:xfrm>
          <a:custGeom>
            <a:avLst/>
            <a:gdLst>
              <a:gd name="T0" fmla="*/ 0 w 234"/>
              <a:gd name="T1" fmla="*/ 0 h 227"/>
              <a:gd name="T2" fmla="*/ 0 w 234"/>
              <a:gd name="T3" fmla="*/ 0 h 227"/>
              <a:gd name="T4" fmla="*/ 0 w 234"/>
              <a:gd name="T5" fmla="*/ 0 h 227"/>
              <a:gd name="T6" fmla="*/ 0 w 234"/>
              <a:gd name="T7" fmla="*/ 0 h 227"/>
              <a:gd name="T8" fmla="*/ 0 w 234"/>
              <a:gd name="T9" fmla="*/ 0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227"/>
              <a:gd name="T17" fmla="*/ 234 w 234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227">
                <a:moveTo>
                  <a:pt x="0" y="227"/>
                </a:moveTo>
                <a:lnTo>
                  <a:pt x="118" y="0"/>
                </a:lnTo>
                <a:lnTo>
                  <a:pt x="140" y="97"/>
                </a:lnTo>
                <a:lnTo>
                  <a:pt x="234" y="127"/>
                </a:lnTo>
                <a:lnTo>
                  <a:pt x="0" y="2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8"/>
          <p:cNvSpPr>
            <a:spLocks/>
          </p:cNvSpPr>
          <p:nvPr/>
        </p:nvSpPr>
        <p:spPr bwMode="auto">
          <a:xfrm>
            <a:off x="7081838" y="4379913"/>
            <a:ext cx="74612" cy="71437"/>
          </a:xfrm>
          <a:custGeom>
            <a:avLst/>
            <a:gdLst>
              <a:gd name="T0" fmla="*/ 0 w 205"/>
              <a:gd name="T1" fmla="*/ 0 h 198"/>
              <a:gd name="T2" fmla="*/ 0 w 205"/>
              <a:gd name="T3" fmla="*/ 0 h 198"/>
              <a:gd name="T4" fmla="*/ 0 w 205"/>
              <a:gd name="T5" fmla="*/ 0 h 198"/>
              <a:gd name="T6" fmla="*/ 0 w 205"/>
              <a:gd name="T7" fmla="*/ 0 h 198"/>
              <a:gd name="T8" fmla="*/ 0 w 205"/>
              <a:gd name="T9" fmla="*/ 0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198"/>
              <a:gd name="T17" fmla="*/ 205 w 205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198">
                <a:moveTo>
                  <a:pt x="0" y="198"/>
                </a:moveTo>
                <a:lnTo>
                  <a:pt x="103" y="0"/>
                </a:lnTo>
                <a:lnTo>
                  <a:pt x="123" y="84"/>
                </a:lnTo>
                <a:lnTo>
                  <a:pt x="205" y="111"/>
                </a:lnTo>
                <a:lnTo>
                  <a:pt x="0" y="19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Freeform 29"/>
          <p:cNvSpPr>
            <a:spLocks/>
          </p:cNvSpPr>
          <p:nvPr/>
        </p:nvSpPr>
        <p:spPr bwMode="auto">
          <a:xfrm>
            <a:off x="7104063" y="3354388"/>
            <a:ext cx="1400175" cy="1076325"/>
          </a:xfrm>
          <a:custGeom>
            <a:avLst/>
            <a:gdLst>
              <a:gd name="T0" fmla="*/ 0 w 3849"/>
              <a:gd name="T1" fmla="*/ 0 h 2956"/>
              <a:gd name="T2" fmla="*/ 0 w 3849"/>
              <a:gd name="T3" fmla="*/ 0 h 2956"/>
              <a:gd name="T4" fmla="*/ 0 w 3849"/>
              <a:gd name="T5" fmla="*/ 0 h 2956"/>
              <a:gd name="T6" fmla="*/ 0 w 3849"/>
              <a:gd name="T7" fmla="*/ 0 h 2956"/>
              <a:gd name="T8" fmla="*/ 0 w 3849"/>
              <a:gd name="T9" fmla="*/ 0 h 2956"/>
              <a:gd name="T10" fmla="*/ 0 w 3849"/>
              <a:gd name="T11" fmla="*/ 0 h 2956"/>
              <a:gd name="T12" fmla="*/ 0 w 3849"/>
              <a:gd name="T13" fmla="*/ 0 h 2956"/>
              <a:gd name="T14" fmla="*/ 0 w 3849"/>
              <a:gd name="T15" fmla="*/ 0 h 2956"/>
              <a:gd name="T16" fmla="*/ 0 w 3849"/>
              <a:gd name="T17" fmla="*/ 0 h 2956"/>
              <a:gd name="T18" fmla="*/ 0 w 3849"/>
              <a:gd name="T19" fmla="*/ 0 h 2956"/>
              <a:gd name="T20" fmla="*/ 0 w 3849"/>
              <a:gd name="T21" fmla="*/ 0 h 2956"/>
              <a:gd name="T22" fmla="*/ 0 w 3849"/>
              <a:gd name="T23" fmla="*/ 0 h 2956"/>
              <a:gd name="T24" fmla="*/ 0 w 3849"/>
              <a:gd name="T25" fmla="*/ 0 h 2956"/>
              <a:gd name="T26" fmla="*/ 0 w 3849"/>
              <a:gd name="T27" fmla="*/ 0 h 2956"/>
              <a:gd name="T28" fmla="*/ 0 w 3849"/>
              <a:gd name="T29" fmla="*/ 0 h 2956"/>
              <a:gd name="T30" fmla="*/ 0 w 3849"/>
              <a:gd name="T31" fmla="*/ 0 h 2956"/>
              <a:gd name="T32" fmla="*/ 0 w 3849"/>
              <a:gd name="T33" fmla="*/ 0 h 29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49"/>
              <a:gd name="T52" fmla="*/ 0 h 2956"/>
              <a:gd name="T53" fmla="*/ 3849 w 3849"/>
              <a:gd name="T54" fmla="*/ 2956 h 29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49" h="2956">
                <a:moveTo>
                  <a:pt x="3849" y="0"/>
                </a:moveTo>
                <a:lnTo>
                  <a:pt x="3644" y="134"/>
                </a:lnTo>
                <a:lnTo>
                  <a:pt x="3422" y="284"/>
                </a:lnTo>
                <a:lnTo>
                  <a:pt x="3185" y="448"/>
                </a:lnTo>
                <a:lnTo>
                  <a:pt x="2936" y="625"/>
                </a:lnTo>
                <a:lnTo>
                  <a:pt x="2678" y="812"/>
                </a:lnTo>
                <a:lnTo>
                  <a:pt x="2413" y="1007"/>
                </a:lnTo>
                <a:lnTo>
                  <a:pt x="2145" y="1209"/>
                </a:lnTo>
                <a:lnTo>
                  <a:pt x="1875" y="1414"/>
                </a:lnTo>
                <a:lnTo>
                  <a:pt x="1607" y="1621"/>
                </a:lnTo>
                <a:lnTo>
                  <a:pt x="1343" y="1828"/>
                </a:lnTo>
                <a:lnTo>
                  <a:pt x="1086" y="2034"/>
                </a:lnTo>
                <a:lnTo>
                  <a:pt x="839" y="2235"/>
                </a:lnTo>
                <a:lnTo>
                  <a:pt x="604" y="2429"/>
                </a:lnTo>
                <a:lnTo>
                  <a:pt x="384" y="2616"/>
                </a:lnTo>
                <a:lnTo>
                  <a:pt x="181" y="2792"/>
                </a:lnTo>
                <a:lnTo>
                  <a:pt x="0" y="2956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30"/>
          <p:cNvSpPr>
            <a:spLocks/>
          </p:cNvSpPr>
          <p:nvPr/>
        </p:nvSpPr>
        <p:spPr bwMode="auto">
          <a:xfrm>
            <a:off x="8331200" y="3432175"/>
            <a:ext cx="74613" cy="71438"/>
          </a:xfrm>
          <a:custGeom>
            <a:avLst/>
            <a:gdLst>
              <a:gd name="T0" fmla="*/ 0 w 235"/>
              <a:gd name="T1" fmla="*/ 0 h 226"/>
              <a:gd name="T2" fmla="*/ 0 w 235"/>
              <a:gd name="T3" fmla="*/ 0 h 226"/>
              <a:gd name="T4" fmla="*/ 0 w 235"/>
              <a:gd name="T5" fmla="*/ 0 h 226"/>
              <a:gd name="T6" fmla="*/ 0 w 235"/>
              <a:gd name="T7" fmla="*/ 0 h 226"/>
              <a:gd name="T8" fmla="*/ 0 w 235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26"/>
              <a:gd name="T17" fmla="*/ 235 w 235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26">
                <a:moveTo>
                  <a:pt x="235" y="0"/>
                </a:moveTo>
                <a:lnTo>
                  <a:pt x="117" y="226"/>
                </a:lnTo>
                <a:lnTo>
                  <a:pt x="94" y="130"/>
                </a:lnTo>
                <a:lnTo>
                  <a:pt x="0" y="99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1"/>
          <p:cNvSpPr>
            <a:spLocks/>
          </p:cNvSpPr>
          <p:nvPr/>
        </p:nvSpPr>
        <p:spPr bwMode="auto">
          <a:xfrm>
            <a:off x="8331200" y="3432175"/>
            <a:ext cx="74613" cy="71438"/>
          </a:xfrm>
          <a:custGeom>
            <a:avLst/>
            <a:gdLst>
              <a:gd name="T0" fmla="*/ 0 w 205"/>
              <a:gd name="T1" fmla="*/ 0 h 197"/>
              <a:gd name="T2" fmla="*/ 0 w 205"/>
              <a:gd name="T3" fmla="*/ 0 h 197"/>
              <a:gd name="T4" fmla="*/ 0 w 205"/>
              <a:gd name="T5" fmla="*/ 0 h 197"/>
              <a:gd name="T6" fmla="*/ 0 w 205"/>
              <a:gd name="T7" fmla="*/ 0 h 197"/>
              <a:gd name="T8" fmla="*/ 0 w 205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197"/>
              <a:gd name="T17" fmla="*/ 205 w 205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197">
                <a:moveTo>
                  <a:pt x="205" y="0"/>
                </a:moveTo>
                <a:lnTo>
                  <a:pt x="102" y="197"/>
                </a:lnTo>
                <a:lnTo>
                  <a:pt x="82" y="113"/>
                </a:lnTo>
                <a:lnTo>
                  <a:pt x="0" y="86"/>
                </a:lnTo>
                <a:lnTo>
                  <a:pt x="20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2"/>
          <p:cNvSpPr>
            <a:spLocks/>
          </p:cNvSpPr>
          <p:nvPr/>
        </p:nvSpPr>
        <p:spPr bwMode="auto">
          <a:xfrm>
            <a:off x="6981825" y="3452813"/>
            <a:ext cx="1401763" cy="1076325"/>
          </a:xfrm>
          <a:custGeom>
            <a:avLst/>
            <a:gdLst>
              <a:gd name="T0" fmla="*/ 0 w 3849"/>
              <a:gd name="T1" fmla="*/ 0 h 2957"/>
              <a:gd name="T2" fmla="*/ 0 w 3849"/>
              <a:gd name="T3" fmla="*/ 0 h 2957"/>
              <a:gd name="T4" fmla="*/ 0 w 3849"/>
              <a:gd name="T5" fmla="*/ 0 h 2957"/>
              <a:gd name="T6" fmla="*/ 0 w 3849"/>
              <a:gd name="T7" fmla="*/ 0 h 2957"/>
              <a:gd name="T8" fmla="*/ 0 w 3849"/>
              <a:gd name="T9" fmla="*/ 0 h 2957"/>
              <a:gd name="T10" fmla="*/ 0 w 3849"/>
              <a:gd name="T11" fmla="*/ 0 h 2957"/>
              <a:gd name="T12" fmla="*/ 0 w 3849"/>
              <a:gd name="T13" fmla="*/ 0 h 2957"/>
              <a:gd name="T14" fmla="*/ 0 w 3849"/>
              <a:gd name="T15" fmla="*/ 0 h 2957"/>
              <a:gd name="T16" fmla="*/ 0 w 3849"/>
              <a:gd name="T17" fmla="*/ 0 h 2957"/>
              <a:gd name="T18" fmla="*/ 0 w 3849"/>
              <a:gd name="T19" fmla="*/ 0 h 2957"/>
              <a:gd name="T20" fmla="*/ 0 w 3849"/>
              <a:gd name="T21" fmla="*/ 0 h 2957"/>
              <a:gd name="T22" fmla="*/ 0 w 3849"/>
              <a:gd name="T23" fmla="*/ 0 h 2957"/>
              <a:gd name="T24" fmla="*/ 0 w 3849"/>
              <a:gd name="T25" fmla="*/ 0 h 2957"/>
              <a:gd name="T26" fmla="*/ 0 w 3849"/>
              <a:gd name="T27" fmla="*/ 0 h 2957"/>
              <a:gd name="T28" fmla="*/ 0 w 3849"/>
              <a:gd name="T29" fmla="*/ 0 h 2957"/>
              <a:gd name="T30" fmla="*/ 0 w 3849"/>
              <a:gd name="T31" fmla="*/ 0 h 2957"/>
              <a:gd name="T32" fmla="*/ 0 w 3849"/>
              <a:gd name="T33" fmla="*/ 0 h 29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49"/>
              <a:gd name="T52" fmla="*/ 0 h 2957"/>
              <a:gd name="T53" fmla="*/ 3849 w 3849"/>
              <a:gd name="T54" fmla="*/ 2957 h 29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49" h="2957">
                <a:moveTo>
                  <a:pt x="0" y="2957"/>
                </a:moveTo>
                <a:lnTo>
                  <a:pt x="204" y="2823"/>
                </a:lnTo>
                <a:lnTo>
                  <a:pt x="427" y="2673"/>
                </a:lnTo>
                <a:lnTo>
                  <a:pt x="664" y="2508"/>
                </a:lnTo>
                <a:lnTo>
                  <a:pt x="913" y="2331"/>
                </a:lnTo>
                <a:lnTo>
                  <a:pt x="1171" y="2144"/>
                </a:lnTo>
                <a:lnTo>
                  <a:pt x="1435" y="1949"/>
                </a:lnTo>
                <a:lnTo>
                  <a:pt x="1704" y="1748"/>
                </a:lnTo>
                <a:lnTo>
                  <a:pt x="1974" y="1543"/>
                </a:lnTo>
                <a:lnTo>
                  <a:pt x="2242" y="1335"/>
                </a:lnTo>
                <a:lnTo>
                  <a:pt x="2506" y="1128"/>
                </a:lnTo>
                <a:lnTo>
                  <a:pt x="2763" y="923"/>
                </a:lnTo>
                <a:lnTo>
                  <a:pt x="3010" y="722"/>
                </a:lnTo>
                <a:lnTo>
                  <a:pt x="3245" y="527"/>
                </a:lnTo>
                <a:lnTo>
                  <a:pt x="3465" y="341"/>
                </a:lnTo>
                <a:lnTo>
                  <a:pt x="3667" y="164"/>
                </a:lnTo>
                <a:lnTo>
                  <a:pt x="3849" y="0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Freeform 33"/>
          <p:cNvSpPr>
            <a:spLocks/>
          </p:cNvSpPr>
          <p:nvPr/>
        </p:nvSpPr>
        <p:spPr bwMode="auto">
          <a:xfrm>
            <a:off x="6808788" y="2257425"/>
            <a:ext cx="74612" cy="71438"/>
          </a:xfrm>
          <a:custGeom>
            <a:avLst/>
            <a:gdLst>
              <a:gd name="T0" fmla="*/ 0 w 235"/>
              <a:gd name="T1" fmla="*/ 0 h 226"/>
              <a:gd name="T2" fmla="*/ 0 w 235"/>
              <a:gd name="T3" fmla="*/ 0 h 226"/>
              <a:gd name="T4" fmla="*/ 0 w 235"/>
              <a:gd name="T5" fmla="*/ 0 h 226"/>
              <a:gd name="T6" fmla="*/ 0 w 235"/>
              <a:gd name="T7" fmla="*/ 0 h 226"/>
              <a:gd name="T8" fmla="*/ 0 w 235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226"/>
              <a:gd name="T17" fmla="*/ 235 w 235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226">
                <a:moveTo>
                  <a:pt x="235" y="0"/>
                </a:moveTo>
                <a:lnTo>
                  <a:pt x="117" y="226"/>
                </a:lnTo>
                <a:lnTo>
                  <a:pt x="94" y="130"/>
                </a:lnTo>
                <a:lnTo>
                  <a:pt x="0" y="99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Freeform 34"/>
          <p:cNvSpPr>
            <a:spLocks/>
          </p:cNvSpPr>
          <p:nvPr/>
        </p:nvSpPr>
        <p:spPr bwMode="auto">
          <a:xfrm>
            <a:off x="6808788" y="2257425"/>
            <a:ext cx="74612" cy="71438"/>
          </a:xfrm>
          <a:custGeom>
            <a:avLst/>
            <a:gdLst>
              <a:gd name="T0" fmla="*/ 0 w 205"/>
              <a:gd name="T1" fmla="*/ 0 h 197"/>
              <a:gd name="T2" fmla="*/ 0 w 205"/>
              <a:gd name="T3" fmla="*/ 0 h 197"/>
              <a:gd name="T4" fmla="*/ 0 w 205"/>
              <a:gd name="T5" fmla="*/ 0 h 197"/>
              <a:gd name="T6" fmla="*/ 0 w 205"/>
              <a:gd name="T7" fmla="*/ 0 h 197"/>
              <a:gd name="T8" fmla="*/ 0 w 205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197"/>
              <a:gd name="T17" fmla="*/ 205 w 205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197">
                <a:moveTo>
                  <a:pt x="205" y="0"/>
                </a:moveTo>
                <a:lnTo>
                  <a:pt x="102" y="197"/>
                </a:lnTo>
                <a:lnTo>
                  <a:pt x="82" y="113"/>
                </a:lnTo>
                <a:lnTo>
                  <a:pt x="0" y="86"/>
                </a:lnTo>
                <a:lnTo>
                  <a:pt x="20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Freeform 35"/>
          <p:cNvSpPr>
            <a:spLocks/>
          </p:cNvSpPr>
          <p:nvPr/>
        </p:nvSpPr>
        <p:spPr bwMode="auto">
          <a:xfrm>
            <a:off x="5459413" y="2278063"/>
            <a:ext cx="1401762" cy="1076325"/>
          </a:xfrm>
          <a:custGeom>
            <a:avLst/>
            <a:gdLst>
              <a:gd name="T0" fmla="*/ 0 w 3849"/>
              <a:gd name="T1" fmla="*/ 0 h 2957"/>
              <a:gd name="T2" fmla="*/ 0 w 3849"/>
              <a:gd name="T3" fmla="*/ 0 h 2957"/>
              <a:gd name="T4" fmla="*/ 0 w 3849"/>
              <a:gd name="T5" fmla="*/ 0 h 2957"/>
              <a:gd name="T6" fmla="*/ 0 w 3849"/>
              <a:gd name="T7" fmla="*/ 0 h 2957"/>
              <a:gd name="T8" fmla="*/ 0 w 3849"/>
              <a:gd name="T9" fmla="*/ 0 h 2957"/>
              <a:gd name="T10" fmla="*/ 0 w 3849"/>
              <a:gd name="T11" fmla="*/ 0 h 2957"/>
              <a:gd name="T12" fmla="*/ 0 w 3849"/>
              <a:gd name="T13" fmla="*/ 0 h 2957"/>
              <a:gd name="T14" fmla="*/ 0 w 3849"/>
              <a:gd name="T15" fmla="*/ 0 h 2957"/>
              <a:gd name="T16" fmla="*/ 0 w 3849"/>
              <a:gd name="T17" fmla="*/ 0 h 2957"/>
              <a:gd name="T18" fmla="*/ 0 w 3849"/>
              <a:gd name="T19" fmla="*/ 0 h 2957"/>
              <a:gd name="T20" fmla="*/ 0 w 3849"/>
              <a:gd name="T21" fmla="*/ 0 h 2957"/>
              <a:gd name="T22" fmla="*/ 0 w 3849"/>
              <a:gd name="T23" fmla="*/ 0 h 2957"/>
              <a:gd name="T24" fmla="*/ 0 w 3849"/>
              <a:gd name="T25" fmla="*/ 0 h 2957"/>
              <a:gd name="T26" fmla="*/ 0 w 3849"/>
              <a:gd name="T27" fmla="*/ 0 h 2957"/>
              <a:gd name="T28" fmla="*/ 0 w 3849"/>
              <a:gd name="T29" fmla="*/ 0 h 2957"/>
              <a:gd name="T30" fmla="*/ 0 w 3849"/>
              <a:gd name="T31" fmla="*/ 0 h 2957"/>
              <a:gd name="T32" fmla="*/ 0 w 3849"/>
              <a:gd name="T33" fmla="*/ 0 h 29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49"/>
              <a:gd name="T52" fmla="*/ 0 h 2957"/>
              <a:gd name="T53" fmla="*/ 3849 w 3849"/>
              <a:gd name="T54" fmla="*/ 2957 h 29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49" h="2957">
                <a:moveTo>
                  <a:pt x="0" y="2957"/>
                </a:moveTo>
                <a:lnTo>
                  <a:pt x="204" y="2823"/>
                </a:lnTo>
                <a:lnTo>
                  <a:pt x="427" y="2673"/>
                </a:lnTo>
                <a:lnTo>
                  <a:pt x="664" y="2508"/>
                </a:lnTo>
                <a:lnTo>
                  <a:pt x="913" y="2331"/>
                </a:lnTo>
                <a:lnTo>
                  <a:pt x="1171" y="2144"/>
                </a:lnTo>
                <a:lnTo>
                  <a:pt x="1435" y="1949"/>
                </a:lnTo>
                <a:lnTo>
                  <a:pt x="1704" y="1748"/>
                </a:lnTo>
                <a:lnTo>
                  <a:pt x="1974" y="1543"/>
                </a:lnTo>
                <a:lnTo>
                  <a:pt x="2242" y="1335"/>
                </a:lnTo>
                <a:lnTo>
                  <a:pt x="2506" y="1128"/>
                </a:lnTo>
                <a:lnTo>
                  <a:pt x="2763" y="923"/>
                </a:lnTo>
                <a:lnTo>
                  <a:pt x="3010" y="722"/>
                </a:lnTo>
                <a:lnTo>
                  <a:pt x="3245" y="527"/>
                </a:lnTo>
                <a:lnTo>
                  <a:pt x="3465" y="341"/>
                </a:lnTo>
                <a:lnTo>
                  <a:pt x="3667" y="164"/>
                </a:lnTo>
                <a:lnTo>
                  <a:pt x="3849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Freeform 36"/>
          <p:cNvSpPr>
            <a:spLocks/>
          </p:cNvSpPr>
          <p:nvPr/>
        </p:nvSpPr>
        <p:spPr bwMode="auto">
          <a:xfrm>
            <a:off x="5559425" y="3432175"/>
            <a:ext cx="79375" cy="63500"/>
          </a:xfrm>
          <a:custGeom>
            <a:avLst/>
            <a:gdLst>
              <a:gd name="T0" fmla="*/ 0 w 249"/>
              <a:gd name="T1" fmla="*/ 0 h 203"/>
              <a:gd name="T2" fmla="*/ 0 w 249"/>
              <a:gd name="T3" fmla="*/ 0 h 203"/>
              <a:gd name="T4" fmla="*/ 0 w 249"/>
              <a:gd name="T5" fmla="*/ 0 h 203"/>
              <a:gd name="T6" fmla="*/ 0 w 249"/>
              <a:gd name="T7" fmla="*/ 0 h 203"/>
              <a:gd name="T8" fmla="*/ 0 w 249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03"/>
              <a:gd name="T17" fmla="*/ 249 w 249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03">
                <a:moveTo>
                  <a:pt x="0" y="0"/>
                </a:moveTo>
                <a:lnTo>
                  <a:pt x="249" y="57"/>
                </a:lnTo>
                <a:lnTo>
                  <a:pt x="162" y="104"/>
                </a:lnTo>
                <a:lnTo>
                  <a:pt x="156" y="2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6" name="Freeform 37"/>
          <p:cNvSpPr>
            <a:spLocks/>
          </p:cNvSpPr>
          <p:nvPr/>
        </p:nvSpPr>
        <p:spPr bwMode="auto">
          <a:xfrm>
            <a:off x="5559425" y="3432175"/>
            <a:ext cx="79375" cy="63500"/>
          </a:xfrm>
          <a:custGeom>
            <a:avLst/>
            <a:gdLst>
              <a:gd name="T0" fmla="*/ 0 w 217"/>
              <a:gd name="T1" fmla="*/ 0 h 177"/>
              <a:gd name="T2" fmla="*/ 0 w 217"/>
              <a:gd name="T3" fmla="*/ 0 h 177"/>
              <a:gd name="T4" fmla="*/ 0 w 217"/>
              <a:gd name="T5" fmla="*/ 0 h 177"/>
              <a:gd name="T6" fmla="*/ 0 w 217"/>
              <a:gd name="T7" fmla="*/ 0 h 177"/>
              <a:gd name="T8" fmla="*/ 0 w 217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177"/>
              <a:gd name="T17" fmla="*/ 217 w 217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177">
                <a:moveTo>
                  <a:pt x="0" y="0"/>
                </a:moveTo>
                <a:lnTo>
                  <a:pt x="217" y="50"/>
                </a:lnTo>
                <a:lnTo>
                  <a:pt x="141" y="91"/>
                </a:lnTo>
                <a:lnTo>
                  <a:pt x="136" y="17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7" name="Freeform 38"/>
          <p:cNvSpPr>
            <a:spLocks/>
          </p:cNvSpPr>
          <p:nvPr/>
        </p:nvSpPr>
        <p:spPr bwMode="auto">
          <a:xfrm>
            <a:off x="5584825" y="3448050"/>
            <a:ext cx="1397000" cy="1081088"/>
          </a:xfrm>
          <a:custGeom>
            <a:avLst/>
            <a:gdLst>
              <a:gd name="T0" fmla="*/ 0 w 3840"/>
              <a:gd name="T1" fmla="*/ 0 h 2970"/>
              <a:gd name="T2" fmla="*/ 0 w 3840"/>
              <a:gd name="T3" fmla="*/ 0 h 2970"/>
              <a:gd name="T4" fmla="*/ 0 w 3840"/>
              <a:gd name="T5" fmla="*/ 0 h 2970"/>
              <a:gd name="T6" fmla="*/ 0 w 3840"/>
              <a:gd name="T7" fmla="*/ 0 h 2970"/>
              <a:gd name="T8" fmla="*/ 0 w 3840"/>
              <a:gd name="T9" fmla="*/ 0 h 2970"/>
              <a:gd name="T10" fmla="*/ 0 w 3840"/>
              <a:gd name="T11" fmla="*/ 0 h 2970"/>
              <a:gd name="T12" fmla="*/ 0 w 3840"/>
              <a:gd name="T13" fmla="*/ 0 h 2970"/>
              <a:gd name="T14" fmla="*/ 0 w 3840"/>
              <a:gd name="T15" fmla="*/ 0 h 2970"/>
              <a:gd name="T16" fmla="*/ 0 w 3840"/>
              <a:gd name="T17" fmla="*/ 0 h 2970"/>
              <a:gd name="T18" fmla="*/ 0 w 3840"/>
              <a:gd name="T19" fmla="*/ 0 h 2970"/>
              <a:gd name="T20" fmla="*/ 0 w 3840"/>
              <a:gd name="T21" fmla="*/ 0 h 2970"/>
              <a:gd name="T22" fmla="*/ 0 w 3840"/>
              <a:gd name="T23" fmla="*/ 0 h 2970"/>
              <a:gd name="T24" fmla="*/ 0 w 3840"/>
              <a:gd name="T25" fmla="*/ 0 h 2970"/>
              <a:gd name="T26" fmla="*/ 0 w 3840"/>
              <a:gd name="T27" fmla="*/ 0 h 2970"/>
              <a:gd name="T28" fmla="*/ 0 w 3840"/>
              <a:gd name="T29" fmla="*/ 0 h 2970"/>
              <a:gd name="T30" fmla="*/ 0 w 3840"/>
              <a:gd name="T31" fmla="*/ 0 h 2970"/>
              <a:gd name="T32" fmla="*/ 0 w 3840"/>
              <a:gd name="T33" fmla="*/ 0 h 29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40"/>
              <a:gd name="T52" fmla="*/ 0 h 2970"/>
              <a:gd name="T53" fmla="*/ 3840 w 3840"/>
              <a:gd name="T54" fmla="*/ 2970 h 29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40" h="2970">
                <a:moveTo>
                  <a:pt x="3840" y="2970"/>
                </a:moveTo>
                <a:lnTo>
                  <a:pt x="3658" y="2806"/>
                </a:lnTo>
                <a:lnTo>
                  <a:pt x="3456" y="2629"/>
                </a:lnTo>
                <a:lnTo>
                  <a:pt x="3236" y="2442"/>
                </a:lnTo>
                <a:lnTo>
                  <a:pt x="3002" y="2246"/>
                </a:lnTo>
                <a:lnTo>
                  <a:pt x="2755" y="2044"/>
                </a:lnTo>
                <a:lnTo>
                  <a:pt x="2499" y="1838"/>
                </a:lnTo>
                <a:lnTo>
                  <a:pt x="2236" y="1630"/>
                </a:lnTo>
                <a:lnTo>
                  <a:pt x="1969" y="1421"/>
                </a:lnTo>
                <a:lnTo>
                  <a:pt x="1700" y="1214"/>
                </a:lnTo>
                <a:lnTo>
                  <a:pt x="1432" y="1012"/>
                </a:lnTo>
                <a:lnTo>
                  <a:pt x="1169" y="816"/>
                </a:lnTo>
                <a:lnTo>
                  <a:pt x="911" y="628"/>
                </a:lnTo>
                <a:lnTo>
                  <a:pt x="663" y="450"/>
                </a:lnTo>
                <a:lnTo>
                  <a:pt x="426" y="285"/>
                </a:lnTo>
                <a:lnTo>
                  <a:pt x="204" y="13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Freeform 39"/>
          <p:cNvSpPr>
            <a:spLocks/>
          </p:cNvSpPr>
          <p:nvPr/>
        </p:nvSpPr>
        <p:spPr bwMode="auto">
          <a:xfrm>
            <a:off x="5586413" y="3319463"/>
            <a:ext cx="77787" cy="55562"/>
          </a:xfrm>
          <a:custGeom>
            <a:avLst/>
            <a:gdLst>
              <a:gd name="T0" fmla="*/ 0 w 247"/>
              <a:gd name="T1" fmla="*/ 0 h 173"/>
              <a:gd name="T2" fmla="*/ 0 w 247"/>
              <a:gd name="T3" fmla="*/ 0 h 173"/>
              <a:gd name="T4" fmla="*/ 0 w 247"/>
              <a:gd name="T5" fmla="*/ 0 h 173"/>
              <a:gd name="T6" fmla="*/ 0 w 247"/>
              <a:gd name="T7" fmla="*/ 0 h 173"/>
              <a:gd name="T8" fmla="*/ 0 w 247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173"/>
              <a:gd name="T17" fmla="*/ 247 w 247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173">
                <a:moveTo>
                  <a:pt x="0" y="108"/>
                </a:moveTo>
                <a:lnTo>
                  <a:pt x="232" y="0"/>
                </a:lnTo>
                <a:lnTo>
                  <a:pt x="191" y="90"/>
                </a:lnTo>
                <a:lnTo>
                  <a:pt x="247" y="173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Freeform 40"/>
          <p:cNvSpPr>
            <a:spLocks/>
          </p:cNvSpPr>
          <p:nvPr/>
        </p:nvSpPr>
        <p:spPr bwMode="auto">
          <a:xfrm>
            <a:off x="5586413" y="3319463"/>
            <a:ext cx="77787" cy="55562"/>
          </a:xfrm>
          <a:custGeom>
            <a:avLst/>
            <a:gdLst>
              <a:gd name="T0" fmla="*/ 0 w 215"/>
              <a:gd name="T1" fmla="*/ 0 h 151"/>
              <a:gd name="T2" fmla="*/ 0 w 215"/>
              <a:gd name="T3" fmla="*/ 0 h 151"/>
              <a:gd name="T4" fmla="*/ 0 w 215"/>
              <a:gd name="T5" fmla="*/ 0 h 151"/>
              <a:gd name="T6" fmla="*/ 0 w 215"/>
              <a:gd name="T7" fmla="*/ 0 h 151"/>
              <a:gd name="T8" fmla="*/ 0 w 215"/>
              <a:gd name="T9" fmla="*/ 0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151"/>
              <a:gd name="T17" fmla="*/ 215 w 215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151">
                <a:moveTo>
                  <a:pt x="0" y="94"/>
                </a:moveTo>
                <a:lnTo>
                  <a:pt x="202" y="0"/>
                </a:lnTo>
                <a:lnTo>
                  <a:pt x="167" y="79"/>
                </a:lnTo>
                <a:lnTo>
                  <a:pt x="215" y="151"/>
                </a:lnTo>
                <a:lnTo>
                  <a:pt x="0" y="9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Freeform 41"/>
          <p:cNvSpPr>
            <a:spLocks/>
          </p:cNvSpPr>
          <p:nvPr/>
        </p:nvSpPr>
        <p:spPr bwMode="auto">
          <a:xfrm>
            <a:off x="5616575" y="3305175"/>
            <a:ext cx="2887663" cy="49213"/>
          </a:xfrm>
          <a:custGeom>
            <a:avLst/>
            <a:gdLst>
              <a:gd name="T0" fmla="*/ 0 w 7938"/>
              <a:gd name="T1" fmla="*/ 0 h 136"/>
              <a:gd name="T2" fmla="*/ 0 w 7938"/>
              <a:gd name="T3" fmla="*/ 0 h 136"/>
              <a:gd name="T4" fmla="*/ 0 w 7938"/>
              <a:gd name="T5" fmla="*/ 0 h 136"/>
              <a:gd name="T6" fmla="*/ 0 w 7938"/>
              <a:gd name="T7" fmla="*/ 0 h 136"/>
              <a:gd name="T8" fmla="*/ 0 w 7938"/>
              <a:gd name="T9" fmla="*/ 0 h 136"/>
              <a:gd name="T10" fmla="*/ 0 w 7938"/>
              <a:gd name="T11" fmla="*/ 0 h 136"/>
              <a:gd name="T12" fmla="*/ 0 w 7938"/>
              <a:gd name="T13" fmla="*/ 0 h 136"/>
              <a:gd name="T14" fmla="*/ 0 w 7938"/>
              <a:gd name="T15" fmla="*/ 0 h 136"/>
              <a:gd name="T16" fmla="*/ 0 w 7938"/>
              <a:gd name="T17" fmla="*/ 0 h 136"/>
              <a:gd name="T18" fmla="*/ 0 w 7938"/>
              <a:gd name="T19" fmla="*/ 0 h 136"/>
              <a:gd name="T20" fmla="*/ 0 w 7938"/>
              <a:gd name="T21" fmla="*/ 0 h 136"/>
              <a:gd name="T22" fmla="*/ 0 w 7938"/>
              <a:gd name="T23" fmla="*/ 0 h 136"/>
              <a:gd name="T24" fmla="*/ 0 w 7938"/>
              <a:gd name="T25" fmla="*/ 0 h 136"/>
              <a:gd name="T26" fmla="*/ 0 w 7938"/>
              <a:gd name="T27" fmla="*/ 0 h 136"/>
              <a:gd name="T28" fmla="*/ 0 w 7938"/>
              <a:gd name="T29" fmla="*/ 0 h 136"/>
              <a:gd name="T30" fmla="*/ 0 w 7938"/>
              <a:gd name="T31" fmla="*/ 0 h 136"/>
              <a:gd name="T32" fmla="*/ 0 w 7938"/>
              <a:gd name="T33" fmla="*/ 0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38"/>
              <a:gd name="T52" fmla="*/ 0 h 136"/>
              <a:gd name="T53" fmla="*/ 7938 w 7938"/>
              <a:gd name="T54" fmla="*/ 136 h 1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38" h="136">
                <a:moveTo>
                  <a:pt x="7938" y="136"/>
                </a:moveTo>
                <a:lnTo>
                  <a:pt x="7542" y="105"/>
                </a:lnTo>
                <a:lnTo>
                  <a:pt x="7105" y="78"/>
                </a:lnTo>
                <a:lnTo>
                  <a:pt x="6635" y="55"/>
                </a:lnTo>
                <a:lnTo>
                  <a:pt x="6136" y="36"/>
                </a:lnTo>
                <a:lnTo>
                  <a:pt x="5614" y="21"/>
                </a:lnTo>
                <a:lnTo>
                  <a:pt x="5075" y="10"/>
                </a:lnTo>
                <a:lnTo>
                  <a:pt x="4525" y="3"/>
                </a:lnTo>
                <a:lnTo>
                  <a:pt x="3969" y="0"/>
                </a:lnTo>
                <a:lnTo>
                  <a:pt x="3414" y="2"/>
                </a:lnTo>
                <a:lnTo>
                  <a:pt x="2864" y="7"/>
                </a:lnTo>
                <a:lnTo>
                  <a:pt x="2325" y="17"/>
                </a:lnTo>
                <a:lnTo>
                  <a:pt x="1803" y="30"/>
                </a:lnTo>
                <a:lnTo>
                  <a:pt x="1304" y="48"/>
                </a:lnTo>
                <a:lnTo>
                  <a:pt x="834" y="70"/>
                </a:lnTo>
                <a:lnTo>
                  <a:pt x="397" y="97"/>
                </a:lnTo>
                <a:lnTo>
                  <a:pt x="0" y="12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Freeform 42"/>
          <p:cNvSpPr>
            <a:spLocks/>
          </p:cNvSpPr>
          <p:nvPr/>
        </p:nvSpPr>
        <p:spPr bwMode="auto">
          <a:xfrm>
            <a:off x="5337175" y="3232150"/>
            <a:ext cx="244475" cy="244475"/>
          </a:xfrm>
          <a:custGeom>
            <a:avLst/>
            <a:gdLst>
              <a:gd name="T0" fmla="*/ 0 w 769"/>
              <a:gd name="T1" fmla="*/ 0 h 771"/>
              <a:gd name="T2" fmla="*/ 0 w 769"/>
              <a:gd name="T3" fmla="*/ 0 h 771"/>
              <a:gd name="T4" fmla="*/ 0 w 769"/>
              <a:gd name="T5" fmla="*/ 0 h 771"/>
              <a:gd name="T6" fmla="*/ 0 w 769"/>
              <a:gd name="T7" fmla="*/ 0 h 771"/>
              <a:gd name="T8" fmla="*/ 0 w 769"/>
              <a:gd name="T9" fmla="*/ 0 h 771"/>
              <a:gd name="T10" fmla="*/ 0 w 769"/>
              <a:gd name="T11" fmla="*/ 0 h 771"/>
              <a:gd name="T12" fmla="*/ 0 w 769"/>
              <a:gd name="T13" fmla="*/ 0 h 771"/>
              <a:gd name="T14" fmla="*/ 0 w 769"/>
              <a:gd name="T15" fmla="*/ 0 h 771"/>
              <a:gd name="T16" fmla="*/ 0 w 769"/>
              <a:gd name="T17" fmla="*/ 0 h 771"/>
              <a:gd name="T18" fmla="*/ 0 w 769"/>
              <a:gd name="T19" fmla="*/ 0 h 771"/>
              <a:gd name="T20" fmla="*/ 0 w 769"/>
              <a:gd name="T21" fmla="*/ 0 h 771"/>
              <a:gd name="T22" fmla="*/ 0 w 769"/>
              <a:gd name="T23" fmla="*/ 0 h 771"/>
              <a:gd name="T24" fmla="*/ 0 w 769"/>
              <a:gd name="T25" fmla="*/ 0 h 771"/>
              <a:gd name="T26" fmla="*/ 0 w 769"/>
              <a:gd name="T27" fmla="*/ 0 h 771"/>
              <a:gd name="T28" fmla="*/ 0 w 769"/>
              <a:gd name="T29" fmla="*/ 0 h 771"/>
              <a:gd name="T30" fmla="*/ 0 w 769"/>
              <a:gd name="T31" fmla="*/ 0 h 771"/>
              <a:gd name="T32" fmla="*/ 0 w 769"/>
              <a:gd name="T33" fmla="*/ 0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9"/>
              <a:gd name="T52" fmla="*/ 0 h 771"/>
              <a:gd name="T53" fmla="*/ 769 w 769"/>
              <a:gd name="T54" fmla="*/ 771 h 7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9" h="771">
                <a:moveTo>
                  <a:pt x="769" y="386"/>
                </a:moveTo>
                <a:lnTo>
                  <a:pt x="740" y="235"/>
                </a:lnTo>
                <a:lnTo>
                  <a:pt x="657" y="113"/>
                </a:lnTo>
                <a:lnTo>
                  <a:pt x="535" y="30"/>
                </a:lnTo>
                <a:lnTo>
                  <a:pt x="384" y="0"/>
                </a:lnTo>
                <a:lnTo>
                  <a:pt x="235" y="30"/>
                </a:lnTo>
                <a:lnTo>
                  <a:pt x="113" y="113"/>
                </a:lnTo>
                <a:lnTo>
                  <a:pt x="30" y="235"/>
                </a:lnTo>
                <a:lnTo>
                  <a:pt x="0" y="386"/>
                </a:lnTo>
                <a:lnTo>
                  <a:pt x="30" y="535"/>
                </a:lnTo>
                <a:lnTo>
                  <a:pt x="113" y="657"/>
                </a:lnTo>
                <a:lnTo>
                  <a:pt x="235" y="740"/>
                </a:lnTo>
                <a:lnTo>
                  <a:pt x="384" y="771"/>
                </a:lnTo>
                <a:lnTo>
                  <a:pt x="535" y="740"/>
                </a:lnTo>
                <a:lnTo>
                  <a:pt x="657" y="657"/>
                </a:lnTo>
                <a:lnTo>
                  <a:pt x="740" y="535"/>
                </a:lnTo>
                <a:lnTo>
                  <a:pt x="769" y="38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Freeform 43"/>
          <p:cNvSpPr>
            <a:spLocks/>
          </p:cNvSpPr>
          <p:nvPr/>
        </p:nvSpPr>
        <p:spPr bwMode="auto">
          <a:xfrm>
            <a:off x="5337175" y="3232150"/>
            <a:ext cx="244475" cy="244475"/>
          </a:xfrm>
          <a:custGeom>
            <a:avLst/>
            <a:gdLst>
              <a:gd name="T0" fmla="*/ 0 w 671"/>
              <a:gd name="T1" fmla="*/ 0 h 672"/>
              <a:gd name="T2" fmla="*/ 0 w 671"/>
              <a:gd name="T3" fmla="*/ 0 h 672"/>
              <a:gd name="T4" fmla="*/ 0 w 671"/>
              <a:gd name="T5" fmla="*/ 0 h 672"/>
              <a:gd name="T6" fmla="*/ 0 w 671"/>
              <a:gd name="T7" fmla="*/ 0 h 672"/>
              <a:gd name="T8" fmla="*/ 0 w 671"/>
              <a:gd name="T9" fmla="*/ 0 h 672"/>
              <a:gd name="T10" fmla="*/ 0 w 671"/>
              <a:gd name="T11" fmla="*/ 0 h 672"/>
              <a:gd name="T12" fmla="*/ 0 w 671"/>
              <a:gd name="T13" fmla="*/ 0 h 672"/>
              <a:gd name="T14" fmla="*/ 0 w 671"/>
              <a:gd name="T15" fmla="*/ 0 h 672"/>
              <a:gd name="T16" fmla="*/ 0 w 671"/>
              <a:gd name="T17" fmla="*/ 0 h 672"/>
              <a:gd name="T18" fmla="*/ 0 w 671"/>
              <a:gd name="T19" fmla="*/ 0 h 672"/>
              <a:gd name="T20" fmla="*/ 0 w 671"/>
              <a:gd name="T21" fmla="*/ 0 h 672"/>
              <a:gd name="T22" fmla="*/ 0 w 671"/>
              <a:gd name="T23" fmla="*/ 0 h 672"/>
              <a:gd name="T24" fmla="*/ 0 w 671"/>
              <a:gd name="T25" fmla="*/ 0 h 672"/>
              <a:gd name="T26" fmla="*/ 0 w 671"/>
              <a:gd name="T27" fmla="*/ 0 h 672"/>
              <a:gd name="T28" fmla="*/ 0 w 671"/>
              <a:gd name="T29" fmla="*/ 0 h 672"/>
              <a:gd name="T30" fmla="*/ 0 w 671"/>
              <a:gd name="T31" fmla="*/ 0 h 672"/>
              <a:gd name="T32" fmla="*/ 0 w 671"/>
              <a:gd name="T33" fmla="*/ 0 h 6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1"/>
              <a:gd name="T52" fmla="*/ 0 h 672"/>
              <a:gd name="T53" fmla="*/ 671 w 671"/>
              <a:gd name="T54" fmla="*/ 672 h 6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1" h="672">
                <a:moveTo>
                  <a:pt x="671" y="336"/>
                </a:moveTo>
                <a:lnTo>
                  <a:pt x="645" y="205"/>
                </a:lnTo>
                <a:lnTo>
                  <a:pt x="573" y="98"/>
                </a:lnTo>
                <a:lnTo>
                  <a:pt x="466" y="26"/>
                </a:lnTo>
                <a:lnTo>
                  <a:pt x="335" y="0"/>
                </a:lnTo>
                <a:lnTo>
                  <a:pt x="205" y="26"/>
                </a:lnTo>
                <a:lnTo>
                  <a:pt x="98" y="98"/>
                </a:lnTo>
                <a:lnTo>
                  <a:pt x="26" y="205"/>
                </a:lnTo>
                <a:lnTo>
                  <a:pt x="0" y="336"/>
                </a:lnTo>
                <a:lnTo>
                  <a:pt x="26" y="466"/>
                </a:lnTo>
                <a:lnTo>
                  <a:pt x="98" y="573"/>
                </a:lnTo>
                <a:lnTo>
                  <a:pt x="205" y="645"/>
                </a:lnTo>
                <a:lnTo>
                  <a:pt x="335" y="672"/>
                </a:lnTo>
                <a:lnTo>
                  <a:pt x="466" y="645"/>
                </a:lnTo>
                <a:lnTo>
                  <a:pt x="573" y="573"/>
                </a:lnTo>
                <a:lnTo>
                  <a:pt x="645" y="466"/>
                </a:lnTo>
                <a:lnTo>
                  <a:pt x="671" y="3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Freeform 44"/>
          <p:cNvSpPr>
            <a:spLocks/>
          </p:cNvSpPr>
          <p:nvPr/>
        </p:nvSpPr>
        <p:spPr bwMode="auto">
          <a:xfrm>
            <a:off x="6859588" y="2057400"/>
            <a:ext cx="244475" cy="244475"/>
          </a:xfrm>
          <a:custGeom>
            <a:avLst/>
            <a:gdLst>
              <a:gd name="T0" fmla="*/ 0 w 769"/>
              <a:gd name="T1" fmla="*/ 0 h 770"/>
              <a:gd name="T2" fmla="*/ 0 w 769"/>
              <a:gd name="T3" fmla="*/ 0 h 770"/>
              <a:gd name="T4" fmla="*/ 0 w 769"/>
              <a:gd name="T5" fmla="*/ 0 h 770"/>
              <a:gd name="T6" fmla="*/ 0 w 769"/>
              <a:gd name="T7" fmla="*/ 0 h 770"/>
              <a:gd name="T8" fmla="*/ 0 w 769"/>
              <a:gd name="T9" fmla="*/ 0 h 770"/>
              <a:gd name="T10" fmla="*/ 0 w 769"/>
              <a:gd name="T11" fmla="*/ 0 h 770"/>
              <a:gd name="T12" fmla="*/ 0 w 769"/>
              <a:gd name="T13" fmla="*/ 0 h 770"/>
              <a:gd name="T14" fmla="*/ 0 w 769"/>
              <a:gd name="T15" fmla="*/ 0 h 770"/>
              <a:gd name="T16" fmla="*/ 0 w 769"/>
              <a:gd name="T17" fmla="*/ 0 h 770"/>
              <a:gd name="T18" fmla="*/ 0 w 769"/>
              <a:gd name="T19" fmla="*/ 0 h 770"/>
              <a:gd name="T20" fmla="*/ 0 w 769"/>
              <a:gd name="T21" fmla="*/ 0 h 770"/>
              <a:gd name="T22" fmla="*/ 0 w 769"/>
              <a:gd name="T23" fmla="*/ 0 h 770"/>
              <a:gd name="T24" fmla="*/ 0 w 769"/>
              <a:gd name="T25" fmla="*/ 0 h 770"/>
              <a:gd name="T26" fmla="*/ 0 w 769"/>
              <a:gd name="T27" fmla="*/ 0 h 770"/>
              <a:gd name="T28" fmla="*/ 0 w 769"/>
              <a:gd name="T29" fmla="*/ 0 h 770"/>
              <a:gd name="T30" fmla="*/ 0 w 769"/>
              <a:gd name="T31" fmla="*/ 0 h 770"/>
              <a:gd name="T32" fmla="*/ 0 w 769"/>
              <a:gd name="T33" fmla="*/ 0 h 7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9"/>
              <a:gd name="T52" fmla="*/ 0 h 770"/>
              <a:gd name="T53" fmla="*/ 769 w 769"/>
              <a:gd name="T54" fmla="*/ 770 h 7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9" h="770">
                <a:moveTo>
                  <a:pt x="769" y="385"/>
                </a:moveTo>
                <a:lnTo>
                  <a:pt x="739" y="235"/>
                </a:lnTo>
                <a:lnTo>
                  <a:pt x="656" y="112"/>
                </a:lnTo>
                <a:lnTo>
                  <a:pt x="534" y="29"/>
                </a:lnTo>
                <a:lnTo>
                  <a:pt x="384" y="0"/>
                </a:lnTo>
                <a:lnTo>
                  <a:pt x="235" y="29"/>
                </a:lnTo>
                <a:lnTo>
                  <a:pt x="112" y="112"/>
                </a:lnTo>
                <a:lnTo>
                  <a:pt x="30" y="235"/>
                </a:lnTo>
                <a:lnTo>
                  <a:pt x="0" y="385"/>
                </a:lnTo>
                <a:lnTo>
                  <a:pt x="30" y="534"/>
                </a:lnTo>
                <a:lnTo>
                  <a:pt x="112" y="656"/>
                </a:lnTo>
                <a:lnTo>
                  <a:pt x="235" y="739"/>
                </a:lnTo>
                <a:lnTo>
                  <a:pt x="384" y="770"/>
                </a:lnTo>
                <a:lnTo>
                  <a:pt x="534" y="739"/>
                </a:lnTo>
                <a:lnTo>
                  <a:pt x="656" y="656"/>
                </a:lnTo>
                <a:lnTo>
                  <a:pt x="739" y="534"/>
                </a:lnTo>
                <a:lnTo>
                  <a:pt x="769" y="38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Freeform 45"/>
          <p:cNvSpPr>
            <a:spLocks/>
          </p:cNvSpPr>
          <p:nvPr/>
        </p:nvSpPr>
        <p:spPr bwMode="auto">
          <a:xfrm>
            <a:off x="6859588" y="2057400"/>
            <a:ext cx="244475" cy="244475"/>
          </a:xfrm>
          <a:custGeom>
            <a:avLst/>
            <a:gdLst>
              <a:gd name="T0" fmla="*/ 0 w 671"/>
              <a:gd name="T1" fmla="*/ 0 h 672"/>
              <a:gd name="T2" fmla="*/ 0 w 671"/>
              <a:gd name="T3" fmla="*/ 0 h 672"/>
              <a:gd name="T4" fmla="*/ 0 w 671"/>
              <a:gd name="T5" fmla="*/ 0 h 672"/>
              <a:gd name="T6" fmla="*/ 0 w 671"/>
              <a:gd name="T7" fmla="*/ 0 h 672"/>
              <a:gd name="T8" fmla="*/ 0 w 671"/>
              <a:gd name="T9" fmla="*/ 0 h 672"/>
              <a:gd name="T10" fmla="*/ 0 w 671"/>
              <a:gd name="T11" fmla="*/ 0 h 672"/>
              <a:gd name="T12" fmla="*/ 0 w 671"/>
              <a:gd name="T13" fmla="*/ 0 h 672"/>
              <a:gd name="T14" fmla="*/ 0 w 671"/>
              <a:gd name="T15" fmla="*/ 0 h 672"/>
              <a:gd name="T16" fmla="*/ 0 w 671"/>
              <a:gd name="T17" fmla="*/ 0 h 672"/>
              <a:gd name="T18" fmla="*/ 0 w 671"/>
              <a:gd name="T19" fmla="*/ 0 h 672"/>
              <a:gd name="T20" fmla="*/ 0 w 671"/>
              <a:gd name="T21" fmla="*/ 0 h 672"/>
              <a:gd name="T22" fmla="*/ 0 w 671"/>
              <a:gd name="T23" fmla="*/ 0 h 672"/>
              <a:gd name="T24" fmla="*/ 0 w 671"/>
              <a:gd name="T25" fmla="*/ 0 h 672"/>
              <a:gd name="T26" fmla="*/ 0 w 671"/>
              <a:gd name="T27" fmla="*/ 0 h 672"/>
              <a:gd name="T28" fmla="*/ 0 w 671"/>
              <a:gd name="T29" fmla="*/ 0 h 672"/>
              <a:gd name="T30" fmla="*/ 0 w 671"/>
              <a:gd name="T31" fmla="*/ 0 h 672"/>
              <a:gd name="T32" fmla="*/ 0 w 671"/>
              <a:gd name="T33" fmla="*/ 0 h 6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1"/>
              <a:gd name="T52" fmla="*/ 0 h 672"/>
              <a:gd name="T53" fmla="*/ 671 w 671"/>
              <a:gd name="T54" fmla="*/ 672 h 6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1" h="672">
                <a:moveTo>
                  <a:pt x="671" y="336"/>
                </a:moveTo>
                <a:lnTo>
                  <a:pt x="645" y="205"/>
                </a:lnTo>
                <a:lnTo>
                  <a:pt x="573" y="98"/>
                </a:lnTo>
                <a:lnTo>
                  <a:pt x="466" y="26"/>
                </a:lnTo>
                <a:lnTo>
                  <a:pt x="335" y="0"/>
                </a:lnTo>
                <a:lnTo>
                  <a:pt x="205" y="26"/>
                </a:lnTo>
                <a:lnTo>
                  <a:pt x="98" y="98"/>
                </a:lnTo>
                <a:lnTo>
                  <a:pt x="26" y="205"/>
                </a:lnTo>
                <a:lnTo>
                  <a:pt x="0" y="336"/>
                </a:lnTo>
                <a:lnTo>
                  <a:pt x="26" y="466"/>
                </a:lnTo>
                <a:lnTo>
                  <a:pt x="98" y="573"/>
                </a:lnTo>
                <a:lnTo>
                  <a:pt x="205" y="645"/>
                </a:lnTo>
                <a:lnTo>
                  <a:pt x="335" y="672"/>
                </a:lnTo>
                <a:lnTo>
                  <a:pt x="466" y="645"/>
                </a:lnTo>
                <a:lnTo>
                  <a:pt x="573" y="573"/>
                </a:lnTo>
                <a:lnTo>
                  <a:pt x="645" y="466"/>
                </a:lnTo>
                <a:lnTo>
                  <a:pt x="671" y="3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5" name="Freeform 46"/>
          <p:cNvSpPr>
            <a:spLocks/>
          </p:cNvSpPr>
          <p:nvPr/>
        </p:nvSpPr>
        <p:spPr bwMode="auto">
          <a:xfrm>
            <a:off x="8382000" y="3232150"/>
            <a:ext cx="244475" cy="244475"/>
          </a:xfrm>
          <a:custGeom>
            <a:avLst/>
            <a:gdLst>
              <a:gd name="T0" fmla="*/ 0 w 769"/>
              <a:gd name="T1" fmla="*/ 0 h 771"/>
              <a:gd name="T2" fmla="*/ 0 w 769"/>
              <a:gd name="T3" fmla="*/ 0 h 771"/>
              <a:gd name="T4" fmla="*/ 0 w 769"/>
              <a:gd name="T5" fmla="*/ 0 h 771"/>
              <a:gd name="T6" fmla="*/ 0 w 769"/>
              <a:gd name="T7" fmla="*/ 0 h 771"/>
              <a:gd name="T8" fmla="*/ 0 w 769"/>
              <a:gd name="T9" fmla="*/ 0 h 771"/>
              <a:gd name="T10" fmla="*/ 0 w 769"/>
              <a:gd name="T11" fmla="*/ 0 h 771"/>
              <a:gd name="T12" fmla="*/ 0 w 769"/>
              <a:gd name="T13" fmla="*/ 0 h 771"/>
              <a:gd name="T14" fmla="*/ 0 w 769"/>
              <a:gd name="T15" fmla="*/ 0 h 771"/>
              <a:gd name="T16" fmla="*/ 0 w 769"/>
              <a:gd name="T17" fmla="*/ 0 h 771"/>
              <a:gd name="T18" fmla="*/ 0 w 769"/>
              <a:gd name="T19" fmla="*/ 0 h 771"/>
              <a:gd name="T20" fmla="*/ 0 w 769"/>
              <a:gd name="T21" fmla="*/ 0 h 771"/>
              <a:gd name="T22" fmla="*/ 0 w 769"/>
              <a:gd name="T23" fmla="*/ 0 h 771"/>
              <a:gd name="T24" fmla="*/ 0 w 769"/>
              <a:gd name="T25" fmla="*/ 0 h 771"/>
              <a:gd name="T26" fmla="*/ 0 w 769"/>
              <a:gd name="T27" fmla="*/ 0 h 771"/>
              <a:gd name="T28" fmla="*/ 0 w 769"/>
              <a:gd name="T29" fmla="*/ 0 h 771"/>
              <a:gd name="T30" fmla="*/ 0 w 769"/>
              <a:gd name="T31" fmla="*/ 0 h 771"/>
              <a:gd name="T32" fmla="*/ 0 w 769"/>
              <a:gd name="T33" fmla="*/ 0 h 7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9"/>
              <a:gd name="T52" fmla="*/ 0 h 771"/>
              <a:gd name="T53" fmla="*/ 769 w 769"/>
              <a:gd name="T54" fmla="*/ 771 h 7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9" h="771">
                <a:moveTo>
                  <a:pt x="769" y="386"/>
                </a:moveTo>
                <a:lnTo>
                  <a:pt x="739" y="235"/>
                </a:lnTo>
                <a:lnTo>
                  <a:pt x="657" y="113"/>
                </a:lnTo>
                <a:lnTo>
                  <a:pt x="534" y="30"/>
                </a:lnTo>
                <a:lnTo>
                  <a:pt x="384" y="0"/>
                </a:lnTo>
                <a:lnTo>
                  <a:pt x="235" y="30"/>
                </a:lnTo>
                <a:lnTo>
                  <a:pt x="112" y="113"/>
                </a:lnTo>
                <a:lnTo>
                  <a:pt x="30" y="235"/>
                </a:lnTo>
                <a:lnTo>
                  <a:pt x="0" y="386"/>
                </a:lnTo>
                <a:lnTo>
                  <a:pt x="30" y="535"/>
                </a:lnTo>
                <a:lnTo>
                  <a:pt x="112" y="657"/>
                </a:lnTo>
                <a:lnTo>
                  <a:pt x="235" y="740"/>
                </a:lnTo>
                <a:lnTo>
                  <a:pt x="384" y="771"/>
                </a:lnTo>
                <a:lnTo>
                  <a:pt x="534" y="740"/>
                </a:lnTo>
                <a:lnTo>
                  <a:pt x="657" y="657"/>
                </a:lnTo>
                <a:lnTo>
                  <a:pt x="739" y="535"/>
                </a:lnTo>
                <a:lnTo>
                  <a:pt x="769" y="38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6" name="Freeform 47"/>
          <p:cNvSpPr>
            <a:spLocks/>
          </p:cNvSpPr>
          <p:nvPr/>
        </p:nvSpPr>
        <p:spPr bwMode="auto">
          <a:xfrm>
            <a:off x="8382000" y="3232150"/>
            <a:ext cx="244475" cy="244475"/>
          </a:xfrm>
          <a:custGeom>
            <a:avLst/>
            <a:gdLst>
              <a:gd name="T0" fmla="*/ 0 w 671"/>
              <a:gd name="T1" fmla="*/ 0 h 672"/>
              <a:gd name="T2" fmla="*/ 0 w 671"/>
              <a:gd name="T3" fmla="*/ 0 h 672"/>
              <a:gd name="T4" fmla="*/ 0 w 671"/>
              <a:gd name="T5" fmla="*/ 0 h 672"/>
              <a:gd name="T6" fmla="*/ 0 w 671"/>
              <a:gd name="T7" fmla="*/ 0 h 672"/>
              <a:gd name="T8" fmla="*/ 0 w 671"/>
              <a:gd name="T9" fmla="*/ 0 h 672"/>
              <a:gd name="T10" fmla="*/ 0 w 671"/>
              <a:gd name="T11" fmla="*/ 0 h 672"/>
              <a:gd name="T12" fmla="*/ 0 w 671"/>
              <a:gd name="T13" fmla="*/ 0 h 672"/>
              <a:gd name="T14" fmla="*/ 0 w 671"/>
              <a:gd name="T15" fmla="*/ 0 h 672"/>
              <a:gd name="T16" fmla="*/ 0 w 671"/>
              <a:gd name="T17" fmla="*/ 0 h 672"/>
              <a:gd name="T18" fmla="*/ 0 w 671"/>
              <a:gd name="T19" fmla="*/ 0 h 672"/>
              <a:gd name="T20" fmla="*/ 0 w 671"/>
              <a:gd name="T21" fmla="*/ 0 h 672"/>
              <a:gd name="T22" fmla="*/ 0 w 671"/>
              <a:gd name="T23" fmla="*/ 0 h 672"/>
              <a:gd name="T24" fmla="*/ 0 w 671"/>
              <a:gd name="T25" fmla="*/ 0 h 672"/>
              <a:gd name="T26" fmla="*/ 0 w 671"/>
              <a:gd name="T27" fmla="*/ 0 h 672"/>
              <a:gd name="T28" fmla="*/ 0 w 671"/>
              <a:gd name="T29" fmla="*/ 0 h 672"/>
              <a:gd name="T30" fmla="*/ 0 w 671"/>
              <a:gd name="T31" fmla="*/ 0 h 672"/>
              <a:gd name="T32" fmla="*/ 0 w 671"/>
              <a:gd name="T33" fmla="*/ 0 h 6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1"/>
              <a:gd name="T52" fmla="*/ 0 h 672"/>
              <a:gd name="T53" fmla="*/ 671 w 671"/>
              <a:gd name="T54" fmla="*/ 672 h 6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1" h="672">
                <a:moveTo>
                  <a:pt x="671" y="336"/>
                </a:moveTo>
                <a:lnTo>
                  <a:pt x="645" y="205"/>
                </a:lnTo>
                <a:lnTo>
                  <a:pt x="573" y="98"/>
                </a:lnTo>
                <a:lnTo>
                  <a:pt x="466" y="26"/>
                </a:lnTo>
                <a:lnTo>
                  <a:pt x="335" y="0"/>
                </a:lnTo>
                <a:lnTo>
                  <a:pt x="205" y="26"/>
                </a:lnTo>
                <a:lnTo>
                  <a:pt x="98" y="98"/>
                </a:lnTo>
                <a:lnTo>
                  <a:pt x="26" y="205"/>
                </a:lnTo>
                <a:lnTo>
                  <a:pt x="0" y="336"/>
                </a:lnTo>
                <a:lnTo>
                  <a:pt x="26" y="466"/>
                </a:lnTo>
                <a:lnTo>
                  <a:pt x="98" y="573"/>
                </a:lnTo>
                <a:lnTo>
                  <a:pt x="205" y="645"/>
                </a:lnTo>
                <a:lnTo>
                  <a:pt x="335" y="672"/>
                </a:lnTo>
                <a:lnTo>
                  <a:pt x="466" y="645"/>
                </a:lnTo>
                <a:lnTo>
                  <a:pt x="573" y="573"/>
                </a:lnTo>
                <a:lnTo>
                  <a:pt x="645" y="466"/>
                </a:lnTo>
                <a:lnTo>
                  <a:pt x="671" y="3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7" name="Freeform 48"/>
          <p:cNvSpPr>
            <a:spLocks/>
          </p:cNvSpPr>
          <p:nvPr/>
        </p:nvSpPr>
        <p:spPr bwMode="auto">
          <a:xfrm>
            <a:off x="6859588" y="4406900"/>
            <a:ext cx="244475" cy="244475"/>
          </a:xfrm>
          <a:custGeom>
            <a:avLst/>
            <a:gdLst>
              <a:gd name="T0" fmla="*/ 0 w 769"/>
              <a:gd name="T1" fmla="*/ 0 h 770"/>
              <a:gd name="T2" fmla="*/ 0 w 769"/>
              <a:gd name="T3" fmla="*/ 0 h 770"/>
              <a:gd name="T4" fmla="*/ 0 w 769"/>
              <a:gd name="T5" fmla="*/ 0 h 770"/>
              <a:gd name="T6" fmla="*/ 0 w 769"/>
              <a:gd name="T7" fmla="*/ 0 h 770"/>
              <a:gd name="T8" fmla="*/ 0 w 769"/>
              <a:gd name="T9" fmla="*/ 0 h 770"/>
              <a:gd name="T10" fmla="*/ 0 w 769"/>
              <a:gd name="T11" fmla="*/ 0 h 770"/>
              <a:gd name="T12" fmla="*/ 0 w 769"/>
              <a:gd name="T13" fmla="*/ 0 h 770"/>
              <a:gd name="T14" fmla="*/ 0 w 769"/>
              <a:gd name="T15" fmla="*/ 0 h 770"/>
              <a:gd name="T16" fmla="*/ 0 w 769"/>
              <a:gd name="T17" fmla="*/ 0 h 770"/>
              <a:gd name="T18" fmla="*/ 0 w 769"/>
              <a:gd name="T19" fmla="*/ 0 h 770"/>
              <a:gd name="T20" fmla="*/ 0 w 769"/>
              <a:gd name="T21" fmla="*/ 0 h 770"/>
              <a:gd name="T22" fmla="*/ 0 w 769"/>
              <a:gd name="T23" fmla="*/ 0 h 770"/>
              <a:gd name="T24" fmla="*/ 0 w 769"/>
              <a:gd name="T25" fmla="*/ 0 h 770"/>
              <a:gd name="T26" fmla="*/ 0 w 769"/>
              <a:gd name="T27" fmla="*/ 0 h 770"/>
              <a:gd name="T28" fmla="*/ 0 w 769"/>
              <a:gd name="T29" fmla="*/ 0 h 770"/>
              <a:gd name="T30" fmla="*/ 0 w 769"/>
              <a:gd name="T31" fmla="*/ 0 h 770"/>
              <a:gd name="T32" fmla="*/ 0 w 769"/>
              <a:gd name="T33" fmla="*/ 0 h 7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9"/>
              <a:gd name="T52" fmla="*/ 0 h 770"/>
              <a:gd name="T53" fmla="*/ 769 w 769"/>
              <a:gd name="T54" fmla="*/ 770 h 7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9" h="770">
                <a:moveTo>
                  <a:pt x="769" y="386"/>
                </a:moveTo>
                <a:lnTo>
                  <a:pt x="739" y="235"/>
                </a:lnTo>
                <a:lnTo>
                  <a:pt x="656" y="113"/>
                </a:lnTo>
                <a:lnTo>
                  <a:pt x="534" y="30"/>
                </a:lnTo>
                <a:lnTo>
                  <a:pt x="384" y="0"/>
                </a:lnTo>
                <a:lnTo>
                  <a:pt x="235" y="30"/>
                </a:lnTo>
                <a:lnTo>
                  <a:pt x="112" y="113"/>
                </a:lnTo>
                <a:lnTo>
                  <a:pt x="30" y="235"/>
                </a:lnTo>
                <a:lnTo>
                  <a:pt x="0" y="386"/>
                </a:lnTo>
                <a:lnTo>
                  <a:pt x="30" y="535"/>
                </a:lnTo>
                <a:lnTo>
                  <a:pt x="112" y="657"/>
                </a:lnTo>
                <a:lnTo>
                  <a:pt x="235" y="740"/>
                </a:lnTo>
                <a:lnTo>
                  <a:pt x="384" y="770"/>
                </a:lnTo>
                <a:lnTo>
                  <a:pt x="534" y="740"/>
                </a:lnTo>
                <a:lnTo>
                  <a:pt x="656" y="657"/>
                </a:lnTo>
                <a:lnTo>
                  <a:pt x="739" y="535"/>
                </a:lnTo>
                <a:lnTo>
                  <a:pt x="769" y="38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8" name="Freeform 49"/>
          <p:cNvSpPr>
            <a:spLocks/>
          </p:cNvSpPr>
          <p:nvPr/>
        </p:nvSpPr>
        <p:spPr bwMode="auto">
          <a:xfrm>
            <a:off x="6859588" y="4406900"/>
            <a:ext cx="244475" cy="244475"/>
          </a:xfrm>
          <a:custGeom>
            <a:avLst/>
            <a:gdLst>
              <a:gd name="T0" fmla="*/ 0 w 671"/>
              <a:gd name="T1" fmla="*/ 0 h 671"/>
              <a:gd name="T2" fmla="*/ 0 w 671"/>
              <a:gd name="T3" fmla="*/ 0 h 671"/>
              <a:gd name="T4" fmla="*/ 0 w 671"/>
              <a:gd name="T5" fmla="*/ 0 h 671"/>
              <a:gd name="T6" fmla="*/ 0 w 671"/>
              <a:gd name="T7" fmla="*/ 0 h 671"/>
              <a:gd name="T8" fmla="*/ 0 w 671"/>
              <a:gd name="T9" fmla="*/ 0 h 671"/>
              <a:gd name="T10" fmla="*/ 0 w 671"/>
              <a:gd name="T11" fmla="*/ 0 h 671"/>
              <a:gd name="T12" fmla="*/ 0 w 671"/>
              <a:gd name="T13" fmla="*/ 0 h 671"/>
              <a:gd name="T14" fmla="*/ 0 w 671"/>
              <a:gd name="T15" fmla="*/ 0 h 671"/>
              <a:gd name="T16" fmla="*/ 0 w 671"/>
              <a:gd name="T17" fmla="*/ 0 h 671"/>
              <a:gd name="T18" fmla="*/ 0 w 671"/>
              <a:gd name="T19" fmla="*/ 0 h 671"/>
              <a:gd name="T20" fmla="*/ 0 w 671"/>
              <a:gd name="T21" fmla="*/ 0 h 671"/>
              <a:gd name="T22" fmla="*/ 0 w 671"/>
              <a:gd name="T23" fmla="*/ 0 h 671"/>
              <a:gd name="T24" fmla="*/ 0 w 671"/>
              <a:gd name="T25" fmla="*/ 0 h 671"/>
              <a:gd name="T26" fmla="*/ 0 w 671"/>
              <a:gd name="T27" fmla="*/ 0 h 671"/>
              <a:gd name="T28" fmla="*/ 0 w 671"/>
              <a:gd name="T29" fmla="*/ 0 h 671"/>
              <a:gd name="T30" fmla="*/ 0 w 671"/>
              <a:gd name="T31" fmla="*/ 0 h 671"/>
              <a:gd name="T32" fmla="*/ 0 w 671"/>
              <a:gd name="T33" fmla="*/ 0 h 6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1"/>
              <a:gd name="T52" fmla="*/ 0 h 671"/>
              <a:gd name="T53" fmla="*/ 671 w 671"/>
              <a:gd name="T54" fmla="*/ 671 h 6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1" h="671">
                <a:moveTo>
                  <a:pt x="671" y="336"/>
                </a:moveTo>
                <a:lnTo>
                  <a:pt x="645" y="205"/>
                </a:lnTo>
                <a:lnTo>
                  <a:pt x="573" y="98"/>
                </a:lnTo>
                <a:lnTo>
                  <a:pt x="466" y="26"/>
                </a:lnTo>
                <a:lnTo>
                  <a:pt x="335" y="0"/>
                </a:lnTo>
                <a:lnTo>
                  <a:pt x="205" y="26"/>
                </a:lnTo>
                <a:lnTo>
                  <a:pt x="98" y="98"/>
                </a:lnTo>
                <a:lnTo>
                  <a:pt x="26" y="205"/>
                </a:lnTo>
                <a:lnTo>
                  <a:pt x="0" y="336"/>
                </a:lnTo>
                <a:lnTo>
                  <a:pt x="26" y="466"/>
                </a:lnTo>
                <a:lnTo>
                  <a:pt x="98" y="573"/>
                </a:lnTo>
                <a:lnTo>
                  <a:pt x="205" y="645"/>
                </a:lnTo>
                <a:lnTo>
                  <a:pt x="335" y="671"/>
                </a:lnTo>
                <a:lnTo>
                  <a:pt x="466" y="645"/>
                </a:lnTo>
                <a:lnTo>
                  <a:pt x="573" y="573"/>
                </a:lnTo>
                <a:lnTo>
                  <a:pt x="645" y="466"/>
                </a:lnTo>
                <a:lnTo>
                  <a:pt x="671" y="3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9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76820D-E4BB-4908-BFCE-54B17EBAE48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C2E6-D56F-C3FD-08A3-FCAA3BDC7FDC}"/>
              </a:ext>
            </a:extLst>
          </p:cNvPr>
          <p:cNvSpPr txBox="1"/>
          <p:nvPr/>
        </p:nvSpPr>
        <p:spPr>
          <a:xfrm>
            <a:off x="3026743" y="1855113"/>
            <a:ext cx="2900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(Connections: Edges)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 density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CBB4B7F1-BCD4-4BD3-867D-2EE04647CCD0}" type="slidenum">
              <a:rPr lang="en-US" altLang="en-US" sz="1000" smtClean="0"/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00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200" dirty="0"/>
              <a:t>Would this measure be useful for comparing networks of different sizes (different numbers of nodes)?</a:t>
            </a:r>
          </a:p>
          <a:p>
            <a:pPr>
              <a:spcBef>
                <a:spcPts val="1200"/>
              </a:spcBef>
            </a:pPr>
            <a:endParaRPr lang="en-US" altLang="en-US" sz="2200" dirty="0"/>
          </a:p>
          <a:p>
            <a:pPr>
              <a:spcBef>
                <a:spcPts val="1200"/>
              </a:spcBef>
            </a:pPr>
            <a:endParaRPr lang="en-US" altLang="en-US" sz="2200" dirty="0"/>
          </a:p>
          <a:p>
            <a:pPr>
              <a:spcBef>
                <a:spcPts val="1200"/>
              </a:spcBef>
            </a:pPr>
            <a:r>
              <a:rPr lang="en-US" altLang="en-US" sz="2200" dirty="0"/>
              <a:t>As n → ∞, a graph whose density reaches</a:t>
            </a:r>
          </a:p>
          <a:p>
            <a:pPr lvl="1">
              <a:spcBef>
                <a:spcPts val="1200"/>
              </a:spcBef>
            </a:pPr>
            <a:r>
              <a:rPr lang="en-US" altLang="en-US" sz="2200" dirty="0"/>
              <a:t>0 is a </a:t>
            </a:r>
            <a:r>
              <a:rPr lang="en-US" altLang="en-US" sz="2200" b="1" dirty="0"/>
              <a:t>sparse graph</a:t>
            </a:r>
          </a:p>
          <a:p>
            <a:pPr lvl="1">
              <a:spcBef>
                <a:spcPts val="1200"/>
              </a:spcBef>
            </a:pPr>
            <a:r>
              <a:rPr lang="en-US" altLang="en-US" sz="2200" dirty="0"/>
              <a:t>a constant is a </a:t>
            </a:r>
            <a:r>
              <a:rPr lang="en-US" altLang="en-US" sz="2200" b="1" dirty="0"/>
              <a:t>dense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Clustering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066800"/>
                <a:ext cx="7848600" cy="5318125"/>
              </a:xfrm>
            </p:spPr>
            <p:txBody>
              <a:bodyPr/>
              <a:lstStyle/>
              <a:p>
                <a:r>
                  <a:rPr lang="en-US" sz="2200" b="1" dirty="0"/>
                  <a:t>Clustering coefficient </a:t>
                </a:r>
                <a:r>
                  <a:rPr lang="en-US" sz="2200" dirty="0"/>
                  <a:t>measures transitivity in undirected graphs</a:t>
                </a:r>
              </a:p>
              <a:p>
                <a:r>
                  <a:rPr lang="en-US" sz="2200" dirty="0"/>
                  <a:t>Transitivity: a-&gt;b &amp; b-&gt;c =&gt; a-&gt;c</a:t>
                </a:r>
              </a:p>
              <a:p>
                <a:r>
                  <a:rPr lang="en-US" sz="2200" dirty="0"/>
                  <a:t>Local clustering coefficient measures transitivity at the node level</a:t>
                </a:r>
              </a:p>
              <a:p>
                <a:pPr lvl="1"/>
                <a:r>
                  <a:rPr lang="en-US" sz="2200" dirty="0"/>
                  <a:t>Commonly employed for undirected graphs</a:t>
                </a:r>
              </a:p>
              <a:p>
                <a:pPr lvl="1"/>
                <a:r>
                  <a:rPr lang="en-US" sz="2200" dirty="0"/>
                  <a:t>Computes how strongly neighbors of a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(nodes adjacent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) are themselves connected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066800"/>
                <a:ext cx="7848600" cy="5318125"/>
              </a:xfrm>
              <a:blipFill>
                <a:blip r:embed="rId3"/>
                <a:stretch>
                  <a:fillRect l="-80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78005" y="5440977"/>
            <a:ext cx="5903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an undirected graph, the denominator can be rewritten as: n*(n-1)/2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55881"/>
            <a:ext cx="7288381" cy="4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Clustering Coefficient: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838200" y="3954463"/>
                <a:ext cx="8305800" cy="2430462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Thin lines depict connections to neighbors</a:t>
                </a:r>
              </a:p>
              <a:p>
                <a:r>
                  <a:rPr lang="en-US" sz="2200" dirty="0"/>
                  <a:t>Dashed lines are the missing connections among neighbors</a:t>
                </a:r>
              </a:p>
              <a:p>
                <a:r>
                  <a:rPr lang="en-US" sz="2200" dirty="0"/>
                  <a:t>Solid lines indicate connected neighbors </a:t>
                </a:r>
              </a:p>
              <a:p>
                <a:pPr lvl="1"/>
                <a:r>
                  <a:rPr lang="en-US" sz="2200" dirty="0"/>
                  <a:t>When all neighbors are connected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When none of neighbors are connected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3954463"/>
                <a:ext cx="8305800" cy="2430462"/>
              </a:xfrm>
              <a:blipFill>
                <a:blip r:embed="rId2"/>
                <a:stretch>
                  <a:fillRect l="-765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2400300" cy="27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029528"/>
            <a:ext cx="248602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807" y="1024765"/>
            <a:ext cx="24193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Clustering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305800" cy="5410200"/>
          </a:xfrm>
        </p:spPr>
        <p:txBody>
          <a:bodyPr>
            <a:noAutofit/>
          </a:bodyPr>
          <a:lstStyle/>
          <a:p>
            <a:r>
              <a:rPr lang="en-US" sz="2200" dirty="0"/>
              <a:t>The clustering coefficient captures the degree to which the neighbors of a given node link to each other. For a node I with degree k</a:t>
            </a:r>
            <a:r>
              <a:rPr lang="en-US" sz="2200" baseline="-25000" dirty="0"/>
              <a:t>i </a:t>
            </a:r>
            <a:r>
              <a:rPr lang="en-US" sz="2200" dirty="0"/>
              <a:t>the local clustering coefficient is </a:t>
            </a:r>
          </a:p>
          <a:p>
            <a:pPr marL="0" indent="0">
              <a:buNone/>
            </a:pPr>
            <a:r>
              <a:rPr lang="en-US" sz="2200" dirty="0"/>
              <a:t>C</a:t>
            </a:r>
            <a:r>
              <a:rPr lang="en-US" sz="2200" baseline="-25000" dirty="0"/>
              <a:t>i </a:t>
            </a:r>
            <a:r>
              <a:rPr lang="en-US" sz="2200" dirty="0"/>
              <a:t>= L</a:t>
            </a:r>
            <a:r>
              <a:rPr lang="en-US" sz="2200" baseline="-25000" dirty="0"/>
              <a:t>i</a:t>
            </a:r>
            <a:r>
              <a:rPr lang="en-US" sz="2200" dirty="0"/>
              <a:t> / ((k</a:t>
            </a:r>
            <a:r>
              <a:rPr lang="en-US" sz="2200" baseline="-25000" dirty="0"/>
              <a:t>i</a:t>
            </a:r>
            <a:r>
              <a:rPr lang="en-US" sz="2200" dirty="0"/>
              <a:t> * (k</a:t>
            </a:r>
            <a:r>
              <a:rPr lang="en-US" sz="2200" baseline="-25000" dirty="0"/>
              <a:t>i</a:t>
            </a:r>
            <a:r>
              <a:rPr lang="en-US" sz="2200" dirty="0"/>
              <a:t> – 1))/2) = (2*L</a:t>
            </a:r>
            <a:r>
              <a:rPr lang="en-US" sz="2200" baseline="-25000" dirty="0"/>
              <a:t>i </a:t>
            </a:r>
            <a:r>
              <a:rPr lang="en-US" sz="2200" dirty="0"/>
              <a:t>) / (k</a:t>
            </a:r>
            <a:r>
              <a:rPr lang="en-US" sz="2200" baseline="-25000" dirty="0"/>
              <a:t>i</a:t>
            </a:r>
            <a:r>
              <a:rPr lang="en-US" sz="2200" dirty="0"/>
              <a:t> * (k</a:t>
            </a:r>
            <a:r>
              <a:rPr lang="en-US" sz="2200" baseline="-25000" dirty="0"/>
              <a:t>i</a:t>
            </a:r>
            <a:r>
              <a:rPr lang="en-US" sz="2200" dirty="0"/>
              <a:t> – 1))</a:t>
            </a:r>
          </a:p>
          <a:p>
            <a:endParaRPr lang="en-US" sz="2200" dirty="0"/>
          </a:p>
          <a:p>
            <a:r>
              <a:rPr lang="en-US" sz="2200" dirty="0"/>
              <a:t>C</a:t>
            </a:r>
            <a:r>
              <a:rPr lang="en-US" sz="2200" baseline="-25000" dirty="0"/>
              <a:t>i </a:t>
            </a:r>
            <a:r>
              <a:rPr lang="en-US" sz="2200" dirty="0"/>
              <a:t>= 0 if none of the neighbors of node </a:t>
            </a:r>
            <a:r>
              <a:rPr lang="en-US" sz="2200" i="1" dirty="0" err="1"/>
              <a:t>i</a:t>
            </a:r>
            <a:r>
              <a:rPr lang="en-US" sz="2200" i="1" dirty="0"/>
              <a:t> </a:t>
            </a:r>
            <a:r>
              <a:rPr lang="en-US" sz="2200" dirty="0"/>
              <a:t>link to each other</a:t>
            </a:r>
          </a:p>
          <a:p>
            <a:r>
              <a:rPr lang="en-US" sz="2200" dirty="0"/>
              <a:t>C</a:t>
            </a:r>
            <a:r>
              <a:rPr lang="en-US" sz="2200" baseline="-25000" dirty="0"/>
              <a:t>i </a:t>
            </a:r>
            <a:r>
              <a:rPr lang="en-US" sz="2200" dirty="0"/>
              <a:t>= 1 if all of the neighbors of node </a:t>
            </a:r>
            <a:r>
              <a:rPr lang="en-US" sz="2200" i="1" dirty="0" err="1"/>
              <a:t>i</a:t>
            </a:r>
            <a:r>
              <a:rPr lang="en-US" sz="2200" i="1" dirty="0"/>
              <a:t> </a:t>
            </a:r>
            <a:r>
              <a:rPr lang="en-US" sz="2200" dirty="0"/>
              <a:t>link to each other</a:t>
            </a:r>
          </a:p>
          <a:p>
            <a:endParaRPr lang="en-US" sz="2200" dirty="0"/>
          </a:p>
          <a:p>
            <a:r>
              <a:rPr lang="en-US" sz="2200" dirty="0"/>
              <a:t>C</a:t>
            </a:r>
            <a:r>
              <a:rPr lang="en-US" sz="2200" baseline="-25000" dirty="0"/>
              <a:t>i </a:t>
            </a:r>
            <a:r>
              <a:rPr lang="en-US" sz="2200" dirty="0"/>
              <a:t>is the probability that two neighbors of a node link to each other.</a:t>
            </a:r>
          </a:p>
          <a:p>
            <a:pPr lvl="1"/>
            <a:r>
              <a:rPr lang="en-US" sz="2200" dirty="0"/>
              <a:t>Consequently C = 0.5 implies that there is a 50% chance that two neighbors of a node are linked.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22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Clustering Coefficient and Triples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8341"/>
            <a:ext cx="8077200" cy="5318125"/>
          </a:xfrm>
        </p:spPr>
        <p:txBody>
          <a:bodyPr>
            <a:noAutofit/>
          </a:bodyPr>
          <a:lstStyle/>
          <a:p>
            <a:r>
              <a:rPr lang="en-US" sz="2200" b="1" dirty="0"/>
              <a:t>Triple</a:t>
            </a:r>
            <a:r>
              <a:rPr lang="en-US" sz="2200" dirty="0"/>
              <a:t>: an ordered set of three nodes,</a:t>
            </a:r>
          </a:p>
          <a:p>
            <a:pPr lvl="1"/>
            <a:r>
              <a:rPr lang="en-US" sz="2200" dirty="0"/>
              <a:t>connected by two (open triple) edges or</a:t>
            </a:r>
          </a:p>
          <a:p>
            <a:pPr lvl="1"/>
            <a:r>
              <a:rPr lang="en-US" sz="2200" dirty="0"/>
              <a:t>three edges (closed triple)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 triangle can miss any of its three edges </a:t>
            </a:r>
          </a:p>
          <a:p>
            <a:pPr lvl="1"/>
            <a:r>
              <a:rPr lang="en-US" sz="2200" dirty="0"/>
              <a:t>A triangle has </a:t>
            </a:r>
            <a:r>
              <a:rPr lang="en-US" sz="2200" b="1" dirty="0">
                <a:solidFill>
                  <a:srgbClr val="FF0000"/>
                </a:solidFill>
              </a:rPr>
              <a:t>3 Triples: ABC, BCA, CAB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ABC and CBA are same triple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31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dirty="0"/>
              <a:t>] Clustering Coefficient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BAD8EC4-2825-2149-DCE0-8B51E3DB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" y="1274748"/>
            <a:ext cx="8088923" cy="2286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1D9B876-BC22-5737-1997-1E4F65B0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739654"/>
            <a:ext cx="1649449" cy="14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5FE3F-1D8A-0ABB-530F-1D35FF16A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3" y="4276177"/>
            <a:ext cx="4441538" cy="537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37EBD-0056-E65D-E48F-BB67B6FA7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35" y="4813243"/>
            <a:ext cx="4441539" cy="9353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9CD60E-E660-752B-2B9B-F6B7B9017D36}"/>
              </a:ext>
            </a:extLst>
          </p:cNvPr>
          <p:cNvSpPr/>
          <p:nvPr/>
        </p:nvSpPr>
        <p:spPr>
          <a:xfrm>
            <a:off x="247160" y="6019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Average clustering coefficient and global clustering coefficient are different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some extreme cases they could differ considerably</a:t>
            </a:r>
          </a:p>
        </p:txBody>
      </p:sp>
    </p:spTree>
    <p:extLst>
      <p:ext uri="{BB962C8B-B14F-4D97-AF65-F5344CB8AC3E}">
        <p14:creationId xmlns:p14="http://schemas.microsoft.com/office/powerpoint/2010/main" val="2133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4" descr="Clustering Coefficient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6388"/>
            <a:ext cx="7407275" cy="6551612"/>
          </a:xfrm>
          <a:noFill/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DD0309-A364-4B41-B01F-D13434730791}" type="slidenum">
              <a:rPr lang="en-US" altLang="en-US" smtClean="0"/>
              <a:pPr/>
              <a:t>87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40C50-6D6B-A216-077C-CA85AB4C04B9}"/>
              </a:ext>
            </a:extLst>
          </p:cNvPr>
          <p:cNvSpPr/>
          <p:nvPr/>
        </p:nvSpPr>
        <p:spPr bwMode="auto">
          <a:xfrm>
            <a:off x="5181600" y="4038600"/>
            <a:ext cx="2362200" cy="1981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365C8-DFC5-7F41-57F8-9F5FBAE96B3D}"/>
              </a:ext>
            </a:extLst>
          </p:cNvPr>
          <p:cNvSpPr/>
          <p:nvPr/>
        </p:nvSpPr>
        <p:spPr bwMode="auto">
          <a:xfrm>
            <a:off x="2971800" y="3617912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0F73D-6C2F-6255-795E-7AB3CA52AEC9}"/>
              </a:ext>
            </a:extLst>
          </p:cNvPr>
          <p:cNvSpPr/>
          <p:nvPr/>
        </p:nvSpPr>
        <p:spPr bwMode="auto">
          <a:xfrm>
            <a:off x="4305300" y="3582194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9E073-DDF1-5C02-BDB6-C71AAFBDF815}"/>
              </a:ext>
            </a:extLst>
          </p:cNvPr>
          <p:cNvSpPr/>
          <p:nvPr/>
        </p:nvSpPr>
        <p:spPr bwMode="auto">
          <a:xfrm>
            <a:off x="4305300" y="4762897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97E6A-2496-8ADB-E850-85DC518CC361}"/>
              </a:ext>
            </a:extLst>
          </p:cNvPr>
          <p:cNvSpPr/>
          <p:nvPr/>
        </p:nvSpPr>
        <p:spPr bwMode="auto">
          <a:xfrm>
            <a:off x="3886200" y="5810448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1538EC-503B-1F2C-0713-E24BCB1F35A6}"/>
              </a:ext>
            </a:extLst>
          </p:cNvPr>
          <p:cNvSpPr/>
          <p:nvPr/>
        </p:nvSpPr>
        <p:spPr bwMode="auto">
          <a:xfrm>
            <a:off x="2084792" y="6039048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1400E-5F58-CC14-994F-4CB66A736D75}"/>
              </a:ext>
            </a:extLst>
          </p:cNvPr>
          <p:cNvSpPr/>
          <p:nvPr/>
        </p:nvSpPr>
        <p:spPr bwMode="auto">
          <a:xfrm>
            <a:off x="2038350" y="4762897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C50402-DA7C-92C6-5246-F596A7FC300E}"/>
              </a:ext>
            </a:extLst>
          </p:cNvPr>
          <p:cNvSpPr/>
          <p:nvPr/>
        </p:nvSpPr>
        <p:spPr bwMode="auto">
          <a:xfrm>
            <a:off x="1639368" y="4124822"/>
            <a:ext cx="685800" cy="457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BEFC7-9CBD-2905-0A90-1F98CA10BBD6}"/>
              </a:ext>
            </a:extLst>
          </p:cNvPr>
          <p:cNvSpPr txBox="1"/>
          <p:nvPr/>
        </p:nvSpPr>
        <p:spPr>
          <a:xfrm>
            <a:off x="4833719" y="4494170"/>
            <a:ext cx="3929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local clustering of nodes?</a:t>
            </a:r>
          </a:p>
          <a:p>
            <a:r>
              <a:rPr lang="en-US" b="1" dirty="0">
                <a:solidFill>
                  <a:srgbClr val="FF0000"/>
                </a:solidFill>
              </a:rPr>
              <a:t>What is global clustering?</a:t>
            </a:r>
          </a:p>
          <a:p>
            <a:r>
              <a:rPr lang="en-US" b="1" dirty="0">
                <a:solidFill>
                  <a:srgbClr val="FF0000"/>
                </a:solidFill>
              </a:rPr>
              <a:t>What is average clustering?</a:t>
            </a:r>
          </a:p>
        </p:txBody>
      </p:sp>
    </p:spTree>
    <p:extLst>
      <p:ext uri="{BB962C8B-B14F-4D97-AF65-F5344CB8AC3E}">
        <p14:creationId xmlns:p14="http://schemas.microsoft.com/office/powerpoint/2010/main" val="21642407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4" descr="Clustering Coefficient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6388"/>
            <a:ext cx="7407275" cy="6551612"/>
          </a:xfrm>
          <a:noFill/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DD0309-A364-4B41-B01F-D13434730791}" type="slidenum">
              <a:rPr lang="en-US" altLang="en-US" smtClean="0"/>
              <a:pPr/>
              <a:t>88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40C50-6D6B-A216-077C-CA85AB4C04B9}"/>
              </a:ext>
            </a:extLst>
          </p:cNvPr>
          <p:cNvSpPr/>
          <p:nvPr/>
        </p:nvSpPr>
        <p:spPr bwMode="auto">
          <a:xfrm>
            <a:off x="5181600" y="4038600"/>
            <a:ext cx="2362200" cy="1981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963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4" descr="Clustering Coefficient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6388"/>
            <a:ext cx="7407275" cy="6551612"/>
          </a:xfrm>
          <a:noFill/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DD0309-A364-4B41-B01F-D13434730791}" type="slidenum">
              <a:rPr lang="en-US" altLang="en-US" smtClean="0"/>
              <a:pPr/>
              <a:t>89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3D43E-4ABF-9924-0128-8352F3940F20}"/>
              </a:ext>
            </a:extLst>
          </p:cNvPr>
          <p:cNvSpPr txBox="1"/>
          <p:nvPr/>
        </p:nvSpPr>
        <p:spPr>
          <a:xfrm>
            <a:off x="2438400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31AED-8602-97A7-21B4-D0A010E70013}"/>
              </a:ext>
            </a:extLst>
          </p:cNvPr>
          <p:cNvSpPr txBox="1"/>
          <p:nvPr/>
        </p:nvSpPr>
        <p:spPr>
          <a:xfrm>
            <a:off x="3886200" y="321286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FF0DB-49B7-5D80-9FF0-BFD722126C3D}"/>
              </a:ext>
            </a:extLst>
          </p:cNvPr>
          <p:cNvSpPr txBox="1"/>
          <p:nvPr/>
        </p:nvSpPr>
        <p:spPr>
          <a:xfrm>
            <a:off x="3723335" y="4267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2CE3E-55E0-1F79-2233-0A713C480153}"/>
              </a:ext>
            </a:extLst>
          </p:cNvPr>
          <p:cNvSpPr txBox="1"/>
          <p:nvPr/>
        </p:nvSpPr>
        <p:spPr>
          <a:xfrm>
            <a:off x="4121257" y="5334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3223B-42E2-9B4D-B7B3-007E80FF3A99}"/>
              </a:ext>
            </a:extLst>
          </p:cNvPr>
          <p:cNvSpPr txBox="1"/>
          <p:nvPr/>
        </p:nvSpPr>
        <p:spPr>
          <a:xfrm>
            <a:off x="3397605" y="61410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23E56-3CCB-8DC0-F492-E0FD26C57C12}"/>
              </a:ext>
            </a:extLst>
          </p:cNvPr>
          <p:cNvSpPr txBox="1"/>
          <p:nvPr/>
        </p:nvSpPr>
        <p:spPr>
          <a:xfrm>
            <a:off x="3184880" y="46365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ECA00-7C45-EB22-B8AE-5D4828E6853F}"/>
              </a:ext>
            </a:extLst>
          </p:cNvPr>
          <p:cNvSpPr txBox="1"/>
          <p:nvPr/>
        </p:nvSpPr>
        <p:spPr>
          <a:xfrm>
            <a:off x="1676400" y="575590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6D500-4367-4D78-0B23-0F201EA2BA14}"/>
              </a:ext>
            </a:extLst>
          </p:cNvPr>
          <p:cNvSpPr txBox="1"/>
          <p:nvPr/>
        </p:nvSpPr>
        <p:spPr>
          <a:xfrm>
            <a:off x="5342106" y="3619607"/>
            <a:ext cx="318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clustering coefficient</a:t>
            </a:r>
          </a:p>
          <a:p>
            <a:r>
              <a:rPr lang="en-US" dirty="0"/>
              <a:t>((1+4+2+6)/6)/7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696A3-274F-7BBD-C944-2B8A61921AE1}"/>
              </a:ext>
            </a:extLst>
          </p:cNvPr>
          <p:cNvSpPr txBox="1"/>
          <p:nvPr/>
        </p:nvSpPr>
        <p:spPr>
          <a:xfrm>
            <a:off x="207000" y="248968"/>
            <a:ext cx="1184940" cy="6795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ACB </a:t>
            </a:r>
          </a:p>
          <a:p>
            <a:r>
              <a:rPr lang="en-US" dirty="0"/>
              <a:t>ACF</a:t>
            </a:r>
          </a:p>
          <a:p>
            <a:r>
              <a:rPr lang="en-US" dirty="0"/>
              <a:t>ACD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BCD</a:t>
            </a:r>
          </a:p>
          <a:p>
            <a:r>
              <a:rPr lang="en-US" dirty="0"/>
              <a:t>BCF</a:t>
            </a:r>
          </a:p>
          <a:p>
            <a:endParaRPr lang="en-US" dirty="0"/>
          </a:p>
          <a:p>
            <a:r>
              <a:rPr lang="en-US" dirty="0"/>
              <a:t>CFD</a:t>
            </a:r>
          </a:p>
          <a:p>
            <a:r>
              <a:rPr lang="en-US" dirty="0"/>
              <a:t>CDF</a:t>
            </a:r>
          </a:p>
          <a:p>
            <a:r>
              <a:rPr lang="en-US" dirty="0"/>
              <a:t>CFG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CFE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CDE</a:t>
            </a:r>
          </a:p>
          <a:p>
            <a:endParaRPr lang="en-US" dirty="0"/>
          </a:p>
          <a:p>
            <a:r>
              <a:rPr lang="en-US" dirty="0"/>
              <a:t>FCD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FDE</a:t>
            </a:r>
          </a:p>
          <a:p>
            <a:r>
              <a:rPr lang="en-US" dirty="0"/>
              <a:t>FED</a:t>
            </a:r>
          </a:p>
          <a:p>
            <a:endParaRPr lang="en-US" dirty="0"/>
          </a:p>
          <a:p>
            <a:r>
              <a:rPr lang="en-US" dirty="0"/>
              <a:t>DFE</a:t>
            </a:r>
          </a:p>
          <a:p>
            <a:r>
              <a:rPr lang="en-US" dirty="0"/>
              <a:t>DFG</a:t>
            </a:r>
          </a:p>
          <a:p>
            <a:endParaRPr lang="en-US" dirty="0"/>
          </a:p>
          <a:p>
            <a:r>
              <a:rPr lang="en-US" dirty="0"/>
              <a:t>GFE</a:t>
            </a:r>
          </a:p>
          <a:p>
            <a:r>
              <a:rPr lang="en-US" dirty="0"/>
              <a:t>16 in total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B0B48D-BC49-51F1-9642-C6E1A8EFC4DC}"/>
              </a:ext>
            </a:extLst>
          </p:cNvPr>
          <p:cNvSpPr/>
          <p:nvPr/>
        </p:nvSpPr>
        <p:spPr bwMode="auto">
          <a:xfrm>
            <a:off x="5181600" y="3452336"/>
            <a:ext cx="3581400" cy="157686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1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Adjacency matrices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Representing edges (who is adjacent to whom) as a matrix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A</a:t>
            </a:r>
            <a:r>
              <a:rPr lang="en-US" altLang="en-US" baseline="-25000" dirty="0" err="1"/>
              <a:t>ij</a:t>
            </a:r>
            <a:r>
              <a:rPr lang="en-US" altLang="en-US" dirty="0"/>
              <a:t> = 1 if node </a:t>
            </a:r>
            <a:r>
              <a:rPr lang="en-US" altLang="en-US" dirty="0" err="1"/>
              <a:t>i</a:t>
            </a:r>
            <a:r>
              <a:rPr lang="en-US" altLang="en-US" dirty="0"/>
              <a:t> has an edge to node j</a:t>
            </a:r>
            <a:br>
              <a:rPr lang="en-US" altLang="en-US" dirty="0"/>
            </a:br>
            <a:r>
              <a:rPr lang="en-US" altLang="en-US" dirty="0"/>
              <a:t>	  = 0 if node </a:t>
            </a:r>
            <a:r>
              <a:rPr lang="en-US" altLang="en-US" dirty="0" err="1"/>
              <a:t>i</a:t>
            </a:r>
            <a:r>
              <a:rPr lang="en-US" altLang="en-US" dirty="0"/>
              <a:t> does not have an edge to j</a:t>
            </a:r>
          </a:p>
          <a:p>
            <a:pPr lvl="3" eaLnBrk="1" hangingPunct="1"/>
            <a:endParaRPr lang="en-US" altLang="en-US" dirty="0"/>
          </a:p>
          <a:p>
            <a:pPr lvl="1" eaLnBrk="1" hangingPunct="1"/>
            <a:r>
              <a:rPr lang="en-US" altLang="en-US" dirty="0" err="1"/>
              <a:t>A</a:t>
            </a:r>
            <a:r>
              <a:rPr lang="en-US" altLang="en-US" baseline="-25000" dirty="0" err="1"/>
              <a:t>ii</a:t>
            </a:r>
            <a:r>
              <a:rPr lang="en-US" altLang="en-US" dirty="0"/>
              <a:t> = 0 unless the network has self-loops</a:t>
            </a:r>
          </a:p>
          <a:p>
            <a:pPr lvl="2" eaLnBrk="1" hangingPunct="1"/>
            <a:r>
              <a:rPr lang="en-US" altLang="en-US" dirty="0"/>
              <a:t>If self-loop, </a:t>
            </a:r>
            <a:r>
              <a:rPr lang="en-US" altLang="en-US" dirty="0" err="1"/>
              <a:t>A</a:t>
            </a:r>
            <a:r>
              <a:rPr lang="en-US" altLang="en-US" baseline="-25000" dirty="0" err="1"/>
              <a:t>ii</a:t>
            </a:r>
            <a:r>
              <a:rPr lang="en-US" altLang="en-US" dirty="0"/>
              <a:t>=1</a:t>
            </a:r>
          </a:p>
          <a:p>
            <a:pPr lvl="3" eaLnBrk="1" hangingPunct="1"/>
            <a:endParaRPr lang="en-US" altLang="en-US" dirty="0"/>
          </a:p>
          <a:p>
            <a:pPr lvl="1" eaLnBrk="1" hangingPunct="1"/>
            <a:r>
              <a:rPr lang="en-US" altLang="en-US" dirty="0" err="1"/>
              <a:t>A</a:t>
            </a:r>
            <a:r>
              <a:rPr lang="en-US" altLang="en-US" baseline="-25000" dirty="0" err="1"/>
              <a:t>ij</a:t>
            </a:r>
            <a:r>
              <a:rPr lang="en-US" altLang="en-US" dirty="0"/>
              <a:t> = A</a:t>
            </a:r>
            <a:r>
              <a:rPr lang="en-US" altLang="en-US" baseline="-25000" dirty="0"/>
              <a:t>ji</a:t>
            </a:r>
            <a:r>
              <a:rPr lang="en-US" altLang="en-US" dirty="0"/>
              <a:t> if the network is undirected,</a:t>
            </a:r>
            <a:br>
              <a:rPr lang="en-US" altLang="en-US" dirty="0"/>
            </a:br>
            <a:r>
              <a:rPr lang="en-US" altLang="en-US" dirty="0"/>
              <a:t>or if </a:t>
            </a:r>
            <a:r>
              <a:rPr lang="en-US" altLang="en-US" dirty="0" err="1"/>
              <a:t>i</a:t>
            </a:r>
            <a:r>
              <a:rPr lang="en-US" altLang="en-US" dirty="0"/>
              <a:t> and j share a reciprocated edge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7086600" y="1905000"/>
            <a:ext cx="234950" cy="304800"/>
            <a:chOff x="5232" y="126"/>
            <a:chExt cx="148" cy="192"/>
          </a:xfrm>
        </p:grpSpPr>
        <p:sp>
          <p:nvSpPr>
            <p:cNvPr id="10307" name="Oval 4"/>
            <p:cNvSpPr>
              <a:spLocks noChangeArrowheads="1"/>
            </p:cNvSpPr>
            <p:nvPr/>
          </p:nvSpPr>
          <p:spPr bwMode="auto">
            <a:xfrm>
              <a:off x="5232" y="144"/>
              <a:ext cx="144" cy="1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308" name="Text Box 7"/>
            <p:cNvSpPr txBox="1">
              <a:spLocks noChangeArrowheads="1"/>
            </p:cNvSpPr>
            <p:nvPr/>
          </p:nvSpPr>
          <p:spPr bwMode="auto">
            <a:xfrm>
              <a:off x="5233" y="126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/>
                <a:t>i</a:t>
              </a:r>
            </a:p>
          </p:txBody>
        </p:sp>
      </p:grp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7999413" y="1781175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8001000" y="1752600"/>
            <a:ext cx="24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/>
              <a:t>j</a:t>
            </a:r>
          </a:p>
        </p:txBody>
      </p:sp>
      <p:cxnSp>
        <p:nvCxnSpPr>
          <p:cNvPr id="10247" name="AutoShape 12"/>
          <p:cNvCxnSpPr>
            <a:cxnSpLocks noChangeShapeType="1"/>
            <a:stCxn id="10308" idx="3"/>
            <a:endCxn id="10246" idx="1"/>
          </p:cNvCxnSpPr>
          <p:nvPr/>
        </p:nvCxnSpPr>
        <p:spPr bwMode="auto">
          <a:xfrm flipV="1">
            <a:off x="7321550" y="1906588"/>
            <a:ext cx="679450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7467600" y="2819400"/>
            <a:ext cx="234950" cy="304800"/>
            <a:chOff x="5232" y="126"/>
            <a:chExt cx="148" cy="192"/>
          </a:xfrm>
        </p:grpSpPr>
        <p:sp>
          <p:nvSpPr>
            <p:cNvPr id="10305" name="Oval 14"/>
            <p:cNvSpPr>
              <a:spLocks noChangeArrowheads="1"/>
            </p:cNvSpPr>
            <p:nvPr/>
          </p:nvSpPr>
          <p:spPr bwMode="auto">
            <a:xfrm>
              <a:off x="5232" y="144"/>
              <a:ext cx="144" cy="1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306" name="Text Box 15"/>
            <p:cNvSpPr txBox="1">
              <a:spLocks noChangeArrowheads="1"/>
            </p:cNvSpPr>
            <p:nvPr/>
          </p:nvSpPr>
          <p:spPr bwMode="auto">
            <a:xfrm>
              <a:off x="5233" y="126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/>
                <a:t>i</a:t>
              </a:r>
            </a:p>
          </p:txBody>
        </p:sp>
      </p:grpSp>
      <p:sp>
        <p:nvSpPr>
          <p:cNvPr id="10249" name="Freeform 17"/>
          <p:cNvSpPr>
            <a:spLocks/>
          </p:cNvSpPr>
          <p:nvPr/>
        </p:nvSpPr>
        <p:spPr bwMode="auto">
          <a:xfrm>
            <a:off x="7391400" y="2476500"/>
            <a:ext cx="317500" cy="419100"/>
          </a:xfrm>
          <a:custGeom>
            <a:avLst/>
            <a:gdLst>
              <a:gd name="T0" fmla="*/ 2147483646 w 200"/>
              <a:gd name="T1" fmla="*/ 2147483646 h 264"/>
              <a:gd name="T2" fmla="*/ 0 w 200"/>
              <a:gd name="T3" fmla="*/ 2147483646 h 264"/>
              <a:gd name="T4" fmla="*/ 2147483646 w 200"/>
              <a:gd name="T5" fmla="*/ 2147483646 h 264"/>
              <a:gd name="T6" fmla="*/ 2147483646 w 200"/>
              <a:gd name="T7" fmla="*/ 2147483646 h 264"/>
              <a:gd name="T8" fmla="*/ 2147483646 w 200"/>
              <a:gd name="T9" fmla="*/ 2147483646 h 264"/>
              <a:gd name="T10" fmla="*/ 2147483646 w 200"/>
              <a:gd name="T11" fmla="*/ 2147483646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264"/>
              <a:gd name="T20" fmla="*/ 200 w 200"/>
              <a:gd name="T21" fmla="*/ 264 h 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264">
                <a:moveTo>
                  <a:pt x="48" y="264"/>
                </a:moveTo>
                <a:cubicBezTo>
                  <a:pt x="24" y="236"/>
                  <a:pt x="0" y="208"/>
                  <a:pt x="0" y="168"/>
                </a:cubicBezTo>
                <a:cubicBezTo>
                  <a:pt x="0" y="128"/>
                  <a:pt x="24" y="48"/>
                  <a:pt x="48" y="24"/>
                </a:cubicBezTo>
                <a:cubicBezTo>
                  <a:pt x="72" y="0"/>
                  <a:pt x="120" y="8"/>
                  <a:pt x="144" y="24"/>
                </a:cubicBezTo>
                <a:cubicBezTo>
                  <a:pt x="168" y="40"/>
                  <a:pt x="184" y="80"/>
                  <a:pt x="192" y="120"/>
                </a:cubicBezTo>
                <a:cubicBezTo>
                  <a:pt x="200" y="160"/>
                  <a:pt x="196" y="212"/>
                  <a:pt x="192" y="2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7080250" y="3429000"/>
            <a:ext cx="1162050" cy="457200"/>
            <a:chOff x="7080250" y="3429000"/>
            <a:chExt cx="1162050" cy="457200"/>
          </a:xfrm>
        </p:grpSpPr>
        <p:grpSp>
          <p:nvGrpSpPr>
            <p:cNvPr id="10299" name="Group 18"/>
            <p:cNvGrpSpPr>
              <a:grpSpLocks/>
            </p:cNvGrpSpPr>
            <p:nvPr/>
          </p:nvGrpSpPr>
          <p:grpSpPr bwMode="auto">
            <a:xfrm>
              <a:off x="7080250" y="3581400"/>
              <a:ext cx="234950" cy="304800"/>
              <a:chOff x="5232" y="126"/>
              <a:chExt cx="148" cy="192"/>
            </a:xfrm>
          </p:grpSpPr>
          <p:sp>
            <p:nvSpPr>
              <p:cNvPr id="10303" name="Oval 19"/>
              <p:cNvSpPr>
                <a:spLocks noChangeArrowheads="1"/>
              </p:cNvSpPr>
              <p:nvPr/>
            </p:nvSpPr>
            <p:spPr bwMode="auto">
              <a:xfrm>
                <a:off x="5232" y="14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10304" name="Text Box 20"/>
              <p:cNvSpPr txBox="1">
                <a:spLocks noChangeArrowheads="1"/>
              </p:cNvSpPr>
              <p:nvPr/>
            </p:nvSpPr>
            <p:spPr bwMode="auto">
              <a:xfrm>
                <a:off x="5233" y="126"/>
                <a:ext cx="1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en-US" altLang="en-US" sz="1400" b="1"/>
                  <a:t>i</a:t>
                </a:r>
              </a:p>
            </p:txBody>
          </p:sp>
        </p:grpSp>
        <p:sp>
          <p:nvSpPr>
            <p:cNvPr id="10300" name="Oval 21"/>
            <p:cNvSpPr>
              <a:spLocks noChangeArrowheads="1"/>
            </p:cNvSpPr>
            <p:nvPr/>
          </p:nvSpPr>
          <p:spPr bwMode="auto">
            <a:xfrm>
              <a:off x="7993063" y="3457575"/>
              <a:ext cx="228600" cy="2286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301" name="Text Box 22"/>
            <p:cNvSpPr txBox="1">
              <a:spLocks noChangeArrowheads="1"/>
            </p:cNvSpPr>
            <p:nvPr/>
          </p:nvSpPr>
          <p:spPr bwMode="auto">
            <a:xfrm>
              <a:off x="7994650" y="3429000"/>
              <a:ext cx="2476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/>
                <a:t>j</a:t>
              </a:r>
            </a:p>
          </p:txBody>
        </p:sp>
        <p:cxnSp>
          <p:nvCxnSpPr>
            <p:cNvPr id="10302" name="AutoShape 23"/>
            <p:cNvCxnSpPr>
              <a:cxnSpLocks noChangeShapeType="1"/>
              <a:stCxn id="10304" idx="3"/>
              <a:endCxn id="10301" idx="1"/>
            </p:cNvCxnSpPr>
            <p:nvPr/>
          </p:nvCxnSpPr>
          <p:spPr bwMode="auto">
            <a:xfrm flipV="1">
              <a:off x="7315200" y="3582988"/>
              <a:ext cx="679450" cy="1508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69925" y="4572000"/>
            <a:ext cx="2260600" cy="2057400"/>
            <a:chOff x="669925" y="4572000"/>
            <a:chExt cx="2260600" cy="2057400"/>
          </a:xfrm>
        </p:grpSpPr>
        <p:sp>
          <p:nvSpPr>
            <p:cNvPr id="10282" name="Oval 24"/>
            <p:cNvSpPr>
              <a:spLocks noChangeArrowheads="1"/>
            </p:cNvSpPr>
            <p:nvPr/>
          </p:nvSpPr>
          <p:spPr bwMode="auto">
            <a:xfrm>
              <a:off x="1885950" y="5257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283" name="Oval 25"/>
            <p:cNvSpPr>
              <a:spLocks noChangeArrowheads="1"/>
            </p:cNvSpPr>
            <p:nvPr/>
          </p:nvSpPr>
          <p:spPr bwMode="auto">
            <a:xfrm>
              <a:off x="2495550" y="55626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284" name="Oval 26"/>
            <p:cNvSpPr>
              <a:spLocks noChangeArrowheads="1"/>
            </p:cNvSpPr>
            <p:nvPr/>
          </p:nvSpPr>
          <p:spPr bwMode="auto">
            <a:xfrm>
              <a:off x="2343150" y="61722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285" name="Oval 27"/>
            <p:cNvSpPr>
              <a:spLocks noChangeArrowheads="1"/>
            </p:cNvSpPr>
            <p:nvPr/>
          </p:nvSpPr>
          <p:spPr bwMode="auto">
            <a:xfrm>
              <a:off x="1657350" y="61722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286" name="Oval 28"/>
            <p:cNvSpPr>
              <a:spLocks noChangeArrowheads="1"/>
            </p:cNvSpPr>
            <p:nvPr/>
          </p:nvSpPr>
          <p:spPr bwMode="auto">
            <a:xfrm>
              <a:off x="1352550" y="5638800"/>
              <a:ext cx="152400" cy="152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10287" name="AutoShape 29"/>
            <p:cNvCxnSpPr>
              <a:cxnSpLocks noChangeShapeType="1"/>
              <a:stCxn id="10282" idx="6"/>
              <a:endCxn id="10283" idx="1"/>
            </p:cNvCxnSpPr>
            <p:nvPr/>
          </p:nvCxnSpPr>
          <p:spPr bwMode="auto">
            <a:xfrm>
              <a:off x="2057400" y="5334000"/>
              <a:ext cx="460375" cy="231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8" name="AutoShape 30"/>
            <p:cNvCxnSpPr>
              <a:cxnSpLocks noChangeShapeType="1"/>
              <a:stCxn id="10283" idx="4"/>
              <a:endCxn id="10284" idx="0"/>
            </p:cNvCxnSpPr>
            <p:nvPr/>
          </p:nvCxnSpPr>
          <p:spPr bwMode="auto">
            <a:xfrm flipH="1">
              <a:off x="2419350" y="5734050"/>
              <a:ext cx="152400" cy="419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9" name="AutoShape 31"/>
            <p:cNvCxnSpPr>
              <a:cxnSpLocks noChangeShapeType="1"/>
              <a:stCxn id="10284" idx="2"/>
              <a:endCxn id="10285" idx="6"/>
            </p:cNvCxnSpPr>
            <p:nvPr/>
          </p:nvCxnSpPr>
          <p:spPr bwMode="auto">
            <a:xfrm flipH="1">
              <a:off x="1828800" y="6248400"/>
              <a:ext cx="4953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0" name="AutoShape 32"/>
            <p:cNvCxnSpPr>
              <a:cxnSpLocks noChangeShapeType="1"/>
              <a:stCxn id="10282" idx="4"/>
              <a:endCxn id="10284" idx="1"/>
            </p:cNvCxnSpPr>
            <p:nvPr/>
          </p:nvCxnSpPr>
          <p:spPr bwMode="auto">
            <a:xfrm>
              <a:off x="1962150" y="5429250"/>
              <a:ext cx="4032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1" name="AutoShape 33"/>
            <p:cNvCxnSpPr>
              <a:cxnSpLocks noChangeShapeType="1"/>
              <a:stCxn id="10285" idx="0"/>
              <a:endCxn id="10282" idx="3"/>
            </p:cNvCxnSpPr>
            <p:nvPr/>
          </p:nvCxnSpPr>
          <p:spPr bwMode="auto">
            <a:xfrm flipV="1">
              <a:off x="1733550" y="5407025"/>
              <a:ext cx="174625" cy="7461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2" name="AutoShape 34"/>
            <p:cNvCxnSpPr>
              <a:cxnSpLocks noChangeShapeType="1"/>
              <a:stCxn id="10285" idx="1"/>
              <a:endCxn id="10286" idx="5"/>
            </p:cNvCxnSpPr>
            <p:nvPr/>
          </p:nvCxnSpPr>
          <p:spPr bwMode="auto">
            <a:xfrm flipH="1" flipV="1">
              <a:off x="1482725" y="5788025"/>
              <a:ext cx="196850" cy="387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93" name="Text Box 35"/>
            <p:cNvSpPr txBox="1">
              <a:spLocks noChangeArrowheads="1"/>
            </p:cNvSpPr>
            <p:nvPr/>
          </p:nvSpPr>
          <p:spPr bwMode="auto">
            <a:xfrm>
              <a:off x="1123950" y="541020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94" name="Text Box 36"/>
            <p:cNvSpPr txBox="1">
              <a:spLocks noChangeArrowheads="1"/>
            </p:cNvSpPr>
            <p:nvPr/>
          </p:nvSpPr>
          <p:spPr bwMode="auto">
            <a:xfrm>
              <a:off x="1809750" y="487680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95" name="Text Box 37"/>
            <p:cNvSpPr txBox="1">
              <a:spLocks noChangeArrowheads="1"/>
            </p:cNvSpPr>
            <p:nvPr/>
          </p:nvSpPr>
          <p:spPr bwMode="auto">
            <a:xfrm>
              <a:off x="2647950" y="525780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296" name="Text Box 38"/>
            <p:cNvSpPr txBox="1">
              <a:spLocks noChangeArrowheads="1"/>
            </p:cNvSpPr>
            <p:nvPr/>
          </p:nvSpPr>
          <p:spPr bwMode="auto">
            <a:xfrm>
              <a:off x="2495550" y="617220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0297" name="Text Box 39"/>
            <p:cNvSpPr txBox="1">
              <a:spLocks noChangeArrowheads="1"/>
            </p:cNvSpPr>
            <p:nvPr/>
          </p:nvSpPr>
          <p:spPr bwMode="auto">
            <a:xfrm>
              <a:off x="669925" y="4572000"/>
              <a:ext cx="1136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800"/>
                <a:t>Example:</a:t>
              </a:r>
            </a:p>
          </p:txBody>
        </p:sp>
        <p:sp>
          <p:nvSpPr>
            <p:cNvPr id="10298" name="Text Box 40"/>
            <p:cNvSpPr txBox="1">
              <a:spLocks noChangeArrowheads="1"/>
            </p:cNvSpPr>
            <p:nvPr/>
          </p:nvSpPr>
          <p:spPr bwMode="auto">
            <a:xfrm>
              <a:off x="1295400" y="6324600"/>
              <a:ext cx="282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aphicFrame>
        <p:nvGraphicFramePr>
          <p:cNvPr id="114855" name="Group 167"/>
          <p:cNvGraphicFramePr>
            <a:graphicFrameLocks noGrp="1"/>
          </p:cNvGraphicFramePr>
          <p:nvPr/>
        </p:nvGraphicFramePr>
        <p:xfrm>
          <a:off x="5029200" y="4572000"/>
          <a:ext cx="2590800" cy="2006602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33" name="AutoShape 168"/>
          <p:cNvSpPr>
            <a:spLocks/>
          </p:cNvSpPr>
          <p:nvPr/>
        </p:nvSpPr>
        <p:spPr bwMode="auto">
          <a:xfrm>
            <a:off x="4800600" y="46482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4634" name="AutoShape 169"/>
          <p:cNvSpPr>
            <a:spLocks/>
          </p:cNvSpPr>
          <p:nvPr/>
        </p:nvSpPr>
        <p:spPr bwMode="auto">
          <a:xfrm flipH="1">
            <a:off x="7391400" y="4648200"/>
            <a:ext cx="228600" cy="1905000"/>
          </a:xfrm>
          <a:prstGeom prst="leftBracket">
            <a:avLst>
              <a:gd name="adj" fmla="val 69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4635" name="Text Box 170"/>
          <p:cNvSpPr txBox="1">
            <a:spLocks noChangeArrowheads="1"/>
          </p:cNvSpPr>
          <p:nvPr/>
        </p:nvSpPr>
        <p:spPr bwMode="auto">
          <a:xfrm>
            <a:off x="4038600" y="5257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 =</a:t>
            </a:r>
          </a:p>
        </p:txBody>
      </p:sp>
      <p:sp>
        <p:nvSpPr>
          <p:cNvPr id="10281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B053CB-F588-4F1C-97B8-ED6B23A91A0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 animBg="1"/>
      <p:bldP spid="24634" grpId="0" animBg="1"/>
      <p:bldP spid="2463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56BA9-8B19-63BB-7E5F-814B4CEAC628}"/>
              </a:ext>
            </a:extLst>
          </p:cNvPr>
          <p:cNvSpPr txBox="1"/>
          <p:nvPr/>
        </p:nvSpPr>
        <p:spPr>
          <a:xfrm>
            <a:off x="520148" y="1447800"/>
            <a:ext cx="859947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Suppose a network has N vertices and M edges.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the number of edges is one less than the number of vertices, </a:t>
            </a:r>
          </a:p>
          <a:p>
            <a:r>
              <a:rPr lang="en-US" sz="2000" dirty="0"/>
              <a:t>then the network is a tree.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M = N – 1, then the network is a tree, and….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M &gt; N – 1, then the network has circuits and is not a tree.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a network has circuits, we say that the network has </a:t>
            </a:r>
            <a:r>
              <a:rPr lang="en-US" sz="2000" b="1" dirty="0">
                <a:solidFill>
                  <a:srgbClr val="FF0000"/>
                </a:solidFill>
              </a:rPr>
              <a:t>redundancy</a:t>
            </a:r>
            <a:r>
              <a:rPr lang="en-US" sz="20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To determine if a network has redundancy, we let R be the redundancy </a:t>
            </a:r>
          </a:p>
          <a:p>
            <a:r>
              <a:rPr lang="en-US" sz="2000" dirty="0"/>
              <a:t>and use the formula R = M – (N – 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R = 0, then the network has no redundancy and the network is a tree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R &gt; 0, then the network has redundancy and the network is not a tree</a:t>
            </a:r>
          </a:p>
        </p:txBody>
      </p:sp>
    </p:spTree>
    <p:extLst>
      <p:ext uri="{BB962C8B-B14F-4D97-AF65-F5344CB8AC3E}">
        <p14:creationId xmlns:p14="http://schemas.microsoft.com/office/powerpoint/2010/main" val="4987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1308212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Reciprocity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04800" y="1219200"/>
                <a:ext cx="6629400" cy="43864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i="1" dirty="0"/>
                  <a:t>If you become my friend, I’ll be yours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Reciprocity is simplified version of transitivity</a:t>
                </a:r>
              </a:p>
              <a:p>
                <a:pPr lvl="1"/>
                <a:r>
                  <a:rPr lang="en-US" sz="2200" dirty="0"/>
                  <a:t>It considers closed loops of length 2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If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connected to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, </a:t>
                </a:r>
                <a:endParaRPr lang="en-US" sz="220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by connecting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, exhibits reciprocity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4800" y="1219200"/>
                <a:ext cx="6629400" cy="4386479"/>
              </a:xfrm>
              <a:blipFill>
                <a:blip r:embed="rId3"/>
                <a:stretch>
                  <a:fillRect l="-1338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66800"/>
                <a:ext cx="8610600" cy="5029200"/>
              </a:xfrm>
            </p:spPr>
            <p:txBody>
              <a:bodyPr/>
              <a:lstStyle/>
              <a:p>
                <a:r>
                  <a:rPr lang="en-US" sz="2200" dirty="0"/>
                  <a:t>How likely is it that the node you point to will point to you as well.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Tr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8610600" cy="5029200"/>
              </a:xfrm>
              <a:blipFill>
                <a:blip r:embed="rId4"/>
                <a:stretch>
                  <a:fillRect l="-737" t="-8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40336"/>
            <a:ext cx="5010285" cy="2834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E411E-E55D-D1AA-486F-A416F520138C}"/>
              </a:ext>
            </a:extLst>
          </p:cNvPr>
          <p:cNvSpPr txBox="1"/>
          <p:nvPr/>
        </p:nvSpPr>
        <p:spPr>
          <a:xfrm>
            <a:off x="3048000" y="3517187"/>
            <a:ext cx="2907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m: is number of edges</a:t>
            </a:r>
          </a:p>
          <a:p>
            <a:r>
              <a:rPr lang="en-US" dirty="0"/>
              <a:t>Tr: sum of diagonal entries</a:t>
            </a:r>
          </a:p>
        </p:txBody>
      </p:sp>
    </p:spTree>
    <p:extLst>
      <p:ext uri="{BB962C8B-B14F-4D97-AF65-F5344CB8AC3E}">
        <p14:creationId xmlns:p14="http://schemas.microsoft.com/office/powerpoint/2010/main" val="5426813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Reciprocity: Example</a:t>
            </a:r>
          </a:p>
        </p:txBody>
      </p:sp>
      <p:pic>
        <p:nvPicPr>
          <p:cNvPr id="4" name="Picture 2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45" y="1066800"/>
            <a:ext cx="1836073" cy="213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3709" y="3779486"/>
                <a:ext cx="34871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Reciprocal nodes: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𝑣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𝑣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2</m:t>
                    </m:r>
                  </m:oMath>
                </a14:m>
                <a:endParaRPr lang="en-US" sz="24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9" y="3779486"/>
                <a:ext cx="34871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2918621" y="1906549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562600" y="3522288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4" y="1344280"/>
            <a:ext cx="2870857" cy="136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6" y="4652943"/>
            <a:ext cx="7933714" cy="13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Cocitation</a:t>
            </a:r>
            <a:r>
              <a:rPr lang="en-US" dirty="0"/>
              <a:t> and Bibliographic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3260" y="835025"/>
                <a:ext cx="8229600" cy="5843588"/>
              </a:xfrm>
            </p:spPr>
            <p:txBody>
              <a:bodyPr/>
              <a:lstStyle/>
              <a:p>
                <a:endParaRPr lang="en-US" sz="2200" b="1" dirty="0"/>
              </a:p>
              <a:p>
                <a:r>
                  <a:rPr lang="en-US" sz="2200" b="1" dirty="0" err="1"/>
                  <a:t>Cocitation</a:t>
                </a:r>
                <a:r>
                  <a:rPr lang="en-US" sz="2200" dirty="0"/>
                  <a:t> of two vertices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 and j is the number of vertices that have outgoing edges to both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pt-BR" sz="22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𝑘𝑗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b="1" dirty="0"/>
                  <a:t>Bibliographic coupling </a:t>
                </a:r>
                <a:r>
                  <a:rPr lang="en-US" sz="2200" dirty="0"/>
                  <a:t>is the number of vertices to which both 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r>
                        <a:rPr lang="pt-BR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260" y="835025"/>
                <a:ext cx="8229600" cy="5843588"/>
              </a:xfrm>
              <a:blipFill>
                <a:blip r:embed="rId2"/>
                <a:stretch>
                  <a:fillRect l="-616" b="-18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44D43-B26D-4C9F-A90A-E650E37A862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A1764-BE44-59B2-6732-64B452B53406}"/>
              </a:ext>
            </a:extLst>
          </p:cNvPr>
          <p:cNvSpPr/>
          <p:nvPr/>
        </p:nvSpPr>
        <p:spPr bwMode="auto">
          <a:xfrm>
            <a:off x="533399" y="2438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 err="1">
                <a:latin typeface="Arial" pitchFamily="-65" charset="0"/>
                <a:ea typeface="Arial" pitchFamily="-65" charset="0"/>
                <a:cs typeface="Arial" pitchFamily="-65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FB8439-4A05-DC0A-34A6-AC1A5BDFBAA5}"/>
              </a:ext>
            </a:extLst>
          </p:cNvPr>
          <p:cNvSpPr/>
          <p:nvPr/>
        </p:nvSpPr>
        <p:spPr bwMode="auto">
          <a:xfrm>
            <a:off x="1127325" y="3223419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>
                <a:latin typeface="Arial" pitchFamily="-65" charset="0"/>
                <a:ea typeface="Arial" pitchFamily="-65" charset="0"/>
                <a:cs typeface="Arial" pitchFamily="-65" charset="0"/>
              </a:rPr>
              <a:t>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9D1941-97EF-D0E7-1032-D98F39240E9F}"/>
              </a:ext>
            </a:extLst>
          </p:cNvPr>
          <p:cNvSpPr/>
          <p:nvPr/>
        </p:nvSpPr>
        <p:spPr bwMode="auto">
          <a:xfrm>
            <a:off x="1600199" y="2438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>
                <a:latin typeface="Arial" pitchFamily="-65" charset="0"/>
                <a:ea typeface="Arial" pitchFamily="-65" charset="0"/>
                <a:cs typeface="Arial" pitchFamily="-65" charset="0"/>
              </a:rPr>
              <a:t>j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AD90E1-2010-AA68-219E-882AEEA7E1E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990599" y="2828645"/>
            <a:ext cx="203681" cy="46172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FF077-8716-2B59-34D2-9DFFC96A33F8}"/>
              </a:ext>
            </a:extLst>
          </p:cNvPr>
          <p:cNvCxnSpPr>
            <a:stCxn id="6" idx="0"/>
            <a:endCxn id="7" idx="3"/>
          </p:cNvCxnSpPr>
          <p:nvPr/>
        </p:nvCxnSpPr>
        <p:spPr bwMode="auto">
          <a:xfrm flipV="1">
            <a:off x="1355925" y="2828645"/>
            <a:ext cx="311229" cy="39477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0DC7605-C561-1896-647C-2CF324DA656C}"/>
              </a:ext>
            </a:extLst>
          </p:cNvPr>
          <p:cNvSpPr/>
          <p:nvPr/>
        </p:nvSpPr>
        <p:spPr bwMode="auto">
          <a:xfrm>
            <a:off x="437833" y="5412272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 err="1">
                <a:latin typeface="Arial" pitchFamily="-65" charset="0"/>
                <a:ea typeface="Arial" pitchFamily="-65" charset="0"/>
                <a:cs typeface="Arial" pitchFamily="-65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05F902-01D3-F316-B862-EED72B76FB22}"/>
              </a:ext>
            </a:extLst>
          </p:cNvPr>
          <p:cNvSpPr/>
          <p:nvPr/>
        </p:nvSpPr>
        <p:spPr bwMode="auto">
          <a:xfrm>
            <a:off x="1031759" y="6197291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>
                <a:latin typeface="Arial" pitchFamily="-65" charset="0"/>
                <a:ea typeface="Arial" pitchFamily="-65" charset="0"/>
                <a:cs typeface="Arial" pitchFamily="-65" charset="0"/>
              </a:rPr>
              <a:t>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7060B2-490A-2FDC-6D23-C1A1B3E5C728}"/>
              </a:ext>
            </a:extLst>
          </p:cNvPr>
          <p:cNvSpPr/>
          <p:nvPr/>
        </p:nvSpPr>
        <p:spPr bwMode="auto">
          <a:xfrm>
            <a:off x="1504633" y="5412272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r>
              <a:rPr lang="en-US" dirty="0">
                <a:latin typeface="Arial" pitchFamily="-65" charset="0"/>
                <a:ea typeface="Arial" pitchFamily="-65" charset="0"/>
                <a:cs typeface="Arial" pitchFamily="-65" charset="0"/>
              </a:rPr>
              <a:t>j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CB2B8A-57FB-06E1-F9A0-D32AE339B9DE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828078" y="5802517"/>
            <a:ext cx="299247" cy="39477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66C448-9CE4-6B6C-8983-B06591C9A4B4}"/>
              </a:ext>
            </a:extLst>
          </p:cNvPr>
          <p:cNvCxnSpPr>
            <a:stCxn id="14" idx="2"/>
          </p:cNvCxnSpPr>
          <p:nvPr/>
        </p:nvCxnSpPr>
        <p:spPr bwMode="auto">
          <a:xfrm flipH="1">
            <a:off x="1189121" y="5640872"/>
            <a:ext cx="315512" cy="55641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316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Social Balance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930275"/>
                <a:ext cx="8686800" cy="5241925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Consistency in friend/foe relationships among individuals</a:t>
                </a:r>
              </a:p>
              <a:p>
                <a:r>
                  <a:rPr lang="en-US" sz="2200" dirty="0"/>
                  <a:t>Informally, friend/foe relationships are consistent when 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In the network</a:t>
                </a:r>
              </a:p>
              <a:p>
                <a:pPr lvl="1"/>
                <a:r>
                  <a:rPr lang="en-US" sz="2200" dirty="0"/>
                  <a:t>Positive edges demonstrate friendships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lvl="1"/>
                <a:r>
                  <a:rPr lang="en-US" sz="2200" dirty="0"/>
                  <a:t>Negative edges demonstrate being enemies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Triangle of nodes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is balanced,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200" dirty="0"/>
                  <a:t> denotes the value of the edge between nodes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and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930275"/>
                <a:ext cx="8686800" cy="5241925"/>
              </a:xfrm>
              <a:blipFill>
                <a:blip r:embed="rId4"/>
                <a:stretch>
                  <a:fillRect l="-585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04" y="2133600"/>
            <a:ext cx="4708591" cy="1282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 b="-9755"/>
          <a:stretch/>
        </p:blipFill>
        <p:spPr>
          <a:xfrm>
            <a:off x="3234133" y="6098729"/>
            <a:ext cx="223222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Social Balance Theory: Possible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243" y="5648325"/>
            <a:ext cx="8437563" cy="746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any cycle if the multiplication of edge values become positive, then the cycle is socially balanced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4772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90875"/>
            <a:ext cx="84486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A78E1-4A8C-4AB6-A468-1923E55E4AB7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  <p:pic>
        <p:nvPicPr>
          <p:cNvPr id="54274" name="Picture 2" descr="Image result for syria wa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6" y="-2741"/>
            <a:ext cx="6705599" cy="68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868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200" b="1" dirty="0"/>
            </a:br>
            <a:r>
              <a:rPr lang="en-US" sz="1200" b="1" dirty="0"/>
              <a:t>Keith Collins, </a:t>
            </a:r>
            <a:r>
              <a:rPr lang="en-US" sz="1200" b="1" dirty="0" err="1"/>
              <a:t>Loubna</a:t>
            </a:r>
            <a:r>
              <a:rPr lang="en-US" sz="1200" b="1" dirty="0"/>
              <a:t> </a:t>
            </a:r>
            <a:r>
              <a:rPr lang="en-US" sz="1200" b="1" dirty="0" err="1"/>
              <a:t>Mrie</a:t>
            </a:r>
            <a:r>
              <a:rPr lang="en-US" sz="1200" b="1" dirty="0"/>
              <a:t> - Quartz</a:t>
            </a:r>
          </a:p>
        </p:txBody>
      </p:sp>
    </p:spTree>
    <p:extLst>
      <p:ext uri="{BB962C8B-B14F-4D97-AF65-F5344CB8AC3E}">
        <p14:creationId xmlns:p14="http://schemas.microsoft.com/office/powerpoint/2010/main" val="24476473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+mn-lt"/>
              </a:rPr>
              <a:t>What interaction patterns are common?</a:t>
            </a:r>
          </a:p>
          <a:p>
            <a:pPr lvl="1">
              <a:lnSpc>
                <a:spcPct val="120000"/>
              </a:lnSpc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Reciprocity </a:t>
            </a:r>
            <a:r>
              <a:rPr lang="en-US" sz="2200" b="1" dirty="0">
                <a:latin typeface="+mn-lt"/>
              </a:rPr>
              <a:t>and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Transitivity</a:t>
            </a:r>
          </a:p>
          <a:p>
            <a:pPr lvl="1">
              <a:lnSpc>
                <a:spcPct val="120000"/>
              </a:lnSpc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Balance </a:t>
            </a:r>
            <a:r>
              <a:rPr lang="en-US" sz="2200" b="1" dirty="0">
                <a:latin typeface="+mn-lt"/>
              </a:rPr>
              <a:t>and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 Status</a:t>
            </a:r>
          </a:p>
          <a:p>
            <a:pPr lvl="3">
              <a:lnSpc>
                <a:spcPct val="12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+mn-lt"/>
              </a:rPr>
              <a:t>Who are the like-minded users and how can we find these similar individuals?</a:t>
            </a:r>
          </a:p>
          <a:p>
            <a:pPr lvl="1">
              <a:lnSpc>
                <a:spcPct val="120000"/>
              </a:lnSpc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Similarity</a:t>
            </a:r>
          </a:p>
          <a:p>
            <a:pPr lvl="3">
              <a:lnSpc>
                <a:spcPct val="120000"/>
              </a:lnSpc>
            </a:pP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+mn-lt"/>
              </a:rPr>
              <a:t>Who are the central figures (influential nodes) in the network?</a:t>
            </a:r>
          </a:p>
          <a:p>
            <a:pPr lvl="1">
              <a:lnSpc>
                <a:spcPct val="120000"/>
              </a:lnSpc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Centrality</a:t>
            </a:r>
          </a:p>
        </p:txBody>
      </p:sp>
    </p:spTree>
    <p:extLst>
      <p:ext uri="{BB962C8B-B14F-4D97-AF65-F5344CB8AC3E}">
        <p14:creationId xmlns:p14="http://schemas.microsoft.com/office/powerpoint/2010/main" val="2505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+mn-lt"/>
              </a:rPr>
              <a:t>Structural Equivalence:</a:t>
            </a:r>
          </a:p>
          <a:p>
            <a:pPr lvl="1"/>
            <a:r>
              <a:rPr lang="en-US" sz="2200" dirty="0">
                <a:latin typeface="+mn-lt"/>
              </a:rPr>
              <a:t>We look at the neighborhood </a:t>
            </a:r>
            <a:r>
              <a:rPr lang="en-US" sz="2200" u="sng" dirty="0">
                <a:latin typeface="+mn-lt"/>
              </a:rPr>
              <a:t>shared</a:t>
            </a:r>
            <a:r>
              <a:rPr lang="en-US" sz="2200" dirty="0">
                <a:latin typeface="+mn-lt"/>
              </a:rPr>
              <a:t> by two nodes;</a:t>
            </a:r>
          </a:p>
          <a:p>
            <a:pPr lvl="1"/>
            <a:r>
              <a:rPr lang="en-US" sz="2200" dirty="0">
                <a:latin typeface="+mn-lt"/>
              </a:rPr>
              <a:t>The size of this shared neighborhood defines how similar two nodes are.</a:t>
            </a:r>
          </a:p>
          <a:p>
            <a:pPr marL="0" indent="0" algn="ctr">
              <a:buNone/>
            </a:pPr>
            <a:endParaRPr lang="en-US" sz="2200" dirty="0">
              <a:latin typeface="+mn-lt"/>
            </a:endParaRPr>
          </a:p>
          <a:p>
            <a:r>
              <a:rPr lang="en-US" sz="2200" i="1" dirty="0">
                <a:latin typeface="+mn-lt"/>
              </a:rPr>
              <a:t>Example: </a:t>
            </a:r>
          </a:p>
          <a:p>
            <a:pPr lvl="1"/>
            <a:r>
              <a:rPr lang="en-US" sz="2200" i="1" dirty="0">
                <a:latin typeface="+mn-lt"/>
              </a:rPr>
              <a:t>Two brothers have in common </a:t>
            </a:r>
          </a:p>
          <a:p>
            <a:pPr lvl="2"/>
            <a:r>
              <a:rPr lang="en-US" sz="2200" i="1" dirty="0">
                <a:latin typeface="+mn-lt"/>
              </a:rPr>
              <a:t>sisters, mother, father, grandparents, etc. </a:t>
            </a:r>
          </a:p>
          <a:p>
            <a:pPr lvl="2"/>
            <a:r>
              <a:rPr lang="en-US" sz="2200" i="1" dirty="0">
                <a:latin typeface="+mn-lt"/>
              </a:rPr>
              <a:t>This shows that they are similar</a:t>
            </a:r>
          </a:p>
        </p:txBody>
      </p:sp>
    </p:spTree>
    <p:extLst>
      <p:ext uri="{BB962C8B-B14F-4D97-AF65-F5344CB8AC3E}">
        <p14:creationId xmlns:p14="http://schemas.microsoft.com/office/powerpoint/2010/main" val="34870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4841"/>
  <p:tag name="ORIGINALWIDTH" val="1065.617"/>
  <p:tag name="OUTPUTDPI" val="1200"/>
  <p:tag name="LATEXADDIN" val="\documentclass{article}&#10;\usepackage{amsmath}&#10;\pagestyle{empty}&#10;\begin{document}&#10;&#10;$G(V,E), V=E=\emptyset$&#10;&#10;&#10;\end{document}"/>
  <p:tag name="IGUANATEXSIZE" val="40"/>
  <p:tag name="IGUANATEXCURSOR" val="104"/>
  <p:tag name="TRANSPARENCY" val="True"/>
  <p:tag name="FILENAME" val=""/>
  <p:tag name="INPUTTYPE" val="0"/>
  <p:tag name="LATEXENGINEID" val="0"/>
  <p:tag name="TEMPFOLDER" val="C:\Users\rzafa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5.4706"/>
  <p:tag name="ORIGINALWIDTH" val="1678.29"/>
  <p:tag name="OUTPUTDPI" val="1200"/>
  <p:tag name="LATEXADDIN" val="\documentclass{article}&#10;\usepackage{amsmath}&#10;\pagestyle{empty}&#10;\begin{document}&#10;&#10;&#10;$\sigma_{Cosine}(v_i,v_j) = \frac{|N(v_i) \cap N(v_j)|}{\sqrt{|N(v_i)||N(v_j)|}}$&#10;&#10;\end{document}"/>
  <p:tag name="IGUANATEXSIZE" val="30"/>
  <p:tag name="IGUANATEXCURSOR" val="163"/>
  <p:tag name="TRANSPARENCY" val="True"/>
  <p:tag name="FILENAME" val=""/>
  <p:tag name="INPUTTYPE" val="0"/>
  <p:tag name="LATEXENGINEID" val="0"/>
  <p:tag name="TEMPFOLDER" val="C:\Users\rzafa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433.071"/>
  <p:tag name="OUTPUTDPI" val="1200"/>
  <p:tag name="LATEXADDIN" val="\documentclass{article}&#10;\usepackage{amsmath}&#10;\pagestyle{empty}&#10;\begin{document}&#10;&#10;&#10;$\sigma(v_i,v_j) = |N(v_i) \cap N(v_j)|$&#10;&#10;\end{document}"/>
  <p:tag name="IGUANATEXSIZE" val="30"/>
  <p:tag name="IGUANATEXCURSOR" val="122"/>
  <p:tag name="TRANSPARENCY" val="True"/>
  <p:tag name="FILENAME" val=""/>
  <p:tag name="INPUTTYPE" val="0"/>
  <p:tag name="LATEXENGINEID" val="0"/>
  <p:tag name="TEMPFOLDER" val="C:\Users\rzafa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4762"/>
  <p:tag name="ORIGINALWIDTH" val="2277.465"/>
  <p:tag name="OUTPUTDPI" val="1200"/>
  <p:tag name="LATEXADDIN" val="\documentclass{article}&#10;\usepackage{amsmath}&#10;\pagestyle{empty}&#10;\begin{document}&#10;&#10;&#10;$\sigma_{\rm Jaccard}(v_2,v_5) = \frac{|\{v_1, v_3, v_4\} \cap \{v_3,v_6\}|}{|\{v_1,v_3,v_4,v_6\} |}=0.25$&#10;&#10;\end{document}"/>
  <p:tag name="IGUANATEXSIZE" val="30"/>
  <p:tag name="IGUANATEXCURSOR" val="189"/>
  <p:tag name="TRANSPARENCY" val="True"/>
  <p:tag name="FILENAME" val=""/>
  <p:tag name="INPUTTYPE" val="0"/>
  <p:tag name="LATEXENGINEID" val="0"/>
  <p:tag name="TEMPFOLDER" val="C:\Users\rzafa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1.721"/>
  <p:tag name="ORIGINALWIDTH" val="2358.455"/>
  <p:tag name="OUTPUTDPI" val="1200"/>
  <p:tag name="LATEXADDIN" val="\documentclass{article}&#10;\usepackage{amsmath}&#10;\pagestyle{empty}&#10;\begin{document}&#10;&#10;&#10;$\sigma_{\rm Cosine}(v_2,v_5) = \frac{|\{v_1, v_3, v_4\} \cap \{v_3,v_6\}|}{\sqrt{|\{v_1, v_3, v_4\}||\{v_3,v_6\}|}}=0.40.$&#10;&#10;\end{document}"/>
  <p:tag name="IGUANATEXSIZE" val="30"/>
  <p:tag name="IGUANATEXCURSOR" val="204"/>
  <p:tag name="TRANSPARENCY" val="True"/>
  <p:tag name="FILENAME" val=""/>
  <p:tag name="INPUTTYPE" val="0"/>
  <p:tag name="LATEXENGINEID" val="0"/>
  <p:tag name="TEMPFOLDER" val="C:\Users\rzafa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317.2103"/>
  <p:tag name="OUTPUTDPI" val="1200"/>
  <p:tag name="LATEXADDIN" val="\documentclass{article}&#10;\usepackage{amsmath}&#10;\pagestyle{empty}&#10;\begin{document}&#10;&#10;$E=\emptyset$&#10;&#10;&#10;\end{document}"/>
  <p:tag name="IGUANATEXSIZE" val="28"/>
  <p:tag name="IGUANATEXCURSOR" val="94"/>
  <p:tag name="TRANSPARENCY" val="True"/>
  <p:tag name="FILENAME" val=""/>
  <p:tag name="INPUTTYPE" val="0"/>
  <p:tag name="LATEXENGINEID" val="0"/>
  <p:tag name="TEMPFOLDER" val="C:\Users\rzafa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97"/>
  <p:tag name="ORIGINALWIDTH" val="3586.802"/>
  <p:tag name="OUTPUTDPI" val="1200"/>
  <p:tag name="LATEXADDIN" val="\documentclass{article}&#10;\usepackage{amsmath}&#10;\pagestyle{empty}&#10;\begin{document}&#10;&#10;$C(v_i)=\frac{\mbox{Number of Pairs of Neighbors of $v_i$ That Are Connected}}{\mbox{Number of Pairs of Neighbors of $v_i$}}.$&#10;&#10;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Users\rzafa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5.692"/>
  <p:tag name="OUTPUTDPI" val="1200"/>
  <p:tag name="LATEXADDIN" val="\documentclass{article}&#10;\usepackage{amsmath}&#10;\pagestyle{empty}&#10;\begin{document}&#10;&#10;&#10;${\rm Tr}(A)=A_{1,1} + A_{2,2} + \cdots + A_{n,n}=\sum_{i=1}^{n} A_{i,i}$&#10;&#10;\end{document}"/>
  <p:tag name="IGUANATEXSIZE" val="20"/>
  <p:tag name="IGUANATEXCURSOR" val="155"/>
  <p:tag name="TRANSPARENCY" val="True"/>
  <p:tag name="FILENAME" val=""/>
  <p:tag name="INPUTTYPE" val="0"/>
  <p:tag name="LATEXENGINEID" val="0"/>
  <p:tag name="TEMPFOLDER" val="C:\Users\rzafa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941.8823"/>
  <p:tag name="OUTPUTDPI" val="1200"/>
  <p:tag name="LATEXADDIN" val="\documentclass{article}&#10;\usepackage{amsmath}&#10;\pagestyle{empty}&#10;\begin{document}&#10;&#10;&#10;$A= \left[ \begin{array}{c@{\quad}c@{\quad}c}&#10;0&amp;1&amp;1\\&#10;1&amp;0&amp;0\\&#10;0&amp;1&amp;0\end{array}\right]$&#10;&#10;\end{document}"/>
  <p:tag name="IGUANATEXSIZE" val="30"/>
  <p:tag name="IGUANATEXCURSOR" val="168"/>
  <p:tag name="TRANSPARENCY" val="True"/>
  <p:tag name="FILENAME" val=""/>
  <p:tag name="INPUTTYPE" val="0"/>
  <p:tag name="LATEXENGINEID" val="0"/>
  <p:tag name="TEMPFOLDER" val="C:\Users\rzafa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602.925"/>
  <p:tag name="OUTPUTDPI" val="1200"/>
  <p:tag name="LATEXADDIN" val="\documentclass{article}&#10;\usepackage{amsmath}&#10;\pagestyle{empty}&#10;\begin{document}&#10;&#10;&#10;$R = \frac{1}{m}{\rm Tr}(A^2) = \frac{1}{4}{\rm Tr}\left(\left[ \begin{array}{c@{\quad}c@{\quad}c}&#10;1&amp;1&amp;0\\&#10;0&amp;1&amp;1\\&#10;1&amp;0&amp;0\end{array}\right] \right)  = \frac{2}{4} = \frac{1}{2}.$&#10;&#10;\end{document}"/>
  <p:tag name="IGUANATEXSIZE" val="30"/>
  <p:tag name="IGUANATEXCURSOR" val="259"/>
  <p:tag name="TRANSPARENCY" val="True"/>
  <p:tag name="FILENAME" val=""/>
  <p:tag name="INPUTTYPE" val="0"/>
  <p:tag name="LATEXENGINEID" val="0"/>
  <p:tag name="TEMPFOLDER" val="C:\Users\rzafa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0.18"/>
  <p:tag name="ORIGINALWIDTH" val="2056.993"/>
  <p:tag name="OUTPUTDPI" val="1200"/>
  <p:tag name="LATEXADDIN" val="\documentclass{article}&#10;\usepackage{amsmath}&#10;\pagestyle{empty}&#10;\begin{document}&#10;&#10;&#10;\begin{quote}&#10;\textit{The friend of my friend is my friend,\\&#10;The friend of my enemy is my enemy,\\&#10;The enemy of my enemy is my friend,\\&#10;The enemy of my friend is my enemy.} &#10;\end{quote}&#10;&#10;\end{document}"/>
  <p:tag name="IGUANATEXSIZE" val="20"/>
  <p:tag name="IGUANATEXCURSOR" val="269"/>
  <p:tag name="TRANSPARENCY" val="True"/>
  <p:tag name="FILENAME" val=""/>
  <p:tag name="INPUTTYPE" val="0"/>
  <p:tag name="LATEXENGINEID" val="0"/>
  <p:tag name="TEMPFOLDER" val="C:\Users\rzafa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351"/>
  <p:tag name="ORIGINALWIDTH" val="808.399"/>
  <p:tag name="OUTPUTDPI" val="1200"/>
  <p:tag name="LATEXADDIN" val="\documentclass{article}&#10;\usepackage{amsmath}&#10;\pagestyle{empty}&#10;\begin{document}&#10;&#10;$w_{ij}w_{jk}w_{ki} \ge 0.$&#10;&#10;&#10;\end{document}"/>
  <p:tag name="IGUANATEXSIZE" val="40"/>
  <p:tag name="IGUANATEXCURSOR" val="82"/>
  <p:tag name="TRANSPARENCY" val="True"/>
  <p:tag name="FILENAME" val=""/>
  <p:tag name="INPUTTYPE" val="0"/>
  <p:tag name="LATEXENGINEID" val="0"/>
  <p:tag name="TEMPFOLDER" val="C:\Users\rzafa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254"/>
  <p:tag name="ORIGINALWIDTH" val="1625.797"/>
  <p:tag name="OUTPUTDPI" val="1200"/>
  <p:tag name="LATEXADDIN" val="\documentclass{article}&#10;\usepackage{amsmath}&#10;\pagestyle{empty}&#10;\begin{document}&#10;&#10;$\sigma_{Jaccard}(v_i,v_j) = \frac{|N(v_i) \cap N(v_j)|}{|N(v_i) \cup N(v_j)|}$&#10;&#10;&#10;\end{document}"/>
  <p:tag name="IGUANATEXSIZE" val="30"/>
  <p:tag name="IGUANATEXCURSOR" val="160"/>
  <p:tag name="TRANSPARENCY" val="True"/>
  <p:tag name="FILENAME" val=""/>
  <p:tag name="INPUTTYPE" val="0"/>
  <p:tag name="LATEXENGINEID" val="0"/>
  <p:tag name="TEMPFOLDER" val="C:\Users\rzafa\temp\"/>
</p:tagLst>
</file>

<file path=ppt/theme/theme1.xml><?xml version="1.0" encoding="utf-8"?>
<a:theme xmlns:a="http://schemas.openxmlformats.org/drawingml/2006/main" name="firstlecture">
  <a:themeElements>
    <a:clrScheme name="firstlecture 11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000066"/>
      </a:folHlink>
    </a:clrScheme>
    <a:fontScheme name="firstlectu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-65" charset="2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-65" charset="2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firstlectur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10">
        <a:dk1>
          <a:srgbClr val="000000"/>
        </a:dk1>
        <a:lt1>
          <a:srgbClr val="FFFFFF"/>
        </a:lt1>
        <a:dk2>
          <a:srgbClr val="660033"/>
        </a:dk2>
        <a:lt2>
          <a:srgbClr val="FF9933"/>
        </a:lt2>
        <a:accent1>
          <a:srgbClr val="80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70000"/>
        </a:accent6>
        <a:hlink>
          <a:srgbClr val="FF0000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11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firstlecture</Template>
  <TotalTime>26181</TotalTime>
  <Words>5841</Words>
  <Application>Microsoft Macintosh PowerPoint</Application>
  <PresentationFormat>On-screen Show (4:3)</PresentationFormat>
  <Paragraphs>1439</Paragraphs>
  <Slides>110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6" baseType="lpstr">
      <vt:lpstr>Arial Unicode MS</vt:lpstr>
      <vt:lpstr>Arial</vt:lpstr>
      <vt:lpstr>Arial Black</vt:lpstr>
      <vt:lpstr>Calibri</vt:lpstr>
      <vt:lpstr>Cambria Math</vt:lpstr>
      <vt:lpstr>Courier New</vt:lpstr>
      <vt:lpstr>Helvetica</vt:lpstr>
      <vt:lpstr>NimbusRomNo9L</vt:lpstr>
      <vt:lpstr>Open Sans</vt:lpstr>
      <vt:lpstr>Roboto</vt:lpstr>
      <vt:lpstr>Times New Roman</vt:lpstr>
      <vt:lpstr>Trajan Pro</vt:lpstr>
      <vt:lpstr>Trebuchet MS</vt:lpstr>
      <vt:lpstr>Wingdings</vt:lpstr>
      <vt:lpstr>firstlecture</vt:lpstr>
      <vt:lpstr>Equation</vt:lpstr>
      <vt:lpstr>PowerPoint Presentation</vt:lpstr>
      <vt:lpstr>What are networks?</vt:lpstr>
      <vt:lpstr>What are networks?</vt:lpstr>
      <vt:lpstr>Network elements: edges</vt:lpstr>
      <vt:lpstr>Directed networks</vt:lpstr>
      <vt:lpstr>Edge weights can have positive or negative values</vt:lpstr>
      <vt:lpstr>Graph Representation</vt:lpstr>
      <vt:lpstr>Graph Representation</vt:lpstr>
      <vt:lpstr>Adjacency matrices</vt:lpstr>
      <vt:lpstr>Adjacency Matrix (a.k.a. sociomatrix)</vt:lpstr>
      <vt:lpstr>Adjacency List</vt:lpstr>
      <vt:lpstr>Adjacency Matrix vs Adjacency List</vt:lpstr>
      <vt:lpstr>Edge List</vt:lpstr>
      <vt:lpstr>Edge / Adjacency lists</vt:lpstr>
      <vt:lpstr>Types of Graphs</vt:lpstr>
      <vt:lpstr>Null Graph and Empty Graph</vt:lpstr>
      <vt:lpstr>Directed/Undirected/Mixed Graphs</vt:lpstr>
      <vt:lpstr>Node Degree</vt:lpstr>
      <vt:lpstr>Simple Graphs and Multigraphs</vt:lpstr>
      <vt:lpstr>Weighted Graph</vt:lpstr>
      <vt:lpstr>Signed Graph</vt:lpstr>
      <vt:lpstr>HyperGraphs</vt:lpstr>
      <vt:lpstr>Bipartite (two-mode) networks</vt:lpstr>
      <vt:lpstr>In matrix notation</vt:lpstr>
      <vt:lpstr>Going from a bipartite to a one-mode graph</vt:lpstr>
      <vt:lpstr>Collapsing to a one-mode network</vt:lpstr>
      <vt:lpstr>Matrix multiplication</vt:lpstr>
      <vt:lpstr>Collapsing a two-mode network to a one mode-network</vt:lpstr>
      <vt:lpstr>Human Disease Network </vt:lpstr>
      <vt:lpstr>Multi-partite Networks</vt:lpstr>
      <vt:lpstr>Multi-partite Networks</vt:lpstr>
      <vt:lpstr>Multilayer Networks</vt:lpstr>
      <vt:lpstr>Multiplex Networks</vt:lpstr>
      <vt:lpstr>Trees</vt:lpstr>
      <vt:lpstr>Examples of trees</vt:lpstr>
      <vt:lpstr>Cliques and complete graphs</vt:lpstr>
      <vt:lpstr>Planar graphs</vt:lpstr>
      <vt:lpstr>Bi-cliques (cliques in bipartite graphs)</vt:lpstr>
      <vt:lpstr>Eulerian Path</vt:lpstr>
      <vt:lpstr>A Characterization for Eulerian Graphs</vt:lpstr>
      <vt:lpstr>Eulerian Circuits and Trails </vt:lpstr>
      <vt:lpstr>Eulerian and Hamiltonian paths</vt:lpstr>
      <vt:lpstr>Random walk</vt:lpstr>
      <vt:lpstr>Random Walk: Example</vt:lpstr>
      <vt:lpstr>Connectivity in Graphs </vt:lpstr>
      <vt:lpstr>Adjacent nodes and Incident Edges</vt:lpstr>
      <vt:lpstr>Walk</vt:lpstr>
      <vt:lpstr>Trail, Tour</vt:lpstr>
      <vt:lpstr>Path, Cycle</vt:lpstr>
      <vt:lpstr>PowerPoint Presentation</vt:lpstr>
      <vt:lpstr>Characterizing networks: Is everything connected?</vt:lpstr>
      <vt:lpstr>Network metrics: components</vt:lpstr>
      <vt:lpstr>Connectedness</vt:lpstr>
      <vt:lpstr>Network metrics: size of giant component</vt:lpstr>
      <vt:lpstr>Components in directed networks</vt:lpstr>
      <vt:lpstr>Components in directed networks</vt:lpstr>
      <vt:lpstr>Characterizing networks: How far apart are things?</vt:lpstr>
      <vt:lpstr>Network metrics: paths</vt:lpstr>
      <vt:lpstr>Paths</vt:lpstr>
      <vt:lpstr>Independent paths</vt:lpstr>
      <vt:lpstr>Cut Sets and Maximum Flow</vt:lpstr>
      <vt:lpstr>Network metrics: shortest paths</vt:lpstr>
      <vt:lpstr>Structural metrics:  Average path length</vt:lpstr>
      <vt:lpstr>PowerPoint Presentation</vt:lpstr>
      <vt:lpstr>PowerPoint Presentation</vt:lpstr>
      <vt:lpstr>PowerPoint Presentation</vt:lpstr>
      <vt:lpstr>PowerPoint Presentation</vt:lpstr>
      <vt:lpstr>Paths</vt:lpstr>
      <vt:lpstr>Node degree</vt:lpstr>
      <vt:lpstr>Node degrees</vt:lpstr>
      <vt:lpstr>Node degrees</vt:lpstr>
      <vt:lpstr>Degree sequence and Degree frequency</vt:lpstr>
      <vt:lpstr> Degree distribution</vt:lpstr>
      <vt:lpstr> Degree distribution</vt:lpstr>
      <vt:lpstr>Degree Distribution Plot</vt:lpstr>
      <vt:lpstr>Degree Distributions</vt:lpstr>
      <vt:lpstr>Degree Distributions</vt:lpstr>
      <vt:lpstr>Degree Distributions</vt:lpstr>
      <vt:lpstr>PowerPoint Presentation</vt:lpstr>
      <vt:lpstr>Network metrics: graph density</vt:lpstr>
      <vt:lpstr>Graph density</vt:lpstr>
      <vt:lpstr>Local Clustering Coefficient</vt:lpstr>
      <vt:lpstr>Local Clustering Coefficient: Example</vt:lpstr>
      <vt:lpstr>Clustering Coefficient</vt:lpstr>
      <vt:lpstr>Clustering Coefficient and Triples</vt:lpstr>
      <vt:lpstr>[Global] Clustering Coefficient</vt:lpstr>
      <vt:lpstr>Clustering</vt:lpstr>
      <vt:lpstr>Clustering</vt:lpstr>
      <vt:lpstr>Clustering</vt:lpstr>
      <vt:lpstr>Redundancy</vt:lpstr>
      <vt:lpstr>Reciprocity</vt:lpstr>
      <vt:lpstr>Reciprocity</vt:lpstr>
      <vt:lpstr>Reciprocity: Example</vt:lpstr>
      <vt:lpstr>Cocitation and Bibliographic coupling</vt:lpstr>
      <vt:lpstr>Social Balance Theory</vt:lpstr>
      <vt:lpstr>Social Balance Theory: Possible Combinations</vt:lpstr>
      <vt:lpstr>PowerPoint Presentation</vt:lpstr>
      <vt:lpstr>Similarity</vt:lpstr>
      <vt:lpstr>Structural Equivalence</vt:lpstr>
      <vt:lpstr>Structural Equivalence: Definitions</vt:lpstr>
      <vt:lpstr>Similarity: Example</vt:lpstr>
      <vt:lpstr>Similarity</vt:lpstr>
      <vt:lpstr>Homophily and Assortative Mixing</vt:lpstr>
      <vt:lpstr>Assortativity: An Example</vt:lpstr>
      <vt:lpstr>Assortativity Significance</vt:lpstr>
      <vt:lpstr>Modularity (enumerative)</vt:lpstr>
      <vt:lpstr>Measures and Metrics</vt:lpstr>
      <vt:lpstr>Measures and Metrics</vt:lpstr>
      <vt:lpstr>Measures and Metrics</vt:lpstr>
      <vt:lpstr>Outline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ladamic</dc:creator>
  <cp:lastModifiedBy>Batyr Charyyev</cp:lastModifiedBy>
  <cp:revision>453</cp:revision>
  <cp:lastPrinted>2010-09-02T19:58:31Z</cp:lastPrinted>
  <dcterms:created xsi:type="dcterms:W3CDTF">2009-06-09T00:35:53Z</dcterms:created>
  <dcterms:modified xsi:type="dcterms:W3CDTF">2023-02-01T22:18:49Z</dcterms:modified>
</cp:coreProperties>
</file>