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03"/>
  </p:notesMasterIdLst>
  <p:handoutMasterIdLst>
    <p:handoutMasterId r:id="rId104"/>
  </p:handoutMasterIdLst>
  <p:sldIdLst>
    <p:sldId id="315" r:id="rId2"/>
    <p:sldId id="351" r:id="rId3"/>
    <p:sldId id="495" r:id="rId4"/>
    <p:sldId id="496" r:id="rId5"/>
    <p:sldId id="274" r:id="rId6"/>
    <p:sldId id="275" r:id="rId7"/>
    <p:sldId id="346" r:id="rId8"/>
    <p:sldId id="276" r:id="rId9"/>
    <p:sldId id="504" r:id="rId10"/>
    <p:sldId id="502" r:id="rId11"/>
    <p:sldId id="503" r:id="rId12"/>
    <p:sldId id="278" r:id="rId13"/>
    <p:sldId id="501" r:id="rId14"/>
    <p:sldId id="505" r:id="rId15"/>
    <p:sldId id="589" r:id="rId16"/>
    <p:sldId id="337" r:id="rId17"/>
    <p:sldId id="279" r:id="rId18"/>
    <p:sldId id="421" r:id="rId19"/>
    <p:sldId id="322" r:id="rId20"/>
    <p:sldId id="323" r:id="rId21"/>
    <p:sldId id="420" r:id="rId22"/>
    <p:sldId id="320" r:id="rId23"/>
    <p:sldId id="410" r:id="rId24"/>
    <p:sldId id="325" r:id="rId25"/>
    <p:sldId id="328" r:id="rId26"/>
    <p:sldId id="324" r:id="rId27"/>
    <p:sldId id="330" r:id="rId28"/>
    <p:sldId id="329" r:id="rId29"/>
    <p:sldId id="331" r:id="rId30"/>
    <p:sldId id="506" r:id="rId31"/>
    <p:sldId id="507" r:id="rId32"/>
    <p:sldId id="425" r:id="rId33"/>
    <p:sldId id="319" r:id="rId34"/>
    <p:sldId id="340" r:id="rId35"/>
    <p:sldId id="341" r:id="rId36"/>
    <p:sldId id="355" r:id="rId37"/>
    <p:sldId id="411" r:id="rId38"/>
    <p:sldId id="332" r:id="rId39"/>
    <p:sldId id="282" r:id="rId40"/>
    <p:sldId id="334" r:id="rId41"/>
    <p:sldId id="508" r:id="rId42"/>
    <p:sldId id="509" r:id="rId43"/>
    <p:sldId id="510" r:id="rId44"/>
    <p:sldId id="424" r:id="rId45"/>
    <p:sldId id="333" r:id="rId46"/>
    <p:sldId id="345" r:id="rId47"/>
    <p:sldId id="356" r:id="rId48"/>
    <p:sldId id="338" r:id="rId49"/>
    <p:sldId id="339" r:id="rId50"/>
    <p:sldId id="512" r:id="rId51"/>
    <p:sldId id="368" r:id="rId52"/>
    <p:sldId id="468" r:id="rId53"/>
    <p:sldId id="469" r:id="rId54"/>
    <p:sldId id="592" r:id="rId55"/>
    <p:sldId id="593" r:id="rId56"/>
    <p:sldId id="594" r:id="rId57"/>
    <p:sldId id="513" r:id="rId58"/>
    <p:sldId id="590" r:id="rId59"/>
    <p:sldId id="471" r:id="rId60"/>
    <p:sldId id="472" r:id="rId61"/>
    <p:sldId id="371" r:id="rId62"/>
    <p:sldId id="474" r:id="rId63"/>
    <p:sldId id="519" r:id="rId64"/>
    <p:sldId id="591" r:id="rId65"/>
    <p:sldId id="520" r:id="rId66"/>
    <p:sldId id="480" r:id="rId67"/>
    <p:sldId id="595" r:id="rId68"/>
    <p:sldId id="596" r:id="rId69"/>
    <p:sldId id="597" r:id="rId70"/>
    <p:sldId id="374" r:id="rId71"/>
    <p:sldId id="475" r:id="rId72"/>
    <p:sldId id="481" r:id="rId73"/>
    <p:sldId id="490" r:id="rId74"/>
    <p:sldId id="375" r:id="rId75"/>
    <p:sldId id="377" r:id="rId76"/>
    <p:sldId id="378" r:id="rId77"/>
    <p:sldId id="379" r:id="rId78"/>
    <p:sldId id="380" r:id="rId79"/>
    <p:sldId id="382" r:id="rId80"/>
    <p:sldId id="383" r:id="rId81"/>
    <p:sldId id="522" r:id="rId82"/>
    <p:sldId id="526" r:id="rId83"/>
    <p:sldId id="511" r:id="rId84"/>
    <p:sldId id="527" r:id="rId85"/>
    <p:sldId id="528" r:id="rId86"/>
    <p:sldId id="531" r:id="rId87"/>
    <p:sldId id="598" r:id="rId88"/>
    <p:sldId id="567" r:id="rId89"/>
    <p:sldId id="568" r:id="rId90"/>
    <p:sldId id="569" r:id="rId91"/>
    <p:sldId id="554" r:id="rId92"/>
    <p:sldId id="555" r:id="rId93"/>
    <p:sldId id="556" r:id="rId94"/>
    <p:sldId id="558" r:id="rId95"/>
    <p:sldId id="557" r:id="rId96"/>
    <p:sldId id="477" r:id="rId97"/>
    <p:sldId id="599" r:id="rId98"/>
    <p:sldId id="600" r:id="rId99"/>
    <p:sldId id="601" r:id="rId100"/>
    <p:sldId id="405" r:id="rId101"/>
    <p:sldId id="588" r:id="rId102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/>
  <p:clrMru>
    <a:srgbClr val="7DF3F3"/>
    <a:srgbClr val="37CBFF"/>
    <a:srgbClr val="00B0EE"/>
    <a:srgbClr val="6666FF"/>
    <a:srgbClr val="990099"/>
    <a:srgbClr val="0033CC"/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4" autoAdjust="0"/>
    <p:restoredTop sz="94640" autoAdjust="0"/>
  </p:normalViewPr>
  <p:slideViewPr>
    <p:cSldViewPr>
      <p:cViewPr varScale="1">
        <p:scale>
          <a:sx n="102" d="100"/>
          <a:sy n="102" d="100"/>
        </p:scale>
        <p:origin x="13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509BC95-FD25-4222-97F9-45A4AB8D6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8" tIns="46474" rIns="92948" bIns="464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356EF3A-FED8-4488-A403-DFA46FE60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tflix_Prize#cite_note-27" TargetMode="External"/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9C65A3-F5CE-42DD-86C8-109790F3E3E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1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6EF3A-FED8-4488-A403-DFA46FE603AA}" type="slidenum">
              <a:rPr lang="en-US" altLang="en-US" smtClean="0"/>
              <a:pPr>
                <a:defRPr/>
              </a:pPr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27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6EF3A-FED8-4488-A403-DFA46FE603AA}" type="slidenum">
              <a:rPr lang="en-US" altLang="en-US" smtClean="0"/>
              <a:pPr>
                <a:defRPr/>
              </a:pPr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514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6EF3A-FED8-4488-A403-DFA46FE603AA}" type="slidenum">
              <a:rPr lang="en-US" altLang="en-US" smtClean="0"/>
              <a:pPr>
                <a:defRPr/>
              </a:pPr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5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On September 18, 2009, Netflix announced team "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BellKor's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Pragmatic Chaos" as the prize winner (a Test RMSE of 0.8567), and the prize was awarded to the team in a ceremony on September 21, 2009.</a:t>
            </a:r>
            <a:r>
              <a:rPr lang="en-US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/>
              </a:rPr>
              <a:t>[27]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"The Ensemble" team had matched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BellKor's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result, but since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BellKor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submitted their results 20 minutes earlier, the rules award the prize to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BellKor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6EF3A-FED8-4488-A403-DFA46FE603AA}" type="slidenum">
              <a:rPr lang="en-US" altLang="en-US" smtClean="0"/>
              <a:pPr>
                <a:defRPr/>
              </a:pPr>
              <a:t>100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18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1 is the maximum degree a node can have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2|E| = the total number of degrees,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0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Normalized degree centrality is mostly used in most of them, </a:t>
            </a:r>
            <a:r>
              <a:rPr lang="en-US" dirty="0" err="1"/>
              <a:t>gephi</a:t>
            </a:r>
            <a:r>
              <a:rPr lang="en-US" dirty="0"/>
              <a:t> </a:t>
            </a:r>
            <a:r>
              <a:rPr lang="en-US" dirty="0" err="1"/>
              <a:t>pajek</a:t>
            </a:r>
            <a:r>
              <a:rPr lang="en-US" dirty="0"/>
              <a:t>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6EF3A-FED8-4488-A403-DFA46FE603A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88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Out-degree is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7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degree centrality there is a higher chance of having higher other centralities like page rank, betweenness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6EF3A-FED8-4488-A403-DFA46FE603A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013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7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BB6A-C8C6-4CE1-B31D-D41FC741C6B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10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Shunun</a:t>
            </a:r>
            <a:r>
              <a:rPr lang="en-US" dirty="0"/>
              <a:t> her </a:t>
            </a:r>
            <a:r>
              <a:rPr lang="en-US" dirty="0" err="1"/>
              <a:t>birine</a:t>
            </a:r>
            <a:r>
              <a:rPr lang="en-US" dirty="0"/>
              <a:t> </a:t>
            </a:r>
            <a:r>
              <a:rPr lang="en-US" dirty="0" err="1"/>
              <a:t>ornek</a:t>
            </a:r>
            <a:r>
              <a:rPr lang="en-US" dirty="0"/>
              <a:t> graph </a:t>
            </a:r>
            <a:r>
              <a:rPr lang="en-US" dirty="0" err="1"/>
              <a:t>koyabilirsin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6EF3A-FED8-4488-A403-DFA46FE603AA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97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C930A5-6F88-4DCA-BFC5-3DFCDA99C6E2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73150"/>
            <a:ext cx="7772400" cy="2127250"/>
          </a:xfrm>
        </p:spPr>
        <p:txBody>
          <a:bodyPr/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22098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 sz="20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FAD4-A0A5-4AAE-8FC7-6A46760BD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87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2C50-AE26-40AC-ABFC-7C520006E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54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0574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0198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2D02-EB67-4E0E-8CA8-7D9846A44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09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30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FB204-626E-4200-B0D6-97B870645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48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78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981200" y="3886200"/>
            <a:ext cx="68580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anchor="ctr" anchorCtr="0">
            <a:normAutofit/>
          </a:bodyPr>
          <a:lstStyle>
            <a:lvl1pPr algn="l">
              <a:buFont typeface="Arial" pitchFamily="34" charset="0"/>
              <a:buChar char="•"/>
              <a:defRPr sz="3600" b="1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subtitle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934720"/>
            <a:ext cx="84582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42900" lvl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334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1DB8-F181-44C5-865E-5343F57E3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17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D82E2-64BE-405D-9FB3-9CC34EE2C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92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FA71-2AFB-4E86-B09F-C290951AE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78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7D918-2408-4EE7-8D78-2D8C210C2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0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A148-BBBA-4F80-9D00-6AB080236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82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3415-AFD8-40C9-BEAD-4AA5E8203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04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9B45-4EEC-43AC-8D03-635A876D4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42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8DDC8-A054-43EA-892D-94C8A921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68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8075" y="65262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8B2DAC-2D6E-4FA1-A087-F5681C2FB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9" r:id="rId13"/>
    <p:sldLayoutId id="214748407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-65" charset="2"/>
        <a:buChar char="n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-65" charset="2"/>
        <a:buChar char="n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-65" charset="2"/>
        <a:buChar char="n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-65" charset="2"/>
        <a:buChar char="n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ue3yoeZvt8E?t=2m27s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3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3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75.jpeg"/><Relationship Id="rId18" Type="http://schemas.openxmlformats.org/officeDocument/2006/relationships/image" Target="../media/image80.png"/><Relationship Id="rId3" Type="http://schemas.openxmlformats.org/officeDocument/2006/relationships/tags" Target="../tags/tag9.xml"/><Relationship Id="rId21" Type="http://schemas.openxmlformats.org/officeDocument/2006/relationships/image" Target="../media/image83.png"/><Relationship Id="rId7" Type="http://schemas.openxmlformats.org/officeDocument/2006/relationships/tags" Target="../tags/tag13.xml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79.png"/><Relationship Id="rId2" Type="http://schemas.openxmlformats.org/officeDocument/2006/relationships/tags" Target="../tags/tag8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87.png"/><Relationship Id="rId5" Type="http://schemas.openxmlformats.org/officeDocument/2006/relationships/tags" Target="../tags/tag11.xml"/><Relationship Id="rId15" Type="http://schemas.openxmlformats.org/officeDocument/2006/relationships/image" Target="../media/image77.png"/><Relationship Id="rId23" Type="http://schemas.openxmlformats.org/officeDocument/2006/relationships/image" Target="../media/image86.png"/><Relationship Id="rId10" Type="http://schemas.openxmlformats.org/officeDocument/2006/relationships/tags" Target="../tags/tag16.xml"/><Relationship Id="rId19" Type="http://schemas.openxmlformats.org/officeDocument/2006/relationships/image" Target="../media/image81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image" Target="../media/image94.png"/><Relationship Id="rId4" Type="http://schemas.openxmlformats.org/officeDocument/2006/relationships/image" Target="../media/image9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20.xml"/><Relationship Id="rId7" Type="http://schemas.openxmlformats.org/officeDocument/2006/relationships/image" Target="../media/image9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91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7" Type="http://schemas.openxmlformats.org/officeDocument/2006/relationships/image" Target="../media/image11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09.emf"/><Relationship Id="rId4" Type="http://schemas.openxmlformats.org/officeDocument/2006/relationships/oleObject" Target="../embeddings/oleObject15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5"/>
          <p:cNvSpPr txBox="1">
            <a:spLocks noChangeArrowheads="1"/>
          </p:cNvSpPr>
          <p:nvPr/>
        </p:nvSpPr>
        <p:spPr bwMode="auto">
          <a:xfrm>
            <a:off x="2672560" y="1905000"/>
            <a:ext cx="335438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hlink"/>
                </a:solidFill>
                <a:latin typeface="Arial Black" panose="020B0A04020102020204" pitchFamily="34" charset="0"/>
              </a:rPr>
              <a:t>Network centrality</a:t>
            </a:r>
          </a:p>
        </p:txBody>
      </p:sp>
      <p:sp>
        <p:nvSpPr>
          <p:cNvPr id="7171" name="Rectangle 7" descr="Orange bar"/>
          <p:cNvSpPr>
            <a:spLocks noChangeArrowheads="1"/>
          </p:cNvSpPr>
          <p:nvPr/>
        </p:nvSpPr>
        <p:spPr bwMode="auto">
          <a:xfrm>
            <a:off x="1914525" y="3429000"/>
            <a:ext cx="5314950" cy="188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2" name="Text Box 96">
            <a:extLst>
              <a:ext uri="{FF2B5EF4-FFF2-40B4-BE49-F238E27FC236}">
                <a16:creationId xmlns:a16="http://schemas.microsoft.com/office/drawing/2014/main" id="{681C9C9B-E50B-B006-DB4C-151733603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9144000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dirty="0"/>
              <a:t>Slides are adapted from</a:t>
            </a: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dirty="0"/>
              <a:t>Constantine </a:t>
            </a:r>
            <a:r>
              <a:rPr lang="en-US" altLang="en-US" sz="1800" dirty="0" err="1"/>
              <a:t>Dovrolis</a:t>
            </a:r>
            <a:r>
              <a:rPr lang="en-US" altLang="en-US" sz="1800" dirty="0"/>
              <a:t>, Eileen Kraemer, Peter </a:t>
            </a:r>
            <a:r>
              <a:rPr lang="en-US" altLang="en-US" sz="1800" dirty="0" err="1"/>
              <a:t>Dodds</a:t>
            </a:r>
            <a:r>
              <a:rPr lang="en-US" altLang="en-US" sz="1800" dirty="0"/>
              <a:t>, and Sergei </a:t>
            </a:r>
            <a:r>
              <a:rPr lang="en-US" altLang="en-US" sz="1800" dirty="0" err="1"/>
              <a:t>Maslov</a:t>
            </a:r>
            <a:endParaRPr lang="en-US" altLang="en-US" sz="1800" dirty="0"/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dirty="0"/>
              <a:t>and</a:t>
            </a:r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dirty="0"/>
              <a:t>Network Science by Albert-László </a:t>
            </a:r>
            <a:r>
              <a:rPr lang="en-US" altLang="en-US" sz="1800" dirty="0" err="1"/>
              <a:t>Barabási</a:t>
            </a:r>
            <a:endParaRPr lang="en-US" altLang="en-US" sz="1800" dirty="0"/>
          </a:p>
          <a:p>
            <a:pPr algn="ctr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Centrality in 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In directed graphs, we can either use the in-degree, the out-degree, or the combination as the degree centrality value:</a:t>
            </a:r>
          </a:p>
          <a:p>
            <a:pPr lvl="1"/>
            <a:r>
              <a:rPr lang="en-US" sz="2200" dirty="0">
                <a:latin typeface="+mn-lt"/>
              </a:rPr>
              <a:t>In practice, mostly in-degree is used</a:t>
            </a: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6511" y="5526094"/>
                <a:ext cx="8197200" cy="434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220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sz="2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 is the number of outgoing links for 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ode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𝑣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𝑖</m:t>
                    </m:r>
                  </m:oMath>
                </a14:m>
                <a:endParaRPr lang="en-US" sz="2200" baseline="-25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11" y="5526094"/>
                <a:ext cx="8197200" cy="434927"/>
              </a:xfrm>
              <a:prstGeom prst="rect">
                <a:avLst/>
              </a:prstGeom>
              <a:blipFill>
                <a:blip r:embed="rId3"/>
                <a:stretch>
                  <a:fillRect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1" y="3048000"/>
            <a:ext cx="7924114" cy="1887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4389547"/>
            <a:ext cx="34888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U</a:t>
            </a:r>
            <a:endParaRPr kumimoji="0" lang="en-US" sz="3200" b="1" i="0" u="none" strike="noStrike" kern="1200" normalizeH="0" noProof="0" dirty="0">
              <a:solidFill>
                <a:schemeClr val="tx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34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1225"/>
          </a:xfrm>
        </p:spPr>
        <p:txBody>
          <a:bodyPr/>
          <a:lstStyle/>
          <a:p>
            <a:pPr eaLnBrk="1" hangingPunct="1"/>
            <a:r>
              <a:rPr lang="en-US" altLang="en-US" sz="2000"/>
              <a:t>Using network algorithms (specifically proximity) to improve movie recommendations can pay off</a:t>
            </a:r>
          </a:p>
        </p:txBody>
      </p:sp>
      <p:pic>
        <p:nvPicPr>
          <p:cNvPr id="130051" name="Picture 6" descr="Grand Prize Big Check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66800"/>
            <a:ext cx="8356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Centrality wrap up</a:t>
            </a:r>
            <a:endParaRPr lang="en-US" altLang="en-US" dirty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5029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n-US" sz="2200" dirty="0"/>
              <a:t>Degree, </a:t>
            </a:r>
            <a:r>
              <a:rPr lang="en-US" altLang="en-US" sz="2200" dirty="0" err="1"/>
              <a:t>EigenVector</a:t>
            </a:r>
            <a:r>
              <a:rPr lang="en-US" altLang="en-US" sz="2200" dirty="0"/>
              <a:t>, Katz, PageRank, Betweenness, Closeness</a:t>
            </a:r>
          </a:p>
          <a:p>
            <a:pPr lvl="1">
              <a:lnSpc>
                <a:spcPct val="120000"/>
              </a:lnSpc>
            </a:pPr>
            <a:r>
              <a:rPr lang="en-US" altLang="en-US" sz="2200" dirty="0"/>
              <a:t>many measures</a:t>
            </a:r>
          </a:p>
          <a:p>
            <a:pPr lvl="1">
              <a:lnSpc>
                <a:spcPct val="120000"/>
              </a:lnSpc>
            </a:pPr>
            <a:r>
              <a:rPr lang="en-US" altLang="en-US" sz="2200" dirty="0"/>
              <a:t>extensions to directed networks</a:t>
            </a:r>
          </a:p>
          <a:p>
            <a:pPr>
              <a:lnSpc>
                <a:spcPct val="120000"/>
              </a:lnSpc>
            </a:pPr>
            <a:r>
              <a:rPr lang="en-US" altLang="en-US" sz="2200" dirty="0"/>
              <a:t>The key question for centrality is knowing what is flowing through the network</a:t>
            </a:r>
          </a:p>
          <a:p>
            <a:pPr lvl="1">
              <a:lnSpc>
                <a:spcPct val="120000"/>
              </a:lnSpc>
            </a:pPr>
            <a:r>
              <a:rPr lang="en-US" altLang="en-US" sz="2200" dirty="0"/>
              <a:t>Whether the actor retains the good to pass to others (Information, Diseases) or whether they pass the good and then loose it (physical objects)</a:t>
            </a:r>
          </a:p>
          <a:p>
            <a:pPr lvl="1">
              <a:lnSpc>
                <a:spcPct val="120000"/>
              </a:lnSpc>
            </a:pPr>
            <a:r>
              <a:rPr lang="en-US" altLang="en-US" sz="2200" dirty="0"/>
              <a:t>Whether the key factor for spread is distance (disease with low </a:t>
            </a:r>
            <a:r>
              <a:rPr lang="en-US" altLang="en-US" sz="2200" dirty="0" err="1"/>
              <a:t>pij</a:t>
            </a:r>
            <a:r>
              <a:rPr lang="en-US" altLang="en-US" sz="2200" dirty="0"/>
              <a:t>) or multiple sources (information)</a:t>
            </a:r>
          </a:p>
          <a:p>
            <a:pPr lvl="1">
              <a:lnSpc>
                <a:spcPct val="120000"/>
              </a:lnSpc>
            </a:pPr>
            <a:r>
              <a:rPr lang="en-US" altLang="en-US" sz="2200" dirty="0"/>
              <a:t>The off-the-shelf measures do not always match the social process of interest, so researchers need to be mindful of this</a:t>
            </a:r>
          </a:p>
        </p:txBody>
      </p:sp>
    </p:spTree>
    <p:extLst>
      <p:ext uri="{BB962C8B-B14F-4D97-AF65-F5344CB8AC3E}">
        <p14:creationId xmlns:p14="http://schemas.microsoft.com/office/powerpoint/2010/main" val="254772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Degree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1876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Normalized by the maximum </a:t>
            </a:r>
            <a:r>
              <a:rPr lang="en-US" sz="2200" u="sng" dirty="0">
                <a:latin typeface="+mn-lt"/>
              </a:rPr>
              <a:t>possible</a:t>
            </a:r>
            <a:r>
              <a:rPr lang="en-US" sz="2200" dirty="0">
                <a:latin typeface="+mn-lt"/>
              </a:rPr>
              <a:t> degree</a:t>
            </a: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Normalized by the maximum degree</a:t>
            </a: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Normalized by the degree sum</a:t>
            </a:r>
          </a:p>
        </p:txBody>
      </p:sp>
      <p:pic>
        <p:nvPicPr>
          <p:cNvPr id="5" name="Picture 4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62085"/>
            <a:ext cx="2717714" cy="47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00" y="3390207"/>
            <a:ext cx="3069714" cy="546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00" y="4993758"/>
            <a:ext cx="4989714" cy="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Degree: normalized degree centrality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438400" y="914400"/>
            <a:ext cx="398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divide by the max. possible, i.e. (N-1)</a:t>
            </a:r>
          </a:p>
        </p:txBody>
      </p:sp>
      <p:grpSp>
        <p:nvGrpSpPr>
          <p:cNvPr id="15364" name="Group 16"/>
          <p:cNvGrpSpPr>
            <a:grpSpLocks/>
          </p:cNvGrpSpPr>
          <p:nvPr/>
        </p:nvGrpSpPr>
        <p:grpSpPr bwMode="auto">
          <a:xfrm>
            <a:off x="2667000" y="5486400"/>
            <a:ext cx="4518025" cy="736600"/>
            <a:chOff x="838161" y="5334000"/>
            <a:chExt cx="4518412" cy="736600"/>
          </a:xfrm>
        </p:grpSpPr>
        <p:pic>
          <p:nvPicPr>
            <p:cNvPr id="1536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61" y="5334000"/>
              <a:ext cx="4518412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369" name="Straight Connector 13"/>
            <p:cNvCxnSpPr>
              <a:cxnSpLocks noChangeShapeType="1"/>
            </p:cNvCxnSpPr>
            <p:nvPr/>
          </p:nvCxnSpPr>
          <p:spPr bwMode="auto">
            <a:xfrm>
              <a:off x="1447813" y="5715000"/>
              <a:ext cx="533400" cy="15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536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2004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9305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7AC015-90BA-4A5A-A023-CCCCCA67CA6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421006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Centrality (Directed Graph)Example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7946" y="5055513"/>
            <a:ext cx="58368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n-lt"/>
              </a:rPr>
              <a:t>Normalized by the maximum possible degree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330575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530479"/>
            <a:ext cx="2717714" cy="47085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93197" y="1828800"/>
          <a:ext cx="4495801" cy="230293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Node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In-Degree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Out-Degree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Centrality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31372" y="2133600"/>
          <a:ext cx="2286000" cy="2015069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63893454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32105221"/>
                    </a:ext>
                  </a:extLst>
                </a:gridCol>
              </a:tblGrid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3734505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4938668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8148715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321569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906314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4551433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82799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17372" y="2133600"/>
          <a:ext cx="1571626" cy="2015069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56487616"/>
                    </a:ext>
                  </a:extLst>
                </a:gridCol>
                <a:gridCol w="581026">
                  <a:extLst>
                    <a:ext uri="{9D8B030D-6E8A-4147-A177-3AD203B41FA5}">
                      <a16:colId xmlns:a16="http://schemas.microsoft.com/office/drawing/2014/main" val="1922203041"/>
                    </a:ext>
                  </a:extLst>
                </a:gridCol>
              </a:tblGrid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9617456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390057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0439296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1661477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7965987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0554876"/>
                  </a:ext>
                </a:extLst>
              </a:tr>
              <a:tr h="28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2150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Centrality (undirected Graph) Example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2" y="1981200"/>
          <a:ext cx="3962399" cy="2286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8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Node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Degree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Centrality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1281"/>
            <a:ext cx="3330575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70256" y="2277583"/>
          <a:ext cx="976842" cy="200025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976842">
                  <a:extLst>
                    <a:ext uri="{9D8B030D-6E8A-4147-A177-3AD203B41FA5}">
                      <a16:colId xmlns:a16="http://schemas.microsoft.com/office/drawing/2014/main" val="313044336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68495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174403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54866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887282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572868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007622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992538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376" y="2266950"/>
          <a:ext cx="2105024" cy="200025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224491">
                  <a:extLst>
                    <a:ext uri="{9D8B030D-6E8A-4147-A177-3AD203B41FA5}">
                      <a16:colId xmlns:a16="http://schemas.microsoft.com/office/drawing/2014/main" val="3702714979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119527335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2/3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46805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16543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5/6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84151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2/3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670733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05453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2/3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90567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120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Degree Centrality in Social Networks</a:t>
            </a:r>
          </a:p>
        </p:txBody>
      </p:sp>
      <p:sp>
        <p:nvSpPr>
          <p:cNvPr id="143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50D0BA-1665-4854-8B06-C95226966BA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8AC620B-5013-AC42-89F1-684046787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908050"/>
            <a:ext cx="7258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The most intuitive notion of centrality focuses on degree: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The actor with the most ties is the most important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C8A588D0-6976-D80C-0236-824D3047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45474" r="7893" b="45789"/>
          <a:stretch>
            <a:fillRect/>
          </a:stretch>
        </p:blipFill>
        <p:spPr bwMode="auto">
          <a:xfrm>
            <a:off x="646113" y="4851400"/>
            <a:ext cx="80184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C4DBAF6C-0AD9-2340-710F-BBAEA985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26143" r="21663" b="13374"/>
          <a:stretch>
            <a:fillRect/>
          </a:stretch>
        </p:blipFill>
        <p:spPr bwMode="auto">
          <a:xfrm>
            <a:off x="6242050" y="1881188"/>
            <a:ext cx="267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85C716C0-7CAF-29E3-E71C-08F9F1C8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4" t="22603" r="49089" b="32146"/>
          <a:stretch>
            <a:fillRect/>
          </a:stretch>
        </p:blipFill>
        <p:spPr bwMode="auto">
          <a:xfrm>
            <a:off x="292100" y="1846263"/>
            <a:ext cx="26225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136334D3-609D-32D6-1F19-0E5D7E06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t="19330" r="15221" b="14212"/>
          <a:stretch>
            <a:fillRect/>
          </a:stretch>
        </p:blipFill>
        <p:spPr bwMode="auto">
          <a:xfrm>
            <a:off x="2987675" y="1812925"/>
            <a:ext cx="31559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5852394F-8CFB-922F-D787-6191CA8E4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6013" y="5662613"/>
          <a:ext cx="4187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00200" imgH="355600" progId="Equation.3">
                  <p:embed/>
                </p:oleObj>
              </mc:Choice>
              <mc:Fallback>
                <p:oleObj name="Equation" r:id="rId7" imgW="1600200" imgH="355600" progId="Equation.3">
                  <p:embed/>
                  <p:pic>
                    <p:nvPicPr>
                      <p:cNvPr id="1843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5662613"/>
                        <a:ext cx="4187825" cy="930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98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375"/>
            <a:ext cx="8229600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Extensions of undirected degree centrality - prestige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degree centrality</a:t>
            </a:r>
          </a:p>
          <a:p>
            <a:pPr lvl="1" eaLnBrk="1" hangingPunct="1"/>
            <a:r>
              <a:rPr lang="en-US" altLang="en-US" sz="2200" dirty="0"/>
              <a:t>indegree centrality</a:t>
            </a:r>
          </a:p>
          <a:p>
            <a:pPr lvl="2" eaLnBrk="1" hangingPunct="1"/>
            <a:r>
              <a:rPr lang="en-US" altLang="en-US" sz="2200" dirty="0"/>
              <a:t>a paper that is cited by many others has high prestige</a:t>
            </a:r>
          </a:p>
          <a:p>
            <a:pPr lvl="2" eaLnBrk="1" hangingPunct="1"/>
            <a:r>
              <a:rPr lang="en-US" altLang="en-US" sz="2200" dirty="0"/>
              <a:t>a person nominated by many others for a reward has high prestige</a:t>
            </a:r>
          </a:p>
          <a:p>
            <a:pPr lvl="2" eaLnBrk="1" hangingPunct="1"/>
            <a:endParaRPr lang="en-US" altLang="en-US" sz="22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98525" y="2855913"/>
            <a:ext cx="1841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2286000" y="4495800"/>
            <a:ext cx="228600" cy="228600"/>
          </a:xfrm>
          <a:prstGeom prst="ellips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14" name="Oval 7"/>
          <p:cNvSpPr>
            <a:spLocks noChangeArrowheads="1"/>
          </p:cNvSpPr>
          <p:nvPr/>
        </p:nvSpPr>
        <p:spPr bwMode="auto">
          <a:xfrm>
            <a:off x="1676400" y="41148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2209800" y="37338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2895600" y="40386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>
            <a:off x="2971800" y="47244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18" name="Oval 11"/>
          <p:cNvSpPr>
            <a:spLocks noChangeArrowheads="1"/>
          </p:cNvSpPr>
          <p:nvPr/>
        </p:nvSpPr>
        <p:spPr bwMode="auto">
          <a:xfrm>
            <a:off x="1676400" y="48006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19" name="Oval 12"/>
          <p:cNvSpPr>
            <a:spLocks noChangeArrowheads="1"/>
          </p:cNvSpPr>
          <p:nvPr/>
        </p:nvSpPr>
        <p:spPr bwMode="auto">
          <a:xfrm>
            <a:off x="2362200" y="51816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17420" name="AutoShape 13"/>
          <p:cNvCxnSpPr>
            <a:cxnSpLocks noChangeShapeType="1"/>
            <a:stCxn id="17418" idx="7"/>
            <a:endCxn id="17413" idx="2"/>
          </p:cNvCxnSpPr>
          <p:nvPr/>
        </p:nvCxnSpPr>
        <p:spPr bwMode="auto">
          <a:xfrm flipV="1">
            <a:off x="1871663" y="4610100"/>
            <a:ext cx="395287" cy="2047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14"/>
          <p:cNvCxnSpPr>
            <a:cxnSpLocks noChangeShapeType="1"/>
            <a:endCxn id="17413" idx="1"/>
          </p:cNvCxnSpPr>
          <p:nvPr/>
        </p:nvCxnSpPr>
        <p:spPr bwMode="auto">
          <a:xfrm>
            <a:off x="1905000" y="4243388"/>
            <a:ext cx="414338" cy="2667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15"/>
          <p:cNvCxnSpPr>
            <a:cxnSpLocks noChangeShapeType="1"/>
            <a:endCxn id="17413" idx="0"/>
          </p:cNvCxnSpPr>
          <p:nvPr/>
        </p:nvCxnSpPr>
        <p:spPr bwMode="auto">
          <a:xfrm>
            <a:off x="2362200" y="3962400"/>
            <a:ext cx="38100" cy="5143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16"/>
          <p:cNvCxnSpPr>
            <a:cxnSpLocks noChangeShapeType="1"/>
            <a:stCxn id="17419" idx="0"/>
            <a:endCxn id="17413" idx="4"/>
          </p:cNvCxnSpPr>
          <p:nvPr/>
        </p:nvCxnSpPr>
        <p:spPr bwMode="auto">
          <a:xfrm flipH="1" flipV="1">
            <a:off x="2400300" y="4743450"/>
            <a:ext cx="76200" cy="4191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AutoShape 17"/>
          <p:cNvCxnSpPr>
            <a:cxnSpLocks noChangeShapeType="1"/>
            <a:stCxn id="17417" idx="2"/>
            <a:endCxn id="17413" idx="6"/>
          </p:cNvCxnSpPr>
          <p:nvPr/>
        </p:nvCxnSpPr>
        <p:spPr bwMode="auto">
          <a:xfrm flipH="1" flipV="1">
            <a:off x="2533650" y="4610100"/>
            <a:ext cx="419100" cy="228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AutoShape 18"/>
          <p:cNvCxnSpPr>
            <a:cxnSpLocks noChangeShapeType="1"/>
            <a:stCxn id="17416" idx="3"/>
            <a:endCxn id="17413" idx="7"/>
          </p:cNvCxnSpPr>
          <p:nvPr/>
        </p:nvCxnSpPr>
        <p:spPr bwMode="auto">
          <a:xfrm flipH="1">
            <a:off x="2481263" y="4252913"/>
            <a:ext cx="447675" cy="2571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6" name="Oval 34"/>
          <p:cNvSpPr>
            <a:spLocks noChangeArrowheads="1"/>
          </p:cNvSpPr>
          <p:nvPr/>
        </p:nvSpPr>
        <p:spPr bwMode="auto">
          <a:xfrm>
            <a:off x="6096000" y="4495800"/>
            <a:ext cx="228600" cy="228600"/>
          </a:xfrm>
          <a:prstGeom prst="ellips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27" name="Oval 35"/>
          <p:cNvSpPr>
            <a:spLocks noChangeArrowheads="1"/>
          </p:cNvSpPr>
          <p:nvPr/>
        </p:nvSpPr>
        <p:spPr bwMode="auto">
          <a:xfrm>
            <a:off x="5486400" y="41148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28" name="Oval 36"/>
          <p:cNvSpPr>
            <a:spLocks noChangeArrowheads="1"/>
          </p:cNvSpPr>
          <p:nvPr/>
        </p:nvSpPr>
        <p:spPr bwMode="auto">
          <a:xfrm>
            <a:off x="6019800" y="37338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29" name="Oval 37"/>
          <p:cNvSpPr>
            <a:spLocks noChangeArrowheads="1"/>
          </p:cNvSpPr>
          <p:nvPr/>
        </p:nvSpPr>
        <p:spPr bwMode="auto">
          <a:xfrm>
            <a:off x="6705600" y="40386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30" name="Oval 38"/>
          <p:cNvSpPr>
            <a:spLocks noChangeArrowheads="1"/>
          </p:cNvSpPr>
          <p:nvPr/>
        </p:nvSpPr>
        <p:spPr bwMode="auto">
          <a:xfrm>
            <a:off x="6781800" y="47244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31" name="Oval 39"/>
          <p:cNvSpPr>
            <a:spLocks noChangeArrowheads="1"/>
          </p:cNvSpPr>
          <p:nvPr/>
        </p:nvSpPr>
        <p:spPr bwMode="auto">
          <a:xfrm>
            <a:off x="5486400" y="48006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432" name="Oval 40"/>
          <p:cNvSpPr>
            <a:spLocks noChangeArrowheads="1"/>
          </p:cNvSpPr>
          <p:nvPr/>
        </p:nvSpPr>
        <p:spPr bwMode="auto">
          <a:xfrm>
            <a:off x="6172200" y="51816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17433" name="AutoShape 41"/>
          <p:cNvCxnSpPr>
            <a:cxnSpLocks noChangeShapeType="1"/>
            <a:stCxn id="17431" idx="7"/>
            <a:endCxn id="17426" idx="2"/>
          </p:cNvCxnSpPr>
          <p:nvPr/>
        </p:nvCxnSpPr>
        <p:spPr bwMode="auto">
          <a:xfrm flipV="1">
            <a:off x="5681663" y="4610100"/>
            <a:ext cx="395287" cy="2047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42"/>
          <p:cNvCxnSpPr>
            <a:cxnSpLocks noChangeShapeType="1"/>
            <a:endCxn id="17426" idx="1"/>
          </p:cNvCxnSpPr>
          <p:nvPr/>
        </p:nvCxnSpPr>
        <p:spPr bwMode="auto">
          <a:xfrm>
            <a:off x="5715000" y="4243388"/>
            <a:ext cx="414338" cy="266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AutoShape 43"/>
          <p:cNvCxnSpPr>
            <a:cxnSpLocks noChangeShapeType="1"/>
            <a:endCxn id="17426" idx="0"/>
          </p:cNvCxnSpPr>
          <p:nvPr/>
        </p:nvCxnSpPr>
        <p:spPr bwMode="auto">
          <a:xfrm>
            <a:off x="6172200" y="3962400"/>
            <a:ext cx="38100" cy="514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6" name="AutoShape 44"/>
          <p:cNvCxnSpPr>
            <a:cxnSpLocks noChangeShapeType="1"/>
            <a:stCxn id="17432" idx="0"/>
            <a:endCxn id="17426" idx="4"/>
          </p:cNvCxnSpPr>
          <p:nvPr/>
        </p:nvCxnSpPr>
        <p:spPr bwMode="auto">
          <a:xfrm flipH="1" flipV="1">
            <a:off x="6210300" y="4743450"/>
            <a:ext cx="76200" cy="4191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7" name="AutoShape 45"/>
          <p:cNvCxnSpPr>
            <a:cxnSpLocks noChangeShapeType="1"/>
            <a:stCxn id="17430" idx="2"/>
            <a:endCxn id="17426" idx="6"/>
          </p:cNvCxnSpPr>
          <p:nvPr/>
        </p:nvCxnSpPr>
        <p:spPr bwMode="auto">
          <a:xfrm flipH="1" flipV="1">
            <a:off x="6343650" y="4610100"/>
            <a:ext cx="4191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8" name="AutoShape 46"/>
          <p:cNvCxnSpPr>
            <a:cxnSpLocks noChangeShapeType="1"/>
            <a:stCxn id="17429" idx="3"/>
            <a:endCxn id="17426" idx="7"/>
          </p:cNvCxnSpPr>
          <p:nvPr/>
        </p:nvCxnSpPr>
        <p:spPr bwMode="auto">
          <a:xfrm flipH="1">
            <a:off x="6291263" y="4252913"/>
            <a:ext cx="447675" cy="257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18FFCD-B71F-4813-90DB-73754FC44CE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61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Freeman</a:t>
            </a:r>
            <a:r>
              <a:rPr lang="ja-JP" altLang="en-US" sz="2200">
                <a:latin typeface="+mn-lt"/>
              </a:rPr>
              <a:t>’</a:t>
            </a:r>
            <a:r>
              <a:rPr lang="en-US" altLang="ja-JP" sz="2200" dirty="0">
                <a:latin typeface="+mn-lt"/>
              </a:rPr>
              <a:t>s general formula for centralization: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     (can use other metrics, e.g. </a:t>
            </a:r>
            <a:r>
              <a:rPr lang="en-US" altLang="en-US" sz="2200" dirty="0" err="1">
                <a:latin typeface="+mn-lt"/>
              </a:rPr>
              <a:t>gini</a:t>
            </a:r>
            <a:r>
              <a:rPr lang="en-US" altLang="en-US" sz="2200" dirty="0">
                <a:latin typeface="+mn-lt"/>
              </a:rPr>
              <a:t> coefficient or standard deviation)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741488" y="3584575"/>
          <a:ext cx="4567237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400" imgH="495300" progId="Equation.3">
                  <p:embed/>
                </p:oleObj>
              </mc:Choice>
              <mc:Fallback>
                <p:oleObj name="Equation" r:id="rId2" imgW="1676400" imgH="49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584575"/>
                        <a:ext cx="4567237" cy="1349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Centralization: how equal are the nodes?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152400" y="1169313"/>
            <a:ext cx="8977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dirty="0">
                <a:latin typeface="+mn-lt"/>
              </a:rPr>
              <a:t>How much variation is there in the centrality scores among the nodes?</a:t>
            </a:r>
          </a:p>
        </p:txBody>
      </p:sp>
      <p:sp>
        <p:nvSpPr>
          <p:cNvPr id="22534" name="Rounded Rectangle 9"/>
          <p:cNvSpPr>
            <a:spLocks noChangeArrowheads="1"/>
          </p:cNvSpPr>
          <p:nvPr/>
        </p:nvSpPr>
        <p:spPr bwMode="auto">
          <a:xfrm>
            <a:off x="3581400" y="3733800"/>
            <a:ext cx="1219200" cy="53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22535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4038600" y="3429000"/>
            <a:ext cx="762000" cy="3048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876800" y="3276600"/>
            <a:ext cx="341788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maximum value in the network</a:t>
            </a:r>
          </a:p>
        </p:txBody>
      </p:sp>
      <p:sp>
        <p:nvSpPr>
          <p:cNvPr id="194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4A5AE8-24DB-4ACC-9359-8CEB6392327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45474" r="7893" b="45789"/>
          <a:stretch>
            <a:fillRect/>
          </a:stretch>
        </p:blipFill>
        <p:spPr bwMode="auto">
          <a:xfrm>
            <a:off x="650875" y="5029200"/>
            <a:ext cx="8018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26143" r="21663" b="13374"/>
          <a:stretch>
            <a:fillRect/>
          </a:stretch>
        </p:blipFill>
        <p:spPr bwMode="auto">
          <a:xfrm>
            <a:off x="6157913" y="1779588"/>
            <a:ext cx="267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4" t="22603" r="49089" b="32146"/>
          <a:stretch>
            <a:fillRect/>
          </a:stretch>
        </p:blipFill>
        <p:spPr bwMode="auto">
          <a:xfrm>
            <a:off x="207963" y="1744663"/>
            <a:ext cx="26225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t="19330" r="15221" b="14212"/>
          <a:stretch>
            <a:fillRect/>
          </a:stretch>
        </p:blipFill>
        <p:spPr bwMode="auto">
          <a:xfrm>
            <a:off x="2955925" y="1757363"/>
            <a:ext cx="30511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15894" y="1152152"/>
            <a:ext cx="68884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What is Degree </a:t>
            </a:r>
            <a:r>
              <a:rPr lang="en-US" altLang="en-US" sz="22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Centralization</a:t>
            </a:r>
            <a:r>
              <a:rPr lang="en-US" altLang="en-US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Scores (</a:t>
            </a:r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Freeman)?</a:t>
            </a:r>
            <a:endParaRPr lang="en-US" altLang="en-US" sz="2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627438" y="5505450"/>
            <a:ext cx="1707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Freeman: .07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00088" y="4552890"/>
            <a:ext cx="1707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Freeman: 1.0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617913" y="4552890"/>
            <a:ext cx="1707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Freeman: .02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770688" y="4495800"/>
            <a:ext cx="1707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Freeman: 0.0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35C6753-D2DF-B432-B658-F22A7DE71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Centralization: how equal are the nodes?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CC020452-AF4C-E1C6-FC92-F66CE4FAA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1693"/>
            <a:ext cx="62776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What does high or low Freeman score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89" grpId="0"/>
      <p:bldP spid="20490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Degree centralization examples</a:t>
            </a:r>
          </a:p>
        </p:txBody>
      </p:sp>
      <p:pic>
        <p:nvPicPr>
          <p:cNvPr id="21507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27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5181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3002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3886200" y="5791200"/>
            <a:ext cx="132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i="1"/>
              <a:t>C</a:t>
            </a:r>
            <a:r>
              <a:rPr lang="en-US" altLang="en-US" sz="1800" i="1" baseline="-25000"/>
              <a:t>D</a:t>
            </a:r>
            <a:r>
              <a:rPr lang="en-US" altLang="en-US" sz="1800" i="1"/>
              <a:t> </a:t>
            </a:r>
            <a:r>
              <a:rPr lang="en-US" altLang="en-US" sz="1800"/>
              <a:t>= 0.167</a:t>
            </a: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1462088" y="3733800"/>
            <a:ext cx="132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i="1" dirty="0"/>
              <a:t>C</a:t>
            </a:r>
            <a:r>
              <a:rPr lang="en-US" altLang="en-US" sz="1800" i="1" baseline="-25000" dirty="0"/>
              <a:t>D</a:t>
            </a:r>
            <a:r>
              <a:rPr lang="en-US" altLang="en-US" sz="1800" i="1" dirty="0"/>
              <a:t> </a:t>
            </a:r>
            <a:r>
              <a:rPr lang="en-US" altLang="en-US" sz="1800" dirty="0"/>
              <a:t>= 0.167</a:t>
            </a:r>
          </a:p>
        </p:txBody>
      </p:sp>
      <p:sp>
        <p:nvSpPr>
          <p:cNvPr id="21512" name="TextBox 15"/>
          <p:cNvSpPr txBox="1">
            <a:spLocks noChangeArrowheads="1"/>
          </p:cNvSpPr>
          <p:nvPr/>
        </p:nvSpPr>
        <p:spPr bwMode="auto">
          <a:xfrm>
            <a:off x="6324600" y="38862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i="1"/>
              <a:t>C</a:t>
            </a:r>
            <a:r>
              <a:rPr lang="en-US" altLang="en-US" sz="1800" i="1" baseline="-25000"/>
              <a:t>D</a:t>
            </a:r>
            <a:r>
              <a:rPr lang="en-US" altLang="en-US" sz="1800" i="1"/>
              <a:t> </a:t>
            </a:r>
            <a:r>
              <a:rPr lang="en-US" altLang="en-US" sz="1800"/>
              <a:t>= 1.0</a:t>
            </a:r>
          </a:p>
        </p:txBody>
      </p:sp>
      <p:sp>
        <p:nvSpPr>
          <p:cNvPr id="215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19A20C-B8E7-4D41-9984-9DD8470E7C3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Characterizing networks:</a:t>
            </a:r>
            <a:br>
              <a:rPr lang="en-US" altLang="en-US" dirty="0"/>
            </a:br>
            <a:r>
              <a:rPr lang="en-US" altLang="en-US" dirty="0">
                <a:solidFill>
                  <a:srgbClr val="FF0000"/>
                </a:solidFill>
              </a:rPr>
              <a:t>Who is most central?</a:t>
            </a:r>
          </a:p>
        </p:txBody>
      </p:sp>
      <p:pic>
        <p:nvPicPr>
          <p:cNvPr id="9219" name="Picture 4" descr="pagerank503a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1054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00400" y="2209800"/>
            <a:ext cx="3573463" cy="2366963"/>
            <a:chOff x="3200400" y="2209800"/>
            <a:chExt cx="3573068" cy="2366665"/>
          </a:xfrm>
        </p:grpSpPr>
        <p:cxnSp>
          <p:nvCxnSpPr>
            <p:cNvPr id="9222" name="Straight Arrow Connector 3"/>
            <p:cNvCxnSpPr>
              <a:cxnSpLocks noChangeShapeType="1"/>
            </p:cNvCxnSpPr>
            <p:nvPr/>
          </p:nvCxnSpPr>
          <p:spPr bwMode="auto">
            <a:xfrm rot="16200000" flipH="1">
              <a:off x="4114800" y="2590800"/>
              <a:ext cx="381000" cy="38100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3" name="Straight Arrow Connector 4"/>
            <p:cNvCxnSpPr>
              <a:cxnSpLocks noChangeShapeType="1"/>
            </p:cNvCxnSpPr>
            <p:nvPr/>
          </p:nvCxnSpPr>
          <p:spPr bwMode="auto">
            <a:xfrm rot="10800000" flipV="1">
              <a:off x="5867400" y="3886200"/>
              <a:ext cx="533400" cy="15240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4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3657600" y="3962400"/>
              <a:ext cx="457200" cy="30480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5" name="TextBox 9"/>
            <p:cNvSpPr txBox="1">
              <a:spLocks noChangeArrowheads="1"/>
            </p:cNvSpPr>
            <p:nvPr/>
          </p:nvSpPr>
          <p:spPr bwMode="auto">
            <a:xfrm>
              <a:off x="3810000" y="2209800"/>
              <a:ext cx="37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b="1">
                  <a:solidFill>
                    <a:srgbClr val="008000"/>
                  </a:solidFill>
                </a:rPr>
                <a:t>?</a:t>
              </a:r>
            </a:p>
          </p:txBody>
        </p:sp>
        <p:sp>
          <p:nvSpPr>
            <p:cNvPr id="9226" name="TextBox 10"/>
            <p:cNvSpPr txBox="1">
              <a:spLocks noChangeArrowheads="1"/>
            </p:cNvSpPr>
            <p:nvPr/>
          </p:nvSpPr>
          <p:spPr bwMode="auto">
            <a:xfrm>
              <a:off x="6400800" y="3657600"/>
              <a:ext cx="37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b="1">
                  <a:solidFill>
                    <a:srgbClr val="008000"/>
                  </a:solidFill>
                </a:rPr>
                <a:t>?</a:t>
              </a:r>
            </a:p>
          </p:txBody>
        </p:sp>
        <p:sp>
          <p:nvSpPr>
            <p:cNvPr id="9227" name="TextBox 11"/>
            <p:cNvSpPr txBox="1">
              <a:spLocks noChangeArrowheads="1"/>
            </p:cNvSpPr>
            <p:nvPr/>
          </p:nvSpPr>
          <p:spPr bwMode="auto">
            <a:xfrm>
              <a:off x="3200400" y="4114800"/>
              <a:ext cx="37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b="1">
                  <a:solidFill>
                    <a:srgbClr val="008000"/>
                  </a:solidFill>
                </a:rPr>
                <a:t>?</a:t>
              </a:r>
            </a:p>
          </p:txBody>
        </p:sp>
      </p:grpSp>
      <p:sp>
        <p:nvSpPr>
          <p:cNvPr id="922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7C8958-5FA6-43A7-8681-7A5DAF957FD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7E382-4F31-44B1-0259-5262BCE5B495}"/>
              </a:ext>
            </a:extLst>
          </p:cNvPr>
          <p:cNvSpPr txBox="1"/>
          <p:nvPr/>
        </p:nvSpPr>
        <p:spPr>
          <a:xfrm>
            <a:off x="7010400" y="57912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But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Degree centralization examples</a:t>
            </a:r>
          </a:p>
        </p:txBody>
      </p:sp>
      <p:pic>
        <p:nvPicPr>
          <p:cNvPr id="22531" name="Picture 8" descr="highincentraliz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47950"/>
            <a:ext cx="33845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lowincentraliz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38350"/>
            <a:ext cx="41719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2077639" y="1276889"/>
            <a:ext cx="45175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dirty="0">
                <a:latin typeface="+mn-lt"/>
              </a:rPr>
              <a:t>example financial trading networks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838200" y="5859959"/>
            <a:ext cx="4038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+mn-lt"/>
              </a:rPr>
              <a:t>high centralization</a:t>
            </a:r>
            <a:r>
              <a:rPr lang="en-US" altLang="en-US" sz="2200" dirty="0">
                <a:latin typeface="+mn-lt"/>
              </a:rPr>
              <a:t> </a:t>
            </a:r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5486400" y="5859959"/>
            <a:ext cx="3657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+mn-lt"/>
              </a:rPr>
              <a:t>low centralization</a:t>
            </a:r>
            <a:endParaRPr lang="en-US" altLang="en-US" sz="2200" dirty="0">
              <a:latin typeface="+mn-lt"/>
            </a:endParaRPr>
          </a:p>
        </p:txBody>
      </p:sp>
      <p:sp>
        <p:nvSpPr>
          <p:cNvPr id="225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383557-FFF8-4909-90BC-7D0C1C525BB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398752F5-F0EB-1C15-15DF-F626D0A89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217" y="1804810"/>
            <a:ext cx="6643165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Which network has high and low centralization?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What does high and low centralization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50285-B432-2D9B-1D6C-0668A6822784}"/>
              </a:ext>
            </a:extLst>
          </p:cNvPr>
          <p:cNvSpPr txBox="1"/>
          <p:nvPr/>
        </p:nvSpPr>
        <p:spPr>
          <a:xfrm>
            <a:off x="415925" y="6253644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latin typeface="+mn-lt"/>
              </a:rPr>
              <a:t>one node trading with many others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F79E1-A791-F222-7EFC-5A965410949D}"/>
              </a:ext>
            </a:extLst>
          </p:cNvPr>
          <p:cNvSpPr txBox="1"/>
          <p:nvPr/>
        </p:nvSpPr>
        <p:spPr>
          <a:xfrm>
            <a:off x="4985985" y="6234389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latin typeface="+mn-lt"/>
              </a:rPr>
              <a:t>trades are more evenly distributed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16391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24574" r="27083" b="16286"/>
          <a:stretch>
            <a:fillRect/>
          </a:stretch>
        </p:blipFill>
        <p:spPr bwMode="auto">
          <a:xfrm>
            <a:off x="2782888" y="1350963"/>
            <a:ext cx="558165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3817938"/>
            <a:ext cx="373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  <a:cs typeface="Arial" panose="020B0604020202020204" pitchFamily="34" charset="0"/>
              </a:rPr>
              <a:t>Degree centrality can be deceiving,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03200" y="173038"/>
            <a:ext cx="5202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+mn-lt"/>
              </a:rPr>
              <a:t>Degree </a:t>
            </a:r>
            <a:r>
              <a:rPr lang="en-US" altLang="en-US" dirty="0">
                <a:latin typeface="+mn-lt"/>
              </a:rPr>
              <a:t>Centrality in Social Networks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91215-9340-D0EC-D66E-093786C55D13}"/>
              </a:ext>
            </a:extLst>
          </p:cNvPr>
          <p:cNvSpPr txBox="1"/>
          <p:nvPr/>
        </p:nvSpPr>
        <p:spPr>
          <a:xfrm>
            <a:off x="457200" y="5297269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i="1" dirty="0">
                <a:latin typeface="+mn-lt"/>
                <a:cs typeface="Arial" panose="020B0604020202020204" pitchFamily="34" charset="0"/>
              </a:rPr>
              <a:t>because it is a purely local measure</a:t>
            </a:r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C469E-5512-78DA-7112-6A825BD063C6}"/>
              </a:ext>
            </a:extLst>
          </p:cNvPr>
          <p:cNvSpPr txBox="1"/>
          <p:nvPr/>
        </p:nvSpPr>
        <p:spPr>
          <a:xfrm>
            <a:off x="457199" y="4741467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Why?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743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When degree </a:t>
            </a:r>
            <a:r>
              <a:rPr lang="en-US" altLang="en-US" dirty="0" err="1"/>
              <a:t>isn</a:t>
            </a:r>
            <a:r>
              <a:rPr lang="ja-JP" altLang="en-US"/>
              <a:t>’</a:t>
            </a:r>
            <a:r>
              <a:rPr lang="en-US" altLang="ja-JP" dirty="0"/>
              <a:t>t everything</a:t>
            </a:r>
            <a:endParaRPr lang="en-US" altLang="en-US" dirty="0"/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51816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In what ways does degree fail to capture centrality in the following graphs?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8229600" cy="1447800"/>
          </a:xfrm>
        </p:spPr>
        <p:txBody>
          <a:bodyPr/>
          <a:lstStyle/>
          <a:p>
            <a:r>
              <a:rPr lang="en-US" altLang="en-US" sz="2200" dirty="0"/>
              <a:t>ability to broker between groups</a:t>
            </a:r>
          </a:p>
          <a:p>
            <a:r>
              <a:rPr lang="en-US" altLang="en-US" sz="2200" dirty="0"/>
              <a:t>likelihood that information originating anywhere in the network reaches you…</a:t>
            </a:r>
          </a:p>
        </p:txBody>
      </p:sp>
      <p:sp>
        <p:nvSpPr>
          <p:cNvPr id="245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982ABF-5A63-441C-BA5B-D3ECAE6E867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Degree centrality</a:t>
            </a:r>
          </a:p>
          <a:p>
            <a:pPr lvl="1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Centralization </a:t>
            </a:r>
          </a:p>
          <a:p>
            <a:pPr>
              <a:defRPr/>
            </a:pPr>
            <a:r>
              <a:rPr lang="en-US" dirty="0" err="1">
                <a:ea typeface="ＭＳ Ｐゴシック" pitchFamily="-65" charset="-128"/>
              </a:rPr>
              <a:t>Betweenness</a:t>
            </a:r>
            <a:r>
              <a:rPr lang="en-US" dirty="0">
                <a:ea typeface="ＭＳ Ｐゴシック" pitchFamily="-65" charset="-128"/>
              </a:rPr>
              <a:t> centrality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Closeness centrality</a:t>
            </a:r>
          </a:p>
          <a:p>
            <a:pPr lvl="2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Eigenvector centrality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Katz centrality</a:t>
            </a:r>
          </a:p>
          <a:p>
            <a:pPr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Bonacich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 power centrality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PageRank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2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Influence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Hubs and Authorities</a:t>
            </a:r>
          </a:p>
          <a:p>
            <a:pPr>
              <a:buFont typeface="Wingdings" charset="0"/>
              <a:buChar char="n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Applications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809423-FAE8-4799-B10D-0913F54245D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Betweenness: another centrality measure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intuition</a:t>
            </a:r>
            <a:r>
              <a:rPr lang="en-US" altLang="en-US" dirty="0"/>
              <a:t>: how many pairs of individuals would have to go through you in order to reach one another in the minimum number of hops?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FF0000"/>
                </a:solidFill>
              </a:rPr>
              <a:t>who has higher betweenness, X or Y?</a:t>
            </a:r>
          </a:p>
        </p:txBody>
      </p:sp>
      <p:pic>
        <p:nvPicPr>
          <p:cNvPr id="27652" name="Picture 3" descr="xyclo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83100"/>
            <a:ext cx="187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xyb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49700"/>
            <a:ext cx="1663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1981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6400800" y="4724400"/>
            <a:ext cx="300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b="1"/>
              <a:t>X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5943600" y="4724400"/>
            <a:ext cx="312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200" b="1"/>
              <a:t>Y</a:t>
            </a:r>
          </a:p>
        </p:txBody>
      </p:sp>
      <p:sp>
        <p:nvSpPr>
          <p:cNvPr id="266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FF70F3-F1AA-4DEB-8ABF-4B970B43139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Betweenness on toy networks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"/>
          </a:xfrm>
        </p:spPr>
        <p:txBody>
          <a:bodyPr/>
          <a:lstStyle/>
          <a:p>
            <a:r>
              <a:rPr lang="en-US" altLang="en-US" sz="2200" dirty="0"/>
              <a:t>non-normalized version: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451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371600" y="2667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743200" y="2667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114800" y="2667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6934200" y="2667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5562600" y="2667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27658" name="Content Placeholder 2"/>
          <p:cNvSpPr txBox="1">
            <a:spLocks/>
          </p:cNvSpPr>
          <p:nvPr/>
        </p:nvSpPr>
        <p:spPr bwMode="auto">
          <a:xfrm>
            <a:off x="609600" y="32766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200" dirty="0">
                <a:latin typeface="+mn-lt"/>
              </a:rPr>
              <a:t>A lies between no two other vertices</a:t>
            </a:r>
          </a:p>
          <a:p>
            <a:r>
              <a:rPr lang="en-US" altLang="en-US" sz="2200" dirty="0">
                <a:latin typeface="+mn-lt"/>
              </a:rPr>
              <a:t>B lies between A and 3 other vertices: C, D, and E</a:t>
            </a:r>
          </a:p>
          <a:p>
            <a:r>
              <a:rPr lang="en-US" altLang="en-US" sz="2200" dirty="0">
                <a:latin typeface="+mn-lt"/>
              </a:rPr>
              <a:t>C lies between 4 pairs of vertices (A,D),(A,E),(B,D),(B,E)</a:t>
            </a:r>
          </a:p>
          <a:p>
            <a:endParaRPr lang="en-US" altLang="en-US" sz="2200" dirty="0">
              <a:latin typeface="+mn-lt"/>
            </a:endParaRPr>
          </a:p>
          <a:p>
            <a:r>
              <a:rPr lang="en-US" altLang="en-US" sz="2200" dirty="0">
                <a:latin typeface="+mn-lt"/>
              </a:rPr>
              <a:t>note that there are no alternate paths for these pairs to take, so C gets full credit</a:t>
            </a:r>
          </a:p>
          <a:p>
            <a:endParaRPr lang="en-US" altLang="en-US" sz="2200" dirty="0">
              <a:latin typeface="+mn-lt"/>
            </a:endParaRPr>
          </a:p>
        </p:txBody>
      </p:sp>
      <p:sp>
        <p:nvSpPr>
          <p:cNvPr id="276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25F96A-B7E7-4DF6-A8EC-DFCC6B833E2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616200" y="1587500"/>
          <a:ext cx="36814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300" imgH="368300" progId="Equation.3">
                  <p:embed/>
                </p:oleObj>
              </mc:Choice>
              <mc:Fallback>
                <p:oleObj name="Equation" r:id="rId2" imgW="12573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587500"/>
                        <a:ext cx="3681413" cy="1079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038225" y="2695575"/>
            <a:ext cx="73324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Where </a:t>
            </a:r>
            <a:r>
              <a:rPr lang="en-US" altLang="en-US" sz="2200" dirty="0" err="1">
                <a:latin typeface="+mn-lt"/>
              </a:rPr>
              <a:t>g</a:t>
            </a:r>
            <a:r>
              <a:rPr lang="en-US" altLang="en-US" sz="2200" i="1" baseline="-25000" dirty="0" err="1">
                <a:latin typeface="+mn-lt"/>
              </a:rPr>
              <a:t>jk</a:t>
            </a:r>
            <a:r>
              <a:rPr lang="en-US" altLang="en-US" sz="2200" dirty="0">
                <a:latin typeface="+mn-lt"/>
              </a:rPr>
              <a:t> = the number of geodesics connecting </a:t>
            </a:r>
            <a:r>
              <a:rPr lang="en-US" altLang="en-US" sz="2200" i="1" dirty="0">
                <a:latin typeface="+mn-lt"/>
              </a:rPr>
              <a:t>j-k</a:t>
            </a:r>
            <a:r>
              <a:rPr lang="en-US" altLang="en-US" sz="2200" dirty="0">
                <a:latin typeface="+mn-lt"/>
              </a:rPr>
              <a:t>,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	</a:t>
            </a:r>
            <a:r>
              <a:rPr lang="en-US" altLang="en-US" sz="2200" dirty="0" err="1">
                <a:latin typeface="+mn-lt"/>
              </a:rPr>
              <a:t>g</a:t>
            </a:r>
            <a:r>
              <a:rPr lang="en-US" altLang="en-US" sz="2200" i="1" baseline="-25000" dirty="0" err="1">
                <a:latin typeface="+mn-lt"/>
              </a:rPr>
              <a:t>jk</a:t>
            </a:r>
            <a:r>
              <a:rPr lang="en-US" altLang="en-US" sz="2200" dirty="0">
                <a:latin typeface="+mn-lt"/>
              </a:rPr>
              <a:t> = the number that actor </a:t>
            </a:r>
            <a:r>
              <a:rPr lang="en-US" altLang="en-US" sz="2200" i="1" dirty="0" err="1">
                <a:latin typeface="+mn-lt"/>
              </a:rPr>
              <a:t>i</a:t>
            </a:r>
            <a:r>
              <a:rPr lang="en-US" altLang="en-US" sz="2200" dirty="0">
                <a:latin typeface="+mn-lt"/>
              </a:rPr>
              <a:t> is on.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3025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Usually normalized by: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352550" y="4267200"/>
          <a:ext cx="5829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3100" imgH="228600" progId="Equation.3">
                  <p:embed/>
                </p:oleObj>
              </mc:Choice>
              <mc:Fallback>
                <p:oleObj name="Equation" r:id="rId4" imgW="1943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267200"/>
                        <a:ext cx="5829300" cy="685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ounded Rectangle 7"/>
          <p:cNvSpPr>
            <a:spLocks noChangeArrowheads="1"/>
          </p:cNvSpPr>
          <p:nvPr/>
        </p:nvSpPr>
        <p:spPr bwMode="auto">
          <a:xfrm>
            <a:off x="4114800" y="4267200"/>
            <a:ext cx="32766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28679" name="Straight Arrow Connector 9"/>
          <p:cNvCxnSpPr>
            <a:cxnSpLocks noChangeShapeType="1"/>
            <a:stCxn id="13" idx="0"/>
          </p:cNvCxnSpPr>
          <p:nvPr/>
        </p:nvCxnSpPr>
        <p:spPr bwMode="auto">
          <a:xfrm flipV="1">
            <a:off x="5181600" y="4876800"/>
            <a:ext cx="685800" cy="4968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276600" y="5373688"/>
            <a:ext cx="381000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number of pairs of vertices excluding the vertex itself</a:t>
            </a:r>
          </a:p>
        </p:txBody>
      </p:sp>
      <p:sp>
        <p:nvSpPr>
          <p:cNvPr id="28681" name="Rectangle 2"/>
          <p:cNvSpPr txBox="1">
            <a:spLocks noChangeArrowheads="1"/>
          </p:cNvSpPr>
          <p:nvPr/>
        </p:nvSpPr>
        <p:spPr bwMode="auto">
          <a:xfrm>
            <a:off x="533400" y="3048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Betweenness centrality: definition</a:t>
            </a:r>
          </a:p>
        </p:txBody>
      </p:sp>
      <p:sp>
        <p:nvSpPr>
          <p:cNvPr id="286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75FB8A-232C-4B68-B6A2-47DFFA2D278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7200" y="1195388"/>
            <a:ext cx="2622550" cy="404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betweenness of vertex i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267200" y="990600"/>
            <a:ext cx="4387850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paths between j and k that pass through i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407150" y="2185988"/>
            <a:ext cx="2736850" cy="404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all paths between j and k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1600200" y="1600200"/>
            <a:ext cx="6858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 flipV="1">
            <a:off x="5980113" y="2278063"/>
            <a:ext cx="427037" cy="109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5181600" y="1395413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1" name="Picture 2" descr="http://www.socsci.uci.edu/files/profiles/photos/lcfreema_1172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" y="4876800"/>
            <a:ext cx="14763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4384" y="6555061"/>
            <a:ext cx="1597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Linton Freeman</a:t>
            </a: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28678" grpId="0" animBg="1"/>
      <p:bldP spid="13" grpId="0" animBg="1"/>
      <p:bldP spid="12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Betweenness on toy networks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"/>
          </a:xfrm>
        </p:spPr>
        <p:txBody>
          <a:bodyPr/>
          <a:lstStyle/>
          <a:p>
            <a:r>
              <a:rPr lang="en-US" altLang="en-US" sz="2200" dirty="0"/>
              <a:t>non-normalized version: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2481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048000" y="2303463"/>
            <a:ext cx="109538" cy="109537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57800" y="2057400"/>
            <a:ext cx="109538" cy="109538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72200" y="4114800"/>
            <a:ext cx="109538" cy="109538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310063" y="3725863"/>
            <a:ext cx="109537" cy="109537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495800" y="5638800"/>
            <a:ext cx="109538" cy="109538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590800" y="4495800"/>
            <a:ext cx="109538" cy="109538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297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FAE2E3-E390-4574-B1B3-85718F0B5F5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Betweenness on toy networks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"/>
          </a:xfrm>
        </p:spPr>
        <p:txBody>
          <a:bodyPr/>
          <a:lstStyle/>
          <a:p>
            <a:r>
              <a:rPr lang="en-US" altLang="en-US" sz="2200" dirty="0"/>
              <a:t>non-normalized version:</a:t>
            </a:r>
          </a:p>
        </p:txBody>
      </p:sp>
      <p:pic>
        <p:nvPicPr>
          <p:cNvPr id="3072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4894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397125" y="2125663"/>
            <a:ext cx="109538" cy="109537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378200" y="4097338"/>
            <a:ext cx="109538" cy="109537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368800" y="4098925"/>
            <a:ext cx="109538" cy="109538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67338" y="4089400"/>
            <a:ext cx="109537" cy="109538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57938" y="2133600"/>
            <a:ext cx="109537" cy="109538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357938" y="6070600"/>
            <a:ext cx="109537" cy="109538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387600" y="6061075"/>
            <a:ext cx="109538" cy="11112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07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81199F-91F8-40A7-B1B5-24FB56FD35C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/>
          </a:p>
        </p:txBody>
      </p:sp>
      <p:cxnSp>
        <p:nvCxnSpPr>
          <p:cNvPr id="4" name="Straight Arrow Connector 3"/>
          <p:cNvCxnSpPr>
            <a:cxnSpLocks noChangeShapeType="1"/>
            <a:stCxn id="13" idx="2"/>
          </p:cNvCxnSpPr>
          <p:nvPr/>
        </p:nvCxnSpPr>
        <p:spPr bwMode="auto">
          <a:xfrm flipH="1">
            <a:off x="4375150" y="2884488"/>
            <a:ext cx="6350" cy="84931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2400" y="2514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broker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Betweenness on toy networks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"/>
          </a:xfrm>
        </p:spPr>
        <p:txBody>
          <a:bodyPr/>
          <a:lstStyle/>
          <a:p>
            <a:r>
              <a:rPr lang="en-US" altLang="en-US" sz="2200" dirty="0"/>
              <a:t>non-normalized version:</a:t>
            </a: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9624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57200" y="4038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1524000" y="41148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2667000" y="2438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3810000" y="4038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2667000" y="5638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91000" y="1905000"/>
            <a:ext cx="4800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2200" dirty="0">
                <a:latin typeface="+mn-lt"/>
              </a:rPr>
              <a:t>why do C and D each have betweenness 1?</a:t>
            </a:r>
          </a:p>
          <a:p>
            <a:pPr>
              <a:spcBef>
                <a:spcPts val="1200"/>
              </a:spcBef>
            </a:pPr>
            <a:r>
              <a:rPr lang="en-US" altLang="en-US" sz="2200" dirty="0">
                <a:latin typeface="+mn-lt"/>
              </a:rPr>
              <a:t>They are both on shortest paths for pairs (A,E), and (B,E), and so must share credit:</a:t>
            </a:r>
          </a:p>
          <a:p>
            <a:pPr lvl="1">
              <a:spcBef>
                <a:spcPts val="1200"/>
              </a:spcBef>
              <a:buClr>
                <a:schemeClr val="bg2"/>
              </a:buClr>
            </a:pPr>
            <a:r>
              <a:rPr lang="en-US" altLang="en-US" sz="2200" dirty="0">
                <a:latin typeface="+mn-lt"/>
              </a:rPr>
              <a:t>½+½ = 1</a:t>
            </a:r>
          </a:p>
          <a:p>
            <a:pPr>
              <a:spcBef>
                <a:spcPts val="1200"/>
              </a:spcBef>
            </a:pPr>
            <a:r>
              <a:rPr lang="en-US" altLang="en-US" sz="2200" dirty="0">
                <a:latin typeface="+mn-lt"/>
              </a:rPr>
              <a:t>Can you figure out why B has betweenness 3.5 while E has betweenness 0.5?</a:t>
            </a:r>
          </a:p>
        </p:txBody>
      </p:sp>
      <p:sp>
        <p:nvSpPr>
          <p:cNvPr id="317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297259-6269-4002-B736-85102FCF5C1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Understandings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What Vertices are Most Important?</a:t>
            </a:r>
          </a:p>
          <a:p>
            <a:endParaRPr lang="en-US" sz="2200" dirty="0"/>
          </a:p>
          <a:p>
            <a:r>
              <a:rPr lang="en-US" sz="2200" dirty="0"/>
              <a:t>Important = prominent</a:t>
            </a:r>
          </a:p>
          <a:p>
            <a:r>
              <a:rPr lang="en-US" sz="2200" dirty="0"/>
              <a:t>Important = admired</a:t>
            </a:r>
          </a:p>
          <a:p>
            <a:r>
              <a:rPr lang="en-US" sz="2200" dirty="0"/>
              <a:t>Important = linchpin</a:t>
            </a:r>
          </a:p>
          <a:p>
            <a:r>
              <a:rPr lang="en-US" sz="2200" dirty="0"/>
              <a:t>Important = listened to</a:t>
            </a:r>
          </a:p>
          <a:p>
            <a:r>
              <a:rPr lang="en-US" sz="2200" dirty="0"/>
              <a:t>Important = in the know</a:t>
            </a:r>
          </a:p>
          <a:p>
            <a:r>
              <a:rPr lang="en-US" sz="2200" dirty="0"/>
              <a:t>Important = gate keeper</a:t>
            </a:r>
          </a:p>
          <a:p>
            <a:r>
              <a:rPr lang="en-US" sz="2200" dirty="0"/>
              <a:t>Important = involved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8658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Betweenness Centrality: Example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906066"/>
            <a:ext cx="3905250" cy="194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3048000"/>
            <a:ext cx="8753475" cy="67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712585"/>
            <a:ext cx="16383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62" y="4055485"/>
            <a:ext cx="8772525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4" y="5056657"/>
            <a:ext cx="8763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Betweenness Centrality: Example </a:t>
            </a:r>
          </a:p>
        </p:txBody>
      </p:sp>
      <p:pic>
        <p:nvPicPr>
          <p:cNvPr id="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700" y="1119447"/>
            <a:ext cx="4038600" cy="249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52700" y="3810000"/>
          <a:ext cx="4038600" cy="245554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0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Betweenness Centrality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 + 1/2</a:t>
                      </a:r>
                      <a:r>
                        <a:rPr lang="en-US" sz="1400" u="none" strike="noStrike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+ 1/2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7+5/2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5/2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1/2 +</a:t>
                      </a:r>
                      <a:r>
                        <a:rPr lang="en-US" sz="1400" u="none" strike="noStrike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1/2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 + 2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4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5807" r="20964" b="13620"/>
          <a:stretch>
            <a:fillRect/>
          </a:stretch>
        </p:blipFill>
        <p:spPr bwMode="auto">
          <a:xfrm>
            <a:off x="6323013" y="1604963"/>
            <a:ext cx="25336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1300" r="15346" b="15768"/>
          <a:stretch>
            <a:fillRect/>
          </a:stretch>
        </p:blipFill>
        <p:spPr bwMode="auto">
          <a:xfrm>
            <a:off x="3078163" y="1544638"/>
            <a:ext cx="307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t="22043" r="49219" b="32617"/>
          <a:stretch>
            <a:fillRect/>
          </a:stretch>
        </p:blipFill>
        <p:spPr bwMode="auto">
          <a:xfrm>
            <a:off x="266700" y="1517650"/>
            <a:ext cx="26447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48962" r="13837" b="42323"/>
          <a:stretch>
            <a:fillRect/>
          </a:stretch>
        </p:blipFill>
        <p:spPr bwMode="auto">
          <a:xfrm>
            <a:off x="2239497" y="5097370"/>
            <a:ext cx="4572000" cy="50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4313" y="4362450"/>
            <a:ext cx="24609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Centralization: 1.0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238195" y="5629723"/>
            <a:ext cx="24609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Centralization: .31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236913" y="4369713"/>
            <a:ext cx="24609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Centralization: .59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335713" y="4400550"/>
            <a:ext cx="22252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Centralization: 0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203200" y="173038"/>
            <a:ext cx="60404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+mn-lt"/>
              </a:rPr>
              <a:t>Betweenness </a:t>
            </a:r>
            <a:r>
              <a:rPr lang="en-US" altLang="en-US" dirty="0">
                <a:latin typeface="+mn-lt"/>
              </a:rPr>
              <a:t>Centrality in Social Networks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latin typeface="+mn-lt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1FB1F8B-22EC-15FC-D361-26FF6EF43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5486400"/>
            <a:ext cx="3282450" cy="122166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Nodes are sized by degree, and colored by betweenness. </a:t>
            </a:r>
          </a:p>
        </p:txBody>
      </p: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Example</a:t>
            </a: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371600"/>
            <a:ext cx="72501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48325" y="5510213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Can you spot nodes with high betweenness but relatively low degree?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8575" y="2949575"/>
            <a:ext cx="2619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What about high degree but relatively low betweenness? 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 flipV="1">
            <a:off x="5205413" y="3657600"/>
            <a:ext cx="1295400" cy="16795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2428875" y="2949575"/>
            <a:ext cx="1381125" cy="40322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2C8054-E17B-4DF1-8231-44E5748B726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Extending betweenness centrality to directed networks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We now consider the fraction of all directed paths between any two vertices that pass through a node</a:t>
            </a: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533400" y="4313238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latin typeface="+mn-lt"/>
              </a:rPr>
              <a:t>Only modification: when normalizing, we have </a:t>
            </a:r>
            <a:br>
              <a:rPr lang="en-US" altLang="en-US" sz="2200" dirty="0">
                <a:latin typeface="+mn-lt"/>
              </a:rPr>
            </a:br>
            <a:r>
              <a:rPr lang="en-US" altLang="en-US" sz="2200" dirty="0">
                <a:latin typeface="+mn-lt"/>
              </a:rPr>
              <a:t>(N-1)*(N-2) instead of (N-1)*(N-2)/2, because we have twice as many ordered pairs as unordered pairs</a:t>
            </a:r>
          </a:p>
        </p:txBody>
      </p:sp>
      <p:graphicFrame>
        <p:nvGraphicFramePr>
          <p:cNvPr id="358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00942"/>
              </p:ext>
            </p:extLst>
          </p:nvPr>
        </p:nvGraphicFramePr>
        <p:xfrm>
          <a:off x="2605088" y="2703513"/>
          <a:ext cx="33035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368300" progId="Equation.3">
                  <p:embed/>
                </p:oleObj>
              </mc:Choice>
              <mc:Fallback>
                <p:oleObj name="Equation" r:id="rId2" imgW="12446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2703513"/>
                        <a:ext cx="3303587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457200" y="2262188"/>
            <a:ext cx="3151825" cy="430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>
                <a:latin typeface="+mn-lt"/>
              </a:rPr>
              <a:t>betweenness of vertex i</a:t>
            </a:r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1649413" y="2693075"/>
            <a:ext cx="6858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200">
              <a:latin typeface="+mn-lt"/>
            </a:endParaRP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3810000" y="2109788"/>
            <a:ext cx="5335115" cy="430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>
                <a:latin typeface="+mn-lt"/>
              </a:rPr>
              <a:t>paths between j and k that pass through i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5486400" y="3633788"/>
            <a:ext cx="3292889" cy="430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dirty="0">
                <a:latin typeface="+mn-lt"/>
              </a:rPr>
              <a:t>all paths between j and k</a:t>
            </a:r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H="1" flipV="1">
            <a:off x="5715000" y="3328988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2200">
              <a:latin typeface="+mn-lt"/>
            </a:endParaRPr>
          </a:p>
        </p:txBody>
      </p:sp>
      <p:sp>
        <p:nvSpPr>
          <p:cNvPr id="50188" name="Line 11"/>
          <p:cNvSpPr>
            <a:spLocks noChangeShapeType="1"/>
          </p:cNvSpPr>
          <p:nvPr/>
        </p:nvSpPr>
        <p:spPr bwMode="auto">
          <a:xfrm flipH="1">
            <a:off x="4648200" y="2566988"/>
            <a:ext cx="990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2200">
              <a:latin typeface="+mn-lt"/>
            </a:endParaRP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838714"/>
              </p:ext>
            </p:extLst>
          </p:nvPr>
        </p:nvGraphicFramePr>
        <p:xfrm>
          <a:off x="1928813" y="5486400"/>
          <a:ext cx="48545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228600" progId="Equation.3">
                  <p:embed/>
                </p:oleObj>
              </mc:Choice>
              <mc:Fallback>
                <p:oleObj name="Equation" r:id="rId4" imgW="1828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5486400"/>
                        <a:ext cx="485457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B4F21-DE52-8DF1-574B-B9B71E3B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075" y="6553200"/>
            <a:ext cx="3810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2C8054-E17B-4DF1-8231-44E5748B726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048FE229-4A74-492E-D0C1-B9CCAAE8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006457"/>
              </p:ext>
            </p:extLst>
          </p:nvPr>
        </p:nvGraphicFramePr>
        <p:xfrm>
          <a:off x="2438400" y="6237193"/>
          <a:ext cx="2686050" cy="31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3100" imgH="228600" progId="Equation.3">
                  <p:embed/>
                </p:oleObj>
              </mc:Choice>
              <mc:Fallback>
                <p:oleObj name="Equation" r:id="rId6" imgW="1943100" imgH="228600" progId="Equation.3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237193"/>
                        <a:ext cx="2686050" cy="31600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BF2876-A37F-B596-F91F-984EEA45A553}"/>
              </a:ext>
            </a:extLst>
          </p:cNvPr>
          <p:cNvSpPr txBox="1"/>
          <p:nvPr/>
        </p:nvSpPr>
        <p:spPr>
          <a:xfrm>
            <a:off x="5351043" y="6164365"/>
            <a:ext cx="300037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number of pairs of vertices excluding the vertex itself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937A1-D6AB-1AC5-718A-4EF63B50DE0A}"/>
              </a:ext>
            </a:extLst>
          </p:cNvPr>
          <p:cNvSpPr txBox="1"/>
          <p:nvPr/>
        </p:nvSpPr>
        <p:spPr>
          <a:xfrm>
            <a:off x="457200" y="6225919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Undirected network: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 animBg="1"/>
      <p:bldP spid="50185" grpId="0" animBg="1"/>
      <p:bldP spid="50186" grpId="0" animBg="1"/>
      <p:bldP spid="5" grpId="1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Directed geodesics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A node does not necessarily lie on a geodesic from </a:t>
            </a:r>
            <a:r>
              <a:rPr lang="en-US" altLang="en-US" sz="2200" i="1" dirty="0"/>
              <a:t>j</a:t>
            </a:r>
            <a:r>
              <a:rPr lang="en-US" altLang="en-US" sz="2200" dirty="0"/>
              <a:t> to </a:t>
            </a:r>
            <a:r>
              <a:rPr lang="en-US" altLang="en-US" sz="2200" i="1" dirty="0"/>
              <a:t>k</a:t>
            </a:r>
            <a:r>
              <a:rPr lang="en-US" altLang="en-US" sz="2200" dirty="0"/>
              <a:t> if it lies on a geodesic from </a:t>
            </a:r>
            <a:r>
              <a:rPr lang="en-US" altLang="en-US" sz="2200" i="1" dirty="0"/>
              <a:t>k</a:t>
            </a:r>
            <a:r>
              <a:rPr lang="en-US" altLang="en-US" sz="2200" dirty="0"/>
              <a:t> to </a:t>
            </a:r>
            <a:r>
              <a:rPr lang="en-US" altLang="en-US" sz="2200" i="1" dirty="0"/>
              <a:t>j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614738" y="3443288"/>
            <a:ext cx="228600" cy="228600"/>
          </a:xfrm>
          <a:prstGeom prst="ellips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6869" name="Oval 7"/>
          <p:cNvSpPr>
            <a:spLocks noChangeArrowheads="1"/>
          </p:cNvSpPr>
          <p:nvPr/>
        </p:nvSpPr>
        <p:spPr bwMode="auto">
          <a:xfrm>
            <a:off x="4224338" y="2986088"/>
            <a:ext cx="228600" cy="228600"/>
          </a:xfrm>
          <a:prstGeom prst="ellips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6870" name="Oval 9"/>
          <p:cNvSpPr>
            <a:spLocks noChangeArrowheads="1"/>
          </p:cNvSpPr>
          <p:nvPr/>
        </p:nvSpPr>
        <p:spPr bwMode="auto">
          <a:xfrm>
            <a:off x="3005138" y="3748088"/>
            <a:ext cx="228600" cy="228600"/>
          </a:xfrm>
          <a:prstGeom prst="ellips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36871" name="Oval 10"/>
          <p:cNvSpPr>
            <a:spLocks noChangeArrowheads="1"/>
          </p:cNvSpPr>
          <p:nvPr/>
        </p:nvSpPr>
        <p:spPr bwMode="auto">
          <a:xfrm>
            <a:off x="3690938" y="4129088"/>
            <a:ext cx="228600" cy="228600"/>
          </a:xfrm>
          <a:prstGeom prst="ellips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36872" name="AutoShape 11"/>
          <p:cNvCxnSpPr>
            <a:cxnSpLocks noChangeShapeType="1"/>
            <a:stCxn id="36870" idx="7"/>
            <a:endCxn id="36868" idx="2"/>
          </p:cNvCxnSpPr>
          <p:nvPr/>
        </p:nvCxnSpPr>
        <p:spPr bwMode="auto">
          <a:xfrm flipV="1">
            <a:off x="3200400" y="3557588"/>
            <a:ext cx="395288" cy="204787"/>
          </a:xfrm>
          <a:prstGeom prst="straightConnector1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AutoShape 14"/>
          <p:cNvCxnSpPr>
            <a:cxnSpLocks noChangeShapeType="1"/>
            <a:stCxn id="36871" idx="0"/>
            <a:endCxn id="36868" idx="4"/>
          </p:cNvCxnSpPr>
          <p:nvPr/>
        </p:nvCxnSpPr>
        <p:spPr bwMode="auto">
          <a:xfrm flipH="1" flipV="1">
            <a:off x="3729038" y="3690938"/>
            <a:ext cx="76200" cy="4191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AutoShape 16"/>
          <p:cNvCxnSpPr>
            <a:cxnSpLocks noChangeShapeType="1"/>
            <a:stCxn id="36869" idx="3"/>
            <a:endCxn id="36868" idx="7"/>
          </p:cNvCxnSpPr>
          <p:nvPr/>
        </p:nvCxnSpPr>
        <p:spPr bwMode="auto">
          <a:xfrm flipH="1">
            <a:off x="3810000" y="3200400"/>
            <a:ext cx="447675" cy="257175"/>
          </a:xfrm>
          <a:prstGeom prst="straightConnector1">
            <a:avLst/>
          </a:prstGeom>
          <a:noFill/>
          <a:ln w="3810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5" name="Oval 17"/>
          <p:cNvSpPr>
            <a:spLocks noChangeArrowheads="1"/>
          </p:cNvSpPr>
          <p:nvPr/>
        </p:nvSpPr>
        <p:spPr bwMode="auto">
          <a:xfrm>
            <a:off x="2395538" y="4129088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36876" name="AutoShape 18"/>
          <p:cNvCxnSpPr>
            <a:cxnSpLocks noChangeShapeType="1"/>
            <a:stCxn id="36875" idx="7"/>
          </p:cNvCxnSpPr>
          <p:nvPr/>
        </p:nvCxnSpPr>
        <p:spPr bwMode="auto">
          <a:xfrm flipV="1">
            <a:off x="2590800" y="3938588"/>
            <a:ext cx="395288" cy="204787"/>
          </a:xfrm>
          <a:prstGeom prst="straightConnector1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Oval 23"/>
          <p:cNvSpPr>
            <a:spLocks noChangeArrowheads="1"/>
          </p:cNvSpPr>
          <p:nvPr/>
        </p:nvSpPr>
        <p:spPr bwMode="auto">
          <a:xfrm>
            <a:off x="4757738" y="2605088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36878" name="AutoShape 24"/>
          <p:cNvCxnSpPr>
            <a:cxnSpLocks noChangeShapeType="1"/>
            <a:stCxn id="36877" idx="2"/>
            <a:endCxn id="36869" idx="7"/>
          </p:cNvCxnSpPr>
          <p:nvPr/>
        </p:nvCxnSpPr>
        <p:spPr bwMode="auto">
          <a:xfrm flipH="1">
            <a:off x="4419600" y="2719388"/>
            <a:ext cx="319088" cy="280987"/>
          </a:xfrm>
          <a:prstGeom prst="straightConnector1">
            <a:avLst/>
          </a:prstGeom>
          <a:noFill/>
          <a:ln w="3810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AutoShape 26"/>
          <p:cNvCxnSpPr>
            <a:cxnSpLocks noChangeShapeType="1"/>
            <a:stCxn id="36877" idx="4"/>
            <a:endCxn id="36871" idx="7"/>
          </p:cNvCxnSpPr>
          <p:nvPr/>
        </p:nvCxnSpPr>
        <p:spPr bwMode="auto">
          <a:xfrm flipH="1">
            <a:off x="3886200" y="2852738"/>
            <a:ext cx="985838" cy="1290637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0" name="AutoShape 28"/>
          <p:cNvCxnSpPr>
            <a:cxnSpLocks noChangeShapeType="1"/>
            <a:stCxn id="36871" idx="2"/>
            <a:endCxn id="36875" idx="6"/>
          </p:cNvCxnSpPr>
          <p:nvPr/>
        </p:nvCxnSpPr>
        <p:spPr bwMode="auto">
          <a:xfrm flipH="1">
            <a:off x="2643188" y="4243388"/>
            <a:ext cx="1028700" cy="0"/>
          </a:xfrm>
          <a:prstGeom prst="straightConnector1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1" name="Text Box 32"/>
          <p:cNvSpPr txBox="1">
            <a:spLocks noChangeArrowheads="1"/>
          </p:cNvSpPr>
          <p:nvPr/>
        </p:nvSpPr>
        <p:spPr bwMode="auto">
          <a:xfrm>
            <a:off x="2346325" y="437991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k</a:t>
            </a:r>
          </a:p>
        </p:txBody>
      </p:sp>
      <p:sp>
        <p:nvSpPr>
          <p:cNvPr id="36882" name="Text Box 33"/>
          <p:cNvSpPr txBox="1">
            <a:spLocks noChangeArrowheads="1"/>
          </p:cNvSpPr>
          <p:nvPr/>
        </p:nvSpPr>
        <p:spPr bwMode="auto">
          <a:xfrm>
            <a:off x="5105400" y="2590800"/>
            <a:ext cx="23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j</a:t>
            </a:r>
          </a:p>
        </p:txBody>
      </p:sp>
      <p:sp>
        <p:nvSpPr>
          <p:cNvPr id="368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0717F9-CF91-462E-ADA3-B41BAC4522B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betweenness computations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/>
              <a:t>Slight variations in geodesic path computations</a:t>
            </a:r>
          </a:p>
          <a:p>
            <a:pPr lvl="1"/>
            <a:r>
              <a:rPr lang="en-US" altLang="en-US" sz="2200" dirty="0"/>
              <a:t>inclusion of self in the computations</a:t>
            </a:r>
          </a:p>
          <a:p>
            <a:pPr lvl="2"/>
            <a:endParaRPr lang="en-US" altLang="en-US" sz="2200" dirty="0"/>
          </a:p>
          <a:p>
            <a:r>
              <a:rPr lang="en-US" altLang="en-US" sz="2200" dirty="0"/>
              <a:t>Flow </a:t>
            </a:r>
            <a:r>
              <a:rPr lang="en-US" altLang="en-US" sz="2200" dirty="0" err="1"/>
              <a:t>betweenness</a:t>
            </a:r>
            <a:r>
              <a:rPr lang="en-US" altLang="en-US" sz="2200" dirty="0"/>
              <a:t> </a:t>
            </a:r>
          </a:p>
          <a:p>
            <a:pPr lvl="1"/>
            <a:r>
              <a:rPr lang="en-US" altLang="en-US" sz="2200" dirty="0"/>
              <a:t>Based on the idea of maximum flow</a:t>
            </a:r>
          </a:p>
          <a:p>
            <a:pPr lvl="2"/>
            <a:r>
              <a:rPr lang="en-US" altLang="en-US" sz="2000" dirty="0"/>
              <a:t>edge-independent path selection effects the results</a:t>
            </a:r>
          </a:p>
          <a:p>
            <a:pPr lvl="2"/>
            <a:r>
              <a:rPr lang="en-US" altLang="en-US" sz="2000" dirty="0"/>
              <a:t>may not include geodesic paths</a:t>
            </a:r>
          </a:p>
          <a:p>
            <a:pPr lvl="2"/>
            <a:endParaRPr lang="en-US" altLang="en-US" sz="2200" dirty="0"/>
          </a:p>
          <a:p>
            <a:r>
              <a:rPr lang="en-US" altLang="en-US" sz="2200" dirty="0"/>
              <a:t>Random-walk </a:t>
            </a:r>
            <a:r>
              <a:rPr lang="en-US" altLang="en-US" sz="2200" dirty="0" err="1"/>
              <a:t>betweenness</a:t>
            </a:r>
            <a:endParaRPr lang="en-US" altLang="en-US" sz="2200" dirty="0"/>
          </a:p>
          <a:p>
            <a:pPr lvl="1"/>
            <a:r>
              <a:rPr lang="en-US" altLang="en-US" sz="2200" dirty="0"/>
              <a:t>Based on the idea of random walks </a:t>
            </a:r>
          </a:p>
          <a:p>
            <a:pPr lvl="2"/>
            <a:r>
              <a:rPr lang="en-US" altLang="en-US" sz="2000" dirty="0"/>
              <a:t>yields ranking similar to geodesic </a:t>
            </a:r>
            <a:r>
              <a:rPr lang="en-US" altLang="en-US" sz="2000" dirty="0" err="1"/>
              <a:t>betweenness</a:t>
            </a:r>
            <a:endParaRPr lang="en-US" altLang="en-US" sz="2000" dirty="0"/>
          </a:p>
          <a:p>
            <a:pPr lvl="2"/>
            <a:endParaRPr lang="en-US" altLang="en-US" sz="2200" dirty="0"/>
          </a:p>
          <a:p>
            <a:r>
              <a:rPr lang="en-US" altLang="en-US" sz="2200" dirty="0"/>
              <a:t>Many other alternative definitions exist based on diffusion, transmission or flow along network edges</a:t>
            </a:r>
          </a:p>
          <a:p>
            <a:pPr lvl="2"/>
            <a:endParaRPr lang="en-US" altLang="en-US" sz="2200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DC52CA-6CF5-4285-8694-1A57B826414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Degree centrality</a:t>
            </a:r>
          </a:p>
          <a:p>
            <a:pPr lvl="1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Centralization </a:t>
            </a:r>
          </a:p>
          <a:p>
            <a:pPr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Betweenness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 centrality</a:t>
            </a:r>
          </a:p>
          <a:p>
            <a:pPr>
              <a:defRPr/>
            </a:pPr>
            <a:r>
              <a:rPr lang="en-US" dirty="0">
                <a:ea typeface="ＭＳ Ｐゴシック" pitchFamily="-65" charset="-128"/>
              </a:rPr>
              <a:t>Closeness centrality</a:t>
            </a:r>
          </a:p>
          <a:p>
            <a:pPr lvl="2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Eigenvector centrality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Katz centrality</a:t>
            </a:r>
          </a:p>
          <a:p>
            <a:pPr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Bonacich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 power centrality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PageRank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2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Influence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Hubs and Authorities</a:t>
            </a:r>
          </a:p>
          <a:p>
            <a:pPr>
              <a:buFont typeface="Wingdings" charset="0"/>
              <a:buChar char="n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Applications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C32361-431D-40A0-B88A-7820B071D23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Closeness: another centrality measure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>
                <a:cs typeface="Arial" panose="020B0604020202020204" pitchFamily="34" charset="0"/>
              </a:rPr>
              <a:t>What if it</a:t>
            </a:r>
            <a:r>
              <a:rPr lang="ja-JP" altLang="en-US" sz="2200">
                <a:cs typeface="Arial" panose="020B0604020202020204" pitchFamily="34" charset="0"/>
              </a:rPr>
              <a:t>’</a:t>
            </a:r>
            <a:r>
              <a:rPr lang="en-US" altLang="ja-JP" sz="2200" dirty="0">
                <a:cs typeface="Arial" panose="020B0604020202020204" pitchFamily="34" charset="0"/>
              </a:rPr>
              <a:t>s not so important to have many direct friends?</a:t>
            </a:r>
          </a:p>
          <a:p>
            <a:endParaRPr lang="en-US" altLang="en-US" sz="2200" dirty="0">
              <a:cs typeface="Arial" panose="020B0604020202020204" pitchFamily="34" charset="0"/>
            </a:endParaRPr>
          </a:p>
          <a:p>
            <a:r>
              <a:rPr lang="en-US" altLang="en-US" sz="2200" dirty="0">
                <a:cs typeface="Arial" panose="020B0604020202020204" pitchFamily="34" charset="0"/>
              </a:rPr>
              <a:t>Or be </a:t>
            </a:r>
            <a:r>
              <a:rPr lang="ja-JP" altLang="en-US" sz="2200">
                <a:cs typeface="Arial" panose="020B0604020202020204" pitchFamily="34" charset="0"/>
              </a:rPr>
              <a:t>“</a:t>
            </a:r>
            <a:r>
              <a:rPr lang="en-US" altLang="ja-JP" sz="2200" dirty="0">
                <a:cs typeface="Arial" panose="020B0604020202020204" pitchFamily="34" charset="0"/>
              </a:rPr>
              <a:t>between</a:t>
            </a:r>
            <a:r>
              <a:rPr lang="ja-JP" altLang="en-US" sz="2200">
                <a:cs typeface="Arial" panose="020B0604020202020204" pitchFamily="34" charset="0"/>
              </a:rPr>
              <a:t>”</a:t>
            </a:r>
            <a:r>
              <a:rPr lang="en-US" altLang="ja-JP" sz="2200" dirty="0">
                <a:cs typeface="Arial" panose="020B0604020202020204" pitchFamily="34" charset="0"/>
              </a:rPr>
              <a:t> others</a:t>
            </a:r>
          </a:p>
          <a:p>
            <a:endParaRPr lang="en-US" altLang="en-US" sz="2200" dirty="0">
              <a:cs typeface="Arial" panose="020B0604020202020204" pitchFamily="34" charset="0"/>
            </a:endParaRPr>
          </a:p>
          <a:p>
            <a:r>
              <a:rPr lang="en-US" altLang="en-US" sz="2200" dirty="0">
                <a:cs typeface="Arial" panose="020B0604020202020204" pitchFamily="34" charset="0"/>
              </a:rPr>
              <a:t>But one still wants to be in the </a:t>
            </a:r>
            <a:r>
              <a:rPr lang="ja-JP" altLang="en-US" sz="2200">
                <a:cs typeface="Arial" panose="020B0604020202020204" pitchFamily="34" charset="0"/>
              </a:rPr>
              <a:t>“</a:t>
            </a:r>
            <a:r>
              <a:rPr lang="en-US" altLang="ja-JP" sz="2200" dirty="0">
                <a:cs typeface="Arial" panose="020B0604020202020204" pitchFamily="34" charset="0"/>
              </a:rPr>
              <a:t>middle</a:t>
            </a:r>
            <a:r>
              <a:rPr lang="ja-JP" altLang="en-US" sz="2200">
                <a:cs typeface="Arial" panose="020B0604020202020204" pitchFamily="34" charset="0"/>
              </a:rPr>
              <a:t>”</a:t>
            </a:r>
            <a:r>
              <a:rPr lang="en-US" altLang="ja-JP" sz="2200" dirty="0">
                <a:cs typeface="Arial" panose="020B0604020202020204" pitchFamily="34" charset="0"/>
              </a:rPr>
              <a:t> of things, </a:t>
            </a:r>
          </a:p>
          <a:p>
            <a:pPr lvl="1"/>
            <a:r>
              <a:rPr lang="en-US" altLang="ja-JP" sz="2200" dirty="0">
                <a:cs typeface="Arial" panose="020B0604020202020204" pitchFamily="34" charset="0"/>
              </a:rPr>
              <a:t>not too far from the center</a:t>
            </a:r>
            <a:endParaRPr lang="en-US" altLang="en-US" sz="2200" dirty="0">
              <a:cs typeface="Arial" panose="020B0604020202020204" pitchFamily="34" charset="0"/>
            </a:endParaRP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9D80F2-42F4-4B2A-8D2F-8FBCB4F3B5A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529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Closeness is based on the length of the average shortest path between a vertex and all vertices in the graph</a:t>
            </a:r>
          </a:p>
        </p:txBody>
      </p:sp>
      <p:graphicFrame>
        <p:nvGraphicFramePr>
          <p:cNvPr id="409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406228"/>
              </p:ext>
            </p:extLst>
          </p:nvPr>
        </p:nvGraphicFramePr>
        <p:xfrm>
          <a:off x="2913063" y="2576513"/>
          <a:ext cx="2817812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400" imgH="533400" progId="Equation.3">
                  <p:embed/>
                </p:oleObj>
              </mc:Choice>
              <mc:Fallback>
                <p:oleObj name="Equation" r:id="rId2" imgW="1168400" imgH="533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576513"/>
                        <a:ext cx="2817812" cy="1292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056391"/>
              </p:ext>
            </p:extLst>
          </p:nvPr>
        </p:nvGraphicFramePr>
        <p:xfrm>
          <a:off x="2728913" y="5475288"/>
          <a:ext cx="33988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088" imgH="241195" progId="Equation.3">
                  <p:embed/>
                </p:oleObj>
              </mc:Choice>
              <mc:Fallback>
                <p:oleObj name="Equation" r:id="rId4" imgW="1409088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5475288"/>
                        <a:ext cx="3398837" cy="581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719937" y="1981200"/>
            <a:ext cx="28520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Closeness Centrality: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103437" y="4780757"/>
            <a:ext cx="42803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Normalized Closeness Centrality</a:t>
            </a:r>
          </a:p>
        </p:txBody>
      </p:sp>
      <p:sp>
        <p:nvSpPr>
          <p:cNvPr id="40967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Closeness centrality: definition</a:t>
            </a:r>
          </a:p>
        </p:txBody>
      </p:sp>
      <p:sp>
        <p:nvSpPr>
          <p:cNvPr id="409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697011-E317-4ACE-BAF5-16BAE42FD82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40969" name="Rectangle 2"/>
          <p:cNvSpPr>
            <a:spLocks noChangeArrowheads="1"/>
          </p:cNvSpPr>
          <p:nvPr/>
        </p:nvSpPr>
        <p:spPr bwMode="auto">
          <a:xfrm>
            <a:off x="1219200" y="3962400"/>
            <a:ext cx="6019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dirty="0">
                <a:latin typeface="+mn-lt"/>
              </a:rPr>
              <a:t>depends on inverse distance to other vertices</a:t>
            </a:r>
          </a:p>
        </p:txBody>
      </p:sp>
      <p:pic>
        <p:nvPicPr>
          <p:cNvPr id="10" name="Picture 2" descr="http://www.socsci.uci.edu/files/profiles/photos/lcfreema_1172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5212"/>
            <a:ext cx="14763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553473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54545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Linton Freeman</a:t>
            </a:r>
            <a:endParaRPr lang="en-US" sz="1600" i="1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AB5CD-CC6F-5029-2B7D-2E76F26CC7A3}"/>
              </a:ext>
            </a:extLst>
          </p:cNvPr>
          <p:cNvSpPr txBox="1"/>
          <p:nvPr/>
        </p:nvSpPr>
        <p:spPr>
          <a:xfrm>
            <a:off x="6082273" y="2946073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 (</a:t>
            </a:r>
            <a:r>
              <a:rPr lang="en-US" i="1" dirty="0" err="1"/>
              <a:t>i</a:t>
            </a:r>
            <a:r>
              <a:rPr lang="en-US" i="1" dirty="0"/>
              <a:t>, j) is distance </a:t>
            </a:r>
          </a:p>
          <a:p>
            <a:r>
              <a:rPr lang="en-US" i="1" dirty="0"/>
              <a:t>between node </a:t>
            </a:r>
            <a:r>
              <a:rPr lang="en-US" i="1" dirty="0" err="1"/>
              <a:t>i</a:t>
            </a:r>
            <a:r>
              <a:rPr lang="en-US" i="1" dirty="0"/>
              <a:t> and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498293"/>
              </p:ext>
            </p:extLst>
          </p:nvPr>
        </p:nvGraphicFramePr>
        <p:xfrm>
          <a:off x="457200" y="1219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Ordinary</a:t>
                      </a:r>
                      <a:r>
                        <a:rPr lang="en-US" sz="2200" baseline="0" dirty="0"/>
                        <a:t> Description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Possible</a:t>
                      </a:r>
                      <a:r>
                        <a:rPr lang="en-US" sz="2200" baseline="0" dirty="0"/>
                        <a:t> Network Interpretation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prominent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Vertex</a:t>
                      </a:r>
                      <a:r>
                        <a:rPr lang="en-US" sz="2200" baseline="0" dirty="0"/>
                        <a:t> is “visible” to many other vertices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admired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Vertex</a:t>
                      </a:r>
                      <a:r>
                        <a:rPr lang="en-US" sz="2200" baseline="0" dirty="0"/>
                        <a:t> is “chosen” by many other vertices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200" dirty="0"/>
                        <a:t>listened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Vertex is “received” by many other vertices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200" dirty="0"/>
                        <a:t>in the know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Vertex is short distance from many sources of information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linchpin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Vertex irreplaceable</a:t>
                      </a:r>
                      <a:r>
                        <a:rPr lang="en-US" sz="2200" baseline="0" dirty="0"/>
                        <a:t> part 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gate keeper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Vertex stands between</a:t>
                      </a:r>
                      <a:r>
                        <a:rPr lang="en-US" sz="2200" baseline="0" dirty="0"/>
                        <a:t> one part of graph and another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200" dirty="0"/>
                        <a:t>involved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Vertex connected to many parts of graph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898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117600" y="3308350"/>
          <a:ext cx="673100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200" imgH="1193800" progId="Equation.3">
                  <p:embed/>
                </p:oleObj>
              </mc:Choice>
              <mc:Fallback>
                <p:oleObj name="Equation" r:id="rId2" imgW="3251200" imgH="119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308350"/>
                        <a:ext cx="6731000" cy="2482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Closeness centrality: toy example</a:t>
            </a:r>
          </a:p>
        </p:txBody>
      </p:sp>
      <p:pic>
        <p:nvPicPr>
          <p:cNvPr id="4198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38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1676400" y="2057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41990" name="TextBox 10"/>
          <p:cNvSpPr txBox="1">
            <a:spLocks noChangeArrowheads="1"/>
          </p:cNvSpPr>
          <p:nvPr/>
        </p:nvSpPr>
        <p:spPr bwMode="auto">
          <a:xfrm>
            <a:off x="3048000" y="2057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41991" name="TextBox 11"/>
          <p:cNvSpPr txBox="1">
            <a:spLocks noChangeArrowheads="1"/>
          </p:cNvSpPr>
          <p:nvPr/>
        </p:nvSpPr>
        <p:spPr bwMode="auto">
          <a:xfrm>
            <a:off x="4419600" y="2057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41992" name="TextBox 12"/>
          <p:cNvSpPr txBox="1">
            <a:spLocks noChangeArrowheads="1"/>
          </p:cNvSpPr>
          <p:nvPr/>
        </p:nvSpPr>
        <p:spPr bwMode="auto">
          <a:xfrm>
            <a:off x="7239000" y="2057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41993" name="TextBox 13"/>
          <p:cNvSpPr txBox="1">
            <a:spLocks noChangeArrowheads="1"/>
          </p:cNvSpPr>
          <p:nvPr/>
        </p:nvSpPr>
        <p:spPr bwMode="auto">
          <a:xfrm>
            <a:off x="5867400" y="2057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419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372D47-279E-43B2-B54D-EABE553ECE3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Closeness Centrality: Example </a:t>
            </a:r>
          </a:p>
        </p:txBody>
      </p:sp>
      <p:pic>
        <p:nvPicPr>
          <p:cNvPr id="4" name="Picture 2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629" y="1559379"/>
            <a:ext cx="4676542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4114800"/>
            <a:ext cx="782955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" y="4640037"/>
            <a:ext cx="7724775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7" y="5191125"/>
            <a:ext cx="7810500" cy="1057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BCC54-BBA3-8FF6-DEAF-4AAC34392F46}"/>
              </a:ext>
            </a:extLst>
          </p:cNvPr>
          <p:cNvSpPr txBox="1"/>
          <p:nvPr/>
        </p:nvSpPr>
        <p:spPr>
          <a:xfrm>
            <a:off x="1804214" y="6263514"/>
            <a:ext cx="6120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</a:rPr>
              <a:t>What is the closeness centrality for each vertex?</a:t>
            </a:r>
          </a:p>
        </p:txBody>
      </p:sp>
    </p:spTree>
    <p:extLst>
      <p:ext uri="{BB962C8B-B14F-4D97-AF65-F5344CB8AC3E}">
        <p14:creationId xmlns:p14="http://schemas.microsoft.com/office/powerpoint/2010/main" val="32618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Closeness Centrality: Example  (Undirected)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2" y="11430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4" y="4038600"/>
          <a:ext cx="8610596" cy="2299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9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5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5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5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5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23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024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39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4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Distance_Avg</a:t>
                      </a:r>
                      <a:endParaRPr lang="en-US" sz="1200" b="1" u="none" strike="noStrik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Closeness  Centrality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1.750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0.571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2.375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2.750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1.875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0.533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2.750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3.375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2.500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1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Closeness Centrality: Example  (Directed)</a:t>
            </a:r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500" y="1190625"/>
            <a:ext cx="4191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798" y="4267200"/>
          <a:ext cx="8534404" cy="20771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8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14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73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80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Distance_Avg</a:t>
                      </a:r>
                      <a:endParaRPr lang="en-US" sz="1200" b="1" u="none" strike="noStrike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Closeness Centrality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2.500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4.125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2.875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3.375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2.875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0.348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3.250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0.308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3.875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3.500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50" marR="6550" marT="65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8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429000" y="1295400"/>
            <a:ext cx="4312399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	Distance      Closeness  normalized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b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0 1 1 2 3 4 4 5 5 6 5 5 6  .021      .255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1 0 1 1 2 3 3 4 4 5 4 4 5  .027      .324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1 1 0 1 2 3 3 4 4 5 4 4 5  .027      .324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2 1 1 0 1 2 2 3 3 4 3 3 4  .034      .414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3 2 2 1 0 1 1 2 2 3 2 2 3  .042      .500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4 3 3 2 1 0 2 3 3 4 1 1 2  .034      .414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4 3 3 2 1 2 0 1 1 2 3 3 4  .034      .414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5 4 4 3 2 3 1 0 1 1 4 4 5  .027      .324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5 4 4 3 2 3 1 1 0 1 4 4 5  .027      .324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6 5 5 4 3 4 2 1 1 0 5 5 6  .021      .255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5 4 4 3 2 1 3 4 4 5 0 1 1  .027      .324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5 4 4 3 2 1 3 4 4 5 1 0 1  .027      .324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+mn-lt"/>
                <a:cs typeface="Arial" panose="020B0604020202020204" pitchFamily="34" charset="0"/>
              </a:rPr>
              <a:t>     6 5 5 4 3 2 4 5 5 6 1 1 0  .021      .255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t="22337" r="14999" b="16182"/>
          <a:stretch>
            <a:fillRect/>
          </a:stretch>
        </p:blipFill>
        <p:spPr bwMode="auto">
          <a:xfrm>
            <a:off x="249238" y="1790700"/>
            <a:ext cx="33369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203200" y="173038"/>
            <a:ext cx="47051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Closeness Centrality in Networks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Closeness centrality: more examples</a:t>
            </a:r>
          </a:p>
        </p:txBody>
      </p:sp>
      <p:pic>
        <p:nvPicPr>
          <p:cNvPr id="2765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209800"/>
            <a:ext cx="340042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585913"/>
            <a:ext cx="37306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EC94F0-D631-44AE-90AC-B607BADDA04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540375" y="2438400"/>
            <a:ext cx="2794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540375" y="4876800"/>
            <a:ext cx="2794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124575" y="3689350"/>
            <a:ext cx="3810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19888" y="3689350"/>
            <a:ext cx="3810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343775" y="3656013"/>
            <a:ext cx="3810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029575" y="4921250"/>
            <a:ext cx="3048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029575" y="2438400"/>
            <a:ext cx="3048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359025" y="3144838"/>
            <a:ext cx="3048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35113" y="2119313"/>
            <a:ext cx="3810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133475" y="3567113"/>
            <a:ext cx="3810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320925" y="4476750"/>
            <a:ext cx="3810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516313" y="3567113"/>
            <a:ext cx="3810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059113" y="2119313"/>
            <a:ext cx="381000" cy="244475"/>
          </a:xfrm>
          <a:prstGeom prst="ellipse">
            <a:avLst/>
          </a:prstGeom>
          <a:solidFill>
            <a:srgbClr val="00B0EE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752600"/>
            <a:ext cx="72882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276600" cy="4419600"/>
          </a:xfrm>
        </p:spPr>
        <p:txBody>
          <a:bodyPr/>
          <a:lstStyle/>
          <a:p>
            <a:pPr eaLnBrk="1" hangingPunct="1"/>
            <a:r>
              <a:rPr lang="en-US" altLang="en-US" sz="2200" b="1" dirty="0"/>
              <a:t>degree</a:t>
            </a:r>
            <a:r>
              <a:rPr lang="en-US" altLang="en-US" sz="2200" dirty="0"/>
              <a:t> </a:t>
            </a:r>
          </a:p>
          <a:p>
            <a:pPr lvl="1" eaLnBrk="1" hangingPunct="1"/>
            <a:r>
              <a:rPr lang="en-US" altLang="en-US" sz="2200" dirty="0"/>
              <a:t>number of connections</a:t>
            </a:r>
          </a:p>
          <a:p>
            <a:pPr lvl="1" eaLnBrk="1" hangingPunct="1"/>
            <a:r>
              <a:rPr lang="en-US" altLang="en-US" sz="2200" dirty="0"/>
              <a:t>denoted by size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200" b="1" dirty="0"/>
              <a:t>closeness</a:t>
            </a:r>
            <a:endParaRPr lang="en-US" altLang="en-US" sz="2200" dirty="0"/>
          </a:p>
          <a:p>
            <a:pPr lvl="1" eaLnBrk="1" hangingPunct="1"/>
            <a:r>
              <a:rPr lang="en-US" altLang="en-US" sz="2200" dirty="0"/>
              <a:t>length of shortest path to all others</a:t>
            </a:r>
          </a:p>
          <a:p>
            <a:pPr lvl="1" eaLnBrk="1" hangingPunct="1"/>
            <a:r>
              <a:rPr lang="en-US" altLang="en-US" sz="2200" dirty="0"/>
              <a:t>denoted by color</a:t>
            </a:r>
          </a:p>
          <a:p>
            <a:pPr eaLnBrk="1" hangingPunct="1"/>
            <a:endParaRPr lang="en-US" altLang="en-US" sz="2200" dirty="0"/>
          </a:p>
        </p:txBody>
      </p:sp>
      <p:sp>
        <p:nvSpPr>
          <p:cNvPr id="47108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/>
          <a:lstStyle/>
          <a:p>
            <a:r>
              <a:rPr lang="en-US" altLang="en-US" dirty="0"/>
              <a:t>How closely do degree and betweenness correspond to closeness?</a:t>
            </a:r>
          </a:p>
        </p:txBody>
      </p:sp>
      <p:sp>
        <p:nvSpPr>
          <p:cNvPr id="4710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AC9CF2-1698-411E-97E9-C28451CBA45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Closeness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200" dirty="0"/>
              <a:t>Typical distance increases logarithmically with network size</a:t>
            </a:r>
          </a:p>
          <a:p>
            <a:pPr>
              <a:lnSpc>
                <a:spcPct val="150000"/>
              </a:lnSpc>
            </a:pPr>
            <a:r>
              <a:rPr lang="en-US" altLang="en-US" sz="2200" dirty="0"/>
              <a:t>It is difficult to distinguish between central and less central vertices</a:t>
            </a:r>
          </a:p>
          <a:p>
            <a:pPr>
              <a:lnSpc>
                <a:spcPct val="150000"/>
              </a:lnSpc>
            </a:pPr>
            <a:r>
              <a:rPr lang="en-US" altLang="en-US" sz="2200" dirty="0"/>
              <a:t>A small change in network might considerably affect the centrality order</a:t>
            </a:r>
          </a:p>
          <a:p>
            <a:endParaRPr lang="en-US" altLang="en-US" sz="2200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0A379A-7AC3-49B0-863C-57D13418597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Extensions of undirected closeness centrality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2971800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Closeness centrality usually implies</a:t>
            </a:r>
          </a:p>
          <a:p>
            <a:pPr lvl="1" eaLnBrk="1" hangingPunct="1"/>
            <a:r>
              <a:rPr lang="en-US" altLang="en-US" sz="2200" dirty="0"/>
              <a:t>all paths should lead to you</a:t>
            </a:r>
          </a:p>
          <a:p>
            <a:pPr lvl="1" eaLnBrk="1" hangingPunct="1"/>
            <a:r>
              <a:rPr lang="en-US" altLang="en-US" sz="2200" dirty="0"/>
              <a:t>paths should lead from you to everywhere else </a:t>
            </a:r>
          </a:p>
          <a:p>
            <a:pPr lvl="1" eaLnBrk="1" hangingPunct="1"/>
            <a:endParaRPr lang="en-US" altLang="en-US" sz="2200" dirty="0"/>
          </a:p>
          <a:p>
            <a:pPr eaLnBrk="1" hangingPunct="1"/>
            <a:r>
              <a:rPr lang="en-US" altLang="en-US" sz="2200" dirty="0"/>
              <a:t>Usually consider only vertices from which the node </a:t>
            </a:r>
            <a:r>
              <a:rPr lang="en-US" altLang="en-US" sz="2200" i="1" dirty="0" err="1"/>
              <a:t>i</a:t>
            </a:r>
            <a:r>
              <a:rPr lang="en-US" altLang="en-US" sz="2200" dirty="0"/>
              <a:t> in question can be reached</a:t>
            </a:r>
          </a:p>
          <a:p>
            <a:pPr eaLnBrk="1" hangingPunct="1"/>
            <a:endParaRPr lang="en-US" altLang="en-US" sz="2200" dirty="0"/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898525" y="2855913"/>
            <a:ext cx="1841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0" y="4038600"/>
            <a:ext cx="2819400" cy="2271713"/>
            <a:chOff x="2286000" y="4038600"/>
            <a:chExt cx="2819400" cy="2271713"/>
          </a:xfrm>
        </p:grpSpPr>
        <p:sp>
          <p:nvSpPr>
            <p:cNvPr id="51207" name="Oval 4"/>
            <p:cNvSpPr>
              <a:spLocks noChangeArrowheads="1"/>
            </p:cNvSpPr>
            <p:nvPr/>
          </p:nvSpPr>
          <p:spPr bwMode="auto">
            <a:xfrm>
              <a:off x="3581400" y="4876800"/>
              <a:ext cx="228600" cy="228600"/>
            </a:xfrm>
            <a:prstGeom prst="ellips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51208" name="Oval 6"/>
            <p:cNvSpPr>
              <a:spLocks noChangeArrowheads="1"/>
            </p:cNvSpPr>
            <p:nvPr/>
          </p:nvSpPr>
          <p:spPr bwMode="auto">
            <a:xfrm>
              <a:off x="2971800" y="44958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51209" name="Oval 7"/>
            <p:cNvSpPr>
              <a:spLocks noChangeArrowheads="1"/>
            </p:cNvSpPr>
            <p:nvPr/>
          </p:nvSpPr>
          <p:spPr bwMode="auto">
            <a:xfrm>
              <a:off x="3505200" y="41148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51210" name="Oval 8"/>
            <p:cNvSpPr>
              <a:spLocks noChangeArrowheads="1"/>
            </p:cNvSpPr>
            <p:nvPr/>
          </p:nvSpPr>
          <p:spPr bwMode="auto">
            <a:xfrm>
              <a:off x="4191000" y="44196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51211" name="Oval 9"/>
            <p:cNvSpPr>
              <a:spLocks noChangeArrowheads="1"/>
            </p:cNvSpPr>
            <p:nvPr/>
          </p:nvSpPr>
          <p:spPr bwMode="auto">
            <a:xfrm>
              <a:off x="4267200" y="51054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51212" name="Oval 10"/>
            <p:cNvSpPr>
              <a:spLocks noChangeArrowheads="1"/>
            </p:cNvSpPr>
            <p:nvPr/>
          </p:nvSpPr>
          <p:spPr bwMode="auto">
            <a:xfrm>
              <a:off x="2971800" y="51816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sp>
          <p:nvSpPr>
            <p:cNvPr id="51213" name="Oval 11"/>
            <p:cNvSpPr>
              <a:spLocks noChangeArrowheads="1"/>
            </p:cNvSpPr>
            <p:nvPr/>
          </p:nvSpPr>
          <p:spPr bwMode="auto">
            <a:xfrm>
              <a:off x="3657600" y="55626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51214" name="AutoShape 12"/>
            <p:cNvCxnSpPr>
              <a:cxnSpLocks noChangeShapeType="1"/>
              <a:stCxn id="51212" idx="7"/>
              <a:endCxn id="51207" idx="2"/>
            </p:cNvCxnSpPr>
            <p:nvPr/>
          </p:nvCxnSpPr>
          <p:spPr bwMode="auto">
            <a:xfrm flipV="1">
              <a:off x="3167063" y="4991100"/>
              <a:ext cx="395287" cy="2047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5" name="AutoShape 13"/>
            <p:cNvCxnSpPr>
              <a:cxnSpLocks noChangeShapeType="1"/>
              <a:endCxn id="51207" idx="1"/>
            </p:cNvCxnSpPr>
            <p:nvPr/>
          </p:nvCxnSpPr>
          <p:spPr bwMode="auto">
            <a:xfrm>
              <a:off x="3200400" y="4624388"/>
              <a:ext cx="414338" cy="2667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6" name="AutoShape 14"/>
            <p:cNvCxnSpPr>
              <a:cxnSpLocks noChangeShapeType="1"/>
              <a:endCxn id="51207" idx="0"/>
            </p:cNvCxnSpPr>
            <p:nvPr/>
          </p:nvCxnSpPr>
          <p:spPr bwMode="auto">
            <a:xfrm>
              <a:off x="3657600" y="4343400"/>
              <a:ext cx="38100" cy="51435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7" name="AutoShape 15"/>
            <p:cNvCxnSpPr>
              <a:cxnSpLocks noChangeShapeType="1"/>
              <a:stCxn id="51213" idx="0"/>
              <a:endCxn id="51207" idx="4"/>
            </p:cNvCxnSpPr>
            <p:nvPr/>
          </p:nvCxnSpPr>
          <p:spPr bwMode="auto">
            <a:xfrm flipH="1" flipV="1">
              <a:off x="3695700" y="5124450"/>
              <a:ext cx="76200" cy="4191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8" name="AutoShape 16"/>
            <p:cNvCxnSpPr>
              <a:cxnSpLocks noChangeShapeType="1"/>
              <a:stCxn id="51211" idx="2"/>
              <a:endCxn id="51207" idx="6"/>
            </p:cNvCxnSpPr>
            <p:nvPr/>
          </p:nvCxnSpPr>
          <p:spPr bwMode="auto">
            <a:xfrm flipH="1" flipV="1">
              <a:off x="3829050" y="4991100"/>
              <a:ext cx="419100" cy="2286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19" name="AutoShape 17"/>
            <p:cNvCxnSpPr>
              <a:cxnSpLocks noChangeShapeType="1"/>
              <a:stCxn id="51210" idx="3"/>
              <a:endCxn id="51207" idx="7"/>
            </p:cNvCxnSpPr>
            <p:nvPr/>
          </p:nvCxnSpPr>
          <p:spPr bwMode="auto">
            <a:xfrm flipH="1">
              <a:off x="3776663" y="4633913"/>
              <a:ext cx="447675" cy="257175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20" name="Oval 18"/>
            <p:cNvSpPr>
              <a:spLocks noChangeArrowheads="1"/>
            </p:cNvSpPr>
            <p:nvPr/>
          </p:nvSpPr>
          <p:spPr bwMode="auto">
            <a:xfrm>
              <a:off x="2362200" y="55626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51221" name="AutoShape 19"/>
            <p:cNvCxnSpPr>
              <a:cxnSpLocks noChangeShapeType="1"/>
              <a:stCxn id="51220" idx="7"/>
            </p:cNvCxnSpPr>
            <p:nvPr/>
          </p:nvCxnSpPr>
          <p:spPr bwMode="auto">
            <a:xfrm flipV="1">
              <a:off x="2557463" y="5372100"/>
              <a:ext cx="395287" cy="2047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22" name="Oval 20"/>
            <p:cNvSpPr>
              <a:spLocks noChangeArrowheads="1"/>
            </p:cNvSpPr>
            <p:nvPr/>
          </p:nvSpPr>
          <p:spPr bwMode="auto">
            <a:xfrm>
              <a:off x="2286000" y="44958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51223" name="AutoShape 21"/>
            <p:cNvCxnSpPr>
              <a:cxnSpLocks noChangeShapeType="1"/>
              <a:stCxn id="51222" idx="6"/>
              <a:endCxn id="51208" idx="2"/>
            </p:cNvCxnSpPr>
            <p:nvPr/>
          </p:nvCxnSpPr>
          <p:spPr bwMode="auto">
            <a:xfrm>
              <a:off x="2533650" y="4610100"/>
              <a:ext cx="419100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24" name="Oval 22"/>
            <p:cNvSpPr>
              <a:spLocks noChangeArrowheads="1"/>
            </p:cNvSpPr>
            <p:nvPr/>
          </p:nvSpPr>
          <p:spPr bwMode="auto">
            <a:xfrm>
              <a:off x="2362200" y="50292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51225" name="AutoShape 23"/>
            <p:cNvCxnSpPr>
              <a:cxnSpLocks noChangeShapeType="1"/>
              <a:stCxn id="51224" idx="6"/>
              <a:endCxn id="51212" idx="2"/>
            </p:cNvCxnSpPr>
            <p:nvPr/>
          </p:nvCxnSpPr>
          <p:spPr bwMode="auto">
            <a:xfrm>
              <a:off x="2609850" y="5143500"/>
              <a:ext cx="342900" cy="1524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26" name="Oval 24"/>
            <p:cNvSpPr>
              <a:spLocks noChangeArrowheads="1"/>
            </p:cNvSpPr>
            <p:nvPr/>
          </p:nvSpPr>
          <p:spPr bwMode="auto">
            <a:xfrm>
              <a:off x="4724400" y="40386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51227" name="AutoShape 25"/>
            <p:cNvCxnSpPr>
              <a:cxnSpLocks noChangeShapeType="1"/>
              <a:stCxn id="51226" idx="2"/>
              <a:endCxn id="51210" idx="7"/>
            </p:cNvCxnSpPr>
            <p:nvPr/>
          </p:nvCxnSpPr>
          <p:spPr bwMode="auto">
            <a:xfrm flipH="1">
              <a:off x="4386263" y="4152900"/>
              <a:ext cx="319087" cy="2809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28" name="Oval 26"/>
            <p:cNvSpPr>
              <a:spLocks noChangeArrowheads="1"/>
            </p:cNvSpPr>
            <p:nvPr/>
          </p:nvSpPr>
          <p:spPr bwMode="auto">
            <a:xfrm>
              <a:off x="4876800" y="5029200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51229" name="AutoShape 27"/>
            <p:cNvCxnSpPr>
              <a:cxnSpLocks noChangeShapeType="1"/>
              <a:stCxn id="51228" idx="2"/>
              <a:endCxn id="51211" idx="6"/>
            </p:cNvCxnSpPr>
            <p:nvPr/>
          </p:nvCxnSpPr>
          <p:spPr bwMode="auto">
            <a:xfrm flipH="1">
              <a:off x="4514850" y="5143500"/>
              <a:ext cx="342900" cy="7620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30" name="Oval 28"/>
            <p:cNvSpPr>
              <a:spLocks noChangeArrowheads="1"/>
            </p:cNvSpPr>
            <p:nvPr/>
          </p:nvSpPr>
          <p:spPr bwMode="auto">
            <a:xfrm>
              <a:off x="4038600" y="6081713"/>
              <a:ext cx="228600" cy="2286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/>
            </a:p>
          </p:txBody>
        </p:sp>
        <p:cxnSp>
          <p:nvCxnSpPr>
            <p:cNvPr id="51231" name="AutoShape 29"/>
            <p:cNvCxnSpPr>
              <a:cxnSpLocks noChangeShapeType="1"/>
              <a:stCxn id="51230" idx="1"/>
              <a:endCxn id="51213" idx="5"/>
            </p:cNvCxnSpPr>
            <p:nvPr/>
          </p:nvCxnSpPr>
          <p:spPr bwMode="auto">
            <a:xfrm flipH="1" flipV="1">
              <a:off x="3852863" y="5776913"/>
              <a:ext cx="219075" cy="319087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2" name="AutoShape 30"/>
            <p:cNvCxnSpPr>
              <a:cxnSpLocks noChangeShapeType="1"/>
              <a:stCxn id="51211" idx="0"/>
              <a:endCxn id="51210" idx="4"/>
            </p:cNvCxnSpPr>
            <p:nvPr/>
          </p:nvCxnSpPr>
          <p:spPr bwMode="auto">
            <a:xfrm flipH="1" flipV="1">
              <a:off x="4305300" y="4667250"/>
              <a:ext cx="76200" cy="419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3" name="AutoShape 31"/>
            <p:cNvCxnSpPr>
              <a:cxnSpLocks noChangeShapeType="1"/>
              <a:stCxn id="51211" idx="7"/>
              <a:endCxn id="51226" idx="4"/>
            </p:cNvCxnSpPr>
            <p:nvPr/>
          </p:nvCxnSpPr>
          <p:spPr bwMode="auto">
            <a:xfrm flipV="1">
              <a:off x="4462463" y="4286250"/>
              <a:ext cx="376237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34" name="AutoShape 32"/>
            <p:cNvCxnSpPr>
              <a:cxnSpLocks noChangeShapeType="1"/>
              <a:stCxn id="51213" idx="2"/>
              <a:endCxn id="51212" idx="5"/>
            </p:cNvCxnSpPr>
            <p:nvPr/>
          </p:nvCxnSpPr>
          <p:spPr bwMode="auto">
            <a:xfrm flipH="1" flipV="1">
              <a:off x="3167063" y="5395913"/>
              <a:ext cx="471487" cy="2809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A9486E-9D69-4BBF-A07E-CEB7B9A6FD7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Influence range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The influence range of </a:t>
            </a:r>
            <a:r>
              <a:rPr lang="en-US" altLang="en-US" sz="2200" i="1" dirty="0" err="1"/>
              <a:t>i</a:t>
            </a:r>
            <a:r>
              <a:rPr lang="en-US" altLang="en-US" sz="2200" dirty="0"/>
              <a:t> is the set of vertices who are reachable from the node </a:t>
            </a:r>
            <a:r>
              <a:rPr lang="en-US" altLang="en-US" sz="2200" i="1" dirty="0" err="1"/>
              <a:t>i</a:t>
            </a:r>
            <a:endParaRPr lang="en-US" altLang="en-US" sz="2200" i="1" dirty="0"/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ellipse">
            <a:avLst/>
          </a:prstGeom>
          <a:noFill/>
          <a:ln w="3810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429000" y="32004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3962400" y="28194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4648200" y="31242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4724400" y="38100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187" name="AutoShape 11"/>
          <p:cNvCxnSpPr>
            <a:cxnSpLocks noChangeShapeType="1"/>
            <a:stCxn id="50185" idx="7"/>
            <a:endCxn id="50180" idx="2"/>
          </p:cNvCxnSpPr>
          <p:nvPr/>
        </p:nvCxnSpPr>
        <p:spPr bwMode="auto">
          <a:xfrm flipV="1">
            <a:off x="3624263" y="3695700"/>
            <a:ext cx="395287" cy="2047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AutoShape 12"/>
          <p:cNvCxnSpPr>
            <a:cxnSpLocks noChangeShapeType="1"/>
            <a:endCxn id="50180" idx="1"/>
          </p:cNvCxnSpPr>
          <p:nvPr/>
        </p:nvCxnSpPr>
        <p:spPr bwMode="auto">
          <a:xfrm>
            <a:off x="3657600" y="3328988"/>
            <a:ext cx="414338" cy="2667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9" name="AutoShape 13"/>
          <p:cNvCxnSpPr>
            <a:cxnSpLocks noChangeShapeType="1"/>
            <a:endCxn id="50180" idx="0"/>
          </p:cNvCxnSpPr>
          <p:nvPr/>
        </p:nvCxnSpPr>
        <p:spPr bwMode="auto">
          <a:xfrm>
            <a:off x="4114800" y="3048000"/>
            <a:ext cx="38100" cy="51435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AutoShape 14"/>
          <p:cNvCxnSpPr>
            <a:cxnSpLocks noChangeShapeType="1"/>
            <a:stCxn id="50186" idx="0"/>
            <a:endCxn id="50180" idx="4"/>
          </p:cNvCxnSpPr>
          <p:nvPr/>
        </p:nvCxnSpPr>
        <p:spPr bwMode="auto">
          <a:xfrm flipH="1" flipV="1">
            <a:off x="4152900" y="3829050"/>
            <a:ext cx="76200" cy="4191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15"/>
          <p:cNvCxnSpPr>
            <a:cxnSpLocks noChangeShapeType="1"/>
            <a:stCxn id="50184" idx="2"/>
            <a:endCxn id="50180" idx="6"/>
          </p:cNvCxnSpPr>
          <p:nvPr/>
        </p:nvCxnSpPr>
        <p:spPr bwMode="auto">
          <a:xfrm flipH="1" flipV="1">
            <a:off x="4286250" y="3695700"/>
            <a:ext cx="419100" cy="2286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2" name="AutoShape 16"/>
          <p:cNvCxnSpPr>
            <a:cxnSpLocks noChangeShapeType="1"/>
            <a:stCxn id="50183" idx="3"/>
            <a:endCxn id="50180" idx="7"/>
          </p:cNvCxnSpPr>
          <p:nvPr/>
        </p:nvCxnSpPr>
        <p:spPr bwMode="auto">
          <a:xfrm flipH="1">
            <a:off x="4233863" y="3338513"/>
            <a:ext cx="447675" cy="25717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2819400" y="42672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194" name="AutoShape 18"/>
          <p:cNvCxnSpPr>
            <a:cxnSpLocks noChangeShapeType="1"/>
            <a:stCxn id="50193" idx="7"/>
          </p:cNvCxnSpPr>
          <p:nvPr/>
        </p:nvCxnSpPr>
        <p:spPr bwMode="auto">
          <a:xfrm flipV="1">
            <a:off x="3014663" y="4076700"/>
            <a:ext cx="395287" cy="2047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2743200" y="32004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196" name="AutoShape 20"/>
          <p:cNvCxnSpPr>
            <a:cxnSpLocks noChangeShapeType="1"/>
            <a:stCxn id="50195" idx="6"/>
            <a:endCxn id="50181" idx="2"/>
          </p:cNvCxnSpPr>
          <p:nvPr/>
        </p:nvCxnSpPr>
        <p:spPr bwMode="auto">
          <a:xfrm>
            <a:off x="2990850" y="3314700"/>
            <a:ext cx="419100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7" name="Oval 21"/>
          <p:cNvSpPr>
            <a:spLocks noChangeArrowheads="1"/>
          </p:cNvSpPr>
          <p:nvPr/>
        </p:nvSpPr>
        <p:spPr bwMode="auto">
          <a:xfrm>
            <a:off x="2819400" y="37338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198" name="AutoShape 22"/>
          <p:cNvCxnSpPr>
            <a:cxnSpLocks noChangeShapeType="1"/>
            <a:stCxn id="50197" idx="6"/>
            <a:endCxn id="50185" idx="2"/>
          </p:cNvCxnSpPr>
          <p:nvPr/>
        </p:nvCxnSpPr>
        <p:spPr bwMode="auto">
          <a:xfrm>
            <a:off x="3067050" y="3848100"/>
            <a:ext cx="342900" cy="1524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5181600" y="27432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200" name="AutoShape 24"/>
          <p:cNvCxnSpPr>
            <a:cxnSpLocks noChangeShapeType="1"/>
            <a:stCxn id="50199" idx="2"/>
            <a:endCxn id="50183" idx="7"/>
          </p:cNvCxnSpPr>
          <p:nvPr/>
        </p:nvCxnSpPr>
        <p:spPr bwMode="auto">
          <a:xfrm flipH="1">
            <a:off x="4843463" y="2857500"/>
            <a:ext cx="319087" cy="2809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1" name="Oval 25"/>
          <p:cNvSpPr>
            <a:spLocks noChangeArrowheads="1"/>
          </p:cNvSpPr>
          <p:nvPr/>
        </p:nvSpPr>
        <p:spPr bwMode="auto">
          <a:xfrm>
            <a:off x="5334000" y="3733800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202" name="AutoShape 26"/>
          <p:cNvCxnSpPr>
            <a:cxnSpLocks noChangeShapeType="1"/>
            <a:stCxn id="50201" idx="2"/>
            <a:endCxn id="50184" idx="6"/>
          </p:cNvCxnSpPr>
          <p:nvPr/>
        </p:nvCxnSpPr>
        <p:spPr bwMode="auto">
          <a:xfrm flipH="1">
            <a:off x="4972050" y="3848100"/>
            <a:ext cx="342900" cy="762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3" name="Oval 27"/>
          <p:cNvSpPr>
            <a:spLocks noChangeArrowheads="1"/>
          </p:cNvSpPr>
          <p:nvPr/>
        </p:nvSpPr>
        <p:spPr bwMode="auto">
          <a:xfrm>
            <a:off x="4495800" y="4786313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204" name="AutoShape 28"/>
          <p:cNvCxnSpPr>
            <a:cxnSpLocks noChangeShapeType="1"/>
            <a:stCxn id="50203" idx="1"/>
            <a:endCxn id="50186" idx="5"/>
          </p:cNvCxnSpPr>
          <p:nvPr/>
        </p:nvCxnSpPr>
        <p:spPr bwMode="auto">
          <a:xfrm flipH="1" flipV="1">
            <a:off x="4310063" y="4481513"/>
            <a:ext cx="219075" cy="31908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5" name="AutoShape 29"/>
          <p:cNvCxnSpPr>
            <a:cxnSpLocks noChangeShapeType="1"/>
            <a:stCxn id="50184" idx="0"/>
            <a:endCxn id="50183" idx="4"/>
          </p:cNvCxnSpPr>
          <p:nvPr/>
        </p:nvCxnSpPr>
        <p:spPr bwMode="auto">
          <a:xfrm flipH="1" flipV="1">
            <a:off x="4762500" y="3371850"/>
            <a:ext cx="762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6" name="AutoShape 30"/>
          <p:cNvCxnSpPr>
            <a:cxnSpLocks noChangeShapeType="1"/>
            <a:stCxn id="50184" idx="7"/>
            <a:endCxn id="50199" idx="4"/>
          </p:cNvCxnSpPr>
          <p:nvPr/>
        </p:nvCxnSpPr>
        <p:spPr bwMode="auto">
          <a:xfrm flipV="1">
            <a:off x="4919663" y="2990850"/>
            <a:ext cx="376237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7" name="AutoShape 31"/>
          <p:cNvCxnSpPr>
            <a:cxnSpLocks noChangeShapeType="1"/>
            <a:stCxn id="50186" idx="2"/>
            <a:endCxn id="50185" idx="5"/>
          </p:cNvCxnSpPr>
          <p:nvPr/>
        </p:nvCxnSpPr>
        <p:spPr bwMode="auto">
          <a:xfrm flipH="1" flipV="1">
            <a:off x="3624263" y="4100513"/>
            <a:ext cx="471487" cy="280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8" name="Oval 33"/>
          <p:cNvSpPr>
            <a:spLocks noChangeArrowheads="1"/>
          </p:cNvSpPr>
          <p:nvPr/>
        </p:nvSpPr>
        <p:spPr bwMode="auto">
          <a:xfrm>
            <a:off x="3581400" y="47244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209" name="AutoShape 34"/>
          <p:cNvCxnSpPr>
            <a:cxnSpLocks noChangeShapeType="1"/>
            <a:stCxn id="50186" idx="3"/>
            <a:endCxn id="50208" idx="7"/>
          </p:cNvCxnSpPr>
          <p:nvPr/>
        </p:nvCxnSpPr>
        <p:spPr bwMode="auto">
          <a:xfrm flipH="1">
            <a:off x="3776663" y="4481513"/>
            <a:ext cx="371475" cy="257175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10" name="Oval 35"/>
          <p:cNvSpPr>
            <a:spLocks noChangeArrowheads="1"/>
          </p:cNvSpPr>
          <p:nvPr/>
        </p:nvSpPr>
        <p:spPr bwMode="auto">
          <a:xfrm>
            <a:off x="4876800" y="4343400"/>
            <a:ext cx="228600" cy="228600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cxnSp>
        <p:nvCxnSpPr>
          <p:cNvPr id="50211" name="AutoShape 36"/>
          <p:cNvCxnSpPr>
            <a:cxnSpLocks noChangeShapeType="1"/>
            <a:stCxn id="50186" idx="6"/>
            <a:endCxn id="50210" idx="2"/>
          </p:cNvCxnSpPr>
          <p:nvPr/>
        </p:nvCxnSpPr>
        <p:spPr bwMode="auto">
          <a:xfrm>
            <a:off x="4362450" y="4381500"/>
            <a:ext cx="495300" cy="7620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12" name="AutoShape 37"/>
          <p:cNvCxnSpPr>
            <a:cxnSpLocks noChangeShapeType="1"/>
            <a:stCxn id="50184" idx="4"/>
            <a:endCxn id="50210" idx="0"/>
          </p:cNvCxnSpPr>
          <p:nvPr/>
        </p:nvCxnSpPr>
        <p:spPr bwMode="auto">
          <a:xfrm>
            <a:off x="4838700" y="4057650"/>
            <a:ext cx="152400" cy="26670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89" name="Freeform 38"/>
          <p:cNvSpPr>
            <a:spLocks/>
          </p:cNvSpPr>
          <p:nvPr/>
        </p:nvSpPr>
        <p:spPr bwMode="auto">
          <a:xfrm>
            <a:off x="2473325" y="2428875"/>
            <a:ext cx="3386138" cy="2762250"/>
          </a:xfrm>
          <a:custGeom>
            <a:avLst/>
            <a:gdLst>
              <a:gd name="T0" fmla="*/ 2147483646 w 2133"/>
              <a:gd name="T1" fmla="*/ 2147483646 h 1740"/>
              <a:gd name="T2" fmla="*/ 2147483646 w 2133"/>
              <a:gd name="T3" fmla="*/ 2147483646 h 1740"/>
              <a:gd name="T4" fmla="*/ 2147483646 w 2133"/>
              <a:gd name="T5" fmla="*/ 2147483646 h 1740"/>
              <a:gd name="T6" fmla="*/ 2147483646 w 2133"/>
              <a:gd name="T7" fmla="*/ 2147483646 h 1740"/>
              <a:gd name="T8" fmla="*/ 2147483646 w 2133"/>
              <a:gd name="T9" fmla="*/ 2147483646 h 1740"/>
              <a:gd name="T10" fmla="*/ 2147483646 w 2133"/>
              <a:gd name="T11" fmla="*/ 2147483646 h 1740"/>
              <a:gd name="T12" fmla="*/ 2147483646 w 2133"/>
              <a:gd name="T13" fmla="*/ 2147483646 h 1740"/>
              <a:gd name="T14" fmla="*/ 2147483646 w 2133"/>
              <a:gd name="T15" fmla="*/ 2147483646 h 1740"/>
              <a:gd name="T16" fmla="*/ 2147483646 w 2133"/>
              <a:gd name="T17" fmla="*/ 2147483646 h 1740"/>
              <a:gd name="T18" fmla="*/ 2147483646 w 2133"/>
              <a:gd name="T19" fmla="*/ 2147483646 h 1740"/>
              <a:gd name="T20" fmla="*/ 2147483646 w 2133"/>
              <a:gd name="T21" fmla="*/ 2147483646 h 1740"/>
              <a:gd name="T22" fmla="*/ 2147483646 w 2133"/>
              <a:gd name="T23" fmla="*/ 2147483646 h 1740"/>
              <a:gd name="T24" fmla="*/ 2147483646 w 2133"/>
              <a:gd name="T25" fmla="*/ 2147483646 h 1740"/>
              <a:gd name="T26" fmla="*/ 2147483646 w 2133"/>
              <a:gd name="T27" fmla="*/ 2147483646 h 1740"/>
              <a:gd name="T28" fmla="*/ 2147483646 w 2133"/>
              <a:gd name="T29" fmla="*/ 2147483646 h 1740"/>
              <a:gd name="T30" fmla="*/ 2147483646 w 2133"/>
              <a:gd name="T31" fmla="*/ 2147483646 h 1740"/>
              <a:gd name="T32" fmla="*/ 2147483646 w 2133"/>
              <a:gd name="T33" fmla="*/ 2147483646 h 1740"/>
              <a:gd name="T34" fmla="*/ 2147483646 w 2133"/>
              <a:gd name="T35" fmla="*/ 0 h 1740"/>
              <a:gd name="T36" fmla="*/ 2147483646 w 2133"/>
              <a:gd name="T37" fmla="*/ 2147483646 h 1740"/>
              <a:gd name="T38" fmla="*/ 2147483646 w 2133"/>
              <a:gd name="T39" fmla="*/ 2147483646 h 1740"/>
              <a:gd name="T40" fmla="*/ 2147483646 w 2133"/>
              <a:gd name="T41" fmla="*/ 2147483646 h 1740"/>
              <a:gd name="T42" fmla="*/ 2147483646 w 2133"/>
              <a:gd name="T43" fmla="*/ 2147483646 h 1740"/>
              <a:gd name="T44" fmla="*/ 2147483646 w 2133"/>
              <a:gd name="T45" fmla="*/ 2147483646 h 1740"/>
              <a:gd name="T46" fmla="*/ 2147483646 w 2133"/>
              <a:gd name="T47" fmla="*/ 2147483646 h 1740"/>
              <a:gd name="T48" fmla="*/ 2147483646 w 2133"/>
              <a:gd name="T49" fmla="*/ 2147483646 h 1740"/>
              <a:gd name="T50" fmla="*/ 2147483646 w 2133"/>
              <a:gd name="T51" fmla="*/ 2147483646 h 1740"/>
              <a:gd name="T52" fmla="*/ 2147483646 w 2133"/>
              <a:gd name="T53" fmla="*/ 2147483646 h 1740"/>
              <a:gd name="T54" fmla="*/ 2147483646 w 2133"/>
              <a:gd name="T55" fmla="*/ 2147483646 h 1740"/>
              <a:gd name="T56" fmla="*/ 2147483646 w 2133"/>
              <a:gd name="T57" fmla="*/ 2147483646 h 1740"/>
              <a:gd name="T58" fmla="*/ 2147483646 w 2133"/>
              <a:gd name="T59" fmla="*/ 2147483646 h 1740"/>
              <a:gd name="T60" fmla="*/ 2147483646 w 2133"/>
              <a:gd name="T61" fmla="*/ 2147483646 h 1740"/>
              <a:gd name="T62" fmla="*/ 2147483646 w 2133"/>
              <a:gd name="T63" fmla="*/ 2147483646 h 1740"/>
              <a:gd name="T64" fmla="*/ 2147483646 w 2133"/>
              <a:gd name="T65" fmla="*/ 2147483646 h 1740"/>
              <a:gd name="T66" fmla="*/ 2147483646 w 2133"/>
              <a:gd name="T67" fmla="*/ 2147483646 h 1740"/>
              <a:gd name="T68" fmla="*/ 2147483646 w 2133"/>
              <a:gd name="T69" fmla="*/ 2147483646 h 1740"/>
              <a:gd name="T70" fmla="*/ 2147483646 w 2133"/>
              <a:gd name="T71" fmla="*/ 2147483646 h 1740"/>
              <a:gd name="T72" fmla="*/ 2147483646 w 2133"/>
              <a:gd name="T73" fmla="*/ 2147483646 h 1740"/>
              <a:gd name="T74" fmla="*/ 2147483646 w 2133"/>
              <a:gd name="T75" fmla="*/ 2147483646 h 1740"/>
              <a:gd name="T76" fmla="*/ 2147483646 w 2133"/>
              <a:gd name="T77" fmla="*/ 2147483646 h 1740"/>
              <a:gd name="T78" fmla="*/ 2147483646 w 2133"/>
              <a:gd name="T79" fmla="*/ 2147483646 h 1740"/>
              <a:gd name="T80" fmla="*/ 2147483646 w 2133"/>
              <a:gd name="T81" fmla="*/ 2147483646 h 1740"/>
              <a:gd name="T82" fmla="*/ 2147483646 w 2133"/>
              <a:gd name="T83" fmla="*/ 2147483646 h 1740"/>
              <a:gd name="T84" fmla="*/ 2147483646 w 2133"/>
              <a:gd name="T85" fmla="*/ 2147483646 h 1740"/>
              <a:gd name="T86" fmla="*/ 2147483646 w 2133"/>
              <a:gd name="T87" fmla="*/ 2147483646 h 1740"/>
              <a:gd name="T88" fmla="*/ 2147483646 w 2133"/>
              <a:gd name="T89" fmla="*/ 2147483646 h 1740"/>
              <a:gd name="T90" fmla="*/ 2147483646 w 2133"/>
              <a:gd name="T91" fmla="*/ 2147483646 h 1740"/>
              <a:gd name="T92" fmla="*/ 2147483646 w 2133"/>
              <a:gd name="T93" fmla="*/ 2147483646 h 1740"/>
              <a:gd name="T94" fmla="*/ 2147483646 w 2133"/>
              <a:gd name="T95" fmla="*/ 2147483646 h 1740"/>
              <a:gd name="T96" fmla="*/ 2147483646 w 2133"/>
              <a:gd name="T97" fmla="*/ 2147483646 h 1740"/>
              <a:gd name="T98" fmla="*/ 2147483646 w 2133"/>
              <a:gd name="T99" fmla="*/ 2147483646 h 1740"/>
              <a:gd name="T100" fmla="*/ 2147483646 w 2133"/>
              <a:gd name="T101" fmla="*/ 2147483646 h 1740"/>
              <a:gd name="T102" fmla="*/ 2147483646 w 2133"/>
              <a:gd name="T103" fmla="*/ 2147483646 h 1740"/>
              <a:gd name="T104" fmla="*/ 2147483646 w 2133"/>
              <a:gd name="T105" fmla="*/ 2147483646 h 1740"/>
              <a:gd name="T106" fmla="*/ 2147483646 w 2133"/>
              <a:gd name="T107" fmla="*/ 2147483646 h 1740"/>
              <a:gd name="T108" fmla="*/ 2147483646 w 2133"/>
              <a:gd name="T109" fmla="*/ 2147483646 h 1740"/>
              <a:gd name="T110" fmla="*/ 2147483646 w 2133"/>
              <a:gd name="T111" fmla="*/ 2147483646 h 1740"/>
              <a:gd name="T112" fmla="*/ 2147483646 w 2133"/>
              <a:gd name="T113" fmla="*/ 2147483646 h 1740"/>
              <a:gd name="T114" fmla="*/ 2147483646 w 2133"/>
              <a:gd name="T115" fmla="*/ 2147483646 h 17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33"/>
              <a:gd name="T175" fmla="*/ 0 h 1740"/>
              <a:gd name="T176" fmla="*/ 2133 w 2133"/>
              <a:gd name="T177" fmla="*/ 1740 h 17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33" h="1740">
                <a:moveTo>
                  <a:pt x="144" y="1356"/>
                </a:moveTo>
                <a:cubicBezTo>
                  <a:pt x="128" y="1329"/>
                  <a:pt x="110" y="1305"/>
                  <a:pt x="93" y="1280"/>
                </a:cubicBezTo>
                <a:cubicBezTo>
                  <a:pt x="82" y="1234"/>
                  <a:pt x="66" y="1191"/>
                  <a:pt x="55" y="1145"/>
                </a:cubicBezTo>
                <a:cubicBezTo>
                  <a:pt x="48" y="1075"/>
                  <a:pt x="35" y="1014"/>
                  <a:pt x="16" y="947"/>
                </a:cubicBezTo>
                <a:cubicBezTo>
                  <a:pt x="19" y="829"/>
                  <a:pt x="0" y="651"/>
                  <a:pt x="48" y="524"/>
                </a:cubicBezTo>
                <a:cubicBezTo>
                  <a:pt x="51" y="490"/>
                  <a:pt x="46" y="453"/>
                  <a:pt x="61" y="422"/>
                </a:cubicBezTo>
                <a:cubicBezTo>
                  <a:pt x="112" y="320"/>
                  <a:pt x="201" y="263"/>
                  <a:pt x="304" y="224"/>
                </a:cubicBezTo>
                <a:cubicBezTo>
                  <a:pt x="471" y="227"/>
                  <a:pt x="612" y="233"/>
                  <a:pt x="772" y="217"/>
                </a:cubicBezTo>
                <a:cubicBezTo>
                  <a:pt x="820" y="202"/>
                  <a:pt x="862" y="170"/>
                  <a:pt x="906" y="147"/>
                </a:cubicBezTo>
                <a:cubicBezTo>
                  <a:pt x="924" y="138"/>
                  <a:pt x="964" y="128"/>
                  <a:pt x="964" y="128"/>
                </a:cubicBezTo>
                <a:cubicBezTo>
                  <a:pt x="1081" y="131"/>
                  <a:pt x="1173" y="135"/>
                  <a:pt x="1284" y="147"/>
                </a:cubicBezTo>
                <a:cubicBezTo>
                  <a:pt x="1345" y="162"/>
                  <a:pt x="1290" y="140"/>
                  <a:pt x="1316" y="249"/>
                </a:cubicBezTo>
                <a:cubicBezTo>
                  <a:pt x="1320" y="265"/>
                  <a:pt x="1342" y="269"/>
                  <a:pt x="1354" y="281"/>
                </a:cubicBezTo>
                <a:cubicBezTo>
                  <a:pt x="1402" y="276"/>
                  <a:pt x="1416" y="269"/>
                  <a:pt x="1456" y="256"/>
                </a:cubicBezTo>
                <a:cubicBezTo>
                  <a:pt x="1479" y="239"/>
                  <a:pt x="1507" y="231"/>
                  <a:pt x="1527" y="211"/>
                </a:cubicBezTo>
                <a:cubicBezTo>
                  <a:pt x="1572" y="166"/>
                  <a:pt x="1605" y="121"/>
                  <a:pt x="1668" y="102"/>
                </a:cubicBezTo>
                <a:cubicBezTo>
                  <a:pt x="1696" y="80"/>
                  <a:pt x="1729" y="59"/>
                  <a:pt x="1764" y="51"/>
                </a:cubicBezTo>
                <a:cubicBezTo>
                  <a:pt x="1812" y="27"/>
                  <a:pt x="1853" y="16"/>
                  <a:pt x="1904" y="0"/>
                </a:cubicBezTo>
                <a:cubicBezTo>
                  <a:pt x="1941" y="5"/>
                  <a:pt x="1965" y="17"/>
                  <a:pt x="2000" y="25"/>
                </a:cubicBezTo>
                <a:cubicBezTo>
                  <a:pt x="2033" y="41"/>
                  <a:pt x="2063" y="60"/>
                  <a:pt x="2096" y="76"/>
                </a:cubicBezTo>
                <a:cubicBezTo>
                  <a:pt x="2133" y="214"/>
                  <a:pt x="2093" y="258"/>
                  <a:pt x="2032" y="352"/>
                </a:cubicBezTo>
                <a:cubicBezTo>
                  <a:pt x="2024" y="377"/>
                  <a:pt x="2008" y="381"/>
                  <a:pt x="1994" y="403"/>
                </a:cubicBezTo>
                <a:cubicBezTo>
                  <a:pt x="1949" y="474"/>
                  <a:pt x="1889" y="538"/>
                  <a:pt x="1834" y="601"/>
                </a:cubicBezTo>
                <a:cubicBezTo>
                  <a:pt x="1801" y="639"/>
                  <a:pt x="1759" y="668"/>
                  <a:pt x="1732" y="710"/>
                </a:cubicBezTo>
                <a:cubicBezTo>
                  <a:pt x="1741" y="739"/>
                  <a:pt x="1761" y="735"/>
                  <a:pt x="1789" y="742"/>
                </a:cubicBezTo>
                <a:cubicBezTo>
                  <a:pt x="1819" y="741"/>
                  <a:pt x="1975" y="728"/>
                  <a:pt x="2039" y="742"/>
                </a:cubicBezTo>
                <a:cubicBezTo>
                  <a:pt x="2069" y="748"/>
                  <a:pt x="2109" y="800"/>
                  <a:pt x="2109" y="800"/>
                </a:cubicBezTo>
                <a:cubicBezTo>
                  <a:pt x="2119" y="835"/>
                  <a:pt x="2109" y="849"/>
                  <a:pt x="2096" y="883"/>
                </a:cubicBezTo>
                <a:cubicBezTo>
                  <a:pt x="2088" y="905"/>
                  <a:pt x="2083" y="933"/>
                  <a:pt x="2071" y="953"/>
                </a:cubicBezTo>
                <a:cubicBezTo>
                  <a:pt x="2043" y="1000"/>
                  <a:pt x="2000" y="1043"/>
                  <a:pt x="1962" y="1081"/>
                </a:cubicBezTo>
                <a:cubicBezTo>
                  <a:pt x="1941" y="1102"/>
                  <a:pt x="1932" y="1118"/>
                  <a:pt x="1904" y="1126"/>
                </a:cubicBezTo>
                <a:cubicBezTo>
                  <a:pt x="1846" y="1123"/>
                  <a:pt x="1783" y="1123"/>
                  <a:pt x="1725" y="1113"/>
                </a:cubicBezTo>
                <a:cubicBezTo>
                  <a:pt x="1703" y="1109"/>
                  <a:pt x="1702" y="1102"/>
                  <a:pt x="1680" y="1094"/>
                </a:cubicBezTo>
                <a:cubicBezTo>
                  <a:pt x="1646" y="1081"/>
                  <a:pt x="1553" y="1081"/>
                  <a:pt x="1546" y="1081"/>
                </a:cubicBezTo>
                <a:cubicBezTo>
                  <a:pt x="1484" y="1083"/>
                  <a:pt x="1422" y="1083"/>
                  <a:pt x="1360" y="1088"/>
                </a:cubicBezTo>
                <a:cubicBezTo>
                  <a:pt x="1347" y="1089"/>
                  <a:pt x="1322" y="1100"/>
                  <a:pt x="1322" y="1100"/>
                </a:cubicBezTo>
                <a:cubicBezTo>
                  <a:pt x="1298" y="1118"/>
                  <a:pt x="1281" y="1133"/>
                  <a:pt x="1264" y="1158"/>
                </a:cubicBezTo>
                <a:cubicBezTo>
                  <a:pt x="1270" y="1258"/>
                  <a:pt x="1257" y="1319"/>
                  <a:pt x="1354" y="1350"/>
                </a:cubicBezTo>
                <a:cubicBezTo>
                  <a:pt x="1403" y="1384"/>
                  <a:pt x="1463" y="1409"/>
                  <a:pt x="1501" y="1459"/>
                </a:cubicBezTo>
                <a:cubicBezTo>
                  <a:pt x="1528" y="1495"/>
                  <a:pt x="1542" y="1543"/>
                  <a:pt x="1552" y="1587"/>
                </a:cubicBezTo>
                <a:cubicBezTo>
                  <a:pt x="1550" y="1604"/>
                  <a:pt x="1552" y="1622"/>
                  <a:pt x="1546" y="1638"/>
                </a:cubicBezTo>
                <a:cubicBezTo>
                  <a:pt x="1540" y="1654"/>
                  <a:pt x="1525" y="1664"/>
                  <a:pt x="1514" y="1676"/>
                </a:cubicBezTo>
                <a:cubicBezTo>
                  <a:pt x="1500" y="1692"/>
                  <a:pt x="1490" y="1716"/>
                  <a:pt x="1469" y="1721"/>
                </a:cubicBezTo>
                <a:cubicBezTo>
                  <a:pt x="1441" y="1727"/>
                  <a:pt x="1413" y="1731"/>
                  <a:pt x="1386" y="1740"/>
                </a:cubicBezTo>
                <a:cubicBezTo>
                  <a:pt x="1308" y="1735"/>
                  <a:pt x="1218" y="1740"/>
                  <a:pt x="1149" y="1696"/>
                </a:cubicBezTo>
                <a:cubicBezTo>
                  <a:pt x="1116" y="1651"/>
                  <a:pt x="1109" y="1647"/>
                  <a:pt x="1098" y="1600"/>
                </a:cubicBezTo>
                <a:cubicBezTo>
                  <a:pt x="1102" y="1556"/>
                  <a:pt x="1109" y="1520"/>
                  <a:pt x="1117" y="1478"/>
                </a:cubicBezTo>
                <a:cubicBezTo>
                  <a:pt x="1115" y="1452"/>
                  <a:pt x="1118" y="1426"/>
                  <a:pt x="1111" y="1401"/>
                </a:cubicBezTo>
                <a:cubicBezTo>
                  <a:pt x="1109" y="1394"/>
                  <a:pt x="1098" y="1393"/>
                  <a:pt x="1092" y="1388"/>
                </a:cubicBezTo>
                <a:cubicBezTo>
                  <a:pt x="1055" y="1356"/>
                  <a:pt x="1024" y="1300"/>
                  <a:pt x="983" y="1280"/>
                </a:cubicBezTo>
                <a:cubicBezTo>
                  <a:pt x="951" y="1247"/>
                  <a:pt x="912" y="1233"/>
                  <a:pt x="868" y="1222"/>
                </a:cubicBezTo>
                <a:cubicBezTo>
                  <a:pt x="780" y="1224"/>
                  <a:pt x="692" y="1219"/>
                  <a:pt x="605" y="1228"/>
                </a:cubicBezTo>
                <a:cubicBezTo>
                  <a:pt x="557" y="1233"/>
                  <a:pt x="530" y="1305"/>
                  <a:pt x="496" y="1331"/>
                </a:cubicBezTo>
                <a:cubicBezTo>
                  <a:pt x="436" y="1376"/>
                  <a:pt x="423" y="1377"/>
                  <a:pt x="336" y="1382"/>
                </a:cubicBezTo>
                <a:cubicBezTo>
                  <a:pt x="274" y="1380"/>
                  <a:pt x="212" y="1384"/>
                  <a:pt x="151" y="1376"/>
                </a:cubicBezTo>
                <a:cubicBezTo>
                  <a:pt x="144" y="1375"/>
                  <a:pt x="147" y="1362"/>
                  <a:pt x="144" y="1356"/>
                </a:cubicBezTo>
                <a:cubicBezTo>
                  <a:pt x="141" y="1349"/>
                  <a:pt x="132" y="1337"/>
                  <a:pt x="132" y="1337"/>
                </a:cubicBezTo>
                <a:cubicBezTo>
                  <a:pt x="132" y="1337"/>
                  <a:pt x="140" y="1350"/>
                  <a:pt x="144" y="135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2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691D5C-C6D4-46CE-9195-2240D7C89A2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centrality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029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200" dirty="0"/>
              <a:t>Which nodes are most </a:t>
            </a:r>
            <a:r>
              <a:rPr lang="ja-JP" altLang="en-US" sz="2200" dirty="0"/>
              <a:t>‘</a:t>
            </a:r>
            <a:r>
              <a:rPr lang="en-US" altLang="ja-JP" sz="2200" dirty="0"/>
              <a:t>central</a:t>
            </a:r>
            <a:r>
              <a:rPr lang="ja-JP" altLang="en-US" sz="2200" dirty="0"/>
              <a:t>’</a:t>
            </a:r>
            <a:r>
              <a:rPr lang="en-US" altLang="ja-JP" sz="2200" dirty="0"/>
              <a:t>?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Definition of </a:t>
            </a:r>
            <a:r>
              <a:rPr lang="ja-JP" altLang="en-US" sz="2200" dirty="0"/>
              <a:t>‘</a:t>
            </a:r>
            <a:r>
              <a:rPr lang="en-US" altLang="ja-JP" sz="2200" dirty="0"/>
              <a:t>central</a:t>
            </a:r>
            <a:r>
              <a:rPr lang="ja-JP" altLang="en-US" sz="2200" dirty="0"/>
              <a:t>’</a:t>
            </a:r>
            <a:r>
              <a:rPr lang="en-US" altLang="ja-JP" sz="2200" dirty="0"/>
              <a:t> varies by context/purpose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Local measure:</a:t>
            </a:r>
          </a:p>
          <a:p>
            <a:pPr lvl="1">
              <a:spcBef>
                <a:spcPct val="0"/>
              </a:spcBef>
            </a:pPr>
            <a:r>
              <a:rPr lang="en-US" altLang="en-US" sz="2200" dirty="0"/>
              <a:t>degree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Relative to rest of network:</a:t>
            </a:r>
          </a:p>
          <a:p>
            <a:pPr lvl="1">
              <a:spcBef>
                <a:spcPct val="0"/>
              </a:spcBef>
            </a:pPr>
            <a:r>
              <a:rPr lang="en-US" altLang="en-US" sz="2200" dirty="0"/>
              <a:t>closeness, </a:t>
            </a:r>
            <a:r>
              <a:rPr lang="en-US" altLang="en-US" sz="2200" dirty="0" err="1"/>
              <a:t>betweenness</a:t>
            </a:r>
            <a:r>
              <a:rPr lang="en-US" altLang="en-US" sz="2200" dirty="0"/>
              <a:t>, eigenvector (</a:t>
            </a:r>
            <a:r>
              <a:rPr lang="en-US" altLang="en-US" sz="2200" dirty="0" err="1"/>
              <a:t>Bonacich</a:t>
            </a:r>
            <a:r>
              <a:rPr lang="en-US" altLang="en-US" sz="2200" dirty="0"/>
              <a:t> power centrality), Katz, PageRank, …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How evenly is centrality distributed among nodes?</a:t>
            </a:r>
          </a:p>
          <a:p>
            <a:pPr lvl="1">
              <a:spcBef>
                <a:spcPct val="0"/>
              </a:spcBef>
            </a:pPr>
            <a:r>
              <a:rPr lang="en-US" altLang="en-US" sz="2200" dirty="0"/>
              <a:t>Centralization, hubs and authorities, …</a:t>
            </a: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BDA70B-2D8B-4634-879A-7194AEE1163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Comparison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9413" y="1095375"/>
            <a:ext cx="8764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aseline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Comparing three centrality values</a:t>
            </a:r>
          </a:p>
          <a:p>
            <a:pPr lvl="1" eaLnBrk="1" hangingPunct="1">
              <a:buFontTx/>
              <a:buChar char="•"/>
            </a:pPr>
            <a:r>
              <a:rPr lang="en-US" altLang="en-US" sz="1800" baseline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Generally, the 3 centrality types will be positively correlated</a:t>
            </a:r>
          </a:p>
          <a:p>
            <a:pPr lvl="1" eaLnBrk="1" hangingPunct="1">
              <a:buFontTx/>
              <a:buChar char="•"/>
            </a:pPr>
            <a:r>
              <a:rPr lang="en-US" altLang="en-US" sz="1800" baseline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When they are not (or low correlation), it usually reveals interesting information</a:t>
            </a: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386026" y="2177362"/>
            <a:ext cx="2142572" cy="610385"/>
            <a:chOff x="0" y="0"/>
            <a:chExt cx="972" cy="384"/>
          </a:xfrm>
        </p:grpSpPr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43" y="0"/>
              <a:ext cx="8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aseline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 </a:t>
              </a:r>
            </a:p>
            <a:p>
              <a:endParaRPr lang="en-US" altLang="en-US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72" cy="38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2528598" y="2177362"/>
            <a:ext cx="2142572" cy="610385"/>
            <a:chOff x="972" y="0"/>
            <a:chExt cx="972" cy="384"/>
          </a:xfrm>
        </p:grpSpPr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1015" y="0"/>
              <a:ext cx="8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b="1" baseline="0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Low </a:t>
              </a:r>
            </a:p>
            <a:p>
              <a:pPr eaLnBrk="1" hangingPunct="1"/>
              <a:r>
                <a:rPr lang="en-US" altLang="en-US" sz="1800" b="1" baseline="0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Degree</a:t>
              </a:r>
              <a:r>
                <a:rPr lang="en-US" altLang="en-US" sz="1800" b="1" baseline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</a:t>
              </a: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972" y="0"/>
              <a:ext cx="972" cy="38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4671169" y="2177362"/>
            <a:ext cx="2142572" cy="610385"/>
            <a:chOff x="1944" y="0"/>
            <a:chExt cx="972" cy="384"/>
          </a:xfrm>
        </p:grpSpPr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1987" y="0"/>
              <a:ext cx="8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b="1" baseline="0" dirty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Low </a:t>
              </a:r>
            </a:p>
            <a:p>
              <a:pPr eaLnBrk="1" hangingPunct="1"/>
              <a:r>
                <a:rPr lang="en-US" altLang="en-US" sz="1800" b="1" baseline="0" dirty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Closeness</a:t>
              </a: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1944" y="0"/>
              <a:ext cx="972" cy="38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813741" y="2177362"/>
            <a:ext cx="2142572" cy="610385"/>
            <a:chOff x="2916" y="0"/>
            <a:chExt cx="972" cy="384"/>
          </a:xfrm>
        </p:grpSpPr>
        <p:sp>
          <p:nvSpPr>
            <p:cNvPr id="51" name="Rectangle 15"/>
            <p:cNvSpPr>
              <a:spLocks noChangeArrowheads="1"/>
            </p:cNvSpPr>
            <p:nvPr/>
          </p:nvSpPr>
          <p:spPr bwMode="auto">
            <a:xfrm>
              <a:off x="2959" y="0"/>
              <a:ext cx="88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b="1" baseline="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Low</a:t>
              </a:r>
            </a:p>
            <a:p>
              <a:pPr eaLnBrk="1" hangingPunct="1"/>
              <a:r>
                <a:rPr lang="en-US" altLang="en-US" sz="1800" b="1" baseline="0" dirty="0" err="1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Betweenness</a:t>
              </a:r>
              <a:endParaRPr lang="en-US" altLang="en-US" sz="1800" b="1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/>
          </p:nvSpPr>
          <p:spPr bwMode="auto">
            <a:xfrm>
              <a:off x="2916" y="0"/>
              <a:ext cx="972" cy="38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386026" y="2787747"/>
            <a:ext cx="2142572" cy="1268457"/>
            <a:chOff x="0" y="384"/>
            <a:chExt cx="972" cy="798"/>
          </a:xfrm>
        </p:grpSpPr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64" y="510"/>
              <a:ext cx="88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b="1" baseline="0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High </a:t>
              </a:r>
            </a:p>
            <a:p>
              <a:pPr eaLnBrk="1" hangingPunct="1"/>
              <a:r>
                <a:rPr lang="en-US" altLang="en-US" sz="1800" b="1" baseline="0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Degree</a:t>
              </a:r>
            </a:p>
            <a:p>
              <a:endParaRPr lang="en-US" altLang="en-US" sz="32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0" y="384"/>
              <a:ext cx="972" cy="6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2528598" y="2787747"/>
            <a:ext cx="2142572" cy="1068174"/>
            <a:chOff x="972" y="384"/>
            <a:chExt cx="972" cy="672"/>
          </a:xfrm>
        </p:grpSpPr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1015" y="384"/>
              <a:ext cx="88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aseline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 </a:t>
              </a:r>
            </a:p>
            <a:p>
              <a:endParaRPr lang="en-US" altLang="en-US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972" y="384"/>
              <a:ext cx="972" cy="6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4671170" y="2787747"/>
            <a:ext cx="2149185" cy="1271636"/>
            <a:chOff x="1944" y="384"/>
            <a:chExt cx="975" cy="800"/>
          </a:xfrm>
        </p:grpSpPr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1993" y="512"/>
              <a:ext cx="92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i="1" baseline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Node is embedded in a community that is far from the rest of the network</a:t>
              </a:r>
            </a:p>
            <a:p>
              <a:endParaRPr lang="en-US" altLang="en-US" sz="28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Rectangle 25"/>
            <p:cNvSpPr>
              <a:spLocks noChangeArrowheads="1"/>
            </p:cNvSpPr>
            <p:nvPr/>
          </p:nvSpPr>
          <p:spPr bwMode="auto">
            <a:xfrm>
              <a:off x="1944" y="384"/>
              <a:ext cx="972" cy="6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6813741" y="2787747"/>
            <a:ext cx="2142572" cy="1187390"/>
            <a:chOff x="2916" y="384"/>
            <a:chExt cx="972" cy="747"/>
          </a:xfrm>
        </p:grpSpPr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2956" y="459"/>
              <a:ext cx="88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i="1" baseline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Node’s connections are redundant - communication bypasses the node</a:t>
              </a:r>
            </a:p>
            <a:p>
              <a:endParaRPr lang="en-US" altLang="en-US" sz="28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2916" y="384"/>
              <a:ext cx="972" cy="6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386026" y="3855921"/>
            <a:ext cx="2142572" cy="1247792"/>
            <a:chOff x="0" y="1056"/>
            <a:chExt cx="972" cy="785"/>
          </a:xfrm>
        </p:grpSpPr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76" y="1169"/>
              <a:ext cx="88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b="1" baseline="0" dirty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High </a:t>
              </a:r>
            </a:p>
            <a:p>
              <a:pPr eaLnBrk="1" hangingPunct="1"/>
              <a:r>
                <a:rPr lang="en-US" altLang="en-US" sz="1800" b="1" baseline="0" dirty="0">
                  <a:solidFill>
                    <a:srgbClr val="7030A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Closeness</a:t>
              </a:r>
            </a:p>
            <a:p>
              <a:endParaRPr lang="en-US" altLang="en-US" sz="2000" b="1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0" y="1056"/>
              <a:ext cx="972" cy="6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2528598" y="3855921"/>
            <a:ext cx="2142572" cy="1320911"/>
            <a:chOff x="972" y="1056"/>
            <a:chExt cx="972" cy="831"/>
          </a:xfrm>
        </p:grpSpPr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1018" y="1215"/>
              <a:ext cx="88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i="1" baseline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node connected to important/active alters </a:t>
              </a:r>
            </a:p>
            <a:p>
              <a:endParaRPr lang="en-US" altLang="en-US" sz="28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972" y="1056"/>
              <a:ext cx="972" cy="6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4671169" y="3855921"/>
            <a:ext cx="2142572" cy="1068174"/>
            <a:chOff x="1944" y="1056"/>
            <a:chExt cx="972" cy="672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987" y="1056"/>
              <a:ext cx="88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aseline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 </a:t>
              </a:r>
            </a:p>
            <a:p>
              <a:endParaRPr lang="en-US" altLang="en-US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944" y="1056"/>
              <a:ext cx="972" cy="6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6813741" y="3855921"/>
            <a:ext cx="2142572" cy="1146062"/>
            <a:chOff x="2916" y="1056"/>
            <a:chExt cx="972" cy="721"/>
          </a:xfrm>
        </p:grpSpPr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2956" y="1105"/>
              <a:ext cx="88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i="1" baseline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Probably multiple paths in the network, node is near many people, but so are many others</a:t>
              </a:r>
            </a:p>
            <a:p>
              <a:endParaRPr lang="en-US" altLang="en-US" sz="28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2916" y="1056"/>
              <a:ext cx="972" cy="672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3" name="Group 41"/>
          <p:cNvGrpSpPr>
            <a:grpSpLocks/>
          </p:cNvGrpSpPr>
          <p:nvPr/>
        </p:nvGrpSpPr>
        <p:grpSpPr bwMode="auto">
          <a:xfrm>
            <a:off x="386026" y="4924095"/>
            <a:ext cx="2142572" cy="1443306"/>
            <a:chOff x="0" y="1728"/>
            <a:chExt cx="972" cy="908"/>
          </a:xfrm>
        </p:grpSpPr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66" y="1868"/>
              <a:ext cx="88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b="1" baseline="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High </a:t>
              </a:r>
            </a:p>
            <a:p>
              <a:pPr eaLnBrk="1" hangingPunct="1"/>
              <a:r>
                <a:rPr lang="en-US" altLang="en-US" sz="1800" b="1" baseline="0" dirty="0" err="1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Betweenness</a:t>
              </a:r>
              <a:endParaRPr lang="en-US" altLang="en-US" sz="1800" b="1" baseline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altLang="en-US" sz="2000" b="1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0" y="1728"/>
              <a:ext cx="972" cy="768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2528598" y="4924095"/>
            <a:ext cx="2142572" cy="1448075"/>
            <a:chOff x="972" y="1728"/>
            <a:chExt cx="972" cy="911"/>
          </a:xfrm>
        </p:grpSpPr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1007" y="1871"/>
              <a:ext cx="88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i="1" baseline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Node's few ties are crucial for network flow</a:t>
              </a:r>
            </a:p>
            <a:p>
              <a:endParaRPr lang="en-US" altLang="en-US" sz="28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Rectangle 46"/>
            <p:cNvSpPr>
              <a:spLocks noChangeArrowheads="1"/>
            </p:cNvSpPr>
            <p:nvPr/>
          </p:nvSpPr>
          <p:spPr bwMode="auto">
            <a:xfrm>
              <a:off x="972" y="1728"/>
              <a:ext cx="972" cy="768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Group 47"/>
          <p:cNvGrpSpPr>
            <a:grpSpLocks/>
          </p:cNvGrpSpPr>
          <p:nvPr/>
        </p:nvGrpSpPr>
        <p:grpSpPr bwMode="auto">
          <a:xfrm>
            <a:off x="4671169" y="4924095"/>
            <a:ext cx="2142572" cy="1406747"/>
            <a:chOff x="1944" y="1728"/>
            <a:chExt cx="972" cy="885"/>
          </a:xfrm>
        </p:grpSpPr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2002" y="1845"/>
              <a:ext cx="88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 i="1" baseline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Very rare!  Node monopolizes the ties from a small number of people to many others.</a:t>
              </a:r>
            </a:p>
            <a:p>
              <a:endParaRPr lang="en-US" altLang="en-US" sz="280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1944" y="1728"/>
              <a:ext cx="972" cy="768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6" name="Group 50"/>
          <p:cNvGrpSpPr>
            <a:grpSpLocks/>
          </p:cNvGrpSpPr>
          <p:nvPr/>
        </p:nvGrpSpPr>
        <p:grpSpPr bwMode="auto">
          <a:xfrm>
            <a:off x="6813741" y="4924095"/>
            <a:ext cx="2142572" cy="1220770"/>
            <a:chOff x="2916" y="1728"/>
            <a:chExt cx="972" cy="768"/>
          </a:xfrm>
        </p:grpSpPr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>
              <a:off x="2959" y="1728"/>
              <a:ext cx="88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100" baseline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 </a:t>
              </a:r>
            </a:p>
            <a:p>
              <a:endParaRPr lang="en-US" altLang="en-US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2916" y="1728"/>
              <a:ext cx="972" cy="768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379413" y="2172593"/>
            <a:ext cx="8583513" cy="3977041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Degree centrality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Centralization 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Betweenness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centrality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Closeness centrality</a:t>
            </a:r>
          </a:p>
          <a:p>
            <a:pPr lvl="3">
              <a:buFont typeface="Wingdings" charset="0"/>
              <a:buChar char="n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ea typeface="ＭＳ Ｐゴシック" pitchFamily="-65" charset="-128"/>
              </a:rPr>
              <a:t>Eigenvector centrality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Katz centrality</a:t>
            </a:r>
          </a:p>
          <a:p>
            <a:pPr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Bonacich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power centrality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PageRank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2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Influence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Hubs and Authorities</a:t>
            </a:r>
          </a:p>
          <a:p>
            <a:pPr>
              <a:buFont typeface="Wingdings" charset="0"/>
              <a:buChar char="n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Applications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EED9FD-2EF5-4895-974B-AD464B04B46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200" b="1" dirty="0"/>
              <a:t>Eigenvalues and eigenvectors</a:t>
            </a:r>
            <a:r>
              <a:rPr lang="en-US" altLang="en-US" sz="2200" dirty="0"/>
              <a:t> have their origins in physics</a:t>
            </a:r>
          </a:p>
          <a:p>
            <a:pPr lvl="1">
              <a:spcBef>
                <a:spcPct val="50000"/>
              </a:spcBef>
            </a:pPr>
            <a:r>
              <a:rPr lang="en-US" altLang="en-US" sz="2200" dirty="0"/>
              <a:t>in particular in problems where motion is involved</a:t>
            </a:r>
          </a:p>
          <a:p>
            <a:pPr lvl="1">
              <a:spcBef>
                <a:spcPct val="50000"/>
              </a:spcBef>
            </a:pPr>
            <a:r>
              <a:rPr lang="en-US" altLang="en-US" sz="2200" dirty="0"/>
              <a:t>their uses extend from solutions to stress and strain problems to differential equations and quantum mechanics</a:t>
            </a:r>
          </a:p>
          <a:p>
            <a:pPr>
              <a:spcBef>
                <a:spcPct val="50000"/>
              </a:spcBef>
            </a:pPr>
            <a:r>
              <a:rPr lang="en-US" altLang="en-US" sz="2200" b="1" dirty="0"/>
              <a:t>Eigenvectors are vectors that point in directions where there is no rotation</a:t>
            </a:r>
            <a:endParaRPr lang="en-US" altLang="en-US" sz="2200" dirty="0"/>
          </a:p>
          <a:p>
            <a:pPr lvl="1">
              <a:spcBef>
                <a:spcPct val="50000"/>
              </a:spcBef>
            </a:pPr>
            <a:r>
              <a:rPr lang="en-US" altLang="en-US" sz="2200" dirty="0"/>
              <a:t>Eigenvalues are the change in length of the eigenvector from the original length</a:t>
            </a:r>
          </a:p>
          <a:p>
            <a:pPr>
              <a:spcBef>
                <a:spcPct val="50000"/>
              </a:spcBef>
            </a:pPr>
            <a:r>
              <a:rPr lang="en-US" altLang="en-US" sz="2200" dirty="0"/>
              <a:t>The basic equation in eigenvalue problems is:</a:t>
            </a:r>
          </a:p>
          <a:p>
            <a:endParaRPr lang="en-US" altLang="en-US" sz="2200" dirty="0"/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65125" y="4086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3581400" y="5257800"/>
          <a:ext cx="2617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400" imgH="139700" progId="Equation.3">
                  <p:embed/>
                </p:oleObj>
              </mc:Choice>
              <mc:Fallback>
                <p:oleObj name="Equation" r:id="rId2" imgW="533400" imgH="139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257800"/>
                        <a:ext cx="26177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Eigenvalues and eigenvectors</a:t>
            </a:r>
            <a:endParaRPr lang="en-US" altLang="en-US"/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557213" y="6127750"/>
            <a:ext cx="363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Slides from Fred K. </a:t>
            </a:r>
            <a:r>
              <a:rPr lang="en-US" altLang="en-US" sz="1800" b="1" dirty="0" err="1"/>
              <a:t>Duennebier</a:t>
            </a:r>
            <a:endParaRPr lang="en-US" altLang="en-US" sz="1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  <a:p>
            <a:r>
              <a:rPr lang="en-US" altLang="en-US" sz="2200" dirty="0"/>
              <a:t>In words, this simple equation says that for the square matrix </a:t>
            </a:r>
            <a:r>
              <a:rPr lang="en-US" altLang="en-US" sz="2200" b="1" dirty="0"/>
              <a:t>A</a:t>
            </a:r>
            <a:r>
              <a:rPr lang="en-US" altLang="en-US" sz="2200" dirty="0"/>
              <a:t>, there is a vector </a:t>
            </a:r>
            <a:r>
              <a:rPr lang="en-US" altLang="en-US" sz="2200" b="1" dirty="0"/>
              <a:t>x</a:t>
            </a:r>
            <a:r>
              <a:rPr lang="en-US" altLang="en-US" sz="2200" dirty="0"/>
              <a:t> such that the product of </a:t>
            </a:r>
            <a:r>
              <a:rPr lang="en-US" altLang="en-US" sz="2200" b="1" dirty="0"/>
              <a:t>Ax</a:t>
            </a:r>
            <a:r>
              <a:rPr lang="en-US" altLang="en-US" sz="2200" dirty="0"/>
              <a:t> is equal to a</a:t>
            </a:r>
            <a:r>
              <a:rPr lang="en-US" altLang="en-US" sz="2200" dirty="0">
                <a:solidFill>
                  <a:srgbClr val="FF0000"/>
                </a:solidFill>
              </a:rPr>
              <a:t> SCALAR </a:t>
            </a:r>
            <a:r>
              <a:rPr lang="en-US" altLang="en-US" sz="2200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en-US" sz="2200" dirty="0"/>
              <a:t> multiplied by </a:t>
            </a:r>
            <a:r>
              <a:rPr lang="en-US" altLang="en-US" sz="2200" b="1" dirty="0"/>
              <a:t>x</a:t>
            </a:r>
          </a:p>
          <a:p>
            <a:endParaRPr lang="en-US" altLang="en-US" sz="2200" dirty="0"/>
          </a:p>
          <a:p>
            <a:r>
              <a:rPr lang="en-US" altLang="en-US" sz="2200" dirty="0"/>
              <a:t>The multiplication of vector </a:t>
            </a:r>
            <a:r>
              <a:rPr lang="en-US" altLang="en-US" sz="2200" b="1" dirty="0"/>
              <a:t>x</a:t>
            </a:r>
            <a:r>
              <a:rPr lang="en-US" altLang="en-US" sz="2200" dirty="0"/>
              <a:t> by a scalar constant is the same as stretching or shrinking the coordinates by a constant value</a:t>
            </a:r>
          </a:p>
          <a:p>
            <a:endParaRPr lang="en-US" altLang="en-US" sz="2200" dirty="0"/>
          </a:p>
          <a:p>
            <a:r>
              <a:rPr lang="en-US" altLang="en-US" sz="2200" dirty="0"/>
              <a:t>The vector </a:t>
            </a:r>
            <a:r>
              <a:rPr lang="en-US" altLang="en-US" sz="2200" b="1" dirty="0"/>
              <a:t>x</a:t>
            </a:r>
            <a:r>
              <a:rPr lang="en-US" altLang="en-US" sz="2200" dirty="0"/>
              <a:t> is called an </a:t>
            </a:r>
            <a:r>
              <a:rPr lang="en-US" altLang="en-US" sz="2200" b="1" dirty="0"/>
              <a:t>eigenvector </a:t>
            </a:r>
            <a:r>
              <a:rPr lang="en-US" altLang="en-US" sz="2200" dirty="0"/>
              <a:t>and the scalar </a:t>
            </a:r>
            <a:r>
              <a:rPr lang="en-US" altLang="en-US" sz="2200" dirty="0">
                <a:sym typeface="Symbol" panose="05050102010706020507" pitchFamily="18" charset="2"/>
              </a:rPr>
              <a:t></a:t>
            </a:r>
            <a:r>
              <a:rPr lang="en-US" altLang="en-US" sz="2200" dirty="0"/>
              <a:t>, is called an </a:t>
            </a:r>
            <a:r>
              <a:rPr lang="en-US" altLang="en-US" sz="2200" b="1" dirty="0"/>
              <a:t>eigenvalue</a:t>
            </a:r>
            <a:r>
              <a:rPr lang="en-US" altLang="en-US" sz="2200" dirty="0"/>
              <a:t>.</a:t>
            </a:r>
          </a:p>
          <a:p>
            <a:endParaRPr lang="en-US" altLang="en-US" sz="2200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276600" y="1414463"/>
          <a:ext cx="2327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400" imgH="139700" progId="Equation.3">
                  <p:embed/>
                </p:oleObj>
              </mc:Choice>
              <mc:Fallback>
                <p:oleObj name="Equation" r:id="rId2" imgW="5334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14463"/>
                        <a:ext cx="23272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981700" y="1600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(E.01)</a:t>
            </a:r>
          </a:p>
        </p:txBody>
      </p:sp>
      <p:sp>
        <p:nvSpPr>
          <p:cNvPr id="563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Eigenvalues and eigenvectors</a:t>
            </a: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2743200" y="6143109"/>
            <a:ext cx="426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https://youtu.be/ue3yoeZvt8E?t=2m27s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65ECF5-6820-C95D-A46A-3DFD982C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323319"/>
            <a:ext cx="3467100" cy="1282700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77FF5176-4FB9-625D-275C-0C1A9919E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323319"/>
            <a:ext cx="3454400" cy="109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5D4A3C-74A5-F227-1C0D-A3FB812ACE04}"/>
              </a:ext>
            </a:extLst>
          </p:cNvPr>
          <p:cNvSpPr txBox="1"/>
          <p:nvPr/>
        </p:nvSpPr>
        <p:spPr>
          <a:xfrm>
            <a:off x="2590800" y="1524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Which one you will follow back?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1214C0-65C2-CC42-96F7-D8EB77A704AA}"/>
              </a:ext>
            </a:extLst>
          </p:cNvPr>
          <p:cNvSpPr txBox="1"/>
          <p:nvPr/>
        </p:nvSpPr>
        <p:spPr>
          <a:xfrm>
            <a:off x="2216756" y="39539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A3557-FAAB-98BC-9A4C-6B738A016A40}"/>
              </a:ext>
            </a:extLst>
          </p:cNvPr>
          <p:cNvSpPr txBox="1"/>
          <p:nvPr/>
        </p:nvSpPr>
        <p:spPr>
          <a:xfrm>
            <a:off x="6364873" y="39539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B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29A5AEF-C995-8D5F-E694-3DA5381E6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899" y="3046452"/>
            <a:ext cx="1092201" cy="10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68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65ECF5-6820-C95D-A46A-3DFD982C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953267"/>
            <a:ext cx="3467100" cy="1282700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77FF5176-4FB9-625D-275C-0C1A9919E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53267"/>
            <a:ext cx="3454400" cy="109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5D4A3C-74A5-F227-1C0D-A3FB812ACE04}"/>
              </a:ext>
            </a:extLst>
          </p:cNvPr>
          <p:cNvSpPr txBox="1"/>
          <p:nvPr/>
        </p:nvSpPr>
        <p:spPr>
          <a:xfrm>
            <a:off x="2590800" y="9144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Which one you will follow back?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1214C0-65C2-CC42-96F7-D8EB77A704AA}"/>
              </a:ext>
            </a:extLst>
          </p:cNvPr>
          <p:cNvSpPr txBox="1"/>
          <p:nvPr/>
        </p:nvSpPr>
        <p:spPr>
          <a:xfrm>
            <a:off x="2216756" y="25839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A3557-FAAB-98BC-9A4C-6B738A016A40}"/>
              </a:ext>
            </a:extLst>
          </p:cNvPr>
          <p:cNvSpPr txBox="1"/>
          <p:nvPr/>
        </p:nvSpPr>
        <p:spPr>
          <a:xfrm>
            <a:off x="6364873" y="25839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B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29A5AEF-C995-8D5F-E694-3DA5381E6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899" y="1676400"/>
            <a:ext cx="1092201" cy="1092201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25F3CE-2BB0-67EB-888F-872670D24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5744243"/>
            <a:ext cx="3788070" cy="109220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3D9EE7-F4A2-7CF3-50C2-6D3265BD4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902318"/>
            <a:ext cx="3848445" cy="975364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9C323C-1382-93E5-0289-EC717B5EF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702" y="3962400"/>
            <a:ext cx="4090898" cy="8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49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65ECF5-6820-C95D-A46A-3DFD982C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953267"/>
            <a:ext cx="3467100" cy="1282700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77FF5176-4FB9-625D-275C-0C1A9919E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53267"/>
            <a:ext cx="3454400" cy="109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5D4A3C-74A5-F227-1C0D-A3FB812ACE04}"/>
              </a:ext>
            </a:extLst>
          </p:cNvPr>
          <p:cNvSpPr txBox="1"/>
          <p:nvPr/>
        </p:nvSpPr>
        <p:spPr>
          <a:xfrm>
            <a:off x="2590800" y="9144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Which one you will follow back?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1214C0-65C2-CC42-96F7-D8EB77A704AA}"/>
              </a:ext>
            </a:extLst>
          </p:cNvPr>
          <p:cNvSpPr txBox="1"/>
          <p:nvPr/>
        </p:nvSpPr>
        <p:spPr>
          <a:xfrm>
            <a:off x="2216756" y="25839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CA3557-FAAB-98BC-9A4C-6B738A016A40}"/>
              </a:ext>
            </a:extLst>
          </p:cNvPr>
          <p:cNvSpPr txBox="1"/>
          <p:nvPr/>
        </p:nvSpPr>
        <p:spPr>
          <a:xfrm>
            <a:off x="6364873" y="25839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B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29A5AEF-C995-8D5F-E694-3DA5381E6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899" y="1676400"/>
            <a:ext cx="1092201" cy="1092201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25F3CE-2BB0-67EB-888F-872670D24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744243"/>
            <a:ext cx="3788070" cy="109220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3D9EE7-F4A2-7CF3-50C2-6D3265BD4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902318"/>
            <a:ext cx="3848445" cy="975364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9C323C-1382-93E5-0289-EC717B5EF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102" y="3962400"/>
            <a:ext cx="4090898" cy="89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17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096000" cy="531876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Having more friends does not by itself guarantee that someone is more important</a:t>
            </a:r>
          </a:p>
          <a:p>
            <a:pPr lvl="1"/>
            <a:r>
              <a:rPr lang="en-US" sz="2200" dirty="0">
                <a:latin typeface="+mn-lt"/>
              </a:rPr>
              <a:t>Having more </a:t>
            </a:r>
            <a:r>
              <a:rPr lang="en-US" sz="2200" b="1" dirty="0">
                <a:latin typeface="+mn-lt"/>
              </a:rPr>
              <a:t>important friends </a:t>
            </a:r>
            <a:r>
              <a:rPr lang="en-US" sz="2200" dirty="0">
                <a:latin typeface="+mn-lt"/>
              </a:rPr>
              <a:t>provides a stronger signal</a:t>
            </a:r>
          </a:p>
          <a:p>
            <a:endParaRPr lang="en-US" sz="2200" dirty="0">
              <a:latin typeface="+mn-lt"/>
            </a:endParaRPr>
          </a:p>
        </p:txBody>
      </p:sp>
      <p:pic>
        <p:nvPicPr>
          <p:cNvPr id="1026" name="Picture 2" descr="https://media.licdn.com/mpr/mpr/shrinknp_200_200/p/2/000/0e3/005/2fc7e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44" y="11107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7396" y="3015734"/>
            <a:ext cx="1632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Phillip </a:t>
            </a: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Bonacich</a:t>
            </a: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582888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Eigenvector centrality generalizes degree centrality by incorporating the importance of the neighbors</a:t>
            </a:r>
            <a:r>
              <a:rPr lang="fa-IR" sz="2200" dirty="0">
                <a:latin typeface="+mn-lt"/>
                <a:ea typeface="Open Sans" panose="020B0606030504020204" pitchFamily="34" charset="0"/>
              </a:rPr>
              <a:t> </a:t>
            </a:r>
            <a:r>
              <a:rPr lang="en-US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(undirected)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For directed graphs, we can use incoming or outgoing edges</a:t>
            </a:r>
          </a:p>
        </p:txBody>
      </p:sp>
    </p:spTree>
    <p:extLst>
      <p:ext uri="{BB962C8B-B14F-4D97-AF65-F5344CB8AC3E}">
        <p14:creationId xmlns:p14="http://schemas.microsoft.com/office/powerpoint/2010/main" val="14223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 Centrality,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0520" y="1371600"/>
                <a:ext cx="8722960" cy="3429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latin typeface="+mn-lt"/>
                  </a:rPr>
                  <a:t>To compute eigenvector centrality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latin typeface="+mn-lt"/>
                  </a:rPr>
                  <a:t>,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>
                    <a:latin typeface="+mn-lt"/>
                  </a:rPr>
                  <a:t>We compute the eigenvalues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200" dirty="0">
                    <a:latin typeface="+mn-lt"/>
                  </a:rPr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>
                    <a:latin typeface="+mn-lt"/>
                  </a:rPr>
                  <a:t>Select the largest eigenvalue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sym typeface="Symbol"/>
                      </a:rPr>
                      <m:t>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>
                    <a:latin typeface="+mn-lt"/>
                  </a:rPr>
                  <a:t>The corresponding eigenvector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sym typeface="Symbol"/>
                      </a:rPr>
                      <m:t> </m:t>
                    </m:r>
                  </m:oMath>
                </a14:m>
                <a:r>
                  <a:rPr lang="en-US" sz="2200" dirty="0">
                    <a:latin typeface="+mn-lt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dirty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2200" b="1" i="0" dirty="0" smtClean="0"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</m:oMath>
                </a14:m>
                <a:endParaRPr lang="en-US" sz="2200" dirty="0">
                  <a:latin typeface="+mn-lt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dirty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2200" b="1" i="0" dirty="0"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components are the eigenvector centralities for the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520" y="1371600"/>
                <a:ext cx="8722960" cy="3429000"/>
              </a:xfrm>
              <a:blipFill>
                <a:blip r:embed="rId2"/>
                <a:stretch>
                  <a:fillRect l="-872" t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EAFEF1-7B76-4240-F858-F56C249EEEA2}"/>
                  </a:ext>
                </a:extLst>
              </p:cNvPr>
              <p:cNvSpPr txBox="1"/>
              <p:nvPr/>
            </p:nvSpPr>
            <p:spPr>
              <a:xfrm>
                <a:off x="533400" y="4158677"/>
                <a:ext cx="50871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+mn-lt"/>
                  </a:rPr>
                  <a:t>All the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dirty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2200" b="1" i="0" dirty="0"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will be positive</a:t>
                </a:r>
                <a:endParaRPr lang="en-US" sz="2200" b="1" dirty="0">
                  <a:latin typeface="+mn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EAFEF1-7B76-4240-F858-F56C249EE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58677"/>
                <a:ext cx="5087162" cy="707886"/>
              </a:xfrm>
              <a:prstGeom prst="rect">
                <a:avLst/>
              </a:prstGeom>
              <a:blipFill>
                <a:blip r:embed="rId3"/>
                <a:stretch>
                  <a:fillRect l="-1496" t="-5263" r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7196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Eigenvector Centrality: Example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3" r="58987" b="16318"/>
          <a:stretch>
            <a:fillRect/>
          </a:stretch>
        </p:blipFill>
        <p:spPr bwMode="auto">
          <a:xfrm>
            <a:off x="738188" y="914400"/>
            <a:ext cx="2362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909763"/>
            <a:ext cx="28702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258888"/>
            <a:ext cx="127793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274763"/>
            <a:ext cx="17224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250950"/>
            <a:ext cx="18653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1906588"/>
            <a:ext cx="46259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3021013"/>
            <a:ext cx="47704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49738"/>
            <a:ext cx="54022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632325"/>
            <a:ext cx="15652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353175" y="4175125"/>
            <a:ext cx="185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Open Sans" charset="0"/>
              </a:rPr>
              <a:t>Eigenvalues are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67600" y="4522788"/>
            <a:ext cx="593725" cy="506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54838" y="5005388"/>
            <a:ext cx="2189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Open Sans" charset="0"/>
              </a:rPr>
              <a:t>Largest Eigenvalue</a:t>
            </a: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27663"/>
            <a:ext cx="519588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6363" y="4857750"/>
            <a:ext cx="310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Open Sans" charset="0"/>
              </a:rPr>
              <a:t>Corresponding eigenvector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454650"/>
            <a:ext cx="29241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422650"/>
            <a:ext cx="32527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609600" y="5334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Centrality: who</a:t>
            </a:r>
            <a:r>
              <a:rPr lang="ja-JP" altLang="en-US">
                <a:solidFill>
                  <a:schemeClr val="tx2"/>
                </a:solidFill>
                <a:latin typeface="Arial Black" panose="020B0A04020102020204" pitchFamily="34" charset="0"/>
              </a:rPr>
              <a:t>’</a:t>
            </a:r>
            <a:r>
              <a:rPr lang="en-US" altLang="ja-JP" dirty="0">
                <a:solidFill>
                  <a:schemeClr val="tx2"/>
                </a:solidFill>
                <a:latin typeface="Arial Black" panose="020B0A04020102020204" pitchFamily="34" charset="0"/>
              </a:rPr>
              <a:t>s important based on their network position</a:t>
            </a:r>
            <a:endParaRPr lang="en-US" alt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1" name="Picture 8" descr="xy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54312"/>
            <a:ext cx="16383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xyo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54312"/>
            <a:ext cx="1524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xyclos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11512"/>
            <a:ext cx="187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xybe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78112"/>
            <a:ext cx="1663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1143000" y="4354512"/>
            <a:ext cx="12843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dirty="0">
                <a:latin typeface="+mn-lt"/>
              </a:rPr>
              <a:t>indegree</a:t>
            </a: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838200" y="1687512"/>
            <a:ext cx="7939994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dirty="0">
                <a:latin typeface="+mn-lt"/>
              </a:rPr>
              <a:t>In each of the following networks, X has higher centrality than </a:t>
            </a: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 dirty="0">
                <a:latin typeface="+mn-lt"/>
              </a:rPr>
              <a:t>Y according to a particular measure</a:t>
            </a:r>
          </a:p>
        </p:txBody>
      </p: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3124200" y="4354512"/>
            <a:ext cx="1457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>
                <a:latin typeface="+mn-lt"/>
              </a:rPr>
              <a:t>outdegree</a:t>
            </a:r>
          </a:p>
        </p:txBody>
      </p:sp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5105400" y="4354512"/>
            <a:ext cx="18485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>
                <a:latin typeface="+mn-lt"/>
              </a:rPr>
              <a:t>betweenness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7315200" y="4354512"/>
            <a:ext cx="14398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200">
                <a:latin typeface="+mn-lt"/>
              </a:rPr>
              <a:t>closeness</a:t>
            </a:r>
          </a:p>
        </p:txBody>
      </p:sp>
      <p:sp>
        <p:nvSpPr>
          <p:cNvPr id="123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240256-C2D0-4515-B349-B561583C317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Eigenvector Centrality: Example 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514600"/>
            <a:ext cx="281146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5425" y="2849563"/>
            <a:ext cx="502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latin typeface="Open Sans" charset="0"/>
                <a:sym typeface="Symbol" panose="05050102010706020507" pitchFamily="18" charset="2"/>
              </a:rPr>
              <a:t></a:t>
            </a:r>
            <a:r>
              <a:rPr lang="en-US" altLang="en-US">
                <a:latin typeface="Open Sans" charset="0"/>
                <a:sym typeface="Symbol" panose="05050102010706020507" pitchFamily="18" charset="2"/>
              </a:rPr>
              <a:t> = </a:t>
            </a:r>
            <a:r>
              <a:rPr lang="en-US" altLang="en-US">
                <a:latin typeface="Open Sans" charset="0"/>
              </a:rPr>
              <a:t>(2.68,  -1.74, -1.27,  0.33, 0.00)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05325" y="3821113"/>
            <a:ext cx="220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Open Sans" charset="0"/>
              </a:rPr>
              <a:t>Eigenvalues Vector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4352925" y="3644900"/>
            <a:ext cx="152400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93788" y="5181600"/>
            <a:ext cx="171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Open Sans" charset="0"/>
                <a:sym typeface="Symbol" panose="05050102010706020507" pitchFamily="18" charset="2"/>
              </a:rPr>
              <a:t></a:t>
            </a:r>
            <a:r>
              <a:rPr lang="en-US" altLang="en-US" baseline="-25000">
                <a:latin typeface="Open Sans" charset="0"/>
                <a:sym typeface="Symbol" panose="05050102010706020507" pitchFamily="18" charset="2"/>
              </a:rPr>
              <a:t>max</a:t>
            </a:r>
            <a:r>
              <a:rPr lang="en-US" altLang="en-US">
                <a:latin typeface="Open Sans" charset="0"/>
              </a:rPr>
              <a:t> = 2.68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454525"/>
            <a:ext cx="2098675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352800" y="3194050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6247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8" b="16255"/>
          <a:stretch>
            <a:fillRect/>
          </a:stretch>
        </p:blipFill>
        <p:spPr bwMode="auto">
          <a:xfrm>
            <a:off x="3124200" y="908050"/>
            <a:ext cx="297338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352800" y="5297488"/>
            <a:ext cx="5334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Eigenvector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/>
              <a:t>Can be calculated for directed graphs as well</a:t>
            </a:r>
          </a:p>
          <a:p>
            <a:pPr lvl="1"/>
            <a:r>
              <a:rPr lang="en-US" altLang="en-US" sz="2200" dirty="0"/>
              <a:t>We need to decide between incoming or outgoing edges</a:t>
            </a:r>
          </a:p>
          <a:p>
            <a:pPr lvl="1"/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  <a:p>
            <a:r>
              <a:rPr lang="en-US" altLang="en-US" sz="2200" dirty="0"/>
              <a:t>A has no incoming edges, hence a centrality of 0</a:t>
            </a:r>
          </a:p>
          <a:p>
            <a:r>
              <a:rPr lang="en-US" altLang="en-US" sz="2200" dirty="0"/>
              <a:t>B has only an incoming edge from A</a:t>
            </a:r>
          </a:p>
          <a:p>
            <a:pPr lvl="1"/>
            <a:r>
              <a:rPr lang="en-US" altLang="en-US" sz="2200" dirty="0"/>
              <a:t>Hence its centrality is also 0</a:t>
            </a:r>
          </a:p>
          <a:p>
            <a:r>
              <a:rPr lang="en-US" altLang="en-US" sz="2200" dirty="0"/>
              <a:t>Only vertices that are in a strongly connected component of two or more vertices or the out-component of such a component have non-zero centrality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7E3B01-311F-4553-B759-A94BD34A7DE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000"/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514600" y="2208213"/>
            <a:ext cx="3581400" cy="1516062"/>
            <a:chOff x="838200" y="2207567"/>
            <a:chExt cx="3581400" cy="1516461"/>
          </a:xfrm>
        </p:grpSpPr>
        <p:cxnSp>
          <p:nvCxnSpPr>
            <p:cNvPr id="59398" name="Straight Arrow Connector 7"/>
            <p:cNvCxnSpPr>
              <a:cxnSpLocks noChangeShapeType="1"/>
              <a:endCxn id="59399" idx="1"/>
            </p:cNvCxnSpPr>
            <p:nvPr/>
          </p:nvCxnSpPr>
          <p:spPr bwMode="auto">
            <a:xfrm>
              <a:off x="1676400" y="2438400"/>
              <a:ext cx="1066800" cy="32820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399" name="TextBox 8"/>
            <p:cNvSpPr txBox="1">
              <a:spLocks noChangeArrowheads="1"/>
            </p:cNvSpPr>
            <p:nvPr/>
          </p:nvSpPr>
          <p:spPr bwMode="auto">
            <a:xfrm>
              <a:off x="2743200" y="2535767"/>
              <a:ext cx="304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59400" name="TextBox 9"/>
            <p:cNvSpPr txBox="1">
              <a:spLocks noChangeArrowheads="1"/>
            </p:cNvSpPr>
            <p:nvPr/>
          </p:nvSpPr>
          <p:spPr bwMode="auto">
            <a:xfrm>
              <a:off x="1295400" y="2207567"/>
              <a:ext cx="304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cxnSp>
          <p:nvCxnSpPr>
            <p:cNvPr id="59401" name="Straight Arrow Connector 10"/>
            <p:cNvCxnSpPr>
              <a:cxnSpLocks noChangeShapeType="1"/>
            </p:cNvCxnSpPr>
            <p:nvPr/>
          </p:nvCxnSpPr>
          <p:spPr bwMode="auto">
            <a:xfrm>
              <a:off x="3124200" y="2800466"/>
              <a:ext cx="914400" cy="22860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2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1066800" y="2652299"/>
              <a:ext cx="381000" cy="624301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3" name="Straight Arrow Connector 13"/>
            <p:cNvCxnSpPr>
              <a:cxnSpLocks noChangeShapeType="1"/>
              <a:endCxn id="59405" idx="3"/>
            </p:cNvCxnSpPr>
            <p:nvPr/>
          </p:nvCxnSpPr>
          <p:spPr bwMode="auto">
            <a:xfrm flipH="1">
              <a:off x="2209800" y="2942398"/>
              <a:ext cx="685800" cy="30080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4" name="Straight Arrow Connector 17"/>
            <p:cNvCxnSpPr>
              <a:cxnSpLocks noChangeShapeType="1"/>
            </p:cNvCxnSpPr>
            <p:nvPr/>
          </p:nvCxnSpPr>
          <p:spPr bwMode="auto">
            <a:xfrm>
              <a:off x="1549400" y="2656533"/>
              <a:ext cx="431800" cy="467667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05" name="TextBox 21"/>
            <p:cNvSpPr txBox="1">
              <a:spLocks noChangeArrowheads="1"/>
            </p:cNvSpPr>
            <p:nvPr/>
          </p:nvSpPr>
          <p:spPr bwMode="auto">
            <a:xfrm>
              <a:off x="1905000" y="3012365"/>
              <a:ext cx="304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59406" name="TextBox 22"/>
            <p:cNvSpPr txBox="1">
              <a:spLocks noChangeArrowheads="1"/>
            </p:cNvSpPr>
            <p:nvPr/>
          </p:nvSpPr>
          <p:spPr bwMode="auto">
            <a:xfrm>
              <a:off x="838200" y="3262363"/>
              <a:ext cx="304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59407" name="TextBox 23"/>
            <p:cNvSpPr txBox="1">
              <a:spLocks noChangeArrowheads="1"/>
            </p:cNvSpPr>
            <p:nvPr/>
          </p:nvSpPr>
          <p:spPr bwMode="auto">
            <a:xfrm>
              <a:off x="4114800" y="2798233"/>
              <a:ext cx="304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cxnSp>
          <p:nvCxnSpPr>
            <p:cNvPr id="59408" name="Straight Arrow Connector 25"/>
            <p:cNvCxnSpPr>
              <a:cxnSpLocks noChangeShapeType="1"/>
              <a:endCxn id="59405" idx="1"/>
            </p:cNvCxnSpPr>
            <p:nvPr/>
          </p:nvCxnSpPr>
          <p:spPr bwMode="auto">
            <a:xfrm flipV="1">
              <a:off x="1257300" y="3243198"/>
              <a:ext cx="647700" cy="209896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9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2362200" y="3190627"/>
              <a:ext cx="1752600" cy="262467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Degree centrality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Centralization 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Betweenness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centrality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Closeness centrality</a:t>
            </a:r>
          </a:p>
          <a:p>
            <a:pPr lvl="3">
              <a:buFont typeface="Wingdings" charset="0"/>
              <a:buChar char="n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Eigenvector centrality</a:t>
            </a:r>
          </a:p>
          <a:p>
            <a:pPr>
              <a:defRPr/>
            </a:pPr>
            <a:r>
              <a:rPr lang="en-US" dirty="0">
                <a:ea typeface="ＭＳ Ｐゴシック" pitchFamily="-65" charset="-128"/>
              </a:rPr>
              <a:t>Katz centrality</a:t>
            </a:r>
          </a:p>
          <a:p>
            <a:pPr>
              <a:defRPr/>
            </a:pPr>
            <a:r>
              <a:rPr lang="en-US" dirty="0" err="1">
                <a:ea typeface="ＭＳ Ｐゴシック" pitchFamily="-65" charset="-128"/>
              </a:rPr>
              <a:t>Bonacich</a:t>
            </a:r>
            <a:r>
              <a:rPr lang="en-US" dirty="0">
                <a:ea typeface="ＭＳ Ｐゴシック" pitchFamily="-65" charset="-128"/>
              </a:rPr>
              <a:t> power centrality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PageRank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2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Influence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Hubs and Authorities</a:t>
            </a:r>
          </a:p>
          <a:p>
            <a:pPr>
              <a:buFont typeface="Wingdings" charset="0"/>
              <a:buChar char="n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Applications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</p:txBody>
      </p:sp>
      <p:sp>
        <p:nvSpPr>
          <p:cNvPr id="634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8DF30D-CE91-41ED-A3EC-4F88930B900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/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Katz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558645" cy="31130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latin typeface="+mn-lt"/>
              </a:rPr>
              <a:t>A major problem with eigenvector centrality arises when it deals with directed graphs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latin typeface="+mn-lt"/>
              </a:rPr>
              <a:t>Centrality only passes over </a:t>
            </a:r>
            <a:r>
              <a:rPr lang="en-US" sz="2200" i="1" dirty="0">
                <a:latin typeface="+mn-lt"/>
              </a:rPr>
              <a:t>outgoing</a:t>
            </a:r>
            <a:r>
              <a:rPr lang="en-US" sz="2200" dirty="0">
                <a:latin typeface="+mn-lt"/>
              </a:rPr>
              <a:t> edges and in special cases such as when a node is in a directed acyclic graph centrality becomes zero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47979"/>
            <a:ext cx="6210285" cy="48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5919379"/>
            <a:ext cx="3581400" cy="862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5674" y="5550047"/>
            <a:ext cx="2530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Eigenvector Centrality</a:t>
            </a:r>
          </a:p>
        </p:txBody>
      </p:sp>
      <p:pic>
        <p:nvPicPr>
          <p:cNvPr id="2050" name="Picture 2" descr="http://news.university.ie.edu/files/2011/03/CHA27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45" y="1063065"/>
            <a:ext cx="3128155" cy="20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18912" y="3210077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Elihu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4945559"/>
                <a:ext cx="8305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To resolve this problem we add bias term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sym typeface="Symbol"/>
                      </a:rPr>
                      <m:t></m:t>
                    </m:r>
                  </m:oMath>
                </a14:m>
                <a:r>
                  <a:rPr lang="en-US" sz="2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 to the centrality values for all nodes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45559"/>
                <a:ext cx="8305800" cy="769441"/>
              </a:xfrm>
              <a:prstGeom prst="rect">
                <a:avLst/>
              </a:prstGeom>
              <a:blipFill>
                <a:blip r:embed="rId5"/>
                <a:stretch>
                  <a:fillRect l="-916" t="-4839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67C2461-A7D6-29A2-ADF4-B183377F5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/>
                  <a:t>What is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  <a:sym typeface="Symbol"/>
                      </a:rPr>
                      <m:t></m:t>
                    </m:r>
                  </m:oMath>
                </a14:m>
                <a:r>
                  <a:rPr lang="en-US" sz="2200" b="1" dirty="0"/>
                  <a:t>?</a:t>
                </a:r>
              </a:p>
              <a:p>
                <a:endParaRPr lang="en-US" sz="2200" dirty="0"/>
              </a:p>
              <a:p>
                <a:r>
                  <a:rPr lang="en-US" sz="2200" dirty="0">
                    <a:latin typeface="+mn-lt"/>
                    <a:cs typeface="Arial" panose="020B0604020202020204" pitchFamily="34" charset="0"/>
                  </a:rPr>
                  <a:t>Is a constant initial weight given to each vertex so that vertices with zero in degree (or out degree) are included in calculations.</a:t>
                </a:r>
              </a:p>
              <a:p>
                <a:endParaRPr lang="en-US" sz="2200" dirty="0"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latin typeface="+mn-lt"/>
                    <a:cs typeface="Arial" panose="020B0604020202020204" pitchFamily="34" charset="0"/>
                  </a:rPr>
                  <a:t>After this augmentation, a random surfer on a particular webpage, has two options:</a:t>
                </a:r>
              </a:p>
              <a:p>
                <a:pPr lvl="1"/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He randomly chooses an out‐link to follow (𝐴</a:t>
                </a:r>
                <a:r>
                  <a:rPr lang="en-US" sz="2000" baseline="-25000" dirty="0" err="1">
                    <a:latin typeface="+mn-lt"/>
                    <a:cs typeface="Arial" panose="020B0604020202020204" pitchFamily="34" charset="0"/>
                  </a:rPr>
                  <a:t>i,j</a:t>
                </a:r>
                <a:r>
                  <a:rPr lang="ta-IN" sz="2000" dirty="0">
                    <a:latin typeface="+mn-lt"/>
                  </a:rPr>
                  <a:t>)</a:t>
                </a:r>
              </a:p>
              <a:p>
                <a:pPr lvl="1"/>
                <a:r>
                  <a:rPr lang="en-US" sz="2000" dirty="0">
                    <a:latin typeface="+mn-lt"/>
                    <a:cs typeface="Arial" panose="020B0604020202020204" pitchFamily="34" charset="0"/>
                  </a:rPr>
                  <a:t>He jumps to a random page (</a:t>
                </a:r>
                <a:r>
                  <a:rPr lang="el-GR" sz="2000" dirty="0">
                    <a:latin typeface="+mn-lt"/>
                    <a:cs typeface="Arial" panose="020B0604020202020204" pitchFamily="34" charset="0"/>
                  </a:rPr>
                  <a:t>β)</a:t>
                </a:r>
                <a:endParaRPr lang="en-US" sz="2000" dirty="0"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67C2461-A7D6-29A2-ADF4-B183377F5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Katz Centrality</a:t>
            </a:r>
          </a:p>
        </p:txBody>
      </p:sp>
    </p:spTree>
    <p:extLst>
      <p:ext uri="{BB962C8B-B14F-4D97-AF65-F5344CB8AC3E}">
        <p14:creationId xmlns:p14="http://schemas.microsoft.com/office/powerpoint/2010/main" val="2673552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Katz Centrality, cont.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5888" y="21336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Bias term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4393" y="2133600"/>
            <a:ext cx="194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Controlling term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647389" y="1588543"/>
            <a:ext cx="518728" cy="641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98372" y="1585799"/>
            <a:ext cx="228601" cy="617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81200" y="3251841"/>
            <a:ext cx="6445162" cy="5847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rgbClr val="0D016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Rewriting equation in a vector form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6798" y="4491335"/>
            <a:ext cx="2304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vector of all 1’s</a:t>
            </a:r>
          </a:p>
        </p:txBody>
      </p:sp>
      <p:cxnSp>
        <p:nvCxnSpPr>
          <p:cNvPr id="17" name="Straight Arrow Connector 16"/>
          <p:cNvCxnSpPr>
            <a:endCxn id="3" idx="3"/>
          </p:cNvCxnSpPr>
          <p:nvPr/>
        </p:nvCxnSpPr>
        <p:spPr>
          <a:xfrm flipH="1" flipV="1">
            <a:off x="6208178" y="4012187"/>
            <a:ext cx="878422" cy="479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13125" y="5348696"/>
            <a:ext cx="21138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D016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Katz</a:t>
            </a:r>
            <a:r>
              <a:rPr lang="en-US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rgbClr val="0D0163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centrality: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78" y="3816758"/>
            <a:ext cx="4080000" cy="390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9131"/>
            <a:ext cx="6210285" cy="4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370440"/>
            <a:ext cx="4249143" cy="409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0B19DF-68B3-9F44-AC71-25F519F54B57}"/>
                  </a:ext>
                </a:extLst>
              </p:cNvPr>
              <p:cNvSpPr txBox="1"/>
              <p:nvPr/>
            </p:nvSpPr>
            <p:spPr>
              <a:xfrm>
                <a:off x="533400" y="5996968"/>
                <a:ext cx="8411745" cy="40011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 practice we select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𝜶</m:t>
                    </m:r>
                    <m:r>
                      <a:rPr lang="el-G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&lt; 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𝟏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/</m:t>
                    </m:r>
                    <m:r>
                      <a:rPr lang="el-GR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𝝀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Microsoft Sans Serif" panose="020B0604020202020204" pitchFamily="34" charset="0"/>
                      </a:rPr>
                      <m:t>𝜆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Microsoft Sans Serif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is the largest eigenvalue of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000" b="1" baseline="30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0B19DF-68B3-9F44-AC71-25F519F54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996968"/>
                <a:ext cx="841174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Katz Centrality Example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782442" y="1453831"/>
            <a:ext cx="8229600" cy="5318125"/>
          </a:xfrm>
          <a:blipFill rotWithShape="0">
            <a:blip r:embed="rId4"/>
            <a:stretch>
              <a:fillRect l="-74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pitchFamily="-65" charset="-128"/>
              </a:rPr>
              <a:t> </a:t>
            </a:r>
          </a:p>
        </p:txBody>
      </p:sp>
      <p:pic>
        <p:nvPicPr>
          <p:cNvPr id="6758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2063"/>
            <a:ext cx="3454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1066800"/>
            <a:ext cx="51308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65688"/>
            <a:ext cx="419735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22325" y="1143000"/>
            <a:ext cx="5426075" cy="4648200"/>
            <a:chOff x="822960" y="1143000"/>
            <a:chExt cx="5425440" cy="4648202"/>
          </a:xfrm>
        </p:grpSpPr>
        <p:sp>
          <p:nvSpPr>
            <p:cNvPr id="9" name="Oval 8"/>
            <p:cNvSpPr/>
            <p:nvPr/>
          </p:nvSpPr>
          <p:spPr>
            <a:xfrm>
              <a:off x="5715062" y="5165727"/>
              <a:ext cx="533338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715062" y="5486402"/>
              <a:ext cx="533338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22960" y="1143000"/>
              <a:ext cx="761911" cy="822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en Sans" panose="020B0606030504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00744" y="1795463"/>
              <a:ext cx="761911" cy="822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Open Sans" panose="020B0606030504020204" pitchFamily="34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29400" y="5302250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Open Sans" charset="0"/>
              </a:rPr>
              <a:t>Most important 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Open Sans" charset="0"/>
              </a:rPr>
              <a:t>nodes!</a:t>
            </a:r>
            <a:endParaRPr lang="en-US" altLang="en-US" sz="1800" b="1" baseline="30000">
              <a:solidFill>
                <a:srgbClr val="FF0000"/>
              </a:solidFill>
              <a:latin typeface="Open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3579813"/>
            <a:ext cx="838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7475" y="4056063"/>
            <a:ext cx="1177925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28A9B2B-170D-35FB-4DB8-E964FF95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5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455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Bonacich</a:t>
            </a:r>
            <a:r>
              <a:rPr lang="en-US" altLang="en-US" dirty="0"/>
              <a:t> Power Centrality in Social Networks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7182A75-2F45-78E0-F61A-A652938B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200"/>
            <a:ext cx="3852546" cy="1785104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4D646A3-3B55-B187-F262-C3E2AD83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084389"/>
            <a:ext cx="8315325" cy="261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a is a normalization constant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cs typeface="Arial" panose="020B0604020202020204" pitchFamily="34" charset="0"/>
              </a:rPr>
              <a:t>determines how important the centrality of your neighbors is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cs typeface="Arial" panose="020B0604020202020204" pitchFamily="34" charset="0"/>
              </a:rPr>
              <a:t>A</a:t>
            </a:r>
            <a:r>
              <a:rPr lang="en-US" altLang="en-US" sz="2200" dirty="0">
                <a:cs typeface="Arial" panose="020B0604020202020204" pitchFamily="34" charset="0"/>
              </a:rPr>
              <a:t> is the adjacency matrix (can be valued)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cs typeface="Arial" panose="020B0604020202020204" pitchFamily="34" charset="0"/>
              </a:rPr>
              <a:t>I</a:t>
            </a:r>
            <a:r>
              <a:rPr lang="en-US" altLang="en-US" sz="2200" dirty="0">
                <a:cs typeface="Arial" panose="020B0604020202020204" pitchFamily="34" charset="0"/>
              </a:rPr>
              <a:t> is the identity matrix (1s down the diagonal)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cs typeface="Arial" panose="020B0604020202020204" pitchFamily="34" charset="0"/>
              </a:rPr>
              <a:t>1</a:t>
            </a:r>
            <a:r>
              <a:rPr lang="en-US" altLang="en-US" sz="2200" dirty="0">
                <a:cs typeface="Arial" panose="020B0604020202020204" pitchFamily="34" charset="0"/>
              </a:rPr>
              <a:t> is a matrix of all ones.</a:t>
            </a:r>
          </a:p>
        </p:txBody>
      </p:sp>
    </p:spTree>
    <p:extLst>
      <p:ext uri="{BB962C8B-B14F-4D97-AF65-F5344CB8AC3E}">
        <p14:creationId xmlns:p14="http://schemas.microsoft.com/office/powerpoint/2010/main" val="29866079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Bonacich</a:t>
            </a:r>
            <a:r>
              <a:rPr lang="en-US" altLang="en-US" dirty="0"/>
              <a:t> Power Centrality in Social Networks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7182A75-2F45-78E0-F61A-A652938B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200"/>
            <a:ext cx="3852546" cy="1785104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54D646A3-3B55-B187-F262-C3E2AD83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084389"/>
            <a:ext cx="83153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 If </a:t>
            </a:r>
            <a:r>
              <a:rPr lang="el-GR" altLang="en-US" sz="2200" dirty="0">
                <a:cs typeface="Arial" panose="020B0604020202020204" pitchFamily="34" charset="0"/>
              </a:rPr>
              <a:t>β &gt; 0, </a:t>
            </a:r>
            <a:r>
              <a:rPr lang="en-US" altLang="en-US" sz="2200" dirty="0">
                <a:cs typeface="Arial" panose="020B0604020202020204" pitchFamily="34" charset="0"/>
              </a:rPr>
              <a:t>nodes have higher centrality when they have edges to other central nodes.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22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cs typeface="Arial" panose="020B0604020202020204" pitchFamily="34" charset="0"/>
              </a:rPr>
              <a:t>If </a:t>
            </a:r>
            <a:r>
              <a:rPr lang="el-GR" altLang="en-US" sz="2200" dirty="0">
                <a:cs typeface="Arial" panose="020B0604020202020204" pitchFamily="34" charset="0"/>
              </a:rPr>
              <a:t>β &lt; 0, </a:t>
            </a:r>
            <a:r>
              <a:rPr lang="en-US" altLang="en-US" sz="2200" dirty="0">
                <a:cs typeface="Arial" panose="020B0604020202020204" pitchFamily="34" charset="0"/>
              </a:rPr>
              <a:t>nodes have higher centrality when they have edges to less central nodes. 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2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ea typeface="ＭＳ Ｐゴシック" pitchFamily="-65" charset="-128"/>
              </a:rPr>
              <a:t>Degree centrality</a:t>
            </a:r>
          </a:p>
          <a:p>
            <a:pPr lvl="1">
              <a:defRPr/>
            </a:pPr>
            <a:r>
              <a:rPr lang="en-US" sz="2200" dirty="0">
                <a:ea typeface="ＭＳ Ｐゴシック" pitchFamily="-65" charset="-128"/>
              </a:rPr>
              <a:t>Centralization </a:t>
            </a:r>
          </a:p>
          <a:p>
            <a:pPr>
              <a:defRPr/>
            </a:pP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Betweenness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 centrality</a:t>
            </a:r>
          </a:p>
          <a:p>
            <a:pPr>
              <a:defRPr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Closeness centrality</a:t>
            </a:r>
          </a:p>
          <a:p>
            <a:pPr lvl="2">
              <a:defRPr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Eigenvector centrality</a:t>
            </a:r>
          </a:p>
          <a:p>
            <a:pPr>
              <a:defRPr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Katz centrality</a:t>
            </a:r>
          </a:p>
          <a:p>
            <a:pPr>
              <a:defRPr/>
            </a:pP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Bonacich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 power centrality</a:t>
            </a:r>
          </a:p>
          <a:p>
            <a:pPr>
              <a:defRPr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PageRank</a:t>
            </a:r>
            <a:endParaRPr lang="en-US" sz="2200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2">
              <a:defRPr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Influence</a:t>
            </a:r>
          </a:p>
          <a:p>
            <a:pPr>
              <a:defRPr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Hubs and Authorities</a:t>
            </a:r>
          </a:p>
          <a:p>
            <a:pPr>
              <a:buFont typeface="Wingdings" charset="0"/>
              <a:buChar char="n"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Applications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287452-A2E2-44DD-A938-3BCD9E727EE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1241425" y="1736725"/>
            <a:ext cx="96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Symbol" panose="05050102010706020507" pitchFamily="18" charset="2"/>
              </a:rPr>
              <a:t>b</a:t>
            </a:r>
            <a:r>
              <a:rPr lang="en-US" altLang="en-US"/>
              <a:t>=.25</a:t>
            </a:r>
          </a:p>
        </p:txBody>
      </p:sp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2"/>
                </a:solidFill>
                <a:latin typeface="Arial Black" panose="020B0A04020102020204" pitchFamily="34" charset="0"/>
              </a:rPr>
              <a:t>Bonacich</a:t>
            </a: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 Power Centrality: examples</a:t>
            </a:r>
            <a:endParaRPr lang="en-US" altLang="en-US" dirty="0">
              <a:solidFill>
                <a:schemeClr val="tx2"/>
              </a:solidFill>
              <a:latin typeface="Symbol" panose="05050102010706020507" pitchFamily="18" charset="2"/>
            </a:endParaRPr>
          </a:p>
        </p:txBody>
      </p:sp>
      <p:pic>
        <p:nvPicPr>
          <p:cNvPr id="6656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848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1371600" y="3200400"/>
            <a:ext cx="106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Symbol" panose="05050102010706020507" pitchFamily="18" charset="2"/>
              </a:rPr>
              <a:t>b</a:t>
            </a:r>
            <a:r>
              <a:rPr lang="en-US" altLang="en-US"/>
              <a:t>=-.25</a:t>
            </a:r>
          </a:p>
        </p:txBody>
      </p:sp>
      <p:pic>
        <p:nvPicPr>
          <p:cNvPr id="6656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388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11"/>
          <p:cNvSpPr txBox="1">
            <a:spLocks noChangeArrowheads="1"/>
          </p:cNvSpPr>
          <p:nvPr/>
        </p:nvSpPr>
        <p:spPr bwMode="auto">
          <a:xfrm>
            <a:off x="609600" y="48006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Why does the middle node have lower centrality than 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neighbors when b is negative?</a:t>
            </a:r>
          </a:p>
        </p:txBody>
      </p:sp>
      <p:sp>
        <p:nvSpPr>
          <p:cNvPr id="665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630103-E27C-4276-948F-E4D17E2058E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Degree centrality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Centralization 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Betweenness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centrality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Closeness centrality</a:t>
            </a:r>
          </a:p>
          <a:p>
            <a:pPr lvl="3">
              <a:buFont typeface="Wingdings" charset="0"/>
              <a:buChar char="n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Eigenvector centrality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Katz centrality</a:t>
            </a:r>
          </a:p>
          <a:p>
            <a:pPr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Bonacich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power centrality</a:t>
            </a:r>
          </a:p>
          <a:p>
            <a:pPr>
              <a:defRPr/>
            </a:pPr>
            <a:r>
              <a:rPr lang="en-US" dirty="0">
                <a:ea typeface="ＭＳ Ｐゴシック" pitchFamily="-65" charset="-128"/>
              </a:rPr>
              <a:t>PageRank</a:t>
            </a:r>
            <a:endParaRPr lang="en-US" dirty="0">
              <a:ea typeface="ＭＳ Ｐゴシック" pitchFamily="34" charset="-128"/>
            </a:endParaRPr>
          </a:p>
          <a:p>
            <a:pPr lvl="2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Influence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Hubs and Authorities</a:t>
            </a:r>
          </a:p>
          <a:p>
            <a:pPr>
              <a:buFont typeface="Wingdings" charset="0"/>
              <a:buChar char="n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Applications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</p:txBody>
      </p:sp>
      <p:sp>
        <p:nvSpPr>
          <p:cNvPr id="737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ED05FD-CFA0-4066-B50B-1E5F59AF1B5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000"/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229600" cy="5318125"/>
          </a:xfrm>
        </p:spPr>
        <p:txBody>
          <a:bodyPr/>
          <a:lstStyle/>
          <a:p>
            <a:r>
              <a:rPr lang="en-US" altLang="en-US" sz="2200" dirty="0"/>
              <a:t>Problem with Katz Centrality: </a:t>
            </a:r>
          </a:p>
          <a:p>
            <a:pPr lvl="1"/>
            <a:r>
              <a:rPr lang="en-US" altLang="en-US" sz="2200" dirty="0"/>
              <a:t>In directed graphs, once a node becomes an authority (high centrality), it passes </a:t>
            </a:r>
            <a:r>
              <a:rPr lang="en-US" altLang="en-US" sz="2200" b="1" dirty="0"/>
              <a:t>all </a:t>
            </a:r>
            <a:r>
              <a:rPr lang="en-US" altLang="en-US" sz="2200" dirty="0"/>
              <a:t>its centrality along </a:t>
            </a:r>
            <a:r>
              <a:rPr lang="en-US" altLang="en-US" sz="2200" b="1" dirty="0"/>
              <a:t>all </a:t>
            </a:r>
            <a:r>
              <a:rPr lang="en-US" altLang="en-US" sz="2200" dirty="0"/>
              <a:t>of its out-links</a:t>
            </a:r>
          </a:p>
          <a:p>
            <a:pPr lvl="1"/>
            <a:endParaRPr lang="en-US" altLang="en-US" sz="2200" dirty="0"/>
          </a:p>
          <a:p>
            <a:r>
              <a:rPr lang="en-US" altLang="en-US" sz="2200" dirty="0"/>
              <a:t>This is less desirable since not everyone known by a well-known person is well-known</a:t>
            </a:r>
          </a:p>
          <a:p>
            <a:endParaRPr lang="en-US" altLang="en-US" sz="2200" dirty="0"/>
          </a:p>
          <a:p>
            <a:r>
              <a:rPr lang="en-US" altLang="en-US" sz="2200" b="1" dirty="0"/>
              <a:t>Solution?</a:t>
            </a:r>
          </a:p>
          <a:p>
            <a:pPr lvl="1"/>
            <a:r>
              <a:rPr lang="en-US" altLang="en-US" sz="2200" dirty="0"/>
              <a:t>we can divide the value of passed centrality by the number of outgoing links, i.e., out-degree of that node </a:t>
            </a:r>
          </a:p>
          <a:p>
            <a:pPr lvl="1"/>
            <a:r>
              <a:rPr lang="en-US" altLang="en-US" sz="2200" dirty="0"/>
              <a:t>Each connected neighbor gets a fraction of the source node’s centrality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PageRank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741" t="-848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  <a:ea typeface="ＭＳ Ｐゴシック" pitchFamily="-65" charset="-128"/>
              </a:rPr>
              <a:t> 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5AA364-2F8A-4405-8C3B-C96375907F2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It’s in the links:</a:t>
            </a:r>
          </a:p>
          <a:p>
            <a:pPr lvl="1" eaLnBrk="1" hangingPunct="1"/>
            <a:r>
              <a:rPr lang="en-US" altLang="en-US" dirty="0"/>
              <a:t>links to URLs can be interpreted as endorsements or recommendations</a:t>
            </a:r>
          </a:p>
          <a:p>
            <a:pPr lvl="1" eaLnBrk="1" hangingPunct="1"/>
            <a:r>
              <a:rPr lang="en-US" altLang="en-US" dirty="0"/>
              <a:t>the more links a URL receives, the more likely it is to be a good/entertaining/provocative/authoritative/interesting information source</a:t>
            </a:r>
          </a:p>
          <a:p>
            <a:pPr lvl="1" eaLnBrk="1" hangingPunct="1"/>
            <a:r>
              <a:rPr lang="en-US" altLang="en-US" dirty="0"/>
              <a:t>but not all link sources are created equal</a:t>
            </a:r>
          </a:p>
          <a:p>
            <a:pPr lvl="2" eaLnBrk="1" hangingPunct="1"/>
            <a:r>
              <a:rPr lang="en-US" altLang="en-US" dirty="0"/>
              <a:t>a link from a respected information source</a:t>
            </a:r>
          </a:p>
          <a:p>
            <a:pPr lvl="2" eaLnBrk="1" hangingPunct="1"/>
            <a:r>
              <a:rPr lang="en-US" altLang="en-US" dirty="0"/>
              <a:t>a link from a page created by a spammer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PageRank: bringing order to the web</a:t>
            </a: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3886200" y="5220960"/>
            <a:ext cx="259766" cy="56263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5029200" y="5830560"/>
            <a:ext cx="259766" cy="56263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4953000" y="4763760"/>
            <a:ext cx="259766" cy="56263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5029200" y="5297160"/>
            <a:ext cx="259766" cy="56263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3124200" y="5220960"/>
            <a:ext cx="259766" cy="56263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>
            <a:off x="3352800" y="5464175"/>
            <a:ext cx="533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H="1">
            <a:off x="4114800" y="5006975"/>
            <a:ext cx="838200" cy="38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H="1" flipV="1">
            <a:off x="4114800" y="5464175"/>
            <a:ext cx="9144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 flipV="1">
            <a:off x="4114800" y="5616575"/>
            <a:ext cx="9144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75789" name="AutoShape 13"/>
          <p:cNvSpPr>
            <a:spLocks/>
          </p:cNvSpPr>
          <p:nvPr/>
        </p:nvSpPr>
        <p:spPr bwMode="auto">
          <a:xfrm>
            <a:off x="5410200" y="5307428"/>
            <a:ext cx="518818" cy="465892"/>
          </a:xfrm>
          <a:prstGeom prst="rightBrace">
            <a:avLst>
              <a:gd name="adj1" fmla="val 30000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5851525" y="5272088"/>
            <a:ext cx="3175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Many webpages scattered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across the web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962400" y="4854575"/>
            <a:ext cx="0" cy="457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652713" y="4387850"/>
            <a:ext cx="35285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an important page, e.g. </a:t>
            </a:r>
            <a:r>
              <a:rPr lang="en-US" altLang="en-US" sz="2000" dirty="0" err="1"/>
              <a:t>reddit</a:t>
            </a:r>
            <a:endParaRPr lang="en-US" altLang="en-US" sz="2000" dirty="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2209800" y="5540375"/>
            <a:ext cx="838200" cy="304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62000" y="5768975"/>
            <a:ext cx="3502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if a web page is</a:t>
            </a:r>
            <a:br>
              <a:rPr lang="en-US" altLang="en-US" sz="2000"/>
            </a:br>
            <a:r>
              <a:rPr lang="en-US" altLang="en-US" sz="2000"/>
              <a:t>slashdotted, it gains attention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1428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307975"/>
          </a:xfrm>
        </p:spPr>
        <p:txBody>
          <a:bodyPr/>
          <a:lstStyle/>
          <a:p>
            <a:pPr eaLnBrk="1" hangingPunct="1"/>
            <a:r>
              <a:rPr lang="en-US" altLang="en-US" dirty="0"/>
              <a:t>Ranking pages by tracking a drunk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A random walker following edges in a network for a very long time will spend a proportion of time at each node which can be used as a measure of importance</a:t>
            </a: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1600200" y="5643563"/>
            <a:ext cx="381000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876800" y="4648200"/>
            <a:ext cx="304800" cy="304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H="1">
            <a:off x="1981200" y="4876800"/>
            <a:ext cx="2895600" cy="914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5943600" y="3048000"/>
            <a:ext cx="228600" cy="228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H="1">
            <a:off x="5105400" y="3276600"/>
            <a:ext cx="914400" cy="1371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7086600" y="1828800"/>
            <a:ext cx="152400" cy="152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H="1">
            <a:off x="6096000" y="1981200"/>
            <a:ext cx="9906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6705600" y="4114800"/>
            <a:ext cx="228600" cy="228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5181600" y="4267200"/>
            <a:ext cx="152400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H="1" flipV="1">
            <a:off x="6172200" y="3276600"/>
            <a:ext cx="609600" cy="838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63" name="Freeform 15"/>
          <p:cNvSpPr>
            <a:spLocks/>
          </p:cNvSpPr>
          <p:nvPr/>
        </p:nvSpPr>
        <p:spPr bwMode="auto">
          <a:xfrm>
            <a:off x="3416300" y="1922463"/>
            <a:ext cx="3736975" cy="3444875"/>
          </a:xfrm>
          <a:custGeom>
            <a:avLst/>
            <a:gdLst>
              <a:gd name="T0" fmla="*/ 2147483646 w 2354"/>
              <a:gd name="T1" fmla="*/ 0 h 2170"/>
              <a:gd name="T2" fmla="*/ 2147483646 w 2354"/>
              <a:gd name="T3" fmla="*/ 2147483646 h 2170"/>
              <a:gd name="T4" fmla="*/ 2147483646 w 2354"/>
              <a:gd name="T5" fmla="*/ 2147483646 h 2170"/>
              <a:gd name="T6" fmla="*/ 2147483646 w 2354"/>
              <a:gd name="T7" fmla="*/ 2147483646 h 2170"/>
              <a:gd name="T8" fmla="*/ 2147483646 w 2354"/>
              <a:gd name="T9" fmla="*/ 2147483646 h 2170"/>
              <a:gd name="T10" fmla="*/ 2147483646 w 2354"/>
              <a:gd name="T11" fmla="*/ 2147483646 h 2170"/>
              <a:gd name="T12" fmla="*/ 2147483646 w 2354"/>
              <a:gd name="T13" fmla="*/ 2147483646 h 2170"/>
              <a:gd name="T14" fmla="*/ 2147483646 w 2354"/>
              <a:gd name="T15" fmla="*/ 2147483646 h 2170"/>
              <a:gd name="T16" fmla="*/ 2147483646 w 2354"/>
              <a:gd name="T17" fmla="*/ 2147483646 h 2170"/>
              <a:gd name="T18" fmla="*/ 2147483646 w 2354"/>
              <a:gd name="T19" fmla="*/ 2147483646 h 2170"/>
              <a:gd name="T20" fmla="*/ 2147483646 w 2354"/>
              <a:gd name="T21" fmla="*/ 2147483646 h 2170"/>
              <a:gd name="T22" fmla="*/ 2147483646 w 2354"/>
              <a:gd name="T23" fmla="*/ 2147483646 h 2170"/>
              <a:gd name="T24" fmla="*/ 2147483646 w 2354"/>
              <a:gd name="T25" fmla="*/ 2147483646 h 2170"/>
              <a:gd name="T26" fmla="*/ 2147483646 w 2354"/>
              <a:gd name="T27" fmla="*/ 2147483646 h 2170"/>
              <a:gd name="T28" fmla="*/ 2147483646 w 2354"/>
              <a:gd name="T29" fmla="*/ 2147483646 h 2170"/>
              <a:gd name="T30" fmla="*/ 2147483646 w 2354"/>
              <a:gd name="T31" fmla="*/ 2147483646 h 2170"/>
              <a:gd name="T32" fmla="*/ 2147483646 w 2354"/>
              <a:gd name="T33" fmla="*/ 2147483646 h 2170"/>
              <a:gd name="T34" fmla="*/ 2147483646 w 2354"/>
              <a:gd name="T35" fmla="*/ 2147483646 h 2170"/>
              <a:gd name="T36" fmla="*/ 2147483646 w 2354"/>
              <a:gd name="T37" fmla="*/ 2147483646 h 2170"/>
              <a:gd name="T38" fmla="*/ 2147483646 w 2354"/>
              <a:gd name="T39" fmla="*/ 2147483646 h 2170"/>
              <a:gd name="T40" fmla="*/ 2147483646 w 2354"/>
              <a:gd name="T41" fmla="*/ 2147483646 h 2170"/>
              <a:gd name="T42" fmla="*/ 2147483646 w 2354"/>
              <a:gd name="T43" fmla="*/ 2147483646 h 2170"/>
              <a:gd name="T44" fmla="*/ 2147483646 w 2354"/>
              <a:gd name="T45" fmla="*/ 2147483646 h 2170"/>
              <a:gd name="T46" fmla="*/ 2147483646 w 2354"/>
              <a:gd name="T47" fmla="*/ 2147483646 h 2170"/>
              <a:gd name="T48" fmla="*/ 2147483646 w 2354"/>
              <a:gd name="T49" fmla="*/ 2147483646 h 2170"/>
              <a:gd name="T50" fmla="*/ 2147483646 w 2354"/>
              <a:gd name="T51" fmla="*/ 2147483646 h 2170"/>
              <a:gd name="T52" fmla="*/ 2147483646 w 2354"/>
              <a:gd name="T53" fmla="*/ 2147483646 h 2170"/>
              <a:gd name="T54" fmla="*/ 2147483646 w 2354"/>
              <a:gd name="T55" fmla="*/ 2147483646 h 2170"/>
              <a:gd name="T56" fmla="*/ 2147483646 w 2354"/>
              <a:gd name="T57" fmla="*/ 2147483646 h 2170"/>
              <a:gd name="T58" fmla="*/ 2147483646 w 2354"/>
              <a:gd name="T59" fmla="*/ 2147483646 h 2170"/>
              <a:gd name="T60" fmla="*/ 2147483646 w 2354"/>
              <a:gd name="T61" fmla="*/ 2147483646 h 2170"/>
              <a:gd name="T62" fmla="*/ 2147483646 w 2354"/>
              <a:gd name="T63" fmla="*/ 2147483646 h 2170"/>
              <a:gd name="T64" fmla="*/ 2147483646 w 2354"/>
              <a:gd name="T65" fmla="*/ 2147483646 h 2170"/>
              <a:gd name="T66" fmla="*/ 2147483646 w 2354"/>
              <a:gd name="T67" fmla="*/ 2147483646 h 2170"/>
              <a:gd name="T68" fmla="*/ 2147483646 w 2354"/>
              <a:gd name="T69" fmla="*/ 2147483646 h 2170"/>
              <a:gd name="T70" fmla="*/ 2147483646 w 2354"/>
              <a:gd name="T71" fmla="*/ 2147483646 h 2170"/>
              <a:gd name="T72" fmla="*/ 2147483646 w 2354"/>
              <a:gd name="T73" fmla="*/ 2147483646 h 2170"/>
              <a:gd name="T74" fmla="*/ 2147483646 w 2354"/>
              <a:gd name="T75" fmla="*/ 2147483646 h 2170"/>
              <a:gd name="T76" fmla="*/ 2147483646 w 2354"/>
              <a:gd name="T77" fmla="*/ 2147483646 h 2170"/>
              <a:gd name="T78" fmla="*/ 2147483646 w 2354"/>
              <a:gd name="T79" fmla="*/ 2147483646 h 2170"/>
              <a:gd name="T80" fmla="*/ 2147483646 w 2354"/>
              <a:gd name="T81" fmla="*/ 2147483646 h 2170"/>
              <a:gd name="T82" fmla="*/ 2147483646 w 2354"/>
              <a:gd name="T83" fmla="*/ 2147483646 h 2170"/>
              <a:gd name="T84" fmla="*/ 2147483646 w 2354"/>
              <a:gd name="T85" fmla="*/ 2147483646 h 2170"/>
              <a:gd name="T86" fmla="*/ 2147483646 w 2354"/>
              <a:gd name="T87" fmla="*/ 2147483646 h 2170"/>
              <a:gd name="T88" fmla="*/ 2147483646 w 2354"/>
              <a:gd name="T89" fmla="*/ 2147483646 h 2170"/>
              <a:gd name="T90" fmla="*/ 2147483646 w 2354"/>
              <a:gd name="T91" fmla="*/ 2147483646 h 2170"/>
              <a:gd name="T92" fmla="*/ 2147483646 w 2354"/>
              <a:gd name="T93" fmla="*/ 2147483646 h 2170"/>
              <a:gd name="T94" fmla="*/ 2147483646 w 2354"/>
              <a:gd name="T95" fmla="*/ 2147483646 h 2170"/>
              <a:gd name="T96" fmla="*/ 2147483646 w 2354"/>
              <a:gd name="T97" fmla="*/ 2147483646 h 2170"/>
              <a:gd name="T98" fmla="*/ 2147483646 w 2354"/>
              <a:gd name="T99" fmla="*/ 2147483646 h 2170"/>
              <a:gd name="T100" fmla="*/ 2147483646 w 2354"/>
              <a:gd name="T101" fmla="*/ 2147483646 h 2170"/>
              <a:gd name="T102" fmla="*/ 2147483646 w 2354"/>
              <a:gd name="T103" fmla="*/ 2147483646 h 2170"/>
              <a:gd name="T104" fmla="*/ 2147483646 w 2354"/>
              <a:gd name="T105" fmla="*/ 2147483646 h 2170"/>
              <a:gd name="T106" fmla="*/ 2147483646 w 2354"/>
              <a:gd name="T107" fmla="*/ 2147483646 h 2170"/>
              <a:gd name="T108" fmla="*/ 2147483646 w 2354"/>
              <a:gd name="T109" fmla="*/ 2147483646 h 2170"/>
              <a:gd name="T110" fmla="*/ 2147483646 w 2354"/>
              <a:gd name="T111" fmla="*/ 2147483646 h 2170"/>
              <a:gd name="T112" fmla="*/ 2147483646 w 2354"/>
              <a:gd name="T113" fmla="*/ 2147483646 h 2170"/>
              <a:gd name="T114" fmla="*/ 2147483646 w 2354"/>
              <a:gd name="T115" fmla="*/ 2147483646 h 2170"/>
              <a:gd name="T116" fmla="*/ 2147483646 w 2354"/>
              <a:gd name="T117" fmla="*/ 2147483646 h 2170"/>
              <a:gd name="T118" fmla="*/ 2147483646 w 2354"/>
              <a:gd name="T119" fmla="*/ 2147483646 h 2170"/>
              <a:gd name="T120" fmla="*/ 0 w 2354"/>
              <a:gd name="T121" fmla="*/ 2147483646 h 21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54"/>
              <a:gd name="T184" fmla="*/ 0 h 2170"/>
              <a:gd name="T185" fmla="*/ 2354 w 2354"/>
              <a:gd name="T186" fmla="*/ 2170 h 21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54" h="2170">
                <a:moveTo>
                  <a:pt x="2354" y="0"/>
                </a:moveTo>
                <a:cubicBezTo>
                  <a:pt x="2317" y="3"/>
                  <a:pt x="2280" y="0"/>
                  <a:pt x="2244" y="9"/>
                </a:cubicBezTo>
                <a:cubicBezTo>
                  <a:pt x="2192" y="23"/>
                  <a:pt x="2145" y="86"/>
                  <a:pt x="2117" y="127"/>
                </a:cubicBezTo>
                <a:cubicBezTo>
                  <a:pt x="2109" y="153"/>
                  <a:pt x="2100" y="178"/>
                  <a:pt x="2092" y="204"/>
                </a:cubicBezTo>
                <a:cubicBezTo>
                  <a:pt x="2086" y="310"/>
                  <a:pt x="2107" y="375"/>
                  <a:pt x="2024" y="432"/>
                </a:cubicBezTo>
                <a:cubicBezTo>
                  <a:pt x="2018" y="441"/>
                  <a:pt x="2016" y="452"/>
                  <a:pt x="2007" y="458"/>
                </a:cubicBezTo>
                <a:cubicBezTo>
                  <a:pt x="1963" y="486"/>
                  <a:pt x="1877" y="494"/>
                  <a:pt x="1829" y="500"/>
                </a:cubicBezTo>
                <a:cubicBezTo>
                  <a:pt x="1781" y="513"/>
                  <a:pt x="1759" y="541"/>
                  <a:pt x="1719" y="568"/>
                </a:cubicBezTo>
                <a:cubicBezTo>
                  <a:pt x="1702" y="593"/>
                  <a:pt x="1695" y="616"/>
                  <a:pt x="1685" y="644"/>
                </a:cubicBezTo>
                <a:cubicBezTo>
                  <a:pt x="1688" y="667"/>
                  <a:pt x="1688" y="690"/>
                  <a:pt x="1694" y="712"/>
                </a:cubicBezTo>
                <a:cubicBezTo>
                  <a:pt x="1712" y="776"/>
                  <a:pt x="1746" y="681"/>
                  <a:pt x="1702" y="813"/>
                </a:cubicBezTo>
                <a:cubicBezTo>
                  <a:pt x="1692" y="844"/>
                  <a:pt x="1626" y="873"/>
                  <a:pt x="1626" y="873"/>
                </a:cubicBezTo>
                <a:cubicBezTo>
                  <a:pt x="1595" y="959"/>
                  <a:pt x="1445" y="1000"/>
                  <a:pt x="1363" y="1025"/>
                </a:cubicBezTo>
                <a:cubicBezTo>
                  <a:pt x="1337" y="1052"/>
                  <a:pt x="1332" y="1067"/>
                  <a:pt x="1321" y="1101"/>
                </a:cubicBezTo>
                <a:cubicBezTo>
                  <a:pt x="1336" y="1148"/>
                  <a:pt x="1335" y="1195"/>
                  <a:pt x="1363" y="1237"/>
                </a:cubicBezTo>
                <a:cubicBezTo>
                  <a:pt x="1359" y="1382"/>
                  <a:pt x="1419" y="1574"/>
                  <a:pt x="1236" y="1584"/>
                </a:cubicBezTo>
                <a:cubicBezTo>
                  <a:pt x="1143" y="1589"/>
                  <a:pt x="1050" y="1590"/>
                  <a:pt x="957" y="1593"/>
                </a:cubicBezTo>
                <a:cubicBezTo>
                  <a:pt x="914" y="1650"/>
                  <a:pt x="916" y="1718"/>
                  <a:pt x="957" y="1779"/>
                </a:cubicBezTo>
                <a:cubicBezTo>
                  <a:pt x="960" y="1788"/>
                  <a:pt x="958" y="1800"/>
                  <a:pt x="965" y="1805"/>
                </a:cubicBezTo>
                <a:cubicBezTo>
                  <a:pt x="985" y="1819"/>
                  <a:pt x="1054" y="1827"/>
                  <a:pt x="1075" y="1830"/>
                </a:cubicBezTo>
                <a:cubicBezTo>
                  <a:pt x="1138" y="1849"/>
                  <a:pt x="1199" y="1870"/>
                  <a:pt x="1262" y="1889"/>
                </a:cubicBezTo>
                <a:cubicBezTo>
                  <a:pt x="1284" y="1886"/>
                  <a:pt x="1309" y="1891"/>
                  <a:pt x="1329" y="1881"/>
                </a:cubicBezTo>
                <a:cubicBezTo>
                  <a:pt x="1340" y="1875"/>
                  <a:pt x="1339" y="1858"/>
                  <a:pt x="1346" y="1847"/>
                </a:cubicBezTo>
                <a:cubicBezTo>
                  <a:pt x="1354" y="1835"/>
                  <a:pt x="1361" y="1822"/>
                  <a:pt x="1372" y="1813"/>
                </a:cubicBezTo>
                <a:cubicBezTo>
                  <a:pt x="1433" y="1759"/>
                  <a:pt x="1502" y="1722"/>
                  <a:pt x="1550" y="1652"/>
                </a:cubicBezTo>
                <a:cubicBezTo>
                  <a:pt x="1540" y="1625"/>
                  <a:pt x="1539" y="1584"/>
                  <a:pt x="1558" y="1559"/>
                </a:cubicBezTo>
                <a:cubicBezTo>
                  <a:pt x="1573" y="1540"/>
                  <a:pt x="1609" y="1508"/>
                  <a:pt x="1609" y="1508"/>
                </a:cubicBezTo>
                <a:cubicBezTo>
                  <a:pt x="1673" y="1514"/>
                  <a:pt x="1720" y="1521"/>
                  <a:pt x="1778" y="1542"/>
                </a:cubicBezTo>
                <a:cubicBezTo>
                  <a:pt x="1818" y="1581"/>
                  <a:pt x="1862" y="1609"/>
                  <a:pt x="1914" y="1627"/>
                </a:cubicBezTo>
                <a:cubicBezTo>
                  <a:pt x="2141" y="1616"/>
                  <a:pt x="2055" y="1655"/>
                  <a:pt x="2143" y="1567"/>
                </a:cubicBezTo>
                <a:cubicBezTo>
                  <a:pt x="2162" y="1452"/>
                  <a:pt x="2154" y="1500"/>
                  <a:pt x="2168" y="1423"/>
                </a:cubicBezTo>
                <a:cubicBezTo>
                  <a:pt x="2174" y="1391"/>
                  <a:pt x="2208" y="1370"/>
                  <a:pt x="2219" y="1339"/>
                </a:cubicBezTo>
                <a:cubicBezTo>
                  <a:pt x="2213" y="1311"/>
                  <a:pt x="2214" y="1280"/>
                  <a:pt x="2202" y="1254"/>
                </a:cubicBezTo>
                <a:cubicBezTo>
                  <a:pt x="2201" y="1251"/>
                  <a:pt x="2123" y="1220"/>
                  <a:pt x="2117" y="1220"/>
                </a:cubicBezTo>
                <a:cubicBezTo>
                  <a:pt x="2052" y="1215"/>
                  <a:pt x="1987" y="1215"/>
                  <a:pt x="1922" y="1212"/>
                </a:cubicBezTo>
                <a:cubicBezTo>
                  <a:pt x="1882" y="1196"/>
                  <a:pt x="1860" y="1193"/>
                  <a:pt x="1846" y="1152"/>
                </a:cubicBezTo>
                <a:cubicBezTo>
                  <a:pt x="1860" y="1073"/>
                  <a:pt x="1875" y="1085"/>
                  <a:pt x="1914" y="1025"/>
                </a:cubicBezTo>
                <a:cubicBezTo>
                  <a:pt x="1906" y="965"/>
                  <a:pt x="1912" y="947"/>
                  <a:pt x="1872" y="907"/>
                </a:cubicBezTo>
                <a:cubicBezTo>
                  <a:pt x="1857" y="864"/>
                  <a:pt x="1829" y="836"/>
                  <a:pt x="1787" y="822"/>
                </a:cubicBezTo>
                <a:cubicBezTo>
                  <a:pt x="1667" y="706"/>
                  <a:pt x="1515" y="789"/>
                  <a:pt x="1423" y="881"/>
                </a:cubicBezTo>
                <a:cubicBezTo>
                  <a:pt x="1401" y="963"/>
                  <a:pt x="1435" y="1084"/>
                  <a:pt x="1473" y="1161"/>
                </a:cubicBezTo>
                <a:cubicBezTo>
                  <a:pt x="1470" y="1189"/>
                  <a:pt x="1474" y="1219"/>
                  <a:pt x="1465" y="1245"/>
                </a:cubicBezTo>
                <a:cubicBezTo>
                  <a:pt x="1455" y="1273"/>
                  <a:pt x="1429" y="1280"/>
                  <a:pt x="1406" y="1288"/>
                </a:cubicBezTo>
                <a:cubicBezTo>
                  <a:pt x="1341" y="1310"/>
                  <a:pt x="1278" y="1322"/>
                  <a:pt x="1211" y="1330"/>
                </a:cubicBezTo>
                <a:cubicBezTo>
                  <a:pt x="1172" y="1343"/>
                  <a:pt x="1140" y="1363"/>
                  <a:pt x="1101" y="1373"/>
                </a:cubicBezTo>
                <a:cubicBezTo>
                  <a:pt x="1071" y="1391"/>
                  <a:pt x="1052" y="1402"/>
                  <a:pt x="1033" y="1432"/>
                </a:cubicBezTo>
                <a:cubicBezTo>
                  <a:pt x="1030" y="1582"/>
                  <a:pt x="1029" y="1731"/>
                  <a:pt x="1024" y="1881"/>
                </a:cubicBezTo>
                <a:cubicBezTo>
                  <a:pt x="1022" y="1941"/>
                  <a:pt x="1012" y="2035"/>
                  <a:pt x="948" y="2050"/>
                </a:cubicBezTo>
                <a:cubicBezTo>
                  <a:pt x="883" y="2047"/>
                  <a:pt x="817" y="2052"/>
                  <a:pt x="753" y="2042"/>
                </a:cubicBezTo>
                <a:cubicBezTo>
                  <a:pt x="741" y="2040"/>
                  <a:pt x="737" y="2024"/>
                  <a:pt x="728" y="2016"/>
                </a:cubicBezTo>
                <a:cubicBezTo>
                  <a:pt x="706" y="1997"/>
                  <a:pt x="703" y="1999"/>
                  <a:pt x="677" y="1991"/>
                </a:cubicBezTo>
                <a:cubicBezTo>
                  <a:pt x="648" y="1973"/>
                  <a:pt x="602" y="1961"/>
                  <a:pt x="576" y="1940"/>
                </a:cubicBezTo>
                <a:cubicBezTo>
                  <a:pt x="446" y="1835"/>
                  <a:pt x="576" y="1922"/>
                  <a:pt x="499" y="1872"/>
                </a:cubicBezTo>
                <a:cubicBezTo>
                  <a:pt x="462" y="1876"/>
                  <a:pt x="420" y="1868"/>
                  <a:pt x="389" y="1889"/>
                </a:cubicBezTo>
                <a:cubicBezTo>
                  <a:pt x="363" y="1906"/>
                  <a:pt x="365" y="1919"/>
                  <a:pt x="347" y="1940"/>
                </a:cubicBezTo>
                <a:cubicBezTo>
                  <a:pt x="313" y="1980"/>
                  <a:pt x="282" y="2022"/>
                  <a:pt x="245" y="2059"/>
                </a:cubicBezTo>
                <a:cubicBezTo>
                  <a:pt x="242" y="2067"/>
                  <a:pt x="241" y="2076"/>
                  <a:pt x="237" y="2084"/>
                </a:cubicBezTo>
                <a:cubicBezTo>
                  <a:pt x="232" y="2093"/>
                  <a:pt x="224" y="2100"/>
                  <a:pt x="220" y="2109"/>
                </a:cubicBezTo>
                <a:cubicBezTo>
                  <a:pt x="197" y="2170"/>
                  <a:pt x="232" y="2138"/>
                  <a:pt x="186" y="2169"/>
                </a:cubicBezTo>
                <a:cubicBezTo>
                  <a:pt x="144" y="2163"/>
                  <a:pt x="107" y="2157"/>
                  <a:pt x="67" y="2143"/>
                </a:cubicBezTo>
                <a:cubicBezTo>
                  <a:pt x="45" y="2121"/>
                  <a:pt x="21" y="2106"/>
                  <a:pt x="0" y="2084"/>
                </a:cubicBezTo>
              </a:path>
            </a:pathLst>
          </a:custGeom>
          <a:noFill/>
          <a:ln w="3810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79592">
            <a:off x="5157788" y="2859088"/>
            <a:ext cx="9286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886200"/>
            <a:ext cx="10810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Trapping a drunk</a:t>
            </a: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914400"/>
          </a:xfrm>
        </p:spPr>
        <p:txBody>
          <a:bodyPr/>
          <a:lstStyle/>
          <a:p>
            <a:r>
              <a:rPr lang="en-US" altLang="en-US" sz="2200" dirty="0"/>
              <a:t>Problem with pure random walk metric:</a:t>
            </a:r>
          </a:p>
          <a:p>
            <a:pPr lvl="1"/>
            <a:r>
              <a:rPr lang="en-US" altLang="en-US" sz="2200" dirty="0"/>
              <a:t>Drunk can be “trapped” and end up going in circles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1231900" y="5778500"/>
            <a:ext cx="381000" cy="3810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4508500" y="4783138"/>
            <a:ext cx="304800" cy="304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612900" y="5011738"/>
            <a:ext cx="2895600" cy="914400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26670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800600" y="3733800"/>
            <a:ext cx="1981200" cy="114300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895600" y="3200400"/>
            <a:ext cx="1676400" cy="160020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1954" flipH="1">
            <a:off x="3596482" y="2610644"/>
            <a:ext cx="8239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711" flipH="1">
            <a:off x="1096963" y="3230563"/>
            <a:ext cx="927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447800" y="3200400"/>
            <a:ext cx="1295400" cy="251460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47" name="Freeform 18"/>
          <p:cNvSpPr>
            <a:spLocks noChangeArrowheads="1"/>
          </p:cNvSpPr>
          <p:nvPr/>
        </p:nvSpPr>
        <p:spPr bwMode="auto">
          <a:xfrm>
            <a:off x="1257300" y="3136900"/>
            <a:ext cx="5491163" cy="2944813"/>
          </a:xfrm>
          <a:custGeom>
            <a:avLst/>
            <a:gdLst>
              <a:gd name="T0" fmla="*/ 4654249 w 5491349"/>
              <a:gd name="T1" fmla="*/ 1107675 h 2944849"/>
              <a:gd name="T2" fmla="*/ 3953110 w 5491349"/>
              <a:gd name="T3" fmla="*/ 1252801 h 2944849"/>
              <a:gd name="T4" fmla="*/ 3699254 w 5491349"/>
              <a:gd name="T5" fmla="*/ 1845340 h 2944849"/>
              <a:gd name="T6" fmla="*/ 2865130 w 5491349"/>
              <a:gd name="T7" fmla="*/ 1942086 h 2944849"/>
              <a:gd name="T8" fmla="*/ 2296958 w 5491349"/>
              <a:gd name="T9" fmla="*/ 2014641 h 2944849"/>
              <a:gd name="T10" fmla="*/ 1861769 w 5491349"/>
              <a:gd name="T11" fmla="*/ 2462085 h 2944849"/>
              <a:gd name="T12" fmla="*/ 979297 w 5491349"/>
              <a:gd name="T13" fmla="*/ 2353244 h 2944849"/>
              <a:gd name="T14" fmla="*/ 677076 w 5491349"/>
              <a:gd name="T15" fmla="*/ 2909513 h 2944849"/>
              <a:gd name="T16" fmla="*/ 120999 w 5491349"/>
              <a:gd name="T17" fmla="*/ 2341149 h 2944849"/>
              <a:gd name="T18" fmla="*/ 604553 w 5491349"/>
              <a:gd name="T19" fmla="*/ 2159768 h 2944849"/>
              <a:gd name="T20" fmla="*/ 955123 w 5491349"/>
              <a:gd name="T21" fmla="*/ 1216516 h 2944849"/>
              <a:gd name="T22" fmla="*/ 1354041 w 5491349"/>
              <a:gd name="T23" fmla="*/ 333739 h 2944849"/>
              <a:gd name="T24" fmla="*/ 1801325 w 5491349"/>
              <a:gd name="T25" fmla="*/ 140248 h 2944849"/>
              <a:gd name="T26" fmla="*/ 2091451 w 5491349"/>
              <a:gd name="T27" fmla="*/ 769088 h 2944849"/>
              <a:gd name="T28" fmla="*/ 2720067 w 5491349"/>
              <a:gd name="T29" fmla="*/ 1264897 h 2944849"/>
              <a:gd name="T30" fmla="*/ 3372858 w 5491349"/>
              <a:gd name="T31" fmla="*/ 1555118 h 2944849"/>
              <a:gd name="T32" fmla="*/ 3675067 w 5491349"/>
              <a:gd name="T33" fmla="*/ 2111387 h 2944849"/>
              <a:gd name="T34" fmla="*/ 2925574 w 5491349"/>
              <a:gd name="T35" fmla="*/ 1772785 h 2944849"/>
              <a:gd name="T36" fmla="*/ 2429942 w 5491349"/>
              <a:gd name="T37" fmla="*/ 2111387 h 2944849"/>
              <a:gd name="T38" fmla="*/ 2043102 w 5491349"/>
              <a:gd name="T39" fmla="*/ 2486276 h 2944849"/>
              <a:gd name="T40" fmla="*/ 1269423 w 5491349"/>
              <a:gd name="T41" fmla="*/ 2304879 h 2944849"/>
              <a:gd name="T42" fmla="*/ 701251 w 5491349"/>
              <a:gd name="T43" fmla="*/ 2534641 h 2944849"/>
              <a:gd name="T44" fmla="*/ 253967 w 5491349"/>
              <a:gd name="T45" fmla="*/ 2619291 h 2944849"/>
              <a:gd name="T46" fmla="*/ 483664 w 5491349"/>
              <a:gd name="T47" fmla="*/ 1736515 h 2944849"/>
              <a:gd name="T48" fmla="*/ 1063916 w 5491349"/>
              <a:gd name="T49" fmla="*/ 1494658 h 2944849"/>
              <a:gd name="T50" fmla="*/ 1124360 w 5491349"/>
              <a:gd name="T51" fmla="*/ 732802 h 2944849"/>
              <a:gd name="T52" fmla="*/ 1656262 w 5491349"/>
              <a:gd name="T53" fmla="*/ 176533 h 2944849"/>
              <a:gd name="T54" fmla="*/ 2079372 w 5491349"/>
              <a:gd name="T55" fmla="*/ 224898 h 2944849"/>
              <a:gd name="T56" fmla="*/ 2321132 w 5491349"/>
              <a:gd name="T57" fmla="*/ 902104 h 2944849"/>
              <a:gd name="T58" fmla="*/ 2901400 w 5491349"/>
              <a:gd name="T59" fmla="*/ 1131865 h 2944849"/>
              <a:gd name="T60" fmla="*/ 3155256 w 5491349"/>
              <a:gd name="T61" fmla="*/ 1530928 h 2944849"/>
              <a:gd name="T62" fmla="*/ 2937654 w 5491349"/>
              <a:gd name="T63" fmla="*/ 2196038 h 2944849"/>
              <a:gd name="T64" fmla="*/ 2321132 w 5491349"/>
              <a:gd name="T65" fmla="*/ 2208133 h 2944849"/>
              <a:gd name="T66" fmla="*/ 1644167 w 5491349"/>
              <a:gd name="T67" fmla="*/ 2377435 h 2944849"/>
              <a:gd name="T68" fmla="*/ 1136444 w 5491349"/>
              <a:gd name="T69" fmla="*/ 2716037 h 2944849"/>
              <a:gd name="T70" fmla="*/ 544108 w 5491349"/>
              <a:gd name="T71" fmla="*/ 2558831 h 2944849"/>
              <a:gd name="T72" fmla="*/ 326506 w 5491349"/>
              <a:gd name="T73" fmla="*/ 1990467 h 2944849"/>
              <a:gd name="T74" fmla="*/ 785869 w 5491349"/>
              <a:gd name="T75" fmla="*/ 1688134 h 2944849"/>
              <a:gd name="T76" fmla="*/ 894678 w 5491349"/>
              <a:gd name="T77" fmla="*/ 1095595 h 2944849"/>
              <a:gd name="T78" fmla="*/ 1196883 w 5491349"/>
              <a:gd name="T79" fmla="*/ 599787 h 2944849"/>
              <a:gd name="T80" fmla="*/ 1958483 w 5491349"/>
              <a:gd name="T81" fmla="*/ 79787 h 2944849"/>
              <a:gd name="T82" fmla="*/ 2562909 w 5491349"/>
              <a:gd name="T83" fmla="*/ 841643 h 2944849"/>
              <a:gd name="T84" fmla="*/ 2550830 w 5491349"/>
              <a:gd name="T85" fmla="*/ 1301166 h 2944849"/>
              <a:gd name="T86" fmla="*/ 3167351 w 5491349"/>
              <a:gd name="T87" fmla="*/ 1567214 h 2944849"/>
              <a:gd name="T88" fmla="*/ 3155256 w 5491349"/>
              <a:gd name="T89" fmla="*/ 2147673 h 2944849"/>
              <a:gd name="T90" fmla="*/ 1607913 w 5491349"/>
              <a:gd name="T91" fmla="*/ 2353244 h 2944849"/>
              <a:gd name="T92" fmla="*/ 918853 w 5491349"/>
              <a:gd name="T93" fmla="*/ 2607196 h 2944849"/>
              <a:gd name="T94" fmla="*/ 181443 w 5491349"/>
              <a:gd name="T95" fmla="*/ 2679752 h 2944849"/>
              <a:gd name="T96" fmla="*/ 266062 w 5491349"/>
              <a:gd name="T97" fmla="*/ 2087197 h 2944849"/>
              <a:gd name="T98" fmla="*/ 664981 w 5491349"/>
              <a:gd name="T99" fmla="*/ 1651864 h 2944849"/>
              <a:gd name="T100" fmla="*/ 1076011 w 5491349"/>
              <a:gd name="T101" fmla="*/ 1240706 h 2944849"/>
              <a:gd name="T102" fmla="*/ 1027646 w 5491349"/>
              <a:gd name="T103" fmla="*/ 587691 h 2944849"/>
              <a:gd name="T104" fmla="*/ 1728786 w 5491349"/>
              <a:gd name="T105" fmla="*/ 357930 h 2944849"/>
              <a:gd name="T106" fmla="*/ 2272784 w 5491349"/>
              <a:gd name="T107" fmla="*/ 406295 h 2944849"/>
              <a:gd name="T108" fmla="*/ 2490386 w 5491349"/>
              <a:gd name="T109" fmla="*/ 696516 h 2944849"/>
              <a:gd name="T110" fmla="*/ 2877222 w 5491349"/>
              <a:gd name="T111" fmla="*/ 1131865 h 2944849"/>
              <a:gd name="T112" fmla="*/ 3409119 w 5491349"/>
              <a:gd name="T113" fmla="*/ 1724420 h 2944849"/>
              <a:gd name="T114" fmla="*/ 3155256 w 5491349"/>
              <a:gd name="T115" fmla="*/ 2292784 h 2944849"/>
              <a:gd name="T116" fmla="*/ 2611274 w 5491349"/>
              <a:gd name="T117" fmla="*/ 2147673 h 2944849"/>
              <a:gd name="T118" fmla="*/ 2067276 w 5491349"/>
              <a:gd name="T119" fmla="*/ 2268593 h 2944849"/>
              <a:gd name="T120" fmla="*/ 1112265 w 5491349"/>
              <a:gd name="T121" fmla="*/ 2449990 h 294484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491349"/>
              <a:gd name="T184" fmla="*/ 0 h 2944849"/>
              <a:gd name="T185" fmla="*/ 5491349 w 5491349"/>
              <a:gd name="T186" fmla="*/ 2944849 h 294484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491349" h="2944849">
                <a:moveTo>
                  <a:pt x="5491349" y="841803"/>
                </a:moveTo>
                <a:cubicBezTo>
                  <a:pt x="5479254" y="837771"/>
                  <a:pt x="5467743" y="831043"/>
                  <a:pt x="5455063" y="829708"/>
                </a:cubicBezTo>
                <a:cubicBezTo>
                  <a:pt x="5231641" y="806190"/>
                  <a:pt x="5114122" y="822080"/>
                  <a:pt x="4862396" y="829708"/>
                </a:cubicBezTo>
                <a:cubicBezTo>
                  <a:pt x="4828019" y="864087"/>
                  <a:pt x="4837859" y="851966"/>
                  <a:pt x="4801920" y="902280"/>
                </a:cubicBezTo>
                <a:cubicBezTo>
                  <a:pt x="4793471" y="914109"/>
                  <a:pt x="4787036" y="927398"/>
                  <a:pt x="4777730" y="938565"/>
                </a:cubicBezTo>
                <a:cubicBezTo>
                  <a:pt x="4732243" y="993149"/>
                  <a:pt x="4750016" y="953804"/>
                  <a:pt x="4717254" y="1011137"/>
                </a:cubicBezTo>
                <a:cubicBezTo>
                  <a:pt x="4708308" y="1026792"/>
                  <a:pt x="4702619" y="1044228"/>
                  <a:pt x="4693063" y="1059518"/>
                </a:cubicBezTo>
                <a:cubicBezTo>
                  <a:pt x="4682379" y="1076613"/>
                  <a:pt x="4668337" y="1091384"/>
                  <a:pt x="4656777" y="1107899"/>
                </a:cubicBezTo>
                <a:cubicBezTo>
                  <a:pt x="4640105" y="1131717"/>
                  <a:pt x="4628954" y="1159912"/>
                  <a:pt x="4608396" y="1180470"/>
                </a:cubicBezTo>
                <a:cubicBezTo>
                  <a:pt x="4561832" y="1227035"/>
                  <a:pt x="4581600" y="1202524"/>
                  <a:pt x="4547920" y="1253041"/>
                </a:cubicBezTo>
                <a:cubicBezTo>
                  <a:pt x="4543888" y="1265136"/>
                  <a:pt x="4543235" y="1278952"/>
                  <a:pt x="4535825" y="1289327"/>
                </a:cubicBezTo>
                <a:cubicBezTo>
                  <a:pt x="4497586" y="1342863"/>
                  <a:pt x="4484350" y="1338946"/>
                  <a:pt x="4426968" y="1361899"/>
                </a:cubicBezTo>
                <a:cubicBezTo>
                  <a:pt x="4350365" y="1353835"/>
                  <a:pt x="4273045" y="1350906"/>
                  <a:pt x="4197158" y="1337708"/>
                </a:cubicBezTo>
                <a:cubicBezTo>
                  <a:pt x="4144574" y="1328563"/>
                  <a:pt x="4150999" y="1304738"/>
                  <a:pt x="4112492" y="1277232"/>
                </a:cubicBezTo>
                <a:cubicBezTo>
                  <a:pt x="4086335" y="1258548"/>
                  <a:pt x="4057438" y="1250817"/>
                  <a:pt x="4027825" y="1240946"/>
                </a:cubicBezTo>
                <a:cubicBezTo>
                  <a:pt x="4003635" y="1244978"/>
                  <a:pt x="3978744" y="1245994"/>
                  <a:pt x="3955254" y="1253041"/>
                </a:cubicBezTo>
                <a:cubicBezTo>
                  <a:pt x="3937984" y="1258222"/>
                  <a:pt x="3923446" y="1270129"/>
                  <a:pt x="3906873" y="1277232"/>
                </a:cubicBezTo>
                <a:cubicBezTo>
                  <a:pt x="3895154" y="1282254"/>
                  <a:pt x="3882682" y="1285295"/>
                  <a:pt x="3870587" y="1289327"/>
                </a:cubicBezTo>
                <a:cubicBezTo>
                  <a:pt x="3858492" y="1301422"/>
                  <a:pt x="3845252" y="1312472"/>
                  <a:pt x="3834301" y="1325613"/>
                </a:cubicBezTo>
                <a:cubicBezTo>
                  <a:pt x="3758021" y="1417150"/>
                  <a:pt x="3856291" y="1315721"/>
                  <a:pt x="3785920" y="1386089"/>
                </a:cubicBezTo>
                <a:cubicBezTo>
                  <a:pt x="3748927" y="1497072"/>
                  <a:pt x="3810763" y="1324307"/>
                  <a:pt x="3737539" y="1470756"/>
                </a:cubicBezTo>
                <a:cubicBezTo>
                  <a:pt x="3730105" y="1485624"/>
                  <a:pt x="3730011" y="1503153"/>
                  <a:pt x="3725444" y="1519137"/>
                </a:cubicBezTo>
                <a:cubicBezTo>
                  <a:pt x="3721942" y="1531396"/>
                  <a:pt x="3717381" y="1543327"/>
                  <a:pt x="3713349" y="1555422"/>
                </a:cubicBezTo>
                <a:cubicBezTo>
                  <a:pt x="3709317" y="1652184"/>
                  <a:pt x="3708408" y="1749127"/>
                  <a:pt x="3701254" y="1845708"/>
                </a:cubicBezTo>
                <a:cubicBezTo>
                  <a:pt x="3698056" y="1888886"/>
                  <a:pt x="3675210" y="1893685"/>
                  <a:pt x="3640777" y="1918280"/>
                </a:cubicBezTo>
                <a:cubicBezTo>
                  <a:pt x="3628948" y="1926729"/>
                  <a:pt x="3617853" y="1936744"/>
                  <a:pt x="3604492" y="1942470"/>
                </a:cubicBezTo>
                <a:cubicBezTo>
                  <a:pt x="3589213" y="1949018"/>
                  <a:pt x="3572338" y="1950959"/>
                  <a:pt x="3556111" y="1954565"/>
                </a:cubicBezTo>
                <a:cubicBezTo>
                  <a:pt x="3469592" y="1973791"/>
                  <a:pt x="3477929" y="1968270"/>
                  <a:pt x="3362587" y="1978756"/>
                </a:cubicBezTo>
                <a:cubicBezTo>
                  <a:pt x="3342428" y="1982788"/>
                  <a:pt x="3322669" y="1990851"/>
                  <a:pt x="3302111" y="1990851"/>
                </a:cubicBezTo>
                <a:cubicBezTo>
                  <a:pt x="3213321" y="1990851"/>
                  <a:pt x="3124563" y="1985315"/>
                  <a:pt x="3036016" y="1978756"/>
                </a:cubicBezTo>
                <a:cubicBezTo>
                  <a:pt x="3008663" y="1976730"/>
                  <a:pt x="2955519" y="1960867"/>
                  <a:pt x="2927158" y="1954565"/>
                </a:cubicBezTo>
                <a:cubicBezTo>
                  <a:pt x="2907090" y="1950105"/>
                  <a:pt x="2886626" y="1947456"/>
                  <a:pt x="2866682" y="1942470"/>
                </a:cubicBezTo>
                <a:cubicBezTo>
                  <a:pt x="2838207" y="1935351"/>
                  <a:pt x="2810129" y="1926714"/>
                  <a:pt x="2782016" y="1918280"/>
                </a:cubicBezTo>
                <a:cubicBezTo>
                  <a:pt x="2769804" y="1914616"/>
                  <a:pt x="2758099" y="1909276"/>
                  <a:pt x="2745730" y="1906184"/>
                </a:cubicBezTo>
                <a:cubicBezTo>
                  <a:pt x="2725786" y="1901198"/>
                  <a:pt x="2705413" y="1898121"/>
                  <a:pt x="2685254" y="1894089"/>
                </a:cubicBezTo>
                <a:cubicBezTo>
                  <a:pt x="2669127" y="1886026"/>
                  <a:pt x="2654829" y="1871531"/>
                  <a:pt x="2636873" y="1869899"/>
                </a:cubicBezTo>
                <a:cubicBezTo>
                  <a:pt x="2557439" y="1862678"/>
                  <a:pt x="2547341" y="1891198"/>
                  <a:pt x="2479635" y="1918280"/>
                </a:cubicBezTo>
                <a:cubicBezTo>
                  <a:pt x="2464201" y="1924454"/>
                  <a:pt x="2447381" y="1926343"/>
                  <a:pt x="2431254" y="1930375"/>
                </a:cubicBezTo>
                <a:cubicBezTo>
                  <a:pt x="2399000" y="1950534"/>
                  <a:pt x="2366140" y="1969753"/>
                  <a:pt x="2334492" y="1990851"/>
                </a:cubicBezTo>
                <a:cubicBezTo>
                  <a:pt x="2322397" y="1998914"/>
                  <a:pt x="2309681" y="2006116"/>
                  <a:pt x="2298206" y="2015041"/>
                </a:cubicBezTo>
                <a:cubicBezTo>
                  <a:pt x="2273350" y="2034373"/>
                  <a:pt x="2250491" y="2056186"/>
                  <a:pt x="2225635" y="2075518"/>
                </a:cubicBezTo>
                <a:cubicBezTo>
                  <a:pt x="2214160" y="2084443"/>
                  <a:pt x="2200516" y="2090402"/>
                  <a:pt x="2189349" y="2099708"/>
                </a:cubicBezTo>
                <a:cubicBezTo>
                  <a:pt x="2154425" y="2128811"/>
                  <a:pt x="2152658" y="2136601"/>
                  <a:pt x="2128873" y="2172280"/>
                </a:cubicBezTo>
                <a:cubicBezTo>
                  <a:pt x="2136936" y="2184375"/>
                  <a:pt x="2153063" y="2194029"/>
                  <a:pt x="2153063" y="2208565"/>
                </a:cubicBezTo>
                <a:cubicBezTo>
                  <a:pt x="2153063" y="2223102"/>
                  <a:pt x="2136577" y="2232524"/>
                  <a:pt x="2128873" y="2244851"/>
                </a:cubicBezTo>
                <a:cubicBezTo>
                  <a:pt x="2103851" y="2284886"/>
                  <a:pt x="2094611" y="2314249"/>
                  <a:pt x="2056301" y="2341613"/>
                </a:cubicBezTo>
                <a:cubicBezTo>
                  <a:pt x="2041629" y="2352093"/>
                  <a:pt x="2023210" y="2356247"/>
                  <a:pt x="2007920" y="2365803"/>
                </a:cubicBezTo>
                <a:cubicBezTo>
                  <a:pt x="1958612" y="2396621"/>
                  <a:pt x="1913456" y="2434058"/>
                  <a:pt x="1862777" y="2462565"/>
                </a:cubicBezTo>
                <a:cubicBezTo>
                  <a:pt x="1848289" y="2470715"/>
                  <a:pt x="1830380" y="2470093"/>
                  <a:pt x="1814396" y="2474660"/>
                </a:cubicBezTo>
                <a:cubicBezTo>
                  <a:pt x="1802137" y="2478163"/>
                  <a:pt x="1790206" y="2482724"/>
                  <a:pt x="1778111" y="2486756"/>
                </a:cubicBezTo>
                <a:cubicBezTo>
                  <a:pt x="1759970" y="2484488"/>
                  <a:pt x="1676386" y="2480463"/>
                  <a:pt x="1645063" y="2462565"/>
                </a:cubicBezTo>
                <a:cubicBezTo>
                  <a:pt x="1627560" y="2452564"/>
                  <a:pt x="1614985" y="2434728"/>
                  <a:pt x="1596682" y="2426280"/>
                </a:cubicBezTo>
                <a:cubicBezTo>
                  <a:pt x="1561954" y="2410252"/>
                  <a:pt x="1524111" y="2402089"/>
                  <a:pt x="1487825" y="2389994"/>
                </a:cubicBezTo>
                <a:cubicBezTo>
                  <a:pt x="1464904" y="2382354"/>
                  <a:pt x="1397343" y="2357771"/>
                  <a:pt x="1366873" y="2353708"/>
                </a:cubicBezTo>
                <a:cubicBezTo>
                  <a:pt x="1322731" y="2347823"/>
                  <a:pt x="1278174" y="2345645"/>
                  <a:pt x="1233825" y="2341613"/>
                </a:cubicBezTo>
                <a:cubicBezTo>
                  <a:pt x="1132656" y="2316321"/>
                  <a:pt x="1143153" y="2312876"/>
                  <a:pt x="979825" y="2353708"/>
                </a:cubicBezTo>
                <a:cubicBezTo>
                  <a:pt x="963230" y="2357857"/>
                  <a:pt x="954107" y="2376544"/>
                  <a:pt x="943539" y="2389994"/>
                </a:cubicBezTo>
                <a:cubicBezTo>
                  <a:pt x="909659" y="2433114"/>
                  <a:pt x="877195" y="2477413"/>
                  <a:pt x="846777" y="2523041"/>
                </a:cubicBezTo>
                <a:cubicBezTo>
                  <a:pt x="838714" y="2535136"/>
                  <a:pt x="829088" y="2546325"/>
                  <a:pt x="822587" y="2559327"/>
                </a:cubicBezTo>
                <a:cubicBezTo>
                  <a:pt x="816885" y="2570731"/>
                  <a:pt x="814969" y="2583675"/>
                  <a:pt x="810492" y="2595613"/>
                </a:cubicBezTo>
                <a:cubicBezTo>
                  <a:pt x="802868" y="2615942"/>
                  <a:pt x="794365" y="2635930"/>
                  <a:pt x="786301" y="2656089"/>
                </a:cubicBezTo>
                <a:cubicBezTo>
                  <a:pt x="778238" y="2696406"/>
                  <a:pt x="772083" y="2737153"/>
                  <a:pt x="762111" y="2777041"/>
                </a:cubicBezTo>
                <a:cubicBezTo>
                  <a:pt x="751517" y="2819418"/>
                  <a:pt x="755816" y="2872742"/>
                  <a:pt x="713730" y="2897994"/>
                </a:cubicBezTo>
                <a:cubicBezTo>
                  <a:pt x="702797" y="2904554"/>
                  <a:pt x="689539" y="2906057"/>
                  <a:pt x="677444" y="2910089"/>
                </a:cubicBezTo>
                <a:cubicBezTo>
                  <a:pt x="624004" y="2908180"/>
                  <a:pt x="337254" y="2944849"/>
                  <a:pt x="242016" y="2849613"/>
                </a:cubicBezTo>
                <a:lnTo>
                  <a:pt x="157349" y="2764946"/>
                </a:lnTo>
                <a:cubicBezTo>
                  <a:pt x="141222" y="2748819"/>
                  <a:pt x="121056" y="2735905"/>
                  <a:pt x="108968" y="2716565"/>
                </a:cubicBezTo>
                <a:cubicBezTo>
                  <a:pt x="88809" y="2684311"/>
                  <a:pt x="68912" y="2651892"/>
                  <a:pt x="48492" y="2619803"/>
                </a:cubicBezTo>
                <a:cubicBezTo>
                  <a:pt x="40688" y="2607539"/>
                  <a:pt x="24301" y="2583518"/>
                  <a:pt x="24301" y="2583518"/>
                </a:cubicBezTo>
                <a:cubicBezTo>
                  <a:pt x="6286" y="2511456"/>
                  <a:pt x="9118" y="2559583"/>
                  <a:pt x="24301" y="2498851"/>
                </a:cubicBezTo>
                <a:cubicBezTo>
                  <a:pt x="29287" y="2478907"/>
                  <a:pt x="27889" y="2457090"/>
                  <a:pt x="36396" y="2438375"/>
                </a:cubicBezTo>
                <a:cubicBezTo>
                  <a:pt x="76139" y="2350941"/>
                  <a:pt x="68937" y="2383313"/>
                  <a:pt x="121063" y="2341613"/>
                </a:cubicBezTo>
                <a:cubicBezTo>
                  <a:pt x="129968" y="2334489"/>
                  <a:pt x="135475" y="2323289"/>
                  <a:pt x="145254" y="2317422"/>
                </a:cubicBezTo>
                <a:cubicBezTo>
                  <a:pt x="156186" y="2310863"/>
                  <a:pt x="169821" y="2310349"/>
                  <a:pt x="181539" y="2305327"/>
                </a:cubicBezTo>
                <a:cubicBezTo>
                  <a:pt x="198112" y="2298225"/>
                  <a:pt x="212428" y="2285510"/>
                  <a:pt x="229920" y="2281137"/>
                </a:cubicBezTo>
                <a:cubicBezTo>
                  <a:pt x="261455" y="2273253"/>
                  <a:pt x="294428" y="2273073"/>
                  <a:pt x="326682" y="2269041"/>
                </a:cubicBezTo>
                <a:cubicBezTo>
                  <a:pt x="407708" y="2242033"/>
                  <a:pt x="321361" y="2267999"/>
                  <a:pt x="471825" y="2244851"/>
                </a:cubicBezTo>
                <a:cubicBezTo>
                  <a:pt x="488255" y="2242323"/>
                  <a:pt x="504079" y="2236788"/>
                  <a:pt x="520206" y="2232756"/>
                </a:cubicBezTo>
                <a:cubicBezTo>
                  <a:pt x="528269" y="2224692"/>
                  <a:pt x="535491" y="2215689"/>
                  <a:pt x="544396" y="2208565"/>
                </a:cubicBezTo>
                <a:cubicBezTo>
                  <a:pt x="579325" y="2180622"/>
                  <a:pt x="578911" y="2192636"/>
                  <a:pt x="604873" y="2160184"/>
                </a:cubicBezTo>
                <a:cubicBezTo>
                  <a:pt x="613954" y="2148833"/>
                  <a:pt x="622102" y="2136660"/>
                  <a:pt x="629063" y="2123899"/>
                </a:cubicBezTo>
                <a:cubicBezTo>
                  <a:pt x="675420" y="2038910"/>
                  <a:pt x="668772" y="2053153"/>
                  <a:pt x="689539" y="1990851"/>
                </a:cubicBezTo>
                <a:cubicBezTo>
                  <a:pt x="693571" y="1809422"/>
                  <a:pt x="690545" y="1627699"/>
                  <a:pt x="701635" y="1446565"/>
                </a:cubicBezTo>
                <a:cubicBezTo>
                  <a:pt x="702737" y="1428568"/>
                  <a:pt x="718723" y="1414757"/>
                  <a:pt x="725825" y="1398184"/>
                </a:cubicBezTo>
                <a:cubicBezTo>
                  <a:pt x="742503" y="1359269"/>
                  <a:pt x="738817" y="1316316"/>
                  <a:pt x="798396" y="1301422"/>
                </a:cubicBezTo>
                <a:lnTo>
                  <a:pt x="846777" y="1289327"/>
                </a:lnTo>
                <a:cubicBezTo>
                  <a:pt x="913308" y="1222799"/>
                  <a:pt x="815320" y="1312486"/>
                  <a:pt x="919349" y="1253041"/>
                </a:cubicBezTo>
                <a:cubicBezTo>
                  <a:pt x="934200" y="1244554"/>
                  <a:pt x="941403" y="1226244"/>
                  <a:pt x="955635" y="1216756"/>
                </a:cubicBezTo>
                <a:cubicBezTo>
                  <a:pt x="966243" y="1209684"/>
                  <a:pt x="980517" y="1210362"/>
                  <a:pt x="991920" y="1204660"/>
                </a:cubicBezTo>
                <a:cubicBezTo>
                  <a:pt x="1085697" y="1157771"/>
                  <a:pt x="973296" y="1198773"/>
                  <a:pt x="1064492" y="1168375"/>
                </a:cubicBezTo>
                <a:cubicBezTo>
                  <a:pt x="1076587" y="1152248"/>
                  <a:pt x="1087658" y="1135300"/>
                  <a:pt x="1100777" y="1119994"/>
                </a:cubicBezTo>
                <a:cubicBezTo>
                  <a:pt x="1111909" y="1107007"/>
                  <a:pt x="1135542" y="1100746"/>
                  <a:pt x="1137063" y="1083708"/>
                </a:cubicBezTo>
                <a:cubicBezTo>
                  <a:pt x="1158822" y="840005"/>
                  <a:pt x="990486" y="531602"/>
                  <a:pt x="1209635" y="406375"/>
                </a:cubicBezTo>
                <a:cubicBezTo>
                  <a:pt x="1220704" y="400050"/>
                  <a:pt x="1233825" y="398312"/>
                  <a:pt x="1245920" y="394280"/>
                </a:cubicBezTo>
                <a:cubicBezTo>
                  <a:pt x="1270111" y="378153"/>
                  <a:pt x="1290911" y="355094"/>
                  <a:pt x="1318492" y="345899"/>
                </a:cubicBezTo>
                <a:cubicBezTo>
                  <a:pt x="1330587" y="341867"/>
                  <a:pt x="1343374" y="339505"/>
                  <a:pt x="1354777" y="333803"/>
                </a:cubicBezTo>
                <a:cubicBezTo>
                  <a:pt x="1367779" y="327302"/>
                  <a:pt x="1377779" y="315517"/>
                  <a:pt x="1391063" y="309613"/>
                </a:cubicBezTo>
                <a:cubicBezTo>
                  <a:pt x="1414365" y="299257"/>
                  <a:pt x="1442418" y="299566"/>
                  <a:pt x="1463635" y="285422"/>
                </a:cubicBezTo>
                <a:cubicBezTo>
                  <a:pt x="1475730" y="277359"/>
                  <a:pt x="1488091" y="269681"/>
                  <a:pt x="1499920" y="261232"/>
                </a:cubicBezTo>
                <a:cubicBezTo>
                  <a:pt x="1516324" y="249515"/>
                  <a:pt x="1529880" y="233133"/>
                  <a:pt x="1548301" y="224946"/>
                </a:cubicBezTo>
                <a:cubicBezTo>
                  <a:pt x="1567087" y="216597"/>
                  <a:pt x="1588709" y="217311"/>
                  <a:pt x="1608777" y="212851"/>
                </a:cubicBezTo>
                <a:cubicBezTo>
                  <a:pt x="1625004" y="209245"/>
                  <a:pt x="1641031" y="204788"/>
                  <a:pt x="1657158" y="200756"/>
                </a:cubicBezTo>
                <a:cubicBezTo>
                  <a:pt x="1681349" y="188661"/>
                  <a:pt x="1704764" y="174872"/>
                  <a:pt x="1729730" y="164470"/>
                </a:cubicBezTo>
                <a:cubicBezTo>
                  <a:pt x="1753267" y="154663"/>
                  <a:pt x="1778111" y="148343"/>
                  <a:pt x="1802301" y="140280"/>
                </a:cubicBezTo>
                <a:lnTo>
                  <a:pt x="1874873" y="116089"/>
                </a:lnTo>
                <a:lnTo>
                  <a:pt x="1923254" y="103994"/>
                </a:lnTo>
                <a:cubicBezTo>
                  <a:pt x="1935349" y="108026"/>
                  <a:pt x="1953837" y="104686"/>
                  <a:pt x="1959539" y="116089"/>
                </a:cubicBezTo>
                <a:cubicBezTo>
                  <a:pt x="1972289" y="141588"/>
                  <a:pt x="1966535" y="172707"/>
                  <a:pt x="1971635" y="200756"/>
                </a:cubicBezTo>
                <a:cubicBezTo>
                  <a:pt x="1974609" y="217111"/>
                  <a:pt x="1979698" y="233010"/>
                  <a:pt x="1983730" y="249137"/>
                </a:cubicBezTo>
                <a:cubicBezTo>
                  <a:pt x="1987762" y="374121"/>
                  <a:pt x="1988482" y="499256"/>
                  <a:pt x="1995825" y="624089"/>
                </a:cubicBezTo>
                <a:cubicBezTo>
                  <a:pt x="1996574" y="636817"/>
                  <a:pt x="2002898" y="648656"/>
                  <a:pt x="2007920" y="660375"/>
                </a:cubicBezTo>
                <a:cubicBezTo>
                  <a:pt x="2022277" y="693875"/>
                  <a:pt x="2055069" y="759853"/>
                  <a:pt x="2092587" y="769232"/>
                </a:cubicBezTo>
                <a:lnTo>
                  <a:pt x="2140968" y="781327"/>
                </a:lnTo>
                <a:lnTo>
                  <a:pt x="2419158" y="769232"/>
                </a:lnTo>
                <a:cubicBezTo>
                  <a:pt x="2597388" y="758430"/>
                  <a:pt x="2479658" y="748501"/>
                  <a:pt x="2624777" y="769232"/>
                </a:cubicBezTo>
                <a:cubicBezTo>
                  <a:pt x="2632841" y="777295"/>
                  <a:pt x="2643868" y="783222"/>
                  <a:pt x="2648968" y="793422"/>
                </a:cubicBezTo>
                <a:cubicBezTo>
                  <a:pt x="2656402" y="808290"/>
                  <a:pt x="2656496" y="825819"/>
                  <a:pt x="2661063" y="841803"/>
                </a:cubicBezTo>
                <a:cubicBezTo>
                  <a:pt x="2684884" y="925178"/>
                  <a:pt x="2663424" y="819689"/>
                  <a:pt x="2685254" y="950660"/>
                </a:cubicBezTo>
                <a:cubicBezTo>
                  <a:pt x="2689286" y="1047422"/>
                  <a:pt x="2686248" y="1144738"/>
                  <a:pt x="2697349" y="1240946"/>
                </a:cubicBezTo>
                <a:cubicBezTo>
                  <a:pt x="2698656" y="1252274"/>
                  <a:pt x="2711339" y="1260037"/>
                  <a:pt x="2721539" y="1265137"/>
                </a:cubicBezTo>
                <a:cubicBezTo>
                  <a:pt x="2736407" y="1272571"/>
                  <a:pt x="2753350" y="1275906"/>
                  <a:pt x="2769920" y="1277232"/>
                </a:cubicBezTo>
                <a:cubicBezTo>
                  <a:pt x="2854413" y="1283991"/>
                  <a:pt x="2939253" y="1285295"/>
                  <a:pt x="3023920" y="1289327"/>
                </a:cubicBezTo>
                <a:cubicBezTo>
                  <a:pt x="3036015" y="1297391"/>
                  <a:pt x="3047584" y="1306306"/>
                  <a:pt x="3060206" y="1313518"/>
                </a:cubicBezTo>
                <a:cubicBezTo>
                  <a:pt x="3075861" y="1322464"/>
                  <a:pt x="3094897" y="1325974"/>
                  <a:pt x="3108587" y="1337708"/>
                </a:cubicBezTo>
                <a:cubicBezTo>
                  <a:pt x="3123893" y="1350827"/>
                  <a:pt x="3130619" y="1371835"/>
                  <a:pt x="3144873" y="1386089"/>
                </a:cubicBezTo>
                <a:cubicBezTo>
                  <a:pt x="3159127" y="1400343"/>
                  <a:pt x="3176850" y="1410658"/>
                  <a:pt x="3193254" y="1422375"/>
                </a:cubicBezTo>
                <a:cubicBezTo>
                  <a:pt x="3233143" y="1450867"/>
                  <a:pt x="3230676" y="1447133"/>
                  <a:pt x="3277920" y="1470756"/>
                </a:cubicBezTo>
                <a:cubicBezTo>
                  <a:pt x="3346466" y="1573570"/>
                  <a:pt x="3233561" y="1414299"/>
                  <a:pt x="3374682" y="1555422"/>
                </a:cubicBezTo>
                <a:lnTo>
                  <a:pt x="3435158" y="1615899"/>
                </a:lnTo>
                <a:lnTo>
                  <a:pt x="3459349" y="1640089"/>
                </a:lnTo>
                <a:lnTo>
                  <a:pt x="3495635" y="1676375"/>
                </a:lnTo>
                <a:cubicBezTo>
                  <a:pt x="3548150" y="1781407"/>
                  <a:pt x="3487461" y="1672777"/>
                  <a:pt x="3556111" y="1761041"/>
                </a:cubicBezTo>
                <a:cubicBezTo>
                  <a:pt x="3556125" y="1761059"/>
                  <a:pt x="3616580" y="1851747"/>
                  <a:pt x="3628682" y="1869899"/>
                </a:cubicBezTo>
                <a:cubicBezTo>
                  <a:pt x="3636745" y="1881994"/>
                  <a:pt x="3644151" y="1894555"/>
                  <a:pt x="3652873" y="1906184"/>
                </a:cubicBezTo>
                <a:cubicBezTo>
                  <a:pt x="3736262" y="2017371"/>
                  <a:pt x="3707413" y="1966885"/>
                  <a:pt x="3749635" y="2051327"/>
                </a:cubicBezTo>
                <a:cubicBezTo>
                  <a:pt x="3731376" y="2069586"/>
                  <a:pt x="3703527" y="2102180"/>
                  <a:pt x="3677063" y="2111803"/>
                </a:cubicBezTo>
                <a:cubicBezTo>
                  <a:pt x="3626055" y="2130351"/>
                  <a:pt x="3561796" y="2139078"/>
                  <a:pt x="3507730" y="2148089"/>
                </a:cubicBezTo>
                <a:cubicBezTo>
                  <a:pt x="3483539" y="2156153"/>
                  <a:pt x="3460643" y="2171431"/>
                  <a:pt x="3435158" y="2172280"/>
                </a:cubicBezTo>
                <a:cubicBezTo>
                  <a:pt x="3194120" y="2180314"/>
                  <a:pt x="3228589" y="2188089"/>
                  <a:pt x="3108587" y="2148089"/>
                </a:cubicBezTo>
                <a:cubicBezTo>
                  <a:pt x="3026128" y="2024402"/>
                  <a:pt x="3158833" y="2228857"/>
                  <a:pt x="3060206" y="2051327"/>
                </a:cubicBezTo>
                <a:cubicBezTo>
                  <a:pt x="3050416" y="2033705"/>
                  <a:pt x="3036015" y="2019073"/>
                  <a:pt x="3023920" y="2002946"/>
                </a:cubicBezTo>
                <a:cubicBezTo>
                  <a:pt x="2994938" y="1887017"/>
                  <a:pt x="3033177" y="2030713"/>
                  <a:pt x="2987635" y="1894089"/>
                </a:cubicBezTo>
                <a:cubicBezTo>
                  <a:pt x="2982378" y="1878319"/>
                  <a:pt x="2982973" y="1860576"/>
                  <a:pt x="2975539" y="1845708"/>
                </a:cubicBezTo>
                <a:cubicBezTo>
                  <a:pt x="2962537" y="1819704"/>
                  <a:pt x="2927158" y="1773137"/>
                  <a:pt x="2927158" y="1773137"/>
                </a:cubicBezTo>
                <a:cubicBezTo>
                  <a:pt x="2874745" y="1781200"/>
                  <a:pt x="2822142" y="1788111"/>
                  <a:pt x="2769920" y="1797327"/>
                </a:cubicBezTo>
                <a:cubicBezTo>
                  <a:pt x="2753550" y="1800216"/>
                  <a:pt x="2735370" y="1800201"/>
                  <a:pt x="2721539" y="1809422"/>
                </a:cubicBezTo>
                <a:cubicBezTo>
                  <a:pt x="2603856" y="1887878"/>
                  <a:pt x="2700805" y="1842252"/>
                  <a:pt x="2636873" y="1906184"/>
                </a:cubicBezTo>
                <a:cubicBezTo>
                  <a:pt x="2626594" y="1916463"/>
                  <a:pt x="2611755" y="1921069"/>
                  <a:pt x="2600587" y="1930375"/>
                </a:cubicBezTo>
                <a:cubicBezTo>
                  <a:pt x="2587446" y="1941325"/>
                  <a:pt x="2577288" y="1955528"/>
                  <a:pt x="2564301" y="1966660"/>
                </a:cubicBezTo>
                <a:cubicBezTo>
                  <a:pt x="2534356" y="1992327"/>
                  <a:pt x="2514585" y="1998569"/>
                  <a:pt x="2491730" y="2027137"/>
                </a:cubicBezTo>
                <a:cubicBezTo>
                  <a:pt x="2482649" y="2038488"/>
                  <a:pt x="2475988" y="2051593"/>
                  <a:pt x="2467539" y="2063422"/>
                </a:cubicBezTo>
                <a:cubicBezTo>
                  <a:pt x="2455822" y="2079826"/>
                  <a:pt x="2444159" y="2096317"/>
                  <a:pt x="2431254" y="2111803"/>
                </a:cubicBezTo>
                <a:cubicBezTo>
                  <a:pt x="2423954" y="2120564"/>
                  <a:pt x="2414187" y="2127089"/>
                  <a:pt x="2407063" y="2135994"/>
                </a:cubicBezTo>
                <a:cubicBezTo>
                  <a:pt x="2381877" y="2167477"/>
                  <a:pt x="2363001" y="2204248"/>
                  <a:pt x="2334492" y="2232756"/>
                </a:cubicBezTo>
                <a:cubicBezTo>
                  <a:pt x="2240162" y="2327082"/>
                  <a:pt x="2396095" y="2174317"/>
                  <a:pt x="2274016" y="2281137"/>
                </a:cubicBezTo>
                <a:cubicBezTo>
                  <a:pt x="2252561" y="2299910"/>
                  <a:pt x="2236346" y="2324508"/>
                  <a:pt x="2213539" y="2341613"/>
                </a:cubicBezTo>
                <a:cubicBezTo>
                  <a:pt x="2197412" y="2353708"/>
                  <a:pt x="2180464" y="2364780"/>
                  <a:pt x="2165158" y="2377899"/>
                </a:cubicBezTo>
                <a:cubicBezTo>
                  <a:pt x="2152171" y="2389031"/>
                  <a:pt x="2141860" y="2403052"/>
                  <a:pt x="2128873" y="2414184"/>
                </a:cubicBezTo>
                <a:cubicBezTo>
                  <a:pt x="2113567" y="2427303"/>
                  <a:pt x="2095798" y="2437351"/>
                  <a:pt x="2080492" y="2450470"/>
                </a:cubicBezTo>
                <a:cubicBezTo>
                  <a:pt x="2067505" y="2461602"/>
                  <a:pt x="2058125" y="2476814"/>
                  <a:pt x="2044206" y="2486756"/>
                </a:cubicBezTo>
                <a:cubicBezTo>
                  <a:pt x="2029534" y="2497236"/>
                  <a:pt x="2011952" y="2502883"/>
                  <a:pt x="1995825" y="2510946"/>
                </a:cubicBezTo>
                <a:cubicBezTo>
                  <a:pt x="1901673" y="2605101"/>
                  <a:pt x="1969378" y="2549672"/>
                  <a:pt x="1669254" y="2510946"/>
                </a:cubicBezTo>
                <a:cubicBezTo>
                  <a:pt x="1643965" y="2507683"/>
                  <a:pt x="1621054" y="2494255"/>
                  <a:pt x="1596682" y="2486756"/>
                </a:cubicBezTo>
                <a:cubicBezTo>
                  <a:pt x="1509091" y="2459805"/>
                  <a:pt x="1511169" y="2468190"/>
                  <a:pt x="1427349" y="2426280"/>
                </a:cubicBezTo>
                <a:cubicBezTo>
                  <a:pt x="1414347" y="2419779"/>
                  <a:pt x="1403685" y="2409301"/>
                  <a:pt x="1391063" y="2402089"/>
                </a:cubicBezTo>
                <a:cubicBezTo>
                  <a:pt x="1375408" y="2393143"/>
                  <a:pt x="1358809" y="2385962"/>
                  <a:pt x="1342682" y="2377899"/>
                </a:cubicBezTo>
                <a:cubicBezTo>
                  <a:pt x="1338650" y="2361772"/>
                  <a:pt x="1342341" y="2341273"/>
                  <a:pt x="1330587" y="2329518"/>
                </a:cubicBezTo>
                <a:cubicBezTo>
                  <a:pt x="1315235" y="2314165"/>
                  <a:pt x="1290708" y="2312193"/>
                  <a:pt x="1270111" y="2305327"/>
                </a:cubicBezTo>
                <a:cubicBezTo>
                  <a:pt x="1254341" y="2300070"/>
                  <a:pt x="1237652" y="2298009"/>
                  <a:pt x="1221730" y="2293232"/>
                </a:cubicBezTo>
                <a:cubicBezTo>
                  <a:pt x="1197306" y="2285905"/>
                  <a:pt x="1173349" y="2277105"/>
                  <a:pt x="1149158" y="2269041"/>
                </a:cubicBezTo>
                <a:cubicBezTo>
                  <a:pt x="1104809" y="2277105"/>
                  <a:pt x="1059355" y="2280513"/>
                  <a:pt x="1016111" y="2293232"/>
                </a:cubicBezTo>
                <a:cubicBezTo>
                  <a:pt x="990164" y="2300864"/>
                  <a:pt x="968161" y="2318326"/>
                  <a:pt x="943539" y="2329518"/>
                </a:cubicBezTo>
                <a:cubicBezTo>
                  <a:pt x="923774" y="2338502"/>
                  <a:pt x="903222" y="2345645"/>
                  <a:pt x="883063" y="2353708"/>
                </a:cubicBezTo>
                <a:cubicBezTo>
                  <a:pt x="861177" y="2386537"/>
                  <a:pt x="845688" y="2414911"/>
                  <a:pt x="810492" y="2438375"/>
                </a:cubicBezTo>
                <a:cubicBezTo>
                  <a:pt x="798397" y="2446438"/>
                  <a:pt x="785071" y="2452907"/>
                  <a:pt x="774206" y="2462565"/>
                </a:cubicBezTo>
                <a:cubicBezTo>
                  <a:pt x="748637" y="2485293"/>
                  <a:pt x="725825" y="2510946"/>
                  <a:pt x="701635" y="2535137"/>
                </a:cubicBezTo>
                <a:cubicBezTo>
                  <a:pt x="685508" y="2551264"/>
                  <a:pt x="665905" y="2564542"/>
                  <a:pt x="653254" y="2583518"/>
                </a:cubicBezTo>
                <a:cubicBezTo>
                  <a:pt x="629550" y="2619072"/>
                  <a:pt x="614664" y="2640154"/>
                  <a:pt x="592777" y="2680280"/>
                </a:cubicBezTo>
                <a:cubicBezTo>
                  <a:pt x="566597" y="2728277"/>
                  <a:pt x="558468" y="2762971"/>
                  <a:pt x="520206" y="2801232"/>
                </a:cubicBezTo>
                <a:cubicBezTo>
                  <a:pt x="509927" y="2811511"/>
                  <a:pt x="496015" y="2817359"/>
                  <a:pt x="483920" y="2825422"/>
                </a:cubicBezTo>
                <a:cubicBezTo>
                  <a:pt x="463761" y="2817359"/>
                  <a:pt x="442423" y="2811776"/>
                  <a:pt x="423444" y="2801232"/>
                </a:cubicBezTo>
                <a:cubicBezTo>
                  <a:pt x="405822" y="2791442"/>
                  <a:pt x="391467" y="2776663"/>
                  <a:pt x="375063" y="2764946"/>
                </a:cubicBezTo>
                <a:cubicBezTo>
                  <a:pt x="310587" y="2718892"/>
                  <a:pt x="363510" y="2765489"/>
                  <a:pt x="290396" y="2692375"/>
                </a:cubicBezTo>
                <a:cubicBezTo>
                  <a:pt x="278301" y="2668184"/>
                  <a:pt x="269113" y="2642307"/>
                  <a:pt x="254111" y="2619803"/>
                </a:cubicBezTo>
                <a:cubicBezTo>
                  <a:pt x="237082" y="2594259"/>
                  <a:pt x="174568" y="2550443"/>
                  <a:pt x="157349" y="2535137"/>
                </a:cubicBezTo>
                <a:cubicBezTo>
                  <a:pt x="109355" y="2492475"/>
                  <a:pt x="114821" y="2495535"/>
                  <a:pt x="84777" y="2450470"/>
                </a:cubicBezTo>
                <a:cubicBezTo>
                  <a:pt x="60913" y="2331146"/>
                  <a:pt x="73066" y="2419743"/>
                  <a:pt x="84777" y="2220660"/>
                </a:cubicBezTo>
                <a:cubicBezTo>
                  <a:pt x="89518" y="2140064"/>
                  <a:pt x="81626" y="2058039"/>
                  <a:pt x="96873" y="1978756"/>
                </a:cubicBezTo>
                <a:cubicBezTo>
                  <a:pt x="102364" y="1950206"/>
                  <a:pt x="124696" y="1926742"/>
                  <a:pt x="145254" y="1906184"/>
                </a:cubicBezTo>
                <a:cubicBezTo>
                  <a:pt x="189426" y="1862012"/>
                  <a:pt x="257264" y="1817079"/>
                  <a:pt x="314587" y="1785232"/>
                </a:cubicBezTo>
                <a:cubicBezTo>
                  <a:pt x="330349" y="1776475"/>
                  <a:pt x="346085" y="1767372"/>
                  <a:pt x="362968" y="1761041"/>
                </a:cubicBezTo>
                <a:cubicBezTo>
                  <a:pt x="391835" y="1750216"/>
                  <a:pt x="458839" y="1741031"/>
                  <a:pt x="483920" y="1736851"/>
                </a:cubicBezTo>
                <a:cubicBezTo>
                  <a:pt x="515880" y="1724067"/>
                  <a:pt x="547495" y="1710047"/>
                  <a:pt x="580682" y="1700565"/>
                </a:cubicBezTo>
                <a:cubicBezTo>
                  <a:pt x="596666" y="1695998"/>
                  <a:pt x="613079" y="1693037"/>
                  <a:pt x="629063" y="1688470"/>
                </a:cubicBezTo>
                <a:cubicBezTo>
                  <a:pt x="641322" y="1684968"/>
                  <a:pt x="652903" y="1679141"/>
                  <a:pt x="665349" y="1676375"/>
                </a:cubicBezTo>
                <a:cubicBezTo>
                  <a:pt x="728615" y="1662316"/>
                  <a:pt x="771202" y="1665481"/>
                  <a:pt x="834682" y="1640089"/>
                </a:cubicBezTo>
                <a:cubicBezTo>
                  <a:pt x="854841" y="1632026"/>
                  <a:pt x="874561" y="1622765"/>
                  <a:pt x="895158" y="1615899"/>
                </a:cubicBezTo>
                <a:cubicBezTo>
                  <a:pt x="918403" y="1608151"/>
                  <a:pt x="956533" y="1603353"/>
                  <a:pt x="979825" y="1591708"/>
                </a:cubicBezTo>
                <a:cubicBezTo>
                  <a:pt x="1013506" y="1574868"/>
                  <a:pt x="1025645" y="1557984"/>
                  <a:pt x="1052396" y="1531232"/>
                </a:cubicBezTo>
                <a:cubicBezTo>
                  <a:pt x="1056428" y="1519137"/>
                  <a:pt x="1059470" y="1506665"/>
                  <a:pt x="1064492" y="1494946"/>
                </a:cubicBezTo>
                <a:cubicBezTo>
                  <a:pt x="1071595" y="1478373"/>
                  <a:pt x="1087961" y="1464581"/>
                  <a:pt x="1088682" y="1446565"/>
                </a:cubicBezTo>
                <a:cubicBezTo>
                  <a:pt x="1092070" y="1361870"/>
                  <a:pt x="1083626" y="1277035"/>
                  <a:pt x="1076587" y="1192565"/>
                </a:cubicBezTo>
                <a:cubicBezTo>
                  <a:pt x="1075528" y="1179860"/>
                  <a:pt x="1071051" y="1167212"/>
                  <a:pt x="1064492" y="1156280"/>
                </a:cubicBezTo>
                <a:cubicBezTo>
                  <a:pt x="1058625" y="1146501"/>
                  <a:pt x="1048365" y="1140153"/>
                  <a:pt x="1040301" y="1132089"/>
                </a:cubicBezTo>
                <a:cubicBezTo>
                  <a:pt x="1036269" y="1115962"/>
                  <a:pt x="1034043" y="1099273"/>
                  <a:pt x="1028206" y="1083708"/>
                </a:cubicBezTo>
                <a:cubicBezTo>
                  <a:pt x="980766" y="957199"/>
                  <a:pt x="1022971" y="1111142"/>
                  <a:pt x="991920" y="986946"/>
                </a:cubicBezTo>
                <a:cubicBezTo>
                  <a:pt x="995952" y="942597"/>
                  <a:pt x="983353" y="893347"/>
                  <a:pt x="1004016" y="853899"/>
                </a:cubicBezTo>
                <a:cubicBezTo>
                  <a:pt x="1030473" y="803391"/>
                  <a:pt x="1079354" y="767156"/>
                  <a:pt x="1124968" y="732946"/>
                </a:cubicBezTo>
                <a:cubicBezTo>
                  <a:pt x="1127495" y="731051"/>
                  <a:pt x="1263812" y="630388"/>
                  <a:pt x="1282206" y="611994"/>
                </a:cubicBezTo>
                <a:cubicBezTo>
                  <a:pt x="1302365" y="591835"/>
                  <a:pt x="1321492" y="570589"/>
                  <a:pt x="1342682" y="551518"/>
                </a:cubicBezTo>
                <a:cubicBezTo>
                  <a:pt x="1361871" y="534248"/>
                  <a:pt x="1384128" y="520581"/>
                  <a:pt x="1403158" y="503137"/>
                </a:cubicBezTo>
                <a:lnTo>
                  <a:pt x="1536206" y="370089"/>
                </a:lnTo>
                <a:cubicBezTo>
                  <a:pt x="1548301" y="357994"/>
                  <a:pt x="1563004" y="348036"/>
                  <a:pt x="1572492" y="333803"/>
                </a:cubicBezTo>
                <a:lnTo>
                  <a:pt x="1620873" y="261232"/>
                </a:lnTo>
                <a:cubicBezTo>
                  <a:pt x="1624905" y="249137"/>
                  <a:pt x="1627946" y="236665"/>
                  <a:pt x="1632968" y="224946"/>
                </a:cubicBezTo>
                <a:cubicBezTo>
                  <a:pt x="1640070" y="208373"/>
                  <a:pt x="1655364" y="194506"/>
                  <a:pt x="1657158" y="176565"/>
                </a:cubicBezTo>
                <a:cubicBezTo>
                  <a:pt x="1665041" y="97737"/>
                  <a:pt x="1652242" y="119015"/>
                  <a:pt x="1620873" y="79803"/>
                </a:cubicBezTo>
                <a:cubicBezTo>
                  <a:pt x="1611792" y="68452"/>
                  <a:pt x="1604746" y="55613"/>
                  <a:pt x="1596682" y="43518"/>
                </a:cubicBezTo>
                <a:cubicBezTo>
                  <a:pt x="1604746" y="31423"/>
                  <a:pt x="1606408" y="8678"/>
                  <a:pt x="1620873" y="7232"/>
                </a:cubicBezTo>
                <a:cubicBezTo>
                  <a:pt x="1693196" y="0"/>
                  <a:pt x="1766177" y="13031"/>
                  <a:pt x="1838587" y="19327"/>
                </a:cubicBezTo>
                <a:cubicBezTo>
                  <a:pt x="1877393" y="22701"/>
                  <a:pt x="1937454" y="41940"/>
                  <a:pt x="1971635" y="55613"/>
                </a:cubicBezTo>
                <a:cubicBezTo>
                  <a:pt x="1988376" y="62309"/>
                  <a:pt x="2003889" y="71740"/>
                  <a:pt x="2020016" y="79803"/>
                </a:cubicBezTo>
                <a:cubicBezTo>
                  <a:pt x="2028079" y="87867"/>
                  <a:pt x="2037881" y="94506"/>
                  <a:pt x="2044206" y="103994"/>
                </a:cubicBezTo>
                <a:cubicBezTo>
                  <a:pt x="2079039" y="156244"/>
                  <a:pt x="2065873" y="159162"/>
                  <a:pt x="2080492" y="224946"/>
                </a:cubicBezTo>
                <a:cubicBezTo>
                  <a:pt x="2091310" y="273628"/>
                  <a:pt x="2104682" y="321708"/>
                  <a:pt x="2116777" y="370089"/>
                </a:cubicBezTo>
                <a:cubicBezTo>
                  <a:pt x="2120809" y="386216"/>
                  <a:pt x="2125613" y="402169"/>
                  <a:pt x="2128873" y="418470"/>
                </a:cubicBezTo>
                <a:cubicBezTo>
                  <a:pt x="2132905" y="438629"/>
                  <a:pt x="2135061" y="459255"/>
                  <a:pt x="2140968" y="478946"/>
                </a:cubicBezTo>
                <a:cubicBezTo>
                  <a:pt x="2155062" y="525927"/>
                  <a:pt x="2194461" y="598028"/>
                  <a:pt x="2213539" y="636184"/>
                </a:cubicBezTo>
                <a:lnTo>
                  <a:pt x="2237730" y="684565"/>
                </a:lnTo>
                <a:cubicBezTo>
                  <a:pt x="2275528" y="835759"/>
                  <a:pt x="2227227" y="647808"/>
                  <a:pt x="2261920" y="769232"/>
                </a:cubicBezTo>
                <a:cubicBezTo>
                  <a:pt x="2278928" y="828759"/>
                  <a:pt x="2265998" y="809628"/>
                  <a:pt x="2298206" y="865994"/>
                </a:cubicBezTo>
                <a:cubicBezTo>
                  <a:pt x="2305418" y="878615"/>
                  <a:pt x="2309394" y="895779"/>
                  <a:pt x="2322396" y="902280"/>
                </a:cubicBezTo>
                <a:cubicBezTo>
                  <a:pt x="2344331" y="913248"/>
                  <a:pt x="2370777" y="910343"/>
                  <a:pt x="2394968" y="914375"/>
                </a:cubicBezTo>
                <a:cubicBezTo>
                  <a:pt x="2419158" y="926470"/>
                  <a:pt x="2443897" y="937526"/>
                  <a:pt x="2467539" y="950660"/>
                </a:cubicBezTo>
                <a:cubicBezTo>
                  <a:pt x="2480246" y="957720"/>
                  <a:pt x="2490163" y="969883"/>
                  <a:pt x="2503825" y="974851"/>
                </a:cubicBezTo>
                <a:cubicBezTo>
                  <a:pt x="2535070" y="986213"/>
                  <a:pt x="2600587" y="999041"/>
                  <a:pt x="2600587" y="999041"/>
                </a:cubicBezTo>
                <a:cubicBezTo>
                  <a:pt x="2707459" y="985682"/>
                  <a:pt x="2713375" y="975130"/>
                  <a:pt x="2830396" y="1011137"/>
                </a:cubicBezTo>
                <a:cubicBezTo>
                  <a:pt x="2841295" y="1014491"/>
                  <a:pt x="2846523" y="1027264"/>
                  <a:pt x="2854587" y="1035327"/>
                </a:cubicBezTo>
                <a:cubicBezTo>
                  <a:pt x="2862650" y="1055486"/>
                  <a:pt x="2869067" y="1076384"/>
                  <a:pt x="2878777" y="1095803"/>
                </a:cubicBezTo>
                <a:cubicBezTo>
                  <a:pt x="2885278" y="1108805"/>
                  <a:pt x="2896467" y="1119087"/>
                  <a:pt x="2902968" y="1132089"/>
                </a:cubicBezTo>
                <a:cubicBezTo>
                  <a:pt x="2908670" y="1143493"/>
                  <a:pt x="2910041" y="1156656"/>
                  <a:pt x="2915063" y="1168375"/>
                </a:cubicBezTo>
                <a:cubicBezTo>
                  <a:pt x="2938665" y="1223447"/>
                  <a:pt x="2938000" y="1202983"/>
                  <a:pt x="2951349" y="1253041"/>
                </a:cubicBezTo>
                <a:cubicBezTo>
                  <a:pt x="2964199" y="1301227"/>
                  <a:pt x="2952372" y="1362920"/>
                  <a:pt x="2987635" y="1398184"/>
                </a:cubicBezTo>
                <a:cubicBezTo>
                  <a:pt x="2995698" y="1406248"/>
                  <a:pt x="3004701" y="1413470"/>
                  <a:pt x="3011825" y="1422375"/>
                </a:cubicBezTo>
                <a:cubicBezTo>
                  <a:pt x="3027034" y="1441387"/>
                  <a:pt x="3037745" y="1469375"/>
                  <a:pt x="3060206" y="1482851"/>
                </a:cubicBezTo>
                <a:cubicBezTo>
                  <a:pt x="3071139" y="1489411"/>
                  <a:pt x="3084397" y="1490914"/>
                  <a:pt x="3096492" y="1494946"/>
                </a:cubicBezTo>
                <a:cubicBezTo>
                  <a:pt x="3104555" y="1503010"/>
                  <a:pt x="3110904" y="1513270"/>
                  <a:pt x="3120682" y="1519137"/>
                </a:cubicBezTo>
                <a:cubicBezTo>
                  <a:pt x="3131615" y="1525697"/>
                  <a:pt x="3145361" y="1525956"/>
                  <a:pt x="3156968" y="1531232"/>
                </a:cubicBezTo>
                <a:cubicBezTo>
                  <a:pt x="3189797" y="1546154"/>
                  <a:pt x="3221476" y="1563486"/>
                  <a:pt x="3253730" y="1579613"/>
                </a:cubicBezTo>
                <a:cubicBezTo>
                  <a:pt x="3365415" y="1654068"/>
                  <a:pt x="3228033" y="1559055"/>
                  <a:pt x="3314206" y="1627994"/>
                </a:cubicBezTo>
                <a:cubicBezTo>
                  <a:pt x="3325557" y="1637075"/>
                  <a:pt x="3338397" y="1644121"/>
                  <a:pt x="3350492" y="1652184"/>
                </a:cubicBezTo>
                <a:cubicBezTo>
                  <a:pt x="3365588" y="1742765"/>
                  <a:pt x="3380914" y="1777734"/>
                  <a:pt x="3326301" y="1881994"/>
                </a:cubicBezTo>
                <a:cubicBezTo>
                  <a:pt x="3298077" y="1935876"/>
                  <a:pt x="3216036" y="1984861"/>
                  <a:pt x="3169063" y="2027137"/>
                </a:cubicBezTo>
                <a:cubicBezTo>
                  <a:pt x="3147873" y="2046208"/>
                  <a:pt x="3131942" y="2071264"/>
                  <a:pt x="3108587" y="2087613"/>
                </a:cubicBezTo>
                <a:cubicBezTo>
                  <a:pt x="2875798" y="2250564"/>
                  <a:pt x="3229672" y="1959837"/>
                  <a:pt x="2987635" y="2148089"/>
                </a:cubicBezTo>
                <a:cubicBezTo>
                  <a:pt x="2969632" y="2162091"/>
                  <a:pt x="2956665" y="2181738"/>
                  <a:pt x="2939254" y="2196470"/>
                </a:cubicBezTo>
                <a:cubicBezTo>
                  <a:pt x="2904162" y="2226163"/>
                  <a:pt x="2868645" y="2255638"/>
                  <a:pt x="2830396" y="2281137"/>
                </a:cubicBezTo>
                <a:cubicBezTo>
                  <a:pt x="2778803" y="2315533"/>
                  <a:pt x="2761515" y="2331392"/>
                  <a:pt x="2709444" y="2353708"/>
                </a:cubicBezTo>
                <a:cubicBezTo>
                  <a:pt x="2697725" y="2358730"/>
                  <a:pt x="2685253" y="2361771"/>
                  <a:pt x="2673158" y="2365803"/>
                </a:cubicBezTo>
                <a:cubicBezTo>
                  <a:pt x="2594911" y="2417970"/>
                  <a:pt x="2684652" y="2365953"/>
                  <a:pt x="2540111" y="2402089"/>
                </a:cubicBezTo>
                <a:cubicBezTo>
                  <a:pt x="2522619" y="2406462"/>
                  <a:pt x="2507857" y="2418216"/>
                  <a:pt x="2491730" y="2426280"/>
                </a:cubicBezTo>
                <a:cubicBezTo>
                  <a:pt x="2400594" y="2403495"/>
                  <a:pt x="2468383" y="2435562"/>
                  <a:pt x="2419158" y="2317422"/>
                </a:cubicBezTo>
                <a:cubicBezTo>
                  <a:pt x="2411405" y="2298814"/>
                  <a:pt x="2396266" y="2284108"/>
                  <a:pt x="2382873" y="2269041"/>
                </a:cubicBezTo>
                <a:cubicBezTo>
                  <a:pt x="2363933" y="2247733"/>
                  <a:pt x="2342555" y="2228724"/>
                  <a:pt x="2322396" y="2208565"/>
                </a:cubicBezTo>
                <a:cubicBezTo>
                  <a:pt x="2310301" y="2196470"/>
                  <a:pt x="2302338" y="2177689"/>
                  <a:pt x="2286111" y="2172280"/>
                </a:cubicBezTo>
                <a:cubicBezTo>
                  <a:pt x="2133183" y="2121301"/>
                  <a:pt x="2377701" y="2206347"/>
                  <a:pt x="2213539" y="2135994"/>
                </a:cubicBezTo>
                <a:cubicBezTo>
                  <a:pt x="2198260" y="2129446"/>
                  <a:pt x="2181285" y="2127931"/>
                  <a:pt x="2165158" y="2123899"/>
                </a:cubicBezTo>
                <a:cubicBezTo>
                  <a:pt x="2104682" y="2127931"/>
                  <a:pt x="2043970" y="2129301"/>
                  <a:pt x="1983730" y="2135994"/>
                </a:cubicBezTo>
                <a:cubicBezTo>
                  <a:pt x="1971058" y="2137402"/>
                  <a:pt x="1958200" y="2141244"/>
                  <a:pt x="1947444" y="2148089"/>
                </a:cubicBezTo>
                <a:cubicBezTo>
                  <a:pt x="1871393" y="2196484"/>
                  <a:pt x="1845803" y="2228487"/>
                  <a:pt x="1778111" y="2281137"/>
                </a:cubicBezTo>
                <a:cubicBezTo>
                  <a:pt x="1766636" y="2290062"/>
                  <a:pt x="1753581" y="2296777"/>
                  <a:pt x="1741825" y="2305327"/>
                </a:cubicBezTo>
                <a:cubicBezTo>
                  <a:pt x="1709219" y="2329041"/>
                  <a:pt x="1678610" y="2355535"/>
                  <a:pt x="1645063" y="2377899"/>
                </a:cubicBezTo>
                <a:cubicBezTo>
                  <a:pt x="1632968" y="2385962"/>
                  <a:pt x="1621398" y="2394877"/>
                  <a:pt x="1608777" y="2402089"/>
                </a:cubicBezTo>
                <a:cubicBezTo>
                  <a:pt x="1593122" y="2411035"/>
                  <a:pt x="1575398" y="2416278"/>
                  <a:pt x="1560396" y="2426280"/>
                </a:cubicBezTo>
                <a:cubicBezTo>
                  <a:pt x="1538916" y="2440600"/>
                  <a:pt x="1519521" y="2457859"/>
                  <a:pt x="1499920" y="2474660"/>
                </a:cubicBezTo>
                <a:cubicBezTo>
                  <a:pt x="1491262" y="2482081"/>
                  <a:pt x="1485218" y="2492525"/>
                  <a:pt x="1475730" y="2498851"/>
                </a:cubicBezTo>
                <a:cubicBezTo>
                  <a:pt x="1460728" y="2508853"/>
                  <a:pt x="1443004" y="2514095"/>
                  <a:pt x="1427349" y="2523041"/>
                </a:cubicBezTo>
                <a:cubicBezTo>
                  <a:pt x="1386526" y="2546368"/>
                  <a:pt x="1345517" y="2569532"/>
                  <a:pt x="1306396" y="2595613"/>
                </a:cubicBezTo>
                <a:cubicBezTo>
                  <a:pt x="1282206" y="2611740"/>
                  <a:pt x="1257338" y="2626894"/>
                  <a:pt x="1233825" y="2643994"/>
                </a:cubicBezTo>
                <a:cubicBezTo>
                  <a:pt x="1214238" y="2658239"/>
                  <a:pt x="1165413" y="2702390"/>
                  <a:pt x="1137063" y="2716565"/>
                </a:cubicBezTo>
                <a:cubicBezTo>
                  <a:pt x="1125659" y="2722267"/>
                  <a:pt x="1112872" y="2724628"/>
                  <a:pt x="1100777" y="2728660"/>
                </a:cubicBezTo>
                <a:cubicBezTo>
                  <a:pt x="1007074" y="2705235"/>
                  <a:pt x="1067525" y="2727272"/>
                  <a:pt x="943539" y="2631899"/>
                </a:cubicBezTo>
                <a:cubicBezTo>
                  <a:pt x="830179" y="2544699"/>
                  <a:pt x="965153" y="2643905"/>
                  <a:pt x="834682" y="2571422"/>
                </a:cubicBezTo>
                <a:cubicBezTo>
                  <a:pt x="817060" y="2561632"/>
                  <a:pt x="804331" y="2544152"/>
                  <a:pt x="786301" y="2535137"/>
                </a:cubicBezTo>
                <a:cubicBezTo>
                  <a:pt x="771433" y="2527703"/>
                  <a:pt x="753842" y="2527818"/>
                  <a:pt x="737920" y="2523041"/>
                </a:cubicBezTo>
                <a:cubicBezTo>
                  <a:pt x="713497" y="2515714"/>
                  <a:pt x="689539" y="2506914"/>
                  <a:pt x="665349" y="2498851"/>
                </a:cubicBezTo>
                <a:lnTo>
                  <a:pt x="629063" y="2486756"/>
                </a:lnTo>
                <a:cubicBezTo>
                  <a:pt x="511161" y="2545706"/>
                  <a:pt x="649069" y="2467738"/>
                  <a:pt x="544396" y="2559327"/>
                </a:cubicBezTo>
                <a:cubicBezTo>
                  <a:pt x="526704" y="2574808"/>
                  <a:pt x="503855" y="2583153"/>
                  <a:pt x="483920" y="2595613"/>
                </a:cubicBezTo>
                <a:cubicBezTo>
                  <a:pt x="430328" y="2629108"/>
                  <a:pt x="467301" y="2613247"/>
                  <a:pt x="411349" y="2631899"/>
                </a:cubicBezTo>
                <a:cubicBezTo>
                  <a:pt x="328092" y="2548642"/>
                  <a:pt x="470589" y="2686039"/>
                  <a:pt x="338777" y="2583518"/>
                </a:cubicBezTo>
                <a:cubicBezTo>
                  <a:pt x="316273" y="2566015"/>
                  <a:pt x="294115" y="2546762"/>
                  <a:pt x="278301" y="2523041"/>
                </a:cubicBezTo>
                <a:cubicBezTo>
                  <a:pt x="247785" y="2477268"/>
                  <a:pt x="264390" y="2497035"/>
                  <a:pt x="229920" y="2462565"/>
                </a:cubicBezTo>
                <a:cubicBezTo>
                  <a:pt x="217825" y="2426279"/>
                  <a:pt x="186988" y="2391374"/>
                  <a:pt x="193635" y="2353708"/>
                </a:cubicBezTo>
                <a:cubicBezTo>
                  <a:pt x="198969" y="2323481"/>
                  <a:pt x="214903" y="2151325"/>
                  <a:pt x="254111" y="2087613"/>
                </a:cubicBezTo>
                <a:cubicBezTo>
                  <a:pt x="275241" y="2053276"/>
                  <a:pt x="302492" y="2023105"/>
                  <a:pt x="326682" y="1990851"/>
                </a:cubicBezTo>
                <a:lnTo>
                  <a:pt x="362968" y="1942470"/>
                </a:lnTo>
                <a:cubicBezTo>
                  <a:pt x="375063" y="1926343"/>
                  <a:pt x="383513" y="1906682"/>
                  <a:pt x="399254" y="1894089"/>
                </a:cubicBezTo>
                <a:cubicBezTo>
                  <a:pt x="419413" y="1877962"/>
                  <a:pt x="438581" y="1860512"/>
                  <a:pt x="459730" y="1845708"/>
                </a:cubicBezTo>
                <a:cubicBezTo>
                  <a:pt x="478989" y="1832226"/>
                  <a:pt x="500270" y="1821882"/>
                  <a:pt x="520206" y="1809422"/>
                </a:cubicBezTo>
                <a:cubicBezTo>
                  <a:pt x="532533" y="1801718"/>
                  <a:pt x="543490" y="1791733"/>
                  <a:pt x="556492" y="1785232"/>
                </a:cubicBezTo>
                <a:cubicBezTo>
                  <a:pt x="567895" y="1779530"/>
                  <a:pt x="581632" y="1779329"/>
                  <a:pt x="592777" y="1773137"/>
                </a:cubicBezTo>
                <a:cubicBezTo>
                  <a:pt x="618192" y="1759018"/>
                  <a:pt x="639345" y="1737758"/>
                  <a:pt x="665349" y="1724756"/>
                </a:cubicBezTo>
                <a:cubicBezTo>
                  <a:pt x="694800" y="1710030"/>
                  <a:pt x="751574" y="1697152"/>
                  <a:pt x="786301" y="1688470"/>
                </a:cubicBezTo>
                <a:cubicBezTo>
                  <a:pt x="895750" y="1579021"/>
                  <a:pt x="743607" y="1723514"/>
                  <a:pt x="870968" y="1627994"/>
                </a:cubicBezTo>
                <a:cubicBezTo>
                  <a:pt x="889214" y="1614310"/>
                  <a:pt x="901828" y="1594214"/>
                  <a:pt x="919349" y="1579613"/>
                </a:cubicBezTo>
                <a:cubicBezTo>
                  <a:pt x="943539" y="1559454"/>
                  <a:pt x="966454" y="1537658"/>
                  <a:pt x="991920" y="1519137"/>
                </a:cubicBezTo>
                <a:cubicBezTo>
                  <a:pt x="1102131" y="1438983"/>
                  <a:pt x="1010258" y="1524989"/>
                  <a:pt x="1088682" y="1446565"/>
                </a:cubicBezTo>
                <a:cubicBezTo>
                  <a:pt x="1099546" y="1403110"/>
                  <a:pt x="1114101" y="1372215"/>
                  <a:pt x="1088682" y="1325613"/>
                </a:cubicBezTo>
                <a:cubicBezTo>
                  <a:pt x="1071812" y="1294685"/>
                  <a:pt x="994450" y="1239659"/>
                  <a:pt x="967730" y="1216756"/>
                </a:cubicBezTo>
                <a:cubicBezTo>
                  <a:pt x="937981" y="1191257"/>
                  <a:pt x="926596" y="1170772"/>
                  <a:pt x="907254" y="1132089"/>
                </a:cubicBezTo>
                <a:cubicBezTo>
                  <a:pt x="901552" y="1120685"/>
                  <a:pt x="899190" y="1107898"/>
                  <a:pt x="895158" y="1095803"/>
                </a:cubicBezTo>
                <a:cubicBezTo>
                  <a:pt x="899190" y="1059517"/>
                  <a:pt x="897224" y="1022050"/>
                  <a:pt x="907254" y="986946"/>
                </a:cubicBezTo>
                <a:cubicBezTo>
                  <a:pt x="913712" y="964342"/>
                  <a:pt x="930499" y="946030"/>
                  <a:pt x="943539" y="926470"/>
                </a:cubicBezTo>
                <a:cubicBezTo>
                  <a:pt x="963560" y="896439"/>
                  <a:pt x="988081" y="865161"/>
                  <a:pt x="1016111" y="841803"/>
                </a:cubicBezTo>
                <a:cubicBezTo>
                  <a:pt x="1027278" y="832497"/>
                  <a:pt x="1041045" y="826694"/>
                  <a:pt x="1052396" y="817613"/>
                </a:cubicBezTo>
                <a:cubicBezTo>
                  <a:pt x="1061301" y="810489"/>
                  <a:pt x="1067464" y="800264"/>
                  <a:pt x="1076587" y="793422"/>
                </a:cubicBezTo>
                <a:cubicBezTo>
                  <a:pt x="1099846" y="775978"/>
                  <a:pt x="1149158" y="745041"/>
                  <a:pt x="1149158" y="745041"/>
                </a:cubicBezTo>
                <a:cubicBezTo>
                  <a:pt x="1170906" y="712420"/>
                  <a:pt x="1177098" y="710029"/>
                  <a:pt x="1185444" y="672470"/>
                </a:cubicBezTo>
                <a:cubicBezTo>
                  <a:pt x="1190764" y="648530"/>
                  <a:pt x="1187168" y="622122"/>
                  <a:pt x="1197539" y="599899"/>
                </a:cubicBezTo>
                <a:cubicBezTo>
                  <a:pt x="1215981" y="560380"/>
                  <a:pt x="1245920" y="527327"/>
                  <a:pt x="1270111" y="491041"/>
                </a:cubicBezTo>
                <a:cubicBezTo>
                  <a:pt x="1278174" y="478946"/>
                  <a:pt x="1284022" y="465035"/>
                  <a:pt x="1294301" y="454756"/>
                </a:cubicBezTo>
                <a:cubicBezTo>
                  <a:pt x="1354925" y="394132"/>
                  <a:pt x="1353191" y="391304"/>
                  <a:pt x="1439444" y="333803"/>
                </a:cubicBezTo>
                <a:cubicBezTo>
                  <a:pt x="1463635" y="317676"/>
                  <a:pt x="1486541" y="299433"/>
                  <a:pt x="1512016" y="285422"/>
                </a:cubicBezTo>
                <a:cubicBezTo>
                  <a:pt x="1567311" y="255010"/>
                  <a:pt x="1624905" y="228978"/>
                  <a:pt x="1681349" y="200756"/>
                </a:cubicBezTo>
                <a:cubicBezTo>
                  <a:pt x="1705539" y="188661"/>
                  <a:pt x="1728262" y="173022"/>
                  <a:pt x="1753920" y="164470"/>
                </a:cubicBezTo>
                <a:cubicBezTo>
                  <a:pt x="1778111" y="156407"/>
                  <a:pt x="1803055" y="150325"/>
                  <a:pt x="1826492" y="140280"/>
                </a:cubicBezTo>
                <a:cubicBezTo>
                  <a:pt x="2015813" y="59143"/>
                  <a:pt x="1860351" y="112868"/>
                  <a:pt x="1959539" y="79803"/>
                </a:cubicBezTo>
                <a:cubicBezTo>
                  <a:pt x="1963949" y="80538"/>
                  <a:pt x="2065635" y="95504"/>
                  <a:pt x="2080492" y="103994"/>
                </a:cubicBezTo>
                <a:cubicBezTo>
                  <a:pt x="2095343" y="112481"/>
                  <a:pt x="2104682" y="128185"/>
                  <a:pt x="2116777" y="140280"/>
                </a:cubicBezTo>
                <a:cubicBezTo>
                  <a:pt x="2175492" y="521918"/>
                  <a:pt x="2111739" y="35465"/>
                  <a:pt x="2128873" y="515232"/>
                </a:cubicBezTo>
                <a:cubicBezTo>
                  <a:pt x="2130340" y="556322"/>
                  <a:pt x="2143818" y="596121"/>
                  <a:pt x="2153063" y="636184"/>
                </a:cubicBezTo>
                <a:cubicBezTo>
                  <a:pt x="2164647" y="686384"/>
                  <a:pt x="2169957" y="677270"/>
                  <a:pt x="2213539" y="720851"/>
                </a:cubicBezTo>
                <a:cubicBezTo>
                  <a:pt x="2230908" y="738220"/>
                  <a:pt x="2250042" y="760514"/>
                  <a:pt x="2274016" y="769232"/>
                </a:cubicBezTo>
                <a:cubicBezTo>
                  <a:pt x="2363209" y="801666"/>
                  <a:pt x="2430231" y="797996"/>
                  <a:pt x="2528016" y="805518"/>
                </a:cubicBezTo>
                <a:cubicBezTo>
                  <a:pt x="2540111" y="817613"/>
                  <a:pt x="2554359" y="827884"/>
                  <a:pt x="2564301" y="841803"/>
                </a:cubicBezTo>
                <a:cubicBezTo>
                  <a:pt x="2574781" y="856475"/>
                  <a:pt x="2579546" y="874529"/>
                  <a:pt x="2588492" y="890184"/>
                </a:cubicBezTo>
                <a:cubicBezTo>
                  <a:pt x="2595704" y="902805"/>
                  <a:pt x="2604619" y="914375"/>
                  <a:pt x="2612682" y="926470"/>
                </a:cubicBezTo>
                <a:cubicBezTo>
                  <a:pt x="2616714" y="950660"/>
                  <a:pt x="2624777" y="974517"/>
                  <a:pt x="2624777" y="999041"/>
                </a:cubicBezTo>
                <a:cubicBezTo>
                  <a:pt x="2624777" y="1015664"/>
                  <a:pt x="2618363" y="1031800"/>
                  <a:pt x="2612682" y="1047422"/>
                </a:cubicBezTo>
                <a:cubicBezTo>
                  <a:pt x="2602189" y="1076278"/>
                  <a:pt x="2591308" y="1105248"/>
                  <a:pt x="2576396" y="1132089"/>
                </a:cubicBezTo>
                <a:cubicBezTo>
                  <a:pt x="2570858" y="1142057"/>
                  <a:pt x="2559330" y="1147375"/>
                  <a:pt x="2552206" y="1156280"/>
                </a:cubicBezTo>
                <a:cubicBezTo>
                  <a:pt x="2543125" y="1167631"/>
                  <a:pt x="2536079" y="1180470"/>
                  <a:pt x="2528016" y="1192565"/>
                </a:cubicBezTo>
                <a:cubicBezTo>
                  <a:pt x="2536079" y="1228851"/>
                  <a:pt x="2517273" y="1288719"/>
                  <a:pt x="2552206" y="1301422"/>
                </a:cubicBezTo>
                <a:cubicBezTo>
                  <a:pt x="2628081" y="1329013"/>
                  <a:pt x="2714143" y="1300434"/>
                  <a:pt x="2794111" y="1289327"/>
                </a:cubicBezTo>
                <a:cubicBezTo>
                  <a:pt x="2859972" y="1280180"/>
                  <a:pt x="2921371" y="1246468"/>
                  <a:pt x="2987635" y="1240946"/>
                </a:cubicBezTo>
                <a:lnTo>
                  <a:pt x="3132777" y="1228851"/>
                </a:lnTo>
                <a:cubicBezTo>
                  <a:pt x="3177282" y="1239977"/>
                  <a:pt x="3183049" y="1235655"/>
                  <a:pt x="3217444" y="1265137"/>
                </a:cubicBezTo>
                <a:cubicBezTo>
                  <a:pt x="3234760" y="1279980"/>
                  <a:pt x="3265825" y="1313518"/>
                  <a:pt x="3265825" y="1313518"/>
                </a:cubicBezTo>
                <a:cubicBezTo>
                  <a:pt x="3261793" y="1353835"/>
                  <a:pt x="3262841" y="1394989"/>
                  <a:pt x="3253730" y="1434470"/>
                </a:cubicBezTo>
                <a:cubicBezTo>
                  <a:pt x="3250461" y="1448635"/>
                  <a:pt x="3236751" y="1458134"/>
                  <a:pt x="3229539" y="1470756"/>
                </a:cubicBezTo>
                <a:cubicBezTo>
                  <a:pt x="3176409" y="1563735"/>
                  <a:pt x="3238445" y="1475010"/>
                  <a:pt x="3169063" y="1567518"/>
                </a:cubicBezTo>
                <a:cubicBezTo>
                  <a:pt x="3165031" y="1583645"/>
                  <a:pt x="3155784" y="1599318"/>
                  <a:pt x="3156968" y="1615899"/>
                </a:cubicBezTo>
                <a:cubicBezTo>
                  <a:pt x="3170235" y="1801646"/>
                  <a:pt x="3181374" y="1736876"/>
                  <a:pt x="3386777" y="1761041"/>
                </a:cubicBezTo>
                <a:cubicBezTo>
                  <a:pt x="3394841" y="1769105"/>
                  <a:pt x="3409935" y="1773875"/>
                  <a:pt x="3410968" y="1785232"/>
                </a:cubicBezTo>
                <a:cubicBezTo>
                  <a:pt x="3414274" y="1821591"/>
                  <a:pt x="3407728" y="1858670"/>
                  <a:pt x="3398873" y="1894089"/>
                </a:cubicBezTo>
                <a:cubicBezTo>
                  <a:pt x="3395347" y="1908192"/>
                  <a:pt x="3383232" y="1918619"/>
                  <a:pt x="3374682" y="1930375"/>
                </a:cubicBezTo>
                <a:cubicBezTo>
                  <a:pt x="3350968" y="1962981"/>
                  <a:pt x="3324476" y="1993591"/>
                  <a:pt x="3302111" y="2027137"/>
                </a:cubicBezTo>
                <a:cubicBezTo>
                  <a:pt x="3270848" y="2074030"/>
                  <a:pt x="3291710" y="2058825"/>
                  <a:pt x="3241635" y="2075518"/>
                </a:cubicBezTo>
                <a:cubicBezTo>
                  <a:pt x="3217428" y="2099724"/>
                  <a:pt x="3187998" y="2132574"/>
                  <a:pt x="3156968" y="2148089"/>
                </a:cubicBezTo>
                <a:cubicBezTo>
                  <a:pt x="3134161" y="2159493"/>
                  <a:pt x="3108071" y="2162810"/>
                  <a:pt x="3084396" y="2172280"/>
                </a:cubicBezTo>
                <a:cubicBezTo>
                  <a:pt x="2978985" y="2214445"/>
                  <a:pt x="3092381" y="2182379"/>
                  <a:pt x="2987635" y="2208565"/>
                </a:cubicBezTo>
                <a:cubicBezTo>
                  <a:pt x="2910646" y="2186569"/>
                  <a:pt x="2912527" y="2184639"/>
                  <a:pt x="2842492" y="2172280"/>
                </a:cubicBezTo>
                <a:lnTo>
                  <a:pt x="2697349" y="2148089"/>
                </a:lnTo>
                <a:cubicBezTo>
                  <a:pt x="2405066" y="2152206"/>
                  <a:pt x="1998355" y="2033511"/>
                  <a:pt x="1717635" y="2220660"/>
                </a:cubicBezTo>
                <a:cubicBezTo>
                  <a:pt x="1705540" y="2228724"/>
                  <a:pt x="1692700" y="2235770"/>
                  <a:pt x="1681349" y="2244851"/>
                </a:cubicBezTo>
                <a:cubicBezTo>
                  <a:pt x="1660433" y="2261584"/>
                  <a:pt x="1646205" y="2282162"/>
                  <a:pt x="1632968" y="2305327"/>
                </a:cubicBezTo>
                <a:cubicBezTo>
                  <a:pt x="1624022" y="2320982"/>
                  <a:pt x="1619257" y="2339036"/>
                  <a:pt x="1608777" y="2353708"/>
                </a:cubicBezTo>
                <a:cubicBezTo>
                  <a:pt x="1598835" y="2367627"/>
                  <a:pt x="1583442" y="2376853"/>
                  <a:pt x="1572492" y="2389994"/>
                </a:cubicBezTo>
                <a:cubicBezTo>
                  <a:pt x="1541292" y="2427435"/>
                  <a:pt x="1555663" y="2431388"/>
                  <a:pt x="1512016" y="2462565"/>
                </a:cubicBezTo>
                <a:cubicBezTo>
                  <a:pt x="1161452" y="2712967"/>
                  <a:pt x="1569026" y="2408430"/>
                  <a:pt x="1270111" y="2607708"/>
                </a:cubicBezTo>
                <a:cubicBezTo>
                  <a:pt x="1233825" y="2631899"/>
                  <a:pt x="1198799" y="2658094"/>
                  <a:pt x="1161254" y="2680280"/>
                </a:cubicBezTo>
                <a:cubicBezTo>
                  <a:pt x="1110005" y="2710564"/>
                  <a:pt x="1004016" y="2764946"/>
                  <a:pt x="1004016" y="2764946"/>
                </a:cubicBezTo>
                <a:cubicBezTo>
                  <a:pt x="999984" y="2744787"/>
                  <a:pt x="999138" y="2723719"/>
                  <a:pt x="991920" y="2704470"/>
                </a:cubicBezTo>
                <a:cubicBezTo>
                  <a:pt x="986816" y="2690859"/>
                  <a:pt x="976452" y="2679813"/>
                  <a:pt x="967730" y="2668184"/>
                </a:cubicBezTo>
                <a:cubicBezTo>
                  <a:pt x="952241" y="2647531"/>
                  <a:pt x="938379" y="2625152"/>
                  <a:pt x="919349" y="2607708"/>
                </a:cubicBezTo>
                <a:cubicBezTo>
                  <a:pt x="858608" y="2552029"/>
                  <a:pt x="831269" y="2533999"/>
                  <a:pt x="762111" y="2510946"/>
                </a:cubicBezTo>
                <a:cubicBezTo>
                  <a:pt x="746341" y="2505689"/>
                  <a:pt x="729857" y="2502883"/>
                  <a:pt x="713730" y="2498851"/>
                </a:cubicBezTo>
                <a:cubicBezTo>
                  <a:pt x="685508" y="2502883"/>
                  <a:pt x="656109" y="2501931"/>
                  <a:pt x="629063" y="2510946"/>
                </a:cubicBezTo>
                <a:cubicBezTo>
                  <a:pt x="596219" y="2521894"/>
                  <a:pt x="563354" y="2554484"/>
                  <a:pt x="532301" y="2571422"/>
                </a:cubicBezTo>
                <a:cubicBezTo>
                  <a:pt x="500643" y="2588690"/>
                  <a:pt x="465543" y="2599799"/>
                  <a:pt x="435539" y="2619803"/>
                </a:cubicBezTo>
                <a:cubicBezTo>
                  <a:pt x="388646" y="2651066"/>
                  <a:pt x="413045" y="2639397"/>
                  <a:pt x="362968" y="2656089"/>
                </a:cubicBezTo>
                <a:cubicBezTo>
                  <a:pt x="350873" y="2664153"/>
                  <a:pt x="339684" y="2673779"/>
                  <a:pt x="326682" y="2680280"/>
                </a:cubicBezTo>
                <a:cubicBezTo>
                  <a:pt x="275104" y="2706069"/>
                  <a:pt x="247677" y="2687629"/>
                  <a:pt x="181539" y="2680280"/>
                </a:cubicBezTo>
                <a:cubicBezTo>
                  <a:pt x="163474" y="2653182"/>
                  <a:pt x="142070" y="2619621"/>
                  <a:pt x="121063" y="2595613"/>
                </a:cubicBezTo>
                <a:cubicBezTo>
                  <a:pt x="106044" y="2578449"/>
                  <a:pt x="72682" y="2547232"/>
                  <a:pt x="72682" y="2547232"/>
                </a:cubicBezTo>
                <a:cubicBezTo>
                  <a:pt x="64619" y="2531105"/>
                  <a:pt x="55815" y="2515327"/>
                  <a:pt x="48492" y="2498851"/>
                </a:cubicBezTo>
                <a:cubicBezTo>
                  <a:pt x="2366" y="2395068"/>
                  <a:pt x="0" y="2361427"/>
                  <a:pt x="36396" y="2208565"/>
                </a:cubicBezTo>
                <a:cubicBezTo>
                  <a:pt x="40572" y="2191025"/>
                  <a:pt x="68650" y="2192438"/>
                  <a:pt x="84777" y="2184375"/>
                </a:cubicBezTo>
                <a:cubicBezTo>
                  <a:pt x="106958" y="2162194"/>
                  <a:pt x="128595" y="2138276"/>
                  <a:pt x="157349" y="2123899"/>
                </a:cubicBezTo>
                <a:cubicBezTo>
                  <a:pt x="172217" y="2116465"/>
                  <a:pt x="189960" y="2117060"/>
                  <a:pt x="205730" y="2111803"/>
                </a:cubicBezTo>
                <a:cubicBezTo>
                  <a:pt x="226327" y="2104937"/>
                  <a:pt x="246366" y="2096431"/>
                  <a:pt x="266206" y="2087613"/>
                </a:cubicBezTo>
                <a:cubicBezTo>
                  <a:pt x="308418" y="2068852"/>
                  <a:pt x="328658" y="2051888"/>
                  <a:pt x="375063" y="2039232"/>
                </a:cubicBezTo>
                <a:cubicBezTo>
                  <a:pt x="398723" y="2032779"/>
                  <a:pt x="423444" y="2031169"/>
                  <a:pt x="447635" y="2027137"/>
                </a:cubicBezTo>
                <a:cubicBezTo>
                  <a:pt x="459730" y="2023105"/>
                  <a:pt x="471376" y="2017322"/>
                  <a:pt x="483920" y="2015041"/>
                </a:cubicBezTo>
                <a:cubicBezTo>
                  <a:pt x="515901" y="2009226"/>
                  <a:pt x="554678" y="2022449"/>
                  <a:pt x="580682" y="2002946"/>
                </a:cubicBezTo>
                <a:cubicBezTo>
                  <a:pt x="609531" y="1981309"/>
                  <a:pt x="603563" y="1931682"/>
                  <a:pt x="629063" y="1906184"/>
                </a:cubicBezTo>
                <a:lnTo>
                  <a:pt x="653254" y="1881994"/>
                </a:lnTo>
                <a:cubicBezTo>
                  <a:pt x="658958" y="1864883"/>
                  <a:pt x="677444" y="1812514"/>
                  <a:pt x="677444" y="1797327"/>
                </a:cubicBezTo>
                <a:cubicBezTo>
                  <a:pt x="677444" y="1748778"/>
                  <a:pt x="671371" y="1700358"/>
                  <a:pt x="665349" y="1652184"/>
                </a:cubicBezTo>
                <a:cubicBezTo>
                  <a:pt x="658980" y="1601231"/>
                  <a:pt x="659183" y="1609732"/>
                  <a:pt x="629063" y="1579613"/>
                </a:cubicBezTo>
                <a:cubicBezTo>
                  <a:pt x="637127" y="1531232"/>
                  <a:pt x="644215" y="1482678"/>
                  <a:pt x="653254" y="1434470"/>
                </a:cubicBezTo>
                <a:cubicBezTo>
                  <a:pt x="656318" y="1418131"/>
                  <a:pt x="658801" y="1401368"/>
                  <a:pt x="665349" y="1386089"/>
                </a:cubicBezTo>
                <a:cubicBezTo>
                  <a:pt x="671075" y="1372728"/>
                  <a:pt x="678188" y="1358884"/>
                  <a:pt x="689539" y="1349803"/>
                </a:cubicBezTo>
                <a:cubicBezTo>
                  <a:pt x="701640" y="1340122"/>
                  <a:pt x="783767" y="1325833"/>
                  <a:pt x="786301" y="1325613"/>
                </a:cubicBezTo>
                <a:cubicBezTo>
                  <a:pt x="858711" y="1319317"/>
                  <a:pt x="931444" y="1317550"/>
                  <a:pt x="1004016" y="1313518"/>
                </a:cubicBezTo>
                <a:cubicBezTo>
                  <a:pt x="1016111" y="1309486"/>
                  <a:pt x="1029369" y="1307982"/>
                  <a:pt x="1040301" y="1301422"/>
                </a:cubicBezTo>
                <a:cubicBezTo>
                  <a:pt x="1071247" y="1282854"/>
                  <a:pt x="1063413" y="1271685"/>
                  <a:pt x="1076587" y="1240946"/>
                </a:cubicBezTo>
                <a:cubicBezTo>
                  <a:pt x="1083689" y="1224373"/>
                  <a:pt x="1092714" y="1208692"/>
                  <a:pt x="1100777" y="1192565"/>
                </a:cubicBezTo>
                <a:cubicBezTo>
                  <a:pt x="1092714" y="1144184"/>
                  <a:pt x="1089714" y="1094681"/>
                  <a:pt x="1076587" y="1047422"/>
                </a:cubicBezTo>
                <a:cubicBezTo>
                  <a:pt x="1062098" y="995263"/>
                  <a:pt x="1033562" y="967834"/>
                  <a:pt x="1004016" y="926470"/>
                </a:cubicBezTo>
                <a:cubicBezTo>
                  <a:pt x="961911" y="867522"/>
                  <a:pt x="996140" y="912687"/>
                  <a:pt x="955635" y="841803"/>
                </a:cubicBezTo>
                <a:cubicBezTo>
                  <a:pt x="948423" y="829182"/>
                  <a:pt x="939508" y="817613"/>
                  <a:pt x="931444" y="805518"/>
                </a:cubicBezTo>
                <a:cubicBezTo>
                  <a:pt x="935476" y="773264"/>
                  <a:pt x="932606" y="739367"/>
                  <a:pt x="943539" y="708756"/>
                </a:cubicBezTo>
                <a:cubicBezTo>
                  <a:pt x="953317" y="681376"/>
                  <a:pt x="975247" y="660002"/>
                  <a:pt x="991920" y="636184"/>
                </a:cubicBezTo>
                <a:cubicBezTo>
                  <a:pt x="1003480" y="619669"/>
                  <a:pt x="1016489" y="604207"/>
                  <a:pt x="1028206" y="587803"/>
                </a:cubicBezTo>
                <a:cubicBezTo>
                  <a:pt x="1045046" y="564227"/>
                  <a:pt x="1061932" y="530093"/>
                  <a:pt x="1088682" y="515232"/>
                </a:cubicBezTo>
                <a:cubicBezTo>
                  <a:pt x="1137564" y="488075"/>
                  <a:pt x="1181262" y="490627"/>
                  <a:pt x="1233825" y="478946"/>
                </a:cubicBezTo>
                <a:cubicBezTo>
                  <a:pt x="1246271" y="476180"/>
                  <a:pt x="1257473" y="468536"/>
                  <a:pt x="1270111" y="466851"/>
                </a:cubicBezTo>
                <a:cubicBezTo>
                  <a:pt x="1318234" y="460435"/>
                  <a:pt x="1366873" y="458788"/>
                  <a:pt x="1415254" y="454756"/>
                </a:cubicBezTo>
                <a:cubicBezTo>
                  <a:pt x="1431381" y="446692"/>
                  <a:pt x="1446143" y="434938"/>
                  <a:pt x="1463635" y="430565"/>
                </a:cubicBezTo>
                <a:cubicBezTo>
                  <a:pt x="1531156" y="413685"/>
                  <a:pt x="1601733" y="411160"/>
                  <a:pt x="1669254" y="394280"/>
                </a:cubicBezTo>
                <a:cubicBezTo>
                  <a:pt x="1681623" y="391188"/>
                  <a:pt x="1693444" y="386216"/>
                  <a:pt x="1705539" y="382184"/>
                </a:cubicBezTo>
                <a:cubicBezTo>
                  <a:pt x="1713603" y="374121"/>
                  <a:pt x="1725238" y="368475"/>
                  <a:pt x="1729730" y="357994"/>
                </a:cubicBezTo>
                <a:cubicBezTo>
                  <a:pt x="1737828" y="339098"/>
                  <a:pt x="1729204" y="313745"/>
                  <a:pt x="1741825" y="297518"/>
                </a:cubicBezTo>
                <a:cubicBezTo>
                  <a:pt x="1759674" y="274569"/>
                  <a:pt x="1788392" y="262139"/>
                  <a:pt x="1814396" y="249137"/>
                </a:cubicBezTo>
                <a:cubicBezTo>
                  <a:pt x="1843846" y="234412"/>
                  <a:pt x="1900623" y="221532"/>
                  <a:pt x="1935349" y="212851"/>
                </a:cubicBezTo>
                <a:cubicBezTo>
                  <a:pt x="1951476" y="204787"/>
                  <a:pt x="1966989" y="195356"/>
                  <a:pt x="1983730" y="188660"/>
                </a:cubicBezTo>
                <a:cubicBezTo>
                  <a:pt x="2007405" y="179190"/>
                  <a:pt x="2056301" y="164470"/>
                  <a:pt x="2056301" y="164470"/>
                </a:cubicBezTo>
                <a:cubicBezTo>
                  <a:pt x="2143621" y="170707"/>
                  <a:pt x="2215569" y="138689"/>
                  <a:pt x="2261920" y="212851"/>
                </a:cubicBezTo>
                <a:cubicBezTo>
                  <a:pt x="2273427" y="231262"/>
                  <a:pt x="2278047" y="253168"/>
                  <a:pt x="2286111" y="273327"/>
                </a:cubicBezTo>
                <a:cubicBezTo>
                  <a:pt x="2282079" y="317676"/>
                  <a:pt x="2286581" y="363652"/>
                  <a:pt x="2274016" y="406375"/>
                </a:cubicBezTo>
                <a:cubicBezTo>
                  <a:pt x="2265813" y="434267"/>
                  <a:pt x="2239754" y="453532"/>
                  <a:pt x="2225635" y="478946"/>
                </a:cubicBezTo>
                <a:cubicBezTo>
                  <a:pt x="2142162" y="629195"/>
                  <a:pt x="2296751" y="390411"/>
                  <a:pt x="2189349" y="551518"/>
                </a:cubicBezTo>
                <a:cubicBezTo>
                  <a:pt x="2193763" y="582420"/>
                  <a:pt x="2200379" y="649472"/>
                  <a:pt x="2213539" y="684565"/>
                </a:cubicBezTo>
                <a:cubicBezTo>
                  <a:pt x="2219870" y="701448"/>
                  <a:pt x="2226187" y="719095"/>
                  <a:pt x="2237730" y="732946"/>
                </a:cubicBezTo>
                <a:cubicBezTo>
                  <a:pt x="2247036" y="744113"/>
                  <a:pt x="2261921" y="749073"/>
                  <a:pt x="2274016" y="757137"/>
                </a:cubicBezTo>
                <a:cubicBezTo>
                  <a:pt x="2290143" y="753105"/>
                  <a:pt x="2306169" y="748647"/>
                  <a:pt x="2322396" y="745041"/>
                </a:cubicBezTo>
                <a:cubicBezTo>
                  <a:pt x="2351156" y="738650"/>
                  <a:pt x="2401755" y="730684"/>
                  <a:pt x="2431254" y="720851"/>
                </a:cubicBezTo>
                <a:cubicBezTo>
                  <a:pt x="2451851" y="713985"/>
                  <a:pt x="2470484" y="701133"/>
                  <a:pt x="2491730" y="696660"/>
                </a:cubicBezTo>
                <a:cubicBezTo>
                  <a:pt x="2547524" y="684914"/>
                  <a:pt x="2661063" y="672470"/>
                  <a:pt x="2661063" y="672470"/>
                </a:cubicBezTo>
                <a:cubicBezTo>
                  <a:pt x="2673158" y="680533"/>
                  <a:pt x="2688268" y="685309"/>
                  <a:pt x="2697349" y="696660"/>
                </a:cubicBezTo>
                <a:cubicBezTo>
                  <a:pt x="2705314" y="706616"/>
                  <a:pt x="2704168" y="721339"/>
                  <a:pt x="2709444" y="732946"/>
                </a:cubicBezTo>
                <a:cubicBezTo>
                  <a:pt x="2724366" y="765775"/>
                  <a:pt x="2744432" y="796226"/>
                  <a:pt x="2757825" y="829708"/>
                </a:cubicBezTo>
                <a:cubicBezTo>
                  <a:pt x="2765889" y="849867"/>
                  <a:pt x="2772306" y="870765"/>
                  <a:pt x="2782016" y="890184"/>
                </a:cubicBezTo>
                <a:cubicBezTo>
                  <a:pt x="2792529" y="911211"/>
                  <a:pt x="2807788" y="929633"/>
                  <a:pt x="2818301" y="950660"/>
                </a:cubicBezTo>
                <a:cubicBezTo>
                  <a:pt x="2848618" y="1011294"/>
                  <a:pt x="2837263" y="1001770"/>
                  <a:pt x="2854587" y="1059518"/>
                </a:cubicBezTo>
                <a:cubicBezTo>
                  <a:pt x="2861914" y="1083941"/>
                  <a:pt x="2878777" y="1132089"/>
                  <a:pt x="2878777" y="1132089"/>
                </a:cubicBezTo>
                <a:cubicBezTo>
                  <a:pt x="2870714" y="1156279"/>
                  <a:pt x="2856705" y="1179249"/>
                  <a:pt x="2854587" y="1204660"/>
                </a:cubicBezTo>
                <a:cubicBezTo>
                  <a:pt x="2852550" y="1229100"/>
                  <a:pt x="2854939" y="1255702"/>
                  <a:pt x="2866682" y="1277232"/>
                </a:cubicBezTo>
                <a:cubicBezTo>
                  <a:pt x="2929467" y="1392340"/>
                  <a:pt x="3071302" y="1351436"/>
                  <a:pt x="3181158" y="1361899"/>
                </a:cubicBezTo>
                <a:cubicBezTo>
                  <a:pt x="3206776" y="1425942"/>
                  <a:pt x="3202087" y="1423529"/>
                  <a:pt x="3241635" y="1482851"/>
                </a:cubicBezTo>
                <a:cubicBezTo>
                  <a:pt x="3252817" y="1499624"/>
                  <a:pt x="3267236" y="1514138"/>
                  <a:pt x="3277920" y="1531232"/>
                </a:cubicBezTo>
                <a:cubicBezTo>
                  <a:pt x="3287476" y="1546522"/>
                  <a:pt x="3292109" y="1564611"/>
                  <a:pt x="3302111" y="1579613"/>
                </a:cubicBezTo>
                <a:cubicBezTo>
                  <a:pt x="3316431" y="1601093"/>
                  <a:pt x="3335688" y="1618940"/>
                  <a:pt x="3350492" y="1640089"/>
                </a:cubicBezTo>
                <a:cubicBezTo>
                  <a:pt x="3416064" y="1733763"/>
                  <a:pt x="3358793" y="1672581"/>
                  <a:pt x="3410968" y="1724756"/>
                </a:cubicBezTo>
                <a:cubicBezTo>
                  <a:pt x="3391121" y="1804144"/>
                  <a:pt x="3366198" y="1857517"/>
                  <a:pt x="3398873" y="1942470"/>
                </a:cubicBezTo>
                <a:cubicBezTo>
                  <a:pt x="3406110" y="1961285"/>
                  <a:pt x="3431127" y="1966661"/>
                  <a:pt x="3447254" y="1978756"/>
                </a:cubicBezTo>
                <a:cubicBezTo>
                  <a:pt x="3455317" y="1994883"/>
                  <a:pt x="3464748" y="2010396"/>
                  <a:pt x="3471444" y="2027137"/>
                </a:cubicBezTo>
                <a:cubicBezTo>
                  <a:pt x="3491078" y="2076222"/>
                  <a:pt x="3495849" y="2100563"/>
                  <a:pt x="3507730" y="2148089"/>
                </a:cubicBezTo>
                <a:cubicBezTo>
                  <a:pt x="3495635" y="2192438"/>
                  <a:pt x="3492002" y="2240021"/>
                  <a:pt x="3471444" y="2281137"/>
                </a:cubicBezTo>
                <a:cubicBezTo>
                  <a:pt x="3458695" y="2306636"/>
                  <a:pt x="3410968" y="2341613"/>
                  <a:pt x="3410968" y="2341613"/>
                </a:cubicBezTo>
                <a:cubicBezTo>
                  <a:pt x="3346460" y="2333549"/>
                  <a:pt x="3281306" y="2329586"/>
                  <a:pt x="3217444" y="2317422"/>
                </a:cubicBezTo>
                <a:cubicBezTo>
                  <a:pt x="3196116" y="2313360"/>
                  <a:pt x="3178031" y="2298498"/>
                  <a:pt x="3156968" y="2293232"/>
                </a:cubicBezTo>
                <a:cubicBezTo>
                  <a:pt x="3129310" y="2286318"/>
                  <a:pt x="3100422" y="2285824"/>
                  <a:pt x="3072301" y="2281137"/>
                </a:cubicBezTo>
                <a:cubicBezTo>
                  <a:pt x="3052023" y="2277757"/>
                  <a:pt x="3031856" y="2273664"/>
                  <a:pt x="3011825" y="2269041"/>
                </a:cubicBezTo>
                <a:cubicBezTo>
                  <a:pt x="2979430" y="2261565"/>
                  <a:pt x="2946603" y="2255365"/>
                  <a:pt x="2915063" y="2244851"/>
                </a:cubicBezTo>
                <a:cubicBezTo>
                  <a:pt x="2890873" y="2236787"/>
                  <a:pt x="2867496" y="2225661"/>
                  <a:pt x="2842492" y="2220660"/>
                </a:cubicBezTo>
                <a:cubicBezTo>
                  <a:pt x="2822333" y="2216628"/>
                  <a:pt x="2801707" y="2214472"/>
                  <a:pt x="2782016" y="2208565"/>
                </a:cubicBezTo>
                <a:cubicBezTo>
                  <a:pt x="2761220" y="2202326"/>
                  <a:pt x="2742137" y="2191241"/>
                  <a:pt x="2721539" y="2184375"/>
                </a:cubicBezTo>
                <a:cubicBezTo>
                  <a:pt x="2705769" y="2179118"/>
                  <a:pt x="2688928" y="2177537"/>
                  <a:pt x="2673158" y="2172280"/>
                </a:cubicBezTo>
                <a:cubicBezTo>
                  <a:pt x="2652561" y="2165414"/>
                  <a:pt x="2633279" y="2154955"/>
                  <a:pt x="2612682" y="2148089"/>
                </a:cubicBezTo>
                <a:cubicBezTo>
                  <a:pt x="2581248" y="2137611"/>
                  <a:pt x="2534978" y="2131088"/>
                  <a:pt x="2503825" y="2123899"/>
                </a:cubicBezTo>
                <a:cubicBezTo>
                  <a:pt x="2471430" y="2116423"/>
                  <a:pt x="2439317" y="2107772"/>
                  <a:pt x="2407063" y="2099708"/>
                </a:cubicBezTo>
                <a:cubicBezTo>
                  <a:pt x="2346308" y="2084519"/>
                  <a:pt x="2374456" y="2092871"/>
                  <a:pt x="2322396" y="2075518"/>
                </a:cubicBezTo>
                <a:cubicBezTo>
                  <a:pt x="2286110" y="2079550"/>
                  <a:pt x="2248958" y="2078758"/>
                  <a:pt x="2213539" y="2087613"/>
                </a:cubicBezTo>
                <a:cubicBezTo>
                  <a:pt x="2199437" y="2091139"/>
                  <a:pt x="2188421" y="2102497"/>
                  <a:pt x="2177254" y="2111803"/>
                </a:cubicBezTo>
                <a:cubicBezTo>
                  <a:pt x="2146226" y="2137660"/>
                  <a:pt x="2128236" y="2163495"/>
                  <a:pt x="2104682" y="2196470"/>
                </a:cubicBezTo>
                <a:cubicBezTo>
                  <a:pt x="2096233" y="2208299"/>
                  <a:pt x="2086993" y="2219754"/>
                  <a:pt x="2080492" y="2232756"/>
                </a:cubicBezTo>
                <a:cubicBezTo>
                  <a:pt x="2074790" y="2244159"/>
                  <a:pt x="2072428" y="2256946"/>
                  <a:pt x="2068396" y="2269041"/>
                </a:cubicBezTo>
                <a:cubicBezTo>
                  <a:pt x="2064364" y="2297263"/>
                  <a:pt x="2067879" y="2327656"/>
                  <a:pt x="2056301" y="2353708"/>
                </a:cubicBezTo>
                <a:cubicBezTo>
                  <a:pt x="2050397" y="2366992"/>
                  <a:pt x="2031367" y="2368818"/>
                  <a:pt x="2020016" y="2377899"/>
                </a:cubicBezTo>
                <a:cubicBezTo>
                  <a:pt x="1968382" y="2419207"/>
                  <a:pt x="2030274" y="2395199"/>
                  <a:pt x="1935349" y="2414184"/>
                </a:cubicBezTo>
                <a:cubicBezTo>
                  <a:pt x="1919222" y="2422248"/>
                  <a:pt x="1903541" y="2431272"/>
                  <a:pt x="1886968" y="2438375"/>
                </a:cubicBezTo>
                <a:cubicBezTo>
                  <a:pt x="1795725" y="2477479"/>
                  <a:pt x="1753908" y="2435783"/>
                  <a:pt x="1620873" y="2426280"/>
                </a:cubicBezTo>
                <a:lnTo>
                  <a:pt x="1451539" y="2414184"/>
                </a:lnTo>
                <a:cubicBezTo>
                  <a:pt x="1362841" y="2418216"/>
                  <a:pt x="1273729" y="2416821"/>
                  <a:pt x="1185444" y="2426280"/>
                </a:cubicBezTo>
                <a:cubicBezTo>
                  <a:pt x="1160090" y="2428996"/>
                  <a:pt x="1112873" y="2450470"/>
                  <a:pt x="1112873" y="2450470"/>
                </a:cubicBezTo>
                <a:cubicBezTo>
                  <a:pt x="1104809" y="2478692"/>
                  <a:pt x="1093036" y="2506110"/>
                  <a:pt x="1088682" y="2535137"/>
                </a:cubicBezTo>
                <a:cubicBezTo>
                  <a:pt x="1080884" y="2587123"/>
                  <a:pt x="1090132" y="2641582"/>
                  <a:pt x="1076587" y="2692375"/>
                </a:cubicBezTo>
                <a:cubicBezTo>
                  <a:pt x="1072841" y="2706421"/>
                  <a:pt x="1054793" y="2715421"/>
                  <a:pt x="1040301" y="2716565"/>
                </a:cubicBezTo>
                <a:cubicBezTo>
                  <a:pt x="899570" y="2727675"/>
                  <a:pt x="758079" y="2724628"/>
                  <a:pt x="616968" y="2728660"/>
                </a:cubicBezTo>
                <a:cubicBezTo>
                  <a:pt x="596809" y="2748819"/>
                  <a:pt x="573597" y="2766330"/>
                  <a:pt x="556492" y="2789137"/>
                </a:cubicBezTo>
                <a:cubicBezTo>
                  <a:pt x="513364" y="2846641"/>
                  <a:pt x="534460" y="2823264"/>
                  <a:pt x="496016" y="2861708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  <p:bldP spid="18438" grpId="0" animBg="1"/>
      <p:bldP spid="18439" grpId="0" animBg="1"/>
      <p:bldP spid="1844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Ingenuity of the PageRank algorithm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534400" cy="1600200"/>
          </a:xfrm>
        </p:spPr>
        <p:txBody>
          <a:bodyPr/>
          <a:lstStyle/>
          <a:p>
            <a:r>
              <a:rPr lang="en-US" altLang="en-US" sz="2200" dirty="0"/>
              <a:t>Allow drunk to teleport with some probability</a:t>
            </a:r>
          </a:p>
          <a:p>
            <a:pPr lvl="1"/>
            <a:r>
              <a:rPr lang="en-US" altLang="en-US" sz="2200" dirty="0"/>
              <a:t>e.g. random </a:t>
            </a:r>
            <a:r>
              <a:rPr lang="en-US" altLang="en-US" sz="2200" dirty="0" err="1"/>
              <a:t>websurfer</a:t>
            </a:r>
            <a:r>
              <a:rPr lang="en-US" altLang="en-US" sz="2200" dirty="0"/>
              <a:t> follows links for a while, but with some probability teleports to a “random” page </a:t>
            </a:r>
          </a:p>
          <a:p>
            <a:pPr lvl="2"/>
            <a:r>
              <a:rPr lang="en-US" altLang="en-US" sz="2200" dirty="0"/>
              <a:t>bookmarked page or uses a search engine to start anew</a:t>
            </a: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787" flipH="1">
            <a:off x="6246813" y="5075238"/>
            <a:ext cx="5064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Oval 15"/>
          <p:cNvSpPr>
            <a:spLocks noChangeArrowheads="1"/>
          </p:cNvSpPr>
          <p:nvPr/>
        </p:nvSpPr>
        <p:spPr bwMode="auto">
          <a:xfrm>
            <a:off x="8077200" y="5791200"/>
            <a:ext cx="304800" cy="304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79592">
            <a:off x="3962400" y="2362200"/>
            <a:ext cx="625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421063"/>
            <a:ext cx="72866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Oval 5"/>
          <p:cNvSpPr>
            <a:spLocks noChangeArrowheads="1"/>
          </p:cNvSpPr>
          <p:nvPr/>
        </p:nvSpPr>
        <p:spPr bwMode="auto">
          <a:xfrm>
            <a:off x="782638" y="4813300"/>
            <a:ext cx="255587" cy="2794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0905" name="Oval 6"/>
          <p:cNvSpPr>
            <a:spLocks noChangeArrowheads="1"/>
          </p:cNvSpPr>
          <p:nvPr/>
        </p:nvSpPr>
        <p:spPr bwMode="auto">
          <a:xfrm>
            <a:off x="2989263" y="4081463"/>
            <a:ext cx="204787" cy="223837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038225" y="4249738"/>
            <a:ext cx="1951038" cy="671512"/>
          </a:xfrm>
          <a:prstGeom prst="line">
            <a:avLst/>
          </a:prstGeom>
          <a:noFill/>
          <a:ln w="762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907" name="Oval 8"/>
          <p:cNvSpPr>
            <a:spLocks noChangeArrowheads="1"/>
          </p:cNvSpPr>
          <p:nvPr/>
        </p:nvSpPr>
        <p:spPr bwMode="auto">
          <a:xfrm>
            <a:off x="1749425" y="2749550"/>
            <a:ext cx="153988" cy="168275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3186113" y="3309938"/>
            <a:ext cx="1335087" cy="839787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903413" y="2917825"/>
            <a:ext cx="1128712" cy="1176338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09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711" flipH="1">
            <a:off x="690563" y="2940050"/>
            <a:ext cx="6254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927100" y="2917825"/>
            <a:ext cx="873125" cy="1847850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1" hangingPunct="1">
              <a:buFont typeface="Wingdings" charset="2"/>
              <a:buNone/>
              <a:defRPr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912" name="Freeform 16"/>
          <p:cNvSpPr>
            <a:spLocks noChangeArrowheads="1"/>
          </p:cNvSpPr>
          <p:nvPr/>
        </p:nvSpPr>
        <p:spPr bwMode="auto">
          <a:xfrm>
            <a:off x="685800" y="2900363"/>
            <a:ext cx="3886200" cy="2092325"/>
          </a:xfrm>
          <a:custGeom>
            <a:avLst/>
            <a:gdLst>
              <a:gd name="T0" fmla="*/ 9992 w 5769429"/>
              <a:gd name="T1" fmla="*/ 4343 h 2845987"/>
              <a:gd name="T2" fmla="*/ 9557 w 5769429"/>
              <a:gd name="T3" fmla="*/ 4255 h 2845987"/>
              <a:gd name="T4" fmla="*/ 9362 w 5769429"/>
              <a:gd name="T5" fmla="*/ 4960 h 2845987"/>
              <a:gd name="T6" fmla="*/ 9210 w 5769429"/>
              <a:gd name="T7" fmla="*/ 5665 h 2845987"/>
              <a:gd name="T8" fmla="*/ 9037 w 5769429"/>
              <a:gd name="T9" fmla="*/ 7162 h 2845987"/>
              <a:gd name="T10" fmla="*/ 8971 w 5769429"/>
              <a:gd name="T11" fmla="*/ 7778 h 2845987"/>
              <a:gd name="T12" fmla="*/ 8298 w 5769429"/>
              <a:gd name="T13" fmla="*/ 8219 h 2845987"/>
              <a:gd name="T14" fmla="*/ 7907 w 5769429"/>
              <a:gd name="T15" fmla="*/ 8219 h 2845987"/>
              <a:gd name="T16" fmla="*/ 7537 w 5769429"/>
              <a:gd name="T17" fmla="*/ 8396 h 2845987"/>
              <a:gd name="T18" fmla="*/ 7364 w 5769429"/>
              <a:gd name="T19" fmla="*/ 8836 h 2845987"/>
              <a:gd name="T20" fmla="*/ 7277 w 5769429"/>
              <a:gd name="T21" fmla="*/ 9716 h 2845987"/>
              <a:gd name="T22" fmla="*/ 7168 w 5769429"/>
              <a:gd name="T23" fmla="*/ 12008 h 2845987"/>
              <a:gd name="T24" fmla="*/ 6929 w 5769429"/>
              <a:gd name="T25" fmla="*/ 13241 h 2845987"/>
              <a:gd name="T26" fmla="*/ 6799 w 5769429"/>
              <a:gd name="T27" fmla="*/ 13769 h 2845987"/>
              <a:gd name="T28" fmla="*/ 6712 w 5769429"/>
              <a:gd name="T29" fmla="*/ 13593 h 2845987"/>
              <a:gd name="T30" fmla="*/ 6278 w 5769429"/>
              <a:gd name="T31" fmla="*/ 13416 h 2845987"/>
              <a:gd name="T32" fmla="*/ 6060 w 5769429"/>
              <a:gd name="T33" fmla="*/ 13064 h 2845987"/>
              <a:gd name="T34" fmla="*/ 5952 w 5769429"/>
              <a:gd name="T35" fmla="*/ 12800 h 2845987"/>
              <a:gd name="T36" fmla="*/ 5778 w 5769429"/>
              <a:gd name="T37" fmla="*/ 12536 h 2845987"/>
              <a:gd name="T38" fmla="*/ 5452 w 5769429"/>
              <a:gd name="T39" fmla="*/ 12095 h 2845987"/>
              <a:gd name="T40" fmla="*/ 4996 w 5769429"/>
              <a:gd name="T41" fmla="*/ 12447 h 2845987"/>
              <a:gd name="T42" fmla="*/ 4605 w 5769429"/>
              <a:gd name="T43" fmla="*/ 12800 h 2845987"/>
              <a:gd name="T44" fmla="*/ 4388 w 5769429"/>
              <a:gd name="T45" fmla="*/ 13241 h 2845987"/>
              <a:gd name="T46" fmla="*/ 4083 w 5769429"/>
              <a:gd name="T47" fmla="*/ 13945 h 2845987"/>
              <a:gd name="T48" fmla="*/ 3693 w 5769429"/>
              <a:gd name="T49" fmla="*/ 15090 h 2845987"/>
              <a:gd name="T50" fmla="*/ 3476 w 5769429"/>
              <a:gd name="T51" fmla="*/ 16059 h 2845987"/>
              <a:gd name="T52" fmla="*/ 3367 w 5769429"/>
              <a:gd name="T53" fmla="*/ 17292 h 2845987"/>
              <a:gd name="T54" fmla="*/ 3150 w 5769429"/>
              <a:gd name="T55" fmla="*/ 18438 h 2845987"/>
              <a:gd name="T56" fmla="*/ 2911 w 5769429"/>
              <a:gd name="T57" fmla="*/ 18966 h 2845987"/>
              <a:gd name="T58" fmla="*/ 2455 w 5769429"/>
              <a:gd name="T59" fmla="*/ 18966 h 2845987"/>
              <a:gd name="T60" fmla="*/ 2259 w 5769429"/>
              <a:gd name="T61" fmla="*/ 18614 h 2845987"/>
              <a:gd name="T62" fmla="*/ 2085 w 5769429"/>
              <a:gd name="T63" fmla="*/ 17822 h 2845987"/>
              <a:gd name="T64" fmla="*/ 1933 w 5769429"/>
              <a:gd name="T65" fmla="*/ 17469 h 2845987"/>
              <a:gd name="T66" fmla="*/ 1281 w 5769429"/>
              <a:gd name="T67" fmla="*/ 17733 h 2845987"/>
              <a:gd name="T68" fmla="*/ 1216 w 5769429"/>
              <a:gd name="T69" fmla="*/ 18174 h 2845987"/>
              <a:gd name="T70" fmla="*/ 1151 w 5769429"/>
              <a:gd name="T71" fmla="*/ 19143 h 2845987"/>
              <a:gd name="T72" fmla="*/ 1043 w 5769429"/>
              <a:gd name="T73" fmla="*/ 20465 h 2845987"/>
              <a:gd name="T74" fmla="*/ 934 w 5769429"/>
              <a:gd name="T75" fmla="*/ 20729 h 2845987"/>
              <a:gd name="T76" fmla="*/ 500 w 5769429"/>
              <a:gd name="T77" fmla="*/ 20112 h 2845987"/>
              <a:gd name="T78" fmla="*/ 130 w 5769429"/>
              <a:gd name="T79" fmla="*/ 18879 h 2845987"/>
              <a:gd name="T80" fmla="*/ 22 w 5769429"/>
              <a:gd name="T81" fmla="*/ 18438 h 2845987"/>
              <a:gd name="T82" fmla="*/ 152 w 5769429"/>
              <a:gd name="T83" fmla="*/ 17117 h 2845987"/>
              <a:gd name="T84" fmla="*/ 348 w 5769429"/>
              <a:gd name="T85" fmla="*/ 16589 h 2845987"/>
              <a:gd name="T86" fmla="*/ 695 w 5769429"/>
              <a:gd name="T87" fmla="*/ 16236 h 2845987"/>
              <a:gd name="T88" fmla="*/ 1086 w 5769429"/>
              <a:gd name="T89" fmla="*/ 15443 h 2845987"/>
              <a:gd name="T90" fmla="*/ 1260 w 5769429"/>
              <a:gd name="T91" fmla="*/ 15003 h 2845987"/>
              <a:gd name="T92" fmla="*/ 1346 w 5769429"/>
              <a:gd name="T93" fmla="*/ 13505 h 2845987"/>
              <a:gd name="T94" fmla="*/ 1412 w 5769429"/>
              <a:gd name="T95" fmla="*/ 10686 h 2845987"/>
              <a:gd name="T96" fmla="*/ 1499 w 5769429"/>
              <a:gd name="T97" fmla="*/ 10245 h 2845987"/>
              <a:gd name="T98" fmla="*/ 1846 w 5769429"/>
              <a:gd name="T99" fmla="*/ 9276 h 2845987"/>
              <a:gd name="T100" fmla="*/ 2042 w 5769429"/>
              <a:gd name="T101" fmla="*/ 8396 h 2845987"/>
              <a:gd name="T102" fmla="*/ 2194 w 5769429"/>
              <a:gd name="T103" fmla="*/ 7162 h 2845987"/>
              <a:gd name="T104" fmla="*/ 2150 w 5769429"/>
              <a:gd name="T105" fmla="*/ 5840 h 2845987"/>
              <a:gd name="T106" fmla="*/ 2107 w 5769429"/>
              <a:gd name="T107" fmla="*/ 3197 h 2845987"/>
              <a:gd name="T108" fmla="*/ 2281 w 5769429"/>
              <a:gd name="T109" fmla="*/ 2052 h 2845987"/>
              <a:gd name="T110" fmla="*/ 2520 w 5769429"/>
              <a:gd name="T111" fmla="*/ 1083 h 2845987"/>
              <a:gd name="T112" fmla="*/ 2628 w 5769429"/>
              <a:gd name="T113" fmla="*/ 643 h 2845987"/>
              <a:gd name="T114" fmla="*/ 2802 w 5769429"/>
              <a:gd name="T115" fmla="*/ 202 h 2845987"/>
              <a:gd name="T116" fmla="*/ 2889 w 5769429"/>
              <a:gd name="T117" fmla="*/ 26 h 284598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69429"/>
              <a:gd name="T178" fmla="*/ 0 h 2845987"/>
              <a:gd name="T179" fmla="*/ 5769429 w 5769429"/>
              <a:gd name="T180" fmla="*/ 2845987 h 284598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69429" h="2845987">
                <a:moveTo>
                  <a:pt x="5769429" y="620463"/>
                </a:moveTo>
                <a:cubicBezTo>
                  <a:pt x="5700889" y="612399"/>
                  <a:pt x="5632129" y="606032"/>
                  <a:pt x="5563810" y="596272"/>
                </a:cubicBezTo>
                <a:cubicBezTo>
                  <a:pt x="5519187" y="589897"/>
                  <a:pt x="5475782" y="574333"/>
                  <a:pt x="5430762" y="572082"/>
                </a:cubicBezTo>
                <a:cubicBezTo>
                  <a:pt x="5394299" y="570259"/>
                  <a:pt x="5358191" y="580145"/>
                  <a:pt x="5321905" y="584177"/>
                </a:cubicBezTo>
                <a:cubicBezTo>
                  <a:pt x="5297715" y="608367"/>
                  <a:pt x="5277799" y="637771"/>
                  <a:pt x="5249334" y="656748"/>
                </a:cubicBezTo>
                <a:cubicBezTo>
                  <a:pt x="5237239" y="664812"/>
                  <a:pt x="5224215" y="671633"/>
                  <a:pt x="5213048" y="680939"/>
                </a:cubicBezTo>
                <a:cubicBezTo>
                  <a:pt x="5161330" y="724038"/>
                  <a:pt x="5190630" y="705938"/>
                  <a:pt x="5152572" y="753510"/>
                </a:cubicBezTo>
                <a:cubicBezTo>
                  <a:pt x="5145448" y="762415"/>
                  <a:pt x="5136445" y="769637"/>
                  <a:pt x="5128381" y="777701"/>
                </a:cubicBezTo>
                <a:cubicBezTo>
                  <a:pt x="5113471" y="822432"/>
                  <a:pt x="5083842" y="913690"/>
                  <a:pt x="5067905" y="934939"/>
                </a:cubicBezTo>
                <a:lnTo>
                  <a:pt x="5031619" y="983320"/>
                </a:lnTo>
                <a:cubicBezTo>
                  <a:pt x="5027587" y="999447"/>
                  <a:pt x="5026072" y="1016422"/>
                  <a:pt x="5019524" y="1031701"/>
                </a:cubicBezTo>
                <a:cubicBezTo>
                  <a:pt x="5013798" y="1045062"/>
                  <a:pt x="5004992" y="1057122"/>
                  <a:pt x="4995334" y="1067987"/>
                </a:cubicBezTo>
                <a:cubicBezTo>
                  <a:pt x="4926630" y="1145279"/>
                  <a:pt x="4950416" y="1131340"/>
                  <a:pt x="4886477" y="1152653"/>
                </a:cubicBezTo>
                <a:cubicBezTo>
                  <a:pt x="4801187" y="1146561"/>
                  <a:pt x="4706395" y="1142798"/>
                  <a:pt x="4620381" y="1128463"/>
                </a:cubicBezTo>
                <a:cubicBezTo>
                  <a:pt x="4603984" y="1125730"/>
                  <a:pt x="4588127" y="1120400"/>
                  <a:pt x="4572000" y="1116368"/>
                </a:cubicBezTo>
                <a:cubicBezTo>
                  <a:pt x="4515556" y="1120400"/>
                  <a:pt x="4458974" y="1122832"/>
                  <a:pt x="4402667" y="1128463"/>
                </a:cubicBezTo>
                <a:cubicBezTo>
                  <a:pt x="4378265" y="1130903"/>
                  <a:pt x="4354452" y="1137693"/>
                  <a:pt x="4330096" y="1140558"/>
                </a:cubicBezTo>
                <a:cubicBezTo>
                  <a:pt x="4285869" y="1145761"/>
                  <a:pt x="4241397" y="1148621"/>
                  <a:pt x="4197048" y="1152653"/>
                </a:cubicBezTo>
                <a:cubicBezTo>
                  <a:pt x="4180921" y="1156685"/>
                  <a:pt x="4162764" y="1155938"/>
                  <a:pt x="4148667" y="1164748"/>
                </a:cubicBezTo>
                <a:cubicBezTo>
                  <a:pt x="4129327" y="1176836"/>
                  <a:pt x="4100286" y="1213129"/>
                  <a:pt x="4100286" y="1213129"/>
                </a:cubicBezTo>
                <a:cubicBezTo>
                  <a:pt x="4088191" y="1237320"/>
                  <a:pt x="4074045" y="1260589"/>
                  <a:pt x="4064000" y="1285701"/>
                </a:cubicBezTo>
                <a:cubicBezTo>
                  <a:pt x="4057826" y="1301135"/>
                  <a:pt x="4056472" y="1318098"/>
                  <a:pt x="4051905" y="1334082"/>
                </a:cubicBezTo>
                <a:cubicBezTo>
                  <a:pt x="4017199" y="1455556"/>
                  <a:pt x="4065529" y="1267492"/>
                  <a:pt x="4027715" y="1418748"/>
                </a:cubicBezTo>
                <a:cubicBezTo>
                  <a:pt x="4011940" y="1608039"/>
                  <a:pt x="4029707" y="1508203"/>
                  <a:pt x="3991429" y="1648558"/>
                </a:cubicBezTo>
                <a:cubicBezTo>
                  <a:pt x="3979152" y="1693576"/>
                  <a:pt x="3985631" y="1698381"/>
                  <a:pt x="3955143" y="1733225"/>
                </a:cubicBezTo>
                <a:cubicBezTo>
                  <a:pt x="3841306" y="1863324"/>
                  <a:pt x="3940355" y="1747628"/>
                  <a:pt x="3858381" y="1817891"/>
                </a:cubicBezTo>
                <a:cubicBezTo>
                  <a:pt x="3841065" y="1832734"/>
                  <a:pt x="3826127" y="1850145"/>
                  <a:pt x="3810000" y="1866272"/>
                </a:cubicBezTo>
                <a:lnTo>
                  <a:pt x="3785810" y="1890463"/>
                </a:lnTo>
                <a:lnTo>
                  <a:pt x="3761619" y="1914653"/>
                </a:lnTo>
                <a:cubicBezTo>
                  <a:pt x="3753556" y="1898526"/>
                  <a:pt x="3754802" y="1871098"/>
                  <a:pt x="3737429" y="1866272"/>
                </a:cubicBezTo>
                <a:cubicBezTo>
                  <a:pt x="3675153" y="1848973"/>
                  <a:pt x="3608218" y="1860608"/>
                  <a:pt x="3543905" y="1854177"/>
                </a:cubicBezTo>
                <a:cubicBezTo>
                  <a:pt x="3527364" y="1852523"/>
                  <a:pt x="3511651" y="1846114"/>
                  <a:pt x="3495524" y="1842082"/>
                </a:cubicBezTo>
                <a:cubicBezTo>
                  <a:pt x="3479397" y="1834018"/>
                  <a:pt x="3463884" y="1824587"/>
                  <a:pt x="3447143" y="1817891"/>
                </a:cubicBezTo>
                <a:cubicBezTo>
                  <a:pt x="3423468" y="1808421"/>
                  <a:pt x="3374572" y="1793701"/>
                  <a:pt x="3374572" y="1793701"/>
                </a:cubicBezTo>
                <a:cubicBezTo>
                  <a:pt x="3366508" y="1785637"/>
                  <a:pt x="3360160" y="1775377"/>
                  <a:pt x="3350381" y="1769510"/>
                </a:cubicBezTo>
                <a:cubicBezTo>
                  <a:pt x="3339449" y="1762951"/>
                  <a:pt x="3326034" y="1761891"/>
                  <a:pt x="3314096" y="1757415"/>
                </a:cubicBezTo>
                <a:cubicBezTo>
                  <a:pt x="3293767" y="1749792"/>
                  <a:pt x="3273948" y="1740849"/>
                  <a:pt x="3253619" y="1733225"/>
                </a:cubicBezTo>
                <a:cubicBezTo>
                  <a:pt x="3241681" y="1728748"/>
                  <a:pt x="3228737" y="1726831"/>
                  <a:pt x="3217334" y="1721129"/>
                </a:cubicBezTo>
                <a:cubicBezTo>
                  <a:pt x="3181348" y="1703136"/>
                  <a:pt x="3175069" y="1683349"/>
                  <a:pt x="3132667" y="1672748"/>
                </a:cubicBezTo>
                <a:cubicBezTo>
                  <a:pt x="3101133" y="1664864"/>
                  <a:pt x="3068159" y="1664685"/>
                  <a:pt x="3035905" y="1660653"/>
                </a:cubicBezTo>
                <a:cubicBezTo>
                  <a:pt x="2967365" y="1668717"/>
                  <a:pt x="2898080" y="1671931"/>
                  <a:pt x="2830286" y="1684844"/>
                </a:cubicBezTo>
                <a:cubicBezTo>
                  <a:pt x="2812574" y="1688218"/>
                  <a:pt x="2798787" y="1702703"/>
                  <a:pt x="2781905" y="1709034"/>
                </a:cubicBezTo>
                <a:cubicBezTo>
                  <a:pt x="2766340" y="1714871"/>
                  <a:pt x="2749778" y="1717646"/>
                  <a:pt x="2733524" y="1721129"/>
                </a:cubicBezTo>
                <a:cubicBezTo>
                  <a:pt x="2541370" y="1762305"/>
                  <a:pt x="2674657" y="1729799"/>
                  <a:pt x="2564191" y="1757415"/>
                </a:cubicBezTo>
                <a:cubicBezTo>
                  <a:pt x="2544032" y="1769510"/>
                  <a:pt x="2524742" y="1783187"/>
                  <a:pt x="2503715" y="1793701"/>
                </a:cubicBezTo>
                <a:cubicBezTo>
                  <a:pt x="2484296" y="1803411"/>
                  <a:pt x="2463079" y="1809073"/>
                  <a:pt x="2443239" y="1817891"/>
                </a:cubicBezTo>
                <a:cubicBezTo>
                  <a:pt x="2290701" y="1885686"/>
                  <a:pt x="2513637" y="1794572"/>
                  <a:pt x="2334381" y="1866272"/>
                </a:cubicBezTo>
                <a:cubicBezTo>
                  <a:pt x="2314222" y="1882399"/>
                  <a:pt x="2294912" y="1899648"/>
                  <a:pt x="2273905" y="1914653"/>
                </a:cubicBezTo>
                <a:cubicBezTo>
                  <a:pt x="2238418" y="1940001"/>
                  <a:pt x="2199472" y="1960451"/>
                  <a:pt x="2165048" y="1987225"/>
                </a:cubicBezTo>
                <a:lnTo>
                  <a:pt x="2056191" y="2071891"/>
                </a:lnTo>
                <a:cubicBezTo>
                  <a:pt x="2040213" y="2084182"/>
                  <a:pt x="2020403" y="2092436"/>
                  <a:pt x="2007810" y="2108177"/>
                </a:cubicBezTo>
                <a:cubicBezTo>
                  <a:pt x="1984537" y="2137268"/>
                  <a:pt x="1954497" y="2171237"/>
                  <a:pt x="1935239" y="2204939"/>
                </a:cubicBezTo>
                <a:cubicBezTo>
                  <a:pt x="1926293" y="2220594"/>
                  <a:pt x="1919112" y="2237193"/>
                  <a:pt x="1911048" y="2253320"/>
                </a:cubicBezTo>
                <a:cubicBezTo>
                  <a:pt x="1904286" y="2280367"/>
                  <a:pt x="1886543" y="2356601"/>
                  <a:pt x="1874762" y="2374272"/>
                </a:cubicBezTo>
                <a:cubicBezTo>
                  <a:pt x="1858635" y="2398463"/>
                  <a:pt x="1843825" y="2423585"/>
                  <a:pt x="1826381" y="2446844"/>
                </a:cubicBezTo>
                <a:cubicBezTo>
                  <a:pt x="1809611" y="2469205"/>
                  <a:pt x="1779083" y="2514661"/>
                  <a:pt x="1753810" y="2531510"/>
                </a:cubicBezTo>
                <a:cubicBezTo>
                  <a:pt x="1743202" y="2538582"/>
                  <a:pt x="1729619" y="2539574"/>
                  <a:pt x="1717524" y="2543606"/>
                </a:cubicBezTo>
                <a:cubicBezTo>
                  <a:pt x="1687721" y="2565958"/>
                  <a:pt x="1657655" y="2593014"/>
                  <a:pt x="1620762" y="2604082"/>
                </a:cubicBezTo>
                <a:cubicBezTo>
                  <a:pt x="1597272" y="2611129"/>
                  <a:pt x="1572381" y="2612145"/>
                  <a:pt x="1548191" y="2616177"/>
                </a:cubicBezTo>
                <a:cubicBezTo>
                  <a:pt x="1487715" y="2612145"/>
                  <a:pt x="1427072" y="2610113"/>
                  <a:pt x="1366762" y="2604082"/>
                </a:cubicBezTo>
                <a:cubicBezTo>
                  <a:pt x="1346306" y="2602036"/>
                  <a:pt x="1325072" y="2600336"/>
                  <a:pt x="1306286" y="2591987"/>
                </a:cubicBezTo>
                <a:cubicBezTo>
                  <a:pt x="1287865" y="2583800"/>
                  <a:pt x="1274032" y="2567796"/>
                  <a:pt x="1257905" y="2555701"/>
                </a:cubicBezTo>
                <a:cubicBezTo>
                  <a:pt x="1249842" y="2543606"/>
                  <a:pt x="1243175" y="2530452"/>
                  <a:pt x="1233715" y="2519415"/>
                </a:cubicBezTo>
                <a:cubicBezTo>
                  <a:pt x="1233695" y="2519392"/>
                  <a:pt x="1173249" y="2458950"/>
                  <a:pt x="1161143" y="2446844"/>
                </a:cubicBezTo>
                <a:cubicBezTo>
                  <a:pt x="1149048" y="2434749"/>
                  <a:pt x="1141452" y="2414707"/>
                  <a:pt x="1124858" y="2410558"/>
                </a:cubicBezTo>
                <a:lnTo>
                  <a:pt x="1076477" y="2398463"/>
                </a:lnTo>
                <a:cubicBezTo>
                  <a:pt x="967921" y="2404494"/>
                  <a:pt x="867553" y="2405061"/>
                  <a:pt x="762000" y="2422653"/>
                </a:cubicBezTo>
                <a:cubicBezTo>
                  <a:pt x="745603" y="2425386"/>
                  <a:pt x="729746" y="2430716"/>
                  <a:pt x="713619" y="2434748"/>
                </a:cubicBezTo>
                <a:cubicBezTo>
                  <a:pt x="705556" y="2442812"/>
                  <a:pt x="695296" y="2449160"/>
                  <a:pt x="689429" y="2458939"/>
                </a:cubicBezTo>
                <a:cubicBezTo>
                  <a:pt x="682870" y="2469872"/>
                  <a:pt x="680998" y="2483013"/>
                  <a:pt x="677334" y="2495225"/>
                </a:cubicBezTo>
                <a:cubicBezTo>
                  <a:pt x="668900" y="2523339"/>
                  <a:pt x="660866" y="2551574"/>
                  <a:pt x="653143" y="2579891"/>
                </a:cubicBezTo>
                <a:cubicBezTo>
                  <a:pt x="648769" y="2595929"/>
                  <a:pt x="648482" y="2613404"/>
                  <a:pt x="641048" y="2628272"/>
                </a:cubicBezTo>
                <a:cubicBezTo>
                  <a:pt x="635948" y="2638472"/>
                  <a:pt x="624921" y="2644399"/>
                  <a:pt x="616858" y="2652463"/>
                </a:cubicBezTo>
                <a:cubicBezTo>
                  <a:pt x="608241" y="2730010"/>
                  <a:pt x="618387" y="2752978"/>
                  <a:pt x="580572" y="2809701"/>
                </a:cubicBezTo>
                <a:cubicBezTo>
                  <a:pt x="574246" y="2819189"/>
                  <a:pt x="566159" y="2828024"/>
                  <a:pt x="556381" y="2833891"/>
                </a:cubicBezTo>
                <a:cubicBezTo>
                  <a:pt x="545449" y="2840451"/>
                  <a:pt x="532191" y="2841955"/>
                  <a:pt x="520096" y="2845987"/>
                </a:cubicBezTo>
                <a:cubicBezTo>
                  <a:pt x="511020" y="2844852"/>
                  <a:pt x="401590" y="2835114"/>
                  <a:pt x="374953" y="2821796"/>
                </a:cubicBezTo>
                <a:cubicBezTo>
                  <a:pt x="340933" y="2804786"/>
                  <a:pt x="310584" y="2781254"/>
                  <a:pt x="278191" y="2761320"/>
                </a:cubicBezTo>
                <a:cubicBezTo>
                  <a:pt x="239802" y="2737696"/>
                  <a:pt x="202760" y="2719388"/>
                  <a:pt x="169334" y="2688748"/>
                </a:cubicBezTo>
                <a:cubicBezTo>
                  <a:pt x="135710" y="2657926"/>
                  <a:pt x="104826" y="2624241"/>
                  <a:pt x="72572" y="2591987"/>
                </a:cubicBezTo>
                <a:lnTo>
                  <a:pt x="36286" y="2555701"/>
                </a:lnTo>
                <a:lnTo>
                  <a:pt x="12096" y="2531510"/>
                </a:lnTo>
                <a:cubicBezTo>
                  <a:pt x="8064" y="2519415"/>
                  <a:pt x="0" y="2507974"/>
                  <a:pt x="0" y="2495225"/>
                </a:cubicBezTo>
                <a:cubicBezTo>
                  <a:pt x="0" y="2391051"/>
                  <a:pt x="19474" y="2437006"/>
                  <a:pt x="84667" y="2350082"/>
                </a:cubicBezTo>
                <a:cubicBezTo>
                  <a:pt x="96762" y="2333955"/>
                  <a:pt x="104180" y="2312883"/>
                  <a:pt x="120953" y="2301701"/>
                </a:cubicBezTo>
                <a:cubicBezTo>
                  <a:pt x="142169" y="2287557"/>
                  <a:pt x="169334" y="2285574"/>
                  <a:pt x="193524" y="2277510"/>
                </a:cubicBezTo>
                <a:cubicBezTo>
                  <a:pt x="264136" y="2253973"/>
                  <a:pt x="195959" y="2274604"/>
                  <a:pt x="302381" y="2253320"/>
                </a:cubicBezTo>
                <a:cubicBezTo>
                  <a:pt x="340354" y="2245725"/>
                  <a:pt x="352461" y="2240659"/>
                  <a:pt x="387048" y="2229129"/>
                </a:cubicBezTo>
                <a:cubicBezTo>
                  <a:pt x="429618" y="2186561"/>
                  <a:pt x="389952" y="2219013"/>
                  <a:pt x="447524" y="2192844"/>
                </a:cubicBezTo>
                <a:cubicBezTo>
                  <a:pt x="559355" y="2142012"/>
                  <a:pt x="513424" y="2153486"/>
                  <a:pt x="604762" y="2120272"/>
                </a:cubicBezTo>
                <a:cubicBezTo>
                  <a:pt x="628726" y="2111558"/>
                  <a:pt x="677334" y="2096082"/>
                  <a:pt x="677334" y="2096082"/>
                </a:cubicBezTo>
                <a:cubicBezTo>
                  <a:pt x="685397" y="2083987"/>
                  <a:pt x="695798" y="2073157"/>
                  <a:pt x="701524" y="2059796"/>
                </a:cubicBezTo>
                <a:cubicBezTo>
                  <a:pt x="708072" y="2044517"/>
                  <a:pt x="710136" y="2027669"/>
                  <a:pt x="713619" y="2011415"/>
                </a:cubicBezTo>
                <a:cubicBezTo>
                  <a:pt x="745648" y="1861948"/>
                  <a:pt x="723153" y="1934434"/>
                  <a:pt x="749905" y="1854177"/>
                </a:cubicBezTo>
                <a:cubicBezTo>
                  <a:pt x="742591" y="1707893"/>
                  <a:pt x="718496" y="1621831"/>
                  <a:pt x="762000" y="1491320"/>
                </a:cubicBezTo>
                <a:cubicBezTo>
                  <a:pt x="765606" y="1480501"/>
                  <a:pt x="778127" y="1475193"/>
                  <a:pt x="786191" y="1467129"/>
                </a:cubicBezTo>
                <a:cubicBezTo>
                  <a:pt x="790223" y="1451002"/>
                  <a:pt x="787901" y="1431729"/>
                  <a:pt x="798286" y="1418748"/>
                </a:cubicBezTo>
                <a:cubicBezTo>
                  <a:pt x="806251" y="1408792"/>
                  <a:pt x="824616" y="1414618"/>
                  <a:pt x="834572" y="1406653"/>
                </a:cubicBezTo>
                <a:cubicBezTo>
                  <a:pt x="884674" y="1366572"/>
                  <a:pt x="832162" y="1322589"/>
                  <a:pt x="931334" y="1297796"/>
                </a:cubicBezTo>
                <a:lnTo>
                  <a:pt x="1028096" y="1273606"/>
                </a:lnTo>
                <a:cubicBezTo>
                  <a:pt x="1055316" y="1255459"/>
                  <a:pt x="1098097" y="1230362"/>
                  <a:pt x="1112762" y="1201034"/>
                </a:cubicBezTo>
                <a:cubicBezTo>
                  <a:pt x="1120826" y="1184907"/>
                  <a:pt x="1125883" y="1166885"/>
                  <a:pt x="1136953" y="1152653"/>
                </a:cubicBezTo>
                <a:cubicBezTo>
                  <a:pt x="1154456" y="1130150"/>
                  <a:pt x="1197429" y="1092177"/>
                  <a:pt x="1197429" y="1092177"/>
                </a:cubicBezTo>
                <a:cubicBezTo>
                  <a:pt x="1202094" y="1073518"/>
                  <a:pt x="1221619" y="998675"/>
                  <a:pt x="1221619" y="983320"/>
                </a:cubicBezTo>
                <a:cubicBezTo>
                  <a:pt x="1221619" y="934771"/>
                  <a:pt x="1215940" y="886300"/>
                  <a:pt x="1209524" y="838177"/>
                </a:cubicBezTo>
                <a:cubicBezTo>
                  <a:pt x="1207839" y="825539"/>
                  <a:pt x="1201906" y="813829"/>
                  <a:pt x="1197429" y="801891"/>
                </a:cubicBezTo>
                <a:cubicBezTo>
                  <a:pt x="1154031" y="686160"/>
                  <a:pt x="1188604" y="787508"/>
                  <a:pt x="1161143" y="705129"/>
                </a:cubicBezTo>
                <a:cubicBezTo>
                  <a:pt x="1165175" y="616431"/>
                  <a:pt x="1160227" y="526865"/>
                  <a:pt x="1173239" y="439034"/>
                </a:cubicBezTo>
                <a:cubicBezTo>
                  <a:pt x="1176684" y="415779"/>
                  <a:pt x="1198107" y="399108"/>
                  <a:pt x="1209524" y="378558"/>
                </a:cubicBezTo>
                <a:cubicBezTo>
                  <a:pt x="1239562" y="324490"/>
                  <a:pt x="1226439" y="330802"/>
                  <a:pt x="1270000" y="281796"/>
                </a:cubicBezTo>
                <a:cubicBezTo>
                  <a:pt x="1288940" y="260488"/>
                  <a:pt x="1310318" y="241479"/>
                  <a:pt x="1330477" y="221320"/>
                </a:cubicBezTo>
                <a:lnTo>
                  <a:pt x="1403048" y="148748"/>
                </a:lnTo>
                <a:lnTo>
                  <a:pt x="1427239" y="124558"/>
                </a:lnTo>
                <a:cubicBezTo>
                  <a:pt x="1439334" y="112463"/>
                  <a:pt x="1448225" y="95922"/>
                  <a:pt x="1463524" y="88272"/>
                </a:cubicBezTo>
                <a:cubicBezTo>
                  <a:pt x="1479651" y="80209"/>
                  <a:pt x="1496615" y="73638"/>
                  <a:pt x="1511905" y="64082"/>
                </a:cubicBezTo>
                <a:cubicBezTo>
                  <a:pt x="1529000" y="53398"/>
                  <a:pt x="1544800" y="40701"/>
                  <a:pt x="1560286" y="27796"/>
                </a:cubicBezTo>
                <a:cubicBezTo>
                  <a:pt x="1569046" y="20496"/>
                  <a:pt x="1574277" y="8706"/>
                  <a:pt x="1584477" y="3606"/>
                </a:cubicBezTo>
                <a:cubicBezTo>
                  <a:pt x="1591689" y="0"/>
                  <a:pt x="1600604" y="3606"/>
                  <a:pt x="1608667" y="3606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913" name="Freeform 20"/>
          <p:cNvSpPr>
            <a:spLocks noChangeArrowheads="1"/>
          </p:cNvSpPr>
          <p:nvPr/>
        </p:nvSpPr>
        <p:spPr bwMode="auto">
          <a:xfrm>
            <a:off x="1922463" y="2817813"/>
            <a:ext cx="6108700" cy="3317875"/>
          </a:xfrm>
          <a:custGeom>
            <a:avLst/>
            <a:gdLst>
              <a:gd name="T0" fmla="*/ 0 w 6108095"/>
              <a:gd name="T1" fmla="*/ 0 h 3318127"/>
              <a:gd name="T2" fmla="*/ 2775306 w 6108095"/>
              <a:gd name="T3" fmla="*/ 1159383 h 3318127"/>
              <a:gd name="T4" fmla="*/ 4023580 w 6108095"/>
              <a:gd name="T5" fmla="*/ 2982986 h 3318127"/>
              <a:gd name="T6" fmla="*/ 6120211 w 6108095"/>
              <a:gd name="T7" fmla="*/ 3139985 h 3318127"/>
              <a:gd name="T8" fmla="*/ 0 60000 65536"/>
              <a:gd name="T9" fmla="*/ 0 60000 65536"/>
              <a:gd name="T10" fmla="*/ 0 60000 65536"/>
              <a:gd name="T11" fmla="*/ 0 60000 65536"/>
              <a:gd name="T12" fmla="*/ 0 w 6108095"/>
              <a:gd name="T13" fmla="*/ 0 h 3318127"/>
              <a:gd name="T14" fmla="*/ 6108095 w 6108095"/>
              <a:gd name="T15" fmla="*/ 3318127 h 33181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8095" h="3318127">
                <a:moveTo>
                  <a:pt x="0" y="0"/>
                </a:moveTo>
                <a:cubicBezTo>
                  <a:pt x="1050269" y="331611"/>
                  <a:pt x="2100539" y="663222"/>
                  <a:pt x="2769809" y="1161143"/>
                </a:cubicBezTo>
                <a:cubicBezTo>
                  <a:pt x="3439079" y="1659064"/>
                  <a:pt x="3459238" y="2656921"/>
                  <a:pt x="4015619" y="2987524"/>
                </a:cubicBezTo>
                <a:cubicBezTo>
                  <a:pt x="4572000" y="3318127"/>
                  <a:pt x="6108095" y="3144762"/>
                  <a:pt x="6108095" y="3144762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PageRank algorithm</a:t>
            </a:r>
          </a:p>
        </p:txBody>
      </p:sp>
      <p:sp>
        <p:nvSpPr>
          <p:cNvPr id="19459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US" sz="2200" dirty="0">
              <a:ea typeface="ＭＳ Ｐゴシック" pitchFamily="3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US" sz="2200" dirty="0">
              <a:ea typeface="ＭＳ Ｐゴシック" pitchFamily="3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US" sz="2200" dirty="0">
              <a:ea typeface="ＭＳ Ｐゴシック" pitchFamily="3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pitchFamily="34" charset="-128"/>
              </a:rPr>
              <a:t>where </a:t>
            </a:r>
            <a:r>
              <a:rPr lang="en-US" sz="2200" i="1" dirty="0">
                <a:ea typeface="ＭＳ Ｐゴシック" pitchFamily="34" charset="-128"/>
              </a:rPr>
              <a:t>p</a:t>
            </a:r>
            <a:r>
              <a:rPr lang="en-US" sz="2200" baseline="-25000" dirty="0">
                <a:ea typeface="ＭＳ Ｐゴシック" pitchFamily="34" charset="-128"/>
              </a:rPr>
              <a:t>1</a:t>
            </a:r>
            <a:r>
              <a:rPr lang="en-US" sz="2200" dirty="0">
                <a:ea typeface="ＭＳ Ｐゴシック" pitchFamily="34" charset="-128"/>
              </a:rPr>
              <a:t>,</a:t>
            </a:r>
            <a:r>
              <a:rPr lang="en-US" sz="2200" i="1" dirty="0">
                <a:ea typeface="ＭＳ Ｐゴシック" pitchFamily="34" charset="-128"/>
              </a:rPr>
              <a:t>p</a:t>
            </a:r>
            <a:r>
              <a:rPr lang="en-US" sz="2200" baseline="-25000" dirty="0">
                <a:ea typeface="ＭＳ Ｐゴシック" pitchFamily="34" charset="-128"/>
              </a:rPr>
              <a:t>2</a:t>
            </a:r>
            <a:r>
              <a:rPr lang="en-US" sz="2200" dirty="0">
                <a:ea typeface="ＭＳ Ｐゴシック" pitchFamily="34" charset="-128"/>
              </a:rPr>
              <a:t>,...,</a:t>
            </a:r>
            <a:r>
              <a:rPr lang="en-US" sz="2200" i="1" dirty="0" err="1">
                <a:ea typeface="ＭＳ Ｐゴシック" pitchFamily="34" charset="-128"/>
              </a:rPr>
              <a:t>p</a:t>
            </a:r>
            <a:r>
              <a:rPr lang="en-US" sz="2200" i="1" baseline="-25000" dirty="0" err="1">
                <a:ea typeface="ＭＳ Ｐゴシック" pitchFamily="34" charset="-128"/>
              </a:rPr>
              <a:t>N</a:t>
            </a:r>
            <a:r>
              <a:rPr lang="en-US" sz="2200" dirty="0">
                <a:ea typeface="ＭＳ Ｐゴシック" pitchFamily="34" charset="-128"/>
              </a:rPr>
              <a:t> are the pages under consideration,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200" i="1" dirty="0">
                <a:ea typeface="ＭＳ Ｐゴシック" pitchFamily="34" charset="-128"/>
              </a:rPr>
              <a:t>M</a:t>
            </a:r>
            <a:r>
              <a:rPr lang="en-US" sz="2200" dirty="0">
                <a:ea typeface="ＭＳ Ｐゴシック" pitchFamily="34" charset="-128"/>
              </a:rPr>
              <a:t>(</a:t>
            </a:r>
            <a:r>
              <a:rPr lang="en-US" sz="2200" i="1" dirty="0">
                <a:ea typeface="ＭＳ Ｐゴシック" pitchFamily="34" charset="-128"/>
              </a:rPr>
              <a:t>p</a:t>
            </a:r>
            <a:r>
              <a:rPr lang="en-US" sz="2200" i="1" baseline="-25000" dirty="0">
                <a:ea typeface="ＭＳ Ｐゴシック" pitchFamily="34" charset="-128"/>
              </a:rPr>
              <a:t>i</a:t>
            </a:r>
            <a:r>
              <a:rPr lang="en-US" sz="2200" dirty="0">
                <a:ea typeface="ＭＳ Ｐゴシック" pitchFamily="34" charset="-128"/>
              </a:rPr>
              <a:t>) is the set of pages that link to </a:t>
            </a:r>
            <a:r>
              <a:rPr lang="en-US" sz="2200" i="1" dirty="0">
                <a:ea typeface="ＭＳ Ｐゴシック" pitchFamily="34" charset="-128"/>
              </a:rPr>
              <a:t>p</a:t>
            </a:r>
            <a:r>
              <a:rPr lang="en-US" sz="2200" i="1" baseline="-25000" dirty="0">
                <a:ea typeface="ＭＳ Ｐゴシック" pitchFamily="34" charset="-128"/>
              </a:rPr>
              <a:t>i</a:t>
            </a:r>
            <a:r>
              <a:rPr lang="en-US" sz="2200" dirty="0">
                <a:ea typeface="ＭＳ Ｐゴシック" pitchFamily="34" charset="-128"/>
              </a:rPr>
              <a:t>,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200" i="1" dirty="0">
                <a:ea typeface="ＭＳ Ｐゴシック" pitchFamily="34" charset="-128"/>
              </a:rPr>
              <a:t>L</a:t>
            </a:r>
            <a:r>
              <a:rPr lang="en-US" sz="2200" dirty="0">
                <a:ea typeface="ＭＳ Ｐゴシック" pitchFamily="34" charset="-128"/>
              </a:rPr>
              <a:t>(</a:t>
            </a:r>
            <a:r>
              <a:rPr lang="en-US" sz="2200" i="1" dirty="0" err="1">
                <a:ea typeface="ＭＳ Ｐゴシック" pitchFamily="34" charset="-128"/>
              </a:rPr>
              <a:t>p</a:t>
            </a:r>
            <a:r>
              <a:rPr lang="en-US" sz="2200" i="1" baseline="-25000" dirty="0" err="1">
                <a:ea typeface="ＭＳ Ｐゴシック" pitchFamily="34" charset="-128"/>
              </a:rPr>
              <a:t>j</a:t>
            </a:r>
            <a:r>
              <a:rPr lang="en-US" sz="2200" dirty="0">
                <a:ea typeface="ＭＳ Ｐゴシック" pitchFamily="34" charset="-128"/>
              </a:rPr>
              <a:t>) is the number of outbound links on page </a:t>
            </a:r>
            <a:r>
              <a:rPr lang="en-US" sz="2200" i="1" dirty="0" err="1">
                <a:ea typeface="ＭＳ Ｐゴシック" pitchFamily="34" charset="-128"/>
              </a:rPr>
              <a:t>p</a:t>
            </a:r>
            <a:r>
              <a:rPr lang="en-US" sz="2200" i="1" baseline="-25000" dirty="0" err="1">
                <a:ea typeface="ＭＳ Ｐゴシック" pitchFamily="34" charset="-128"/>
              </a:rPr>
              <a:t>j</a:t>
            </a:r>
            <a:r>
              <a:rPr lang="en-US" sz="2200" dirty="0">
                <a:ea typeface="ＭＳ Ｐゴシック" pitchFamily="34" charset="-128"/>
              </a:rPr>
              <a:t>, and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200" i="1" dirty="0">
                <a:ea typeface="ＭＳ Ｐゴシック" pitchFamily="34" charset="-128"/>
              </a:rPr>
              <a:t>N</a:t>
            </a:r>
            <a:r>
              <a:rPr lang="en-US" sz="2200" dirty="0">
                <a:ea typeface="ＭＳ Ｐゴシック" pitchFamily="34" charset="-128"/>
              </a:rPr>
              <a:t> is the total number of pages.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200" dirty="0">
                <a:ea typeface="ＭＳ Ｐゴシック" pitchFamily="34" charset="-128"/>
              </a:rPr>
              <a:t>(1-d) is the random jumping probability (d = 0.85 for google)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US" sz="2200" dirty="0">
              <a:ea typeface="ＭＳ Ｐゴシック" pitchFamily="3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endParaRPr lang="en-US" sz="2200" dirty="0">
              <a:ea typeface="ＭＳ Ｐゴシック" pitchFamily="34" charset="-128"/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549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probable location of random walker after 1 step</a:t>
            </a: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914400" y="2057400"/>
            <a:ext cx="4343400" cy="3276600"/>
            <a:chOff x="720" y="768"/>
            <a:chExt cx="2736" cy="2064"/>
          </a:xfrm>
        </p:grpSpPr>
        <p:sp>
          <p:nvSpPr>
            <p:cNvPr id="84029" name="Oval 4"/>
            <p:cNvSpPr>
              <a:spLocks noChangeArrowheads="1"/>
            </p:cNvSpPr>
            <p:nvPr/>
          </p:nvSpPr>
          <p:spPr bwMode="auto">
            <a:xfrm>
              <a:off x="864" y="7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84030" name="Oval 5"/>
            <p:cNvSpPr>
              <a:spLocks noChangeArrowheads="1"/>
            </p:cNvSpPr>
            <p:nvPr/>
          </p:nvSpPr>
          <p:spPr bwMode="auto">
            <a:xfrm>
              <a:off x="720" y="153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84031" name="Oval 6"/>
            <p:cNvSpPr>
              <a:spLocks noChangeArrowheads="1"/>
            </p:cNvSpPr>
            <p:nvPr/>
          </p:nvSpPr>
          <p:spPr bwMode="auto">
            <a:xfrm>
              <a:off x="1104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84032" name="Oval 7"/>
            <p:cNvSpPr>
              <a:spLocks noChangeArrowheads="1"/>
            </p:cNvSpPr>
            <p:nvPr/>
          </p:nvSpPr>
          <p:spPr bwMode="auto">
            <a:xfrm>
              <a:off x="2352" y="254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84033" name="Oval 8"/>
            <p:cNvSpPr>
              <a:spLocks noChangeArrowheads="1"/>
            </p:cNvSpPr>
            <p:nvPr/>
          </p:nvSpPr>
          <p:spPr bwMode="auto">
            <a:xfrm>
              <a:off x="3168" y="20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84034" name="Oval 9"/>
            <p:cNvSpPr>
              <a:spLocks noChangeArrowheads="1"/>
            </p:cNvSpPr>
            <p:nvPr/>
          </p:nvSpPr>
          <p:spPr bwMode="auto">
            <a:xfrm>
              <a:off x="1920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7</a:t>
              </a:r>
            </a:p>
          </p:txBody>
        </p:sp>
        <p:sp>
          <p:nvSpPr>
            <p:cNvPr id="84035" name="Oval 10"/>
            <p:cNvSpPr>
              <a:spLocks noChangeArrowheads="1"/>
            </p:cNvSpPr>
            <p:nvPr/>
          </p:nvSpPr>
          <p:spPr bwMode="auto">
            <a:xfrm>
              <a:off x="1872" y="8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84036" name="Oval 11"/>
            <p:cNvSpPr>
              <a:spLocks noChangeArrowheads="1"/>
            </p:cNvSpPr>
            <p:nvPr/>
          </p:nvSpPr>
          <p:spPr bwMode="auto">
            <a:xfrm>
              <a:off x="3024" y="8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  <p:sp>
          <p:nvSpPr>
            <p:cNvPr id="84037" name="Line 12"/>
            <p:cNvSpPr>
              <a:spLocks noChangeShapeType="1"/>
            </p:cNvSpPr>
            <p:nvPr/>
          </p:nvSpPr>
          <p:spPr bwMode="auto">
            <a:xfrm>
              <a:off x="1104" y="1008"/>
              <a:ext cx="86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8" name="Line 13"/>
            <p:cNvSpPr>
              <a:spLocks noChangeShapeType="1"/>
            </p:cNvSpPr>
            <p:nvPr/>
          </p:nvSpPr>
          <p:spPr bwMode="auto">
            <a:xfrm>
              <a:off x="1008" y="1728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39" name="Line 14"/>
            <p:cNvSpPr>
              <a:spLocks noChangeShapeType="1"/>
            </p:cNvSpPr>
            <p:nvPr/>
          </p:nvSpPr>
          <p:spPr bwMode="auto">
            <a:xfrm flipH="1" flipV="1">
              <a:off x="912" y="1824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0" name="Line 15"/>
            <p:cNvSpPr>
              <a:spLocks noChangeShapeType="1"/>
            </p:cNvSpPr>
            <p:nvPr/>
          </p:nvSpPr>
          <p:spPr bwMode="auto">
            <a:xfrm flipV="1">
              <a:off x="1392" y="2208"/>
              <a:ext cx="17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1" name="Line 16"/>
            <p:cNvSpPr>
              <a:spLocks noChangeShapeType="1"/>
            </p:cNvSpPr>
            <p:nvPr/>
          </p:nvSpPr>
          <p:spPr bwMode="auto">
            <a:xfrm flipH="1" flipV="1">
              <a:off x="1440" y="2640"/>
              <a:ext cx="8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2" name="Line 17"/>
            <p:cNvSpPr>
              <a:spLocks noChangeShapeType="1"/>
            </p:cNvSpPr>
            <p:nvPr/>
          </p:nvSpPr>
          <p:spPr bwMode="auto">
            <a:xfrm flipH="1">
              <a:off x="2640" y="230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3" name="Line 18"/>
            <p:cNvSpPr>
              <a:spLocks noChangeShapeType="1"/>
            </p:cNvSpPr>
            <p:nvPr/>
          </p:nvSpPr>
          <p:spPr bwMode="auto">
            <a:xfrm flipH="1" flipV="1">
              <a:off x="2112" y="1056"/>
              <a:ext cx="110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4" name="Line 19"/>
            <p:cNvSpPr>
              <a:spLocks noChangeShapeType="1"/>
            </p:cNvSpPr>
            <p:nvPr/>
          </p:nvSpPr>
          <p:spPr bwMode="auto">
            <a:xfrm flipH="1" flipV="1">
              <a:off x="2208" y="1872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5" name="Line 20"/>
            <p:cNvSpPr>
              <a:spLocks noChangeShapeType="1"/>
            </p:cNvSpPr>
            <p:nvPr/>
          </p:nvSpPr>
          <p:spPr bwMode="auto">
            <a:xfrm flipH="1" flipV="1">
              <a:off x="3168" y="1152"/>
              <a:ext cx="14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6" name="Line 21"/>
            <p:cNvSpPr>
              <a:spLocks noChangeShapeType="1"/>
            </p:cNvSpPr>
            <p:nvPr/>
          </p:nvSpPr>
          <p:spPr bwMode="auto">
            <a:xfrm>
              <a:off x="2016" y="11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7" name="Line 22"/>
            <p:cNvSpPr>
              <a:spLocks noChangeShapeType="1"/>
            </p:cNvSpPr>
            <p:nvPr/>
          </p:nvSpPr>
          <p:spPr bwMode="auto">
            <a:xfrm>
              <a:off x="2208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4048" name="AutoShape 23"/>
            <p:cNvCxnSpPr>
              <a:cxnSpLocks noChangeShapeType="1"/>
              <a:stCxn id="84029" idx="7"/>
              <a:endCxn id="84036" idx="1"/>
            </p:cNvCxnSpPr>
            <p:nvPr/>
          </p:nvCxnSpPr>
          <p:spPr bwMode="auto">
            <a:xfrm rot="5400000" flipV="1">
              <a:off x="2064" y="-144"/>
              <a:ext cx="48" cy="1956"/>
            </a:xfrm>
            <a:prstGeom prst="curvedConnector3">
              <a:avLst>
                <a:gd name="adj1" fmla="val -387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057275" y="1182688"/>
            <a:ext cx="457200" cy="762000"/>
            <a:chOff x="480" y="672"/>
            <a:chExt cx="288" cy="480"/>
          </a:xfrm>
        </p:grpSpPr>
        <p:sp>
          <p:nvSpPr>
            <p:cNvPr id="84019" name="Oval 25"/>
            <p:cNvSpPr>
              <a:spLocks noChangeArrowheads="1"/>
            </p:cNvSpPr>
            <p:nvPr/>
          </p:nvSpPr>
          <p:spPr bwMode="auto">
            <a:xfrm>
              <a:off x="480" y="1104"/>
              <a:ext cx="28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4020" name="Oval 26"/>
            <p:cNvSpPr>
              <a:spLocks noChangeArrowheads="1"/>
            </p:cNvSpPr>
            <p:nvPr/>
          </p:nvSpPr>
          <p:spPr bwMode="auto">
            <a:xfrm>
              <a:off x="480" y="1056"/>
              <a:ext cx="28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4021" name="Oval 27"/>
            <p:cNvSpPr>
              <a:spLocks noChangeArrowheads="1"/>
            </p:cNvSpPr>
            <p:nvPr/>
          </p:nvSpPr>
          <p:spPr bwMode="auto">
            <a:xfrm>
              <a:off x="480" y="1008"/>
              <a:ext cx="28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4022" name="Oval 28"/>
            <p:cNvSpPr>
              <a:spLocks noChangeArrowheads="1"/>
            </p:cNvSpPr>
            <p:nvPr/>
          </p:nvSpPr>
          <p:spPr bwMode="auto">
            <a:xfrm>
              <a:off x="480" y="960"/>
              <a:ext cx="28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4023" name="Oval 29"/>
            <p:cNvSpPr>
              <a:spLocks noChangeArrowheads="1"/>
            </p:cNvSpPr>
            <p:nvPr/>
          </p:nvSpPr>
          <p:spPr bwMode="auto">
            <a:xfrm>
              <a:off x="480" y="912"/>
              <a:ext cx="28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4024" name="Oval 30"/>
            <p:cNvSpPr>
              <a:spLocks noChangeArrowheads="1"/>
            </p:cNvSpPr>
            <p:nvPr/>
          </p:nvSpPr>
          <p:spPr bwMode="auto">
            <a:xfrm>
              <a:off x="480" y="864"/>
              <a:ext cx="28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4025" name="Oval 31"/>
            <p:cNvSpPr>
              <a:spLocks noChangeArrowheads="1"/>
            </p:cNvSpPr>
            <p:nvPr/>
          </p:nvSpPr>
          <p:spPr bwMode="auto">
            <a:xfrm>
              <a:off x="480" y="816"/>
              <a:ext cx="28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4026" name="Oval 32"/>
            <p:cNvSpPr>
              <a:spLocks noChangeArrowheads="1"/>
            </p:cNvSpPr>
            <p:nvPr/>
          </p:nvSpPr>
          <p:spPr bwMode="auto">
            <a:xfrm>
              <a:off x="480" y="768"/>
              <a:ext cx="28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4027" name="Oval 33"/>
            <p:cNvSpPr>
              <a:spLocks noChangeArrowheads="1"/>
            </p:cNvSpPr>
            <p:nvPr/>
          </p:nvSpPr>
          <p:spPr bwMode="auto">
            <a:xfrm>
              <a:off x="480" y="720"/>
              <a:ext cx="28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4028" name="Oval 34"/>
            <p:cNvSpPr>
              <a:spLocks noChangeArrowheads="1"/>
            </p:cNvSpPr>
            <p:nvPr/>
          </p:nvSpPr>
          <p:spPr bwMode="auto">
            <a:xfrm>
              <a:off x="480" y="672"/>
              <a:ext cx="28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3973" name="Rectangle 35"/>
          <p:cNvSpPr>
            <a:spLocks noChangeArrowheads="1"/>
          </p:cNvSpPr>
          <p:nvPr/>
        </p:nvSpPr>
        <p:spPr bwMode="auto">
          <a:xfrm>
            <a:off x="533400" y="5334000"/>
            <a:ext cx="762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83974" name="Group 37"/>
          <p:cNvGrpSpPr>
            <a:grpSpLocks/>
          </p:cNvGrpSpPr>
          <p:nvPr/>
        </p:nvGrpSpPr>
        <p:grpSpPr bwMode="auto">
          <a:xfrm>
            <a:off x="5638800" y="2087563"/>
            <a:ext cx="3124200" cy="1801812"/>
            <a:chOff x="3696" y="606"/>
            <a:chExt cx="1968" cy="1135"/>
          </a:xfrm>
        </p:grpSpPr>
        <p:graphicFrame>
          <p:nvGraphicFramePr>
            <p:cNvPr id="84017" name="Object 3"/>
            <p:cNvGraphicFramePr>
              <a:graphicFrameLocks noChangeAspect="1"/>
            </p:cNvGraphicFramePr>
            <p:nvPr/>
          </p:nvGraphicFramePr>
          <p:xfrm>
            <a:off x="3696" y="606"/>
            <a:ext cx="1968" cy="1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4699000" imgH="2717800" progId="Excel.Chart.8">
                    <p:embed/>
                  </p:oleObj>
                </mc:Choice>
                <mc:Fallback>
                  <p:oleObj name="Chart" r:id="rId2" imgW="4699000" imgH="2717800" progId="Excel.Char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606"/>
                          <a:ext cx="1968" cy="1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018" name="Text Box 39"/>
            <p:cNvSpPr txBox="1">
              <a:spLocks noChangeArrowheads="1"/>
            </p:cNvSpPr>
            <p:nvPr/>
          </p:nvSpPr>
          <p:spPr bwMode="auto">
            <a:xfrm>
              <a:off x="5184" y="720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t=0</a:t>
              </a:r>
            </a:p>
          </p:txBody>
        </p:sp>
      </p:grpSp>
      <p:grpSp>
        <p:nvGrpSpPr>
          <p:cNvPr id="87047" name="Group 40"/>
          <p:cNvGrpSpPr>
            <a:grpSpLocks/>
          </p:cNvGrpSpPr>
          <p:nvPr/>
        </p:nvGrpSpPr>
        <p:grpSpPr bwMode="auto">
          <a:xfrm>
            <a:off x="5638800" y="3911600"/>
            <a:ext cx="3124200" cy="1803400"/>
            <a:chOff x="3696" y="1755"/>
            <a:chExt cx="1968" cy="1136"/>
          </a:xfrm>
        </p:grpSpPr>
        <p:graphicFrame>
          <p:nvGraphicFramePr>
            <p:cNvPr id="84015" name="Object 2"/>
            <p:cNvGraphicFramePr>
              <a:graphicFrameLocks noChangeAspect="1"/>
            </p:cNvGraphicFramePr>
            <p:nvPr/>
          </p:nvGraphicFramePr>
          <p:xfrm>
            <a:off x="3696" y="1755"/>
            <a:ext cx="1968" cy="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4" imgW="4699000" imgH="2717800" progId="Excel.Chart.8">
                    <p:embed/>
                  </p:oleObj>
                </mc:Choice>
                <mc:Fallback>
                  <p:oleObj name="Chart" r:id="rId4" imgW="4699000" imgH="2717800" progId="Excel.Char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755"/>
                          <a:ext cx="1968" cy="1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016" name="Text Box 42"/>
            <p:cNvSpPr txBox="1">
              <a:spLocks noChangeArrowheads="1"/>
            </p:cNvSpPr>
            <p:nvPr/>
          </p:nvSpPr>
          <p:spPr bwMode="auto">
            <a:xfrm>
              <a:off x="5232" y="1872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t=1</a:t>
              </a:r>
            </a:p>
          </p:txBody>
        </p:sp>
      </p:grpSp>
      <p:sp>
        <p:nvSpPr>
          <p:cNvPr id="83976" name="Text Box 43"/>
          <p:cNvSpPr txBox="1">
            <a:spLocks noChangeArrowheads="1"/>
          </p:cNvSpPr>
          <p:nvPr/>
        </p:nvSpPr>
        <p:spPr bwMode="auto">
          <a:xfrm>
            <a:off x="5665788" y="1066800"/>
            <a:ext cx="341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20% teleportation probability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54050" y="1527175"/>
            <a:ext cx="4899025" cy="3784600"/>
            <a:chOff x="412" y="962"/>
            <a:chExt cx="3086" cy="2384"/>
          </a:xfrm>
        </p:grpSpPr>
        <p:grpSp>
          <p:nvGrpSpPr>
            <p:cNvPr id="83978" name="Group 45"/>
            <p:cNvGrpSpPr>
              <a:grpSpLocks/>
            </p:cNvGrpSpPr>
            <p:nvPr/>
          </p:nvGrpSpPr>
          <p:grpSpPr bwMode="auto">
            <a:xfrm>
              <a:off x="3061" y="1071"/>
              <a:ext cx="288" cy="192"/>
              <a:chOff x="2064" y="2112"/>
              <a:chExt cx="288" cy="192"/>
            </a:xfrm>
          </p:grpSpPr>
          <p:sp>
            <p:nvSpPr>
              <p:cNvPr id="84011" name="Oval 46"/>
              <p:cNvSpPr>
                <a:spLocks noChangeArrowheads="1"/>
              </p:cNvSpPr>
              <p:nvPr/>
            </p:nvSpPr>
            <p:spPr bwMode="auto">
              <a:xfrm>
                <a:off x="2064" y="2256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012" name="Oval 47"/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013" name="Oval 48"/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014" name="Oval 49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3979" name="Group 50"/>
            <p:cNvGrpSpPr>
              <a:grpSpLocks/>
            </p:cNvGrpSpPr>
            <p:nvPr/>
          </p:nvGrpSpPr>
          <p:grpSpPr bwMode="auto">
            <a:xfrm>
              <a:off x="2045" y="2051"/>
              <a:ext cx="288" cy="192"/>
              <a:chOff x="2064" y="2112"/>
              <a:chExt cx="288" cy="192"/>
            </a:xfrm>
          </p:grpSpPr>
          <p:sp>
            <p:nvSpPr>
              <p:cNvPr id="84007" name="Oval 51"/>
              <p:cNvSpPr>
                <a:spLocks noChangeArrowheads="1"/>
              </p:cNvSpPr>
              <p:nvPr/>
            </p:nvSpPr>
            <p:spPr bwMode="auto">
              <a:xfrm>
                <a:off x="2064" y="2256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008" name="Oval 52"/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009" name="Oval 53"/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010" name="Oval 54"/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3980" name="Group 55"/>
            <p:cNvGrpSpPr>
              <a:grpSpLocks/>
            </p:cNvGrpSpPr>
            <p:nvPr/>
          </p:nvGrpSpPr>
          <p:grpSpPr bwMode="auto">
            <a:xfrm>
              <a:off x="3061" y="962"/>
              <a:ext cx="291" cy="97"/>
              <a:chOff x="3061" y="928"/>
              <a:chExt cx="291" cy="97"/>
            </a:xfrm>
          </p:grpSpPr>
          <p:sp>
            <p:nvSpPr>
              <p:cNvPr id="84005" name="Oval 56"/>
              <p:cNvSpPr>
                <a:spLocks noChangeArrowheads="1"/>
              </p:cNvSpPr>
              <p:nvPr/>
            </p:nvSpPr>
            <p:spPr bwMode="auto">
              <a:xfrm>
                <a:off x="3061" y="96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006" name="Rectangle 57"/>
              <p:cNvSpPr>
                <a:spLocks noChangeArrowheads="1"/>
              </p:cNvSpPr>
              <p:nvPr/>
            </p:nvSpPr>
            <p:spPr bwMode="auto">
              <a:xfrm>
                <a:off x="3134" y="928"/>
                <a:ext cx="218" cy="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3981" name="Group 58"/>
            <p:cNvGrpSpPr>
              <a:grpSpLocks/>
            </p:cNvGrpSpPr>
            <p:nvPr/>
          </p:nvGrpSpPr>
          <p:grpSpPr bwMode="auto">
            <a:xfrm>
              <a:off x="412" y="1253"/>
              <a:ext cx="291" cy="97"/>
              <a:chOff x="3061" y="928"/>
              <a:chExt cx="291" cy="97"/>
            </a:xfrm>
          </p:grpSpPr>
          <p:sp>
            <p:nvSpPr>
              <p:cNvPr id="84003" name="Oval 59"/>
              <p:cNvSpPr>
                <a:spLocks noChangeArrowheads="1"/>
              </p:cNvSpPr>
              <p:nvPr/>
            </p:nvSpPr>
            <p:spPr bwMode="auto">
              <a:xfrm>
                <a:off x="3061" y="96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004" name="Rectangle 60"/>
              <p:cNvSpPr>
                <a:spLocks noChangeArrowheads="1"/>
              </p:cNvSpPr>
              <p:nvPr/>
            </p:nvSpPr>
            <p:spPr bwMode="auto">
              <a:xfrm>
                <a:off x="3134" y="928"/>
                <a:ext cx="218" cy="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3982" name="Group 61"/>
            <p:cNvGrpSpPr>
              <a:grpSpLocks/>
            </p:cNvGrpSpPr>
            <p:nvPr/>
          </p:nvGrpSpPr>
          <p:grpSpPr bwMode="auto">
            <a:xfrm>
              <a:off x="2045" y="1942"/>
              <a:ext cx="291" cy="97"/>
              <a:chOff x="3061" y="928"/>
              <a:chExt cx="291" cy="97"/>
            </a:xfrm>
          </p:grpSpPr>
          <p:sp>
            <p:nvSpPr>
              <p:cNvPr id="84001" name="Oval 62"/>
              <p:cNvSpPr>
                <a:spLocks noChangeArrowheads="1"/>
              </p:cNvSpPr>
              <p:nvPr/>
            </p:nvSpPr>
            <p:spPr bwMode="auto">
              <a:xfrm>
                <a:off x="3061" y="96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002" name="Rectangle 63"/>
              <p:cNvSpPr>
                <a:spLocks noChangeArrowheads="1"/>
              </p:cNvSpPr>
              <p:nvPr/>
            </p:nvSpPr>
            <p:spPr bwMode="auto">
              <a:xfrm>
                <a:off x="3134" y="928"/>
                <a:ext cx="218" cy="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3983" name="Group 64"/>
            <p:cNvGrpSpPr>
              <a:grpSpLocks/>
            </p:cNvGrpSpPr>
            <p:nvPr/>
          </p:nvGrpSpPr>
          <p:grpSpPr bwMode="auto">
            <a:xfrm>
              <a:off x="2045" y="1325"/>
              <a:ext cx="291" cy="97"/>
              <a:chOff x="3061" y="928"/>
              <a:chExt cx="291" cy="97"/>
            </a:xfrm>
          </p:grpSpPr>
          <p:sp>
            <p:nvSpPr>
              <p:cNvPr id="83999" name="Oval 65"/>
              <p:cNvSpPr>
                <a:spLocks noChangeArrowheads="1"/>
              </p:cNvSpPr>
              <p:nvPr/>
            </p:nvSpPr>
            <p:spPr bwMode="auto">
              <a:xfrm>
                <a:off x="3061" y="96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000" name="Rectangle 66"/>
              <p:cNvSpPr>
                <a:spLocks noChangeArrowheads="1"/>
              </p:cNvSpPr>
              <p:nvPr/>
            </p:nvSpPr>
            <p:spPr bwMode="auto">
              <a:xfrm>
                <a:off x="3134" y="928"/>
                <a:ext cx="218" cy="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3984" name="Group 67"/>
            <p:cNvGrpSpPr>
              <a:grpSpLocks/>
            </p:cNvGrpSpPr>
            <p:nvPr/>
          </p:nvGrpSpPr>
          <p:grpSpPr bwMode="auto">
            <a:xfrm>
              <a:off x="3134" y="1652"/>
              <a:ext cx="291" cy="97"/>
              <a:chOff x="3061" y="928"/>
              <a:chExt cx="291" cy="97"/>
            </a:xfrm>
          </p:grpSpPr>
          <p:sp>
            <p:nvSpPr>
              <p:cNvPr id="83997" name="Oval 68"/>
              <p:cNvSpPr>
                <a:spLocks noChangeArrowheads="1"/>
              </p:cNvSpPr>
              <p:nvPr/>
            </p:nvSpPr>
            <p:spPr bwMode="auto">
              <a:xfrm>
                <a:off x="3061" y="96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3998" name="Rectangle 69"/>
              <p:cNvSpPr>
                <a:spLocks noChangeArrowheads="1"/>
              </p:cNvSpPr>
              <p:nvPr/>
            </p:nvSpPr>
            <p:spPr bwMode="auto">
              <a:xfrm>
                <a:off x="3134" y="928"/>
                <a:ext cx="218" cy="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3985" name="Group 70"/>
            <p:cNvGrpSpPr>
              <a:grpSpLocks/>
            </p:cNvGrpSpPr>
            <p:nvPr/>
          </p:nvGrpSpPr>
          <p:grpSpPr bwMode="auto">
            <a:xfrm>
              <a:off x="3207" y="2450"/>
              <a:ext cx="291" cy="97"/>
              <a:chOff x="3061" y="928"/>
              <a:chExt cx="291" cy="97"/>
            </a:xfrm>
          </p:grpSpPr>
          <p:sp>
            <p:nvSpPr>
              <p:cNvPr id="83995" name="Oval 71"/>
              <p:cNvSpPr>
                <a:spLocks noChangeArrowheads="1"/>
              </p:cNvSpPr>
              <p:nvPr/>
            </p:nvSpPr>
            <p:spPr bwMode="auto">
              <a:xfrm>
                <a:off x="3061" y="96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3996" name="Rectangle 72"/>
              <p:cNvSpPr>
                <a:spLocks noChangeArrowheads="1"/>
              </p:cNvSpPr>
              <p:nvPr/>
            </p:nvSpPr>
            <p:spPr bwMode="auto">
              <a:xfrm>
                <a:off x="3134" y="928"/>
                <a:ext cx="218" cy="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3986" name="Group 73"/>
            <p:cNvGrpSpPr>
              <a:grpSpLocks/>
            </p:cNvGrpSpPr>
            <p:nvPr/>
          </p:nvGrpSpPr>
          <p:grpSpPr bwMode="auto">
            <a:xfrm>
              <a:off x="666" y="2958"/>
              <a:ext cx="291" cy="97"/>
              <a:chOff x="3061" y="928"/>
              <a:chExt cx="291" cy="97"/>
            </a:xfrm>
          </p:grpSpPr>
          <p:sp>
            <p:nvSpPr>
              <p:cNvPr id="83993" name="Oval 74"/>
              <p:cNvSpPr>
                <a:spLocks noChangeArrowheads="1"/>
              </p:cNvSpPr>
              <p:nvPr/>
            </p:nvSpPr>
            <p:spPr bwMode="auto">
              <a:xfrm>
                <a:off x="3061" y="96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3994" name="Rectangle 75"/>
              <p:cNvSpPr>
                <a:spLocks noChangeArrowheads="1"/>
              </p:cNvSpPr>
              <p:nvPr/>
            </p:nvSpPr>
            <p:spPr bwMode="auto">
              <a:xfrm>
                <a:off x="3134" y="928"/>
                <a:ext cx="218" cy="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3987" name="Group 76"/>
            <p:cNvGrpSpPr>
              <a:grpSpLocks/>
            </p:cNvGrpSpPr>
            <p:nvPr/>
          </p:nvGrpSpPr>
          <p:grpSpPr bwMode="auto">
            <a:xfrm>
              <a:off x="558" y="1906"/>
              <a:ext cx="291" cy="97"/>
              <a:chOff x="3061" y="928"/>
              <a:chExt cx="291" cy="97"/>
            </a:xfrm>
          </p:grpSpPr>
          <p:sp>
            <p:nvSpPr>
              <p:cNvPr id="83991" name="Oval 77"/>
              <p:cNvSpPr>
                <a:spLocks noChangeArrowheads="1"/>
              </p:cNvSpPr>
              <p:nvPr/>
            </p:nvSpPr>
            <p:spPr bwMode="auto">
              <a:xfrm>
                <a:off x="3061" y="96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3992" name="Rectangle 78"/>
              <p:cNvSpPr>
                <a:spLocks noChangeArrowheads="1"/>
              </p:cNvSpPr>
              <p:nvPr/>
            </p:nvSpPr>
            <p:spPr bwMode="auto">
              <a:xfrm>
                <a:off x="3134" y="928"/>
                <a:ext cx="218" cy="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83988" name="Group 79"/>
            <p:cNvGrpSpPr>
              <a:grpSpLocks/>
            </p:cNvGrpSpPr>
            <p:nvPr/>
          </p:nvGrpSpPr>
          <p:grpSpPr bwMode="auto">
            <a:xfrm>
              <a:off x="2517" y="3249"/>
              <a:ext cx="291" cy="97"/>
              <a:chOff x="3061" y="928"/>
              <a:chExt cx="291" cy="97"/>
            </a:xfrm>
          </p:grpSpPr>
          <p:sp>
            <p:nvSpPr>
              <p:cNvPr id="83989" name="Oval 80"/>
              <p:cNvSpPr>
                <a:spLocks noChangeArrowheads="1"/>
              </p:cNvSpPr>
              <p:nvPr/>
            </p:nvSpPr>
            <p:spPr bwMode="auto">
              <a:xfrm>
                <a:off x="3061" y="962"/>
                <a:ext cx="28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3990" name="Rectangle 81"/>
              <p:cNvSpPr>
                <a:spLocks noChangeArrowheads="1"/>
              </p:cNvSpPr>
              <p:nvPr/>
            </p:nvSpPr>
            <p:spPr bwMode="auto">
              <a:xfrm>
                <a:off x="3134" y="928"/>
                <a:ext cx="218" cy="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1464151"/>
            <a:ext cx="8001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He who has many friends is most important.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</a:rPr>
              <a:t>Degree centrality (undirected)</a:t>
            </a: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85800" y="4448651"/>
            <a:ext cx="80010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When is the number of connections the best centrality measure?</a:t>
            </a:r>
          </a:p>
          <a:p>
            <a:pPr lvl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people who will do favors for you</a:t>
            </a:r>
          </a:p>
          <a:p>
            <a:pPr lvl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 people you can talk to (influence set, information access, …)</a:t>
            </a:r>
          </a:p>
          <a:p>
            <a:pPr lvl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 influence of an article in terms of citations (using in-degree)</a:t>
            </a:r>
          </a:p>
        </p:txBody>
      </p:sp>
      <p:pic>
        <p:nvPicPr>
          <p:cNvPr id="14341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73751"/>
            <a:ext cx="2933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50D0BA-1665-4854-8B06-C95226966BA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4"/>
          <p:cNvGrpSpPr>
            <a:grpSpLocks/>
          </p:cNvGrpSpPr>
          <p:nvPr/>
        </p:nvGrpSpPr>
        <p:grpSpPr bwMode="auto">
          <a:xfrm>
            <a:off x="914400" y="2057400"/>
            <a:ext cx="4343400" cy="3276600"/>
            <a:chOff x="720" y="768"/>
            <a:chExt cx="2736" cy="2064"/>
          </a:xfrm>
        </p:grpSpPr>
        <p:sp>
          <p:nvSpPr>
            <p:cNvPr id="85005" name="Oval 5"/>
            <p:cNvSpPr>
              <a:spLocks noChangeArrowheads="1"/>
            </p:cNvSpPr>
            <p:nvPr/>
          </p:nvSpPr>
          <p:spPr bwMode="auto">
            <a:xfrm>
              <a:off x="864" y="76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85006" name="Oval 6"/>
            <p:cNvSpPr>
              <a:spLocks noChangeArrowheads="1"/>
            </p:cNvSpPr>
            <p:nvPr/>
          </p:nvSpPr>
          <p:spPr bwMode="auto">
            <a:xfrm>
              <a:off x="720" y="153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85007" name="Oval 7"/>
            <p:cNvSpPr>
              <a:spLocks noChangeArrowheads="1"/>
            </p:cNvSpPr>
            <p:nvPr/>
          </p:nvSpPr>
          <p:spPr bwMode="auto">
            <a:xfrm>
              <a:off x="1104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85008" name="Oval 8"/>
            <p:cNvSpPr>
              <a:spLocks noChangeArrowheads="1"/>
            </p:cNvSpPr>
            <p:nvPr/>
          </p:nvSpPr>
          <p:spPr bwMode="auto">
            <a:xfrm>
              <a:off x="2352" y="2544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85009" name="Oval 9"/>
            <p:cNvSpPr>
              <a:spLocks noChangeArrowheads="1"/>
            </p:cNvSpPr>
            <p:nvPr/>
          </p:nvSpPr>
          <p:spPr bwMode="auto">
            <a:xfrm>
              <a:off x="3168" y="20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85010" name="Oval 10"/>
            <p:cNvSpPr>
              <a:spLocks noChangeArrowheads="1"/>
            </p:cNvSpPr>
            <p:nvPr/>
          </p:nvSpPr>
          <p:spPr bwMode="auto">
            <a:xfrm>
              <a:off x="1920" y="168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7</a:t>
              </a:r>
            </a:p>
          </p:txBody>
        </p:sp>
        <p:sp>
          <p:nvSpPr>
            <p:cNvPr id="85011" name="Oval 11"/>
            <p:cNvSpPr>
              <a:spLocks noChangeArrowheads="1"/>
            </p:cNvSpPr>
            <p:nvPr/>
          </p:nvSpPr>
          <p:spPr bwMode="auto">
            <a:xfrm>
              <a:off x="1872" y="8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85012" name="Oval 12"/>
            <p:cNvSpPr>
              <a:spLocks noChangeArrowheads="1"/>
            </p:cNvSpPr>
            <p:nvPr/>
          </p:nvSpPr>
          <p:spPr bwMode="auto">
            <a:xfrm>
              <a:off x="3024" y="8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  <p:sp>
          <p:nvSpPr>
            <p:cNvPr id="85013" name="Line 13"/>
            <p:cNvSpPr>
              <a:spLocks noChangeShapeType="1"/>
            </p:cNvSpPr>
            <p:nvPr/>
          </p:nvSpPr>
          <p:spPr bwMode="auto">
            <a:xfrm>
              <a:off x="1104" y="1008"/>
              <a:ext cx="86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Line 14"/>
            <p:cNvSpPr>
              <a:spLocks noChangeShapeType="1"/>
            </p:cNvSpPr>
            <p:nvPr/>
          </p:nvSpPr>
          <p:spPr bwMode="auto">
            <a:xfrm>
              <a:off x="1008" y="1728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5" name="Line 15"/>
            <p:cNvSpPr>
              <a:spLocks noChangeShapeType="1"/>
            </p:cNvSpPr>
            <p:nvPr/>
          </p:nvSpPr>
          <p:spPr bwMode="auto">
            <a:xfrm flipH="1" flipV="1">
              <a:off x="912" y="1824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Line 16"/>
            <p:cNvSpPr>
              <a:spLocks noChangeShapeType="1"/>
            </p:cNvSpPr>
            <p:nvPr/>
          </p:nvSpPr>
          <p:spPr bwMode="auto">
            <a:xfrm flipV="1">
              <a:off x="1392" y="2208"/>
              <a:ext cx="17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Line 17"/>
            <p:cNvSpPr>
              <a:spLocks noChangeShapeType="1"/>
            </p:cNvSpPr>
            <p:nvPr/>
          </p:nvSpPr>
          <p:spPr bwMode="auto">
            <a:xfrm flipH="1" flipV="1">
              <a:off x="1440" y="2640"/>
              <a:ext cx="8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Line 18"/>
            <p:cNvSpPr>
              <a:spLocks noChangeShapeType="1"/>
            </p:cNvSpPr>
            <p:nvPr/>
          </p:nvSpPr>
          <p:spPr bwMode="auto">
            <a:xfrm flipH="1">
              <a:off x="2640" y="230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9" name="Line 19"/>
            <p:cNvSpPr>
              <a:spLocks noChangeShapeType="1"/>
            </p:cNvSpPr>
            <p:nvPr/>
          </p:nvSpPr>
          <p:spPr bwMode="auto">
            <a:xfrm flipH="1" flipV="1">
              <a:off x="2112" y="1056"/>
              <a:ext cx="110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Line 20"/>
            <p:cNvSpPr>
              <a:spLocks noChangeShapeType="1"/>
            </p:cNvSpPr>
            <p:nvPr/>
          </p:nvSpPr>
          <p:spPr bwMode="auto">
            <a:xfrm flipH="1" flipV="1">
              <a:off x="2208" y="1872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Line 21"/>
            <p:cNvSpPr>
              <a:spLocks noChangeShapeType="1"/>
            </p:cNvSpPr>
            <p:nvPr/>
          </p:nvSpPr>
          <p:spPr bwMode="auto">
            <a:xfrm flipH="1" flipV="1">
              <a:off x="3168" y="1152"/>
              <a:ext cx="14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2" name="Line 22"/>
            <p:cNvSpPr>
              <a:spLocks noChangeShapeType="1"/>
            </p:cNvSpPr>
            <p:nvPr/>
          </p:nvSpPr>
          <p:spPr bwMode="auto">
            <a:xfrm>
              <a:off x="2016" y="11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3" name="Line 23"/>
            <p:cNvSpPr>
              <a:spLocks noChangeShapeType="1"/>
            </p:cNvSpPr>
            <p:nvPr/>
          </p:nvSpPr>
          <p:spPr bwMode="auto">
            <a:xfrm>
              <a:off x="2208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5024" name="AutoShape 24"/>
            <p:cNvCxnSpPr>
              <a:cxnSpLocks noChangeShapeType="1"/>
              <a:stCxn id="85005" idx="7"/>
              <a:endCxn id="85012" idx="1"/>
            </p:cNvCxnSpPr>
            <p:nvPr/>
          </p:nvCxnSpPr>
          <p:spPr bwMode="auto">
            <a:xfrm rot="5400000" flipV="1">
              <a:off x="2064" y="-144"/>
              <a:ext cx="48" cy="1956"/>
            </a:xfrm>
            <a:prstGeom prst="curvedConnector3">
              <a:avLst>
                <a:gd name="adj1" fmla="val -387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location probability after 10 steps</a:t>
            </a:r>
          </a:p>
        </p:txBody>
      </p:sp>
      <p:grpSp>
        <p:nvGrpSpPr>
          <p:cNvPr id="84996" name="Group 25"/>
          <p:cNvGrpSpPr>
            <a:grpSpLocks/>
          </p:cNvGrpSpPr>
          <p:nvPr/>
        </p:nvGrpSpPr>
        <p:grpSpPr bwMode="auto">
          <a:xfrm>
            <a:off x="5867400" y="962025"/>
            <a:ext cx="3124200" cy="1801813"/>
            <a:chOff x="3696" y="606"/>
            <a:chExt cx="1968" cy="1135"/>
          </a:xfrm>
        </p:grpSpPr>
        <p:graphicFrame>
          <p:nvGraphicFramePr>
            <p:cNvPr id="85003" name="Object 4"/>
            <p:cNvGraphicFramePr>
              <a:graphicFrameLocks noChangeAspect="1"/>
            </p:cNvGraphicFramePr>
            <p:nvPr/>
          </p:nvGraphicFramePr>
          <p:xfrm>
            <a:off x="3696" y="606"/>
            <a:ext cx="1968" cy="1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4699000" imgH="2717800" progId="Excel.Chart.8">
                    <p:embed/>
                  </p:oleObj>
                </mc:Choice>
                <mc:Fallback>
                  <p:oleObj name="Chart" r:id="rId2" imgW="4699000" imgH="2717800" progId="Excel.Char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606"/>
                          <a:ext cx="1968" cy="1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04" name="Text Box 27"/>
            <p:cNvSpPr txBox="1">
              <a:spLocks noChangeArrowheads="1"/>
            </p:cNvSpPr>
            <p:nvPr/>
          </p:nvSpPr>
          <p:spPr bwMode="auto">
            <a:xfrm>
              <a:off x="5184" y="720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t=0</a:t>
              </a:r>
            </a:p>
          </p:txBody>
        </p:sp>
      </p:grpSp>
      <p:grpSp>
        <p:nvGrpSpPr>
          <p:cNvPr id="84997" name="Group 28"/>
          <p:cNvGrpSpPr>
            <a:grpSpLocks/>
          </p:cNvGrpSpPr>
          <p:nvPr/>
        </p:nvGrpSpPr>
        <p:grpSpPr bwMode="auto">
          <a:xfrm>
            <a:off x="5867400" y="2786063"/>
            <a:ext cx="3124200" cy="1803400"/>
            <a:chOff x="3696" y="1755"/>
            <a:chExt cx="1968" cy="1136"/>
          </a:xfrm>
        </p:grpSpPr>
        <p:graphicFrame>
          <p:nvGraphicFramePr>
            <p:cNvPr id="85001" name="Object 3"/>
            <p:cNvGraphicFramePr>
              <a:graphicFrameLocks noChangeAspect="1"/>
            </p:cNvGraphicFramePr>
            <p:nvPr/>
          </p:nvGraphicFramePr>
          <p:xfrm>
            <a:off x="3696" y="1755"/>
            <a:ext cx="1968" cy="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4" imgW="4699000" imgH="2717800" progId="Excel.Chart.8">
                    <p:embed/>
                  </p:oleObj>
                </mc:Choice>
                <mc:Fallback>
                  <p:oleObj name="Chart" r:id="rId4" imgW="4699000" imgH="2717800" progId="Excel.Char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755"/>
                          <a:ext cx="1968" cy="1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02" name="Text Box 30"/>
            <p:cNvSpPr txBox="1">
              <a:spLocks noChangeArrowheads="1"/>
            </p:cNvSpPr>
            <p:nvPr/>
          </p:nvSpPr>
          <p:spPr bwMode="auto">
            <a:xfrm>
              <a:off x="5232" y="1872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t=1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867400" y="4630738"/>
            <a:ext cx="3086100" cy="1782762"/>
            <a:chOff x="3696" y="2917"/>
            <a:chExt cx="1944" cy="1123"/>
          </a:xfrm>
        </p:grpSpPr>
        <p:graphicFrame>
          <p:nvGraphicFramePr>
            <p:cNvPr id="84999" name="Object 2"/>
            <p:cNvGraphicFramePr>
              <a:graphicFrameLocks noChangeAspect="1"/>
            </p:cNvGraphicFramePr>
            <p:nvPr/>
          </p:nvGraphicFramePr>
          <p:xfrm>
            <a:off x="3696" y="2917"/>
            <a:ext cx="1944" cy="1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6" imgW="4699000" imgH="2717800" progId="Excel.Chart.8">
                    <p:embed/>
                  </p:oleObj>
                </mc:Choice>
                <mc:Fallback>
                  <p:oleObj name="Chart" r:id="rId6" imgW="4699000" imgH="2717800" progId="Excel.Char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917"/>
                          <a:ext cx="1944" cy="1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00" name="Text Box 33"/>
            <p:cNvSpPr txBox="1">
              <a:spLocks noChangeArrowheads="1"/>
            </p:cNvSpPr>
            <p:nvPr/>
          </p:nvSpPr>
          <p:spPr bwMode="auto">
            <a:xfrm>
              <a:off x="5088" y="3024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t=10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134328"/>
              </p:ext>
            </p:extLst>
          </p:nvPr>
        </p:nvGraphicFramePr>
        <p:xfrm>
          <a:off x="381000" y="2057400"/>
          <a:ext cx="8229596" cy="433768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3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Sum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52400"/>
            <a:ext cx="18236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6127173"/>
          <a:ext cx="7304656" cy="253365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83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5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PageRank</a:t>
            </a:r>
          </a:p>
        </p:txBody>
      </p:sp>
      <p:pic>
        <p:nvPicPr>
          <p:cNvPr id="140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0600" y="1371600"/>
            <a:ext cx="419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50" y="2057400"/>
            <a:ext cx="2209800" cy="212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743200" y="2438400"/>
            <a:ext cx="1905000" cy="1066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PageRank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025"/>
              </p:ext>
            </p:extLst>
          </p:nvPr>
        </p:nvGraphicFramePr>
        <p:xfrm>
          <a:off x="2819400" y="3822777"/>
          <a:ext cx="1295400" cy="186174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Node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3733800"/>
            <a:ext cx="550545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comparison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990600"/>
            <a:ext cx="5426850" cy="16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3733800"/>
            <a:ext cx="33242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Centrality for a </a:t>
            </a:r>
            <a:br>
              <a:rPr lang="en-US" dirty="0"/>
            </a:br>
            <a:r>
              <a:rPr lang="en-US" dirty="0"/>
              <a:t>group of nodes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00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>
                    <a:latin typeface="+mn-lt"/>
                  </a:rPr>
                  <a:t>All centrality measures defined so far measure centrality for a single node</a:t>
                </a:r>
              </a:p>
              <a:p>
                <a:pPr lvl="1"/>
                <a:r>
                  <a:rPr lang="en-US" sz="2200" dirty="0">
                    <a:latin typeface="+mn-lt"/>
                  </a:rPr>
                  <a:t>These measures can be generalized for a group of nodes</a:t>
                </a:r>
              </a:p>
              <a:p>
                <a:endParaRPr lang="en-US" sz="2200" dirty="0">
                  <a:latin typeface="+mn-lt"/>
                </a:endParaRPr>
              </a:p>
              <a:p>
                <a:r>
                  <a:rPr lang="en-US" sz="2200" dirty="0">
                    <a:latin typeface="+mn-lt"/>
                  </a:rPr>
                  <a:t>A simple approach is to replace all nodes in a group with a super node</a:t>
                </a:r>
              </a:p>
              <a:p>
                <a:pPr lvl="1"/>
                <a:r>
                  <a:rPr lang="en-US" sz="2200" dirty="0">
                    <a:latin typeface="+mn-lt"/>
                  </a:rPr>
                  <a:t>The group structure is disregarded</a:t>
                </a:r>
              </a:p>
              <a:p>
                <a:pPr lvl="1"/>
                <a:endParaRPr lang="en-US" sz="2200" dirty="0">
                  <a:latin typeface="+mn-lt"/>
                </a:endParaRPr>
              </a:p>
              <a:p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>
                    <a:latin typeface="+mn-lt"/>
                  </a:rPr>
                  <a:t> denote the set of nodes in the group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>
                    <a:latin typeface="+mn-lt"/>
                  </a:rPr>
                  <a:t> the set of outsiders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9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1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Centrality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31876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>
                    <a:latin typeface="+mn-lt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r>
                  <a:rPr lang="en-US" sz="2200" dirty="0">
                    <a:latin typeface="+mn-lt"/>
                  </a:rPr>
                  <a:t>Group degree centrality = 3</a:t>
                </a:r>
                <a:endParaRPr lang="en-US" sz="2200" b="1" dirty="0">
                  <a:latin typeface="+mn-lt"/>
                </a:endParaRPr>
              </a:p>
              <a:p>
                <a:r>
                  <a:rPr lang="en-US" sz="2200" dirty="0">
                    <a:latin typeface="+mn-lt"/>
                  </a:rPr>
                  <a:t>Group betweenness centrality </a:t>
                </a:r>
              </a:p>
              <a:p>
                <a:r>
                  <a:rPr lang="en-US" sz="2200" dirty="0">
                    <a:latin typeface="+mn-lt"/>
                  </a:rPr>
                  <a:t>Group closeness centrality</a:t>
                </a:r>
              </a:p>
              <a:p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318760"/>
              </a:xfrm>
              <a:blipFill>
                <a:blip r:embed="rId2"/>
                <a:stretch>
                  <a:fillRect l="-617" t="-952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" y="1715725"/>
            <a:ext cx="3454524" cy="188847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0C01E7C-0DD5-5D7A-68E4-850514F070CE}"/>
              </a:ext>
            </a:extLst>
          </p:cNvPr>
          <p:cNvGrpSpPr/>
          <p:nvPr/>
        </p:nvGrpSpPr>
        <p:grpSpPr>
          <a:xfrm>
            <a:off x="5105400" y="1524000"/>
            <a:ext cx="698126" cy="609600"/>
            <a:chOff x="5105400" y="1524000"/>
            <a:chExt cx="698126" cy="6096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55A303-F0E7-1547-F450-46A3D352167D}"/>
                </a:ext>
              </a:extLst>
            </p:cNvPr>
            <p:cNvSpPr/>
            <p:nvPr/>
          </p:nvSpPr>
          <p:spPr bwMode="auto">
            <a:xfrm>
              <a:off x="5105400" y="1524000"/>
              <a:ext cx="685800" cy="6096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65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7FD245-662A-822F-EC8C-F0F8FA17EEAE}"/>
                </a:ext>
              </a:extLst>
            </p:cNvPr>
            <p:cNvSpPr txBox="1"/>
            <p:nvPr/>
          </p:nvSpPr>
          <p:spPr>
            <a:xfrm>
              <a:off x="5234139" y="1660402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 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53B45A-5E90-3E7F-25B1-664540D857B6}"/>
              </a:ext>
            </a:extLst>
          </p:cNvPr>
          <p:cNvGrpSpPr/>
          <p:nvPr/>
        </p:nvGrpSpPr>
        <p:grpSpPr>
          <a:xfrm>
            <a:off x="6400800" y="1556886"/>
            <a:ext cx="1122706" cy="609600"/>
            <a:chOff x="5105400" y="1524000"/>
            <a:chExt cx="1122706" cy="6096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8A17D0-9F6C-4FE9-E45A-978D13C8895B}"/>
                </a:ext>
              </a:extLst>
            </p:cNvPr>
            <p:cNvSpPr/>
            <p:nvPr/>
          </p:nvSpPr>
          <p:spPr bwMode="auto">
            <a:xfrm>
              <a:off x="5105400" y="1524000"/>
              <a:ext cx="1122706" cy="6096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65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D6D698-F5AD-6A85-2AD5-FD9F85202E03}"/>
                </a:ext>
              </a:extLst>
            </p:cNvPr>
            <p:cNvSpPr txBox="1"/>
            <p:nvPr/>
          </p:nvSpPr>
          <p:spPr>
            <a:xfrm>
              <a:off x="5234139" y="1660402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 3_2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B23DB0-3D06-88D0-5FCA-0D7D7024BEA1}"/>
              </a:ext>
            </a:extLst>
          </p:cNvPr>
          <p:cNvGrpSpPr/>
          <p:nvPr/>
        </p:nvGrpSpPr>
        <p:grpSpPr>
          <a:xfrm>
            <a:off x="8120780" y="1555657"/>
            <a:ext cx="685800" cy="609600"/>
            <a:chOff x="5105400" y="1524000"/>
            <a:chExt cx="685800" cy="6096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82834A-469B-6ED6-7EC3-6CCD2BE03DF0}"/>
                </a:ext>
              </a:extLst>
            </p:cNvPr>
            <p:cNvSpPr/>
            <p:nvPr/>
          </p:nvSpPr>
          <p:spPr bwMode="auto">
            <a:xfrm>
              <a:off x="5105400" y="1524000"/>
              <a:ext cx="685800" cy="6096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65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5EDE6E-5F8B-DA11-9F85-FCACAC0F6D77}"/>
                </a:ext>
              </a:extLst>
            </p:cNvPr>
            <p:cNvSpPr txBox="1"/>
            <p:nvPr/>
          </p:nvSpPr>
          <p:spPr>
            <a:xfrm>
              <a:off x="5147951" y="1660402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 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ABEA47-4A50-09DF-2A67-A0F7C68900D3}"/>
              </a:ext>
            </a:extLst>
          </p:cNvPr>
          <p:cNvGrpSpPr/>
          <p:nvPr/>
        </p:nvGrpSpPr>
        <p:grpSpPr>
          <a:xfrm>
            <a:off x="6629400" y="2819400"/>
            <a:ext cx="685800" cy="609600"/>
            <a:chOff x="5105400" y="1524000"/>
            <a:chExt cx="685800" cy="6096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6827778-FB82-6955-2F42-6ED3E65FB7F0}"/>
                </a:ext>
              </a:extLst>
            </p:cNvPr>
            <p:cNvSpPr/>
            <p:nvPr/>
          </p:nvSpPr>
          <p:spPr bwMode="auto">
            <a:xfrm>
              <a:off x="5105400" y="1524000"/>
              <a:ext cx="685800" cy="6096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65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921FFF-D278-1267-42E6-D546F0283DFA}"/>
                </a:ext>
              </a:extLst>
            </p:cNvPr>
            <p:cNvSpPr txBox="1"/>
            <p:nvPr/>
          </p:nvSpPr>
          <p:spPr>
            <a:xfrm>
              <a:off x="5161306" y="1660402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 1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11DC2B-3EFC-D8D9-5AAD-AE2556882D96}"/>
              </a:ext>
            </a:extLst>
          </p:cNvPr>
          <p:cNvCxnSpPr>
            <a:stCxn id="11" idx="3"/>
            <a:endCxn id="15" idx="2"/>
          </p:cNvCxnSpPr>
          <p:nvPr/>
        </p:nvCxnSpPr>
        <p:spPr bwMode="auto">
          <a:xfrm>
            <a:off x="5803526" y="1860457"/>
            <a:ext cx="597274" cy="1229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4C98E8-C568-B8E1-943C-10F4FA1DF686}"/>
              </a:ext>
            </a:extLst>
          </p:cNvPr>
          <p:cNvCxnSpPr>
            <a:stCxn id="15" idx="6"/>
            <a:endCxn id="18" idx="2"/>
          </p:cNvCxnSpPr>
          <p:nvPr/>
        </p:nvCxnSpPr>
        <p:spPr bwMode="auto">
          <a:xfrm flipV="1">
            <a:off x="7523506" y="1860457"/>
            <a:ext cx="597274" cy="1229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419D88-DF8B-0C78-3E12-7E47FA508300}"/>
              </a:ext>
            </a:extLst>
          </p:cNvPr>
          <p:cNvCxnSpPr>
            <a:stCxn id="15" idx="4"/>
            <a:endCxn id="21" idx="0"/>
          </p:cNvCxnSpPr>
          <p:nvPr/>
        </p:nvCxnSpPr>
        <p:spPr bwMode="auto">
          <a:xfrm>
            <a:off x="6962153" y="2166486"/>
            <a:ext cx="10147" cy="652914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ight Arrow 28">
            <a:extLst>
              <a:ext uri="{FF2B5EF4-FFF2-40B4-BE49-F238E27FC236}">
                <a16:creationId xmlns:a16="http://schemas.microsoft.com/office/drawing/2014/main" id="{B67FBC27-17C3-4406-8F92-565674AC8FA2}"/>
              </a:ext>
            </a:extLst>
          </p:cNvPr>
          <p:cNvSpPr/>
          <p:nvPr/>
        </p:nvSpPr>
        <p:spPr bwMode="auto">
          <a:xfrm>
            <a:off x="4591232" y="2601407"/>
            <a:ext cx="990600" cy="295841"/>
          </a:xfrm>
          <a:prstGeom prst="right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31" name="Picture 30" descr="Text, letter&#10;&#10;Description automatically generated">
            <a:extLst>
              <a:ext uri="{FF2B5EF4-FFF2-40B4-BE49-F238E27FC236}">
                <a16:creationId xmlns:a16="http://schemas.microsoft.com/office/drawing/2014/main" id="{56D23C17-4BA6-D1EF-91CD-227C6C1DD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139" y="4102972"/>
            <a:ext cx="3627589" cy="124285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2638264-AA72-59E7-E9BD-7102D0A076C4}"/>
              </a:ext>
            </a:extLst>
          </p:cNvPr>
          <p:cNvSpPr txBox="1"/>
          <p:nvPr/>
        </p:nvSpPr>
        <p:spPr>
          <a:xfrm>
            <a:off x="4572000" y="5512713"/>
            <a:ext cx="2919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n-lt"/>
              </a:rPr>
              <a:t>= (1/1 + 1/1 +1/1) = 3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050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Centrality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31876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>
                    <a:latin typeface="+mn-lt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r>
                  <a:rPr lang="en-US" sz="2200" dirty="0">
                    <a:latin typeface="+mn-lt"/>
                  </a:rPr>
                  <a:t>Group degree centrality = 3</a:t>
                </a:r>
                <a:endParaRPr lang="en-US" sz="2200" b="1" dirty="0">
                  <a:latin typeface="+mn-lt"/>
                </a:endParaRPr>
              </a:p>
              <a:p>
                <a:r>
                  <a:rPr lang="en-US" sz="2200" dirty="0">
                    <a:latin typeface="+mn-lt"/>
                  </a:rPr>
                  <a:t>Group betweenness centrality = 3</a:t>
                </a:r>
                <a:endParaRPr lang="en-US" sz="2200" b="1" dirty="0">
                  <a:latin typeface="+mn-lt"/>
                </a:endParaRPr>
              </a:p>
              <a:p>
                <a:r>
                  <a:rPr lang="en-US" sz="2200" dirty="0">
                    <a:latin typeface="+mn-lt"/>
                  </a:rPr>
                  <a:t>Group closeness centrality  </a:t>
                </a:r>
                <a:endParaRPr lang="en-US" sz="2200" b="1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318760"/>
              </a:xfrm>
              <a:blipFill>
                <a:blip r:embed="rId2"/>
                <a:stretch>
                  <a:fillRect l="-617" t="-952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" y="1715725"/>
            <a:ext cx="3454524" cy="188847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0C01E7C-0DD5-5D7A-68E4-850514F070CE}"/>
              </a:ext>
            </a:extLst>
          </p:cNvPr>
          <p:cNvGrpSpPr/>
          <p:nvPr/>
        </p:nvGrpSpPr>
        <p:grpSpPr>
          <a:xfrm>
            <a:off x="5105400" y="1524000"/>
            <a:ext cx="698126" cy="609600"/>
            <a:chOff x="5105400" y="1524000"/>
            <a:chExt cx="698126" cy="6096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55A303-F0E7-1547-F450-46A3D352167D}"/>
                </a:ext>
              </a:extLst>
            </p:cNvPr>
            <p:cNvSpPr/>
            <p:nvPr/>
          </p:nvSpPr>
          <p:spPr bwMode="auto">
            <a:xfrm>
              <a:off x="5105400" y="1524000"/>
              <a:ext cx="685800" cy="6096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65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7FD245-662A-822F-EC8C-F0F8FA17EEAE}"/>
                </a:ext>
              </a:extLst>
            </p:cNvPr>
            <p:cNvSpPr txBox="1"/>
            <p:nvPr/>
          </p:nvSpPr>
          <p:spPr>
            <a:xfrm>
              <a:off x="5234139" y="1660402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 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53B45A-5E90-3E7F-25B1-664540D857B6}"/>
              </a:ext>
            </a:extLst>
          </p:cNvPr>
          <p:cNvGrpSpPr/>
          <p:nvPr/>
        </p:nvGrpSpPr>
        <p:grpSpPr>
          <a:xfrm>
            <a:off x="6400800" y="1556886"/>
            <a:ext cx="1122706" cy="609600"/>
            <a:chOff x="5105400" y="1524000"/>
            <a:chExt cx="1122706" cy="6096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8A17D0-9F6C-4FE9-E45A-978D13C8895B}"/>
                </a:ext>
              </a:extLst>
            </p:cNvPr>
            <p:cNvSpPr/>
            <p:nvPr/>
          </p:nvSpPr>
          <p:spPr bwMode="auto">
            <a:xfrm>
              <a:off x="5105400" y="1524000"/>
              <a:ext cx="1122706" cy="6096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65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D6D698-F5AD-6A85-2AD5-FD9F85202E03}"/>
                </a:ext>
              </a:extLst>
            </p:cNvPr>
            <p:cNvSpPr txBox="1"/>
            <p:nvPr/>
          </p:nvSpPr>
          <p:spPr>
            <a:xfrm>
              <a:off x="5234139" y="1660402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 3_2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B23DB0-3D06-88D0-5FCA-0D7D7024BEA1}"/>
              </a:ext>
            </a:extLst>
          </p:cNvPr>
          <p:cNvGrpSpPr/>
          <p:nvPr/>
        </p:nvGrpSpPr>
        <p:grpSpPr>
          <a:xfrm>
            <a:off x="8120780" y="1555657"/>
            <a:ext cx="685800" cy="609600"/>
            <a:chOff x="5105400" y="1524000"/>
            <a:chExt cx="685800" cy="6096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82834A-469B-6ED6-7EC3-6CCD2BE03DF0}"/>
                </a:ext>
              </a:extLst>
            </p:cNvPr>
            <p:cNvSpPr/>
            <p:nvPr/>
          </p:nvSpPr>
          <p:spPr bwMode="auto">
            <a:xfrm>
              <a:off x="5105400" y="1524000"/>
              <a:ext cx="685800" cy="6096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65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5EDE6E-5F8B-DA11-9F85-FCACAC0F6D77}"/>
                </a:ext>
              </a:extLst>
            </p:cNvPr>
            <p:cNvSpPr txBox="1"/>
            <p:nvPr/>
          </p:nvSpPr>
          <p:spPr>
            <a:xfrm>
              <a:off x="5147951" y="1660402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 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ABEA47-4A50-09DF-2A67-A0F7C68900D3}"/>
              </a:ext>
            </a:extLst>
          </p:cNvPr>
          <p:cNvGrpSpPr/>
          <p:nvPr/>
        </p:nvGrpSpPr>
        <p:grpSpPr>
          <a:xfrm>
            <a:off x="6629400" y="2819400"/>
            <a:ext cx="685800" cy="609600"/>
            <a:chOff x="5105400" y="1524000"/>
            <a:chExt cx="685800" cy="6096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6827778-FB82-6955-2F42-6ED3E65FB7F0}"/>
                </a:ext>
              </a:extLst>
            </p:cNvPr>
            <p:cNvSpPr/>
            <p:nvPr/>
          </p:nvSpPr>
          <p:spPr bwMode="auto">
            <a:xfrm>
              <a:off x="5105400" y="1524000"/>
              <a:ext cx="685800" cy="60960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-65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921FFF-D278-1267-42E6-D546F0283DFA}"/>
                </a:ext>
              </a:extLst>
            </p:cNvPr>
            <p:cNvSpPr txBox="1"/>
            <p:nvPr/>
          </p:nvSpPr>
          <p:spPr>
            <a:xfrm>
              <a:off x="5161306" y="1660402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V 1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11DC2B-3EFC-D8D9-5AAD-AE2556882D96}"/>
              </a:ext>
            </a:extLst>
          </p:cNvPr>
          <p:cNvCxnSpPr>
            <a:stCxn id="11" idx="3"/>
            <a:endCxn id="15" idx="2"/>
          </p:cNvCxnSpPr>
          <p:nvPr/>
        </p:nvCxnSpPr>
        <p:spPr bwMode="auto">
          <a:xfrm>
            <a:off x="5803526" y="1860457"/>
            <a:ext cx="597274" cy="1229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4C98E8-C568-B8E1-943C-10F4FA1DF686}"/>
              </a:ext>
            </a:extLst>
          </p:cNvPr>
          <p:cNvCxnSpPr>
            <a:stCxn id="15" idx="6"/>
            <a:endCxn id="18" idx="2"/>
          </p:cNvCxnSpPr>
          <p:nvPr/>
        </p:nvCxnSpPr>
        <p:spPr bwMode="auto">
          <a:xfrm flipV="1">
            <a:off x="7523506" y="1860457"/>
            <a:ext cx="597274" cy="1229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419D88-DF8B-0C78-3E12-7E47FA508300}"/>
              </a:ext>
            </a:extLst>
          </p:cNvPr>
          <p:cNvCxnSpPr>
            <a:stCxn id="15" idx="4"/>
            <a:endCxn id="21" idx="0"/>
          </p:cNvCxnSpPr>
          <p:nvPr/>
        </p:nvCxnSpPr>
        <p:spPr bwMode="auto">
          <a:xfrm>
            <a:off x="6962153" y="2166486"/>
            <a:ext cx="10147" cy="652914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ight Arrow 28">
            <a:extLst>
              <a:ext uri="{FF2B5EF4-FFF2-40B4-BE49-F238E27FC236}">
                <a16:creationId xmlns:a16="http://schemas.microsoft.com/office/drawing/2014/main" id="{B67FBC27-17C3-4406-8F92-565674AC8FA2}"/>
              </a:ext>
            </a:extLst>
          </p:cNvPr>
          <p:cNvSpPr/>
          <p:nvPr/>
        </p:nvSpPr>
        <p:spPr bwMode="auto">
          <a:xfrm>
            <a:off x="4591232" y="2601407"/>
            <a:ext cx="990600" cy="295841"/>
          </a:xfrm>
          <a:prstGeom prst="right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65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40689DA9-E34B-7F7B-1F77-46DC0D11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79" y="3855168"/>
            <a:ext cx="2858501" cy="1672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CCC737-F18E-FE6B-AB88-5A07E4675537}"/>
              </a:ext>
            </a:extLst>
          </p:cNvPr>
          <p:cNvSpPr txBox="1"/>
          <p:nvPr/>
        </p:nvSpPr>
        <p:spPr>
          <a:xfrm>
            <a:off x="4152913" y="5943600"/>
            <a:ext cx="2731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n-lt"/>
              </a:rPr>
              <a:t>= (1+1+1) / (4-1) = 1</a:t>
            </a:r>
          </a:p>
        </p:txBody>
      </p:sp>
    </p:spTree>
    <p:extLst>
      <p:ext uri="{BB962C8B-B14F-4D97-AF65-F5344CB8AC3E}">
        <p14:creationId xmlns:p14="http://schemas.microsoft.com/office/powerpoint/2010/main" val="10540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Degree centrality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Centralization 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Betweenness centrality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Closeness centrality</a:t>
            </a:r>
          </a:p>
          <a:p>
            <a:pPr lvl="3">
              <a:buFont typeface="Wingdings" charset="0"/>
              <a:buChar char="n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Eigenvector centrality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Katz centrality</a:t>
            </a:r>
          </a:p>
          <a:p>
            <a:pPr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Bonacich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power centrality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PageRank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2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Influence</a:t>
            </a:r>
          </a:p>
          <a:p>
            <a:pPr>
              <a:defRPr/>
            </a:pPr>
            <a:r>
              <a:rPr lang="en-US" dirty="0">
                <a:ea typeface="ＭＳ Ｐゴシック" pitchFamily="-65" charset="-128"/>
              </a:rPr>
              <a:t>Hubs and Authorities</a:t>
            </a:r>
          </a:p>
          <a:p>
            <a:pPr>
              <a:buFont typeface="Wingdings" charset="0"/>
              <a:buChar char="n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Applications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</p:txBody>
      </p:sp>
      <p:sp>
        <p:nvSpPr>
          <p:cNvPr id="993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7DCEE7-836B-4C4F-A92C-47D9959A615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160708384"/>
      </p:ext>
    </p:extLst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Hubs and Authorities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In directed networks, vertices that point to important resources should also get a high centrality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e.g. review articles, web indexes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recursive definition:</a:t>
            </a:r>
          </a:p>
          <a:p>
            <a:endParaRPr lang="en-US" altLang="en-US" sz="2200" dirty="0"/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3124200" y="3200400"/>
            <a:ext cx="2819400" cy="2362200"/>
            <a:chOff x="6705600" y="4832350"/>
            <a:chExt cx="1260475" cy="1030288"/>
          </a:xfrm>
        </p:grpSpPr>
        <p:sp>
          <p:nvSpPr>
            <p:cNvPr id="100364" name="Oval 7"/>
            <p:cNvSpPr>
              <a:spLocks noChangeArrowheads="1"/>
            </p:cNvSpPr>
            <p:nvPr/>
          </p:nvSpPr>
          <p:spPr bwMode="auto">
            <a:xfrm>
              <a:off x="6743700" y="4832350"/>
              <a:ext cx="76200" cy="76200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0365" name="Oval 8"/>
            <p:cNvSpPr>
              <a:spLocks noChangeArrowheads="1"/>
            </p:cNvSpPr>
            <p:nvPr/>
          </p:nvSpPr>
          <p:spPr bwMode="auto">
            <a:xfrm>
              <a:off x="6715125" y="5021263"/>
              <a:ext cx="134938" cy="134937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0366" name="Oval 9"/>
            <p:cNvSpPr>
              <a:spLocks noChangeArrowheads="1"/>
            </p:cNvSpPr>
            <p:nvPr/>
          </p:nvSpPr>
          <p:spPr bwMode="auto">
            <a:xfrm>
              <a:off x="6726238" y="5264150"/>
              <a:ext cx="107950" cy="107950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0367" name="Oval 10"/>
            <p:cNvSpPr>
              <a:spLocks noChangeArrowheads="1"/>
            </p:cNvSpPr>
            <p:nvPr/>
          </p:nvSpPr>
          <p:spPr bwMode="auto">
            <a:xfrm>
              <a:off x="6705600" y="549910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0368" name="Oval 11"/>
            <p:cNvSpPr>
              <a:spLocks noChangeArrowheads="1"/>
            </p:cNvSpPr>
            <p:nvPr/>
          </p:nvSpPr>
          <p:spPr bwMode="auto">
            <a:xfrm>
              <a:off x="6727825" y="5746750"/>
              <a:ext cx="109538" cy="109538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0369" name="Oval 12"/>
            <p:cNvSpPr>
              <a:spLocks noChangeArrowheads="1"/>
            </p:cNvSpPr>
            <p:nvPr/>
          </p:nvSpPr>
          <p:spPr bwMode="auto">
            <a:xfrm>
              <a:off x="7810500" y="4838700"/>
              <a:ext cx="76200" cy="76200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0370" name="Oval 13"/>
            <p:cNvSpPr>
              <a:spLocks noChangeArrowheads="1"/>
            </p:cNvSpPr>
            <p:nvPr/>
          </p:nvSpPr>
          <p:spPr bwMode="auto">
            <a:xfrm>
              <a:off x="7781925" y="5027613"/>
              <a:ext cx="134938" cy="134937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0371" name="Oval 14"/>
            <p:cNvSpPr>
              <a:spLocks noChangeArrowheads="1"/>
            </p:cNvSpPr>
            <p:nvPr/>
          </p:nvSpPr>
          <p:spPr bwMode="auto">
            <a:xfrm>
              <a:off x="7780338" y="5214938"/>
              <a:ext cx="185737" cy="185737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0372" name="Oval 15"/>
            <p:cNvSpPr>
              <a:spLocks noChangeArrowheads="1"/>
            </p:cNvSpPr>
            <p:nvPr/>
          </p:nvSpPr>
          <p:spPr bwMode="auto">
            <a:xfrm>
              <a:off x="7772400" y="550545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0373" name="Oval 16"/>
            <p:cNvSpPr>
              <a:spLocks noChangeArrowheads="1"/>
            </p:cNvSpPr>
            <p:nvPr/>
          </p:nvSpPr>
          <p:spPr bwMode="auto">
            <a:xfrm>
              <a:off x="7794625" y="5753100"/>
              <a:ext cx="109538" cy="109538"/>
            </a:xfrm>
            <a:prstGeom prst="ellips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0374" name="Line 17"/>
            <p:cNvSpPr>
              <a:spLocks noChangeShapeType="1"/>
            </p:cNvSpPr>
            <p:nvPr/>
          </p:nvSpPr>
          <p:spPr bwMode="auto">
            <a:xfrm>
              <a:off x="6859588" y="5105400"/>
              <a:ext cx="912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75" name="Line 18"/>
            <p:cNvSpPr>
              <a:spLocks noChangeShapeType="1"/>
            </p:cNvSpPr>
            <p:nvPr/>
          </p:nvSpPr>
          <p:spPr bwMode="auto">
            <a:xfrm flipV="1">
              <a:off x="6934200" y="5291138"/>
              <a:ext cx="862013" cy="271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76" name="Line 19"/>
            <p:cNvSpPr>
              <a:spLocks noChangeShapeType="1"/>
            </p:cNvSpPr>
            <p:nvPr/>
          </p:nvSpPr>
          <p:spPr bwMode="auto">
            <a:xfrm>
              <a:off x="6894513" y="5561013"/>
              <a:ext cx="912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77" name="Line 20"/>
            <p:cNvSpPr>
              <a:spLocks noChangeShapeType="1"/>
            </p:cNvSpPr>
            <p:nvPr/>
          </p:nvSpPr>
          <p:spPr bwMode="auto">
            <a:xfrm flipH="1" flipV="1">
              <a:off x="6867525" y="5083175"/>
              <a:ext cx="904875" cy="234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78" name="Line 21"/>
            <p:cNvSpPr>
              <a:spLocks noChangeShapeType="1"/>
            </p:cNvSpPr>
            <p:nvPr/>
          </p:nvSpPr>
          <p:spPr bwMode="auto">
            <a:xfrm flipH="1">
              <a:off x="6858000" y="53340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79" name="Line 22"/>
            <p:cNvSpPr>
              <a:spLocks noChangeShapeType="1"/>
            </p:cNvSpPr>
            <p:nvPr/>
          </p:nvSpPr>
          <p:spPr bwMode="auto">
            <a:xfrm flipV="1">
              <a:off x="6858000" y="5562600"/>
              <a:ext cx="914400" cy="266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80" name="Line 23"/>
            <p:cNvSpPr>
              <a:spLocks noChangeShapeType="1"/>
            </p:cNvSpPr>
            <p:nvPr/>
          </p:nvSpPr>
          <p:spPr bwMode="auto">
            <a:xfrm flipH="1" flipV="1">
              <a:off x="6858000" y="5562600"/>
              <a:ext cx="887413" cy="266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81" name="Line 24"/>
            <p:cNvSpPr>
              <a:spLocks noChangeShapeType="1"/>
            </p:cNvSpPr>
            <p:nvPr/>
          </p:nvSpPr>
          <p:spPr bwMode="auto">
            <a:xfrm>
              <a:off x="6858000" y="4876800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1509" name="Rectangle 22"/>
          <p:cNvSpPr>
            <a:spLocks noChangeArrowheads="1"/>
          </p:cNvSpPr>
          <p:nvPr/>
        </p:nvSpPr>
        <p:spPr bwMode="auto">
          <a:xfrm>
            <a:off x="0" y="3810000"/>
            <a:ext cx="251460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hubs are nodes that links to good authorities</a:t>
            </a:r>
          </a:p>
        </p:txBody>
      </p:sp>
      <p:cxnSp>
        <p:nvCxnSpPr>
          <p:cNvPr id="21510" name="Straight Arrow Connector 24"/>
          <p:cNvCxnSpPr>
            <a:cxnSpLocks noChangeShapeType="1"/>
            <a:endCxn id="100365" idx="2"/>
          </p:cNvCxnSpPr>
          <p:nvPr/>
        </p:nvCxnSpPr>
        <p:spPr bwMode="auto">
          <a:xfrm flipV="1">
            <a:off x="2590800" y="3787775"/>
            <a:ext cx="554038" cy="250825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2514600" y="4419600"/>
            <a:ext cx="609600" cy="4572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Rectangle 28"/>
          <p:cNvSpPr>
            <a:spLocks noChangeArrowheads="1"/>
          </p:cNvSpPr>
          <p:nvPr/>
        </p:nvSpPr>
        <p:spPr bwMode="auto">
          <a:xfrm>
            <a:off x="6477000" y="3581400"/>
            <a:ext cx="266700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+mn-lt"/>
              </a:rPr>
              <a:t>authorities are nodes that are linked to by good hubs</a:t>
            </a:r>
          </a:p>
        </p:txBody>
      </p:sp>
      <p:cxnSp>
        <p:nvCxnSpPr>
          <p:cNvPr id="21513" name="Straight Arrow Connector 29"/>
          <p:cNvCxnSpPr>
            <a:cxnSpLocks noChangeShapeType="1"/>
          </p:cNvCxnSpPr>
          <p:nvPr/>
        </p:nvCxnSpPr>
        <p:spPr bwMode="auto">
          <a:xfrm rot="10800000">
            <a:off x="6019800" y="4191000"/>
            <a:ext cx="838200" cy="158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Straight Arrow Connector 32"/>
          <p:cNvCxnSpPr>
            <a:cxnSpLocks noChangeShapeType="1"/>
          </p:cNvCxnSpPr>
          <p:nvPr/>
        </p:nvCxnSpPr>
        <p:spPr bwMode="auto">
          <a:xfrm rot="10800000">
            <a:off x="5867400" y="3810000"/>
            <a:ext cx="990600" cy="3048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Arrow Connector 35"/>
          <p:cNvCxnSpPr>
            <a:cxnSpLocks noChangeShapeType="1"/>
          </p:cNvCxnSpPr>
          <p:nvPr/>
        </p:nvCxnSpPr>
        <p:spPr bwMode="auto">
          <a:xfrm rot="10800000" flipV="1">
            <a:off x="5867400" y="4267200"/>
            <a:ext cx="990600" cy="68580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67500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82000" cy="5318760"/>
              </a:xfrm>
            </p:spPr>
            <p:txBody>
              <a:bodyPr>
                <a:normAutofit/>
              </a:bodyPr>
              <a:lstStyle/>
              <a:p>
                <a:r>
                  <a:rPr lang="en-US" sz="2200" b="1" dirty="0">
                    <a:latin typeface="+mn-lt"/>
                  </a:rPr>
                  <a:t>Degree centrality</a:t>
                </a:r>
                <a:r>
                  <a:rPr lang="en-US" sz="2200" dirty="0">
                    <a:latin typeface="+mn-lt"/>
                  </a:rPr>
                  <a:t>: ranks nodes with more connections higher in terms of centrality</a:t>
                </a:r>
              </a:p>
              <a:p>
                <a:endParaRPr lang="en-US" sz="2200" dirty="0">
                  <a:latin typeface="+mn-lt"/>
                </a:endParaRPr>
              </a:p>
              <a:p>
                <a:endParaRPr lang="en-US" sz="2200" i="1" dirty="0">
                  <a:latin typeface="+mn-lt"/>
                </a:endParaRPr>
              </a:p>
              <a:p>
                <a:endParaRPr lang="en-US" sz="2200" i="1" dirty="0">
                  <a:latin typeface="+mn-lt"/>
                </a:endParaRPr>
              </a:p>
              <a:p>
                <a:endParaRPr lang="en-US" sz="2200" i="1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latin typeface="+mn-lt"/>
                  </a:rPr>
                  <a:t> is the degree (number of friends) for node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200" baseline="-25000" dirty="0">
                  <a:latin typeface="+mn-lt"/>
                </a:endParaRPr>
              </a:p>
              <a:p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82000" cy="5318760"/>
              </a:xfrm>
              <a:blipFill>
                <a:blip r:embed="rId3"/>
                <a:stretch>
                  <a:fillRect l="-606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406" y="3975453"/>
            <a:ext cx="2643188" cy="263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4495800"/>
                <a:ext cx="41148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In this graph, degree centrality for node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=8 and for all others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baseline="-25000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95800"/>
                <a:ext cx="4114800" cy="1107996"/>
              </a:xfrm>
              <a:prstGeom prst="rect">
                <a:avLst/>
              </a:prstGeom>
              <a:blipFill>
                <a:blip r:embed="rId5"/>
                <a:stretch>
                  <a:fillRect l="-2160" t="-45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31815"/>
            <a:ext cx="2441143" cy="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Hyperlink-Induced Topic Search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01000" cy="5181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000" dirty="0"/>
              <a:t>HITS algorithm:  link analysis algorithm that rates Web pages, developed by Jon Kleinberg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dirty="0"/>
              <a:t>The idea of this algorithm originated from the fact that an ideal website should link to other relevant sites and also being linked by other important sites</a:t>
            </a:r>
          </a:p>
          <a:p>
            <a:pPr lvl="1" eaLnBrk="1" hangingPunct="1">
              <a:spcBef>
                <a:spcPts val="1200"/>
              </a:spcBef>
            </a:pPr>
            <a:endParaRPr lang="en-US" altLang="en-US" dirty="0"/>
          </a:p>
        </p:txBody>
      </p:sp>
      <p:pic>
        <p:nvPicPr>
          <p:cNvPr id="3" name="Picture 2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6A1C9249-A15D-4DAC-2EC2-C3D00E8AF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" y="3048000"/>
            <a:ext cx="9146097" cy="373380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60C67C1-38EA-1D63-0572-E65023B7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098" y="3130550"/>
            <a:ext cx="927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799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Degree centrality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Centralization 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Betweenness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centrality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Closeness centrality</a:t>
            </a:r>
          </a:p>
          <a:p>
            <a:pPr lvl="3">
              <a:buFont typeface="Wingdings" charset="0"/>
              <a:buChar char="n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Eigenvector centrality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Katz centrality</a:t>
            </a:r>
          </a:p>
          <a:p>
            <a:pPr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Bonacich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power centrality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PageRank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2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ea typeface="ＭＳ Ｐゴシック" pitchFamily="-65" charset="-128"/>
              </a:rPr>
              <a:t>Influence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Hubs and Authorities</a:t>
            </a:r>
          </a:p>
          <a:p>
            <a:pPr>
              <a:buFont typeface="Wingdings" charset="0"/>
              <a:buChar char="n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Applications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</p:txBody>
      </p:sp>
      <p:sp>
        <p:nvSpPr>
          <p:cNvPr id="880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97B670-A6A4-49C0-8BCF-338ADEA0E15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402264673"/>
      </p:ext>
    </p:extLst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Friedkin</a:t>
            </a:r>
            <a:r>
              <a:rPr lang="en-US" altLang="en-US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structural bases of influence</a:t>
            </a:r>
            <a:endParaRPr lang="en-US" altLang="en-US" dirty="0">
              <a:solidFill>
                <a:schemeClr val="tx2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5029200"/>
          </a:xfrm>
        </p:spPr>
        <p:txBody>
          <a:bodyPr/>
          <a:lstStyle/>
          <a:p>
            <a:pPr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Interested in identifying the structural bases of power. </a:t>
            </a:r>
          </a:p>
          <a:p>
            <a:pPr>
              <a:defRPr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In addition to resources, he identifies:</a:t>
            </a:r>
          </a:p>
          <a:p>
            <a:pPr lvl="1"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Cohesion</a:t>
            </a:r>
          </a:p>
          <a:p>
            <a:pPr lvl="1"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Similarity</a:t>
            </a:r>
          </a:p>
          <a:p>
            <a:pPr lvl="1"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Centrality</a:t>
            </a:r>
          </a:p>
          <a:p>
            <a:pPr lvl="1">
              <a:defRPr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Which are thought to affect interpersonal visibility and importance</a:t>
            </a:r>
          </a:p>
          <a:p>
            <a:pPr>
              <a:defRPr/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1E1DC-951A-4727-2EE3-3FFDBC40FCEE}"/>
              </a:ext>
            </a:extLst>
          </p:cNvPr>
          <p:cNvSpPr txBox="1"/>
          <p:nvPr/>
        </p:nvSpPr>
        <p:spPr>
          <a:xfrm>
            <a:off x="462013" y="6304907"/>
            <a:ext cx="7614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STRUCTURAL BASES OF INTERPERSONAL INFLUENCE IN GROUPS: A LONGITUDINAL CASE STUDY*</a:t>
            </a:r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500005F-14B4-81B6-3C89-A10B4A935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478" y="2047681"/>
            <a:ext cx="1270000" cy="113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96DB14-E192-B233-32BA-38B414417F61}"/>
              </a:ext>
            </a:extLst>
          </p:cNvPr>
          <p:cNvSpPr txBox="1"/>
          <p:nvPr/>
        </p:nvSpPr>
        <p:spPr>
          <a:xfrm>
            <a:off x="6858000" y="324433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Noah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Friedkin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719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229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u="sng" dirty="0">
                <a:latin typeface="+mn-lt"/>
                <a:cs typeface="Arial" panose="020B0604020202020204" pitchFamily="34" charset="0"/>
              </a:rPr>
              <a:t>Centrality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u="sng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They have greater access to information and can communicate their opinions to others more efficiently.  </a:t>
            </a:r>
          </a:p>
        </p:txBody>
      </p:sp>
      <p:sp>
        <p:nvSpPr>
          <p:cNvPr id="90115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Friedkin: structural bases of influence</a:t>
            </a:r>
            <a:endParaRPr lang="en-US" altLang="en-US">
              <a:solidFill>
                <a:schemeClr val="tx2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230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44524" y="904875"/>
            <a:ext cx="8118475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u="sng" dirty="0">
                <a:latin typeface="+mn-lt"/>
                <a:cs typeface="Arial" panose="020B0604020202020204" pitchFamily="34" charset="0"/>
              </a:rPr>
              <a:t>Cohesion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 Members of a cohesive group are likely to be aware of each others opinions, because information diffuses quickly within the group (clique)</a:t>
            </a:r>
            <a:br>
              <a:rPr lang="en-US" altLang="en-US" sz="2200" dirty="0">
                <a:latin typeface="+mn-lt"/>
                <a:cs typeface="Arial" panose="020B0604020202020204" pitchFamily="34" charset="0"/>
              </a:rPr>
            </a:b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 Members put importance on opinions of other group members, over non-group members.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 Actors P and O are structurally cohesive if they are joint members of a cohesive group.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 The greater the cohesion of P and O, the more likely they are to influence each other.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cs typeface="Arial" panose="020B0604020202020204" pitchFamily="34" charset="0"/>
              </a:rPr>
              <a:t> Cohesion: actors who are close to you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2163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Friedkin: structural bases of influence</a:t>
            </a:r>
            <a:endParaRPr lang="en-US" altLang="en-US">
              <a:solidFill>
                <a:schemeClr val="tx2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3820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u="sng" dirty="0">
                <a:latin typeface="+mn-lt"/>
                <a:cs typeface="Arial" panose="020B0604020202020204" pitchFamily="34" charset="0"/>
              </a:rPr>
              <a:t>Structural Similarity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Two people may not be directly connected, but occupy a similar position in the structure. 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 As such, they have similar interests in outcomes that relate to positions in the structure.</a:t>
            </a:r>
            <a:br>
              <a:rPr lang="en-US" altLang="en-US" sz="2200" dirty="0">
                <a:latin typeface="+mn-lt"/>
                <a:cs typeface="Arial" panose="020B0604020202020204" pitchFamily="34" charset="0"/>
              </a:rPr>
            </a:b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  <a:cs typeface="Arial" panose="020B0604020202020204" pitchFamily="34" charset="0"/>
              </a:rPr>
              <a:t> P must know that O is in the same position, which means that the effect of similarity might be conditional on communication frequency (P should be aware of O)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cs typeface="Arial" panose="020B0604020202020204" pitchFamily="34" charset="0"/>
              </a:rPr>
              <a:t> Structural similar: actors who are in similar circumstance</a:t>
            </a:r>
          </a:p>
          <a:p>
            <a:pPr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113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Friedkin: structural bases of influence</a:t>
            </a:r>
            <a:endParaRPr lang="en-US" altLang="en-US">
              <a:solidFill>
                <a:schemeClr val="tx2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1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Degree centrality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Centralization 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Betweenness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centrality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Closeness centrality</a:t>
            </a:r>
          </a:p>
          <a:p>
            <a:pPr lvl="3">
              <a:buFont typeface="Wingdings" charset="0"/>
              <a:buChar char="n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Eigenvector centrality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Katz centrality</a:t>
            </a:r>
          </a:p>
          <a:p>
            <a:pPr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Bonacich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 power centrality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PageRank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34" charset="-128"/>
            </a:endParaRPr>
          </a:p>
          <a:p>
            <a:pPr lvl="2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65" charset="-128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65" charset="-128"/>
              </a:rPr>
              <a:t>Influence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65" charset="-128"/>
              </a:rPr>
              <a:t>Hubs and Authorities</a:t>
            </a:r>
          </a:p>
          <a:p>
            <a:pPr>
              <a:buFont typeface="Wingdings" charset="0"/>
              <a:buChar char="n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Applications</a:t>
            </a:r>
            <a:endParaRPr lang="en-US" dirty="0">
              <a:ea typeface="ＭＳ Ｐゴシック" pitchFamily="-65" charset="-128"/>
            </a:endParaRPr>
          </a:p>
        </p:txBody>
      </p:sp>
      <p:sp>
        <p:nvSpPr>
          <p:cNvPr id="1024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1DE6B5-ACC8-45BD-AF3E-1CFEB8E91F3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US" altLang="en-US" sz="1000"/>
          </a:p>
        </p:txBody>
      </p:sp>
    </p:spTree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Centrality in US migration network, county level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0861485-BE55-6FC4-96BF-E47FC41F2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9" y="1752600"/>
            <a:ext cx="8707621" cy="45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83711"/>
      </p:ext>
    </p:extLst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Centrality in US migration network, state level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20F331C-37A4-8AF1-AFFE-BE1A2D7E6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7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2654"/>
      </p:ext>
    </p:extLst>
  </p:cSld>
  <p:clrMapOvr>
    <a:masterClrMapping/>
  </p:clrMapOvr>
  <p:transition spd="slow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Centrality in air transportation network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69479E2-96A1-632D-8379-DE196AD16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4" y="1091843"/>
            <a:ext cx="5442285" cy="27814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ED8820-A513-323A-FF70-A74A052DAE4F}"/>
              </a:ext>
            </a:extLst>
          </p:cNvPr>
          <p:cNvSpPr txBox="1"/>
          <p:nvPr/>
        </p:nvSpPr>
        <p:spPr>
          <a:xfrm>
            <a:off x="5638800" y="197277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Betweenness centrality</a:t>
            </a: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347D0DDF-51D1-8E6F-F0CB-908CA82E5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909" y="4027391"/>
            <a:ext cx="5228861" cy="2754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B0F860-CC39-CD1F-8554-BBCEB7375D56}"/>
              </a:ext>
            </a:extLst>
          </p:cNvPr>
          <p:cNvSpPr txBox="1"/>
          <p:nvPr/>
        </p:nvSpPr>
        <p:spPr>
          <a:xfrm>
            <a:off x="2133600" y="53456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Hub centrality</a:t>
            </a:r>
          </a:p>
        </p:txBody>
      </p:sp>
    </p:spTree>
    <p:extLst>
      <p:ext uri="{BB962C8B-B14F-4D97-AF65-F5344CB8AC3E}">
        <p14:creationId xmlns:p14="http://schemas.microsoft.com/office/powerpoint/2010/main" val="1468883699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00.6749"/>
  <p:tag name="OUTPUTDPI" val="1200"/>
  <p:tag name="LATEXADDIN" val="\documentclass{article}&#10;\usepackage{amsmath}&#10;\pagestyle{empty}&#10;\begin{document}&#10;&#10;$C_d(v_i)=d_i$&#10;&#10;&#10;\end{document}"/>
  <p:tag name="IGUANATEXSIZE" val="40"/>
  <p:tag name="IGUANATEXCURSOR" val="95"/>
  <p:tag name="TRANSPARENCY" val="True"/>
  <p:tag name="FILENAME" val=""/>
  <p:tag name="INPUTTYPE" val="0"/>
  <p:tag name="LATEXENGINEID" val="0"/>
  <p:tag name="TEMPFOLDER" val="C:\Users\rzafa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917.8853"/>
  <p:tag name="OUTPUTDPI" val="1200"/>
  <p:tag name="LATEXADDIN" val="\documentclass{article}&#10;\usepackage{amsmath}&#10;\pagestyle{empty}&#10;\begin{document}&#10;&#10;&#10;$\mathbf{C}_e=[u_1~u_2~u_3]^T$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Users\rzafa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2276.715"/>
  <p:tag name="OUTPUTDPI" val="1200"/>
  <p:tag name="LATEXADDIN" val="\documentclass{article}&#10;\usepackage{amsmath}&#10;\pagestyle{empty}&#10;\begin{document}&#10;&#10;&#10;$\left[ \begin{array}{c@{\quad}c@{\quad}c}&#10;0-\lambda&amp;1&amp;0\\&#10;1&amp;0-\lambda&amp;1\\&#10;0&amp;1&amp;0-\lambda\end{array}\right]\left[ \begin{array}{c}&#10;u_1\\&#10;u_2\\&#10;u_3\end{array}\right]=\left[ \begin{array}{c}&#10;0\\&#10;0\\&#10;0\end{array}\right]$&#10;&#10;\end{document}"/>
  <p:tag name="IGUANATEXSIZE" val="20"/>
  <p:tag name="IGUANATEXCURSOR" val="298"/>
  <p:tag name="TRANSPARENCY" val="True"/>
  <p:tag name="FILENAME" val=""/>
  <p:tag name="INPUTTYPE" val="0"/>
  <p:tag name="LATEXENGINEID" val="0"/>
  <p:tag name="TEMPFOLDER" val="C:\Users\rzafa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4.4432"/>
  <p:tag name="ORIGINALWIDTH" val="2347.957"/>
  <p:tag name="OUTPUTDPI" val="1200"/>
  <p:tag name="LATEXADDIN" val="\documentclass{article}&#10;\usepackage{amsmath}&#10;\pagestyle{empty}&#10;\begin{document}&#10;&#10;${\it det}(A-\lambda I)=\left| \begin{array}{c@{\quad}c@{\quad}c}&#10;0-\lambda&amp;1&amp;0\\&#10;1&amp;0-\lambda&amp;1\\&#10;0&amp;1&amp;0-\lambda\end{array}\right|=0$&#10;&#10;&#10;\end{document}"/>
  <p:tag name="IGUANATEXSIZE" val="20"/>
  <p:tag name="IGUANATEXCURSOR" val="213"/>
  <p:tag name="TRANSPARENCY" val="True"/>
  <p:tag name="FILENAME" val=""/>
  <p:tag name="INPUTTYPE" val="0"/>
  <p:tag name="LATEXENGINEID" val="0"/>
  <p:tag name="TEMPFOLDER" val="C:\Users\rzafa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2658.418"/>
  <p:tag name="OUTPUTDPI" val="1200"/>
  <p:tag name="LATEXADDIN" val="\documentclass{article}&#10;\usepackage{amsmath}&#10;\pagestyle{empty}&#10;\begin{document}&#10;&#10;$(-\lambda)(\lambda^2-1)-1(-\lambda)=2\lambda - \lambda^3=\lambda(2-\lambda^2)=0$&#10;&#10;&#10;\end{document}"/>
  <p:tag name="IGUANATEXSIZE" val="20"/>
  <p:tag name="IGUANATEXCURSOR" val="162"/>
  <p:tag name="TRANSPARENCY" val="True"/>
  <p:tag name="FILENAME" val=""/>
  <p:tag name="INPUTTYPE" val="0"/>
  <p:tag name="LATEXENGINEID" val="0"/>
  <p:tag name="TEMPFOLDER" val="C:\Users\rzafa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770.9036"/>
  <p:tag name="OUTPUTDPI" val="1200"/>
  <p:tag name="LATEXADDIN" val="\documentclass{article}&#10;\usepackage{amsmath}&#10;\pagestyle{empty}&#10;\begin{document}&#10;&#10;$(-\sqrt{2},0,+\sqrt{2})$&#10;&#10;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Users\rzafa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5.943"/>
  <p:tag name="ORIGINALWIDTH" val="2557.18"/>
  <p:tag name="OUTPUTDPI" val="1200"/>
  <p:tag name="LATEXADDIN" val="\documentclass{article}&#10;\usepackage{amsmath}&#10;\pagestyle{empty}&#10;\begin{document}&#10;&#10;$\left[ \begin{array}{c@{\quad}c@{\quad}c}&#10;0-\sqrt{2}&amp;1&amp;0\\&#10;1&amp;0-\sqrt{2}&amp;1\\&#10;0&amp;1&amp;0-\sqrt{2}\end{array}\right]\left[ \begin{array}{c}&#10;u_1\\&#10;u_2\\&#10;u_3\end{array}\right]=\left[ \begin{array}{c}&#10;0\\&#10;0\\&#10;0\end{array}\right]$&#10;&#10;&#10;\end{document}"/>
  <p:tag name="IGUANATEXSIZE" val="20"/>
  <p:tag name="IGUANATEXCURSOR" val="300"/>
  <p:tag name="TRANSPARENCY" val="True"/>
  <p:tag name="FILENAME" val=""/>
  <p:tag name="INPUTTYPE" val="0"/>
  <p:tag name="LATEXENGINEID" val="0"/>
  <p:tag name="TEMPFOLDER" val="C:\Users\rzafa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439.82"/>
  <p:tag name="OUTPUTDPI" val="1200"/>
  <p:tag name="LATEXADDIN" val="\documentclass{article}&#10;\usepackage{amsmath}&#10;\pagestyle{empty}&#10;\begin{document}&#10;&#10;&#10;$\mathbf{C}_e=\left[ \begin{array}{c}&#10;u_1\\&#10;u_2\\&#10;u_3\end{array}\right]=\left[ \begin{array}{c}&#10;1/2\\&#10;\sqrt{2}/2\\&#10;1/2\end{array}\right]$&#10;&#10;\end{document}"/>
  <p:tag name="IGUANATEXSIZE" val="20"/>
  <p:tag name="IGUANATEXCURSOR" val="219"/>
  <p:tag name="TRANSPARENCY" val="True"/>
  <p:tag name="FILENAME" val=""/>
  <p:tag name="INPUTTYPE" val="0"/>
  <p:tag name="LATEXENGINEID" val="0"/>
  <p:tag name="TEMPFOLDER" val="C:\Users\rzafa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4803"/>
  <p:tag name="ORIGINALWIDTH" val="2037.495"/>
  <p:tag name="OUTPUTDPI" val="1200"/>
  <p:tag name="LATEXADDIN" val="\documentclass{article}&#10;\usepackage{amsmath}&#10;\pagestyle{empty}&#10;\begin{document}&#10;&#10;$C_{\rm Katz}(v_i) = \alpha\sum_{j=1}^{\rm n}A_{j,i}C_{\rm Katz}(v_j)+\beta$&#10;&#10;&#10;\end{document}"/>
  <p:tag name="IGUANATEXSIZE" val="30"/>
  <p:tag name="IGUANATEXCURSOR" val="157"/>
  <p:tag name="TRANSPARENCY" val="True"/>
  <p:tag name="FILENAME" val=""/>
  <p:tag name="INPUTTYPE" val="0"/>
  <p:tag name="LATEXENGINEID" val="0"/>
  <p:tag name="TEMPFOLDER" val="C:\Users\rzafa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2339"/>
  <p:tag name="ORIGINALWIDTH" val="1338.583"/>
  <p:tag name="OUTPUTDPI" val="1200"/>
  <p:tag name="LATEXADDIN" val="\documentclass{article}&#10;\usepackage{amsmath}&#10;\pagestyle{empty}&#10;\begin{document}&#10;&#10;$\mathbf{C}_{\rm Katz} = \alpha A^T \mathbf{C}_{\rm Katz}+\beta\mathbf{1}$&#10;&#10;&#10;\end{document}"/>
  <p:tag name="IGUANATEXSIZE" val="30"/>
  <p:tag name="IGUANATEXCURSOR" val="155"/>
  <p:tag name="TRANSPARENCY" val="True"/>
  <p:tag name="FILENAME" val=""/>
  <p:tag name="INPUTTYPE" val="0"/>
  <p:tag name="LATEXENGINEID" val="0"/>
  <p:tag name="TEMPFOLDER" val="C:\Users\rzafa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.4803"/>
  <p:tag name="ORIGINALWIDTH" val="2037.495"/>
  <p:tag name="OUTPUTDPI" val="1200"/>
  <p:tag name="LATEXADDIN" val="\documentclass{article}&#10;\usepackage{amsmath}&#10;\pagestyle{empty}&#10;\begin{document}&#10;&#10;$C_{\rm Katz}(v_i) = \alpha\sum_{j=1}^{\rm n}A_{j,i}C_{\rm Katz}(v_j)+\beta$&#10;&#10;&#10;\end{document}"/>
  <p:tag name="IGUANATEXSIZE" val="30"/>
  <p:tag name="IGUANATEXCURSOR" val="157"/>
  <p:tag name="TRANSPARENCY" val="True"/>
  <p:tag name="FILENAME" val=""/>
  <p:tag name="INPUTTYPE" val="0"/>
  <p:tag name="LATEXENGINEID" val="0"/>
  <p:tag name="TEMPFOLDER" val="C:\Users\rzafa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5.9355"/>
  <p:tag name="ORIGINALWIDTH" val="2166.479"/>
  <p:tag name="OUTPUTDPI" val="1200"/>
  <p:tag name="LATEXADDIN" val="\documentclass{article}&#10;\usepackage{amsmath}&#10;\pagestyle{empty}&#10;\begin{document}&#10;&#10;&#10;\begin{eqnarray}&#10;C_d(v_i) &amp;=&amp; d^{\rm in}_i\quad\mbox{\textit{$~~~~~~~$(prestige)}}\nonumber\\&#10;C_d(v_i) &amp;=&amp; d^{\rm out}_i\quad\mbox{\textit{$~~~~~~$(gregariousness)}}\nonumber\\&#10;\label{eq:degreesumcentrality}C_d(v_i) &amp;=&amp; d^{\rm in}_i+d^{\rm out}_i\nonumber&#10;\end{eqnarray}&#10;&#10;\end{document}"/>
  <p:tag name="IGUANATEXSIZE" val="36"/>
  <p:tag name="IGUANATEXCURSOR" val="328"/>
  <p:tag name="TRANSPARENCY" val="True"/>
  <p:tag name="FILENAME" val=""/>
  <p:tag name="INPUTTYPE" val="0"/>
  <p:tag name="LATEXENGINEID" val="0"/>
  <p:tag name="TEMPFOLDER" val="C:\Users\rzafa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394.076"/>
  <p:tag name="OUTPUTDPI" val="1200"/>
  <p:tag name="LATEXADDIN" val="\documentclass{article}&#10;\usepackage{amsmath}&#10;\pagestyle{empty}&#10;\begin{document}&#10;&#10;$\mathbf{C}_{\rm Katz} = \beta(\mathbf{I}-\alpha A^T)^{-1} \cdot \mathbf{1}$&#10;&#10;&#10;\end{document}"/>
  <p:tag name="IGUANATEXSIZE" val="30"/>
  <p:tag name="IGUANATEXCURSOR" val="156"/>
  <p:tag name="TRANSPARENCY" val="True"/>
  <p:tag name="FILENAME" val=""/>
  <p:tag name="INPUTTYPE" val="0"/>
  <p:tag name="LATEXENGINEID" val="0"/>
  <p:tag name="TEMPFOLDER" val="C:\Users\rzafa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6566"/>
  <p:tag name="ORIGINALWIDTH" val="1683.54"/>
  <p:tag name="OUTPUTDPI" val="1200"/>
  <p:tag name="LATEXADDIN" val="\documentclass{article}&#10;\usepackage{amsmath}&#10;\pagestyle{empty}&#10;\begin{document}&#10;&#10;&#10;$A= \left[ \begin{array}{ccccc}&#10;0&amp;1&amp;1&amp;1&amp;0\\&#10;1&amp;0&amp;1&amp;1&amp;1\\&#10;1&amp;1&amp;0&amp;1&amp;1\\&#10;1&amp;1&amp;1&amp;0&amp;0\\&#10;0&amp;1&amp;1&amp;0&amp;0\end{array}\right]=A^T$&#10;&#10;\end{document}"/>
  <p:tag name="IGUANATEXSIZE" val="30"/>
  <p:tag name="IGUANATEXCURSOR" val="194"/>
  <p:tag name="TRANSPARENCY" val="True"/>
  <p:tag name="FILENAME" val=""/>
  <p:tag name="INPUTTYPE" val="0"/>
  <p:tag name="LATEXENGINEID" val="0"/>
  <p:tag name="TEMPFOLDER" val="C:\Users\rzafa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6566"/>
  <p:tag name="ORIGINALWIDTH" val="2065.242"/>
  <p:tag name="OUTPUTDPI" val="1200"/>
  <p:tag name="LATEXADDIN" val="\documentclass{article}&#10;\usepackage{amsmath}&#10;\pagestyle{empty}&#10;\begin{document}&#10;&#10;$\mathbf{C}_{Katz} = \beta(\mathbf{I}-\alpha A^T)^{-1}\cdot\mathbf{1}=\left[ \begin{array}{c}&#10;1.14\\&#10;1.31\\&#10;1.31\\&#10;1.14\\&#10;0.85\end{array}\right]$&#10;&#10;&#10;\end{document}"/>
  <p:tag name="IGUANATEXSIZE" val="20"/>
  <p:tag name="IGUANATEXCURSOR" val="226"/>
  <p:tag name="TRANSPARENCY" val="True"/>
  <p:tag name="FILENAME" val=""/>
  <p:tag name="INPUTTYPE" val="0"/>
  <p:tag name="LATEXENGINEID" val="0"/>
  <p:tag name="TEMPFOLDER" val="C:\Users\rzafa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4807"/>
  <p:tag name="ORIGINALWIDTH" val="891.6385"/>
  <p:tag name="OUTPUTDPI" val="1200"/>
  <p:tag name="LATEXADDIN" val="\documentclass{article}&#10;\usepackage{amsmath}&#10;\pagestyle{empty}&#10;\begin{document}&#10;&#10;&#10;$C_d^{\rm norm}(v_i) = \frac{d_i}{n-1}$&#10;&#10;\end{document}"/>
  <p:tag name="IGUANATEXSIZE" val="30"/>
  <p:tag name="IGUANATEXCURSOR" val="121"/>
  <p:tag name="TRANSPARENCY" val="True"/>
  <p:tag name="FILENAME" val=""/>
  <p:tag name="INPUTTYPE" val="0"/>
  <p:tag name="LATEXENGINEID" val="0"/>
  <p:tag name="TEMPFOLDER" val="C:\Users\rzafa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2276"/>
  <p:tag name="ORIGINALWIDTH" val="1007.124"/>
  <p:tag name="OUTPUTDPI" val="1200"/>
  <p:tag name="LATEXADDIN" val="\documentclass{article}&#10;\usepackage{amsmath}&#10;\pagestyle{empty}&#10;\begin{document}&#10;&#10;$C_d^{\rm max}(v_i) = \frac{d_i}{\max_j d_j}$&#10;&#10;&#10;\end{document}"/>
  <p:tag name="IGUANATEXSIZE" val="30"/>
  <p:tag name="IGUANATEXCURSOR" val="91"/>
  <p:tag name="TRANSPARENCY" val="True"/>
  <p:tag name="FILENAME" val=""/>
  <p:tag name="INPUTTYPE" val="0"/>
  <p:tag name="LATEXENGINEID" val="0"/>
  <p:tag name="TEMPFOLDER" val="C:\Users\rzafa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4.2258"/>
  <p:tag name="ORIGINALWIDTH" val="1637.045"/>
  <p:tag name="OUTPUTDPI" val="1200"/>
  <p:tag name="LATEXADDIN" val="\documentclass{article}&#10;\usepackage{amsmath}&#10;\pagestyle{empty}&#10;\begin{document}&#10;&#10;&#10;$C_d^{\rm sum}(v_i) = \frac{d_i}{\sum_j d_j}=\frac{d_i}{2|E|}=\frac{d_i}{2m}$&#10;&#10;\end{document}"/>
  <p:tag name="IGUANATEXSIZE" val="30"/>
  <p:tag name="IGUANATEXCURSOR" val="159"/>
  <p:tag name="TRANSPARENCY" val="True"/>
  <p:tag name="FILENAME" val=""/>
  <p:tag name="INPUTTYPE" val="0"/>
  <p:tag name="LATEXENGINEID" val="0"/>
  <p:tag name="TEMPFOLDER" val="C:\Users\rzafa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4807"/>
  <p:tag name="ORIGINALWIDTH" val="891.6385"/>
  <p:tag name="OUTPUTDPI" val="1200"/>
  <p:tag name="LATEXADDIN" val="\documentclass{article}&#10;\usepackage{amsmath}&#10;\pagestyle{empty}&#10;\begin{document}&#10;&#10;&#10;$C_d^{\rm norm}(v_i) = \frac{d_i}{n-1}$&#10;&#10;\end{document}"/>
  <p:tag name="IGUANATEXSIZE" val="30"/>
  <p:tag name="IGUANATEXCURSOR" val="121"/>
  <p:tag name="TRANSPARENCY" val="True"/>
  <p:tag name="FILENAME" val=""/>
  <p:tag name="INPUTTYPE" val="0"/>
  <p:tag name="LATEXENGINEID" val="0"/>
  <p:tag name="TEMPFOLDER" val="C:\Users\rzafa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941.8823"/>
  <p:tag name="OUTPUTDPI" val="1200"/>
  <p:tag name="LATEXADDIN" val="\documentclass{article}&#10;\usepackage{amsmath}&#10;\pagestyle{empty}&#10;\begin{document}&#10;&#10;$A= \left[ \begin{array}{c@{\quad}c@{\quad}c}&#10;0&amp;1&amp;0\\&#10;1&amp;0&amp;1\\&#10;0&amp;1&amp;0\end{array}\right]$&#10;&#10;&#10;\end{document}"/>
  <p:tag name="IGUANATEXSIZE" val="30"/>
  <p:tag name="IGUANATEXCURSOR" val="166"/>
  <p:tag name="TRANSPARENCY" val="True"/>
  <p:tag name="FILENAME" val=""/>
  <p:tag name="INPUTTYPE" val="0"/>
  <p:tag name="LATEXENGINEID" val="0"/>
  <p:tag name="TEMPFOLDER" val="C:\Users\rzafa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364"/>
  <p:tag name="ORIGINALWIDTH" val="629.1713"/>
  <p:tag name="OUTPUTDPI" val="1200"/>
  <p:tag name="LATEXADDIN" val="\documentclass{article}&#10;\usepackage{amsmath}&#10;\pagestyle{empty}&#10;\begin{document}&#10;&#10;&#10;$\lambda \mathbf{C}_e = A \mathbf{C}_e$&#10;&#10;\end{document}"/>
  <p:tag name="IGUANATEXSIZE" val="20"/>
  <p:tag name="IGUANATEXCURSOR" val="121"/>
  <p:tag name="TRANSPARENCY" val="True"/>
  <p:tag name="FILENAME" val=""/>
  <p:tag name="INPUTTYPE" val="0"/>
  <p:tag name="LATEXENGINEID" val="0"/>
  <p:tag name="TEMPFOLDER" val="C:\Users\rzafa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48.1439"/>
  <p:tag name="OUTPUTDPI" val="1200"/>
  <p:tag name="LATEXADDIN" val="\documentclass{article}&#10;\usepackage{amsmath}&#10;\pagestyle{empty}&#10;\begin{document}&#10;&#10;&#10;$(A-\lambda I)\mathbf{C}_e=0$&#10;&#10;\end{document}"/>
  <p:tag name="IGUANATEXSIZE" val="20"/>
  <p:tag name="IGUANATEXCURSOR" val="110"/>
  <p:tag name="TRANSPARENCY" val="True"/>
  <p:tag name="FILENAME" val=""/>
  <p:tag name="INPUTTYPE" val="0"/>
  <p:tag name="LATEXENGINEID" val="0"/>
  <p:tag name="TEMPFOLDER" val="C:\Users\rzafa\temp\"/>
</p:tagLst>
</file>

<file path=ppt/theme/theme1.xml><?xml version="1.0" encoding="utf-8"?>
<a:theme xmlns:a="http://schemas.openxmlformats.org/drawingml/2006/main" name="firstlecture">
  <a:themeElements>
    <a:clrScheme name="firstlecture 11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000066"/>
      </a:folHlink>
    </a:clrScheme>
    <a:fontScheme name="firstlectur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-65" charset="2"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-65" charset="2"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firstlectur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lectur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lectur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lectur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lectur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lectur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lectur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lectur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lecture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lecture 10">
        <a:dk1>
          <a:srgbClr val="000000"/>
        </a:dk1>
        <a:lt1>
          <a:srgbClr val="FFFFFF"/>
        </a:lt1>
        <a:dk2>
          <a:srgbClr val="660033"/>
        </a:dk2>
        <a:lt2>
          <a:srgbClr val="FF9933"/>
        </a:lt2>
        <a:accent1>
          <a:srgbClr val="8000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70000"/>
        </a:accent6>
        <a:hlink>
          <a:srgbClr val="FF0000"/>
        </a:hlink>
        <a:folHlink>
          <a:srgbClr val="FF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lecture 11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firstlecture</Template>
  <TotalTime>26739</TotalTime>
  <Words>4510</Words>
  <Application>Microsoft Macintosh PowerPoint</Application>
  <PresentationFormat>On-screen Show (4:3)</PresentationFormat>
  <Paragraphs>1314</Paragraphs>
  <Slides>101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101</vt:i4>
      </vt:variant>
    </vt:vector>
  </HeadingPairs>
  <TitlesOfParts>
    <vt:vector size="112" baseType="lpstr">
      <vt:lpstr>Arial</vt:lpstr>
      <vt:lpstr>Arial Black</vt:lpstr>
      <vt:lpstr>Cambria Math</vt:lpstr>
      <vt:lpstr>Courier New</vt:lpstr>
      <vt:lpstr>Open Sans</vt:lpstr>
      <vt:lpstr>Symbol</vt:lpstr>
      <vt:lpstr>Times New Roman</vt:lpstr>
      <vt:lpstr>Wingdings</vt:lpstr>
      <vt:lpstr>firstlecture</vt:lpstr>
      <vt:lpstr>Equation</vt:lpstr>
      <vt:lpstr>Chart</vt:lpstr>
      <vt:lpstr>PowerPoint Presentation</vt:lpstr>
      <vt:lpstr>Characterizing networks: Who is most central?</vt:lpstr>
      <vt:lpstr>Everyday Understandings</vt:lpstr>
      <vt:lpstr>Translations</vt:lpstr>
      <vt:lpstr>Network centrality</vt:lpstr>
      <vt:lpstr>PowerPoint Presentation</vt:lpstr>
      <vt:lpstr>Outline</vt:lpstr>
      <vt:lpstr>PowerPoint Presentation</vt:lpstr>
      <vt:lpstr>Degree Centrality</vt:lpstr>
      <vt:lpstr>Degree Centrality in Directed Graphs</vt:lpstr>
      <vt:lpstr>Normalized Degree Centrality</vt:lpstr>
      <vt:lpstr>PowerPoint Presentation</vt:lpstr>
      <vt:lpstr>Degree Centrality (Directed Graph)Example</vt:lpstr>
      <vt:lpstr>Degree Centrality (undirected Graph) Example</vt:lpstr>
      <vt:lpstr>PowerPoint Presentation</vt:lpstr>
      <vt:lpstr>Extensions of undirected degree centrality - prestige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degree isn’t everything</vt:lpstr>
      <vt:lpstr>Outline</vt:lpstr>
      <vt:lpstr>Betweenness: another centrality measure</vt:lpstr>
      <vt:lpstr>Betweenness on toy networks</vt:lpstr>
      <vt:lpstr>PowerPoint Presentation</vt:lpstr>
      <vt:lpstr>Betweenness on toy networks</vt:lpstr>
      <vt:lpstr>Betweenness on toy networks</vt:lpstr>
      <vt:lpstr>Betweenness on toy networks</vt:lpstr>
      <vt:lpstr>Betweenness Centrality: Example </vt:lpstr>
      <vt:lpstr>Betweenness Centrality: Example </vt:lpstr>
      <vt:lpstr>PowerPoint Presentation</vt:lpstr>
      <vt:lpstr>PowerPoint Presentation</vt:lpstr>
      <vt:lpstr>Extending betweenness centrality to directed networks</vt:lpstr>
      <vt:lpstr>Directed geodesics</vt:lpstr>
      <vt:lpstr>Alternative betweenness computations</vt:lpstr>
      <vt:lpstr>Outline</vt:lpstr>
      <vt:lpstr>Closeness: another centrality measure</vt:lpstr>
      <vt:lpstr>PowerPoint Presentation</vt:lpstr>
      <vt:lpstr>PowerPoint Presentation</vt:lpstr>
      <vt:lpstr>Closeness Centrality: Example </vt:lpstr>
      <vt:lpstr>Closeness Centrality: Example  (Undirected)</vt:lpstr>
      <vt:lpstr>Closeness Centrality: Example  (Directed)</vt:lpstr>
      <vt:lpstr>PowerPoint Presentation</vt:lpstr>
      <vt:lpstr>PowerPoint Presentation</vt:lpstr>
      <vt:lpstr>How closely do degree and betweenness correspond to closeness?</vt:lpstr>
      <vt:lpstr>Closeness centrality</vt:lpstr>
      <vt:lpstr>Extensions of undirected closeness centrality</vt:lpstr>
      <vt:lpstr>Influence range</vt:lpstr>
      <vt:lpstr>Centrality Comparison</vt:lpstr>
      <vt:lpstr>Outline</vt:lpstr>
      <vt:lpstr>Eigenvalues and eigenvectors</vt:lpstr>
      <vt:lpstr>Eigenvalues and eigenvectors</vt:lpstr>
      <vt:lpstr>Centrality</vt:lpstr>
      <vt:lpstr>Centrality</vt:lpstr>
      <vt:lpstr>Centrality</vt:lpstr>
      <vt:lpstr>Eigenvector Centrality</vt:lpstr>
      <vt:lpstr>Eigenvector Centrality, cont.</vt:lpstr>
      <vt:lpstr>Eigenvector Centrality: Example </vt:lpstr>
      <vt:lpstr>Eigenvector Centrality: Example </vt:lpstr>
      <vt:lpstr>Eigenvector Centrality</vt:lpstr>
      <vt:lpstr>Outline</vt:lpstr>
      <vt:lpstr>Katz Centrality</vt:lpstr>
      <vt:lpstr>Katz Centrality</vt:lpstr>
      <vt:lpstr>Katz Centrality, cont.</vt:lpstr>
      <vt:lpstr>Katz Centrality Example</vt:lpstr>
      <vt:lpstr>Overview</vt:lpstr>
      <vt:lpstr>Bonacich Power Centrality in Social Networks</vt:lpstr>
      <vt:lpstr>Bonacich Power Centrality in Social Networks</vt:lpstr>
      <vt:lpstr>PowerPoint Presentation</vt:lpstr>
      <vt:lpstr>Outline</vt:lpstr>
      <vt:lpstr>PageRank</vt:lpstr>
      <vt:lpstr>PageRank</vt:lpstr>
      <vt:lpstr>PageRank: bringing order to the web</vt:lpstr>
      <vt:lpstr>Ranking pages by tracking a drunk</vt:lpstr>
      <vt:lpstr>Trapping a drunk</vt:lpstr>
      <vt:lpstr>Ingenuity of the PageRank algorithm</vt:lpstr>
      <vt:lpstr>PageRank algorithm</vt:lpstr>
      <vt:lpstr>Example: probable location of random walker after 1 step</vt:lpstr>
      <vt:lpstr>Example: location probability after 10 steps</vt:lpstr>
      <vt:lpstr>PageRank: Example</vt:lpstr>
      <vt:lpstr>Effect of PageRank</vt:lpstr>
      <vt:lpstr>Centrality comparison</vt:lpstr>
      <vt:lpstr>Centrality for a  group of nodes</vt:lpstr>
      <vt:lpstr>Group Centrality</vt:lpstr>
      <vt:lpstr>Group Centrality Example</vt:lpstr>
      <vt:lpstr>Group Centrality Example</vt:lpstr>
      <vt:lpstr>Outline</vt:lpstr>
      <vt:lpstr>Hubs and Authorities</vt:lpstr>
      <vt:lpstr>Hyperlink-Induced Topic Search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Centrality in US migration network, county level</vt:lpstr>
      <vt:lpstr>Centrality in US migration network, state level</vt:lpstr>
      <vt:lpstr>Centrality in air transportation network</vt:lpstr>
      <vt:lpstr>Using network algorithms (specifically proximity) to improve movie recommendations can pay off</vt:lpstr>
      <vt:lpstr>Centrality wrap up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ladamic</dc:creator>
  <cp:lastModifiedBy>Batyr Charyyev</cp:lastModifiedBy>
  <cp:revision>384</cp:revision>
  <cp:lastPrinted>2013-02-05T20:06:12Z</cp:lastPrinted>
  <dcterms:created xsi:type="dcterms:W3CDTF">2009-06-07T22:24:00Z</dcterms:created>
  <dcterms:modified xsi:type="dcterms:W3CDTF">2023-02-05T19:31:15Z</dcterms:modified>
</cp:coreProperties>
</file>