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6"/>
  </p:notesMasterIdLst>
  <p:sldIdLst>
    <p:sldId id="259" r:id="rId2"/>
    <p:sldId id="812" r:id="rId3"/>
    <p:sldId id="833" r:id="rId4"/>
    <p:sldId id="834" r:id="rId5"/>
    <p:sldId id="739" r:id="rId6"/>
    <p:sldId id="815" r:id="rId7"/>
    <p:sldId id="740" r:id="rId8"/>
    <p:sldId id="816" r:id="rId9"/>
    <p:sldId id="813" r:id="rId10"/>
    <p:sldId id="814" r:id="rId11"/>
    <p:sldId id="838" r:id="rId12"/>
    <p:sldId id="836" r:id="rId13"/>
    <p:sldId id="840" r:id="rId14"/>
    <p:sldId id="839" r:id="rId15"/>
    <p:sldId id="841" r:id="rId16"/>
    <p:sldId id="842" r:id="rId17"/>
    <p:sldId id="843" r:id="rId18"/>
    <p:sldId id="844" r:id="rId19"/>
    <p:sldId id="845" r:id="rId20"/>
    <p:sldId id="847" r:id="rId21"/>
    <p:sldId id="848" r:id="rId22"/>
    <p:sldId id="849" r:id="rId23"/>
    <p:sldId id="850" r:id="rId24"/>
    <p:sldId id="852" r:id="rId25"/>
    <p:sldId id="851" r:id="rId26"/>
    <p:sldId id="837" r:id="rId27"/>
    <p:sldId id="853" r:id="rId28"/>
    <p:sldId id="854" r:id="rId29"/>
    <p:sldId id="855" r:id="rId30"/>
    <p:sldId id="857" r:id="rId31"/>
    <p:sldId id="858" r:id="rId32"/>
    <p:sldId id="859" r:id="rId33"/>
    <p:sldId id="860" r:id="rId34"/>
    <p:sldId id="862" r:id="rId35"/>
    <p:sldId id="856" r:id="rId36"/>
    <p:sldId id="861" r:id="rId37"/>
    <p:sldId id="863" r:id="rId38"/>
    <p:sldId id="864" r:id="rId39"/>
    <p:sldId id="865" r:id="rId40"/>
    <p:sldId id="867" r:id="rId41"/>
    <p:sldId id="868" r:id="rId42"/>
    <p:sldId id="869" r:id="rId43"/>
    <p:sldId id="871" r:id="rId44"/>
    <p:sldId id="870" r:id="rId45"/>
    <p:sldId id="872" r:id="rId46"/>
    <p:sldId id="875" r:id="rId47"/>
    <p:sldId id="876" r:id="rId48"/>
    <p:sldId id="880" r:id="rId49"/>
    <p:sldId id="890" r:id="rId50"/>
    <p:sldId id="881" r:id="rId51"/>
    <p:sldId id="882" r:id="rId52"/>
    <p:sldId id="883" r:id="rId53"/>
    <p:sldId id="884" r:id="rId54"/>
    <p:sldId id="885" r:id="rId55"/>
    <p:sldId id="886" r:id="rId56"/>
    <p:sldId id="887" r:id="rId57"/>
    <p:sldId id="888" r:id="rId58"/>
    <p:sldId id="889" r:id="rId59"/>
    <p:sldId id="891" r:id="rId60"/>
    <p:sldId id="892" r:id="rId61"/>
    <p:sldId id="893" r:id="rId62"/>
    <p:sldId id="894" r:id="rId63"/>
    <p:sldId id="895" r:id="rId64"/>
    <p:sldId id="873"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2"/>
    <p:restoredTop sz="85133"/>
  </p:normalViewPr>
  <p:slideViewPr>
    <p:cSldViewPr snapToGrid="0">
      <p:cViewPr>
        <p:scale>
          <a:sx n="125" d="100"/>
          <a:sy n="125" d="100"/>
        </p:scale>
        <p:origin x="240" y="1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2039A-04D8-034C-8E68-D34C340BDB7E}" type="datetimeFigureOut">
              <a:rPr lang="en-US" smtClean="0"/>
              <a:t>4/24/23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4A411-1338-284C-BFB5-2E572D84E62A}" type="slidenum">
              <a:rPr lang="en-US" smtClean="0"/>
              <a:t>‹#›</a:t>
            </a:fld>
            <a:endParaRPr lang="en-US"/>
          </a:p>
        </p:txBody>
      </p:sp>
    </p:spTree>
    <p:extLst>
      <p:ext uri="{BB962C8B-B14F-4D97-AF65-F5344CB8AC3E}">
        <p14:creationId xmlns:p14="http://schemas.microsoft.com/office/powerpoint/2010/main" val="3734105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2</a:t>
            </a:fld>
            <a:endParaRPr lang="en-US" dirty="0"/>
          </a:p>
        </p:txBody>
      </p:sp>
    </p:spTree>
    <p:extLst>
      <p:ext uri="{BB962C8B-B14F-4D97-AF65-F5344CB8AC3E}">
        <p14:creationId xmlns:p14="http://schemas.microsoft.com/office/powerpoint/2010/main" val="1343089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12</a:t>
            </a:fld>
            <a:endParaRPr lang="en-US" dirty="0"/>
          </a:p>
        </p:txBody>
      </p:sp>
    </p:spTree>
    <p:extLst>
      <p:ext uri="{BB962C8B-B14F-4D97-AF65-F5344CB8AC3E}">
        <p14:creationId xmlns:p14="http://schemas.microsoft.com/office/powerpoint/2010/main" val="3005449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13</a:t>
            </a:fld>
            <a:endParaRPr lang="en-US" dirty="0"/>
          </a:p>
        </p:txBody>
      </p:sp>
    </p:spTree>
    <p:extLst>
      <p:ext uri="{BB962C8B-B14F-4D97-AF65-F5344CB8AC3E}">
        <p14:creationId xmlns:p14="http://schemas.microsoft.com/office/powerpoint/2010/main" val="1981966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14</a:t>
            </a:fld>
            <a:endParaRPr lang="en-US" dirty="0"/>
          </a:p>
        </p:txBody>
      </p:sp>
    </p:spTree>
    <p:extLst>
      <p:ext uri="{BB962C8B-B14F-4D97-AF65-F5344CB8AC3E}">
        <p14:creationId xmlns:p14="http://schemas.microsoft.com/office/powerpoint/2010/main" val="2963966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15</a:t>
            </a:fld>
            <a:endParaRPr lang="en-US" dirty="0"/>
          </a:p>
        </p:txBody>
      </p:sp>
    </p:spTree>
    <p:extLst>
      <p:ext uri="{BB962C8B-B14F-4D97-AF65-F5344CB8AC3E}">
        <p14:creationId xmlns:p14="http://schemas.microsoft.com/office/powerpoint/2010/main" val="3981596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16</a:t>
            </a:fld>
            <a:endParaRPr lang="en-US" dirty="0"/>
          </a:p>
        </p:txBody>
      </p:sp>
    </p:spTree>
    <p:extLst>
      <p:ext uri="{BB962C8B-B14F-4D97-AF65-F5344CB8AC3E}">
        <p14:creationId xmlns:p14="http://schemas.microsoft.com/office/powerpoint/2010/main" val="777566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17</a:t>
            </a:fld>
            <a:endParaRPr lang="en-US" dirty="0"/>
          </a:p>
        </p:txBody>
      </p:sp>
    </p:spTree>
    <p:extLst>
      <p:ext uri="{BB962C8B-B14F-4D97-AF65-F5344CB8AC3E}">
        <p14:creationId xmlns:p14="http://schemas.microsoft.com/office/powerpoint/2010/main" val="112230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18</a:t>
            </a:fld>
            <a:endParaRPr lang="en-US" dirty="0"/>
          </a:p>
        </p:txBody>
      </p:sp>
    </p:spTree>
    <p:extLst>
      <p:ext uri="{BB962C8B-B14F-4D97-AF65-F5344CB8AC3E}">
        <p14:creationId xmlns:p14="http://schemas.microsoft.com/office/powerpoint/2010/main" val="3934628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19</a:t>
            </a:fld>
            <a:endParaRPr lang="en-US" dirty="0"/>
          </a:p>
        </p:txBody>
      </p:sp>
    </p:spTree>
    <p:extLst>
      <p:ext uri="{BB962C8B-B14F-4D97-AF65-F5344CB8AC3E}">
        <p14:creationId xmlns:p14="http://schemas.microsoft.com/office/powerpoint/2010/main" val="643289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20</a:t>
            </a:fld>
            <a:endParaRPr lang="en-US" dirty="0"/>
          </a:p>
        </p:txBody>
      </p:sp>
    </p:spTree>
    <p:extLst>
      <p:ext uri="{BB962C8B-B14F-4D97-AF65-F5344CB8AC3E}">
        <p14:creationId xmlns:p14="http://schemas.microsoft.com/office/powerpoint/2010/main" val="2960858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53535"/>
              </a:solidFill>
              <a:effectLst/>
              <a:latin typeface="Merriweather" panose="020F0502020204030204" pitchFamily="34" charset="0"/>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21</a:t>
            </a:fld>
            <a:endParaRPr lang="en-US" dirty="0"/>
          </a:p>
        </p:txBody>
      </p:sp>
    </p:spTree>
    <p:extLst>
      <p:ext uri="{BB962C8B-B14F-4D97-AF65-F5344CB8AC3E}">
        <p14:creationId xmlns:p14="http://schemas.microsoft.com/office/powerpoint/2010/main" val="1596282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3</a:t>
            </a:fld>
            <a:endParaRPr lang="en-US" dirty="0"/>
          </a:p>
        </p:txBody>
      </p:sp>
    </p:spTree>
    <p:extLst>
      <p:ext uri="{BB962C8B-B14F-4D97-AF65-F5344CB8AC3E}">
        <p14:creationId xmlns:p14="http://schemas.microsoft.com/office/powerpoint/2010/main" val="3480896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53535"/>
              </a:solidFill>
              <a:effectLst/>
              <a:latin typeface="Merriweather" panose="020F0502020204030204" pitchFamily="34" charset="0"/>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22</a:t>
            </a:fld>
            <a:endParaRPr lang="en-US" dirty="0"/>
          </a:p>
        </p:txBody>
      </p:sp>
    </p:spTree>
    <p:extLst>
      <p:ext uri="{BB962C8B-B14F-4D97-AF65-F5344CB8AC3E}">
        <p14:creationId xmlns:p14="http://schemas.microsoft.com/office/powerpoint/2010/main" val="1402706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53535"/>
              </a:solidFill>
              <a:effectLst/>
              <a:latin typeface="Merriweather" panose="020F0502020204030204" pitchFamily="34" charset="0"/>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23</a:t>
            </a:fld>
            <a:endParaRPr lang="en-US" dirty="0"/>
          </a:p>
        </p:txBody>
      </p:sp>
    </p:spTree>
    <p:extLst>
      <p:ext uri="{BB962C8B-B14F-4D97-AF65-F5344CB8AC3E}">
        <p14:creationId xmlns:p14="http://schemas.microsoft.com/office/powerpoint/2010/main" val="4142297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53535"/>
                </a:solidFill>
                <a:effectLst/>
                <a:latin typeface="Merriweather" panose="020F0502020204030204" pitchFamily="34" charset="0"/>
              </a:rPr>
              <a:t>http://</a:t>
            </a:r>
            <a:r>
              <a:rPr lang="en-US" b="0" i="0" dirty="0" err="1">
                <a:solidFill>
                  <a:srgbClr val="353535"/>
                </a:solidFill>
                <a:effectLst/>
                <a:latin typeface="Merriweather" panose="020F0502020204030204" pitchFamily="34" charset="0"/>
              </a:rPr>
              <a:t>networksciencebook.com</a:t>
            </a:r>
            <a:r>
              <a:rPr lang="en-US" b="0" i="0" dirty="0">
                <a:solidFill>
                  <a:srgbClr val="353535"/>
                </a:solidFill>
                <a:effectLst/>
                <a:latin typeface="Merriweather" panose="020F0502020204030204" pitchFamily="34" charset="0"/>
              </a:rPr>
              <a:t>/chapter/8#advanced-8c</a:t>
            </a:r>
          </a:p>
          <a:p>
            <a:pPr algn="l"/>
            <a:endParaRPr lang="en-US" b="0" i="0" dirty="0">
              <a:solidFill>
                <a:srgbClr val="353535"/>
              </a:solidFill>
              <a:effectLst/>
              <a:latin typeface="Merriweather" panose="020F0502020204030204" pitchFamily="34" charset="0"/>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24</a:t>
            </a:fld>
            <a:endParaRPr lang="en-US" dirty="0"/>
          </a:p>
        </p:txBody>
      </p:sp>
    </p:spTree>
    <p:extLst>
      <p:ext uri="{BB962C8B-B14F-4D97-AF65-F5344CB8AC3E}">
        <p14:creationId xmlns:p14="http://schemas.microsoft.com/office/powerpoint/2010/main" val="1595929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53535"/>
              </a:solidFill>
              <a:effectLst/>
              <a:latin typeface="Merriweather" panose="020F0502020204030204" pitchFamily="34" charset="0"/>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25</a:t>
            </a:fld>
            <a:endParaRPr lang="en-US" dirty="0"/>
          </a:p>
        </p:txBody>
      </p:sp>
    </p:spTree>
    <p:extLst>
      <p:ext uri="{BB962C8B-B14F-4D97-AF65-F5344CB8AC3E}">
        <p14:creationId xmlns:p14="http://schemas.microsoft.com/office/powerpoint/2010/main" val="3565419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F0502020204030204" pitchFamily="34" charset="0"/>
              </a:rPr>
              <a:t>http://</a:t>
            </a:r>
            <a:r>
              <a:rPr lang="en-US" b="0" i="0" dirty="0" err="1">
                <a:solidFill>
                  <a:srgbClr val="202124"/>
                </a:solidFill>
                <a:effectLst/>
                <a:latin typeface="Roboto" panose="020F0502020204030204" pitchFamily="34" charset="0"/>
              </a:rPr>
              <a:t>networksciencebook.com</a:t>
            </a:r>
            <a:r>
              <a:rPr lang="en-US" b="0" i="0" dirty="0">
                <a:solidFill>
                  <a:srgbClr val="202124"/>
                </a:solidFill>
                <a:effectLst/>
                <a:latin typeface="Roboto" panose="020F0502020204030204" pitchFamily="34" charset="0"/>
              </a:rPr>
              <a:t>/chapter/8#advanced-8f</a:t>
            </a:r>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26</a:t>
            </a:fld>
            <a:endParaRPr lang="en-US" dirty="0"/>
          </a:p>
        </p:txBody>
      </p:sp>
    </p:spTree>
    <p:extLst>
      <p:ext uri="{BB962C8B-B14F-4D97-AF65-F5344CB8AC3E}">
        <p14:creationId xmlns:p14="http://schemas.microsoft.com/office/powerpoint/2010/main" val="2613922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27</a:t>
            </a:fld>
            <a:endParaRPr lang="en-US" dirty="0"/>
          </a:p>
        </p:txBody>
      </p:sp>
    </p:spTree>
    <p:extLst>
      <p:ext uri="{BB962C8B-B14F-4D97-AF65-F5344CB8AC3E}">
        <p14:creationId xmlns:p14="http://schemas.microsoft.com/office/powerpoint/2010/main" val="1697046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02124"/>
                </a:solidFill>
                <a:effectLst/>
                <a:latin typeface="Roboto" panose="020F0502020204030204" pitchFamily="34" charset="0"/>
              </a:rPr>
              <a:t>http://networksciencebook.com/chapter/8#advanced-8f</a:t>
            </a:r>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28</a:t>
            </a:fld>
            <a:endParaRPr lang="en-US" dirty="0"/>
          </a:p>
        </p:txBody>
      </p:sp>
    </p:spTree>
    <p:extLst>
      <p:ext uri="{BB962C8B-B14F-4D97-AF65-F5344CB8AC3E}">
        <p14:creationId xmlns:p14="http://schemas.microsoft.com/office/powerpoint/2010/main" val="3432849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29</a:t>
            </a:fld>
            <a:endParaRPr lang="en-US" dirty="0"/>
          </a:p>
        </p:txBody>
      </p:sp>
    </p:spTree>
    <p:extLst>
      <p:ext uri="{BB962C8B-B14F-4D97-AF65-F5344CB8AC3E}">
        <p14:creationId xmlns:p14="http://schemas.microsoft.com/office/powerpoint/2010/main" val="4098761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30</a:t>
            </a:fld>
            <a:endParaRPr lang="en-US" dirty="0"/>
          </a:p>
        </p:txBody>
      </p:sp>
    </p:spTree>
    <p:extLst>
      <p:ext uri="{BB962C8B-B14F-4D97-AF65-F5344CB8AC3E}">
        <p14:creationId xmlns:p14="http://schemas.microsoft.com/office/powerpoint/2010/main" val="1845803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31</a:t>
            </a:fld>
            <a:endParaRPr lang="en-US" dirty="0"/>
          </a:p>
        </p:txBody>
      </p:sp>
    </p:spTree>
    <p:extLst>
      <p:ext uri="{BB962C8B-B14F-4D97-AF65-F5344CB8AC3E}">
        <p14:creationId xmlns:p14="http://schemas.microsoft.com/office/powerpoint/2010/main" val="158034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4</a:t>
            </a:fld>
            <a:endParaRPr lang="en-US" dirty="0"/>
          </a:p>
        </p:txBody>
      </p:sp>
    </p:spTree>
    <p:extLst>
      <p:ext uri="{BB962C8B-B14F-4D97-AF65-F5344CB8AC3E}">
        <p14:creationId xmlns:p14="http://schemas.microsoft.com/office/powerpoint/2010/main" val="3188746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32</a:t>
            </a:fld>
            <a:endParaRPr lang="en-US" dirty="0"/>
          </a:p>
        </p:txBody>
      </p:sp>
    </p:spTree>
    <p:extLst>
      <p:ext uri="{BB962C8B-B14F-4D97-AF65-F5344CB8AC3E}">
        <p14:creationId xmlns:p14="http://schemas.microsoft.com/office/powerpoint/2010/main" val="571499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33</a:t>
            </a:fld>
            <a:endParaRPr lang="en-US" dirty="0"/>
          </a:p>
        </p:txBody>
      </p:sp>
    </p:spTree>
    <p:extLst>
      <p:ext uri="{BB962C8B-B14F-4D97-AF65-F5344CB8AC3E}">
        <p14:creationId xmlns:p14="http://schemas.microsoft.com/office/powerpoint/2010/main" val="3978496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34</a:t>
            </a:fld>
            <a:endParaRPr lang="en-US" dirty="0"/>
          </a:p>
        </p:txBody>
      </p:sp>
    </p:spTree>
    <p:extLst>
      <p:ext uri="{BB962C8B-B14F-4D97-AF65-F5344CB8AC3E}">
        <p14:creationId xmlns:p14="http://schemas.microsoft.com/office/powerpoint/2010/main" val="2340866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35</a:t>
            </a:fld>
            <a:endParaRPr lang="en-US" dirty="0"/>
          </a:p>
        </p:txBody>
      </p:sp>
    </p:spTree>
    <p:extLst>
      <p:ext uri="{BB962C8B-B14F-4D97-AF65-F5344CB8AC3E}">
        <p14:creationId xmlns:p14="http://schemas.microsoft.com/office/powerpoint/2010/main" val="3719360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36</a:t>
            </a:fld>
            <a:endParaRPr lang="en-US" dirty="0"/>
          </a:p>
        </p:txBody>
      </p:sp>
    </p:spTree>
    <p:extLst>
      <p:ext uri="{BB962C8B-B14F-4D97-AF65-F5344CB8AC3E}">
        <p14:creationId xmlns:p14="http://schemas.microsoft.com/office/powerpoint/2010/main" val="157811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37</a:t>
            </a:fld>
            <a:endParaRPr lang="en-US" dirty="0"/>
          </a:p>
        </p:txBody>
      </p:sp>
    </p:spTree>
    <p:extLst>
      <p:ext uri="{BB962C8B-B14F-4D97-AF65-F5344CB8AC3E}">
        <p14:creationId xmlns:p14="http://schemas.microsoft.com/office/powerpoint/2010/main" val="335898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38</a:t>
            </a:fld>
            <a:endParaRPr lang="en-US" dirty="0"/>
          </a:p>
        </p:txBody>
      </p:sp>
    </p:spTree>
    <p:extLst>
      <p:ext uri="{BB962C8B-B14F-4D97-AF65-F5344CB8AC3E}">
        <p14:creationId xmlns:p14="http://schemas.microsoft.com/office/powerpoint/2010/main" val="1976032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39</a:t>
            </a:fld>
            <a:endParaRPr lang="en-US" dirty="0"/>
          </a:p>
        </p:txBody>
      </p:sp>
    </p:spTree>
    <p:extLst>
      <p:ext uri="{BB962C8B-B14F-4D97-AF65-F5344CB8AC3E}">
        <p14:creationId xmlns:p14="http://schemas.microsoft.com/office/powerpoint/2010/main" val="38656899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40</a:t>
            </a:fld>
            <a:endParaRPr lang="en-US" dirty="0"/>
          </a:p>
        </p:txBody>
      </p:sp>
    </p:spTree>
    <p:extLst>
      <p:ext uri="{BB962C8B-B14F-4D97-AF65-F5344CB8AC3E}">
        <p14:creationId xmlns:p14="http://schemas.microsoft.com/office/powerpoint/2010/main" val="118478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41</a:t>
            </a:fld>
            <a:endParaRPr lang="en-US" dirty="0"/>
          </a:p>
        </p:txBody>
      </p:sp>
    </p:spTree>
    <p:extLst>
      <p:ext uri="{BB962C8B-B14F-4D97-AF65-F5344CB8AC3E}">
        <p14:creationId xmlns:p14="http://schemas.microsoft.com/office/powerpoint/2010/main" val="2009444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Gnutella is a peer-to-peer network protocol. Founded in 2000, it was the first decentralized peer-to-peer network of its kind, leading to other, later networks adopting the model.</a:t>
            </a:r>
          </a:p>
          <a:p>
            <a:r>
              <a:rPr lang="en-US" dirty="0"/>
              <a:t>In June 2005, Gnutella's population was 1.81 million computers[2] increasing to over three million nodes by January 2006.[3] In late 2007, it was the most popular file-sharing network on the Internet with an estimated market share of more than 40%</a:t>
            </a:r>
          </a:p>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6</a:t>
            </a:fld>
            <a:endParaRPr lang="en-US" dirty="0"/>
          </a:p>
        </p:txBody>
      </p:sp>
    </p:spTree>
    <p:extLst>
      <p:ext uri="{BB962C8B-B14F-4D97-AF65-F5344CB8AC3E}">
        <p14:creationId xmlns:p14="http://schemas.microsoft.com/office/powerpoint/2010/main" val="3333547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42</a:t>
            </a:fld>
            <a:endParaRPr lang="en-US" dirty="0"/>
          </a:p>
        </p:txBody>
      </p:sp>
    </p:spTree>
    <p:extLst>
      <p:ext uri="{BB962C8B-B14F-4D97-AF65-F5344CB8AC3E}">
        <p14:creationId xmlns:p14="http://schemas.microsoft.com/office/powerpoint/2010/main" val="3150359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43</a:t>
            </a:fld>
            <a:endParaRPr lang="en-US" dirty="0"/>
          </a:p>
        </p:txBody>
      </p:sp>
    </p:spTree>
    <p:extLst>
      <p:ext uri="{BB962C8B-B14F-4D97-AF65-F5344CB8AC3E}">
        <p14:creationId xmlns:p14="http://schemas.microsoft.com/office/powerpoint/2010/main" val="16531161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44</a:t>
            </a:fld>
            <a:endParaRPr lang="en-US" dirty="0"/>
          </a:p>
        </p:txBody>
      </p:sp>
    </p:spTree>
    <p:extLst>
      <p:ext uri="{BB962C8B-B14F-4D97-AF65-F5344CB8AC3E}">
        <p14:creationId xmlns:p14="http://schemas.microsoft.com/office/powerpoint/2010/main" val="4137085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45</a:t>
            </a:fld>
            <a:endParaRPr lang="en-US" dirty="0"/>
          </a:p>
        </p:txBody>
      </p:sp>
    </p:spTree>
    <p:extLst>
      <p:ext uri="{BB962C8B-B14F-4D97-AF65-F5344CB8AC3E}">
        <p14:creationId xmlns:p14="http://schemas.microsoft.com/office/powerpoint/2010/main" val="1975469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46</a:t>
            </a:fld>
            <a:endParaRPr lang="en-US" dirty="0"/>
          </a:p>
        </p:txBody>
      </p:sp>
    </p:spTree>
    <p:extLst>
      <p:ext uri="{BB962C8B-B14F-4D97-AF65-F5344CB8AC3E}">
        <p14:creationId xmlns:p14="http://schemas.microsoft.com/office/powerpoint/2010/main" val="13030684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47</a:t>
            </a:fld>
            <a:endParaRPr lang="en-US" dirty="0"/>
          </a:p>
        </p:txBody>
      </p:sp>
    </p:spTree>
    <p:extLst>
      <p:ext uri="{BB962C8B-B14F-4D97-AF65-F5344CB8AC3E}">
        <p14:creationId xmlns:p14="http://schemas.microsoft.com/office/powerpoint/2010/main" val="11022690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48</a:t>
            </a:fld>
            <a:endParaRPr lang="en-US" dirty="0"/>
          </a:p>
        </p:txBody>
      </p:sp>
    </p:spTree>
    <p:extLst>
      <p:ext uri="{BB962C8B-B14F-4D97-AF65-F5344CB8AC3E}">
        <p14:creationId xmlns:p14="http://schemas.microsoft.com/office/powerpoint/2010/main" val="4950519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49</a:t>
            </a:fld>
            <a:endParaRPr lang="en-US" dirty="0"/>
          </a:p>
        </p:txBody>
      </p:sp>
    </p:spTree>
    <p:extLst>
      <p:ext uri="{BB962C8B-B14F-4D97-AF65-F5344CB8AC3E}">
        <p14:creationId xmlns:p14="http://schemas.microsoft.com/office/powerpoint/2010/main" val="12729347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50</a:t>
            </a:fld>
            <a:endParaRPr lang="en-US" dirty="0"/>
          </a:p>
        </p:txBody>
      </p:sp>
    </p:spTree>
    <p:extLst>
      <p:ext uri="{BB962C8B-B14F-4D97-AF65-F5344CB8AC3E}">
        <p14:creationId xmlns:p14="http://schemas.microsoft.com/office/powerpoint/2010/main" val="11355687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51</a:t>
            </a:fld>
            <a:endParaRPr lang="en-US" dirty="0"/>
          </a:p>
        </p:txBody>
      </p:sp>
    </p:spTree>
    <p:extLst>
      <p:ext uri="{BB962C8B-B14F-4D97-AF65-F5344CB8AC3E}">
        <p14:creationId xmlns:p14="http://schemas.microsoft.com/office/powerpoint/2010/main" val="1772710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A4A411-1338-284C-BFB5-2E572D84E62A}" type="slidenum">
              <a:rPr lang="en-US" smtClean="0"/>
              <a:t>7</a:t>
            </a:fld>
            <a:endParaRPr lang="en-US"/>
          </a:p>
        </p:txBody>
      </p:sp>
    </p:spTree>
    <p:extLst>
      <p:ext uri="{BB962C8B-B14F-4D97-AF65-F5344CB8AC3E}">
        <p14:creationId xmlns:p14="http://schemas.microsoft.com/office/powerpoint/2010/main" val="39589908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52</a:t>
            </a:fld>
            <a:endParaRPr lang="en-US" dirty="0"/>
          </a:p>
        </p:txBody>
      </p:sp>
    </p:spTree>
    <p:extLst>
      <p:ext uri="{BB962C8B-B14F-4D97-AF65-F5344CB8AC3E}">
        <p14:creationId xmlns:p14="http://schemas.microsoft.com/office/powerpoint/2010/main" val="4159205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degradation of performance is represented by the following dynamical model</a:t>
            </a:r>
            <a:endParaRPr lang="en-US" dirty="0">
              <a:effectLst/>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53</a:t>
            </a:fld>
            <a:endParaRPr lang="en-US" dirty="0"/>
          </a:p>
        </p:txBody>
      </p:sp>
    </p:spTree>
    <p:extLst>
      <p:ext uri="{BB962C8B-B14F-4D97-AF65-F5344CB8AC3E}">
        <p14:creationId xmlns:p14="http://schemas.microsoft.com/office/powerpoint/2010/main" val="39092529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degradation of performance is represented by the following dynamical model</a:t>
            </a:r>
            <a:endParaRPr lang="en-US" dirty="0">
              <a:effectLst/>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54</a:t>
            </a:fld>
            <a:endParaRPr lang="en-US" dirty="0"/>
          </a:p>
        </p:txBody>
      </p:sp>
    </p:spTree>
    <p:extLst>
      <p:ext uri="{BB962C8B-B14F-4D97-AF65-F5344CB8AC3E}">
        <p14:creationId xmlns:p14="http://schemas.microsoft.com/office/powerpoint/2010/main" val="23759368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55</a:t>
            </a:fld>
            <a:endParaRPr lang="en-US" dirty="0"/>
          </a:p>
        </p:txBody>
      </p:sp>
    </p:spTree>
    <p:extLst>
      <p:ext uri="{BB962C8B-B14F-4D97-AF65-F5344CB8AC3E}">
        <p14:creationId xmlns:p14="http://schemas.microsoft.com/office/powerpoint/2010/main" val="16026865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56</a:t>
            </a:fld>
            <a:endParaRPr lang="en-US" dirty="0"/>
          </a:p>
        </p:txBody>
      </p:sp>
    </p:spTree>
    <p:extLst>
      <p:ext uri="{BB962C8B-B14F-4D97-AF65-F5344CB8AC3E}">
        <p14:creationId xmlns:p14="http://schemas.microsoft.com/office/powerpoint/2010/main" val="9573074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Other interesting findings in terms of categorizing node types</a:t>
            </a:r>
          </a:p>
        </p:txBody>
      </p:sp>
      <p:sp>
        <p:nvSpPr>
          <p:cNvPr id="4" name="Slide Number Placeholder 3"/>
          <p:cNvSpPr>
            <a:spLocks noGrp="1"/>
          </p:cNvSpPr>
          <p:nvPr>
            <p:ph type="sldNum" sz="quarter" idx="10"/>
          </p:nvPr>
        </p:nvSpPr>
        <p:spPr/>
        <p:txBody>
          <a:bodyPr/>
          <a:lstStyle/>
          <a:p>
            <a:fld id="{08E3BB6A-C8C6-4CE1-B31D-D41FC741C6B0}" type="slidenum">
              <a:rPr lang="en-US" smtClean="0"/>
              <a:pPr/>
              <a:t>57</a:t>
            </a:fld>
            <a:endParaRPr lang="en-US" dirty="0"/>
          </a:p>
        </p:txBody>
      </p:sp>
    </p:spTree>
    <p:extLst>
      <p:ext uri="{BB962C8B-B14F-4D97-AF65-F5344CB8AC3E}">
        <p14:creationId xmlns:p14="http://schemas.microsoft.com/office/powerpoint/2010/main" val="38150923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Other interesting findings in terms of categorizing node types</a:t>
            </a:r>
          </a:p>
        </p:txBody>
      </p:sp>
      <p:sp>
        <p:nvSpPr>
          <p:cNvPr id="4" name="Slide Number Placeholder 3"/>
          <p:cNvSpPr>
            <a:spLocks noGrp="1"/>
          </p:cNvSpPr>
          <p:nvPr>
            <p:ph type="sldNum" sz="quarter" idx="10"/>
          </p:nvPr>
        </p:nvSpPr>
        <p:spPr/>
        <p:txBody>
          <a:bodyPr/>
          <a:lstStyle/>
          <a:p>
            <a:fld id="{08E3BB6A-C8C6-4CE1-B31D-D41FC741C6B0}" type="slidenum">
              <a:rPr lang="en-US" smtClean="0"/>
              <a:pPr/>
              <a:t>58</a:t>
            </a:fld>
            <a:endParaRPr lang="en-US" dirty="0"/>
          </a:p>
        </p:txBody>
      </p:sp>
    </p:spTree>
    <p:extLst>
      <p:ext uri="{BB962C8B-B14F-4D97-AF65-F5344CB8AC3E}">
        <p14:creationId xmlns:p14="http://schemas.microsoft.com/office/powerpoint/2010/main" val="18587747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59</a:t>
            </a:fld>
            <a:endParaRPr lang="en-US" dirty="0"/>
          </a:p>
        </p:txBody>
      </p:sp>
    </p:spTree>
    <p:extLst>
      <p:ext uri="{BB962C8B-B14F-4D97-AF65-F5344CB8AC3E}">
        <p14:creationId xmlns:p14="http://schemas.microsoft.com/office/powerpoint/2010/main" val="27360301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60</a:t>
            </a:fld>
            <a:endParaRPr lang="en-US" dirty="0"/>
          </a:p>
        </p:txBody>
      </p:sp>
    </p:spTree>
    <p:extLst>
      <p:ext uri="{BB962C8B-B14F-4D97-AF65-F5344CB8AC3E}">
        <p14:creationId xmlns:p14="http://schemas.microsoft.com/office/powerpoint/2010/main" val="39307513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61</a:t>
            </a:fld>
            <a:endParaRPr lang="en-US" dirty="0"/>
          </a:p>
        </p:txBody>
      </p:sp>
    </p:spTree>
    <p:extLst>
      <p:ext uri="{BB962C8B-B14F-4D97-AF65-F5344CB8AC3E}">
        <p14:creationId xmlns:p14="http://schemas.microsoft.com/office/powerpoint/2010/main" val="3156894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8</a:t>
            </a:fld>
            <a:endParaRPr lang="en-US" dirty="0"/>
          </a:p>
        </p:txBody>
      </p:sp>
    </p:spTree>
    <p:extLst>
      <p:ext uri="{BB962C8B-B14F-4D97-AF65-F5344CB8AC3E}">
        <p14:creationId xmlns:p14="http://schemas.microsoft.com/office/powerpoint/2010/main" val="8306088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62</a:t>
            </a:fld>
            <a:endParaRPr lang="en-US" dirty="0"/>
          </a:p>
        </p:txBody>
      </p:sp>
    </p:spTree>
    <p:extLst>
      <p:ext uri="{BB962C8B-B14F-4D97-AF65-F5344CB8AC3E}">
        <p14:creationId xmlns:p14="http://schemas.microsoft.com/office/powerpoint/2010/main" val="36339517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08E3BB6A-C8C6-4CE1-B31D-D41FC741C6B0}" type="slidenum">
              <a:rPr lang="en-US" smtClean="0"/>
              <a:pPr/>
              <a:t>63</a:t>
            </a:fld>
            <a:endParaRPr lang="en-US" dirty="0"/>
          </a:p>
        </p:txBody>
      </p:sp>
    </p:spTree>
    <p:extLst>
      <p:ext uri="{BB962C8B-B14F-4D97-AF65-F5344CB8AC3E}">
        <p14:creationId xmlns:p14="http://schemas.microsoft.com/office/powerpoint/2010/main" val="10744000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64</a:t>
            </a:fld>
            <a:endParaRPr lang="en-US" dirty="0"/>
          </a:p>
        </p:txBody>
      </p:sp>
    </p:spTree>
    <p:extLst>
      <p:ext uri="{BB962C8B-B14F-4D97-AF65-F5344CB8AC3E}">
        <p14:creationId xmlns:p14="http://schemas.microsoft.com/office/powerpoint/2010/main" val="3559899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9</a:t>
            </a:fld>
            <a:endParaRPr lang="en-US" dirty="0"/>
          </a:p>
        </p:txBody>
      </p:sp>
    </p:spTree>
    <p:extLst>
      <p:ext uri="{BB962C8B-B14F-4D97-AF65-F5344CB8AC3E}">
        <p14:creationId xmlns:p14="http://schemas.microsoft.com/office/powerpoint/2010/main" val="1542425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10</a:t>
            </a:fld>
            <a:endParaRPr lang="en-US" dirty="0"/>
          </a:p>
        </p:txBody>
      </p:sp>
    </p:spTree>
    <p:extLst>
      <p:ext uri="{BB962C8B-B14F-4D97-AF65-F5344CB8AC3E}">
        <p14:creationId xmlns:p14="http://schemas.microsoft.com/office/powerpoint/2010/main" val="2496436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3BB6A-C8C6-4CE1-B31D-D41FC741C6B0}" type="slidenum">
              <a:rPr lang="en-US" smtClean="0"/>
              <a:pPr/>
              <a:t>11</a:t>
            </a:fld>
            <a:endParaRPr lang="en-US" dirty="0"/>
          </a:p>
        </p:txBody>
      </p:sp>
    </p:spTree>
    <p:extLst>
      <p:ext uri="{BB962C8B-B14F-4D97-AF65-F5344CB8AC3E}">
        <p14:creationId xmlns:p14="http://schemas.microsoft.com/office/powerpoint/2010/main" val="3574018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184C79-0336-DE48-95F9-F0713A23CB62}"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1153639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184C79-0336-DE48-95F9-F0713A23CB62}"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388962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184C79-0336-DE48-95F9-F0713A23CB62}"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78739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prstGeom prst="rect">
            <a:avLst/>
          </a:prstGeom>
          <a:gradFill>
            <a:gsLst>
              <a:gs pos="0">
                <a:schemeClr val="accent6">
                  <a:shade val="51000"/>
                  <a:satMod val="130000"/>
                  <a:alpha val="60000"/>
                </a:schemeClr>
              </a:gs>
              <a:gs pos="80000">
                <a:schemeClr val="accent6">
                  <a:shade val="93000"/>
                  <a:satMod val="130000"/>
                </a:schemeClr>
              </a:gs>
              <a:gs pos="100000">
                <a:schemeClr val="accent6">
                  <a:shade val="94000"/>
                  <a:satMod val="135000"/>
                </a:schemeClr>
              </a:gs>
            </a:gsLst>
            <a:lin ang="16200000" scaled="0"/>
          </a:gradFill>
          <a:ln>
            <a:noFill/>
          </a:ln>
        </p:spPr>
        <p:style>
          <a:lnRef idx="1">
            <a:schemeClr val="accent1"/>
          </a:lnRef>
          <a:fillRef idx="3">
            <a:schemeClr val="accent1"/>
          </a:fillRef>
          <a:effectRef idx="2">
            <a:schemeClr val="accent1"/>
          </a:effectRef>
          <a:fontRef idx="none"/>
        </p:style>
        <p:txBody>
          <a:bodyPr vert="horz" wrap="square" anchor="ctr" anchorCtr="0">
            <a:noAutofit/>
          </a:bodyPr>
          <a:lstStyle>
            <a:lvl1pPr algn="l" defTabSz="914400" rtl="0" eaLnBrk="1" latinLnBrk="0" hangingPunct="1">
              <a:spcBef>
                <a:spcPct val="0"/>
              </a:spcBef>
              <a:buNone/>
              <a:defRPr lang="en-US" sz="28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457200" y="1066800"/>
            <a:ext cx="8229600" cy="5318760"/>
          </a:xfrm>
          <a:prstGeom prst="rect">
            <a:avLst/>
          </a:prstGeom>
        </p:spPr>
        <p:txBody>
          <a:bodyPr>
            <a:normAutofit/>
          </a:bodyPr>
          <a:lstStyle>
            <a:lvl1pP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6954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184C79-0336-DE48-95F9-F0713A23CB62}"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88490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184C79-0336-DE48-95F9-F0713A23CB62}"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121573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184C79-0336-DE48-95F9-F0713A23CB62}" type="datetimeFigureOut">
              <a:rPr lang="en-US" smtClean="0"/>
              <a:t>4/24/23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3124483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184C79-0336-DE48-95F9-F0713A23CB62}" type="datetimeFigureOut">
              <a:rPr lang="en-US" smtClean="0"/>
              <a:t>4/24/23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1578829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184C79-0336-DE48-95F9-F0713A23CB62}" type="datetimeFigureOut">
              <a:rPr lang="en-US" smtClean="0"/>
              <a:t>4/24/23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327108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84C79-0336-DE48-95F9-F0713A23CB62}" type="datetimeFigureOut">
              <a:rPr lang="en-US" smtClean="0"/>
              <a:t>4/24/23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64525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184C79-0336-DE48-95F9-F0713A23CB62}" type="datetimeFigureOut">
              <a:rPr lang="en-US" smtClean="0"/>
              <a:t>4/24/23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426573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184C79-0336-DE48-95F9-F0713A23CB62}" type="datetimeFigureOut">
              <a:rPr lang="en-US" smtClean="0"/>
              <a:t>4/24/23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C5CCD-C43C-7D42-B8F2-F654A1A09D9E}" type="slidenum">
              <a:rPr lang="en-US" smtClean="0"/>
              <a:t>‹#›</a:t>
            </a:fld>
            <a:endParaRPr lang="en-US"/>
          </a:p>
        </p:txBody>
      </p:sp>
    </p:spTree>
    <p:extLst>
      <p:ext uri="{BB962C8B-B14F-4D97-AF65-F5344CB8AC3E}">
        <p14:creationId xmlns:p14="http://schemas.microsoft.com/office/powerpoint/2010/main" val="1928135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84C79-0336-DE48-95F9-F0713A23CB62}" type="datetimeFigureOut">
              <a:rPr lang="en-US" smtClean="0"/>
              <a:t>4/24/23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C5CCD-C43C-7D42-B8F2-F654A1A09D9E}" type="slidenum">
              <a:rPr lang="en-US" smtClean="0"/>
              <a:t>‹#›</a:t>
            </a:fld>
            <a:endParaRPr lang="en-US"/>
          </a:p>
        </p:txBody>
      </p:sp>
    </p:spTree>
    <p:extLst>
      <p:ext uri="{BB962C8B-B14F-4D97-AF65-F5344CB8AC3E}">
        <p14:creationId xmlns:p14="http://schemas.microsoft.com/office/powerpoint/2010/main" val="2426045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5.emf"/><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5.emf"/><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5.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15.emf"/><Relationship Id="rId4" Type="http://schemas.openxmlformats.org/officeDocument/2006/relationships/image" Target="../media/image14.emf"/></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23.emf"/><Relationship Id="rId5" Type="http://schemas.openxmlformats.org/officeDocument/2006/relationships/oleObject" Target="../embeddings/oleObject1.bin"/><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33.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5">
            <a:extLst>
              <a:ext uri="{FF2B5EF4-FFF2-40B4-BE49-F238E27FC236}">
                <a16:creationId xmlns:a16="http://schemas.microsoft.com/office/drawing/2014/main" id="{C09DF6D9-FD9F-E290-B3B9-291C92CE97F4}"/>
              </a:ext>
            </a:extLst>
          </p:cNvPr>
          <p:cNvSpPr txBox="1">
            <a:spLocks noChangeArrowheads="1"/>
          </p:cNvSpPr>
          <p:nvPr/>
        </p:nvSpPr>
        <p:spPr bwMode="auto">
          <a:xfrm>
            <a:off x="2105331" y="1981200"/>
            <a:ext cx="5485797"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 typeface="Wingdings" panose="05000000000000000000" pitchFamily="2" charset="2"/>
              <a:buNone/>
            </a:pPr>
            <a:r>
              <a:rPr lang="en-US" altLang="en-US" b="1" dirty="0">
                <a:solidFill>
                  <a:schemeClr val="accent6"/>
                </a:solidFill>
                <a:cs typeface="Arial" panose="020B0604020202020204" pitchFamily="34" charset="0"/>
              </a:rPr>
              <a:t>Lecture 10:</a:t>
            </a:r>
          </a:p>
          <a:p>
            <a:pPr algn="ctr" eaLnBrk="1" hangingPunct="1">
              <a:buClrTx/>
              <a:buSzTx/>
              <a:buFont typeface="Wingdings" panose="05000000000000000000" pitchFamily="2" charset="2"/>
              <a:buNone/>
            </a:pPr>
            <a:endParaRPr lang="en-US" altLang="en-US" b="1" dirty="0">
              <a:solidFill>
                <a:schemeClr val="accent6"/>
              </a:solidFill>
              <a:cs typeface="Arial" panose="020B0604020202020204" pitchFamily="34" charset="0"/>
            </a:endParaRPr>
          </a:p>
          <a:p>
            <a:pPr algn="ctr" eaLnBrk="1" hangingPunct="1">
              <a:buClrTx/>
              <a:buSzTx/>
              <a:buFont typeface="Wingdings" panose="05000000000000000000" pitchFamily="2" charset="2"/>
              <a:buNone/>
            </a:pPr>
            <a:r>
              <a:rPr lang="en-US" altLang="en-US" b="1" dirty="0">
                <a:solidFill>
                  <a:schemeClr val="accent6"/>
                </a:solidFill>
                <a:cs typeface="Arial" panose="020B0604020202020204" pitchFamily="34" charset="0"/>
              </a:rPr>
              <a:t>Network Resilience and Robustness</a:t>
            </a:r>
          </a:p>
        </p:txBody>
      </p:sp>
      <p:sp>
        <p:nvSpPr>
          <p:cNvPr id="16" name="Text Box 96">
            <a:extLst>
              <a:ext uri="{FF2B5EF4-FFF2-40B4-BE49-F238E27FC236}">
                <a16:creationId xmlns:a16="http://schemas.microsoft.com/office/drawing/2014/main" id="{CCF7A34F-D611-1D11-9463-1BBBE261712F}"/>
              </a:ext>
            </a:extLst>
          </p:cNvPr>
          <p:cNvSpPr txBox="1">
            <a:spLocks noChangeArrowheads="1"/>
          </p:cNvSpPr>
          <p:nvPr/>
        </p:nvSpPr>
        <p:spPr bwMode="auto">
          <a:xfrm>
            <a:off x="2825750" y="4151313"/>
            <a:ext cx="33337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algn="ctr" eaLnBrk="1" hangingPunct="1">
              <a:buClrTx/>
              <a:buSzTx/>
              <a:buFont typeface="Wingdings" panose="05000000000000000000" pitchFamily="2" charset="2"/>
              <a:buNone/>
            </a:pPr>
            <a:r>
              <a:rPr lang="en-US" altLang="en-US" sz="2000">
                <a:cs typeface="Arial" panose="020B0604020202020204" pitchFamily="34" charset="0"/>
              </a:rPr>
              <a:t>CS 765: Complex Networks</a:t>
            </a:r>
          </a:p>
          <a:p>
            <a:pPr algn="ctr" eaLnBrk="1" hangingPunct="1">
              <a:buClrTx/>
              <a:buSzTx/>
              <a:buFont typeface="Wingdings" panose="05000000000000000000" pitchFamily="2" charset="2"/>
              <a:buNone/>
            </a:pPr>
            <a:endParaRPr lang="en-US" altLang="en-US" sz="1800">
              <a:cs typeface="Arial" panose="020B0604020202020204" pitchFamily="34" charset="0"/>
            </a:endParaRPr>
          </a:p>
        </p:txBody>
      </p:sp>
      <p:sp>
        <p:nvSpPr>
          <p:cNvPr id="17" name="Rectangle 7" descr="Orange bar">
            <a:extLst>
              <a:ext uri="{FF2B5EF4-FFF2-40B4-BE49-F238E27FC236}">
                <a16:creationId xmlns:a16="http://schemas.microsoft.com/office/drawing/2014/main" id="{8E61DFBB-D134-4769-C1CC-D5D179346D72}"/>
              </a:ext>
            </a:extLst>
          </p:cNvPr>
          <p:cNvSpPr>
            <a:spLocks noChangeArrowheads="1"/>
          </p:cNvSpPr>
          <p:nvPr/>
        </p:nvSpPr>
        <p:spPr bwMode="auto">
          <a:xfrm>
            <a:off x="1914525" y="3429000"/>
            <a:ext cx="5314950" cy="188913"/>
          </a:xfrm>
          <a:prstGeom prst="rect">
            <a:avLst/>
          </a:prstGeom>
          <a:solidFill>
            <a:schemeClr val="accent6"/>
          </a:solidFill>
          <a:ln w="9525">
            <a:solidFill>
              <a:schemeClr val="accent6"/>
            </a:solidFill>
            <a:miter lim="800000"/>
            <a:headEnd/>
            <a:tailEnd/>
          </a:ln>
        </p:spPr>
        <p:txBody>
          <a:bodyPr wrap="none" anchor="ct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solidFill>
                <a:schemeClr val="accent6">
                  <a:lumMod val="75000"/>
                </a:schemeClr>
              </a:solidFill>
              <a:cs typeface="Arial" panose="020B0604020202020204" pitchFamily="34" charset="0"/>
            </a:endParaRPr>
          </a:p>
        </p:txBody>
      </p:sp>
      <p:sp>
        <p:nvSpPr>
          <p:cNvPr id="2" name="Text Box 96">
            <a:extLst>
              <a:ext uri="{FF2B5EF4-FFF2-40B4-BE49-F238E27FC236}">
                <a16:creationId xmlns:a16="http://schemas.microsoft.com/office/drawing/2014/main" id="{913CA9E1-A67E-7DB1-6BC2-501CC0F9A56C}"/>
              </a:ext>
            </a:extLst>
          </p:cNvPr>
          <p:cNvSpPr txBox="1">
            <a:spLocks noChangeArrowheads="1"/>
          </p:cNvSpPr>
          <p:nvPr/>
        </p:nvSpPr>
        <p:spPr bwMode="auto">
          <a:xfrm>
            <a:off x="-38100" y="4724400"/>
            <a:ext cx="9144000" cy="23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lr>
                <a:schemeClr val="bg2"/>
              </a:buClr>
              <a:buSzPct val="90000"/>
              <a:buFont typeface="Wingdings" pitchFamily="2" charset="2"/>
              <a:buChar char="n"/>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90000"/>
              <a:buFont typeface="Wingdings" pitchFamily="2" charset="2"/>
              <a:buChar char="n"/>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90000"/>
              <a:buFont typeface="Wingdings" pitchFamily="2" charset="2"/>
              <a:buChar char="n"/>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bg2"/>
              </a:buClr>
              <a:buSzPct val="90000"/>
              <a:buFont typeface="Wingdings" pitchFamily="2" charset="2"/>
              <a:buChar char="n"/>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SzPct val="90000"/>
              <a:buFont typeface="Wingdings" pitchFamily="2" charset="2"/>
              <a:buChar char="n"/>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SzPct val="90000"/>
              <a:buFont typeface="Wingdings" pitchFamily="2" charset="2"/>
              <a:buChar char="n"/>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SzPct val="90000"/>
              <a:buFont typeface="Wingdings" pitchFamily="2" charset="2"/>
              <a:buChar char="n"/>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SzPct val="90000"/>
              <a:buFont typeface="Wingdings" pitchFamily="2" charset="2"/>
              <a:buChar char="n"/>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SzPct val="90000"/>
              <a:buFont typeface="Wingdings" pitchFamily="2" charset="2"/>
              <a:buChar char="n"/>
              <a:defRPr sz="1600">
                <a:solidFill>
                  <a:schemeClr val="tx1"/>
                </a:solidFill>
                <a:latin typeface="Arial" panose="020B0604020202020204" pitchFamily="34" charset="0"/>
                <a:ea typeface="MS PGothic" panose="020B0600070205080204" pitchFamily="34" charset="-128"/>
              </a:defRPr>
            </a:lvl9pPr>
          </a:lstStyle>
          <a:p>
            <a:pPr algn="ctr" eaLnBrk="1" hangingPunct="1">
              <a:buClrTx/>
              <a:buSzTx/>
              <a:buFont typeface="Wingdings" pitchFamily="2" charset="2"/>
              <a:buNone/>
            </a:pPr>
            <a:r>
              <a:rPr lang="en-US" altLang="en-US" sz="1800" dirty="0">
                <a:cs typeface="Arial" panose="020B0604020202020204" pitchFamily="34" charset="0"/>
              </a:rPr>
              <a:t>Slides are adapted from</a:t>
            </a:r>
          </a:p>
          <a:p>
            <a:pPr algn="ctr" eaLnBrk="1" hangingPunct="1">
              <a:buClrTx/>
              <a:buSzTx/>
              <a:buFont typeface="Wingdings" pitchFamily="2" charset="2"/>
              <a:buNone/>
            </a:pPr>
            <a:r>
              <a:rPr lang="en-US" altLang="en-US" sz="1800" dirty="0"/>
              <a:t>Lada Adamic and</a:t>
            </a:r>
          </a:p>
          <a:p>
            <a:pPr algn="ctr" eaLnBrk="1" hangingPunct="1">
              <a:buClrTx/>
              <a:buSzTx/>
              <a:buFont typeface="Wingdings" pitchFamily="2" charset="2"/>
              <a:buNone/>
            </a:pPr>
            <a:r>
              <a:rPr lang="en-US" altLang="en-US" sz="1800" dirty="0"/>
              <a:t>Albert-László </a:t>
            </a:r>
            <a:r>
              <a:rPr lang="en-US" altLang="en-US" sz="1800" dirty="0" err="1"/>
              <a:t>Barabási</a:t>
            </a:r>
            <a:r>
              <a:rPr lang="en-US" altLang="en-US" sz="1800" dirty="0"/>
              <a:t> with Emma K. </a:t>
            </a:r>
            <a:r>
              <a:rPr lang="en-US" altLang="en-US" sz="1800" dirty="0" err="1"/>
              <a:t>Towlson</a:t>
            </a:r>
            <a:r>
              <a:rPr lang="en-US" altLang="en-US" sz="1800" dirty="0"/>
              <a:t> and Sean P. Cornelius</a:t>
            </a:r>
          </a:p>
          <a:p>
            <a:pPr algn="ctr" eaLnBrk="1" hangingPunct="1">
              <a:buClrTx/>
              <a:buSzTx/>
              <a:buFont typeface="Wingdings" pitchFamily="2" charset="2"/>
              <a:buNone/>
            </a:pPr>
            <a:endParaRPr lang="en-US" altLang="en-US" sz="1800" dirty="0"/>
          </a:p>
          <a:p>
            <a:pPr algn="ctr" eaLnBrk="1" hangingPunct="1">
              <a:buClrTx/>
              <a:buSzTx/>
              <a:buFont typeface="Wingdings" pitchFamily="2" charset="2"/>
              <a:buNone/>
            </a:pPr>
            <a:endParaRPr lang="en-US" altLang="en-US" sz="1800" dirty="0"/>
          </a:p>
          <a:p>
            <a:pPr algn="ctr" eaLnBrk="1" hangingPunct="1">
              <a:buClrTx/>
              <a:buSzTx/>
              <a:buFont typeface="Wingdings" pitchFamily="2" charset="2"/>
              <a:buNone/>
            </a:pPr>
            <a:endParaRPr lang="en-US" altLang="en-US" sz="1800" dirty="0"/>
          </a:p>
          <a:p>
            <a:pPr algn="ctr" eaLnBrk="1" hangingPunct="1">
              <a:buClrTx/>
              <a:buSzTx/>
              <a:buFont typeface="Wingdings" pitchFamily="2" charset="2"/>
              <a:buNone/>
            </a:pPr>
            <a:endParaRPr lang="en-US" altLang="en-US" sz="1800" dirty="0"/>
          </a:p>
        </p:txBody>
      </p:sp>
    </p:spTree>
    <p:extLst>
      <p:ext uri="{BB962C8B-B14F-4D97-AF65-F5344CB8AC3E}">
        <p14:creationId xmlns:p14="http://schemas.microsoft.com/office/powerpoint/2010/main" val="2483152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336DA83-ADD9-D550-0ECC-D244377AEEC2}"/>
              </a:ext>
            </a:extLst>
          </p:cNvPr>
          <p:cNvSpPr txBox="1">
            <a:spLocks noChangeArrowheads="1"/>
          </p:cNvSpPr>
          <p:nvPr/>
        </p:nvSpPr>
        <p:spPr bwMode="auto">
          <a:xfrm>
            <a:off x="533400" y="4419600"/>
            <a:ext cx="8610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9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9pPr>
          </a:lstStyle>
          <a:p>
            <a:pPr>
              <a:buClrTx/>
              <a:buSzTx/>
              <a:buNone/>
            </a:pPr>
            <a:r>
              <a:rPr lang="en-US" altLang="en-US" sz="2000" dirty="0"/>
              <a:t>Network with 50 nodes, 116 edges, average degree 4.64 (116*2/50) </a:t>
            </a:r>
          </a:p>
          <a:p>
            <a:pPr>
              <a:buClrTx/>
              <a:buSzTx/>
              <a:buNone/>
            </a:pPr>
            <a:endParaRPr lang="en-US" altLang="en-US" sz="2000" dirty="0"/>
          </a:p>
          <a:p>
            <a:pPr>
              <a:buClrTx/>
              <a:buSzTx/>
              <a:buNone/>
            </a:pPr>
            <a:r>
              <a:rPr lang="en-US" altLang="en-US" sz="2000" b="1" dirty="0">
                <a:solidFill>
                  <a:srgbClr val="FF0000"/>
                </a:solidFill>
              </a:rPr>
              <a:t>How many edges would you have to remove to break up a random graph? </a:t>
            </a:r>
          </a:p>
          <a:p>
            <a:pPr>
              <a:buClrTx/>
              <a:buSzTx/>
              <a:buNone/>
            </a:pPr>
            <a:endParaRPr lang="en-US" altLang="en-US" sz="2000" dirty="0"/>
          </a:p>
        </p:txBody>
      </p:sp>
      <p:sp>
        <p:nvSpPr>
          <p:cNvPr id="2" name="Title 1"/>
          <p:cNvSpPr>
            <a:spLocks noGrp="1"/>
          </p:cNvSpPr>
          <p:nvPr>
            <p:ph type="title"/>
          </p:nvPr>
        </p:nvSpPr>
        <p:spPr/>
        <p:txBody>
          <a:bodyPr/>
          <a:lstStyle/>
          <a:p>
            <a:r>
              <a:rPr lang="en-US" dirty="0">
                <a:latin typeface="Trajan Pro"/>
                <a:cs typeface="Trajan Pro"/>
              </a:rPr>
              <a:t>Percolation Theory</a:t>
            </a:r>
            <a:endParaRPr lang="en-US" dirty="0">
              <a:latin typeface="Arial" panose="020B0604020202020204" pitchFamily="34" charset="0"/>
              <a:cs typeface="Arial" panose="020B0604020202020204" pitchFamily="34" charset="0"/>
            </a:endParaRPr>
          </a:p>
        </p:txBody>
      </p:sp>
      <p:pic>
        <p:nvPicPr>
          <p:cNvPr id="4" name="Picture 4" descr="output">
            <a:extLst>
              <a:ext uri="{FF2B5EF4-FFF2-40B4-BE49-F238E27FC236}">
                <a16:creationId xmlns:a16="http://schemas.microsoft.com/office/drawing/2014/main" id="{FA70F301-2AA4-0B7B-E72A-79322870C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66800"/>
            <a:ext cx="225742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7">
            <a:extLst>
              <a:ext uri="{FF2B5EF4-FFF2-40B4-BE49-F238E27FC236}">
                <a16:creationId xmlns:a16="http://schemas.microsoft.com/office/drawing/2014/main" id="{9B868AAA-7E76-F185-24FB-873DCEE44D6B}"/>
              </a:ext>
            </a:extLst>
          </p:cNvPr>
          <p:cNvSpPr>
            <a:spLocks noChangeShapeType="1"/>
          </p:cNvSpPr>
          <p:nvPr/>
        </p:nvSpPr>
        <p:spPr bwMode="auto">
          <a:xfrm>
            <a:off x="2819400" y="2514600"/>
            <a:ext cx="685800" cy="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6" name="Line 8">
            <a:extLst>
              <a:ext uri="{FF2B5EF4-FFF2-40B4-BE49-F238E27FC236}">
                <a16:creationId xmlns:a16="http://schemas.microsoft.com/office/drawing/2014/main" id="{65279E1C-4F5D-AF1E-9846-53235F67C910}"/>
              </a:ext>
            </a:extLst>
          </p:cNvPr>
          <p:cNvSpPr>
            <a:spLocks noChangeShapeType="1"/>
          </p:cNvSpPr>
          <p:nvPr/>
        </p:nvSpPr>
        <p:spPr bwMode="auto">
          <a:xfrm>
            <a:off x="5791200" y="2590800"/>
            <a:ext cx="685800" cy="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7" name="Text Box 9">
            <a:extLst>
              <a:ext uri="{FF2B5EF4-FFF2-40B4-BE49-F238E27FC236}">
                <a16:creationId xmlns:a16="http://schemas.microsoft.com/office/drawing/2014/main" id="{A44F49B5-7845-CA5F-732E-0850D6A1796B}"/>
              </a:ext>
            </a:extLst>
          </p:cNvPr>
          <p:cNvSpPr txBox="1">
            <a:spLocks noChangeArrowheads="1"/>
          </p:cNvSpPr>
          <p:nvPr/>
        </p:nvSpPr>
        <p:spPr bwMode="auto">
          <a:xfrm>
            <a:off x="533400" y="5986462"/>
            <a:ext cx="731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lr>
                <a:schemeClr val="bg2"/>
              </a:buClr>
              <a:buSzPct val="9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r>
              <a:rPr lang="en-US" altLang="en-US" sz="2000" dirty="0"/>
              <a:t>after 25 % edge removal (29 edges) we are left with 87 edges, average degree 3.48 still well above threshold</a:t>
            </a:r>
          </a:p>
        </p:txBody>
      </p:sp>
      <p:pic>
        <p:nvPicPr>
          <p:cNvPr id="9" name="Picture 10" descr="output">
            <a:extLst>
              <a:ext uri="{FF2B5EF4-FFF2-40B4-BE49-F238E27FC236}">
                <a16:creationId xmlns:a16="http://schemas.microsoft.com/office/drawing/2014/main" id="{93E01E3E-0499-E237-1B83-D7F43FF074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066800"/>
            <a:ext cx="225742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output">
            <a:extLst>
              <a:ext uri="{FF2B5EF4-FFF2-40B4-BE49-F238E27FC236}">
                <a16:creationId xmlns:a16="http://schemas.microsoft.com/office/drawing/2014/main" id="{DF985338-AA64-906E-B0ED-C7CF2441DE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066800"/>
            <a:ext cx="225742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00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ajan Pro"/>
                <a:cs typeface="Trajan Pro"/>
              </a:rPr>
              <a:t>Percolation Theory</a:t>
            </a: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D7DBD8D-9B68-F08B-9102-8EE09D20D464}"/>
              </a:ext>
            </a:extLst>
          </p:cNvPr>
          <p:cNvSpPr txBox="1"/>
          <p:nvPr/>
        </p:nvSpPr>
        <p:spPr>
          <a:xfrm>
            <a:off x="2257425" y="2057400"/>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12" name="Rectangle 3">
                <a:extLst>
                  <a:ext uri="{FF2B5EF4-FFF2-40B4-BE49-F238E27FC236}">
                    <a16:creationId xmlns:a16="http://schemas.microsoft.com/office/drawing/2014/main" id="{36AD8920-17D3-05B8-7488-F38F21AFE177}"/>
                  </a:ext>
                </a:extLst>
              </p:cNvPr>
              <p:cNvSpPr txBox="1">
                <a:spLocks noChangeArrowheads="1"/>
              </p:cNvSpPr>
              <p:nvPr/>
            </p:nvSpPr>
            <p:spPr>
              <a:xfrm>
                <a:off x="284916" y="1157288"/>
                <a:ext cx="4038600" cy="4495800"/>
              </a:xfrm>
              <a:prstGeom prst="rect">
                <a:avLst/>
              </a:prstGeom>
              <a:noFill/>
              <a:ln/>
            </p:spPr>
            <p:txBody>
              <a:bodyPr>
                <a:noAutofit/>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If </a:t>
                </a:r>
                <a14:m>
                  <m:oMath xmlns:m="http://schemas.openxmlformats.org/officeDocument/2006/math">
                    <m:r>
                      <a:rPr kumimoji="0" lang="en-US" sz="1600" b="1" i="1" u="none" strike="noStrike" kern="1200" cap="none" spc="0" normalizeH="0" baseline="0" noProof="0" dirty="0" smtClean="0">
                        <a:ln>
                          <a:noFill/>
                        </a:ln>
                        <a:solidFill>
                          <a:schemeClr val="tx1"/>
                        </a:solidFill>
                        <a:effectLst/>
                        <a:uLnTx/>
                        <a:uFillTx/>
                        <a:latin typeface="Cambria Math" panose="02040503050406030204" pitchFamily="18" charset="0"/>
                      </a:rPr>
                      <m:t>𝒄</m:t>
                    </m:r>
                    <m:r>
                      <a:rPr kumimoji="0" lang="en-US" sz="1600" b="1" i="1" u="none" strike="noStrike" kern="1200" cap="none" spc="0" normalizeH="0" baseline="0" noProof="0" dirty="0" smtClean="0">
                        <a:ln>
                          <a:noFill/>
                        </a:ln>
                        <a:solidFill>
                          <a:schemeClr val="tx1"/>
                        </a:solidFill>
                        <a:effectLst/>
                        <a:uLnTx/>
                        <a:uFillTx/>
                        <a:latin typeface="Cambria Math" panose="02040503050406030204" pitchFamily="18" charset="0"/>
                      </a:rPr>
                      <m:t> &lt; </m:t>
                    </m:r>
                    <m:r>
                      <a:rPr kumimoji="0" lang="en-US" sz="1600" b="1" i="1" u="none" strike="noStrike" kern="1200" cap="none" spc="0" normalizeH="0" baseline="0" noProof="0" dirty="0" smtClean="0">
                        <a:ln>
                          <a:noFill/>
                        </a:ln>
                        <a:solidFill>
                          <a:schemeClr val="tx1"/>
                        </a:solidFill>
                        <a:effectLst/>
                        <a:uLnTx/>
                        <a:uFillTx/>
                        <a:latin typeface="Cambria Math" panose="02040503050406030204" pitchFamily="18" charset="0"/>
                      </a:rPr>
                      <m:t>𝟏</m:t>
                    </m:r>
                  </m:oMath>
                </a14:m>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srgbClr val="1923F3"/>
                    </a:solidFill>
                    <a:effectLst/>
                    <a:uLnTx/>
                    <a:uFillTx/>
                    <a:latin typeface="Arial" panose="020B0604020202020204" pitchFamily="34" charset="0"/>
                    <a:cs typeface="Arial" panose="020B0604020202020204" pitchFamily="34" charset="0"/>
                  </a:rPr>
                  <a:t>small</a:t>
                </a:r>
                <a:r>
                  <a:rPr kumimoji="0" lang="en-US" sz="1600" b="0" i="0" u="none" strike="noStrike" kern="1200" cap="none" spc="0" normalizeH="0" baseline="0" noProof="0" dirty="0">
                    <a:ln>
                      <a:noFill/>
                    </a:ln>
                    <a:solidFill>
                      <a:srgbClr val="1923F3"/>
                    </a:solidFill>
                    <a:effectLst/>
                    <a:uLnTx/>
                    <a:uFillTx/>
                    <a:latin typeface="Arial" panose="020B0604020202020204" pitchFamily="34" charset="0"/>
                    <a:cs typeface="Arial" panose="020B0604020202020204" pitchFamily="34" charset="0"/>
                  </a:rPr>
                  <a:t>, isolated clusters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small</a:t>
                </a:r>
                <a:r>
                  <a:rPr kumimoji="0" lang="en-US" sz="1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diameters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short</a:t>
                </a:r>
                <a:r>
                  <a:rPr kumimoji="0" lang="en-US" sz="1600" b="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 path lengths</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a:t>
                </a:r>
                <a14:m>
                  <m:oMath xmlns:m="http://schemas.openxmlformats.org/officeDocument/2006/math">
                    <m:r>
                      <a:rPr kumimoji="0" lang="en-US" sz="1600" b="1" i="1" u="none" strike="noStrike" kern="1200" cap="none" spc="0" normalizeH="0" baseline="0" noProof="0" dirty="0" smtClean="0">
                        <a:ln>
                          <a:noFill/>
                        </a:ln>
                        <a:solidFill>
                          <a:schemeClr val="tx1"/>
                        </a:solidFill>
                        <a:effectLst/>
                        <a:uLnTx/>
                        <a:uFillTx/>
                        <a:latin typeface="Cambria Math" panose="02040503050406030204" pitchFamily="18" charset="0"/>
                      </a:rPr>
                      <m:t>𝒄</m:t>
                    </m:r>
                    <m:r>
                      <a:rPr kumimoji="0" lang="en-US" sz="1600" b="1" i="1" u="none" strike="noStrike" kern="1200" cap="none" spc="0" normalizeH="0" baseline="0" noProof="0" dirty="0" smtClean="0">
                        <a:ln>
                          <a:noFill/>
                        </a:ln>
                        <a:solidFill>
                          <a:schemeClr val="tx1"/>
                        </a:solidFill>
                        <a:effectLst/>
                        <a:uLnTx/>
                        <a:uFillTx/>
                        <a:latin typeface="Cambria Math" panose="02040503050406030204" pitchFamily="18" charset="0"/>
                      </a:rPr>
                      <m:t> = </m:t>
                    </m:r>
                    <m:r>
                      <a:rPr kumimoji="0" lang="en-US" sz="1600" b="1" i="1" u="none" strike="noStrike" kern="1200" cap="none" spc="0" normalizeH="0" baseline="0" noProof="0" dirty="0" smtClean="0">
                        <a:ln>
                          <a:noFill/>
                        </a:ln>
                        <a:solidFill>
                          <a:schemeClr val="tx1"/>
                        </a:solidFill>
                        <a:effectLst/>
                        <a:uLnTx/>
                        <a:uFillTx/>
                        <a:latin typeface="Cambria Math" panose="02040503050406030204" pitchFamily="18" charset="0"/>
                      </a:rPr>
                      <m:t>𝟏</m:t>
                    </m:r>
                  </m:oMath>
                </a14:m>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1923F3"/>
                    </a:solidFill>
                    <a:effectLst/>
                    <a:uLnTx/>
                    <a:uFillTx/>
                    <a:latin typeface="Arial" panose="020B0604020202020204" pitchFamily="34" charset="0"/>
                    <a:cs typeface="Arial" panose="020B0604020202020204" pitchFamily="34" charset="0"/>
                  </a:rPr>
                  <a:t>a</a:t>
                </a:r>
                <a:r>
                  <a:rPr kumimoji="0" lang="en-US" sz="1600" b="0" i="1" u="none" strike="noStrike" kern="1200" cap="none" spc="0" normalizeH="0" baseline="0" noProof="0" dirty="0">
                    <a:ln>
                      <a:noFill/>
                    </a:ln>
                    <a:solidFill>
                      <a:srgbClr val="1923F3"/>
                    </a:solidFill>
                    <a:effectLst/>
                    <a:uLnTx/>
                    <a:uFillTx/>
                    <a:latin typeface="Arial" panose="020B0604020202020204" pitchFamily="34" charset="0"/>
                    <a:cs typeface="Arial" panose="020B0604020202020204" pitchFamily="34" charset="0"/>
                  </a:rPr>
                  <a:t> </a:t>
                </a:r>
                <a:r>
                  <a:rPr kumimoji="0" lang="en-US" sz="1600" b="1" i="1" u="none" strike="noStrike" kern="1200" cap="none" spc="0" normalizeH="0" baseline="0" noProof="0" dirty="0">
                    <a:ln>
                      <a:noFill/>
                    </a:ln>
                    <a:solidFill>
                      <a:srgbClr val="1923F3"/>
                    </a:solidFill>
                    <a:effectLst/>
                    <a:uLnTx/>
                    <a:uFillTx/>
                    <a:latin typeface="Arial" panose="020B0604020202020204" pitchFamily="34" charset="0"/>
                    <a:cs typeface="Arial" panose="020B0604020202020204" pitchFamily="34" charset="0"/>
                  </a:rPr>
                  <a:t>giant component</a:t>
                </a:r>
                <a:r>
                  <a:rPr kumimoji="0" lang="en-US" sz="1600" b="0" i="1" u="none" strike="noStrike" kern="1200" cap="none" spc="0" normalizeH="0" baseline="0" noProof="0" dirty="0">
                    <a:ln>
                      <a:noFill/>
                    </a:ln>
                    <a:solidFill>
                      <a:srgbClr val="1923F3"/>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solidFill>
                      <a:srgbClr val="1923F3"/>
                    </a:solidFill>
                    <a:effectLst/>
                    <a:uLnTx/>
                    <a:uFillTx/>
                    <a:latin typeface="Arial" panose="020B0604020202020204" pitchFamily="34" charset="0"/>
                    <a:cs typeface="Arial" panose="020B0604020202020204" pitchFamily="34" charset="0"/>
                  </a:rPr>
                  <a:t>appears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diameter </a:t>
                </a:r>
                <a:r>
                  <a:rPr kumimoji="0" lang="en-US" sz="1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peaks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path lengths are </a:t>
                </a:r>
                <a:r>
                  <a:rPr lang="en-US" sz="1600" b="1" dirty="0">
                    <a:solidFill>
                      <a:srgbClr val="00B050"/>
                    </a:solidFill>
                    <a:latin typeface="Arial" panose="020B0604020202020204" pitchFamily="34" charset="0"/>
                    <a:cs typeface="Arial" panose="020B0604020202020204" pitchFamily="34" charset="0"/>
                  </a:rPr>
                  <a:t>long</a:t>
                </a:r>
                <a:endParaRPr kumimoji="0" lang="en-US" sz="1600" b="0" i="1" u="none" strike="noStrike" kern="1200" cap="none" spc="0" normalizeH="0" baseline="0" noProof="0" dirty="0">
                  <a:ln>
                    <a:noFill/>
                  </a:ln>
                  <a:solidFill>
                    <a:srgbClr val="0D0163"/>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For </a:t>
                </a:r>
                <a14:m>
                  <m:oMath xmlns:m="http://schemas.openxmlformats.org/officeDocument/2006/math">
                    <m:r>
                      <a:rPr kumimoji="0" lang="en-US" sz="1600" b="1" i="1" u="none" strike="noStrike" kern="1200" cap="none" spc="0" normalizeH="0" baseline="0" noProof="0" dirty="0" smtClean="0">
                        <a:ln>
                          <a:noFill/>
                        </a:ln>
                        <a:solidFill>
                          <a:schemeClr val="tx1"/>
                        </a:solidFill>
                        <a:effectLst/>
                        <a:uLnTx/>
                        <a:uFillTx/>
                        <a:latin typeface="Cambria Math" panose="02040503050406030204" pitchFamily="18" charset="0"/>
                      </a:rPr>
                      <m:t>𝒄</m:t>
                    </m:r>
                    <m:r>
                      <a:rPr kumimoji="0" lang="en-US" sz="1600" b="1" i="1" u="none" strike="noStrike" kern="1200" cap="none" spc="0" normalizeH="0" baseline="0" noProof="0" dirty="0" smtClean="0">
                        <a:ln>
                          <a:noFill/>
                        </a:ln>
                        <a:solidFill>
                          <a:schemeClr val="tx1"/>
                        </a:solidFill>
                        <a:effectLst/>
                        <a:uLnTx/>
                        <a:uFillTx/>
                        <a:latin typeface="Cambria Math" panose="02040503050406030204" pitchFamily="18" charset="0"/>
                      </a:rPr>
                      <m:t> &gt; </m:t>
                    </m:r>
                    <m:r>
                      <a:rPr kumimoji="0" lang="en-US" sz="1600" b="1" i="1" u="none" strike="noStrike" kern="1200" cap="none" spc="0" normalizeH="0" baseline="0" noProof="0" dirty="0" smtClean="0">
                        <a:ln>
                          <a:noFill/>
                        </a:ln>
                        <a:solidFill>
                          <a:schemeClr val="tx1"/>
                        </a:solidFill>
                        <a:effectLst/>
                        <a:uLnTx/>
                        <a:uFillTx/>
                        <a:latin typeface="Cambria Math" panose="02040503050406030204" pitchFamily="18" charset="0"/>
                      </a:rPr>
                      <m:t>𝟏</m:t>
                    </m:r>
                  </m:oMath>
                </a14:m>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1923F3"/>
                    </a:solidFill>
                    <a:effectLst/>
                    <a:uLnTx/>
                    <a:uFillTx/>
                    <a:latin typeface="Arial" panose="020B0604020202020204" pitchFamily="34" charset="0"/>
                    <a:cs typeface="Arial" panose="020B0604020202020204" pitchFamily="34" charset="0"/>
                  </a:rPr>
                  <a:t>almost </a:t>
                </a:r>
                <a:r>
                  <a:rPr kumimoji="0" lang="en-US" sz="1600" b="1" i="0" u="none" strike="noStrike" kern="1200" cap="none" spc="0" normalizeH="0" baseline="0" noProof="0" dirty="0">
                    <a:ln>
                      <a:noFill/>
                    </a:ln>
                    <a:solidFill>
                      <a:srgbClr val="1923F3"/>
                    </a:solidFill>
                    <a:effectLst/>
                    <a:uLnTx/>
                    <a:uFillTx/>
                    <a:latin typeface="Arial" panose="020B0604020202020204" pitchFamily="34" charset="0"/>
                    <a:cs typeface="Arial" panose="020B0604020202020204" pitchFamily="34" charset="0"/>
                  </a:rPr>
                  <a:t>all</a:t>
                </a:r>
                <a:r>
                  <a:rPr kumimoji="0" lang="en-US" sz="1600" b="0" i="0" u="none" strike="noStrike" kern="1200" cap="none" spc="0" normalizeH="0" baseline="0" noProof="0" dirty="0">
                    <a:ln>
                      <a:noFill/>
                    </a:ln>
                    <a:solidFill>
                      <a:srgbClr val="1923F3"/>
                    </a:solidFill>
                    <a:effectLst/>
                    <a:uLnTx/>
                    <a:uFillTx/>
                    <a:latin typeface="Arial" panose="020B0604020202020204" pitchFamily="34" charset="0"/>
                    <a:cs typeface="Arial" panose="020B0604020202020204" pitchFamily="34" charset="0"/>
                  </a:rPr>
                  <a:t> nodes </a:t>
                </a:r>
                <a:r>
                  <a:rPr kumimoji="0" lang="en-US" sz="1600" b="1" i="0" u="none" strike="noStrike" kern="1200" cap="none" spc="0" normalizeH="0" baseline="0" noProof="0" dirty="0">
                    <a:ln>
                      <a:noFill/>
                    </a:ln>
                    <a:solidFill>
                      <a:srgbClr val="1923F3"/>
                    </a:solidFill>
                    <a:effectLst/>
                    <a:uLnTx/>
                    <a:uFillTx/>
                    <a:latin typeface="Arial" panose="020B0604020202020204" pitchFamily="34" charset="0"/>
                    <a:cs typeface="Arial" panose="020B0604020202020204" pitchFamily="34" charset="0"/>
                  </a:rPr>
                  <a:t>connected</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diameter </a:t>
                </a:r>
                <a:r>
                  <a:rPr kumimoji="0" lang="en-US" sz="1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shrinks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path lengths </a:t>
                </a:r>
                <a:r>
                  <a:rPr kumimoji="0" lang="en-US" sz="16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shorten</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b="0" i="0" u="none" strike="noStrike" kern="1200" cap="none" spc="0" normalizeH="0" baseline="0" noProof="0" dirty="0">
                  <a:ln>
                    <a:noFill/>
                  </a:ln>
                  <a:solidFill>
                    <a:srgbClr val="0D0163"/>
                  </a:solidFill>
                  <a:effectLst/>
                  <a:uLnTx/>
                  <a:uFillTx/>
                  <a:latin typeface="Arial" panose="020B0604020202020204" pitchFamily="34" charset="0"/>
                  <a:cs typeface="Arial" panose="020B0604020202020204" pitchFamily="34" charset="0"/>
                </a:endParaRPr>
              </a:p>
            </p:txBody>
          </p:sp>
        </mc:Choice>
        <mc:Fallback xmlns="">
          <p:sp>
            <p:nvSpPr>
              <p:cNvPr id="12" name="Rectangle 3">
                <a:extLst>
                  <a:ext uri="{FF2B5EF4-FFF2-40B4-BE49-F238E27FC236}">
                    <a16:creationId xmlns:a16="http://schemas.microsoft.com/office/drawing/2014/main" id="{36AD8920-17D3-05B8-7488-F38F21AFE177}"/>
                  </a:ext>
                </a:extLst>
              </p:cNvPr>
              <p:cNvSpPr txBox="1">
                <a:spLocks noRot="1" noChangeAspect="1" noMove="1" noResize="1" noEditPoints="1" noAdjustHandles="1" noChangeArrowheads="1" noChangeShapeType="1" noTextEdit="1"/>
              </p:cNvSpPr>
              <p:nvPr/>
            </p:nvSpPr>
            <p:spPr>
              <a:xfrm>
                <a:off x="284916" y="1157288"/>
                <a:ext cx="4038600" cy="4495800"/>
              </a:xfrm>
              <a:prstGeom prst="rect">
                <a:avLst/>
              </a:prstGeom>
              <a:blipFill>
                <a:blip r:embed="rId3"/>
                <a:stretch>
                  <a:fillRect l="-940" t="-1130"/>
                </a:stretch>
              </a:blipFill>
              <a:ln/>
            </p:spPr>
            <p:txBody>
              <a:bodyPr/>
              <a:lstStyle/>
              <a:p>
                <a:r>
                  <a:rPr lang="en-US">
                    <a:noFill/>
                  </a:rPr>
                  <a:t> </a:t>
                </a:r>
              </a:p>
            </p:txBody>
          </p:sp>
        </mc:Fallback>
      </mc:AlternateContent>
      <p:sp>
        <p:nvSpPr>
          <p:cNvPr id="13" name="TextBox 12">
            <a:extLst>
              <a:ext uri="{FF2B5EF4-FFF2-40B4-BE49-F238E27FC236}">
                <a16:creationId xmlns:a16="http://schemas.microsoft.com/office/drawing/2014/main" id="{F7954663-C202-5BD7-B6F7-0259CFDED300}"/>
              </a:ext>
            </a:extLst>
          </p:cNvPr>
          <p:cNvSpPr txBox="1"/>
          <p:nvPr/>
        </p:nvSpPr>
        <p:spPr>
          <a:xfrm>
            <a:off x="5457361" y="5393233"/>
            <a:ext cx="2477217" cy="369332"/>
          </a:xfrm>
          <a:prstGeom prst="rect">
            <a:avLst/>
          </a:prstGeom>
          <a:noFill/>
        </p:spPr>
        <p:txBody>
          <a:bodyPr wrap="none" rtlCol="0">
            <a:spAutoFit/>
          </a:bodyPr>
          <a:lstStyle/>
          <a:p>
            <a:r>
              <a:rPr lang="en-US" dirty="0"/>
              <a:t>c</a:t>
            </a:r>
            <a:r>
              <a:rPr lang="en-US" baseline="0" dirty="0"/>
              <a:t> – average node degree</a:t>
            </a:r>
            <a:endParaRPr lang="en-US" dirty="0"/>
          </a:p>
        </p:txBody>
      </p:sp>
      <p:sp>
        <p:nvSpPr>
          <p:cNvPr id="14" name="TextBox 13">
            <a:extLst>
              <a:ext uri="{FF2B5EF4-FFF2-40B4-BE49-F238E27FC236}">
                <a16:creationId xmlns:a16="http://schemas.microsoft.com/office/drawing/2014/main" id="{C7F35A12-50ED-B9E7-281C-F3938555AE03}"/>
              </a:ext>
            </a:extLst>
          </p:cNvPr>
          <p:cNvSpPr txBox="1"/>
          <p:nvPr/>
        </p:nvSpPr>
        <p:spPr>
          <a:xfrm>
            <a:off x="78380" y="6470651"/>
            <a:ext cx="9274617" cy="323165"/>
          </a:xfrm>
          <a:prstGeom prst="rect">
            <a:avLst/>
          </a:prstGeom>
          <a:noFill/>
        </p:spPr>
        <p:txBody>
          <a:bodyPr wrap="square" rtlCol="0">
            <a:spAutoFit/>
          </a:bodyPr>
          <a:lstStyle/>
          <a:p>
            <a:r>
              <a:rPr lang="en-US" altLang="en-US" sz="1500" dirty="0">
                <a:latin typeface="Arial" panose="020B0604020202020204" pitchFamily="34" charset="0"/>
              </a:rPr>
              <a:t>It is somewhat unexpected, however that one link is </a:t>
            </a:r>
            <a:r>
              <a:rPr lang="en-US" altLang="en-US" sz="1500" i="1" dirty="0">
                <a:latin typeface="Arial" panose="020B0604020202020204" pitchFamily="34" charset="0"/>
              </a:rPr>
              <a:t>sufficient </a:t>
            </a:r>
            <a:r>
              <a:rPr lang="en-US" altLang="en-US" sz="1500" dirty="0">
                <a:latin typeface="Arial" panose="020B0604020202020204" pitchFamily="34" charset="0"/>
              </a:rPr>
              <a:t>for the emergence of a giant component. </a:t>
            </a:r>
          </a:p>
        </p:txBody>
      </p:sp>
      <p:pic>
        <p:nvPicPr>
          <p:cNvPr id="15" name="Picture 14" descr="Chart, scatter chart&#10;&#10;Description automatically generated">
            <a:extLst>
              <a:ext uri="{FF2B5EF4-FFF2-40B4-BE49-F238E27FC236}">
                <a16:creationId xmlns:a16="http://schemas.microsoft.com/office/drawing/2014/main" id="{D4B691C9-B8F1-1AB1-8E71-F23A5FC14956}"/>
              </a:ext>
            </a:extLst>
          </p:cNvPr>
          <p:cNvPicPr>
            <a:picLocks noChangeAspect="1"/>
          </p:cNvPicPr>
          <p:nvPr/>
        </p:nvPicPr>
        <p:blipFill>
          <a:blip r:embed="rId4"/>
          <a:stretch>
            <a:fillRect/>
          </a:stretch>
        </p:blipFill>
        <p:spPr>
          <a:xfrm>
            <a:off x="167593" y="5096941"/>
            <a:ext cx="5286097" cy="1260997"/>
          </a:xfrm>
          <a:prstGeom prst="rect">
            <a:avLst/>
          </a:prstGeom>
        </p:spPr>
      </p:pic>
      <p:sp>
        <p:nvSpPr>
          <p:cNvPr id="16" name="Text Box 24">
            <a:extLst>
              <a:ext uri="{FF2B5EF4-FFF2-40B4-BE49-F238E27FC236}">
                <a16:creationId xmlns:a16="http://schemas.microsoft.com/office/drawing/2014/main" id="{B2F2FE20-05E5-255B-3ED3-C02F9ACD7877}"/>
              </a:ext>
            </a:extLst>
          </p:cNvPr>
          <p:cNvSpPr txBox="1">
            <a:spLocks noChangeArrowheads="1"/>
          </p:cNvSpPr>
          <p:nvPr/>
        </p:nvSpPr>
        <p:spPr bwMode="auto">
          <a:xfrm rot="10800000">
            <a:off x="8590442" y="629307"/>
            <a:ext cx="430887" cy="4460875"/>
          </a:xfrm>
          <a:prstGeom prst="rect">
            <a:avLst/>
          </a:prstGeom>
          <a:noFill/>
          <a:ln w="12700">
            <a:noFill/>
            <a:miter lim="800000"/>
            <a:headEnd/>
            <a:tailEnd/>
          </a:ln>
          <a:effectLst/>
        </p:spPr>
        <p:txBody>
          <a:bodyPr vert="eaVert" wrap="square">
            <a:spAutoFit/>
          </a:bodyPr>
          <a:lstStyle/>
          <a:p>
            <a:pPr algn="ctr"/>
            <a:r>
              <a:rPr lang="en-US" sz="1600" dirty="0">
                <a:solidFill>
                  <a:srgbClr val="FF0000"/>
                </a:solidFill>
                <a:latin typeface="Arial" panose="020B0604020202020204" pitchFamily="34" charset="0"/>
                <a:cs typeface="Arial" panose="020B0604020202020204" pitchFamily="34" charset="0"/>
              </a:rPr>
              <a:t>Diameter of largest component</a:t>
            </a:r>
          </a:p>
        </p:txBody>
      </p:sp>
      <p:sp>
        <p:nvSpPr>
          <p:cNvPr id="17" name="Line 19">
            <a:extLst>
              <a:ext uri="{FF2B5EF4-FFF2-40B4-BE49-F238E27FC236}">
                <a16:creationId xmlns:a16="http://schemas.microsoft.com/office/drawing/2014/main" id="{646DED1C-D67A-CFAB-9C31-DD5D7482FEC9}"/>
              </a:ext>
            </a:extLst>
          </p:cNvPr>
          <p:cNvSpPr>
            <a:spLocks noChangeShapeType="1"/>
          </p:cNvSpPr>
          <p:nvPr/>
        </p:nvSpPr>
        <p:spPr bwMode="auto">
          <a:xfrm flipV="1">
            <a:off x="5181600" y="968660"/>
            <a:ext cx="0" cy="3276600"/>
          </a:xfrm>
          <a:prstGeom prst="line">
            <a:avLst/>
          </a:prstGeom>
          <a:noFill/>
          <a:ln w="12700">
            <a:solidFill>
              <a:schemeClr val="tx1"/>
            </a:solidFill>
            <a:round/>
            <a:headEnd/>
            <a:tailEnd type="triangle" w="med" len="med"/>
          </a:ln>
          <a:effectLst/>
        </p:spPr>
        <p:txBody>
          <a:bodyPr/>
          <a:lstStyle/>
          <a:p>
            <a:endParaRPr lang="en-US" dirty="0">
              <a:latin typeface="Open Sans" panose="020B0606030504020204" pitchFamily="34" charset="0"/>
            </a:endParaRPr>
          </a:p>
        </p:txBody>
      </p:sp>
      <p:sp>
        <p:nvSpPr>
          <p:cNvPr id="18" name="Line 20">
            <a:extLst>
              <a:ext uri="{FF2B5EF4-FFF2-40B4-BE49-F238E27FC236}">
                <a16:creationId xmlns:a16="http://schemas.microsoft.com/office/drawing/2014/main" id="{638F44C1-9850-CA05-96E4-1C363AF6CB05}"/>
              </a:ext>
            </a:extLst>
          </p:cNvPr>
          <p:cNvSpPr>
            <a:spLocks noChangeShapeType="1"/>
          </p:cNvSpPr>
          <p:nvPr/>
        </p:nvSpPr>
        <p:spPr bwMode="auto">
          <a:xfrm>
            <a:off x="4876800" y="4245258"/>
            <a:ext cx="3810000" cy="0"/>
          </a:xfrm>
          <a:prstGeom prst="line">
            <a:avLst/>
          </a:prstGeom>
          <a:noFill/>
          <a:ln w="12700">
            <a:solidFill>
              <a:schemeClr val="tx1"/>
            </a:solidFill>
            <a:round/>
            <a:headEnd/>
            <a:tailEnd type="triangle" w="med" len="med"/>
          </a:ln>
          <a:effectLst/>
        </p:spPr>
        <p:txBody>
          <a:bodyPr/>
          <a:lstStyle/>
          <a:p>
            <a:endParaRPr lang="en-US" dirty="0">
              <a:latin typeface="Open Sans" panose="020B0606030504020204" pitchFamily="34" charset="0"/>
            </a:endParaRPr>
          </a:p>
        </p:txBody>
      </p:sp>
      <p:sp>
        <p:nvSpPr>
          <p:cNvPr id="19" name="Freeform 22">
            <a:extLst>
              <a:ext uri="{FF2B5EF4-FFF2-40B4-BE49-F238E27FC236}">
                <a16:creationId xmlns:a16="http://schemas.microsoft.com/office/drawing/2014/main" id="{058E147C-F92A-5C10-4F35-654B69727C25}"/>
              </a:ext>
            </a:extLst>
          </p:cNvPr>
          <p:cNvSpPr>
            <a:spLocks/>
          </p:cNvSpPr>
          <p:nvPr/>
        </p:nvSpPr>
        <p:spPr bwMode="auto">
          <a:xfrm>
            <a:off x="5181600" y="2467258"/>
            <a:ext cx="3505200" cy="1812925"/>
          </a:xfrm>
          <a:custGeom>
            <a:avLst/>
            <a:gdLst/>
            <a:ahLst/>
            <a:cxnLst>
              <a:cxn ang="0">
                <a:pos x="0" y="1120"/>
              </a:cxn>
              <a:cxn ang="0">
                <a:pos x="424" y="1125"/>
              </a:cxn>
              <a:cxn ang="0">
                <a:pos x="944" y="1019"/>
              </a:cxn>
              <a:cxn ang="0">
                <a:pos x="1105" y="387"/>
              </a:cxn>
              <a:cxn ang="0">
                <a:pos x="1440" y="112"/>
              </a:cxn>
              <a:cxn ang="0">
                <a:pos x="2016" y="16"/>
              </a:cxn>
              <a:cxn ang="0">
                <a:pos x="2208" y="16"/>
              </a:cxn>
            </a:cxnLst>
            <a:rect l="0" t="0" r="r" b="b"/>
            <a:pathLst>
              <a:path w="2208" h="1142">
                <a:moveTo>
                  <a:pt x="0" y="1120"/>
                </a:moveTo>
                <a:cubicBezTo>
                  <a:pt x="71" y="1121"/>
                  <a:pt x="136" y="1125"/>
                  <a:pt x="424" y="1125"/>
                </a:cubicBezTo>
                <a:cubicBezTo>
                  <a:pt x="712" y="1125"/>
                  <a:pt x="831" y="1142"/>
                  <a:pt x="944" y="1019"/>
                </a:cubicBezTo>
                <a:cubicBezTo>
                  <a:pt x="987" y="927"/>
                  <a:pt x="1022" y="538"/>
                  <a:pt x="1105" y="387"/>
                </a:cubicBezTo>
                <a:cubicBezTo>
                  <a:pt x="1188" y="236"/>
                  <a:pt x="1288" y="174"/>
                  <a:pt x="1440" y="112"/>
                </a:cubicBezTo>
                <a:cubicBezTo>
                  <a:pt x="1592" y="50"/>
                  <a:pt x="1888" y="32"/>
                  <a:pt x="2016" y="16"/>
                </a:cubicBezTo>
                <a:cubicBezTo>
                  <a:pt x="2144" y="0"/>
                  <a:pt x="2176" y="8"/>
                  <a:pt x="2208" y="16"/>
                </a:cubicBezTo>
              </a:path>
            </a:pathLst>
          </a:custGeom>
          <a:noFill/>
          <a:ln w="38100" cap="flat" cmpd="sng">
            <a:solidFill>
              <a:srgbClr val="1923F3"/>
            </a:solidFill>
            <a:prstDash val="solid"/>
            <a:round/>
            <a:headEnd/>
            <a:tailEnd/>
          </a:ln>
          <a:effectLst/>
        </p:spPr>
        <p:txBody>
          <a:bodyPr/>
          <a:lstStyle/>
          <a:p>
            <a:endParaRPr lang="en-US" dirty="0">
              <a:solidFill>
                <a:srgbClr val="002060"/>
              </a:solidFill>
              <a:latin typeface="Open Sans" panose="020B0606030504020204" pitchFamily="34" charset="0"/>
            </a:endParaRPr>
          </a:p>
        </p:txBody>
      </p:sp>
      <p:sp>
        <p:nvSpPr>
          <p:cNvPr id="20" name="Line 23">
            <a:extLst>
              <a:ext uri="{FF2B5EF4-FFF2-40B4-BE49-F238E27FC236}">
                <a16:creationId xmlns:a16="http://schemas.microsoft.com/office/drawing/2014/main" id="{98530F19-2207-F5BD-5CAA-6186212F89BB}"/>
              </a:ext>
            </a:extLst>
          </p:cNvPr>
          <p:cNvSpPr>
            <a:spLocks noChangeShapeType="1"/>
          </p:cNvSpPr>
          <p:nvPr/>
        </p:nvSpPr>
        <p:spPr bwMode="auto">
          <a:xfrm>
            <a:off x="5181600" y="2416458"/>
            <a:ext cx="3505200" cy="0"/>
          </a:xfrm>
          <a:prstGeom prst="line">
            <a:avLst/>
          </a:prstGeom>
          <a:noFill/>
          <a:ln w="6350">
            <a:solidFill>
              <a:schemeClr val="tx1"/>
            </a:solidFill>
            <a:prstDash val="dash"/>
            <a:round/>
            <a:headEnd/>
            <a:tailEnd/>
          </a:ln>
          <a:effectLst/>
        </p:spPr>
        <p:txBody>
          <a:bodyPr/>
          <a:lstStyle/>
          <a:p>
            <a:endParaRPr lang="en-US" dirty="0">
              <a:latin typeface="Open Sans" panose="020B0606030504020204" pitchFamily="34" charset="0"/>
            </a:endParaRPr>
          </a:p>
        </p:txBody>
      </p:sp>
      <p:sp>
        <p:nvSpPr>
          <p:cNvPr id="21" name="Text Box 24">
            <a:extLst>
              <a:ext uri="{FF2B5EF4-FFF2-40B4-BE49-F238E27FC236}">
                <a16:creationId xmlns:a16="http://schemas.microsoft.com/office/drawing/2014/main" id="{E53302CD-EA1D-76E8-CE5A-1080FA5555B8}"/>
              </a:ext>
            </a:extLst>
          </p:cNvPr>
          <p:cNvSpPr txBox="1">
            <a:spLocks noChangeArrowheads="1"/>
          </p:cNvSpPr>
          <p:nvPr/>
        </p:nvSpPr>
        <p:spPr bwMode="auto">
          <a:xfrm rot="10800000">
            <a:off x="4322802" y="605119"/>
            <a:ext cx="430887" cy="4460875"/>
          </a:xfrm>
          <a:prstGeom prst="rect">
            <a:avLst/>
          </a:prstGeom>
          <a:noFill/>
          <a:ln w="12700">
            <a:noFill/>
            <a:miter lim="800000"/>
            <a:headEnd/>
            <a:tailEnd/>
          </a:ln>
          <a:effectLst/>
        </p:spPr>
        <p:txBody>
          <a:bodyPr vert="eaVert" wrap="square">
            <a:spAutoFit/>
          </a:bodyPr>
          <a:lstStyle/>
          <a:p>
            <a:pPr algn="ctr"/>
            <a:r>
              <a:rPr lang="en-US" sz="1600" dirty="0">
                <a:solidFill>
                  <a:srgbClr val="1923F3"/>
                </a:solidFill>
                <a:latin typeface="Arial" panose="020B0604020202020204" pitchFamily="34" charset="0"/>
                <a:cs typeface="Arial" panose="020B0604020202020204" pitchFamily="34" charset="0"/>
              </a:rPr>
              <a:t>Percentage of nodes in largest component</a:t>
            </a:r>
          </a:p>
        </p:txBody>
      </p:sp>
      <p:sp>
        <p:nvSpPr>
          <p:cNvPr id="22" name="Text Box 25">
            <a:extLst>
              <a:ext uri="{FF2B5EF4-FFF2-40B4-BE49-F238E27FC236}">
                <a16:creationId xmlns:a16="http://schemas.microsoft.com/office/drawing/2014/main" id="{7F576ECD-4F66-0825-3E62-FD34391EDD10}"/>
              </a:ext>
            </a:extLst>
          </p:cNvPr>
          <p:cNvSpPr txBox="1">
            <a:spLocks noChangeArrowheads="1"/>
          </p:cNvSpPr>
          <p:nvPr/>
        </p:nvSpPr>
        <p:spPr bwMode="auto">
          <a:xfrm>
            <a:off x="4784725" y="2275170"/>
            <a:ext cx="437940" cy="307777"/>
          </a:xfrm>
          <a:prstGeom prst="rect">
            <a:avLst/>
          </a:prstGeom>
          <a:noFill/>
          <a:ln w="12700">
            <a:noFill/>
            <a:miter lim="800000"/>
            <a:headEnd/>
            <a:tailEnd/>
          </a:ln>
          <a:effectLst/>
        </p:spPr>
        <p:txBody>
          <a:bodyPr wrap="none">
            <a:spAutoFit/>
          </a:bodyPr>
          <a:lstStyle/>
          <a:p>
            <a:r>
              <a:rPr lang="en-US" sz="1400" dirty="0">
                <a:latin typeface="Open Sans" panose="020B0606030504020204" pitchFamily="34" charset="0"/>
              </a:rPr>
              <a:t>1.0</a:t>
            </a:r>
          </a:p>
        </p:txBody>
      </p:sp>
      <p:sp>
        <p:nvSpPr>
          <p:cNvPr id="23" name="Text Box 26">
            <a:extLst>
              <a:ext uri="{FF2B5EF4-FFF2-40B4-BE49-F238E27FC236}">
                <a16:creationId xmlns:a16="http://schemas.microsoft.com/office/drawing/2014/main" id="{95538148-C6AB-8C2E-FB21-1F6E84BF0A7B}"/>
              </a:ext>
            </a:extLst>
          </p:cNvPr>
          <p:cNvSpPr txBox="1">
            <a:spLocks noChangeArrowheads="1"/>
          </p:cNvSpPr>
          <p:nvPr/>
        </p:nvSpPr>
        <p:spPr bwMode="auto">
          <a:xfrm>
            <a:off x="4876800" y="4245258"/>
            <a:ext cx="287258" cy="307777"/>
          </a:xfrm>
          <a:prstGeom prst="rect">
            <a:avLst/>
          </a:prstGeom>
          <a:noFill/>
          <a:ln w="12700">
            <a:noFill/>
            <a:miter lim="800000"/>
            <a:headEnd/>
            <a:tailEnd/>
          </a:ln>
          <a:effectLst/>
        </p:spPr>
        <p:txBody>
          <a:bodyPr wrap="none">
            <a:spAutoFit/>
          </a:bodyPr>
          <a:lstStyle/>
          <a:p>
            <a:r>
              <a:rPr lang="en-US" sz="1400" dirty="0">
                <a:latin typeface="Open Sans" panose="020B0606030504020204" pitchFamily="34" charset="0"/>
              </a:rPr>
              <a:t>0</a:t>
            </a:r>
          </a:p>
        </p:txBody>
      </p:sp>
      <p:sp>
        <p:nvSpPr>
          <p:cNvPr id="24" name="Text Box 27">
            <a:extLst>
              <a:ext uri="{FF2B5EF4-FFF2-40B4-BE49-F238E27FC236}">
                <a16:creationId xmlns:a16="http://schemas.microsoft.com/office/drawing/2014/main" id="{616A7C95-8D23-17D1-979E-8C15CE64FA2C}"/>
              </a:ext>
            </a:extLst>
          </p:cNvPr>
          <p:cNvSpPr txBox="1">
            <a:spLocks noChangeArrowheads="1"/>
          </p:cNvSpPr>
          <p:nvPr/>
        </p:nvSpPr>
        <p:spPr bwMode="auto">
          <a:xfrm rot="-5400000">
            <a:off x="8463904" y="4300038"/>
            <a:ext cx="461665" cy="196529"/>
          </a:xfrm>
          <a:prstGeom prst="rect">
            <a:avLst/>
          </a:prstGeom>
          <a:noFill/>
          <a:ln w="12700">
            <a:noFill/>
            <a:miter lim="800000"/>
            <a:headEnd/>
            <a:tailEnd/>
          </a:ln>
          <a:effectLst/>
        </p:spPr>
        <p:txBody>
          <a:bodyPr vert="eaVert" wrap="none">
            <a:spAutoFit/>
          </a:bodyPr>
          <a:lstStyle/>
          <a:p>
            <a:pPr algn="ctr"/>
            <a:r>
              <a:rPr lang="en-US" i="1" dirty="0">
                <a:latin typeface="Open Sans" panose="020B0606030504020204" pitchFamily="34" charset="0"/>
              </a:rPr>
              <a:t>c</a:t>
            </a:r>
          </a:p>
        </p:txBody>
      </p:sp>
      <p:sp>
        <p:nvSpPr>
          <p:cNvPr id="25" name="Text Box 28">
            <a:extLst>
              <a:ext uri="{FF2B5EF4-FFF2-40B4-BE49-F238E27FC236}">
                <a16:creationId xmlns:a16="http://schemas.microsoft.com/office/drawing/2014/main" id="{B119DB19-E7B8-E447-BB24-8597F58091A9}"/>
              </a:ext>
            </a:extLst>
          </p:cNvPr>
          <p:cNvSpPr txBox="1">
            <a:spLocks noChangeArrowheads="1"/>
          </p:cNvSpPr>
          <p:nvPr/>
        </p:nvSpPr>
        <p:spPr bwMode="auto">
          <a:xfrm>
            <a:off x="6477000" y="4321458"/>
            <a:ext cx="437940" cy="307777"/>
          </a:xfrm>
          <a:prstGeom prst="rect">
            <a:avLst/>
          </a:prstGeom>
          <a:noFill/>
          <a:ln w="12700">
            <a:noFill/>
            <a:miter lim="800000"/>
            <a:headEnd/>
            <a:tailEnd/>
          </a:ln>
          <a:effectLst/>
        </p:spPr>
        <p:txBody>
          <a:bodyPr wrap="none">
            <a:spAutoFit/>
          </a:bodyPr>
          <a:lstStyle/>
          <a:p>
            <a:r>
              <a:rPr lang="en-US" sz="1400" dirty="0">
                <a:latin typeface="Open Sans" panose="020B0606030504020204" pitchFamily="34" charset="0"/>
              </a:rPr>
              <a:t>1.0</a:t>
            </a:r>
          </a:p>
        </p:txBody>
      </p:sp>
      <p:sp>
        <p:nvSpPr>
          <p:cNvPr id="26" name="Line 29">
            <a:extLst>
              <a:ext uri="{FF2B5EF4-FFF2-40B4-BE49-F238E27FC236}">
                <a16:creationId xmlns:a16="http://schemas.microsoft.com/office/drawing/2014/main" id="{53B476A6-A4F6-302B-F13D-1408627E6DFA}"/>
              </a:ext>
            </a:extLst>
          </p:cNvPr>
          <p:cNvSpPr>
            <a:spLocks noChangeShapeType="1"/>
          </p:cNvSpPr>
          <p:nvPr/>
        </p:nvSpPr>
        <p:spPr bwMode="auto">
          <a:xfrm flipV="1">
            <a:off x="6705600" y="4599365"/>
            <a:ext cx="0" cy="304800"/>
          </a:xfrm>
          <a:prstGeom prst="line">
            <a:avLst/>
          </a:prstGeom>
          <a:noFill/>
          <a:ln w="38100">
            <a:solidFill>
              <a:schemeClr val="tx1"/>
            </a:solidFill>
            <a:round/>
            <a:headEnd/>
            <a:tailEnd type="stealth" w="med" len="med"/>
          </a:ln>
          <a:effectLst/>
        </p:spPr>
        <p:txBody>
          <a:bodyPr/>
          <a:lstStyle/>
          <a:p>
            <a:endParaRPr lang="en-US" sz="2800" b="1" dirty="0">
              <a:solidFill>
                <a:srgbClr val="1923F3"/>
              </a:solidFill>
              <a:latin typeface="Open Sans" panose="020B0606030504020204" pitchFamily="34" charset="0"/>
            </a:endParaRPr>
          </a:p>
        </p:txBody>
      </p:sp>
      <p:sp>
        <p:nvSpPr>
          <p:cNvPr id="27" name="Text Box 30">
            <a:extLst>
              <a:ext uri="{FF2B5EF4-FFF2-40B4-BE49-F238E27FC236}">
                <a16:creationId xmlns:a16="http://schemas.microsoft.com/office/drawing/2014/main" id="{2E45596D-CC98-9D13-7EC5-8BD40E0D4AA3}"/>
              </a:ext>
            </a:extLst>
          </p:cNvPr>
          <p:cNvSpPr txBox="1">
            <a:spLocks noChangeArrowheads="1"/>
          </p:cNvSpPr>
          <p:nvPr/>
        </p:nvSpPr>
        <p:spPr bwMode="auto">
          <a:xfrm>
            <a:off x="5623412" y="4940677"/>
            <a:ext cx="2164375" cy="400110"/>
          </a:xfrm>
          <a:prstGeom prst="rect">
            <a:avLst/>
          </a:prstGeom>
          <a:noFill/>
          <a:ln w="12700">
            <a:noFill/>
            <a:miter lim="800000"/>
            <a:headEnd/>
            <a:tailEnd/>
          </a:ln>
          <a:effectLst/>
        </p:spPr>
        <p:txBody>
          <a:bodyPr wrap="none">
            <a:spAutoFit/>
          </a:bodyPr>
          <a:lstStyle/>
          <a:p>
            <a:pPr algn="ctr"/>
            <a:r>
              <a:rPr lang="en-US" sz="2000" b="1" dirty="0">
                <a:latin typeface="Arial" panose="020B0604020202020204" pitchFamily="34" charset="0"/>
                <a:cs typeface="Arial" panose="020B0604020202020204" pitchFamily="34" charset="0"/>
              </a:rPr>
              <a:t>phase transition</a:t>
            </a:r>
          </a:p>
        </p:txBody>
      </p:sp>
      <p:sp>
        <p:nvSpPr>
          <p:cNvPr id="28" name="Freeform 31">
            <a:extLst>
              <a:ext uri="{FF2B5EF4-FFF2-40B4-BE49-F238E27FC236}">
                <a16:creationId xmlns:a16="http://schemas.microsoft.com/office/drawing/2014/main" id="{CD0A4F48-1FF5-3847-851F-9286C2FC3E01}"/>
              </a:ext>
            </a:extLst>
          </p:cNvPr>
          <p:cNvSpPr>
            <a:spLocks/>
          </p:cNvSpPr>
          <p:nvPr/>
        </p:nvSpPr>
        <p:spPr bwMode="auto">
          <a:xfrm>
            <a:off x="5173663" y="1590958"/>
            <a:ext cx="1617662" cy="2576512"/>
          </a:xfrm>
          <a:custGeom>
            <a:avLst/>
            <a:gdLst/>
            <a:ahLst/>
            <a:cxnLst>
              <a:cxn ang="0">
                <a:pos x="0" y="1623"/>
              </a:cxn>
              <a:cxn ang="0">
                <a:pos x="548" y="1532"/>
              </a:cxn>
              <a:cxn ang="0">
                <a:pos x="864" y="1279"/>
              </a:cxn>
              <a:cxn ang="0">
                <a:pos x="1019" y="0"/>
              </a:cxn>
            </a:cxnLst>
            <a:rect l="0" t="0" r="r" b="b"/>
            <a:pathLst>
              <a:path w="1019" h="1623">
                <a:moveTo>
                  <a:pt x="0" y="1623"/>
                </a:moveTo>
                <a:cubicBezTo>
                  <a:pt x="91" y="1609"/>
                  <a:pt x="344" y="1589"/>
                  <a:pt x="548" y="1532"/>
                </a:cubicBezTo>
                <a:cubicBezTo>
                  <a:pt x="752" y="1475"/>
                  <a:pt x="808" y="1468"/>
                  <a:pt x="864" y="1279"/>
                </a:cubicBezTo>
                <a:cubicBezTo>
                  <a:pt x="920" y="1090"/>
                  <a:pt x="987" y="266"/>
                  <a:pt x="1019" y="0"/>
                </a:cubicBezTo>
              </a:path>
            </a:pathLst>
          </a:custGeom>
          <a:noFill/>
          <a:ln w="38100" cap="flat" cmpd="sng">
            <a:solidFill>
              <a:srgbClr val="E20000"/>
            </a:solidFill>
            <a:prstDash val="solid"/>
            <a:round/>
            <a:headEnd/>
            <a:tailEnd/>
          </a:ln>
          <a:effectLst/>
        </p:spPr>
        <p:txBody>
          <a:bodyPr/>
          <a:lstStyle/>
          <a:p>
            <a:endParaRPr lang="en-US" dirty="0">
              <a:solidFill>
                <a:srgbClr val="1923F3"/>
              </a:solidFill>
              <a:latin typeface="Open Sans" panose="020B0606030504020204" pitchFamily="34" charset="0"/>
            </a:endParaRPr>
          </a:p>
        </p:txBody>
      </p:sp>
      <p:sp>
        <p:nvSpPr>
          <p:cNvPr id="29" name="Freeform 32">
            <a:extLst>
              <a:ext uri="{FF2B5EF4-FFF2-40B4-BE49-F238E27FC236}">
                <a16:creationId xmlns:a16="http://schemas.microsoft.com/office/drawing/2014/main" id="{D8F57BCF-85C0-CB1D-857E-DEBD9B5D14DC}"/>
              </a:ext>
            </a:extLst>
          </p:cNvPr>
          <p:cNvSpPr>
            <a:spLocks/>
          </p:cNvSpPr>
          <p:nvPr/>
        </p:nvSpPr>
        <p:spPr bwMode="auto">
          <a:xfrm>
            <a:off x="6783388" y="1598895"/>
            <a:ext cx="1803400" cy="2255838"/>
          </a:xfrm>
          <a:custGeom>
            <a:avLst/>
            <a:gdLst/>
            <a:ahLst/>
            <a:cxnLst>
              <a:cxn ang="0">
                <a:pos x="1136" y="1421"/>
              </a:cxn>
              <a:cxn ang="0">
                <a:pos x="464" y="1269"/>
              </a:cxn>
              <a:cxn ang="0">
                <a:pos x="155" y="996"/>
              </a:cxn>
              <a:cxn ang="0">
                <a:pos x="0" y="0"/>
              </a:cxn>
            </a:cxnLst>
            <a:rect l="0" t="0" r="r" b="b"/>
            <a:pathLst>
              <a:path w="1136" h="1421">
                <a:moveTo>
                  <a:pt x="1136" y="1421"/>
                </a:moveTo>
                <a:cubicBezTo>
                  <a:pt x="1025" y="1396"/>
                  <a:pt x="670" y="1342"/>
                  <a:pt x="464" y="1269"/>
                </a:cubicBezTo>
                <a:cubicBezTo>
                  <a:pt x="258" y="1196"/>
                  <a:pt x="211" y="1143"/>
                  <a:pt x="155" y="996"/>
                </a:cubicBezTo>
                <a:cubicBezTo>
                  <a:pt x="99" y="848"/>
                  <a:pt x="32" y="207"/>
                  <a:pt x="0" y="0"/>
                </a:cubicBezTo>
              </a:path>
            </a:pathLst>
          </a:custGeom>
          <a:noFill/>
          <a:ln w="38100" cap="flat" cmpd="sng">
            <a:solidFill>
              <a:srgbClr val="E20000"/>
            </a:solidFill>
            <a:prstDash val="solid"/>
            <a:round/>
            <a:headEnd/>
            <a:tailEnd/>
          </a:ln>
          <a:effectLst/>
        </p:spPr>
        <p:txBody>
          <a:bodyPr/>
          <a:lstStyle/>
          <a:p>
            <a:endParaRPr lang="en-US" dirty="0">
              <a:solidFill>
                <a:srgbClr val="1923F3"/>
              </a:solidFill>
              <a:latin typeface="Open Sans" panose="020B0606030504020204" pitchFamily="34" charset="0"/>
            </a:endParaRPr>
          </a:p>
        </p:txBody>
      </p:sp>
      <p:sp>
        <p:nvSpPr>
          <p:cNvPr id="30" name="Line 19">
            <a:extLst>
              <a:ext uri="{FF2B5EF4-FFF2-40B4-BE49-F238E27FC236}">
                <a16:creationId xmlns:a16="http://schemas.microsoft.com/office/drawing/2014/main" id="{54011D85-10A1-78BF-2F17-B99156592F6E}"/>
              </a:ext>
            </a:extLst>
          </p:cNvPr>
          <p:cNvSpPr>
            <a:spLocks noChangeShapeType="1"/>
          </p:cNvSpPr>
          <p:nvPr/>
        </p:nvSpPr>
        <p:spPr bwMode="auto">
          <a:xfrm flipV="1">
            <a:off x="8518628" y="981640"/>
            <a:ext cx="0" cy="3276600"/>
          </a:xfrm>
          <a:prstGeom prst="line">
            <a:avLst/>
          </a:prstGeom>
          <a:noFill/>
          <a:ln w="12700">
            <a:solidFill>
              <a:schemeClr val="tx1"/>
            </a:solidFill>
            <a:round/>
            <a:headEnd/>
            <a:tailEnd type="triangle" w="med" len="med"/>
          </a:ln>
          <a:effectLst/>
        </p:spPr>
        <p:txBody>
          <a:bodyPr/>
          <a:lstStyle/>
          <a:p>
            <a:endParaRPr lang="en-US" dirty="0">
              <a:latin typeface="Open Sans" panose="020B0606030504020204" pitchFamily="34" charset="0"/>
            </a:endParaRPr>
          </a:p>
        </p:txBody>
      </p:sp>
      <p:sp>
        <p:nvSpPr>
          <p:cNvPr id="31" name="Line 23">
            <a:extLst>
              <a:ext uri="{FF2B5EF4-FFF2-40B4-BE49-F238E27FC236}">
                <a16:creationId xmlns:a16="http://schemas.microsoft.com/office/drawing/2014/main" id="{FD27B3DD-33DB-D4E1-60FE-047FCBE471FC}"/>
              </a:ext>
            </a:extLst>
          </p:cNvPr>
          <p:cNvSpPr>
            <a:spLocks noChangeShapeType="1"/>
          </p:cNvSpPr>
          <p:nvPr/>
        </p:nvSpPr>
        <p:spPr bwMode="auto">
          <a:xfrm>
            <a:off x="5146301" y="1585915"/>
            <a:ext cx="3505200" cy="0"/>
          </a:xfrm>
          <a:prstGeom prst="line">
            <a:avLst/>
          </a:prstGeom>
          <a:noFill/>
          <a:ln w="6350">
            <a:solidFill>
              <a:schemeClr val="tx1"/>
            </a:solidFill>
            <a:prstDash val="dash"/>
            <a:round/>
            <a:headEnd/>
            <a:tailEnd/>
          </a:ln>
          <a:effectLst/>
        </p:spPr>
        <p:txBody>
          <a:bodyPr/>
          <a:lstStyle/>
          <a:p>
            <a:endParaRPr lang="en-US" dirty="0">
              <a:latin typeface="Open Sans" panose="020B0606030504020204" pitchFamily="34" charset="0"/>
            </a:endParaRPr>
          </a:p>
        </p:txBody>
      </p:sp>
      <p:sp>
        <p:nvSpPr>
          <p:cNvPr id="32" name="Text Box 25">
            <a:extLst>
              <a:ext uri="{FF2B5EF4-FFF2-40B4-BE49-F238E27FC236}">
                <a16:creationId xmlns:a16="http://schemas.microsoft.com/office/drawing/2014/main" id="{C5B78F33-17D9-973C-B61D-9765E1F547F8}"/>
              </a:ext>
            </a:extLst>
          </p:cNvPr>
          <p:cNvSpPr txBox="1">
            <a:spLocks noChangeArrowheads="1"/>
          </p:cNvSpPr>
          <p:nvPr/>
        </p:nvSpPr>
        <p:spPr bwMode="auto">
          <a:xfrm>
            <a:off x="8044782" y="1284628"/>
            <a:ext cx="479618" cy="307777"/>
          </a:xfrm>
          <a:prstGeom prst="rect">
            <a:avLst/>
          </a:prstGeom>
          <a:noFill/>
          <a:ln w="12700">
            <a:noFill/>
            <a:miter lim="800000"/>
            <a:headEnd/>
            <a:tailEnd/>
          </a:ln>
          <a:effectLst/>
        </p:spPr>
        <p:txBody>
          <a:bodyPr wrap="none">
            <a:spAutoFit/>
          </a:bodyPr>
          <a:lstStyle/>
          <a:p>
            <a:r>
              <a:rPr lang="en-US" sz="1400" dirty="0">
                <a:latin typeface="Open Sans" panose="020B0606030504020204" pitchFamily="34" charset="0"/>
              </a:rPr>
              <a:t>N-1</a:t>
            </a:r>
          </a:p>
        </p:txBody>
      </p:sp>
    </p:spTree>
    <p:extLst>
      <p:ext uri="{BB962C8B-B14F-4D97-AF65-F5344CB8AC3E}">
        <p14:creationId xmlns:p14="http://schemas.microsoft.com/office/powerpoint/2010/main" val="1161736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ajan Pro"/>
                <a:cs typeface="Trajan Pro"/>
              </a:rPr>
              <a:t>Percolation Theory</a:t>
            </a:r>
            <a:endParaRPr lang="en-US" dirty="0">
              <a:latin typeface="Arial" panose="020B0604020202020204" pitchFamily="34" charset="0"/>
              <a:cs typeface="Arial" panose="020B0604020202020204" pitchFamily="34" charset="0"/>
            </a:endParaRPr>
          </a:p>
        </p:txBody>
      </p:sp>
      <p:pic>
        <p:nvPicPr>
          <p:cNvPr id="4" name="Picture 3" descr="A picture containing chart&#10;&#10;Description automatically generated">
            <a:extLst>
              <a:ext uri="{FF2B5EF4-FFF2-40B4-BE49-F238E27FC236}">
                <a16:creationId xmlns:a16="http://schemas.microsoft.com/office/drawing/2014/main" id="{8A7D2750-F45C-4F91-C145-DC1A3732FF09}"/>
              </a:ext>
            </a:extLst>
          </p:cNvPr>
          <p:cNvPicPr>
            <a:picLocks noChangeAspect="1"/>
          </p:cNvPicPr>
          <p:nvPr/>
        </p:nvPicPr>
        <p:blipFill>
          <a:blip r:embed="rId3"/>
          <a:stretch>
            <a:fillRect/>
          </a:stretch>
        </p:blipFill>
        <p:spPr>
          <a:xfrm>
            <a:off x="4044495" y="1289278"/>
            <a:ext cx="4711467" cy="5265757"/>
          </a:xfrm>
          <a:prstGeom prst="rect">
            <a:avLst/>
          </a:prstGeom>
        </p:spPr>
      </p:pic>
      <p:sp>
        <p:nvSpPr>
          <p:cNvPr id="5" name="TextBox 4">
            <a:extLst>
              <a:ext uri="{FF2B5EF4-FFF2-40B4-BE49-F238E27FC236}">
                <a16:creationId xmlns:a16="http://schemas.microsoft.com/office/drawing/2014/main" id="{DFAF5E28-2CDB-AC71-D796-7EECEB710229}"/>
              </a:ext>
            </a:extLst>
          </p:cNvPr>
          <p:cNvSpPr txBox="1"/>
          <p:nvPr/>
        </p:nvSpPr>
        <p:spPr>
          <a:xfrm>
            <a:off x="388038" y="1543051"/>
            <a:ext cx="3328987" cy="286232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removal of a single node has only limited impact on a network’s integrity.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removal of several nodes, however, can break a network into several isolated components.</a:t>
            </a:r>
          </a:p>
        </p:txBody>
      </p:sp>
    </p:spTree>
    <p:extLst>
      <p:ext uri="{BB962C8B-B14F-4D97-AF65-F5344CB8AC3E}">
        <p14:creationId xmlns:p14="http://schemas.microsoft.com/office/powerpoint/2010/main" val="2660011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ajan Pro"/>
                <a:cs typeface="Trajan Pro"/>
              </a:rPr>
              <a:t>Percolation Theory</a:t>
            </a:r>
            <a:endParaRPr lang="en-US" dirty="0">
              <a:latin typeface="Arial" panose="020B0604020202020204" pitchFamily="34" charset="0"/>
              <a:cs typeface="Arial" panose="020B0604020202020204" pitchFamily="34" charset="0"/>
            </a:endParaRPr>
          </a:p>
        </p:txBody>
      </p:sp>
      <p:pic>
        <p:nvPicPr>
          <p:cNvPr id="6" name="Picture 5" descr="Calendar&#10;&#10;Description automatically generated">
            <a:extLst>
              <a:ext uri="{FF2B5EF4-FFF2-40B4-BE49-F238E27FC236}">
                <a16:creationId xmlns:a16="http://schemas.microsoft.com/office/drawing/2014/main" id="{4ED4EA3F-023F-BA7A-A328-5C42F8908E73}"/>
              </a:ext>
            </a:extLst>
          </p:cNvPr>
          <p:cNvPicPr>
            <a:picLocks noChangeAspect="1"/>
          </p:cNvPicPr>
          <p:nvPr/>
        </p:nvPicPr>
        <p:blipFill>
          <a:blip r:embed="rId3"/>
          <a:stretch>
            <a:fillRect/>
          </a:stretch>
        </p:blipFill>
        <p:spPr>
          <a:xfrm>
            <a:off x="3343277" y="1153307"/>
            <a:ext cx="5735788" cy="4551385"/>
          </a:xfrm>
          <a:prstGeom prst="rect">
            <a:avLst/>
          </a:prstGeom>
        </p:spPr>
      </p:pic>
      <p:sp>
        <p:nvSpPr>
          <p:cNvPr id="7" name="TextBox 6">
            <a:extLst>
              <a:ext uri="{FF2B5EF4-FFF2-40B4-BE49-F238E27FC236}">
                <a16:creationId xmlns:a16="http://schemas.microsoft.com/office/drawing/2014/main" id="{87F0F157-DAEA-FA1E-8DA1-084A01FCD1D2}"/>
              </a:ext>
            </a:extLst>
          </p:cNvPr>
          <p:cNvSpPr txBox="1"/>
          <p:nvPr/>
        </p:nvSpPr>
        <p:spPr>
          <a:xfrm>
            <a:off x="342900" y="1153307"/>
            <a:ext cx="3028950" cy="470898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We place pebbles with probability </a:t>
            </a:r>
            <a:r>
              <a:rPr lang="en-US" sz="2000" dirty="0">
                <a:solidFill>
                  <a:srgbClr val="FF0000"/>
                </a:solidFill>
                <a:latin typeface="Arial" panose="020B0604020202020204" pitchFamily="34" charset="0"/>
                <a:cs typeface="Arial" panose="020B0604020202020204" pitchFamily="34" charset="0"/>
              </a:rPr>
              <a:t>p</a:t>
            </a:r>
            <a:r>
              <a:rPr lang="en-US" sz="2000" dirty="0">
                <a:latin typeface="Arial" panose="020B0604020202020204" pitchFamily="34" charset="0"/>
                <a:cs typeface="Arial" panose="020B0604020202020204" pitchFamily="34" charset="0"/>
              </a:rPr>
              <a:t> at each intersection.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Neighboring pebbles are considered connected, forming clusters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&lt;s&gt;: average cluster size</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 probability that a </a:t>
            </a:r>
            <a:r>
              <a:rPr lang="en-US" sz="2000" dirty="0" err="1">
                <a:latin typeface="Arial" panose="020B0604020202020204" pitchFamily="34" charset="0"/>
                <a:cs typeface="Arial" panose="020B0604020202020204" pitchFamily="34" charset="0"/>
              </a:rPr>
              <a:t>peeble</a:t>
            </a:r>
            <a:r>
              <a:rPr lang="en-US" sz="2000" dirty="0">
                <a:latin typeface="Arial" panose="020B0604020202020204" pitchFamily="34" charset="0"/>
                <a:cs typeface="Arial" panose="020B0604020202020204" pitchFamily="34" charset="0"/>
              </a:rPr>
              <a:t> belongs to the largest cluster</a:t>
            </a:r>
          </a:p>
        </p:txBody>
      </p:sp>
      <p:pic>
        <p:nvPicPr>
          <p:cNvPr id="9" name="Picture 8">
            <a:extLst>
              <a:ext uri="{FF2B5EF4-FFF2-40B4-BE49-F238E27FC236}">
                <a16:creationId xmlns:a16="http://schemas.microsoft.com/office/drawing/2014/main" id="{EA274624-5BD8-B431-96F7-7AAC7863FD9B}"/>
              </a:ext>
            </a:extLst>
          </p:cNvPr>
          <p:cNvPicPr>
            <a:picLocks noChangeAspect="1"/>
          </p:cNvPicPr>
          <p:nvPr/>
        </p:nvPicPr>
        <p:blipFill>
          <a:blip r:embed="rId4"/>
          <a:stretch>
            <a:fillRect/>
          </a:stretch>
        </p:blipFill>
        <p:spPr>
          <a:xfrm>
            <a:off x="871073" y="3934003"/>
            <a:ext cx="1972604" cy="537983"/>
          </a:xfrm>
          <a:prstGeom prst="rect">
            <a:avLst/>
          </a:prstGeom>
        </p:spPr>
      </p:pic>
      <p:pic>
        <p:nvPicPr>
          <p:cNvPr id="3" name="Picture 2">
            <a:extLst>
              <a:ext uri="{FF2B5EF4-FFF2-40B4-BE49-F238E27FC236}">
                <a16:creationId xmlns:a16="http://schemas.microsoft.com/office/drawing/2014/main" id="{1091BCCB-7A08-1A4F-7483-9260A371D79B}"/>
              </a:ext>
            </a:extLst>
          </p:cNvPr>
          <p:cNvPicPr>
            <a:picLocks noChangeAspect="1"/>
          </p:cNvPicPr>
          <p:nvPr/>
        </p:nvPicPr>
        <p:blipFill>
          <a:blip r:embed="rId5"/>
          <a:stretch>
            <a:fillRect/>
          </a:stretch>
        </p:blipFill>
        <p:spPr>
          <a:xfrm>
            <a:off x="579061" y="5906237"/>
            <a:ext cx="2556628" cy="542315"/>
          </a:xfrm>
          <a:prstGeom prst="rect">
            <a:avLst/>
          </a:prstGeom>
        </p:spPr>
      </p:pic>
    </p:spTree>
    <p:extLst>
      <p:ext uri="{BB962C8B-B14F-4D97-AF65-F5344CB8AC3E}">
        <p14:creationId xmlns:p14="http://schemas.microsoft.com/office/powerpoint/2010/main" val="1811345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ajan Pro"/>
                <a:cs typeface="Trajan Pro"/>
              </a:rPr>
              <a:t>Percolation Theory</a:t>
            </a:r>
            <a:endParaRPr lang="en-US" dirty="0">
              <a:latin typeface="Arial" panose="020B0604020202020204" pitchFamily="34" charset="0"/>
              <a:cs typeface="Arial" panose="020B0604020202020204" pitchFamily="34" charset="0"/>
            </a:endParaRPr>
          </a:p>
        </p:txBody>
      </p:sp>
      <p:pic>
        <p:nvPicPr>
          <p:cNvPr id="6" name="Picture 5" descr="Calendar&#10;&#10;Description automatically generated">
            <a:extLst>
              <a:ext uri="{FF2B5EF4-FFF2-40B4-BE49-F238E27FC236}">
                <a16:creationId xmlns:a16="http://schemas.microsoft.com/office/drawing/2014/main" id="{4ED4EA3F-023F-BA7A-A328-5C42F8908E73}"/>
              </a:ext>
            </a:extLst>
          </p:cNvPr>
          <p:cNvPicPr>
            <a:picLocks noChangeAspect="1"/>
          </p:cNvPicPr>
          <p:nvPr/>
        </p:nvPicPr>
        <p:blipFill>
          <a:blip r:embed="rId3"/>
          <a:stretch>
            <a:fillRect/>
          </a:stretch>
        </p:blipFill>
        <p:spPr>
          <a:xfrm>
            <a:off x="3343277" y="1153307"/>
            <a:ext cx="5735788" cy="4551385"/>
          </a:xfrm>
          <a:prstGeom prst="rect">
            <a:avLst/>
          </a:prstGeom>
        </p:spPr>
      </p:pic>
      <p:sp>
        <p:nvSpPr>
          <p:cNvPr id="7" name="TextBox 6">
            <a:extLst>
              <a:ext uri="{FF2B5EF4-FFF2-40B4-BE49-F238E27FC236}">
                <a16:creationId xmlns:a16="http://schemas.microsoft.com/office/drawing/2014/main" id="{87F0F157-DAEA-FA1E-8DA1-084A01FCD1D2}"/>
              </a:ext>
            </a:extLst>
          </p:cNvPr>
          <p:cNvSpPr txBox="1"/>
          <p:nvPr/>
        </p:nvSpPr>
        <p:spPr>
          <a:xfrm>
            <a:off x="342900" y="1153307"/>
            <a:ext cx="3028950" cy="532453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If </a:t>
            </a:r>
            <a:r>
              <a:rPr lang="en-US" sz="2000" dirty="0">
                <a:solidFill>
                  <a:srgbClr val="FF0000"/>
                </a:solidFill>
                <a:latin typeface="Arial" panose="020B0604020202020204" pitchFamily="34" charset="0"/>
                <a:cs typeface="Arial" panose="020B0604020202020204" pitchFamily="34" charset="0"/>
              </a:rPr>
              <a:t>p</a:t>
            </a:r>
            <a:r>
              <a:rPr lang="en-US" sz="2000" dirty="0">
                <a:latin typeface="Arial" panose="020B0604020202020204" pitchFamily="34" charset="0"/>
                <a:cs typeface="Arial" panose="020B0604020202020204" pitchFamily="34" charset="0"/>
              </a:rPr>
              <a:t> approaches a critical value </a:t>
            </a:r>
            <a:r>
              <a:rPr lang="en-US" sz="2000" dirty="0">
                <a:solidFill>
                  <a:srgbClr val="FF0000"/>
                </a:solidFill>
                <a:latin typeface="Arial" panose="020B0604020202020204" pitchFamily="34" charset="0"/>
                <a:cs typeface="Arial" panose="020B0604020202020204" pitchFamily="34" charset="0"/>
              </a:rPr>
              <a:t>p</a:t>
            </a:r>
            <a:r>
              <a:rPr lang="en-US" sz="2000" baseline="-25000" dirty="0">
                <a:solidFill>
                  <a:srgbClr val="FF0000"/>
                </a:solidFill>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these small clusters grow and merge, leading to the emergence of a large cluster at </a:t>
            </a:r>
            <a:r>
              <a:rPr lang="en-US" sz="2000" dirty="0">
                <a:solidFill>
                  <a:srgbClr val="FF0000"/>
                </a:solidFill>
                <a:latin typeface="Arial" panose="020B0604020202020204" pitchFamily="34" charset="0"/>
                <a:cs typeface="Arial" panose="020B0604020202020204" pitchFamily="34" charset="0"/>
              </a:rPr>
              <a:t>p</a:t>
            </a:r>
            <a:r>
              <a:rPr lang="en-US" sz="2000" baseline="-25000" dirty="0">
                <a:solidFill>
                  <a:srgbClr val="FF0000"/>
                </a:solidFill>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This is called </a:t>
            </a:r>
            <a:r>
              <a:rPr lang="en-US" sz="2000" dirty="0">
                <a:solidFill>
                  <a:srgbClr val="FF0000"/>
                </a:solidFill>
                <a:latin typeface="Arial" panose="020B0604020202020204" pitchFamily="34" charset="0"/>
                <a:cs typeface="Arial" panose="020B0604020202020204" pitchFamily="34" charset="0"/>
              </a:rPr>
              <a:t>percolating cluster </a:t>
            </a:r>
          </a:p>
          <a:p>
            <a:endParaRPr lang="en-US" sz="2000" dirty="0">
              <a:solidFill>
                <a:srgbClr val="FF0000"/>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 other words, at </a:t>
            </a:r>
            <a:r>
              <a:rPr lang="en-US" sz="2000" dirty="0">
                <a:solidFill>
                  <a:srgbClr val="FF0000"/>
                </a:solidFill>
                <a:latin typeface="Arial" panose="020B0604020202020204" pitchFamily="34" charset="0"/>
                <a:cs typeface="Arial" panose="020B0604020202020204" pitchFamily="34" charset="0"/>
              </a:rPr>
              <a:t>p</a:t>
            </a:r>
            <a:r>
              <a:rPr lang="en-US" sz="2000" baseline="-25000" dirty="0">
                <a:solidFill>
                  <a:srgbClr val="FF0000"/>
                </a:solidFill>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we observe a </a:t>
            </a:r>
            <a:r>
              <a:rPr lang="en-US" sz="2000" dirty="0">
                <a:solidFill>
                  <a:srgbClr val="FF0000"/>
                </a:solidFill>
                <a:latin typeface="Arial" panose="020B0604020202020204" pitchFamily="34" charset="0"/>
                <a:cs typeface="Arial" panose="020B0604020202020204" pitchFamily="34" charset="0"/>
              </a:rPr>
              <a:t>phase transition </a:t>
            </a:r>
            <a:r>
              <a:rPr lang="en-US" sz="2000" dirty="0">
                <a:latin typeface="Arial" panose="020B0604020202020204" pitchFamily="34" charset="0"/>
                <a:cs typeface="Arial" panose="020B0604020202020204" pitchFamily="34" charset="0"/>
              </a:rPr>
              <a:t>from many small clusters to a percolating cluster that percolates the whole lattice</a:t>
            </a:r>
          </a:p>
        </p:txBody>
      </p:sp>
    </p:spTree>
    <p:extLst>
      <p:ext uri="{BB962C8B-B14F-4D97-AF65-F5344CB8AC3E}">
        <p14:creationId xmlns:p14="http://schemas.microsoft.com/office/powerpoint/2010/main" val="3239470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ajan Pro"/>
                <a:cs typeface="Trajan Pro"/>
              </a:rPr>
              <a:t>Percolation Theory</a:t>
            </a:r>
            <a:endParaRPr lang="en-US" dirty="0">
              <a:latin typeface="Arial" panose="020B0604020202020204" pitchFamily="34" charset="0"/>
              <a:cs typeface="Arial" panose="020B0604020202020204" pitchFamily="34" charset="0"/>
            </a:endParaRPr>
          </a:p>
        </p:txBody>
      </p:sp>
      <p:pic>
        <p:nvPicPr>
          <p:cNvPr id="6" name="Picture 5" descr="Calendar&#10;&#10;Description automatically generated">
            <a:extLst>
              <a:ext uri="{FF2B5EF4-FFF2-40B4-BE49-F238E27FC236}">
                <a16:creationId xmlns:a16="http://schemas.microsoft.com/office/drawing/2014/main" id="{4ED4EA3F-023F-BA7A-A328-5C42F8908E73}"/>
              </a:ext>
            </a:extLst>
          </p:cNvPr>
          <p:cNvPicPr>
            <a:picLocks noChangeAspect="1"/>
          </p:cNvPicPr>
          <p:nvPr/>
        </p:nvPicPr>
        <p:blipFill rotWithShape="1">
          <a:blip r:embed="rId3"/>
          <a:srcRect t="50000" r="47192"/>
          <a:stretch/>
        </p:blipFill>
        <p:spPr>
          <a:xfrm>
            <a:off x="3779385" y="838199"/>
            <a:ext cx="5178877" cy="3890963"/>
          </a:xfrm>
          <a:prstGeom prst="rect">
            <a:avLst/>
          </a:prstGeom>
        </p:spPr>
      </p:pic>
      <p:sp>
        <p:nvSpPr>
          <p:cNvPr id="7" name="TextBox 6">
            <a:extLst>
              <a:ext uri="{FF2B5EF4-FFF2-40B4-BE49-F238E27FC236}">
                <a16:creationId xmlns:a16="http://schemas.microsoft.com/office/drawing/2014/main" id="{87F0F157-DAEA-FA1E-8DA1-084A01FCD1D2}"/>
              </a:ext>
            </a:extLst>
          </p:cNvPr>
          <p:cNvSpPr txBox="1"/>
          <p:nvPr/>
        </p:nvSpPr>
        <p:spPr>
          <a:xfrm>
            <a:off x="342899" y="1153307"/>
            <a:ext cx="3629025" cy="563231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average cluster size, </a:t>
            </a:r>
            <a:r>
              <a:rPr lang="en-US" sz="2000" dirty="0">
                <a:solidFill>
                  <a:srgbClr val="FF0000"/>
                </a:solidFill>
                <a:latin typeface="Arial" panose="020B0604020202020204" pitchFamily="34" charset="0"/>
                <a:cs typeface="Arial" panose="020B0604020202020204" pitchFamily="34" charset="0"/>
              </a:rPr>
              <a:t>〈s〉, </a:t>
            </a:r>
            <a:r>
              <a:rPr lang="en-US" sz="2000" dirty="0">
                <a:latin typeface="Arial" panose="020B0604020202020204" pitchFamily="34" charset="0"/>
                <a:cs typeface="Arial" panose="020B0604020202020204" pitchFamily="34" charset="0"/>
              </a:rPr>
              <a:t>in function of </a:t>
            </a:r>
            <a:r>
              <a:rPr lang="en-US" sz="2000" dirty="0">
                <a:solidFill>
                  <a:srgbClr val="FF0000"/>
                </a:solidFill>
                <a:latin typeface="Arial" panose="020B0604020202020204" pitchFamily="34" charset="0"/>
                <a:cs typeface="Arial" panose="020B0604020202020204" pitchFamily="34" charset="0"/>
              </a:rPr>
              <a:t>p</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As we approach </a:t>
            </a:r>
            <a:r>
              <a:rPr lang="en-US" sz="2000" dirty="0">
                <a:solidFill>
                  <a:srgbClr val="FF0000"/>
                </a:solidFill>
                <a:latin typeface="Arial" panose="020B0604020202020204" pitchFamily="34" charset="0"/>
                <a:cs typeface="Arial" panose="020B0604020202020204" pitchFamily="34" charset="0"/>
              </a:rPr>
              <a:t>p</a:t>
            </a:r>
            <a:r>
              <a:rPr lang="en-US" sz="2000" baseline="-25000" dirty="0">
                <a:solidFill>
                  <a:srgbClr val="FF0000"/>
                </a:solidFill>
                <a:latin typeface="Arial" panose="020B0604020202020204" pitchFamily="34" charset="0"/>
                <a:cs typeface="Arial" panose="020B0604020202020204" pitchFamily="34" charset="0"/>
              </a:rPr>
              <a:t>c</a:t>
            </a:r>
            <a:r>
              <a:rPr lang="en-US" sz="2000" baseline="-25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from below, numerous small clusters merge and </a:t>
            </a:r>
            <a:r>
              <a:rPr lang="en-US" sz="2000" dirty="0">
                <a:solidFill>
                  <a:srgbClr val="FF0000"/>
                </a:solidFill>
                <a:latin typeface="Arial" panose="020B0604020202020204" pitchFamily="34" charset="0"/>
                <a:cs typeface="Arial" panose="020B0604020202020204" pitchFamily="34" charset="0"/>
              </a:rPr>
              <a:t>〈s〉 </a:t>
            </a:r>
            <a:r>
              <a:rPr lang="en-US" sz="2000" dirty="0">
                <a:latin typeface="Arial" panose="020B0604020202020204" pitchFamily="34" charset="0"/>
                <a:cs typeface="Arial" panose="020B0604020202020204" pitchFamily="34" charset="0"/>
              </a:rPr>
              <a:t>diverges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same divergence is observed above </a:t>
            </a:r>
            <a:r>
              <a:rPr lang="en-US" sz="2000" dirty="0">
                <a:solidFill>
                  <a:srgbClr val="FF0000"/>
                </a:solidFill>
                <a:latin typeface="Arial" panose="020B0604020202020204" pitchFamily="34" charset="0"/>
                <a:cs typeface="Arial" panose="020B0604020202020204" pitchFamily="34" charset="0"/>
              </a:rPr>
              <a:t>p</a:t>
            </a:r>
            <a:r>
              <a:rPr lang="en-US" sz="2000" baseline="-25000" dirty="0">
                <a:solidFill>
                  <a:srgbClr val="FF0000"/>
                </a:solidFill>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where to calculate </a:t>
            </a:r>
            <a:r>
              <a:rPr lang="en-US" sz="2000" dirty="0">
                <a:solidFill>
                  <a:srgbClr val="FF0000"/>
                </a:solidFill>
                <a:latin typeface="Arial" panose="020B0604020202020204" pitchFamily="34" charset="0"/>
                <a:cs typeface="Arial" panose="020B0604020202020204" pitchFamily="34" charset="0"/>
              </a:rPr>
              <a:t>〈s〉</a:t>
            </a:r>
            <a:r>
              <a:rPr lang="en-US" sz="2000" dirty="0">
                <a:latin typeface="Arial" panose="020B0604020202020204" pitchFamily="34" charset="0"/>
                <a:cs typeface="Arial" panose="020B0604020202020204" pitchFamily="34" charset="0"/>
              </a:rPr>
              <a:t> we remove the percolating cluster from the average.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same exponent </a:t>
            </a:r>
            <a:r>
              <a:rPr lang="el-GR" sz="2000" dirty="0">
                <a:solidFill>
                  <a:srgbClr val="FF0000"/>
                </a:solidFill>
                <a:latin typeface="Arial" panose="020B0604020202020204" pitchFamily="34" charset="0"/>
                <a:cs typeface="Arial" panose="020B0604020202020204" pitchFamily="34" charset="0"/>
              </a:rPr>
              <a:t>γ</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characterizes the divergence on both sides of the critical point.</a:t>
            </a:r>
          </a:p>
        </p:txBody>
      </p:sp>
      <p:pic>
        <p:nvPicPr>
          <p:cNvPr id="3" name="Picture 2">
            <a:extLst>
              <a:ext uri="{FF2B5EF4-FFF2-40B4-BE49-F238E27FC236}">
                <a16:creationId xmlns:a16="http://schemas.microsoft.com/office/drawing/2014/main" id="{289B9F21-5B44-5815-12AD-3F211D028B14}"/>
              </a:ext>
            </a:extLst>
          </p:cNvPr>
          <p:cNvPicPr>
            <a:picLocks noChangeAspect="1"/>
          </p:cNvPicPr>
          <p:nvPr/>
        </p:nvPicPr>
        <p:blipFill>
          <a:blip r:embed="rId4"/>
          <a:stretch>
            <a:fillRect/>
          </a:stretch>
        </p:blipFill>
        <p:spPr>
          <a:xfrm>
            <a:off x="5382521" y="5488398"/>
            <a:ext cx="1972604" cy="537983"/>
          </a:xfrm>
          <a:prstGeom prst="rect">
            <a:avLst/>
          </a:prstGeom>
        </p:spPr>
      </p:pic>
    </p:spTree>
    <p:extLst>
      <p:ext uri="{BB962C8B-B14F-4D97-AF65-F5344CB8AC3E}">
        <p14:creationId xmlns:p14="http://schemas.microsoft.com/office/powerpoint/2010/main" val="2397774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ajan Pro"/>
                <a:cs typeface="Trajan Pro"/>
              </a:rPr>
              <a:t>Percolation Theory</a:t>
            </a:r>
            <a:endParaRPr lang="en-US" dirty="0">
              <a:latin typeface="Arial" panose="020B0604020202020204" pitchFamily="34" charset="0"/>
              <a:cs typeface="Arial" panose="020B0604020202020204" pitchFamily="34" charset="0"/>
            </a:endParaRPr>
          </a:p>
        </p:txBody>
      </p:sp>
      <p:pic>
        <p:nvPicPr>
          <p:cNvPr id="6" name="Picture 5" descr="Calendar&#10;&#10;Description automatically generated">
            <a:extLst>
              <a:ext uri="{FF2B5EF4-FFF2-40B4-BE49-F238E27FC236}">
                <a16:creationId xmlns:a16="http://schemas.microsoft.com/office/drawing/2014/main" id="{4ED4EA3F-023F-BA7A-A328-5C42F8908E73}"/>
              </a:ext>
            </a:extLst>
          </p:cNvPr>
          <p:cNvPicPr>
            <a:picLocks noChangeAspect="1"/>
          </p:cNvPicPr>
          <p:nvPr/>
        </p:nvPicPr>
        <p:blipFill rotWithShape="1">
          <a:blip r:embed="rId3"/>
          <a:srcRect l="50815" t="50000"/>
          <a:stretch/>
        </p:blipFill>
        <p:spPr>
          <a:xfrm>
            <a:off x="3922550" y="1051022"/>
            <a:ext cx="4878550" cy="3935316"/>
          </a:xfrm>
          <a:prstGeom prst="rect">
            <a:avLst/>
          </a:prstGeom>
        </p:spPr>
      </p:pic>
      <p:sp>
        <p:nvSpPr>
          <p:cNvPr id="7" name="TextBox 6">
            <a:extLst>
              <a:ext uri="{FF2B5EF4-FFF2-40B4-BE49-F238E27FC236}">
                <a16:creationId xmlns:a16="http://schemas.microsoft.com/office/drawing/2014/main" id="{87F0F157-DAEA-FA1E-8DA1-084A01FCD1D2}"/>
              </a:ext>
            </a:extLst>
          </p:cNvPr>
          <p:cNvSpPr txBox="1"/>
          <p:nvPr/>
        </p:nvSpPr>
        <p:spPr>
          <a:xfrm>
            <a:off x="342900" y="1153307"/>
            <a:ext cx="3028950" cy="409342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For </a:t>
            </a:r>
            <a:r>
              <a:rPr lang="en-US" sz="2000" dirty="0">
                <a:solidFill>
                  <a:srgbClr val="FF0000"/>
                </a:solidFill>
                <a:latin typeface="Arial" panose="020B0604020202020204" pitchFamily="34" charset="0"/>
                <a:cs typeface="Arial" panose="020B0604020202020204" pitchFamily="34" charset="0"/>
              </a:rPr>
              <a:t>p &lt; p</a:t>
            </a:r>
            <a:r>
              <a:rPr lang="en-US" sz="2000" baseline="-25000" dirty="0">
                <a:solidFill>
                  <a:srgbClr val="FF0000"/>
                </a:solidFill>
                <a:latin typeface="Arial" panose="020B0604020202020204" pitchFamily="34" charset="0"/>
                <a:cs typeface="Arial" panose="020B0604020202020204" pitchFamily="34" charset="0"/>
              </a:rPr>
              <a:t>c </a:t>
            </a:r>
            <a:r>
              <a:rPr lang="en-US" sz="2000" dirty="0">
                <a:latin typeface="Arial" panose="020B0604020202020204" pitchFamily="34" charset="0"/>
                <a:cs typeface="Arial" panose="020B0604020202020204" pitchFamily="34" charset="0"/>
              </a:rPr>
              <a:t>all components are small, so </a:t>
            </a:r>
            <a:r>
              <a:rPr lang="en-US" sz="2000" dirty="0">
                <a:solidFill>
                  <a:srgbClr val="FF0000"/>
                </a:solidFill>
                <a:latin typeface="Arial" panose="020B0604020202020204" pitchFamily="34" charset="0"/>
                <a:cs typeface="Arial" panose="020B0604020202020204" pitchFamily="34" charset="0"/>
              </a:rPr>
              <a:t>P∞</a:t>
            </a:r>
            <a:r>
              <a:rPr lang="en-US" sz="2000" dirty="0">
                <a:latin typeface="Arial" panose="020B0604020202020204" pitchFamily="34" charset="0"/>
                <a:cs typeface="Arial" panose="020B0604020202020204" pitchFamily="34" charset="0"/>
              </a:rPr>
              <a:t> is zero.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Once </a:t>
            </a:r>
            <a:r>
              <a:rPr lang="en-US" sz="2000" dirty="0">
                <a:solidFill>
                  <a:srgbClr val="FF0000"/>
                </a:solidFill>
                <a:latin typeface="Arial" panose="020B0604020202020204" pitchFamily="34" charset="0"/>
                <a:cs typeface="Arial" panose="020B0604020202020204" pitchFamily="34" charset="0"/>
              </a:rPr>
              <a:t>p</a:t>
            </a:r>
            <a:r>
              <a:rPr lang="en-US" sz="2000" dirty="0">
                <a:latin typeface="Arial" panose="020B0604020202020204" pitchFamily="34" charset="0"/>
                <a:cs typeface="Arial" panose="020B0604020202020204" pitchFamily="34" charset="0"/>
              </a:rPr>
              <a:t> reaches </a:t>
            </a:r>
            <a:r>
              <a:rPr lang="en-US" sz="2000" dirty="0">
                <a:solidFill>
                  <a:srgbClr val="FF0000"/>
                </a:solidFill>
                <a:latin typeface="Arial" panose="020B0604020202020204" pitchFamily="34" charset="0"/>
                <a:cs typeface="Arial" panose="020B0604020202020204" pitchFamily="34" charset="0"/>
              </a:rPr>
              <a:t>p</a:t>
            </a:r>
            <a:r>
              <a:rPr lang="en-US" sz="2000" baseline="-25000" dirty="0">
                <a:solidFill>
                  <a:srgbClr val="FF0000"/>
                </a:solidFill>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a giant component emerges.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Consequently beyond </a:t>
            </a:r>
            <a:r>
              <a:rPr lang="en-US" sz="2000" dirty="0">
                <a:solidFill>
                  <a:srgbClr val="FF0000"/>
                </a:solidFill>
                <a:latin typeface="Arial" panose="020B0604020202020204" pitchFamily="34" charset="0"/>
                <a:cs typeface="Arial" panose="020B0604020202020204" pitchFamily="34" charset="0"/>
              </a:rPr>
              <a:t>p</a:t>
            </a:r>
            <a:r>
              <a:rPr lang="en-US" sz="2000" baseline="-25000" dirty="0">
                <a:solidFill>
                  <a:srgbClr val="FF0000"/>
                </a:solidFill>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there is a finite probability that a node belongs to the largest component</a:t>
            </a:r>
          </a:p>
        </p:txBody>
      </p:sp>
      <p:sp>
        <p:nvSpPr>
          <p:cNvPr id="3" name="TextBox 2">
            <a:extLst>
              <a:ext uri="{FF2B5EF4-FFF2-40B4-BE49-F238E27FC236}">
                <a16:creationId xmlns:a16="http://schemas.microsoft.com/office/drawing/2014/main" id="{E5A8DC61-CDFF-31D6-D5CD-B43DD94D79CE}"/>
              </a:ext>
            </a:extLst>
          </p:cNvPr>
          <p:cNvSpPr txBox="1"/>
          <p:nvPr/>
        </p:nvSpPr>
        <p:spPr>
          <a:xfrm>
            <a:off x="4572000" y="4986338"/>
            <a:ext cx="4572000"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P∞: probability that a </a:t>
            </a:r>
            <a:r>
              <a:rPr lang="en-US" sz="2000" dirty="0" err="1">
                <a:latin typeface="Arial" panose="020B0604020202020204" pitchFamily="34" charset="0"/>
                <a:cs typeface="Arial" panose="020B0604020202020204" pitchFamily="34" charset="0"/>
              </a:rPr>
              <a:t>peeble</a:t>
            </a:r>
            <a:r>
              <a:rPr lang="en-US" sz="2000" dirty="0">
                <a:latin typeface="Arial" panose="020B0604020202020204" pitchFamily="34" charset="0"/>
                <a:cs typeface="Arial" panose="020B0604020202020204" pitchFamily="34" charset="0"/>
              </a:rPr>
              <a:t> belongs to the largest cluster</a:t>
            </a:r>
          </a:p>
          <a:p>
            <a:endParaRPr lang="en-US" sz="2000" dirty="0"/>
          </a:p>
        </p:txBody>
      </p:sp>
      <p:pic>
        <p:nvPicPr>
          <p:cNvPr id="4" name="Picture 3">
            <a:extLst>
              <a:ext uri="{FF2B5EF4-FFF2-40B4-BE49-F238E27FC236}">
                <a16:creationId xmlns:a16="http://schemas.microsoft.com/office/drawing/2014/main" id="{3DDEBF36-422B-EF59-6A83-64577DF589C2}"/>
              </a:ext>
            </a:extLst>
          </p:cNvPr>
          <p:cNvPicPr>
            <a:picLocks noChangeAspect="1"/>
          </p:cNvPicPr>
          <p:nvPr/>
        </p:nvPicPr>
        <p:blipFill>
          <a:blip r:embed="rId4"/>
          <a:stretch>
            <a:fillRect/>
          </a:stretch>
        </p:blipFill>
        <p:spPr>
          <a:xfrm>
            <a:off x="5293936" y="5909668"/>
            <a:ext cx="2556628" cy="542315"/>
          </a:xfrm>
          <a:prstGeom prst="rect">
            <a:avLst/>
          </a:prstGeom>
        </p:spPr>
      </p:pic>
    </p:spTree>
    <p:extLst>
      <p:ext uri="{BB962C8B-B14F-4D97-AF65-F5344CB8AC3E}">
        <p14:creationId xmlns:p14="http://schemas.microsoft.com/office/powerpoint/2010/main" val="1698268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ajan Pro"/>
                <a:cs typeface="Trajan Pro"/>
              </a:rPr>
              <a:t>Percolation Theory</a:t>
            </a:r>
            <a:endParaRPr lang="en-US" dirty="0">
              <a:latin typeface="Arial" panose="020B0604020202020204" pitchFamily="34" charset="0"/>
              <a:cs typeface="Arial" panose="020B0604020202020204" pitchFamily="34" charset="0"/>
            </a:endParaRPr>
          </a:p>
        </p:txBody>
      </p:sp>
      <p:pic>
        <p:nvPicPr>
          <p:cNvPr id="6" name="Picture 5" descr="Calendar&#10;&#10;Description automatically generated">
            <a:extLst>
              <a:ext uri="{FF2B5EF4-FFF2-40B4-BE49-F238E27FC236}">
                <a16:creationId xmlns:a16="http://schemas.microsoft.com/office/drawing/2014/main" id="{4ED4EA3F-023F-BA7A-A328-5C42F8908E73}"/>
              </a:ext>
            </a:extLst>
          </p:cNvPr>
          <p:cNvPicPr>
            <a:picLocks noChangeAspect="1"/>
          </p:cNvPicPr>
          <p:nvPr/>
        </p:nvPicPr>
        <p:blipFill rotWithShape="1">
          <a:blip r:embed="rId3"/>
          <a:srcRect t="52825"/>
          <a:stretch/>
        </p:blipFill>
        <p:spPr>
          <a:xfrm>
            <a:off x="308525" y="1271587"/>
            <a:ext cx="8526950" cy="3191933"/>
          </a:xfrm>
          <a:prstGeom prst="rect">
            <a:avLst/>
          </a:prstGeom>
        </p:spPr>
      </p:pic>
      <p:pic>
        <p:nvPicPr>
          <p:cNvPr id="3" name="Picture 2">
            <a:extLst>
              <a:ext uri="{FF2B5EF4-FFF2-40B4-BE49-F238E27FC236}">
                <a16:creationId xmlns:a16="http://schemas.microsoft.com/office/drawing/2014/main" id="{C3E1985E-61F5-FABE-FCCC-E810E9ECBD89}"/>
              </a:ext>
            </a:extLst>
          </p:cNvPr>
          <p:cNvPicPr>
            <a:picLocks noChangeAspect="1"/>
          </p:cNvPicPr>
          <p:nvPr/>
        </p:nvPicPr>
        <p:blipFill>
          <a:blip r:embed="rId4"/>
          <a:stretch>
            <a:fillRect/>
          </a:stretch>
        </p:blipFill>
        <p:spPr>
          <a:xfrm>
            <a:off x="879099" y="4540777"/>
            <a:ext cx="1972604" cy="537983"/>
          </a:xfrm>
          <a:prstGeom prst="rect">
            <a:avLst/>
          </a:prstGeom>
        </p:spPr>
      </p:pic>
      <p:pic>
        <p:nvPicPr>
          <p:cNvPr id="4" name="Picture 3">
            <a:extLst>
              <a:ext uri="{FF2B5EF4-FFF2-40B4-BE49-F238E27FC236}">
                <a16:creationId xmlns:a16="http://schemas.microsoft.com/office/drawing/2014/main" id="{74BFA28C-CA98-BC2D-047D-4A707EB3EF1D}"/>
              </a:ext>
            </a:extLst>
          </p:cNvPr>
          <p:cNvPicPr>
            <a:picLocks noChangeAspect="1"/>
          </p:cNvPicPr>
          <p:nvPr/>
        </p:nvPicPr>
        <p:blipFill>
          <a:blip r:embed="rId5"/>
          <a:stretch>
            <a:fillRect/>
          </a:stretch>
        </p:blipFill>
        <p:spPr>
          <a:xfrm>
            <a:off x="5579686" y="4540777"/>
            <a:ext cx="2556628" cy="542315"/>
          </a:xfrm>
          <a:prstGeom prst="rect">
            <a:avLst/>
          </a:prstGeom>
        </p:spPr>
      </p:pic>
      <p:sp>
        <p:nvSpPr>
          <p:cNvPr id="5" name="TextBox 4">
            <a:extLst>
              <a:ext uri="{FF2B5EF4-FFF2-40B4-BE49-F238E27FC236}">
                <a16:creationId xmlns:a16="http://schemas.microsoft.com/office/drawing/2014/main" id="{FC119385-5E42-325D-235B-B721C0DD4314}"/>
              </a:ext>
            </a:extLst>
          </p:cNvPr>
          <p:cNvSpPr txBox="1"/>
          <p:nvPr/>
        </p:nvSpPr>
        <p:spPr>
          <a:xfrm>
            <a:off x="308525" y="5343525"/>
            <a:ext cx="8526950" cy="120032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Percolation theory </a:t>
            </a:r>
            <a:r>
              <a:rPr lang="en-US" dirty="0">
                <a:latin typeface="Arial" panose="020B0604020202020204" pitchFamily="34" charset="0"/>
                <a:cs typeface="Arial" panose="020B0604020202020204" pitchFamily="34" charset="0"/>
              </a:rPr>
              <a:t>predicts that these exponents are universal, meaning that they are independent of the nature of the lattice or the precise value of </a:t>
            </a:r>
            <a:r>
              <a:rPr lang="en-US" dirty="0">
                <a:solidFill>
                  <a:srgbClr val="FF0000"/>
                </a:solidFill>
                <a:latin typeface="Arial" panose="020B0604020202020204" pitchFamily="34" charset="0"/>
                <a:cs typeface="Arial" panose="020B0604020202020204" pitchFamily="34" charset="0"/>
              </a:rPr>
              <a:t>p</a:t>
            </a:r>
            <a:r>
              <a:rPr lang="en-US" baseline="-25000" dirty="0">
                <a:solidFill>
                  <a:srgbClr val="FF0000"/>
                </a:solidFill>
                <a:latin typeface="Arial" panose="020B0604020202020204" pitchFamily="34" charset="0"/>
                <a:cs typeface="Arial" panose="020B0604020202020204" pitchFamily="34" charset="0"/>
              </a:rPr>
              <a:t>c</a:t>
            </a:r>
            <a:r>
              <a:rPr lang="en-US"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Therefore, whether we place the pebbles on a triangular or a hexagonal lattice, </a:t>
            </a:r>
            <a:r>
              <a:rPr lang="en-US" dirty="0">
                <a:solidFill>
                  <a:srgbClr val="FF0000"/>
                </a:solidFill>
                <a:latin typeface="Arial" panose="020B0604020202020204" pitchFamily="34" charset="0"/>
                <a:cs typeface="Arial" panose="020B0604020202020204" pitchFamily="34" charset="0"/>
              </a:rPr>
              <a:t>the behavior of 〈s〉, and P∞, is characterized by the same </a:t>
            </a:r>
            <a:r>
              <a:rPr lang="el-GR" dirty="0">
                <a:solidFill>
                  <a:srgbClr val="FF0000"/>
                </a:solidFill>
                <a:latin typeface="Arial" panose="020B0604020202020204" pitchFamily="34" charset="0"/>
                <a:cs typeface="Arial" panose="020B0604020202020204" pitchFamily="34" charset="0"/>
              </a:rPr>
              <a:t>γ</a:t>
            </a:r>
            <a:r>
              <a:rPr lang="en-US" dirty="0">
                <a:solidFill>
                  <a:srgbClr val="FF0000"/>
                </a:solidFill>
                <a:latin typeface="Arial" panose="020B0604020202020204" pitchFamily="34" charset="0"/>
                <a:cs typeface="Arial" panose="020B0604020202020204" pitchFamily="34" charset="0"/>
              </a:rPr>
              <a:t>, </a:t>
            </a:r>
            <a:r>
              <a:rPr lang="el-GR" dirty="0">
                <a:solidFill>
                  <a:srgbClr val="FF0000"/>
                </a:solidFill>
                <a:latin typeface="Arial" panose="020B0604020202020204" pitchFamily="34" charset="0"/>
                <a:cs typeface="Arial" panose="020B0604020202020204" pitchFamily="34" charset="0"/>
              </a:rPr>
              <a:t>β</a:t>
            </a:r>
            <a:r>
              <a:rPr lang="en-US" dirty="0">
                <a:solidFill>
                  <a:srgbClr val="FF0000"/>
                </a:solidFill>
                <a:latin typeface="Arial" panose="020B0604020202020204" pitchFamily="34" charset="0"/>
                <a:cs typeface="Arial" panose="020B0604020202020204" pitchFamily="34" charset="0"/>
              </a:rPr>
              <a:t> exponents.</a:t>
            </a:r>
          </a:p>
        </p:txBody>
      </p:sp>
    </p:spTree>
    <p:extLst>
      <p:ext uri="{BB962C8B-B14F-4D97-AF65-F5344CB8AC3E}">
        <p14:creationId xmlns:p14="http://schemas.microsoft.com/office/powerpoint/2010/main" val="2428702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ajan Pro"/>
                <a:cs typeface="Trajan Pro"/>
              </a:rPr>
              <a:t>Percolation Theory</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C119385-5E42-325D-235B-B721C0DD4314}"/>
              </a:ext>
            </a:extLst>
          </p:cNvPr>
          <p:cNvSpPr txBox="1"/>
          <p:nvPr/>
        </p:nvSpPr>
        <p:spPr>
          <a:xfrm>
            <a:off x="328612" y="1046956"/>
            <a:ext cx="6229352" cy="563231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value of </a:t>
            </a:r>
            <a:r>
              <a:rPr lang="en-US" sz="2000" dirty="0">
                <a:solidFill>
                  <a:srgbClr val="FF0000"/>
                </a:solidFill>
                <a:latin typeface="Arial" panose="020B0604020202020204" pitchFamily="34" charset="0"/>
                <a:cs typeface="Arial" panose="020B0604020202020204" pitchFamily="34" charset="0"/>
              </a:rPr>
              <a:t>p</a:t>
            </a:r>
            <a:r>
              <a:rPr lang="en-US" sz="2000" baseline="-25000" dirty="0">
                <a:solidFill>
                  <a:srgbClr val="FF0000"/>
                </a:solidFill>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depends on the lattice type, hence it is not universal. </a:t>
            </a:r>
          </a:p>
          <a:p>
            <a:r>
              <a:rPr lang="en-US" sz="2000" dirty="0">
                <a:latin typeface="Arial" panose="020B0604020202020204" pitchFamily="34" charset="0"/>
                <a:cs typeface="Arial" panose="020B0604020202020204" pitchFamily="34" charset="0"/>
              </a:rPr>
              <a:t>For example, for a </a:t>
            </a:r>
            <a:r>
              <a:rPr lang="en-US" sz="2000" dirty="0">
                <a:solidFill>
                  <a:srgbClr val="FF0000"/>
                </a:solidFill>
                <a:latin typeface="Arial" panose="020B0604020202020204" pitchFamily="34" charset="0"/>
                <a:cs typeface="Arial" panose="020B0604020202020204" pitchFamily="34" charset="0"/>
              </a:rPr>
              <a:t>two-dimensional square lattice </a:t>
            </a:r>
            <a:r>
              <a:rPr lang="en-US" sz="2000" dirty="0">
                <a:latin typeface="Arial" panose="020B0604020202020204" pitchFamily="34" charset="0"/>
                <a:cs typeface="Arial" panose="020B0604020202020204" pitchFamily="34" charset="0"/>
              </a:rPr>
              <a:t>the </a:t>
            </a:r>
            <a:r>
              <a:rPr lang="en-US" sz="2000" dirty="0">
                <a:solidFill>
                  <a:srgbClr val="FF0000"/>
                </a:solidFill>
                <a:latin typeface="Arial" panose="020B0604020202020204" pitchFamily="34" charset="0"/>
                <a:cs typeface="Arial" panose="020B0604020202020204" pitchFamily="34" charset="0"/>
              </a:rPr>
              <a:t>p</a:t>
            </a:r>
            <a:r>
              <a:rPr lang="en-US" sz="2000" baseline="-25000" dirty="0">
                <a:solidFill>
                  <a:srgbClr val="FF0000"/>
                </a:solidFill>
                <a:latin typeface="Arial" panose="020B0604020202020204" pitchFamily="34" charset="0"/>
                <a:cs typeface="Arial" panose="020B0604020202020204" pitchFamily="34" charset="0"/>
              </a:rPr>
              <a:t>c</a:t>
            </a:r>
            <a:r>
              <a:rPr lang="en-US" sz="2000" dirty="0">
                <a:solidFill>
                  <a:srgbClr val="FF0000"/>
                </a:solidFill>
                <a:latin typeface="Arial" panose="020B0604020202020204" pitchFamily="34" charset="0"/>
                <a:cs typeface="Arial" panose="020B0604020202020204" pitchFamily="34" charset="0"/>
              </a:rPr>
              <a:t> ≈ 0.593</a:t>
            </a:r>
            <a:r>
              <a:rPr lang="en-US" sz="2000" dirty="0">
                <a:latin typeface="Arial" panose="020B0604020202020204" pitchFamily="34" charset="0"/>
                <a:cs typeface="Arial" panose="020B0604020202020204" pitchFamily="34" charset="0"/>
              </a:rPr>
              <a:t>, while for a </a:t>
            </a:r>
            <a:r>
              <a:rPr lang="en-US" sz="2000" dirty="0">
                <a:solidFill>
                  <a:srgbClr val="FF0000"/>
                </a:solidFill>
                <a:latin typeface="Arial" panose="020B0604020202020204" pitchFamily="34" charset="0"/>
                <a:cs typeface="Arial" panose="020B0604020202020204" pitchFamily="34" charset="0"/>
              </a:rPr>
              <a:t>two-dimensional triangular lattice p</a:t>
            </a:r>
            <a:r>
              <a:rPr lang="en-US" sz="2000" baseline="-25000" dirty="0">
                <a:solidFill>
                  <a:srgbClr val="FF0000"/>
                </a:solidFill>
                <a:latin typeface="Arial" panose="020B0604020202020204" pitchFamily="34" charset="0"/>
                <a:cs typeface="Arial" panose="020B0604020202020204" pitchFamily="34" charset="0"/>
              </a:rPr>
              <a:t>c</a:t>
            </a:r>
            <a:r>
              <a:rPr lang="en-US" sz="2000" dirty="0">
                <a:solidFill>
                  <a:srgbClr val="FF0000"/>
                </a:solidFill>
                <a:latin typeface="Arial" panose="020B0604020202020204" pitchFamily="34" charset="0"/>
                <a:cs typeface="Arial" panose="020B0604020202020204" pitchFamily="34" charset="0"/>
              </a:rPr>
              <a:t> = 1/2</a:t>
            </a:r>
            <a:r>
              <a:rPr lang="en-US" sz="2000" dirty="0">
                <a:latin typeface="Arial" panose="020B0604020202020204" pitchFamily="34" charset="0"/>
                <a:cs typeface="Arial" panose="020B0604020202020204" pitchFamily="34" charset="0"/>
              </a:rPr>
              <a:t>.</a:t>
            </a:r>
          </a:p>
          <a:p>
            <a:endParaRPr lang="en-US" sz="2000" dirty="0">
              <a:solidFill>
                <a:srgbClr val="FF0000"/>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value of </a:t>
            </a:r>
            <a:r>
              <a:rPr lang="en-US" sz="2000" dirty="0">
                <a:solidFill>
                  <a:srgbClr val="FF0000"/>
                </a:solidFill>
                <a:latin typeface="Arial" panose="020B0604020202020204" pitchFamily="34" charset="0"/>
                <a:cs typeface="Arial" panose="020B0604020202020204" pitchFamily="34" charset="0"/>
              </a:rPr>
              <a:t>p</a:t>
            </a:r>
            <a:r>
              <a:rPr lang="en-US" sz="2000" baseline="-25000" dirty="0">
                <a:solidFill>
                  <a:srgbClr val="FF0000"/>
                </a:solidFill>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also changes with the lattice dimension: for a square lattice </a:t>
            </a:r>
            <a:r>
              <a:rPr lang="en-US" sz="2000" dirty="0">
                <a:solidFill>
                  <a:srgbClr val="FF0000"/>
                </a:solidFill>
                <a:latin typeface="Arial" panose="020B0604020202020204" pitchFamily="34" charset="0"/>
                <a:cs typeface="Arial" panose="020B0604020202020204" pitchFamily="34" charset="0"/>
              </a:rPr>
              <a:t>p</a:t>
            </a:r>
            <a:r>
              <a:rPr lang="en-US" sz="2000" baseline="-25000" dirty="0">
                <a:solidFill>
                  <a:srgbClr val="FF0000"/>
                </a:solidFill>
                <a:latin typeface="Arial" panose="020B0604020202020204" pitchFamily="34" charset="0"/>
                <a:cs typeface="Arial" panose="020B0604020202020204" pitchFamily="34" charset="0"/>
              </a:rPr>
              <a:t>c</a:t>
            </a:r>
            <a:r>
              <a:rPr lang="en-US" sz="2000" dirty="0">
                <a:solidFill>
                  <a:srgbClr val="FF0000"/>
                </a:solidFill>
                <a:latin typeface="Arial" panose="020B0604020202020204" pitchFamily="34" charset="0"/>
                <a:cs typeface="Arial" panose="020B0604020202020204" pitchFamily="34" charset="0"/>
              </a:rPr>
              <a:t> ≈ 0.593 </a:t>
            </a:r>
            <a:r>
              <a:rPr lang="en-US" sz="2000" dirty="0">
                <a:latin typeface="Arial" panose="020B0604020202020204" pitchFamily="34" charset="0"/>
                <a:cs typeface="Arial" panose="020B0604020202020204" pitchFamily="34" charset="0"/>
              </a:rPr>
              <a:t>(v = 2); for a simple cubic lattice (d = 3) </a:t>
            </a:r>
            <a:r>
              <a:rPr lang="en-US" sz="2000" dirty="0">
                <a:solidFill>
                  <a:srgbClr val="FF0000"/>
                </a:solidFill>
                <a:latin typeface="Arial" panose="020B0604020202020204" pitchFamily="34" charset="0"/>
                <a:cs typeface="Arial" panose="020B0604020202020204" pitchFamily="34" charset="0"/>
              </a:rPr>
              <a:t>p</a:t>
            </a:r>
            <a:r>
              <a:rPr lang="en-US" sz="2000" baseline="-25000" dirty="0">
                <a:solidFill>
                  <a:srgbClr val="FF0000"/>
                </a:solidFill>
                <a:latin typeface="Arial" panose="020B0604020202020204" pitchFamily="34" charset="0"/>
                <a:cs typeface="Arial" panose="020B0604020202020204" pitchFamily="34" charset="0"/>
              </a:rPr>
              <a:t>c</a:t>
            </a:r>
            <a:r>
              <a:rPr lang="en-US" sz="2000" dirty="0">
                <a:solidFill>
                  <a:srgbClr val="FF0000"/>
                </a:solidFill>
                <a:latin typeface="Arial" panose="020B0604020202020204" pitchFamily="34" charset="0"/>
                <a:cs typeface="Arial" panose="020B0604020202020204" pitchFamily="34" charset="0"/>
              </a:rPr>
              <a:t> ≈ 0.3116</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 contrast with </a:t>
            </a:r>
            <a:r>
              <a:rPr lang="en-US" sz="2000" dirty="0">
                <a:solidFill>
                  <a:srgbClr val="FF0000"/>
                </a:solidFill>
                <a:latin typeface="Arial" panose="020B0604020202020204" pitchFamily="34" charset="0"/>
                <a:cs typeface="Arial" panose="020B0604020202020204" pitchFamily="34" charset="0"/>
              </a:rPr>
              <a:t>p</a:t>
            </a:r>
            <a:r>
              <a:rPr lang="en-US" sz="2000" baseline="-25000" dirty="0">
                <a:solidFill>
                  <a:srgbClr val="FF0000"/>
                </a:solidFill>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the critical exponents (</a:t>
            </a:r>
            <a:r>
              <a:rPr lang="el-GR" sz="2000" dirty="0">
                <a:solidFill>
                  <a:srgbClr val="FF0000"/>
                </a:solidFill>
                <a:latin typeface="Arial" panose="020B0604020202020204" pitchFamily="34" charset="0"/>
                <a:cs typeface="Arial" panose="020B0604020202020204" pitchFamily="34" charset="0"/>
              </a:rPr>
              <a:t>γ</a:t>
            </a:r>
            <a:r>
              <a:rPr lang="en-US" sz="2000" dirty="0">
                <a:solidFill>
                  <a:srgbClr val="FF0000"/>
                </a:solidFill>
                <a:latin typeface="Arial" panose="020B0604020202020204" pitchFamily="34" charset="0"/>
                <a:cs typeface="Arial" panose="020B0604020202020204" pitchFamily="34" charset="0"/>
              </a:rPr>
              <a:t>, </a:t>
            </a:r>
            <a:r>
              <a:rPr lang="el-GR" sz="2000" dirty="0">
                <a:solidFill>
                  <a:srgbClr val="FF0000"/>
                </a:solidFill>
                <a:latin typeface="Arial" panose="020B0604020202020204" pitchFamily="34" charset="0"/>
                <a:cs typeface="Arial" panose="020B0604020202020204" pitchFamily="34" charset="0"/>
              </a:rPr>
              <a:t>β</a:t>
            </a:r>
            <a:r>
              <a:rPr lang="en-US" sz="2000" dirty="0">
                <a:latin typeface="Arial" panose="020B0604020202020204" pitchFamily="34" charset="0"/>
                <a:cs typeface="Arial" panose="020B0604020202020204" pitchFamily="34" charset="0"/>
              </a:rPr>
              <a:t>) do not depend on the </a:t>
            </a:r>
            <a:r>
              <a:rPr lang="en-US" sz="2000" dirty="0">
                <a:solidFill>
                  <a:srgbClr val="FF0000"/>
                </a:solidFill>
                <a:latin typeface="Arial" panose="020B0604020202020204" pitchFamily="34" charset="0"/>
                <a:cs typeface="Arial" panose="020B0604020202020204" pitchFamily="34" charset="0"/>
              </a:rPr>
              <a:t>lattice type</a:t>
            </a:r>
            <a:r>
              <a:rPr lang="en-US" sz="2000" dirty="0">
                <a:latin typeface="Arial" panose="020B0604020202020204" pitchFamily="34" charset="0"/>
                <a:cs typeface="Arial" panose="020B0604020202020204" pitchFamily="34" charset="0"/>
              </a:rPr>
              <a:t>, but only on the </a:t>
            </a:r>
            <a:r>
              <a:rPr lang="en-US" sz="2000" dirty="0">
                <a:solidFill>
                  <a:srgbClr val="FF0000"/>
                </a:solidFill>
                <a:latin typeface="Arial" panose="020B0604020202020204" pitchFamily="34" charset="0"/>
                <a:cs typeface="Arial" panose="020B0604020202020204" pitchFamily="34" charset="0"/>
              </a:rPr>
              <a:t>lattice dimension</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 2 dimensions </a:t>
            </a:r>
            <a:r>
              <a:rPr lang="el-GR" sz="2000" dirty="0">
                <a:solidFill>
                  <a:srgbClr val="FF0000"/>
                </a:solidFill>
                <a:latin typeface="Arial" panose="020B0604020202020204" pitchFamily="34" charset="0"/>
                <a:cs typeface="Arial" panose="020B0604020202020204" pitchFamily="34" charset="0"/>
              </a:rPr>
              <a:t>γ</a:t>
            </a:r>
            <a:r>
              <a:rPr lang="en-US" sz="2000" dirty="0">
                <a:latin typeface="Arial" panose="020B0604020202020204" pitchFamily="34" charset="0"/>
                <a:cs typeface="Arial" panose="020B0604020202020204" pitchFamily="34" charset="0"/>
              </a:rPr>
              <a:t>=43/18, and </a:t>
            </a:r>
            <a:r>
              <a:rPr lang="el-GR" sz="2000" dirty="0">
                <a:solidFill>
                  <a:srgbClr val="FF0000"/>
                </a:solidFill>
                <a:latin typeface="Arial" panose="020B0604020202020204" pitchFamily="34" charset="0"/>
                <a:cs typeface="Arial" panose="020B0604020202020204" pitchFamily="34" charset="0"/>
              </a:rPr>
              <a:t>β</a:t>
            </a:r>
            <a:r>
              <a:rPr lang="en-US" sz="2000" dirty="0">
                <a:latin typeface="Arial" panose="020B0604020202020204" pitchFamily="34" charset="0"/>
                <a:cs typeface="Arial" panose="020B0604020202020204" pitchFamily="34" charset="0"/>
              </a:rPr>
              <a:t> = 5/36</a:t>
            </a:r>
            <a:r>
              <a:rPr lang="el-GR"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for any lattice. </a:t>
            </a:r>
          </a:p>
          <a:p>
            <a:r>
              <a:rPr lang="en-US" sz="2000" dirty="0">
                <a:latin typeface="Arial" panose="020B0604020202020204" pitchFamily="34" charset="0"/>
                <a:cs typeface="Arial" panose="020B0604020202020204" pitchFamily="34" charset="0"/>
              </a:rPr>
              <a:t>In 3 dimensions </a:t>
            </a:r>
            <a:r>
              <a:rPr lang="el-GR" sz="2000" dirty="0">
                <a:solidFill>
                  <a:srgbClr val="FF0000"/>
                </a:solidFill>
                <a:latin typeface="Arial" panose="020B0604020202020204" pitchFamily="34" charset="0"/>
                <a:cs typeface="Arial" panose="020B0604020202020204" pitchFamily="34" charset="0"/>
              </a:rPr>
              <a:t>γ</a:t>
            </a:r>
            <a:r>
              <a:rPr lang="en-US" sz="2000" dirty="0">
                <a:latin typeface="Arial" panose="020B0604020202020204" pitchFamily="34" charset="0"/>
                <a:cs typeface="Arial" panose="020B0604020202020204" pitchFamily="34" charset="0"/>
              </a:rPr>
              <a:t>=1.80, and </a:t>
            </a:r>
            <a:r>
              <a:rPr lang="el-GR" sz="2000" dirty="0">
                <a:solidFill>
                  <a:srgbClr val="FF0000"/>
                </a:solidFill>
                <a:latin typeface="Arial" panose="020B0604020202020204" pitchFamily="34" charset="0"/>
                <a:cs typeface="Arial" panose="020B0604020202020204" pitchFamily="34" charset="0"/>
              </a:rPr>
              <a:t>β</a:t>
            </a:r>
            <a:r>
              <a:rPr lang="en-US" sz="2000" dirty="0">
                <a:latin typeface="Arial" panose="020B0604020202020204" pitchFamily="34" charset="0"/>
                <a:cs typeface="Arial" panose="020B0604020202020204" pitchFamily="34" charset="0"/>
              </a:rPr>
              <a:t>=0.41</a:t>
            </a:r>
            <a:r>
              <a:rPr lang="el-GR"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For any </a:t>
            </a:r>
            <a:r>
              <a:rPr lang="en-US" sz="2000" dirty="0">
                <a:solidFill>
                  <a:srgbClr val="FF0000"/>
                </a:solidFill>
                <a:latin typeface="Arial" panose="020B0604020202020204" pitchFamily="34" charset="0"/>
                <a:cs typeface="Arial" panose="020B0604020202020204" pitchFamily="34" charset="0"/>
              </a:rPr>
              <a:t>d &gt; 6 </a:t>
            </a:r>
            <a:r>
              <a:rPr lang="en-US" sz="2000" dirty="0">
                <a:latin typeface="Arial" panose="020B0604020202020204" pitchFamily="34" charset="0"/>
                <a:cs typeface="Arial" panose="020B0604020202020204" pitchFamily="34" charset="0"/>
              </a:rPr>
              <a:t>we have </a:t>
            </a:r>
            <a:r>
              <a:rPr lang="el-GR" sz="2000" dirty="0">
                <a:solidFill>
                  <a:srgbClr val="FF0000"/>
                </a:solidFill>
                <a:latin typeface="Arial" panose="020B0604020202020204" pitchFamily="34" charset="0"/>
                <a:cs typeface="Arial" panose="020B0604020202020204" pitchFamily="34" charset="0"/>
              </a:rPr>
              <a:t>γ</a:t>
            </a:r>
            <a:r>
              <a:rPr lang="en-US" sz="2000" dirty="0">
                <a:latin typeface="Arial" panose="020B0604020202020204" pitchFamily="34" charset="0"/>
                <a:cs typeface="Arial" panose="020B0604020202020204" pitchFamily="34" charset="0"/>
              </a:rPr>
              <a:t>=1, and </a:t>
            </a:r>
            <a:r>
              <a:rPr lang="el-GR" sz="2000" dirty="0">
                <a:solidFill>
                  <a:srgbClr val="FF0000"/>
                </a:solidFill>
                <a:latin typeface="Arial" panose="020B0604020202020204" pitchFamily="34" charset="0"/>
                <a:cs typeface="Arial" panose="020B0604020202020204" pitchFamily="34" charset="0"/>
              </a:rPr>
              <a:t>β</a:t>
            </a:r>
            <a:r>
              <a:rPr lang="en-US" sz="2000" dirty="0">
                <a:latin typeface="Arial" panose="020B0604020202020204" pitchFamily="34" charset="0"/>
                <a:cs typeface="Arial" panose="020B0604020202020204" pitchFamily="34" charset="0"/>
              </a:rPr>
              <a:t> = 1</a:t>
            </a:r>
            <a:r>
              <a:rPr lang="el-GR"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hence for large </a:t>
            </a:r>
            <a:r>
              <a:rPr lang="en-US" sz="2000" dirty="0">
                <a:solidFill>
                  <a:srgbClr val="FF0000"/>
                </a:solidFill>
                <a:latin typeface="Arial" panose="020B0604020202020204" pitchFamily="34" charset="0"/>
                <a:cs typeface="Arial" panose="020B0604020202020204" pitchFamily="34" charset="0"/>
              </a:rPr>
              <a:t>d</a:t>
            </a:r>
            <a:r>
              <a:rPr lang="en-US" sz="2000" dirty="0">
                <a:latin typeface="Arial" panose="020B0604020202020204" pitchFamily="34" charset="0"/>
                <a:cs typeface="Arial" panose="020B0604020202020204" pitchFamily="34" charset="0"/>
              </a:rPr>
              <a:t> the exponents are independent of d as well </a:t>
            </a:r>
          </a:p>
        </p:txBody>
      </p:sp>
      <p:pic>
        <p:nvPicPr>
          <p:cNvPr id="8" name="Picture 7" descr="Shape&#10;&#10;Description automatically generated with medium confidence">
            <a:extLst>
              <a:ext uri="{FF2B5EF4-FFF2-40B4-BE49-F238E27FC236}">
                <a16:creationId xmlns:a16="http://schemas.microsoft.com/office/drawing/2014/main" id="{08B18F15-8519-3A7F-F74D-8F1A75711E7F}"/>
              </a:ext>
            </a:extLst>
          </p:cNvPr>
          <p:cNvPicPr>
            <a:picLocks noChangeAspect="1"/>
          </p:cNvPicPr>
          <p:nvPr/>
        </p:nvPicPr>
        <p:blipFill rotWithShape="1">
          <a:blip r:embed="rId3"/>
          <a:srcRect r="67491"/>
          <a:stretch/>
        </p:blipFill>
        <p:spPr>
          <a:xfrm>
            <a:off x="6941694" y="1046956"/>
            <a:ext cx="2530918" cy="2173288"/>
          </a:xfrm>
          <a:prstGeom prst="rect">
            <a:avLst/>
          </a:prstGeom>
        </p:spPr>
      </p:pic>
      <p:pic>
        <p:nvPicPr>
          <p:cNvPr id="10" name="Picture 9" descr="Shape, polygon&#10;&#10;Description automatically generated">
            <a:extLst>
              <a:ext uri="{FF2B5EF4-FFF2-40B4-BE49-F238E27FC236}">
                <a16:creationId xmlns:a16="http://schemas.microsoft.com/office/drawing/2014/main" id="{7F19CD1F-315F-A565-E77D-1B4B9365469A}"/>
              </a:ext>
            </a:extLst>
          </p:cNvPr>
          <p:cNvPicPr>
            <a:picLocks noChangeAspect="1"/>
          </p:cNvPicPr>
          <p:nvPr/>
        </p:nvPicPr>
        <p:blipFill rotWithShape="1">
          <a:blip r:embed="rId4"/>
          <a:srcRect t="54294" r="64714"/>
          <a:stretch/>
        </p:blipFill>
        <p:spPr>
          <a:xfrm>
            <a:off x="6793763" y="4186446"/>
            <a:ext cx="2350237" cy="2173288"/>
          </a:xfrm>
          <a:prstGeom prst="rect">
            <a:avLst/>
          </a:prstGeom>
        </p:spPr>
      </p:pic>
    </p:spTree>
    <p:extLst>
      <p:ext uri="{BB962C8B-B14F-4D97-AF65-F5344CB8AC3E}">
        <p14:creationId xmlns:p14="http://schemas.microsoft.com/office/powerpoint/2010/main" val="2019633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ajan Pro"/>
                <a:cs typeface="Trajan Pro"/>
              </a:rPr>
              <a:t>Percolation Theory - Network Breakdown as Inverse Percolation</a:t>
            </a:r>
            <a:endParaRPr lang="en-US" dirty="0">
              <a:latin typeface="Arial" panose="020B0604020202020204" pitchFamily="34" charset="0"/>
              <a:cs typeface="Arial" panose="020B0604020202020204" pitchFamily="34" charset="0"/>
            </a:endParaRPr>
          </a:p>
        </p:txBody>
      </p:sp>
      <p:pic>
        <p:nvPicPr>
          <p:cNvPr id="4" name="Picture 3" descr="Chart, diagram, schematic&#10;&#10;Description automatically generated">
            <a:extLst>
              <a:ext uri="{FF2B5EF4-FFF2-40B4-BE49-F238E27FC236}">
                <a16:creationId xmlns:a16="http://schemas.microsoft.com/office/drawing/2014/main" id="{D1C07688-7C2E-F9F8-92BE-B303664F5A40}"/>
              </a:ext>
            </a:extLst>
          </p:cNvPr>
          <p:cNvPicPr>
            <a:picLocks noChangeAspect="1"/>
          </p:cNvPicPr>
          <p:nvPr/>
        </p:nvPicPr>
        <p:blipFill>
          <a:blip r:embed="rId3"/>
          <a:stretch>
            <a:fillRect/>
          </a:stretch>
        </p:blipFill>
        <p:spPr>
          <a:xfrm>
            <a:off x="4208367" y="902664"/>
            <a:ext cx="4849914" cy="5955336"/>
          </a:xfrm>
          <a:prstGeom prst="rect">
            <a:avLst/>
          </a:prstGeom>
        </p:spPr>
      </p:pic>
      <p:sp>
        <p:nvSpPr>
          <p:cNvPr id="6" name="TextBox 5">
            <a:extLst>
              <a:ext uri="{FF2B5EF4-FFF2-40B4-BE49-F238E27FC236}">
                <a16:creationId xmlns:a16="http://schemas.microsoft.com/office/drawing/2014/main" id="{7534D29D-D558-0C9A-E009-5F3FB9F91176}"/>
              </a:ext>
            </a:extLst>
          </p:cNvPr>
          <p:cNvSpPr txBox="1"/>
          <p:nvPr/>
        </p:nvSpPr>
        <p:spPr>
          <a:xfrm>
            <a:off x="400051" y="1071562"/>
            <a:ext cx="3629024" cy="563231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Randomly remove an</a:t>
            </a:r>
            <a:r>
              <a:rPr lang="en-US" sz="2000" dirty="0">
                <a:solidFill>
                  <a:srgbClr val="FF0000"/>
                </a:solidFill>
                <a:latin typeface="Arial" panose="020B0604020202020204" pitchFamily="34" charset="0"/>
                <a:cs typeface="Arial" panose="020B0604020202020204" pitchFamily="34" charset="0"/>
              </a:rPr>
              <a:t> f </a:t>
            </a:r>
            <a:r>
              <a:rPr lang="en-US" sz="2000" dirty="0">
                <a:latin typeface="Arial" panose="020B0604020202020204" pitchFamily="34" charset="0"/>
                <a:cs typeface="Arial" panose="020B0604020202020204" pitchFamily="34" charset="0"/>
              </a:rPr>
              <a:t>fraction of nodes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For large </a:t>
            </a:r>
            <a:r>
              <a:rPr lang="en-US" sz="2000" dirty="0">
                <a:solidFill>
                  <a:srgbClr val="FF0000"/>
                </a:solidFill>
                <a:latin typeface="Arial" panose="020B0604020202020204" pitchFamily="34" charset="0"/>
                <a:cs typeface="Arial" panose="020B0604020202020204" pitchFamily="34" charset="0"/>
              </a:rPr>
              <a:t>f</a:t>
            </a:r>
            <a:r>
              <a:rPr lang="en-US" sz="2000" dirty="0">
                <a:latin typeface="Arial" panose="020B0604020202020204" pitchFamily="34" charset="0"/>
                <a:cs typeface="Arial" panose="020B0604020202020204" pitchFamily="34" charset="0"/>
              </a:rPr>
              <a:t> the giant component breaks into tiny disconnected components.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This fragmentation process is characterized by a critical threshold </a:t>
            </a:r>
            <a:r>
              <a:rPr lang="en-US" sz="2000" dirty="0">
                <a:solidFill>
                  <a:srgbClr val="FF0000"/>
                </a:solidFill>
                <a:latin typeface="Arial" panose="020B0604020202020204" pitchFamily="34" charset="0"/>
                <a:cs typeface="Arial" panose="020B0604020202020204" pitchFamily="34" charset="0"/>
              </a:rPr>
              <a:t>fc</a:t>
            </a:r>
          </a:p>
          <a:p>
            <a:endParaRPr lang="en-US" sz="2000" dirty="0">
              <a:solidFill>
                <a:srgbClr val="FF0000"/>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For any </a:t>
            </a:r>
            <a:r>
              <a:rPr lang="en-US" sz="2000" dirty="0">
                <a:solidFill>
                  <a:srgbClr val="FF0000"/>
                </a:solidFill>
                <a:latin typeface="Arial" panose="020B0604020202020204" pitchFamily="34" charset="0"/>
                <a:cs typeface="Arial" panose="020B0604020202020204" pitchFamily="34" charset="0"/>
              </a:rPr>
              <a:t>f &lt; fc </a:t>
            </a:r>
            <a:r>
              <a:rPr lang="en-US" sz="2000" dirty="0">
                <a:latin typeface="Arial" panose="020B0604020202020204" pitchFamily="34" charset="0"/>
                <a:cs typeface="Arial" panose="020B0604020202020204" pitchFamily="34" charset="0"/>
              </a:rPr>
              <a:t>we continue to have a giant component.</a:t>
            </a:r>
          </a:p>
          <a:p>
            <a:endParaRPr lang="en-US" sz="2000" dirty="0">
              <a:solidFill>
                <a:srgbClr val="FF0000"/>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Once </a:t>
            </a:r>
            <a:r>
              <a:rPr lang="en-US" sz="2000" dirty="0">
                <a:solidFill>
                  <a:srgbClr val="FF0000"/>
                </a:solidFill>
                <a:latin typeface="Arial" panose="020B0604020202020204" pitchFamily="34" charset="0"/>
                <a:cs typeface="Arial" panose="020B0604020202020204" pitchFamily="34" charset="0"/>
              </a:rPr>
              <a:t>f exceeds fc</a:t>
            </a:r>
            <a:r>
              <a:rPr lang="en-US" sz="2000" dirty="0">
                <a:latin typeface="Arial" panose="020B0604020202020204" pitchFamily="34" charset="0"/>
                <a:cs typeface="Arial" panose="020B0604020202020204" pitchFamily="34" charset="0"/>
              </a:rPr>
              <a:t>, the giant component vanishes. </a:t>
            </a:r>
          </a:p>
          <a:p>
            <a:endParaRPr lang="en-US" sz="2000" dirty="0">
              <a:solidFill>
                <a:srgbClr val="FF0000"/>
              </a:solidFill>
              <a:latin typeface="Arial" panose="020B0604020202020204" pitchFamily="34" charset="0"/>
              <a:cs typeface="Arial" panose="020B0604020202020204" pitchFamily="34" charset="0"/>
            </a:endParaRPr>
          </a:p>
          <a:p>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730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Introduction</a:t>
            </a:r>
          </a:p>
        </p:txBody>
      </p:sp>
      <p:sp>
        <p:nvSpPr>
          <p:cNvPr id="7" name="TextBox 6">
            <a:extLst>
              <a:ext uri="{FF2B5EF4-FFF2-40B4-BE49-F238E27FC236}">
                <a16:creationId xmlns:a16="http://schemas.microsoft.com/office/drawing/2014/main" id="{2DE96830-BF48-36E1-179A-78D0231ED6B8}"/>
              </a:ext>
            </a:extLst>
          </p:cNvPr>
          <p:cNvSpPr txBox="1"/>
          <p:nvPr/>
        </p:nvSpPr>
        <p:spPr>
          <a:xfrm>
            <a:off x="524980" y="1147457"/>
            <a:ext cx="7497366" cy="6063198"/>
          </a:xfrm>
          <a:prstGeom prst="rect">
            <a:avLst/>
          </a:prstGeom>
          <a:noFill/>
        </p:spPr>
        <p:txBody>
          <a:bodyPr wrap="square">
            <a:spAutoFit/>
          </a:bodyPr>
          <a:lstStyle/>
          <a:p>
            <a:pPr eaLnBrk="1" hangingPunct="1"/>
            <a:r>
              <a:rPr lang="en-US" altLang="en-US" sz="2400" b="1" dirty="0">
                <a:latin typeface="Arial" panose="020B0604020202020204" pitchFamily="34" charset="0"/>
                <a:ea typeface="ＭＳ Ｐゴシック" panose="020B0600070205080204" pitchFamily="34" charset="-128"/>
                <a:cs typeface="Arial" panose="020B0604020202020204" pitchFamily="34" charset="0"/>
              </a:rPr>
              <a:t>Network resilience and robustness</a:t>
            </a:r>
          </a:p>
          <a:p>
            <a:pPr lvl="1" eaLnBrk="1" hangingPunct="1"/>
            <a:endParaRPr lang="en-US" altLang="en-US" sz="2400" dirty="0">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Courier New" panose="02070309020205020404" pitchFamily="49" charset="0"/>
              <a:buChar char="o"/>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Effects of node and edge removal</a:t>
            </a:r>
          </a:p>
          <a:p>
            <a:pPr marL="800100" lvl="1" indent="-342900">
              <a:buFont typeface="Arial" panose="020B0604020202020204" pitchFamily="34" charset="0"/>
              <a:buChar char="•"/>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Example: power grid, terrorist network</a:t>
            </a:r>
          </a:p>
          <a:p>
            <a:pPr lvl="1"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Courier New" panose="02070309020205020404" pitchFamily="49" charset="0"/>
              <a:buChar char="o"/>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Complex systems maintain their basic functions even under errors and failures                                                            </a:t>
            </a:r>
          </a:p>
          <a:p>
            <a:pPr marL="342900" indent="-342900">
              <a:buFont typeface="Courier New" panose="02070309020205020404" pitchFamily="49" charset="0"/>
              <a:buChar char="o"/>
            </a:pP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Courier New" panose="02070309020205020404" pitchFamily="49" charset="0"/>
              <a:buChar char="o"/>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Cell </a:t>
            </a:r>
            <a:r>
              <a:rPr lang="en-US" altLang="en-US" sz="2000" dirty="0">
                <a:latin typeface="Arial" panose="020B0604020202020204" pitchFamily="34" charset="0"/>
                <a:ea typeface="ＭＳ Ｐゴシック" panose="020B0600070205080204" pitchFamily="34" charset="-128"/>
                <a:cs typeface="Arial" panose="020B0604020202020204" pitchFamily="34" charset="0"/>
                <a:sym typeface="Wingdings" pitchFamily="2" charset="2"/>
              </a:rPr>
              <a:t></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mutations</a:t>
            </a:r>
          </a:p>
          <a:p>
            <a:pPr marL="800100" lvl="1" indent="-342900">
              <a:buFont typeface="Arial" panose="020B0604020202020204" pitchFamily="34" charset="0"/>
              <a:buChar char="•"/>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There are uncountable number of mutations and other errors in our cells, yet, we do not notice their consequences.</a:t>
            </a:r>
          </a:p>
          <a:p>
            <a:pPr marL="342900" indent="-342900">
              <a:buFont typeface="Courier New" panose="02070309020205020404" pitchFamily="49" charset="0"/>
              <a:buChar char="o"/>
            </a:pP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marL="342900" indent="-342900">
              <a:buFont typeface="Courier New" panose="02070309020205020404" pitchFamily="49" charset="0"/>
              <a:buChar char="o"/>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Internet </a:t>
            </a:r>
            <a:r>
              <a:rPr lang="en-US" altLang="en-US" sz="2000" dirty="0">
                <a:latin typeface="Arial" panose="020B0604020202020204" pitchFamily="34" charset="0"/>
                <a:ea typeface="ＭＳ Ｐゴシック" panose="020B0600070205080204" pitchFamily="34" charset="-128"/>
                <a:cs typeface="Arial" panose="020B0604020202020204" pitchFamily="34" charset="0"/>
                <a:sym typeface="Wingdings" pitchFamily="2" charset="2"/>
              </a:rPr>
              <a:t>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router breakdowns</a:t>
            </a:r>
          </a:p>
          <a:p>
            <a:pPr marL="800100" lvl="1" indent="-342900">
              <a:buFont typeface="Arial" panose="020B0604020202020204" pitchFamily="34" charset="0"/>
              <a:buChar char="•"/>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At any moment hundreds of routers on the internet are broken, yet, the internet as a whole does not loose its functionality.</a:t>
            </a:r>
          </a:p>
          <a:p>
            <a:pPr lvl="1"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556825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ajan Pro"/>
                <a:cs typeface="Trajan Pro"/>
              </a:rPr>
              <a:t>Percolation Theory - Network Breakdown as Inverse Percolation</a:t>
            </a:r>
            <a:endParaRPr lang="en-US" dirty="0">
              <a:latin typeface="Arial" panose="020B0604020202020204" pitchFamily="34" charset="0"/>
              <a:cs typeface="Arial" panose="020B0604020202020204" pitchFamily="34" charset="0"/>
            </a:endParaRPr>
          </a:p>
        </p:txBody>
      </p:sp>
      <p:pic>
        <p:nvPicPr>
          <p:cNvPr id="4" name="Picture 3" descr="Chart, diagram, schematic&#10;&#10;Description automatically generated">
            <a:extLst>
              <a:ext uri="{FF2B5EF4-FFF2-40B4-BE49-F238E27FC236}">
                <a16:creationId xmlns:a16="http://schemas.microsoft.com/office/drawing/2014/main" id="{D1C07688-7C2E-F9F8-92BE-B303664F5A40}"/>
              </a:ext>
            </a:extLst>
          </p:cNvPr>
          <p:cNvPicPr>
            <a:picLocks noChangeAspect="1"/>
          </p:cNvPicPr>
          <p:nvPr/>
        </p:nvPicPr>
        <p:blipFill>
          <a:blip r:embed="rId3"/>
          <a:stretch>
            <a:fillRect/>
          </a:stretch>
        </p:blipFill>
        <p:spPr>
          <a:xfrm>
            <a:off x="4208367" y="902664"/>
            <a:ext cx="4849914" cy="5955336"/>
          </a:xfrm>
          <a:prstGeom prst="rect">
            <a:avLst/>
          </a:prstGeom>
        </p:spPr>
      </p:pic>
      <p:sp>
        <p:nvSpPr>
          <p:cNvPr id="6" name="TextBox 5">
            <a:extLst>
              <a:ext uri="{FF2B5EF4-FFF2-40B4-BE49-F238E27FC236}">
                <a16:creationId xmlns:a16="http://schemas.microsoft.com/office/drawing/2014/main" id="{7534D29D-D558-0C9A-E009-5F3FB9F91176}"/>
              </a:ext>
            </a:extLst>
          </p:cNvPr>
          <p:cNvSpPr txBox="1"/>
          <p:nvPr/>
        </p:nvSpPr>
        <p:spPr>
          <a:xfrm>
            <a:off x="400050" y="1071562"/>
            <a:ext cx="3914775" cy="409342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This is illustrated by the </a:t>
            </a:r>
            <a:r>
              <a:rPr lang="en-US" sz="2000" dirty="0">
                <a:solidFill>
                  <a:srgbClr val="FF0000"/>
                </a:solidFill>
                <a:latin typeface="Arial" panose="020B0604020202020204" pitchFamily="34" charset="0"/>
                <a:cs typeface="Arial" panose="020B0604020202020204" pitchFamily="34" charset="0"/>
              </a:rPr>
              <a:t>f</a:t>
            </a:r>
            <a:r>
              <a:rPr lang="en-US" sz="2000" dirty="0">
                <a:latin typeface="Arial" panose="020B0604020202020204" pitchFamily="34" charset="0"/>
                <a:cs typeface="Arial" panose="020B0604020202020204" pitchFamily="34" charset="0"/>
              </a:rPr>
              <a:t> dependence of </a:t>
            </a:r>
            <a:r>
              <a:rPr lang="en-US" sz="2000" dirty="0">
                <a:solidFill>
                  <a:srgbClr val="FF0000"/>
                </a:solidFill>
                <a:latin typeface="Arial" panose="020B0604020202020204" pitchFamily="34" charset="0"/>
                <a:cs typeface="Arial" panose="020B0604020202020204" pitchFamily="34" charset="0"/>
              </a:rPr>
              <a:t>P∞ </a:t>
            </a:r>
            <a:r>
              <a:rPr lang="en-US" sz="2000" dirty="0">
                <a:latin typeface="Arial" panose="020B0604020202020204" pitchFamily="34" charset="0"/>
                <a:cs typeface="Arial" panose="020B0604020202020204" pitchFamily="34" charset="0"/>
              </a:rPr>
              <a:t>(probability that a node is part of the giant component) </a:t>
            </a:r>
          </a:p>
          <a:p>
            <a:endParaRPr lang="en-US" sz="2000" dirty="0">
              <a:latin typeface="Arial" panose="020B0604020202020204" pitchFamily="34" charset="0"/>
              <a:cs typeface="Arial" panose="020B0604020202020204" pitchFamily="34" charset="0"/>
            </a:endParaRPr>
          </a:p>
          <a:p>
            <a:r>
              <a:rPr lang="en-US" sz="2000" dirty="0">
                <a:solidFill>
                  <a:srgbClr val="FF0000"/>
                </a:solidFill>
                <a:latin typeface="Arial" panose="020B0604020202020204" pitchFamily="34" charset="0"/>
                <a:cs typeface="Arial" panose="020B0604020202020204" pitchFamily="34" charset="0"/>
              </a:rPr>
              <a:t>P∞ </a:t>
            </a:r>
            <a:r>
              <a:rPr lang="en-US" sz="2000" dirty="0">
                <a:latin typeface="Arial" panose="020B0604020202020204" pitchFamily="34" charset="0"/>
                <a:cs typeface="Arial" panose="020B0604020202020204" pitchFamily="34" charset="0"/>
              </a:rPr>
              <a:t>is nonzero under </a:t>
            </a:r>
            <a:r>
              <a:rPr lang="en-US" sz="2000" dirty="0">
                <a:solidFill>
                  <a:srgbClr val="FF0000"/>
                </a:solidFill>
                <a:latin typeface="Arial" panose="020B0604020202020204" pitchFamily="34" charset="0"/>
                <a:cs typeface="Arial" panose="020B0604020202020204" pitchFamily="34" charset="0"/>
              </a:rPr>
              <a:t>fc</a:t>
            </a:r>
            <a:r>
              <a:rPr lang="en-US" sz="2000" dirty="0">
                <a:latin typeface="Arial" panose="020B0604020202020204" pitchFamily="34" charset="0"/>
                <a:cs typeface="Arial" panose="020B0604020202020204" pitchFamily="34" charset="0"/>
              </a:rPr>
              <a:t>, but it drops to zero as we approach </a:t>
            </a:r>
            <a:r>
              <a:rPr lang="en-US" sz="2000" dirty="0">
                <a:solidFill>
                  <a:srgbClr val="FF0000"/>
                </a:solidFill>
                <a:latin typeface="Arial" panose="020B0604020202020204" pitchFamily="34" charset="0"/>
                <a:cs typeface="Arial" panose="020B0604020202020204" pitchFamily="34" charset="0"/>
              </a:rPr>
              <a:t>fc</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critical exponents characterizing this breakdown, </a:t>
            </a:r>
            <a:r>
              <a:rPr lang="el-GR" sz="2000" dirty="0">
                <a:solidFill>
                  <a:srgbClr val="FF0000"/>
                </a:solidFill>
                <a:latin typeface="Arial" panose="020B0604020202020204" pitchFamily="34" charset="0"/>
                <a:cs typeface="Arial" panose="020B0604020202020204" pitchFamily="34" charset="0"/>
              </a:rPr>
              <a:t>γ</a:t>
            </a:r>
            <a:r>
              <a:rPr lang="en-US" sz="2000" dirty="0">
                <a:solidFill>
                  <a:srgbClr val="FF0000"/>
                </a:solidFill>
                <a:latin typeface="Arial" panose="020B0604020202020204" pitchFamily="34" charset="0"/>
                <a:cs typeface="Arial" panose="020B0604020202020204" pitchFamily="34" charset="0"/>
              </a:rPr>
              <a:t> and </a:t>
            </a:r>
            <a:r>
              <a:rPr lang="el-GR" sz="2000" dirty="0">
                <a:solidFill>
                  <a:srgbClr val="FF0000"/>
                </a:solidFill>
                <a:latin typeface="Arial" panose="020B0604020202020204" pitchFamily="34" charset="0"/>
                <a:cs typeface="Arial" panose="020B0604020202020204" pitchFamily="34" charset="0"/>
              </a:rPr>
              <a:t>β</a:t>
            </a:r>
            <a:r>
              <a:rPr lang="en-US" sz="2000" dirty="0">
                <a:latin typeface="Arial" panose="020B0604020202020204" pitchFamily="34" charset="0"/>
                <a:cs typeface="Arial" panose="020B0604020202020204" pitchFamily="34" charset="0"/>
              </a:rPr>
              <a:t>, are the same as in the emergence of giant component.</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456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ajan Pro"/>
                <a:cs typeface="Trajan Pro"/>
              </a:rPr>
              <a:t>Percolation Theory – Random Network</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7709DFE-3630-4112-DD83-7B8E3AE91422}"/>
              </a:ext>
            </a:extLst>
          </p:cNvPr>
          <p:cNvSpPr txBox="1"/>
          <p:nvPr/>
        </p:nvSpPr>
        <p:spPr>
          <a:xfrm>
            <a:off x="275422" y="1225689"/>
            <a:ext cx="8354227" cy="5632311"/>
          </a:xfrm>
          <a:prstGeom prst="rect">
            <a:avLst/>
          </a:prstGeom>
          <a:noFill/>
        </p:spPr>
        <p:txBody>
          <a:bodyPr wrap="square" rtlCol="0">
            <a:spAutoFit/>
          </a:bodyPr>
          <a:lstStyle/>
          <a:p>
            <a:pPr marL="342900" indent="-342900" algn="l">
              <a:buFont typeface="Courier New" panose="02070309020205020404" pitchFamily="49" charset="0"/>
              <a:buChar char="o"/>
            </a:pPr>
            <a:r>
              <a:rPr lang="en-US" sz="2000" b="0" i="0" dirty="0">
                <a:solidFill>
                  <a:srgbClr val="353535"/>
                </a:solidFill>
                <a:effectLst/>
                <a:latin typeface="Arial" panose="020B0604020202020204" pitchFamily="34" charset="0"/>
                <a:cs typeface="Arial" panose="020B0604020202020204" pitchFamily="34" charset="0"/>
              </a:rPr>
              <a:t>What, if the underlying network is not as regular as a square lattice? </a:t>
            </a:r>
          </a:p>
          <a:p>
            <a:pPr marL="342900" indent="-342900" algn="l">
              <a:buFont typeface="Courier New" panose="02070309020205020404" pitchFamily="49" charset="0"/>
              <a:buChar char="o"/>
            </a:pPr>
            <a:endParaRPr lang="en-US" sz="2000" dirty="0">
              <a:solidFill>
                <a:srgbClr val="353535"/>
              </a:solidFill>
              <a:latin typeface="Arial" panose="020B0604020202020204" pitchFamily="34" charset="0"/>
              <a:cs typeface="Arial" panose="020B0604020202020204" pitchFamily="34" charset="0"/>
            </a:endParaRPr>
          </a:p>
          <a:p>
            <a:pPr marL="342900" indent="-342900" algn="l">
              <a:buFont typeface="Courier New" panose="02070309020205020404" pitchFamily="49" charset="0"/>
              <a:buChar char="o"/>
            </a:pPr>
            <a:r>
              <a:rPr lang="en-US" sz="2000" b="0" i="0" dirty="0">
                <a:solidFill>
                  <a:srgbClr val="353535"/>
                </a:solidFill>
                <a:effectLst/>
                <a:latin typeface="Arial" panose="020B0604020202020204" pitchFamily="34" charset="0"/>
                <a:cs typeface="Arial" panose="020B0604020202020204" pitchFamily="34" charset="0"/>
              </a:rPr>
              <a:t>For random networks the answer continues to be provided by percolation theory: Random networks under random node failures share the same scaling exponents as infinite-dimensional percolation. </a:t>
            </a:r>
            <a:endParaRPr lang="en-US" sz="2000" dirty="0">
              <a:solidFill>
                <a:srgbClr val="353535"/>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l-GR" sz="2000" b="0" i="1" dirty="0">
                <a:solidFill>
                  <a:srgbClr val="353535"/>
                </a:solidFill>
                <a:effectLst/>
                <a:latin typeface="Arial" panose="020B0604020202020204" pitchFamily="34" charset="0"/>
                <a:cs typeface="Arial" panose="020B0604020202020204" pitchFamily="34" charset="0"/>
              </a:rPr>
              <a:t>γ</a:t>
            </a:r>
            <a:r>
              <a:rPr lang="en-US" sz="2000" b="0" i="0" dirty="0">
                <a:solidFill>
                  <a:srgbClr val="353535"/>
                </a:solidFill>
                <a:effectLst/>
                <a:latin typeface="Arial" panose="020B0604020202020204" pitchFamily="34" charset="0"/>
                <a:cs typeface="Arial" panose="020B0604020202020204" pitchFamily="34" charset="0"/>
              </a:rPr>
              <a:t> = 1 and  </a:t>
            </a:r>
            <a:r>
              <a:rPr lang="el-GR" sz="2000" b="0" i="1" dirty="0">
                <a:solidFill>
                  <a:srgbClr val="353535"/>
                </a:solidFill>
                <a:effectLst/>
                <a:latin typeface="Arial" panose="020B0604020202020204" pitchFamily="34" charset="0"/>
                <a:cs typeface="Arial" panose="020B0604020202020204" pitchFamily="34" charset="0"/>
              </a:rPr>
              <a:t>β</a:t>
            </a:r>
            <a:r>
              <a:rPr lang="en-US" sz="2000" b="0" i="0" dirty="0">
                <a:solidFill>
                  <a:srgbClr val="353535"/>
                </a:solidFill>
                <a:effectLst/>
                <a:latin typeface="Arial" panose="020B0604020202020204" pitchFamily="34" charset="0"/>
                <a:cs typeface="Arial" panose="020B0604020202020204" pitchFamily="34" charset="0"/>
              </a:rPr>
              <a:t> = 1</a:t>
            </a:r>
            <a:r>
              <a:rPr lang="el-GR" sz="2000" b="0" i="0" dirty="0">
                <a:solidFill>
                  <a:srgbClr val="353535"/>
                </a:solidFill>
                <a:effectLst/>
                <a:latin typeface="Arial" panose="020B0604020202020204" pitchFamily="34" charset="0"/>
                <a:cs typeface="Arial" panose="020B0604020202020204" pitchFamily="34" charset="0"/>
              </a:rPr>
              <a:t>, </a:t>
            </a:r>
            <a:r>
              <a:rPr lang="en-US" sz="2000" b="0" i="0" dirty="0">
                <a:solidFill>
                  <a:srgbClr val="353535"/>
                </a:solidFill>
                <a:effectLst/>
                <a:latin typeface="Arial" panose="020B0604020202020204" pitchFamily="34" charset="0"/>
                <a:cs typeface="Arial" panose="020B0604020202020204" pitchFamily="34" charset="0"/>
              </a:rPr>
              <a:t>for the </a:t>
            </a:r>
            <a:r>
              <a:rPr lang="en-US" sz="2000" b="0" i="1" dirty="0">
                <a:solidFill>
                  <a:srgbClr val="353535"/>
                </a:solidFill>
                <a:effectLst/>
                <a:latin typeface="Arial" panose="020B0604020202020204" pitchFamily="34" charset="0"/>
                <a:cs typeface="Arial" panose="020B0604020202020204" pitchFamily="34" charset="0"/>
              </a:rPr>
              <a:t>d</a:t>
            </a:r>
            <a:r>
              <a:rPr lang="en-US" sz="2000" b="0" i="0" dirty="0">
                <a:solidFill>
                  <a:srgbClr val="353535"/>
                </a:solidFill>
                <a:effectLst/>
                <a:latin typeface="Arial" panose="020B0604020202020204" pitchFamily="34" charset="0"/>
                <a:cs typeface="Arial" panose="020B0604020202020204" pitchFamily="34" charset="0"/>
              </a:rPr>
              <a:t> &gt; 6 </a:t>
            </a:r>
          </a:p>
          <a:p>
            <a:pPr algn="l"/>
            <a:endParaRPr lang="en-US" sz="2000" dirty="0">
              <a:solidFill>
                <a:srgbClr val="353535"/>
              </a:solidFill>
              <a:latin typeface="Arial" panose="020B0604020202020204" pitchFamily="34" charset="0"/>
              <a:cs typeface="Arial" panose="020B0604020202020204" pitchFamily="34" charset="0"/>
            </a:endParaRPr>
          </a:p>
          <a:p>
            <a:pPr marL="342900" indent="-342900" algn="l">
              <a:buFont typeface="Courier New" panose="02070309020205020404" pitchFamily="49" charset="0"/>
              <a:buChar char="o"/>
            </a:pPr>
            <a:r>
              <a:rPr lang="en-US" sz="2000" b="0" i="0" dirty="0">
                <a:solidFill>
                  <a:srgbClr val="353535"/>
                </a:solidFill>
                <a:effectLst/>
                <a:latin typeface="Arial" panose="020B0604020202020204" pitchFamily="34" charset="0"/>
                <a:cs typeface="Arial" panose="020B0604020202020204" pitchFamily="34" charset="0"/>
              </a:rPr>
              <a:t>In summary, the breakdown of a network under random node removal is not a gradual process. Rather, removing a small fraction of nodes has only limited impact on a network’s integrity. But once the fraction of removed nodes reaches a critical threshold, the network abruptly breaks into disconnected components. </a:t>
            </a:r>
          </a:p>
          <a:p>
            <a:pPr algn="l"/>
            <a:endParaRPr lang="en-US" sz="2000" dirty="0">
              <a:solidFill>
                <a:srgbClr val="353535"/>
              </a:solidFill>
              <a:latin typeface="Arial" panose="020B0604020202020204" pitchFamily="34" charset="0"/>
              <a:cs typeface="Arial" panose="020B0604020202020204" pitchFamily="34" charset="0"/>
            </a:endParaRPr>
          </a:p>
          <a:p>
            <a:pPr marL="342900" indent="-342900" algn="l">
              <a:buFont typeface="Courier New" panose="02070309020205020404" pitchFamily="49" charset="0"/>
              <a:buChar char="o"/>
            </a:pPr>
            <a:r>
              <a:rPr lang="en-US" sz="2000" dirty="0">
                <a:solidFill>
                  <a:srgbClr val="353535"/>
                </a:solidFill>
                <a:latin typeface="Arial" panose="020B0604020202020204" pitchFamily="34" charset="0"/>
                <a:cs typeface="Arial" panose="020B0604020202020204" pitchFamily="34" charset="0"/>
              </a:rPr>
              <a:t>R</a:t>
            </a:r>
            <a:r>
              <a:rPr lang="en-US" sz="2000" b="0" i="0" dirty="0">
                <a:solidFill>
                  <a:srgbClr val="353535"/>
                </a:solidFill>
                <a:effectLst/>
                <a:latin typeface="Arial" panose="020B0604020202020204" pitchFamily="34" charset="0"/>
                <a:cs typeface="Arial" panose="020B0604020202020204" pitchFamily="34" charset="0"/>
              </a:rPr>
              <a:t>andom node failures induce a phase transition from a connected to a fragmented network. </a:t>
            </a:r>
          </a:p>
          <a:p>
            <a:pPr marL="342900" indent="-342900" algn="l">
              <a:buFont typeface="Courier New" panose="02070309020205020404" pitchFamily="49" charset="0"/>
              <a:buChar char="o"/>
            </a:pPr>
            <a:endParaRPr lang="en-US" sz="2000" dirty="0">
              <a:solidFill>
                <a:srgbClr val="353535"/>
              </a:solidFill>
              <a:latin typeface="Arial" panose="020B0604020202020204" pitchFamily="34" charset="0"/>
              <a:cs typeface="Arial" panose="020B0604020202020204" pitchFamily="34" charset="0"/>
            </a:endParaRPr>
          </a:p>
          <a:p>
            <a:pPr marL="342900" indent="-342900" algn="l">
              <a:buFont typeface="Courier New" panose="02070309020205020404" pitchFamily="49" charset="0"/>
              <a:buChar char="o"/>
            </a:pPr>
            <a:r>
              <a:rPr lang="en-US" sz="2000" b="0" i="0" dirty="0">
                <a:solidFill>
                  <a:srgbClr val="353535"/>
                </a:solidFill>
                <a:effectLst/>
                <a:latin typeface="Arial" panose="020B0604020202020204" pitchFamily="34" charset="0"/>
                <a:cs typeface="Arial" panose="020B0604020202020204" pitchFamily="34" charset="0"/>
              </a:rPr>
              <a:t>We can use the tools of percolation theory to characterize this transition in both regular and in random networks.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3774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ajan Pro"/>
                <a:cs typeface="Trajan Pro"/>
              </a:rPr>
              <a:t>Percolation Theory – Scale Free Network</a:t>
            </a: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807FA77-600F-2EB7-5DB3-3C863DBD3D40}"/>
              </a:ext>
            </a:extLst>
          </p:cNvPr>
          <p:cNvSpPr txBox="1"/>
          <p:nvPr/>
        </p:nvSpPr>
        <p:spPr>
          <a:xfrm>
            <a:off x="343195" y="1347156"/>
            <a:ext cx="8800805" cy="3477875"/>
          </a:xfrm>
          <a:prstGeom prst="rect">
            <a:avLst/>
          </a:prstGeom>
          <a:noFill/>
        </p:spPr>
        <p:txBody>
          <a:bodyPr wrap="square" rtlCol="0">
            <a:spAutoFit/>
          </a:bodyPr>
          <a:lstStyle/>
          <a:p>
            <a:pPr marL="34290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Many real networks are not regular, but have a scale-free topology</a:t>
            </a:r>
          </a:p>
          <a:p>
            <a:pPr marL="342900" indent="-342900">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Scale-free networks do not appear to break apart under random failures.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Reason: the hubs. </a:t>
            </a:r>
          </a:p>
          <a:p>
            <a:pPr marL="342900" indent="-342900">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The likelihood of removing a hub is small. </a:t>
            </a:r>
          </a:p>
          <a:p>
            <a:pPr marL="342900" indent="-342900">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8250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ajan Pro"/>
                <a:cs typeface="Trajan Pro"/>
              </a:rPr>
              <a:t>Percolation Theory – Scale Free Network</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BA0A855-7BE9-90B1-ED8E-5A6569C2F3B8}"/>
              </a:ext>
            </a:extLst>
          </p:cNvPr>
          <p:cNvPicPr>
            <a:picLocks noChangeAspect="1"/>
          </p:cNvPicPr>
          <p:nvPr/>
        </p:nvPicPr>
        <p:blipFill>
          <a:blip r:embed="rId3"/>
          <a:stretch>
            <a:fillRect/>
          </a:stretch>
        </p:blipFill>
        <p:spPr>
          <a:xfrm>
            <a:off x="793214" y="3623689"/>
            <a:ext cx="1817203" cy="857557"/>
          </a:xfrm>
          <a:prstGeom prst="rect">
            <a:avLst/>
          </a:prstGeom>
        </p:spPr>
      </p:pic>
      <p:sp>
        <p:nvSpPr>
          <p:cNvPr id="6" name="TextBox 5">
            <a:extLst>
              <a:ext uri="{FF2B5EF4-FFF2-40B4-BE49-F238E27FC236}">
                <a16:creationId xmlns:a16="http://schemas.microsoft.com/office/drawing/2014/main" id="{091E2084-2DE5-A9C2-7993-5824064EA11A}"/>
              </a:ext>
            </a:extLst>
          </p:cNvPr>
          <p:cNvSpPr txBox="1"/>
          <p:nvPr/>
        </p:nvSpPr>
        <p:spPr>
          <a:xfrm>
            <a:off x="473039" y="2053964"/>
            <a:ext cx="7233070" cy="2031325"/>
          </a:xfrm>
          <a:prstGeom prst="rect">
            <a:avLst/>
          </a:prstGeom>
          <a:noFill/>
        </p:spPr>
        <p:txBody>
          <a:bodyPr wrap="none" rtlCol="0">
            <a:spAutoFit/>
          </a:bodyPr>
          <a:lstStyle/>
          <a:p>
            <a:r>
              <a:rPr lang="en-US" sz="1800" dirty="0">
                <a:latin typeface="Arial" panose="020B0604020202020204" pitchFamily="34" charset="0"/>
                <a:cs typeface="Arial" panose="020B0604020202020204" pitchFamily="34" charset="0"/>
              </a:rPr>
              <a:t>For a giant component to exist each node that belongs to it must be </a:t>
            </a:r>
          </a:p>
          <a:p>
            <a:r>
              <a:rPr lang="en-US" sz="1800" dirty="0">
                <a:latin typeface="Arial" panose="020B0604020202020204" pitchFamily="34" charset="0"/>
                <a:cs typeface="Arial" panose="020B0604020202020204" pitchFamily="34" charset="0"/>
              </a:rPr>
              <a:t>connected to at least two other nodes on average </a:t>
            </a:r>
          </a:p>
          <a:p>
            <a:endParaRPr lang="en-US"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Therefore, the average degree </a:t>
            </a:r>
            <a:r>
              <a:rPr lang="en-US" sz="1800" dirty="0">
                <a:solidFill>
                  <a:srgbClr val="FF0000"/>
                </a:solidFill>
                <a:latin typeface="Arial" panose="020B0604020202020204" pitchFamily="34" charset="0"/>
                <a:cs typeface="Arial" panose="020B0604020202020204" pitchFamily="34" charset="0"/>
              </a:rPr>
              <a:t>k</a:t>
            </a:r>
            <a:r>
              <a:rPr lang="en-US" sz="1800" baseline="-25000" dirty="0">
                <a:solidFill>
                  <a:srgbClr val="FF0000"/>
                </a:solidFill>
                <a:latin typeface="Arial" panose="020B0604020202020204" pitchFamily="34" charset="0"/>
                <a:cs typeface="Arial" panose="020B0604020202020204" pitchFamily="34" charset="0"/>
              </a:rPr>
              <a:t>i</a:t>
            </a:r>
            <a:r>
              <a:rPr lang="en-US" sz="1800" dirty="0">
                <a:latin typeface="Arial" panose="020B0604020202020204" pitchFamily="34" charset="0"/>
                <a:cs typeface="Arial" panose="020B0604020202020204" pitchFamily="34" charset="0"/>
              </a:rPr>
              <a:t> of a randomly chosen node</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i</a:t>
            </a:r>
            <a:r>
              <a:rPr lang="en-US" sz="1800" dirty="0">
                <a:solidFill>
                  <a:srgbClr val="FF000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that is </a:t>
            </a:r>
          </a:p>
          <a:p>
            <a:r>
              <a:rPr lang="en-US" sz="1800" dirty="0">
                <a:latin typeface="Arial" panose="020B0604020202020204" pitchFamily="34" charset="0"/>
                <a:cs typeface="Arial" panose="020B0604020202020204" pitchFamily="34" charset="0"/>
              </a:rPr>
              <a:t>part of the giant component should be </a:t>
            </a:r>
            <a:r>
              <a:rPr lang="en-US" sz="1800" dirty="0">
                <a:solidFill>
                  <a:srgbClr val="FF0000"/>
                </a:solidFill>
                <a:latin typeface="Arial" panose="020B0604020202020204" pitchFamily="34" charset="0"/>
                <a:cs typeface="Arial" panose="020B0604020202020204" pitchFamily="34" charset="0"/>
              </a:rPr>
              <a:t>at least 2</a:t>
            </a:r>
            <a:r>
              <a:rPr lang="en-US" sz="1800"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endParaRPr lang="en-US" dirty="0"/>
          </a:p>
        </p:txBody>
      </p:sp>
      <p:sp>
        <p:nvSpPr>
          <p:cNvPr id="9" name="TextBox 8">
            <a:extLst>
              <a:ext uri="{FF2B5EF4-FFF2-40B4-BE49-F238E27FC236}">
                <a16:creationId xmlns:a16="http://schemas.microsoft.com/office/drawing/2014/main" id="{791C5C7D-691B-322D-2489-9C55C64D01D5}"/>
              </a:ext>
            </a:extLst>
          </p:cNvPr>
          <p:cNvSpPr txBox="1"/>
          <p:nvPr/>
        </p:nvSpPr>
        <p:spPr>
          <a:xfrm>
            <a:off x="451691" y="1257897"/>
            <a:ext cx="2632452"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Molloy-Reed criteria</a:t>
            </a:r>
          </a:p>
        </p:txBody>
      </p:sp>
      <p:pic>
        <p:nvPicPr>
          <p:cNvPr id="10" name="Picture 9">
            <a:extLst>
              <a:ext uri="{FF2B5EF4-FFF2-40B4-BE49-F238E27FC236}">
                <a16:creationId xmlns:a16="http://schemas.microsoft.com/office/drawing/2014/main" id="{27C65DA9-28E2-2410-23A7-8DD96AC94F3A}"/>
              </a:ext>
            </a:extLst>
          </p:cNvPr>
          <p:cNvPicPr>
            <a:picLocks noChangeAspect="1"/>
          </p:cNvPicPr>
          <p:nvPr/>
        </p:nvPicPr>
        <p:blipFill>
          <a:blip r:embed="rId4"/>
          <a:stretch>
            <a:fillRect/>
          </a:stretch>
        </p:blipFill>
        <p:spPr>
          <a:xfrm>
            <a:off x="4125620" y="3827853"/>
            <a:ext cx="2231900" cy="357104"/>
          </a:xfrm>
          <a:prstGeom prst="rect">
            <a:avLst/>
          </a:prstGeom>
        </p:spPr>
      </p:pic>
      <p:pic>
        <p:nvPicPr>
          <p:cNvPr id="11" name="Picture 10">
            <a:extLst>
              <a:ext uri="{FF2B5EF4-FFF2-40B4-BE49-F238E27FC236}">
                <a16:creationId xmlns:a16="http://schemas.microsoft.com/office/drawing/2014/main" id="{082CEB93-0157-4DD4-B8DC-EB80F7281BE8}"/>
              </a:ext>
            </a:extLst>
          </p:cNvPr>
          <p:cNvPicPr>
            <a:picLocks noChangeAspect="1"/>
          </p:cNvPicPr>
          <p:nvPr/>
        </p:nvPicPr>
        <p:blipFill>
          <a:blip r:embed="rId5"/>
          <a:stretch>
            <a:fillRect/>
          </a:stretch>
        </p:blipFill>
        <p:spPr>
          <a:xfrm>
            <a:off x="4109555" y="4354728"/>
            <a:ext cx="4570929" cy="749918"/>
          </a:xfrm>
          <a:prstGeom prst="rect">
            <a:avLst/>
          </a:prstGeom>
        </p:spPr>
      </p:pic>
      <p:pic>
        <p:nvPicPr>
          <p:cNvPr id="12" name="Picture 11">
            <a:extLst>
              <a:ext uri="{FF2B5EF4-FFF2-40B4-BE49-F238E27FC236}">
                <a16:creationId xmlns:a16="http://schemas.microsoft.com/office/drawing/2014/main" id="{8619CA88-E08C-FFB5-1F7D-55FEA41E749F}"/>
              </a:ext>
            </a:extLst>
          </p:cNvPr>
          <p:cNvPicPr>
            <a:picLocks noChangeAspect="1"/>
          </p:cNvPicPr>
          <p:nvPr/>
        </p:nvPicPr>
        <p:blipFill>
          <a:blip r:embed="rId6"/>
          <a:stretch>
            <a:fillRect/>
          </a:stretch>
        </p:blipFill>
        <p:spPr>
          <a:xfrm>
            <a:off x="4109555" y="5164701"/>
            <a:ext cx="892760" cy="357104"/>
          </a:xfrm>
          <a:prstGeom prst="rect">
            <a:avLst/>
          </a:prstGeom>
        </p:spPr>
      </p:pic>
      <p:sp>
        <p:nvSpPr>
          <p:cNvPr id="13" name="TextBox 12">
            <a:extLst>
              <a:ext uri="{FF2B5EF4-FFF2-40B4-BE49-F238E27FC236}">
                <a16:creationId xmlns:a16="http://schemas.microsoft.com/office/drawing/2014/main" id="{F8CEE1C3-6589-4629-2448-601D1DC01813}"/>
              </a:ext>
            </a:extLst>
          </p:cNvPr>
          <p:cNvSpPr txBox="1"/>
          <p:nvPr/>
        </p:nvSpPr>
        <p:spPr>
          <a:xfrm>
            <a:off x="479009" y="5655014"/>
            <a:ext cx="7981946" cy="1200329"/>
          </a:xfrm>
          <a:prstGeom prst="rect">
            <a:avLst/>
          </a:prstGeom>
          <a:noFill/>
        </p:spPr>
        <p:txBody>
          <a:bodyPr wrap="square" rtlCol="0">
            <a:spAutoFit/>
          </a:bodyPr>
          <a:lstStyle/>
          <a:p>
            <a:pPr algn="l"/>
            <a:r>
              <a:rPr lang="en-US" b="0" i="0" dirty="0">
                <a:solidFill>
                  <a:srgbClr val="353535"/>
                </a:solidFill>
                <a:effectLst/>
                <a:latin typeface="Arial" panose="020B0604020202020204" pitchFamily="34" charset="0"/>
                <a:cs typeface="Arial" panose="020B0604020202020204" pitchFamily="34" charset="0"/>
              </a:rPr>
              <a:t>This prediction coincides with the necessary condition for the existence of a giant component in random networks</a:t>
            </a:r>
          </a:p>
          <a:p>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63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par>
                                <p:cTn id="11" presetID="5"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heckerboard(across)">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ajan Pro"/>
                <a:cs typeface="Trajan Pro"/>
              </a:rPr>
              <a:t>Percolation Theory – Scale Free Network</a:t>
            </a:r>
            <a:endParaRPr lang="en-US" dirty="0">
              <a:latin typeface="Arial" panose="020B0604020202020204" pitchFamily="34" charset="0"/>
              <a:cs typeface="Arial" panose="020B0604020202020204" pitchFamily="34" charset="0"/>
            </a:endParaRPr>
          </a:p>
        </p:txBody>
      </p:sp>
      <p:sp>
        <p:nvSpPr>
          <p:cNvPr id="4" name="Text Box 3">
            <a:extLst>
              <a:ext uri="{FF2B5EF4-FFF2-40B4-BE49-F238E27FC236}">
                <a16:creationId xmlns:a16="http://schemas.microsoft.com/office/drawing/2014/main" id="{BF065ADA-BAF6-C017-03F9-F28E703D47AE}"/>
              </a:ext>
            </a:extLst>
          </p:cNvPr>
          <p:cNvSpPr txBox="1">
            <a:spLocks noChangeArrowheads="1"/>
          </p:cNvSpPr>
          <p:nvPr/>
        </p:nvSpPr>
        <p:spPr bwMode="auto">
          <a:xfrm>
            <a:off x="674822" y="980672"/>
            <a:ext cx="9042143" cy="797013"/>
          </a:xfrm>
          <a:prstGeom prst="rect">
            <a:avLst/>
          </a:prstGeom>
          <a:noFill/>
          <a:ln w="9525">
            <a:noFill/>
            <a:miter lim="800000"/>
            <a:headEnd/>
            <a:tailEnd/>
          </a:ln>
        </p:spPr>
        <p:txBody>
          <a:bodyPr wrap="square">
            <a:prstTxWarp prst="textNoShape">
              <a:avLst/>
            </a:prstTxWarp>
            <a:spAutoFit/>
          </a:bodyPr>
          <a:lstStyle/>
          <a:p>
            <a:pPr eaLnBrk="0" hangingPunct="0">
              <a:lnSpc>
                <a:spcPct val="120000"/>
              </a:lnSpc>
            </a:pPr>
            <a:r>
              <a:rPr lang="en-US" sz="2000" i="1" dirty="0">
                <a:solidFill>
                  <a:srgbClr val="0000FF"/>
                </a:solidFill>
                <a:latin typeface="Arial" panose="020B0604020202020204" pitchFamily="34" charset="0"/>
                <a:cs typeface="Arial" panose="020B0604020202020204" pitchFamily="34" charset="0"/>
              </a:rPr>
              <a:t>Robustness: </a:t>
            </a:r>
            <a:r>
              <a:rPr lang="en-US" sz="2000" dirty="0">
                <a:latin typeface="Arial" panose="020B0604020202020204" pitchFamily="34" charset="0"/>
                <a:cs typeface="Arial" panose="020B0604020202020204" pitchFamily="34" charset="0"/>
              </a:rPr>
              <a:t>we remove a fraction </a:t>
            </a:r>
            <a:r>
              <a:rPr lang="en-US" sz="2000" i="1" dirty="0" err="1">
                <a:solidFill>
                  <a:srgbClr val="FF0000"/>
                </a:solidFill>
                <a:latin typeface="Arial" panose="020B0604020202020204" pitchFamily="34" charset="0"/>
                <a:cs typeface="Arial" panose="020B0604020202020204" pitchFamily="34" charset="0"/>
              </a:rPr>
              <a:t>f</a:t>
            </a:r>
            <a:r>
              <a:rPr lang="en-US" sz="2000" dirty="0">
                <a:latin typeface="Arial" panose="020B0604020202020204" pitchFamily="34" charset="0"/>
                <a:cs typeface="Arial" panose="020B0604020202020204" pitchFamily="34" charset="0"/>
              </a:rPr>
              <a:t> of the nodes.</a:t>
            </a:r>
          </a:p>
          <a:p>
            <a:pPr eaLnBrk="0" hangingPunct="0">
              <a:lnSpc>
                <a:spcPct val="120000"/>
              </a:lnSpc>
            </a:pPr>
            <a:r>
              <a:rPr lang="en-US" sz="2000" dirty="0">
                <a:latin typeface="Arial" panose="020B0604020202020204" pitchFamily="34" charset="0"/>
                <a:cs typeface="Arial" panose="020B0604020202020204" pitchFamily="34" charset="0"/>
              </a:rPr>
              <a:t>At what threshold</a:t>
            </a:r>
            <a:r>
              <a:rPr lang="en-US" sz="2000" dirty="0">
                <a:solidFill>
                  <a:srgbClr val="FF0000"/>
                </a:solidFill>
                <a:latin typeface="Arial" panose="020B0604020202020204" pitchFamily="34" charset="0"/>
                <a:cs typeface="Arial" panose="020B0604020202020204" pitchFamily="34" charset="0"/>
              </a:rPr>
              <a:t> f</a:t>
            </a:r>
            <a:r>
              <a:rPr lang="en-US" sz="2000" baseline="-25000" dirty="0">
                <a:solidFill>
                  <a:srgbClr val="FF0000"/>
                </a:solidFill>
                <a:latin typeface="Arial" panose="020B0604020202020204" pitchFamily="34" charset="0"/>
                <a:cs typeface="Arial" panose="020B0604020202020204" pitchFamily="34" charset="0"/>
              </a:rPr>
              <a:t>c</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will the network fall apart (no giant component)?</a:t>
            </a:r>
          </a:p>
        </p:txBody>
      </p:sp>
      <p:graphicFrame>
        <p:nvGraphicFramePr>
          <p:cNvPr id="7" name="Object 6">
            <a:extLst>
              <a:ext uri="{FF2B5EF4-FFF2-40B4-BE49-F238E27FC236}">
                <a16:creationId xmlns:a16="http://schemas.microsoft.com/office/drawing/2014/main" id="{EDBA9404-20E4-C82D-FC5C-BF15595CB8ED}"/>
              </a:ext>
            </a:extLst>
          </p:cNvPr>
          <p:cNvGraphicFramePr>
            <a:graphicFrameLocks noChangeAspect="1"/>
          </p:cNvGraphicFramePr>
          <p:nvPr/>
        </p:nvGraphicFramePr>
        <p:xfrm>
          <a:off x="3767507" y="2249124"/>
          <a:ext cx="1935163" cy="1054100"/>
        </p:xfrm>
        <a:graphic>
          <a:graphicData uri="http://schemas.openxmlformats.org/presentationml/2006/ole">
            <mc:AlternateContent xmlns:mc="http://schemas.openxmlformats.org/markup-compatibility/2006">
              <mc:Choice xmlns:v="urn:schemas-microsoft-com:vml" Requires="v">
                <p:oleObj name="Equation" r:id="rId3" imgW="1066800" imgH="698500" progId="Equation.3">
                  <p:embed/>
                </p:oleObj>
              </mc:Choice>
              <mc:Fallback>
                <p:oleObj name="Equation" r:id="rId3" imgW="1066800" imgH="698500" progId="Equation.3">
                  <p:embed/>
                  <p:pic>
                    <p:nvPicPr>
                      <p:cNvPr id="7" name="Object 6">
                        <a:extLst>
                          <a:ext uri="{FF2B5EF4-FFF2-40B4-BE49-F238E27FC236}">
                            <a16:creationId xmlns:a16="http://schemas.microsoft.com/office/drawing/2014/main" id="{EDBA9404-20E4-C82D-FC5C-BF15595CB8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7507" y="2249124"/>
                        <a:ext cx="1935163" cy="1054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8" name="Text Box 7">
            <a:extLst>
              <a:ext uri="{FF2B5EF4-FFF2-40B4-BE49-F238E27FC236}">
                <a16:creationId xmlns:a16="http://schemas.microsoft.com/office/drawing/2014/main" id="{2D1D5425-9DB4-6585-77B5-E31191B9E4C9}"/>
              </a:ext>
            </a:extLst>
          </p:cNvPr>
          <p:cNvSpPr txBox="1">
            <a:spLocks noChangeArrowheads="1"/>
          </p:cNvSpPr>
          <p:nvPr/>
        </p:nvSpPr>
        <p:spPr bwMode="auto">
          <a:xfrm>
            <a:off x="773989" y="2338024"/>
            <a:ext cx="2892238" cy="400110"/>
          </a:xfrm>
          <a:prstGeom prst="rect">
            <a:avLst/>
          </a:prstGeom>
          <a:noFill/>
          <a:ln w="9525">
            <a:noFill/>
            <a:miter lim="800000"/>
            <a:headEnd/>
            <a:tailEnd/>
          </a:ln>
        </p:spPr>
        <p:txBody>
          <a:bodyPr wrap="none">
            <a:prstTxWarp prst="textNoShape">
              <a:avLst/>
            </a:prstTxWarp>
            <a:spAutoFit/>
          </a:bodyPr>
          <a:lstStyle/>
          <a:p>
            <a:pPr eaLnBrk="0" hangingPunct="0"/>
            <a:r>
              <a:rPr lang="en-US" sz="2000" b="1" dirty="0">
                <a:solidFill>
                  <a:srgbClr val="3366FF"/>
                </a:solidFill>
              </a:rPr>
              <a:t>Breakdown threshold:</a:t>
            </a:r>
            <a:endParaRPr lang="en-US" sz="2400" b="1" dirty="0">
              <a:solidFill>
                <a:srgbClr val="3366FF"/>
              </a:solidFill>
              <a:latin typeface="Times New Roman" charset="0"/>
            </a:endParaRPr>
          </a:p>
        </p:txBody>
      </p:sp>
      <p:sp>
        <p:nvSpPr>
          <p:cNvPr id="15" name="TextBox 14">
            <a:extLst>
              <a:ext uri="{FF2B5EF4-FFF2-40B4-BE49-F238E27FC236}">
                <a16:creationId xmlns:a16="http://schemas.microsoft.com/office/drawing/2014/main" id="{730BEEB5-72C7-AF57-E1F7-1F94D051E4A4}"/>
              </a:ext>
            </a:extLst>
          </p:cNvPr>
          <p:cNvSpPr txBox="1"/>
          <p:nvPr/>
        </p:nvSpPr>
        <p:spPr>
          <a:xfrm>
            <a:off x="773989" y="3567076"/>
            <a:ext cx="7423827" cy="1323439"/>
          </a:xfrm>
          <a:prstGeom prst="rect">
            <a:avLst/>
          </a:prstGeom>
          <a:noFill/>
        </p:spPr>
        <p:txBody>
          <a:bodyPr wrap="none" rtlCol="0">
            <a:spAutoFit/>
          </a:bodyPr>
          <a:lstStyle/>
          <a:p>
            <a:r>
              <a:rPr lang="hu-HU" sz="2000" dirty="0">
                <a:latin typeface="Arial" panose="020B0604020202020204" pitchFamily="34" charset="0"/>
                <a:cs typeface="Arial" panose="020B0604020202020204" pitchFamily="34" charset="0"/>
              </a:rPr>
              <a:t>f&lt;f</a:t>
            </a:r>
            <a:r>
              <a:rPr lang="hu-HU" sz="2000" baseline="-25000" dirty="0">
                <a:latin typeface="Arial" panose="020B0604020202020204" pitchFamily="34" charset="0"/>
                <a:cs typeface="Arial" panose="020B0604020202020204" pitchFamily="34" charset="0"/>
              </a:rPr>
              <a:t>c</a:t>
            </a:r>
            <a:r>
              <a:rPr lang="hu-HU" sz="2000" dirty="0">
                <a:latin typeface="Arial" panose="020B0604020202020204" pitchFamily="34" charset="0"/>
                <a:cs typeface="Arial" panose="020B0604020202020204" pitchFamily="34" charset="0"/>
              </a:rPr>
              <a:t>: the network is still connected (there is a giant cluster)</a:t>
            </a:r>
          </a:p>
          <a:p>
            <a:r>
              <a:rPr lang="hu-HU" sz="2000" dirty="0">
                <a:latin typeface="Arial" panose="020B0604020202020204" pitchFamily="34" charset="0"/>
                <a:cs typeface="Arial" panose="020B0604020202020204" pitchFamily="34" charset="0"/>
              </a:rPr>
              <a:t>f&gt;f</a:t>
            </a:r>
            <a:r>
              <a:rPr lang="hu-HU" sz="2000" baseline="-25000" dirty="0">
                <a:latin typeface="Arial" panose="020B0604020202020204" pitchFamily="34" charset="0"/>
                <a:cs typeface="Arial" panose="020B0604020202020204" pitchFamily="34" charset="0"/>
              </a:rPr>
              <a:t>c</a:t>
            </a:r>
            <a:r>
              <a:rPr lang="hu-HU" sz="2000" dirty="0">
                <a:latin typeface="Arial" panose="020B0604020202020204" pitchFamily="34" charset="0"/>
                <a:cs typeface="Arial" panose="020B0604020202020204" pitchFamily="34" charset="0"/>
              </a:rPr>
              <a:t>: the network becomes disconnected (giant cluster vanishes)</a:t>
            </a:r>
          </a:p>
          <a:p>
            <a:endParaRPr lang="hu-HU" sz="2000" dirty="0">
              <a:latin typeface="Arial" panose="020B0604020202020204" pitchFamily="34" charset="0"/>
              <a:cs typeface="Arial" panose="020B0604020202020204" pitchFamily="34" charset="0"/>
            </a:endParaRPr>
          </a:p>
          <a:p>
            <a:endParaRPr lang="hu-HU" sz="20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EBE61743-F5A6-BAFA-5A34-AEA5C0885F8D}"/>
              </a:ext>
            </a:extLst>
          </p:cNvPr>
          <p:cNvSpPr/>
          <p:nvPr/>
        </p:nvSpPr>
        <p:spPr>
          <a:xfrm>
            <a:off x="3697977" y="2210395"/>
            <a:ext cx="2131684" cy="105718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9144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ajan Pro"/>
                <a:cs typeface="Trajan Pro"/>
              </a:rPr>
              <a:t>Percolation Theory – Scale Free Network</a:t>
            </a:r>
            <a:endParaRPr lang="en-US" dirty="0">
              <a:latin typeface="Arial" panose="020B0604020202020204" pitchFamily="34" charset="0"/>
              <a:cs typeface="Arial" panose="020B0604020202020204" pitchFamily="34" charset="0"/>
            </a:endParaRPr>
          </a:p>
        </p:txBody>
      </p:sp>
      <p:graphicFrame>
        <p:nvGraphicFramePr>
          <p:cNvPr id="7" name="Object 6">
            <a:extLst>
              <a:ext uri="{FF2B5EF4-FFF2-40B4-BE49-F238E27FC236}">
                <a16:creationId xmlns:a16="http://schemas.microsoft.com/office/drawing/2014/main" id="{EDBA9404-20E4-C82D-FC5C-BF15595CB8ED}"/>
              </a:ext>
            </a:extLst>
          </p:cNvPr>
          <p:cNvGraphicFramePr>
            <a:graphicFrameLocks noChangeAspect="1"/>
          </p:cNvGraphicFramePr>
          <p:nvPr>
            <p:extLst>
              <p:ext uri="{D42A27DB-BD31-4B8C-83A1-F6EECF244321}">
                <p14:modId xmlns:p14="http://schemas.microsoft.com/office/powerpoint/2010/main" val="578012230"/>
              </p:ext>
            </p:extLst>
          </p:nvPr>
        </p:nvGraphicFramePr>
        <p:xfrm>
          <a:off x="659308" y="1171418"/>
          <a:ext cx="1935163" cy="1054100"/>
        </p:xfrm>
        <a:graphic>
          <a:graphicData uri="http://schemas.openxmlformats.org/presentationml/2006/ole">
            <mc:AlternateContent xmlns:mc="http://schemas.openxmlformats.org/markup-compatibility/2006">
              <mc:Choice xmlns:v="urn:schemas-microsoft-com:vml" Requires="v">
                <p:oleObj name="Equation" r:id="rId3" imgW="1066800" imgH="698500" progId="Equation.3">
                  <p:embed/>
                </p:oleObj>
              </mc:Choice>
              <mc:Fallback>
                <p:oleObj name="Equation" r:id="rId3" imgW="1066800" imgH="698500" progId="Equation.3">
                  <p:embed/>
                  <p:pic>
                    <p:nvPicPr>
                      <p:cNvPr id="2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308" y="1171418"/>
                        <a:ext cx="1935163" cy="1054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3" name="Rectangle 22">
            <a:extLst>
              <a:ext uri="{FF2B5EF4-FFF2-40B4-BE49-F238E27FC236}">
                <a16:creationId xmlns:a16="http://schemas.microsoft.com/office/drawing/2014/main" id="{EBE61743-F5A6-BAFA-5A34-AEA5C0885F8D}"/>
              </a:ext>
            </a:extLst>
          </p:cNvPr>
          <p:cNvSpPr/>
          <p:nvPr/>
        </p:nvSpPr>
        <p:spPr>
          <a:xfrm>
            <a:off x="589778" y="1132689"/>
            <a:ext cx="2131684" cy="105718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50BF8FC-6B11-0933-3B9B-C9A65C04C352}"/>
              </a:ext>
            </a:extLst>
          </p:cNvPr>
          <p:cNvPicPr>
            <a:picLocks noChangeAspect="1"/>
          </p:cNvPicPr>
          <p:nvPr/>
        </p:nvPicPr>
        <p:blipFill>
          <a:blip r:embed="rId5"/>
          <a:stretch>
            <a:fillRect/>
          </a:stretch>
        </p:blipFill>
        <p:spPr>
          <a:xfrm>
            <a:off x="4317631" y="1048571"/>
            <a:ext cx="2231900" cy="357104"/>
          </a:xfrm>
          <a:prstGeom prst="rect">
            <a:avLst/>
          </a:prstGeom>
        </p:spPr>
      </p:pic>
      <p:pic>
        <p:nvPicPr>
          <p:cNvPr id="26" name="Picture 25">
            <a:extLst>
              <a:ext uri="{FF2B5EF4-FFF2-40B4-BE49-F238E27FC236}">
                <a16:creationId xmlns:a16="http://schemas.microsoft.com/office/drawing/2014/main" id="{CA90EB17-744B-BF5B-C479-653F1D85F1DD}"/>
              </a:ext>
            </a:extLst>
          </p:cNvPr>
          <p:cNvPicPr>
            <a:picLocks noChangeAspect="1"/>
          </p:cNvPicPr>
          <p:nvPr/>
        </p:nvPicPr>
        <p:blipFill>
          <a:blip r:embed="rId6"/>
          <a:stretch>
            <a:fillRect/>
          </a:stretch>
        </p:blipFill>
        <p:spPr>
          <a:xfrm>
            <a:off x="4301566" y="1575446"/>
            <a:ext cx="4570929" cy="749918"/>
          </a:xfrm>
          <a:prstGeom prst="rect">
            <a:avLst/>
          </a:prstGeom>
        </p:spPr>
      </p:pic>
      <p:pic>
        <p:nvPicPr>
          <p:cNvPr id="27" name="Picture 26">
            <a:extLst>
              <a:ext uri="{FF2B5EF4-FFF2-40B4-BE49-F238E27FC236}">
                <a16:creationId xmlns:a16="http://schemas.microsoft.com/office/drawing/2014/main" id="{6C6DB6C5-6EB5-ED4D-E407-51BD6EFBFFE4}"/>
              </a:ext>
            </a:extLst>
          </p:cNvPr>
          <p:cNvPicPr>
            <a:picLocks noChangeAspect="1"/>
          </p:cNvPicPr>
          <p:nvPr/>
        </p:nvPicPr>
        <p:blipFill>
          <a:blip r:embed="rId7"/>
          <a:stretch>
            <a:fillRect/>
          </a:stretch>
        </p:blipFill>
        <p:spPr>
          <a:xfrm>
            <a:off x="504370" y="2578281"/>
            <a:ext cx="2302500" cy="967717"/>
          </a:xfrm>
          <a:prstGeom prst="rect">
            <a:avLst/>
          </a:prstGeom>
        </p:spPr>
      </p:pic>
      <p:sp>
        <p:nvSpPr>
          <p:cNvPr id="28" name="Rectangle 27">
            <a:extLst>
              <a:ext uri="{FF2B5EF4-FFF2-40B4-BE49-F238E27FC236}">
                <a16:creationId xmlns:a16="http://schemas.microsoft.com/office/drawing/2014/main" id="{819BD6D7-3021-FE3B-1BB9-DD944B5F17AF}"/>
              </a:ext>
            </a:extLst>
          </p:cNvPr>
          <p:cNvSpPr/>
          <p:nvPr/>
        </p:nvSpPr>
        <p:spPr>
          <a:xfrm>
            <a:off x="589778" y="2484362"/>
            <a:ext cx="2131684" cy="105718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364AA14-CBC8-D528-5221-22A3993BBABF}"/>
              </a:ext>
            </a:extLst>
          </p:cNvPr>
          <p:cNvSpPr txBox="1"/>
          <p:nvPr/>
        </p:nvSpPr>
        <p:spPr>
          <a:xfrm>
            <a:off x="255426" y="4430480"/>
            <a:ext cx="4570929" cy="2862322"/>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For a giant component to exist each node that belongs to it must be connected to at least two other nodes on average </a:t>
            </a:r>
          </a:p>
          <a:p>
            <a:endParaRPr lang="en-US"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Therefore, the average degree </a:t>
            </a:r>
            <a:r>
              <a:rPr lang="en-US" sz="1800" dirty="0">
                <a:solidFill>
                  <a:srgbClr val="FF0000"/>
                </a:solidFill>
                <a:latin typeface="Arial" panose="020B0604020202020204" pitchFamily="34" charset="0"/>
                <a:cs typeface="Arial" panose="020B0604020202020204" pitchFamily="34" charset="0"/>
              </a:rPr>
              <a:t>k</a:t>
            </a:r>
            <a:r>
              <a:rPr lang="en-US" sz="1800" baseline="-25000" dirty="0">
                <a:solidFill>
                  <a:srgbClr val="FF0000"/>
                </a:solidFill>
                <a:latin typeface="Arial" panose="020B0604020202020204" pitchFamily="34" charset="0"/>
                <a:cs typeface="Arial" panose="020B0604020202020204" pitchFamily="34" charset="0"/>
              </a:rPr>
              <a:t>i</a:t>
            </a:r>
            <a:r>
              <a:rPr lang="en-US" sz="1800" dirty="0">
                <a:latin typeface="Arial" panose="020B0604020202020204" pitchFamily="34" charset="0"/>
                <a:cs typeface="Arial" panose="020B0604020202020204" pitchFamily="34" charset="0"/>
              </a:rPr>
              <a:t> of a randomly chosen node</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i</a:t>
            </a:r>
            <a:r>
              <a:rPr lang="en-US" sz="1800" dirty="0">
                <a:solidFill>
                  <a:srgbClr val="FF000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that is </a:t>
            </a:r>
          </a:p>
          <a:p>
            <a:r>
              <a:rPr lang="en-US" sz="1800" dirty="0">
                <a:latin typeface="Arial" panose="020B0604020202020204" pitchFamily="34" charset="0"/>
                <a:cs typeface="Arial" panose="020B0604020202020204" pitchFamily="34" charset="0"/>
              </a:rPr>
              <a:t>part of the giant component should be </a:t>
            </a:r>
            <a:r>
              <a:rPr lang="en-US" sz="1800" dirty="0">
                <a:solidFill>
                  <a:srgbClr val="FF0000"/>
                </a:solidFill>
                <a:latin typeface="Arial" panose="020B0604020202020204" pitchFamily="34" charset="0"/>
                <a:cs typeface="Arial" panose="020B0604020202020204" pitchFamily="34" charset="0"/>
              </a:rPr>
              <a:t>at least 2</a:t>
            </a:r>
            <a:r>
              <a:rPr lang="en-US" sz="1800"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endParaRPr lang="en-US" dirty="0"/>
          </a:p>
        </p:txBody>
      </p:sp>
      <p:sp>
        <p:nvSpPr>
          <p:cNvPr id="30" name="TextBox 29">
            <a:extLst>
              <a:ext uri="{FF2B5EF4-FFF2-40B4-BE49-F238E27FC236}">
                <a16:creationId xmlns:a16="http://schemas.microsoft.com/office/drawing/2014/main" id="{679C199F-14A4-F713-2081-20A189B74EE5}"/>
              </a:ext>
            </a:extLst>
          </p:cNvPr>
          <p:cNvSpPr txBox="1"/>
          <p:nvPr/>
        </p:nvSpPr>
        <p:spPr>
          <a:xfrm>
            <a:off x="250980" y="3865390"/>
            <a:ext cx="2632452"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Molloy-Reed criteria</a:t>
            </a:r>
          </a:p>
        </p:txBody>
      </p:sp>
      <p:sp>
        <p:nvSpPr>
          <p:cNvPr id="31" name="TextBox 30">
            <a:extLst>
              <a:ext uri="{FF2B5EF4-FFF2-40B4-BE49-F238E27FC236}">
                <a16:creationId xmlns:a16="http://schemas.microsoft.com/office/drawing/2014/main" id="{AC3C01D4-D97F-D4C9-C99A-DFB18200880A}"/>
              </a:ext>
            </a:extLst>
          </p:cNvPr>
          <p:cNvSpPr txBox="1"/>
          <p:nvPr/>
        </p:nvSpPr>
        <p:spPr>
          <a:xfrm>
            <a:off x="4920876" y="2495649"/>
            <a:ext cx="3985840" cy="2308324"/>
          </a:xfrm>
          <a:prstGeom prst="rect">
            <a:avLst/>
          </a:prstGeom>
          <a:noFill/>
          <a:ln>
            <a:solidFill>
              <a:srgbClr val="FF0000"/>
            </a:solidFill>
          </a:ln>
        </p:spPr>
        <p:txBody>
          <a:bodyPr wrap="square" rtlCol="0">
            <a:spAutoFit/>
          </a:bodyPr>
          <a:lstStyle/>
          <a:p>
            <a:r>
              <a:rPr lang="en-US" dirty="0"/>
              <a:t>100 nodes with average degree 10</a:t>
            </a:r>
          </a:p>
          <a:p>
            <a:endParaRPr lang="en-US" dirty="0"/>
          </a:p>
          <a:p>
            <a:r>
              <a:rPr lang="en-US" dirty="0"/>
              <a:t>Fc = 1-0.1 = 0.9  (90%)</a:t>
            </a:r>
          </a:p>
          <a:p>
            <a:pPr marL="285750" indent="-285750">
              <a:buFont typeface="Arial" panose="020B0604020202020204" pitchFamily="34" charset="0"/>
              <a:buChar char="•"/>
            </a:pPr>
            <a:r>
              <a:rPr lang="en-US" dirty="0"/>
              <a:t>90 nodes should be removed</a:t>
            </a:r>
          </a:p>
          <a:p>
            <a:endParaRPr lang="en-US" dirty="0"/>
          </a:p>
          <a:p>
            <a:endParaRPr lang="en-US" dirty="0"/>
          </a:p>
          <a:p>
            <a:r>
              <a:rPr lang="en-US" dirty="0"/>
              <a:t>Node1: n1, n2, n3 … n10</a:t>
            </a:r>
          </a:p>
          <a:p>
            <a:r>
              <a:rPr lang="en-US" dirty="0"/>
              <a:t>Node2: n1, n2, n3 … n10</a:t>
            </a:r>
            <a:endParaRPr lang="en-US" dirty="0">
              <a:solidFill>
                <a:srgbClr val="FF0000"/>
              </a:solidFill>
            </a:endParaRPr>
          </a:p>
        </p:txBody>
      </p:sp>
      <p:sp>
        <p:nvSpPr>
          <p:cNvPr id="32" name="Rectangle 31">
            <a:extLst>
              <a:ext uri="{FF2B5EF4-FFF2-40B4-BE49-F238E27FC236}">
                <a16:creationId xmlns:a16="http://schemas.microsoft.com/office/drawing/2014/main" id="{5EA453C9-E8EA-FEE0-6250-8FE841C90F0A}"/>
              </a:ext>
            </a:extLst>
          </p:cNvPr>
          <p:cNvSpPr/>
          <p:nvPr/>
        </p:nvSpPr>
        <p:spPr>
          <a:xfrm>
            <a:off x="6075250" y="4045111"/>
            <a:ext cx="1577098" cy="70394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127F905-5F70-5E83-95AB-BBBA55FAA27D}"/>
              </a:ext>
            </a:extLst>
          </p:cNvPr>
          <p:cNvSpPr txBox="1"/>
          <p:nvPr/>
        </p:nvSpPr>
        <p:spPr>
          <a:xfrm>
            <a:off x="4970873" y="4984478"/>
            <a:ext cx="3985840" cy="1754326"/>
          </a:xfrm>
          <a:prstGeom prst="rect">
            <a:avLst/>
          </a:prstGeom>
          <a:noFill/>
          <a:ln>
            <a:solidFill>
              <a:srgbClr val="FF0000"/>
            </a:solidFill>
          </a:ln>
        </p:spPr>
        <p:txBody>
          <a:bodyPr wrap="square" rtlCol="0">
            <a:spAutoFit/>
          </a:bodyPr>
          <a:lstStyle/>
          <a:p>
            <a:r>
              <a:rPr lang="en-US" dirty="0"/>
              <a:t>100 nodes with average degree 8</a:t>
            </a:r>
          </a:p>
          <a:p>
            <a:endParaRPr lang="en-US" dirty="0"/>
          </a:p>
          <a:p>
            <a:r>
              <a:rPr lang="en-US" dirty="0"/>
              <a:t>Fc = 1-1/8 = 7/8  </a:t>
            </a:r>
          </a:p>
          <a:p>
            <a:endParaRPr lang="en-US" dirty="0"/>
          </a:p>
          <a:p>
            <a:r>
              <a:rPr lang="en-US" dirty="0"/>
              <a:t>Node1: n1, n2, n3 … n8</a:t>
            </a:r>
          </a:p>
          <a:p>
            <a:r>
              <a:rPr lang="en-US" dirty="0"/>
              <a:t>Node2: n1, n2, n3 … n8</a:t>
            </a:r>
            <a:endParaRPr lang="en-US" dirty="0">
              <a:solidFill>
                <a:srgbClr val="FF0000"/>
              </a:solidFill>
            </a:endParaRPr>
          </a:p>
        </p:txBody>
      </p:sp>
      <p:sp>
        <p:nvSpPr>
          <p:cNvPr id="36" name="Rectangle 35">
            <a:extLst>
              <a:ext uri="{FF2B5EF4-FFF2-40B4-BE49-F238E27FC236}">
                <a16:creationId xmlns:a16="http://schemas.microsoft.com/office/drawing/2014/main" id="{C80749EA-6AA2-F4BC-2863-E0763B03FDC1}"/>
              </a:ext>
            </a:extLst>
          </p:cNvPr>
          <p:cNvSpPr/>
          <p:nvPr/>
        </p:nvSpPr>
        <p:spPr>
          <a:xfrm>
            <a:off x="6125247" y="5995095"/>
            <a:ext cx="1577098" cy="70394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31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heckerboard(across)">
                                      <p:cBhvr>
                                        <p:cTn id="7" dur="500"/>
                                        <p:tgtEl>
                                          <p:spTgt spid="26"/>
                                        </p:tgtEl>
                                      </p:cBhvr>
                                    </p:animEffect>
                                  </p:childTnLst>
                                </p:cTn>
                              </p:par>
                              <p:par>
                                <p:cTn id="8" presetID="5"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heckerboard(across)">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checkerboard(across)">
                                      <p:cBhvr>
                                        <p:cTn id="15" dur="500"/>
                                        <p:tgtEl>
                                          <p:spTgt spid="2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checkerboard(across)">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checkerboard(across)">
                                      <p:cBhvr>
                                        <p:cTn id="23" dur="500"/>
                                        <p:tgtEl>
                                          <p:spTgt spid="3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checkerboard(across)">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checkerboard(across)">
                                      <p:cBhvr>
                                        <p:cTn id="31" dur="500"/>
                                        <p:tgtEl>
                                          <p:spTgt spid="32"/>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checkerboard(across)">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checkerboard(across)">
                                      <p:cBhvr>
                                        <p:cTn id="39" dur="500"/>
                                        <p:tgtEl>
                                          <p:spTgt spid="35"/>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checkerboard(across)">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p:bldP spid="31" grpId="0" animBg="1"/>
      <p:bldP spid="32" grpId="0" animBg="1"/>
      <p:bldP spid="35"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ajan Pro"/>
                <a:cs typeface="Trajan Pro"/>
              </a:rPr>
              <a:t>Scale Free Network – Attack Tolerance</a:t>
            </a: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32DD291-3901-9A9E-6875-137FC4996A1D}"/>
              </a:ext>
            </a:extLst>
          </p:cNvPr>
          <p:cNvSpPr txBox="1"/>
          <p:nvPr/>
        </p:nvSpPr>
        <p:spPr>
          <a:xfrm>
            <a:off x="600419" y="1156771"/>
            <a:ext cx="7943162" cy="369331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What if we target Hubs?</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What will be the </a:t>
            </a:r>
            <a:r>
              <a:rPr lang="en-US" dirty="0">
                <a:solidFill>
                  <a:srgbClr val="FF0000"/>
                </a:solidFill>
                <a:latin typeface="Arial" panose="020B0604020202020204" pitchFamily="34" charset="0"/>
                <a:cs typeface="Arial" panose="020B0604020202020204" pitchFamily="34" charset="0"/>
              </a:rPr>
              <a:t>fc</a:t>
            </a:r>
            <a:r>
              <a:rPr lang="en-US" dirty="0">
                <a:latin typeface="Arial" panose="020B0604020202020204" pitchFamily="34" charset="0"/>
                <a:cs typeface="Arial" panose="020B0604020202020204" pitchFamily="34" charset="0"/>
              </a:rPr>
              <a:t> for a network under attack?</a:t>
            </a:r>
          </a:p>
          <a:p>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Hub removal changes the network in two ways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It changes the maximum degree of the network from </a:t>
            </a:r>
            <a:r>
              <a:rPr lang="en-US" dirty="0" err="1">
                <a:solidFill>
                  <a:srgbClr val="FF0000"/>
                </a:solidFill>
                <a:latin typeface="Arial" panose="020B0604020202020204" pitchFamily="34" charset="0"/>
                <a:cs typeface="Arial" panose="020B0604020202020204" pitchFamily="34" charset="0"/>
              </a:rPr>
              <a:t>k</a:t>
            </a:r>
            <a:r>
              <a:rPr lang="en-US" baseline="-25000" dirty="0" err="1">
                <a:solidFill>
                  <a:srgbClr val="FF0000"/>
                </a:solidFill>
                <a:latin typeface="Arial" panose="020B0604020202020204" pitchFamily="34" charset="0"/>
                <a:cs typeface="Arial" panose="020B0604020202020204" pitchFamily="34" charset="0"/>
              </a:rPr>
              <a:t>max</a:t>
            </a:r>
            <a:r>
              <a:rPr lang="en-US" dirty="0">
                <a:latin typeface="Arial" panose="020B0604020202020204" pitchFamily="34" charset="0"/>
                <a:cs typeface="Arial" panose="020B0604020202020204" pitchFamily="34" charset="0"/>
              </a:rPr>
              <a:t> to </a:t>
            </a:r>
            <a:r>
              <a:rPr lang="en-US" dirty="0" err="1">
                <a:solidFill>
                  <a:srgbClr val="FF0000"/>
                </a:solidFill>
                <a:latin typeface="Arial" panose="020B0604020202020204" pitchFamily="34" charset="0"/>
                <a:cs typeface="Arial" panose="020B0604020202020204" pitchFamily="34" charset="0"/>
              </a:rPr>
              <a:t>k'</a:t>
            </a:r>
            <a:r>
              <a:rPr lang="en-US" baseline="-25000" dirty="0" err="1">
                <a:solidFill>
                  <a:srgbClr val="FF0000"/>
                </a:solidFill>
                <a:latin typeface="Arial" panose="020B0604020202020204" pitchFamily="34" charset="0"/>
                <a:cs typeface="Arial" panose="020B0604020202020204" pitchFamily="34" charset="0"/>
              </a:rPr>
              <a:t>max</a:t>
            </a:r>
            <a:r>
              <a:rPr lang="en-US" dirty="0">
                <a:latin typeface="Arial" panose="020B0604020202020204" pitchFamily="34" charset="0"/>
                <a:cs typeface="Arial" panose="020B0604020202020204" pitchFamily="34" charset="0"/>
              </a:rPr>
              <a:t> as all nodes with degree larger than </a:t>
            </a:r>
            <a:r>
              <a:rPr lang="en-US" dirty="0" err="1">
                <a:solidFill>
                  <a:srgbClr val="FF0000"/>
                </a:solidFill>
                <a:latin typeface="Arial" panose="020B0604020202020204" pitchFamily="34" charset="0"/>
                <a:cs typeface="Arial" panose="020B0604020202020204" pitchFamily="34" charset="0"/>
              </a:rPr>
              <a:t>k'</a:t>
            </a:r>
            <a:r>
              <a:rPr lang="en-US" baseline="-25000" dirty="0" err="1">
                <a:solidFill>
                  <a:srgbClr val="FF0000"/>
                </a:solidFill>
                <a:latin typeface="Arial" panose="020B0604020202020204" pitchFamily="34" charset="0"/>
                <a:cs typeface="Arial" panose="020B0604020202020204" pitchFamily="34" charset="0"/>
              </a:rPr>
              <a:t>max</a:t>
            </a:r>
            <a:r>
              <a:rPr lang="en-US" dirty="0">
                <a:latin typeface="Arial" panose="020B0604020202020204" pitchFamily="34" charset="0"/>
                <a:cs typeface="Arial" panose="020B0604020202020204" pitchFamily="34" charset="0"/>
              </a:rPr>
              <a:t> have been removed.</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degree distribution of the network changes from </a:t>
            </a:r>
            <a:r>
              <a:rPr lang="en-US" dirty="0">
                <a:solidFill>
                  <a:srgbClr val="FF0000"/>
                </a:solidFill>
                <a:latin typeface="Arial" panose="020B0604020202020204" pitchFamily="34" charset="0"/>
                <a:cs typeface="Arial" panose="020B0604020202020204" pitchFamily="34" charset="0"/>
              </a:rPr>
              <a:t>p</a:t>
            </a:r>
            <a:r>
              <a:rPr lang="en-US" baseline="-25000" dirty="0">
                <a:solidFill>
                  <a:srgbClr val="FF0000"/>
                </a:solidFill>
                <a:latin typeface="Arial" panose="020B0604020202020204" pitchFamily="34" charset="0"/>
                <a:cs typeface="Arial" panose="020B0604020202020204" pitchFamily="34" charset="0"/>
              </a:rPr>
              <a:t>k</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a:t>
            </a:r>
            <a:r>
              <a:rPr lang="en-US" dirty="0" err="1">
                <a:solidFill>
                  <a:srgbClr val="FF0000"/>
                </a:solidFill>
                <a:latin typeface="Arial" panose="020B0604020202020204" pitchFamily="34" charset="0"/>
                <a:cs typeface="Arial" panose="020B0604020202020204" pitchFamily="34" charset="0"/>
              </a:rPr>
              <a:t>p’</a:t>
            </a:r>
            <a:r>
              <a:rPr lang="en-US" baseline="-25000" dirty="0" err="1">
                <a:solidFill>
                  <a:srgbClr val="FF0000"/>
                </a:solidFill>
                <a:latin typeface="Arial" panose="020B0604020202020204" pitchFamily="34" charset="0"/>
                <a:cs typeface="Arial" panose="020B0604020202020204" pitchFamily="34" charset="0"/>
              </a:rPr>
              <a:t>k</a:t>
            </a:r>
            <a:r>
              <a:rPr lang="en-US" baseline="-25000"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as nodes connected to the removed hubs will loose links, altering the degrees of the remaining nodes</a:t>
            </a:r>
          </a:p>
        </p:txBody>
      </p:sp>
    </p:spTree>
    <p:extLst>
      <p:ext uri="{BB962C8B-B14F-4D97-AF65-F5344CB8AC3E}">
        <p14:creationId xmlns:p14="http://schemas.microsoft.com/office/powerpoint/2010/main" val="1217675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ajan Pro"/>
                <a:cs typeface="Trajan Pro"/>
              </a:rPr>
              <a:t>Scale Free Network – Attack Tolerance</a:t>
            </a: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32DD291-3901-9A9E-6875-137FC4996A1D}"/>
              </a:ext>
            </a:extLst>
          </p:cNvPr>
          <p:cNvSpPr txBox="1"/>
          <p:nvPr/>
        </p:nvSpPr>
        <p:spPr>
          <a:xfrm>
            <a:off x="600419" y="1156771"/>
            <a:ext cx="7943162" cy="4247317"/>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Hub removal changes the network in two ways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It changes the maximum degree of the network from </a:t>
            </a:r>
            <a:r>
              <a:rPr lang="en-US" dirty="0" err="1">
                <a:solidFill>
                  <a:srgbClr val="FF0000"/>
                </a:solidFill>
                <a:latin typeface="Arial" panose="020B0604020202020204" pitchFamily="34" charset="0"/>
                <a:cs typeface="Arial" panose="020B0604020202020204" pitchFamily="34" charset="0"/>
              </a:rPr>
              <a:t>k</a:t>
            </a:r>
            <a:r>
              <a:rPr lang="en-US" baseline="-25000" dirty="0" err="1">
                <a:solidFill>
                  <a:srgbClr val="FF0000"/>
                </a:solidFill>
                <a:latin typeface="Arial" panose="020B0604020202020204" pitchFamily="34" charset="0"/>
                <a:cs typeface="Arial" panose="020B0604020202020204" pitchFamily="34" charset="0"/>
              </a:rPr>
              <a:t>max</a:t>
            </a:r>
            <a:r>
              <a:rPr lang="en-US" dirty="0">
                <a:latin typeface="Arial" panose="020B0604020202020204" pitchFamily="34" charset="0"/>
                <a:cs typeface="Arial" panose="020B0604020202020204" pitchFamily="34" charset="0"/>
              </a:rPr>
              <a:t> to </a:t>
            </a:r>
            <a:r>
              <a:rPr lang="en-US" dirty="0" err="1">
                <a:solidFill>
                  <a:srgbClr val="FF0000"/>
                </a:solidFill>
                <a:latin typeface="Arial" panose="020B0604020202020204" pitchFamily="34" charset="0"/>
                <a:cs typeface="Arial" panose="020B0604020202020204" pitchFamily="34" charset="0"/>
              </a:rPr>
              <a:t>k'</a:t>
            </a:r>
            <a:r>
              <a:rPr lang="en-US" baseline="-25000" dirty="0" err="1">
                <a:solidFill>
                  <a:srgbClr val="FF0000"/>
                </a:solidFill>
                <a:latin typeface="Arial" panose="020B0604020202020204" pitchFamily="34" charset="0"/>
                <a:cs typeface="Arial" panose="020B0604020202020204" pitchFamily="34" charset="0"/>
              </a:rPr>
              <a:t>max</a:t>
            </a:r>
            <a:r>
              <a:rPr lang="en-US" dirty="0">
                <a:latin typeface="Arial" panose="020B0604020202020204" pitchFamily="34" charset="0"/>
                <a:cs typeface="Arial" panose="020B0604020202020204" pitchFamily="34" charset="0"/>
              </a:rPr>
              <a:t> as all nodes with degree larger than </a:t>
            </a:r>
            <a:r>
              <a:rPr lang="en-US" dirty="0" err="1">
                <a:solidFill>
                  <a:srgbClr val="FF0000"/>
                </a:solidFill>
                <a:latin typeface="Arial" panose="020B0604020202020204" pitchFamily="34" charset="0"/>
                <a:cs typeface="Arial" panose="020B0604020202020204" pitchFamily="34" charset="0"/>
              </a:rPr>
              <a:t>k'</a:t>
            </a:r>
            <a:r>
              <a:rPr lang="en-US" baseline="-25000" dirty="0" err="1">
                <a:solidFill>
                  <a:srgbClr val="FF0000"/>
                </a:solidFill>
                <a:latin typeface="Arial" panose="020B0604020202020204" pitchFamily="34" charset="0"/>
                <a:cs typeface="Arial" panose="020B0604020202020204" pitchFamily="34" charset="0"/>
              </a:rPr>
              <a:t>max</a:t>
            </a:r>
            <a:r>
              <a:rPr lang="en-US" dirty="0">
                <a:latin typeface="Arial" panose="020B0604020202020204" pitchFamily="34" charset="0"/>
                <a:cs typeface="Arial" panose="020B0604020202020204" pitchFamily="34" charset="0"/>
              </a:rPr>
              <a:t> have been removed.</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degree distribution of the network changes from </a:t>
            </a:r>
            <a:r>
              <a:rPr lang="en-US" dirty="0">
                <a:solidFill>
                  <a:srgbClr val="FF0000"/>
                </a:solidFill>
                <a:latin typeface="Arial" panose="020B0604020202020204" pitchFamily="34" charset="0"/>
                <a:cs typeface="Arial" panose="020B0604020202020204" pitchFamily="34" charset="0"/>
              </a:rPr>
              <a:t>p</a:t>
            </a:r>
            <a:r>
              <a:rPr lang="en-US" baseline="-25000" dirty="0">
                <a:solidFill>
                  <a:srgbClr val="FF0000"/>
                </a:solidFill>
                <a:latin typeface="Arial" panose="020B0604020202020204" pitchFamily="34" charset="0"/>
                <a:cs typeface="Arial" panose="020B0604020202020204" pitchFamily="34" charset="0"/>
              </a:rPr>
              <a:t>k</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a:t>
            </a:r>
            <a:r>
              <a:rPr lang="en-US" dirty="0" err="1">
                <a:solidFill>
                  <a:srgbClr val="FF0000"/>
                </a:solidFill>
                <a:latin typeface="Arial" panose="020B0604020202020204" pitchFamily="34" charset="0"/>
                <a:cs typeface="Arial" panose="020B0604020202020204" pitchFamily="34" charset="0"/>
              </a:rPr>
              <a:t>p’</a:t>
            </a:r>
            <a:r>
              <a:rPr lang="en-US" baseline="-25000" dirty="0" err="1">
                <a:solidFill>
                  <a:srgbClr val="FF0000"/>
                </a:solidFill>
                <a:latin typeface="Arial" panose="020B0604020202020204" pitchFamily="34" charset="0"/>
                <a:cs typeface="Arial" panose="020B0604020202020204" pitchFamily="34" charset="0"/>
              </a:rPr>
              <a:t>k</a:t>
            </a:r>
            <a:r>
              <a:rPr lang="en-US" baseline="-25000"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as nodes connected to the removed hubs will loose links, altering the degrees of the remaining nodes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a:t>
            </a:r>
            <a:r>
              <a:rPr lang="en-US" baseline="-25000"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 = c ⋅ k</a:t>
            </a:r>
            <a:r>
              <a:rPr lang="en-US" baseline="30000" dirty="0">
                <a:latin typeface="Arial" panose="020B0604020202020204" pitchFamily="34" charset="0"/>
                <a:cs typeface="Arial" panose="020B0604020202020204" pitchFamily="34" charset="0"/>
              </a:rPr>
              <a:t>−</a:t>
            </a:r>
            <a:r>
              <a:rPr lang="el-GR" baseline="30000" dirty="0">
                <a:latin typeface="Arial" panose="020B0604020202020204" pitchFamily="34" charset="0"/>
                <a:cs typeface="Arial" panose="020B0604020202020204" pitchFamily="34" charset="0"/>
              </a:rPr>
              <a:t>γ</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where k = </a:t>
            </a:r>
            <a:r>
              <a:rPr lang="en-US" dirty="0" err="1">
                <a:latin typeface="Arial" panose="020B0604020202020204" pitchFamily="34" charset="0"/>
                <a:cs typeface="Arial" panose="020B0604020202020204" pitchFamily="34" charset="0"/>
              </a:rPr>
              <a:t>k</a:t>
            </a:r>
            <a:r>
              <a:rPr lang="en-US" baseline="-25000" dirty="0" err="1">
                <a:latin typeface="Arial" panose="020B0604020202020204" pitchFamily="34" charset="0"/>
                <a:cs typeface="Arial" panose="020B0604020202020204" pitchFamily="34" charset="0"/>
              </a:rPr>
              <a:t>min</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k</a:t>
            </a:r>
            <a:r>
              <a:rPr lang="en-US" baseline="-25000" dirty="0" err="1">
                <a:latin typeface="Arial" panose="020B0604020202020204" pitchFamily="34" charset="0"/>
                <a:cs typeface="Arial" panose="020B0604020202020204" pitchFamily="34" charset="0"/>
              </a:rPr>
              <a:t>max</a:t>
            </a:r>
            <a:r>
              <a:rPr lang="en-US" dirty="0">
                <a:latin typeface="Arial" panose="020B0604020202020204" pitchFamily="34" charset="0"/>
                <a:cs typeface="Arial" panose="020B0604020202020204" pitchFamily="34" charset="0"/>
              </a:rPr>
              <a:t> and c ≈ (</a:t>
            </a:r>
            <a:r>
              <a:rPr lang="el-GR" dirty="0">
                <a:latin typeface="Arial" panose="020B0604020202020204" pitchFamily="34" charset="0"/>
                <a:cs typeface="Arial" panose="020B0604020202020204" pitchFamily="34" charset="0"/>
              </a:rPr>
              <a:t>γ − 1)/(</a:t>
            </a:r>
            <a:r>
              <a:rPr lang="en-US" dirty="0" err="1">
                <a:latin typeface="Arial" panose="020B0604020202020204" pitchFamily="34" charset="0"/>
                <a:cs typeface="Arial" panose="020B0604020202020204" pitchFamily="34" charset="0"/>
              </a:rPr>
              <a:t>k</a:t>
            </a:r>
            <a:r>
              <a:rPr lang="en-US" baseline="-25000" dirty="0" err="1">
                <a:latin typeface="Arial" panose="020B0604020202020204" pitchFamily="34" charset="0"/>
                <a:cs typeface="Arial" panose="020B0604020202020204" pitchFamily="34" charset="0"/>
              </a:rPr>
              <a:t>min</a:t>
            </a:r>
            <a:r>
              <a:rPr lang="en-US" baseline="30000" dirty="0">
                <a:latin typeface="Arial" panose="020B0604020202020204" pitchFamily="34" charset="0"/>
                <a:cs typeface="Arial" panose="020B0604020202020204" pitchFamily="34" charset="0"/>
              </a:rPr>
              <a:t>−</a:t>
            </a:r>
            <a:r>
              <a:rPr lang="el-GR" baseline="30000" dirty="0">
                <a:latin typeface="Arial" panose="020B0604020202020204" pitchFamily="34" charset="0"/>
                <a:cs typeface="Arial" panose="020B0604020202020204" pitchFamily="34" charset="0"/>
              </a:rPr>
              <a:t>γ+1</a:t>
            </a:r>
            <a:r>
              <a:rPr lang="el-GR"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k</a:t>
            </a:r>
            <a:r>
              <a:rPr lang="en-US" baseline="-25000" dirty="0" err="1">
                <a:latin typeface="Arial" panose="020B0604020202020204" pitchFamily="34" charset="0"/>
                <a:cs typeface="Arial" panose="020B0604020202020204" pitchFamily="34" charset="0"/>
              </a:rPr>
              <a:t>max</a:t>
            </a:r>
            <a:r>
              <a:rPr lang="en-US" baseline="30000" dirty="0">
                <a:latin typeface="Arial" panose="020B0604020202020204" pitchFamily="34" charset="0"/>
                <a:cs typeface="Arial" panose="020B0604020202020204" pitchFamily="34" charset="0"/>
              </a:rPr>
              <a:t>−</a:t>
            </a:r>
            <a:r>
              <a:rPr lang="el-GR" baseline="30000" dirty="0">
                <a:latin typeface="Arial" panose="020B0604020202020204" pitchFamily="34" charset="0"/>
                <a:cs typeface="Arial" panose="020B0604020202020204" pitchFamily="34" charset="0"/>
              </a:rPr>
              <a:t>γ+1 </a:t>
            </a:r>
            <a:r>
              <a:rPr lang="el-GR"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from Power Law </a:t>
            </a:r>
          </a:p>
        </p:txBody>
      </p:sp>
      <p:graphicFrame>
        <p:nvGraphicFramePr>
          <p:cNvPr id="4" name="Object 6">
            <a:extLst>
              <a:ext uri="{FF2B5EF4-FFF2-40B4-BE49-F238E27FC236}">
                <a16:creationId xmlns:a16="http://schemas.microsoft.com/office/drawing/2014/main" id="{7A0E662C-46DB-C378-B17A-400D4F77B9B1}"/>
              </a:ext>
            </a:extLst>
          </p:cNvPr>
          <p:cNvGraphicFramePr>
            <a:graphicFrameLocks noChangeAspect="1"/>
          </p:cNvGraphicFramePr>
          <p:nvPr>
            <p:extLst>
              <p:ext uri="{D42A27DB-BD31-4B8C-83A1-F6EECF244321}">
                <p14:modId xmlns:p14="http://schemas.microsoft.com/office/powerpoint/2010/main" val="225713082"/>
              </p:ext>
            </p:extLst>
          </p:nvPr>
        </p:nvGraphicFramePr>
        <p:xfrm>
          <a:off x="2101841" y="3783666"/>
          <a:ext cx="4606925" cy="771525"/>
        </p:xfrm>
        <a:graphic>
          <a:graphicData uri="http://schemas.openxmlformats.org/presentationml/2006/ole">
            <mc:AlternateContent xmlns:mc="http://schemas.openxmlformats.org/markup-compatibility/2006">
              <mc:Choice xmlns:v="urn:schemas-microsoft-com:vml" Requires="v">
                <p:oleObj name="Equation" r:id="rId3" imgW="1892300" imgH="381000" progId="Equation.DSMT4">
                  <p:embed/>
                </p:oleObj>
              </mc:Choice>
              <mc:Fallback>
                <p:oleObj name="Equation" r:id="rId3" imgW="1892300" imgH="381000" progId="Equation.DSMT4">
                  <p:embed/>
                  <p:pic>
                    <p:nvPicPr>
                      <p:cNvPr id="4" name="Object 6">
                        <a:extLst>
                          <a:ext uri="{FF2B5EF4-FFF2-40B4-BE49-F238E27FC236}">
                            <a16:creationId xmlns:a16="http://schemas.microsoft.com/office/drawing/2014/main" id="{7A0E662C-46DB-C378-B17A-400D4F77B9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1841" y="3783666"/>
                        <a:ext cx="4606925" cy="771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81732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ajan Pro"/>
                <a:cs typeface="Trajan Pro"/>
              </a:rPr>
              <a:t>Scale Free Network – Attack Tolerance</a:t>
            </a:r>
            <a:endParaRPr lang="en-US" dirty="0">
              <a:latin typeface="Arial" panose="020B0604020202020204" pitchFamily="34" charset="0"/>
              <a:cs typeface="Arial" panose="020B0604020202020204" pitchFamily="34" charset="0"/>
            </a:endParaRPr>
          </a:p>
        </p:txBody>
      </p:sp>
      <p:graphicFrame>
        <p:nvGraphicFramePr>
          <p:cNvPr id="5" name="Object 6">
            <a:extLst>
              <a:ext uri="{FF2B5EF4-FFF2-40B4-BE49-F238E27FC236}">
                <a16:creationId xmlns:a16="http://schemas.microsoft.com/office/drawing/2014/main" id="{CA159CE5-1749-0972-8E4E-954889827CC7}"/>
              </a:ext>
            </a:extLst>
          </p:cNvPr>
          <p:cNvGraphicFramePr>
            <a:graphicFrameLocks noChangeAspect="1"/>
          </p:cNvGraphicFramePr>
          <p:nvPr>
            <p:extLst>
              <p:ext uri="{D42A27DB-BD31-4B8C-83A1-F6EECF244321}">
                <p14:modId xmlns:p14="http://schemas.microsoft.com/office/powerpoint/2010/main" val="2208927623"/>
              </p:ext>
            </p:extLst>
          </p:nvPr>
        </p:nvGraphicFramePr>
        <p:xfrm>
          <a:off x="412156" y="1137850"/>
          <a:ext cx="4606925" cy="771525"/>
        </p:xfrm>
        <a:graphic>
          <a:graphicData uri="http://schemas.openxmlformats.org/presentationml/2006/ole">
            <mc:AlternateContent xmlns:mc="http://schemas.openxmlformats.org/markup-compatibility/2006">
              <mc:Choice xmlns:v="urn:schemas-microsoft-com:vml" Requires="v">
                <p:oleObj name="Equation" r:id="rId3" imgW="1892300" imgH="381000" progId="Equation.DSMT4">
                  <p:embed/>
                </p:oleObj>
              </mc:Choice>
              <mc:Fallback>
                <p:oleObj name="Equation" r:id="rId3" imgW="1892300" imgH="381000" progId="Equation.DSMT4">
                  <p:embed/>
                  <p:pic>
                    <p:nvPicPr>
                      <p:cNvPr id="45466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156" y="1137850"/>
                        <a:ext cx="4606925" cy="771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6" name="Picture 5">
            <a:extLst>
              <a:ext uri="{FF2B5EF4-FFF2-40B4-BE49-F238E27FC236}">
                <a16:creationId xmlns:a16="http://schemas.microsoft.com/office/drawing/2014/main" id="{8223E367-FB1E-D38C-6426-7FA03B6053F4}"/>
              </a:ext>
            </a:extLst>
          </p:cNvPr>
          <p:cNvPicPr>
            <a:picLocks noChangeAspect="1"/>
          </p:cNvPicPr>
          <p:nvPr/>
        </p:nvPicPr>
        <p:blipFill>
          <a:blip r:embed="rId5"/>
          <a:stretch>
            <a:fillRect/>
          </a:stretch>
        </p:blipFill>
        <p:spPr>
          <a:xfrm>
            <a:off x="5504329" y="2386745"/>
            <a:ext cx="3503326" cy="2516201"/>
          </a:xfrm>
          <a:prstGeom prst="rect">
            <a:avLst/>
          </a:prstGeom>
        </p:spPr>
      </p:pic>
      <p:pic>
        <p:nvPicPr>
          <p:cNvPr id="7" name="Picture 6">
            <a:extLst>
              <a:ext uri="{FF2B5EF4-FFF2-40B4-BE49-F238E27FC236}">
                <a16:creationId xmlns:a16="http://schemas.microsoft.com/office/drawing/2014/main" id="{11E8854E-43AD-745B-2299-06683CCCAE58}"/>
              </a:ext>
            </a:extLst>
          </p:cNvPr>
          <p:cNvPicPr>
            <a:picLocks noChangeAspect="1"/>
          </p:cNvPicPr>
          <p:nvPr/>
        </p:nvPicPr>
        <p:blipFill>
          <a:blip r:embed="rId6"/>
          <a:stretch>
            <a:fillRect/>
          </a:stretch>
        </p:blipFill>
        <p:spPr>
          <a:xfrm>
            <a:off x="412156" y="2043845"/>
            <a:ext cx="4894769" cy="4218001"/>
          </a:xfrm>
          <a:prstGeom prst="rect">
            <a:avLst/>
          </a:prstGeom>
        </p:spPr>
      </p:pic>
      <p:cxnSp>
        <p:nvCxnSpPr>
          <p:cNvPr id="9" name="Straight Connector 8">
            <a:extLst>
              <a:ext uri="{FF2B5EF4-FFF2-40B4-BE49-F238E27FC236}">
                <a16:creationId xmlns:a16="http://schemas.microsoft.com/office/drawing/2014/main" id="{9A8789EF-8694-0321-3A87-18BE9D2979C3}"/>
              </a:ext>
            </a:extLst>
          </p:cNvPr>
          <p:cNvCxnSpPr>
            <a:cxnSpLocks/>
          </p:cNvCxnSpPr>
          <p:nvPr/>
        </p:nvCxnSpPr>
        <p:spPr>
          <a:xfrm>
            <a:off x="6329084" y="1909375"/>
            <a:ext cx="0" cy="328119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C5F1BC8-B5F3-4702-852B-09BEB98E33D5}"/>
              </a:ext>
            </a:extLst>
          </p:cNvPr>
          <p:cNvSpPr txBox="1"/>
          <p:nvPr/>
        </p:nvSpPr>
        <p:spPr>
          <a:xfrm>
            <a:off x="5606866" y="5380316"/>
            <a:ext cx="825867"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Scale </a:t>
            </a:r>
          </a:p>
          <a:p>
            <a:r>
              <a:rPr lang="en-US" dirty="0">
                <a:latin typeface="Arial" panose="020B0604020202020204" pitchFamily="34" charset="0"/>
                <a:cs typeface="Arial" panose="020B0604020202020204" pitchFamily="34" charset="0"/>
              </a:rPr>
              <a:t>free</a:t>
            </a:r>
          </a:p>
        </p:txBody>
      </p:sp>
      <p:cxnSp>
        <p:nvCxnSpPr>
          <p:cNvPr id="15" name="Straight Arrow Connector 14">
            <a:extLst>
              <a:ext uri="{FF2B5EF4-FFF2-40B4-BE49-F238E27FC236}">
                <a16:creationId xmlns:a16="http://schemas.microsoft.com/office/drawing/2014/main" id="{246AB957-BC53-606F-08A0-95B61EC9C9A5}"/>
              </a:ext>
            </a:extLst>
          </p:cNvPr>
          <p:cNvCxnSpPr/>
          <p:nvPr/>
        </p:nvCxnSpPr>
        <p:spPr>
          <a:xfrm>
            <a:off x="6019800" y="4902946"/>
            <a:ext cx="0" cy="47737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30B1803-21BA-76DC-1BE5-792C52318DE7}"/>
              </a:ext>
            </a:extLst>
          </p:cNvPr>
          <p:cNvCxnSpPr>
            <a:cxnSpLocks/>
          </p:cNvCxnSpPr>
          <p:nvPr/>
        </p:nvCxnSpPr>
        <p:spPr>
          <a:xfrm>
            <a:off x="6680200" y="5190565"/>
            <a:ext cx="17526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39C86B5-59C1-2F5D-369E-7220948F0019}"/>
              </a:ext>
            </a:extLst>
          </p:cNvPr>
          <p:cNvSpPr txBox="1"/>
          <p:nvPr/>
        </p:nvSpPr>
        <p:spPr>
          <a:xfrm>
            <a:off x="6592133" y="5293519"/>
            <a:ext cx="192873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Random network</a:t>
            </a:r>
          </a:p>
        </p:txBody>
      </p:sp>
    </p:spTree>
    <p:extLst>
      <p:ext uri="{BB962C8B-B14F-4D97-AF65-F5344CB8AC3E}">
        <p14:creationId xmlns:p14="http://schemas.microsoft.com/office/powerpoint/2010/main" val="4235226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3243263"/>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Network Resilience and Robustness</a:t>
            </a:r>
          </a:p>
        </p:txBody>
      </p:sp>
    </p:spTree>
    <p:extLst>
      <p:ext uri="{BB962C8B-B14F-4D97-AF65-F5344CB8AC3E}">
        <p14:creationId xmlns:p14="http://schemas.microsoft.com/office/powerpoint/2010/main" val="2993806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August 15, 2003 blackout</a:t>
            </a:r>
          </a:p>
        </p:txBody>
      </p:sp>
      <p:sp>
        <p:nvSpPr>
          <p:cNvPr id="3" name="Rectangle 9">
            <a:extLst>
              <a:ext uri="{FF2B5EF4-FFF2-40B4-BE49-F238E27FC236}">
                <a16:creationId xmlns:a16="http://schemas.microsoft.com/office/drawing/2014/main" id="{E8E1B26B-4D0F-5E35-D1CF-EA7F2038B030}"/>
              </a:ext>
            </a:extLst>
          </p:cNvPr>
          <p:cNvSpPr>
            <a:spLocks noChangeArrowheads="1"/>
          </p:cNvSpPr>
          <p:nvPr/>
        </p:nvSpPr>
        <p:spPr bwMode="auto">
          <a:xfrm>
            <a:off x="0" y="1057274"/>
            <a:ext cx="9144000" cy="5715000"/>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r>
              <a:rPr lang="hu-HU" dirty="0">
                <a:solidFill>
                  <a:prstClr val="black"/>
                </a:solidFill>
                <a:latin typeface="Arial" charset="0"/>
              </a:rPr>
              <a:t>Thex</a:t>
            </a:r>
          </a:p>
        </p:txBody>
      </p:sp>
      <p:sp>
        <p:nvSpPr>
          <p:cNvPr id="6" name="TextBox 3">
            <a:extLst>
              <a:ext uri="{FF2B5EF4-FFF2-40B4-BE49-F238E27FC236}">
                <a16:creationId xmlns:a16="http://schemas.microsoft.com/office/drawing/2014/main" id="{140D8320-551C-225E-9906-08BAF9E066EA}"/>
              </a:ext>
            </a:extLst>
          </p:cNvPr>
          <p:cNvSpPr txBox="1">
            <a:spLocks noChangeArrowheads="1"/>
          </p:cNvSpPr>
          <p:nvPr/>
        </p:nvSpPr>
        <p:spPr bwMode="auto">
          <a:xfrm>
            <a:off x="6486360" y="6457174"/>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rgbClr val="BFBFBF"/>
                </a:solidFill>
                <a:latin typeface="Helvetica" pitchFamily="36" charset="0"/>
                <a:ea typeface="Helvetica" pitchFamily="36" charset="0"/>
                <a:cs typeface="Helvetica" pitchFamily="36" charset="0"/>
              </a:rPr>
              <a:t>Network Science: </a:t>
            </a:r>
            <a:r>
              <a:rPr lang="fr-FR" sz="900" b="1" dirty="0">
                <a:solidFill>
                  <a:srgbClr val="BFBFBF"/>
                </a:solidFill>
                <a:latin typeface="Helvetica" pitchFamily="36" charset="0"/>
                <a:ea typeface="Helvetica" pitchFamily="36" charset="0"/>
                <a:cs typeface="Helvetica" pitchFamily="36" charset="0"/>
              </a:rPr>
              <a:t>Introduction</a:t>
            </a:r>
            <a:endParaRPr lang="en-US" sz="600" i="1" dirty="0">
              <a:solidFill>
                <a:srgbClr val="BFBFBF"/>
              </a:solidFill>
              <a:latin typeface="Helvetica" pitchFamily="36" charset="0"/>
              <a:ea typeface="Helvetica" pitchFamily="36" charset="0"/>
              <a:cs typeface="Helvetica" pitchFamily="36" charset="0"/>
            </a:endParaRPr>
          </a:p>
        </p:txBody>
      </p:sp>
      <p:pic>
        <p:nvPicPr>
          <p:cNvPr id="10" name="Picture 9" descr="August14_2003_9.29pm_20hourbefore.pdf">
            <a:extLst>
              <a:ext uri="{FF2B5EF4-FFF2-40B4-BE49-F238E27FC236}">
                <a16:creationId xmlns:a16="http://schemas.microsoft.com/office/drawing/2014/main" id="{4C71ACFC-50D3-7050-12ED-D6858C431CE5}"/>
              </a:ext>
            </a:extLst>
          </p:cNvPr>
          <p:cNvPicPr>
            <a:picLocks noChangeAspect="1"/>
          </p:cNvPicPr>
          <p:nvPr/>
        </p:nvPicPr>
        <p:blipFill>
          <a:blip r:embed="rId3"/>
          <a:stretch>
            <a:fillRect/>
          </a:stretch>
        </p:blipFill>
        <p:spPr>
          <a:xfrm>
            <a:off x="1" y="2378080"/>
            <a:ext cx="4598281" cy="3361267"/>
          </a:xfrm>
          <a:prstGeom prst="rect">
            <a:avLst/>
          </a:prstGeom>
        </p:spPr>
      </p:pic>
      <p:pic>
        <p:nvPicPr>
          <p:cNvPr id="11" name="Picture 10" descr="August15_2012_9.14_7hourAfter.pdf">
            <a:extLst>
              <a:ext uri="{FF2B5EF4-FFF2-40B4-BE49-F238E27FC236}">
                <a16:creationId xmlns:a16="http://schemas.microsoft.com/office/drawing/2014/main" id="{44AE5295-8260-18D5-1D1C-CCB7849E4400}"/>
              </a:ext>
            </a:extLst>
          </p:cNvPr>
          <p:cNvPicPr>
            <a:picLocks noChangeAspect="1"/>
          </p:cNvPicPr>
          <p:nvPr/>
        </p:nvPicPr>
        <p:blipFill>
          <a:blip r:embed="rId4"/>
          <a:stretch>
            <a:fillRect/>
          </a:stretch>
        </p:blipFill>
        <p:spPr>
          <a:xfrm>
            <a:off x="4572000" y="2365380"/>
            <a:ext cx="4572000" cy="3352800"/>
          </a:xfrm>
          <a:prstGeom prst="rect">
            <a:avLst/>
          </a:prstGeom>
        </p:spPr>
      </p:pic>
      <p:sp>
        <p:nvSpPr>
          <p:cNvPr id="12" name="TextBox 11">
            <a:extLst>
              <a:ext uri="{FF2B5EF4-FFF2-40B4-BE49-F238E27FC236}">
                <a16:creationId xmlns:a16="http://schemas.microsoft.com/office/drawing/2014/main" id="{9065E8CA-4751-8A47-B2E1-911B3D610FD1}"/>
              </a:ext>
            </a:extLst>
          </p:cNvPr>
          <p:cNvSpPr txBox="1"/>
          <p:nvPr/>
        </p:nvSpPr>
        <p:spPr>
          <a:xfrm>
            <a:off x="575733" y="5883273"/>
            <a:ext cx="2941230" cy="584776"/>
          </a:xfrm>
          <a:prstGeom prst="rect">
            <a:avLst/>
          </a:prstGeom>
          <a:noFill/>
        </p:spPr>
        <p:txBody>
          <a:bodyPr wrap="none" rtlCol="0">
            <a:spAutoFit/>
          </a:bodyPr>
          <a:lstStyle/>
          <a:p>
            <a:pPr algn="ctr"/>
            <a:r>
              <a:rPr lang="en-US" sz="1600" dirty="0">
                <a:solidFill>
                  <a:schemeClr val="bg1">
                    <a:lumMod val="75000"/>
                  </a:schemeClr>
                </a:solidFill>
              </a:rPr>
              <a:t>August 14, 2003: 9:29pm EDT</a:t>
            </a:r>
          </a:p>
          <a:p>
            <a:pPr algn="ctr"/>
            <a:r>
              <a:rPr lang="en-US" sz="1600" dirty="0">
                <a:solidFill>
                  <a:schemeClr val="bg1">
                    <a:lumMod val="75000"/>
                  </a:schemeClr>
                </a:solidFill>
              </a:rPr>
              <a:t>20 hours before</a:t>
            </a:r>
          </a:p>
        </p:txBody>
      </p:sp>
      <p:sp>
        <p:nvSpPr>
          <p:cNvPr id="13" name="TextBox 12">
            <a:extLst>
              <a:ext uri="{FF2B5EF4-FFF2-40B4-BE49-F238E27FC236}">
                <a16:creationId xmlns:a16="http://schemas.microsoft.com/office/drawing/2014/main" id="{5084D4D8-9D40-4808-BCEB-AD5F4818815C}"/>
              </a:ext>
            </a:extLst>
          </p:cNvPr>
          <p:cNvSpPr txBox="1"/>
          <p:nvPr/>
        </p:nvSpPr>
        <p:spPr>
          <a:xfrm>
            <a:off x="5198533" y="5849406"/>
            <a:ext cx="2941230" cy="584776"/>
          </a:xfrm>
          <a:prstGeom prst="rect">
            <a:avLst/>
          </a:prstGeom>
          <a:noFill/>
        </p:spPr>
        <p:txBody>
          <a:bodyPr wrap="none" rtlCol="0">
            <a:spAutoFit/>
          </a:bodyPr>
          <a:lstStyle/>
          <a:p>
            <a:pPr algn="ctr"/>
            <a:r>
              <a:rPr lang="en-US" sz="1600" dirty="0">
                <a:solidFill>
                  <a:schemeClr val="bg1">
                    <a:lumMod val="75000"/>
                  </a:schemeClr>
                </a:solidFill>
              </a:rPr>
              <a:t>August 15, 2003: 9:14pm EDT</a:t>
            </a:r>
          </a:p>
          <a:p>
            <a:pPr algn="ctr"/>
            <a:r>
              <a:rPr lang="en-US" sz="1600" dirty="0">
                <a:solidFill>
                  <a:schemeClr val="bg1">
                    <a:lumMod val="75000"/>
                  </a:schemeClr>
                </a:solidFill>
              </a:rPr>
              <a:t>7 hours after</a:t>
            </a:r>
          </a:p>
        </p:txBody>
      </p:sp>
      <p:sp>
        <p:nvSpPr>
          <p:cNvPr id="14" name="TextBox 13">
            <a:extLst>
              <a:ext uri="{FF2B5EF4-FFF2-40B4-BE49-F238E27FC236}">
                <a16:creationId xmlns:a16="http://schemas.microsoft.com/office/drawing/2014/main" id="{BA713CC9-7A64-08B0-F99C-D86E65CB331C}"/>
              </a:ext>
            </a:extLst>
          </p:cNvPr>
          <p:cNvSpPr txBox="1"/>
          <p:nvPr/>
        </p:nvSpPr>
        <p:spPr>
          <a:xfrm>
            <a:off x="1114425" y="1254028"/>
            <a:ext cx="6254661" cy="646331"/>
          </a:xfrm>
          <a:prstGeom prst="rect">
            <a:avLst/>
          </a:prstGeom>
          <a:noFill/>
        </p:spPr>
        <p:txBody>
          <a:bodyPr wrap="none" rtlCol="0">
            <a:spAutoFit/>
          </a:bodyPr>
          <a:lstStyle/>
          <a:p>
            <a:r>
              <a:rPr lang="en-US" sz="1800" b="1" kern="1200" dirty="0">
                <a:solidFill>
                  <a:srgbClr val="FF0000"/>
                </a:solidFill>
                <a:latin typeface="+mn-lt"/>
                <a:ea typeface="+mn-ea"/>
                <a:cs typeface="+mn-cs"/>
              </a:rPr>
              <a:t>Vulnerability due to interconnectivity: cascading failure</a:t>
            </a:r>
          </a:p>
          <a:p>
            <a:r>
              <a:rPr lang="en-US" b="1" dirty="0">
                <a:solidFill>
                  <a:srgbClr val="FF0000"/>
                </a:solidFill>
                <a:latin typeface="+mn-lt"/>
                <a:ea typeface="+mn-ea"/>
              </a:rPr>
              <a:t>When node fails it shifts load to another node</a:t>
            </a:r>
            <a:endParaRPr lang="en-US" b="1" dirty="0">
              <a:solidFill>
                <a:srgbClr val="FF0000"/>
              </a:solidFill>
            </a:endParaRPr>
          </a:p>
        </p:txBody>
      </p:sp>
    </p:spTree>
    <p:extLst>
      <p:ext uri="{BB962C8B-B14F-4D97-AF65-F5344CB8AC3E}">
        <p14:creationId xmlns:p14="http://schemas.microsoft.com/office/powerpoint/2010/main" val="4009195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Network Resilience and Robustness</a:t>
            </a:r>
          </a:p>
        </p:txBody>
      </p:sp>
      <p:pic>
        <p:nvPicPr>
          <p:cNvPr id="2" name="Picture 1" descr="August14_2003_9.29pm_20hourbefore.pdf">
            <a:extLst>
              <a:ext uri="{FF2B5EF4-FFF2-40B4-BE49-F238E27FC236}">
                <a16:creationId xmlns:a16="http://schemas.microsoft.com/office/drawing/2014/main" id="{B7EF8B0A-E3DA-DDB4-A0DB-6399E8F29283}"/>
              </a:ext>
            </a:extLst>
          </p:cNvPr>
          <p:cNvPicPr>
            <a:picLocks noChangeAspect="1"/>
          </p:cNvPicPr>
          <p:nvPr/>
        </p:nvPicPr>
        <p:blipFill>
          <a:blip r:embed="rId3"/>
          <a:stretch>
            <a:fillRect/>
          </a:stretch>
        </p:blipFill>
        <p:spPr>
          <a:xfrm>
            <a:off x="214314" y="2078043"/>
            <a:ext cx="4598281" cy="3361267"/>
          </a:xfrm>
          <a:prstGeom prst="rect">
            <a:avLst/>
          </a:prstGeom>
        </p:spPr>
      </p:pic>
      <p:pic>
        <p:nvPicPr>
          <p:cNvPr id="3" name="Picture 2">
            <a:extLst>
              <a:ext uri="{FF2B5EF4-FFF2-40B4-BE49-F238E27FC236}">
                <a16:creationId xmlns:a16="http://schemas.microsoft.com/office/drawing/2014/main" id="{A604BA39-B5AA-6D4C-015A-3D23EAFCA398}"/>
              </a:ext>
            </a:extLst>
          </p:cNvPr>
          <p:cNvPicPr>
            <a:picLocks noChangeAspect="1"/>
          </p:cNvPicPr>
          <p:nvPr/>
        </p:nvPicPr>
        <p:blipFill rotWithShape="1">
          <a:blip r:embed="rId4">
            <a:extLst>
              <a:ext uri="{28A0092B-C50C-407E-A947-70E740481C1C}">
                <a14:useLocalDpi xmlns:a14="http://schemas.microsoft.com/office/drawing/2010/main" val="0"/>
              </a:ext>
            </a:extLst>
          </a:blip>
          <a:srcRect l="15013" t="4555" r="24308" b="5903"/>
          <a:stretch/>
        </p:blipFill>
        <p:spPr>
          <a:xfrm>
            <a:off x="3977864" y="1178719"/>
            <a:ext cx="5166136" cy="4500562"/>
          </a:xfrm>
          <a:prstGeom prst="rect">
            <a:avLst/>
          </a:prstGeom>
        </p:spPr>
      </p:pic>
    </p:spTree>
    <p:extLst>
      <p:ext uri="{BB962C8B-B14F-4D97-AF65-F5344CB8AC3E}">
        <p14:creationId xmlns:p14="http://schemas.microsoft.com/office/powerpoint/2010/main" val="1620381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Network Resilience and Robustness</a:t>
            </a:r>
          </a:p>
        </p:txBody>
      </p:sp>
      <p:grpSp>
        <p:nvGrpSpPr>
          <p:cNvPr id="392" name="Group 391">
            <a:extLst>
              <a:ext uri="{FF2B5EF4-FFF2-40B4-BE49-F238E27FC236}">
                <a16:creationId xmlns:a16="http://schemas.microsoft.com/office/drawing/2014/main" id="{6692D697-796B-FD20-2D81-9B020478F0B8}"/>
              </a:ext>
            </a:extLst>
          </p:cNvPr>
          <p:cNvGrpSpPr/>
          <p:nvPr/>
        </p:nvGrpSpPr>
        <p:grpSpPr>
          <a:xfrm>
            <a:off x="1900238" y="1731963"/>
            <a:ext cx="6056312" cy="4367212"/>
            <a:chOff x="1900238" y="1731963"/>
            <a:chExt cx="6056312" cy="4367212"/>
          </a:xfrm>
        </p:grpSpPr>
        <p:sp>
          <p:nvSpPr>
            <p:cNvPr id="4" name="Line 9">
              <a:extLst>
                <a:ext uri="{FF2B5EF4-FFF2-40B4-BE49-F238E27FC236}">
                  <a16:creationId xmlns:a16="http://schemas.microsoft.com/office/drawing/2014/main" id="{2919A1DA-7403-ECA3-54C2-4AEDAA1D61F0}"/>
                </a:ext>
              </a:extLst>
            </p:cNvPr>
            <p:cNvSpPr>
              <a:spLocks noChangeShapeType="1"/>
            </p:cNvSpPr>
            <p:nvPr/>
          </p:nvSpPr>
          <p:spPr bwMode="auto">
            <a:xfrm>
              <a:off x="4418013" y="3529013"/>
              <a:ext cx="212725"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10">
              <a:extLst>
                <a:ext uri="{FF2B5EF4-FFF2-40B4-BE49-F238E27FC236}">
                  <a16:creationId xmlns:a16="http://schemas.microsoft.com/office/drawing/2014/main" id="{05763C6A-AF24-ACA6-0C29-E8670EA11AA1}"/>
                </a:ext>
              </a:extLst>
            </p:cNvPr>
            <p:cNvSpPr>
              <a:spLocks noChangeShapeType="1"/>
            </p:cNvSpPr>
            <p:nvPr/>
          </p:nvSpPr>
          <p:spPr bwMode="auto">
            <a:xfrm flipH="1" flipV="1">
              <a:off x="5692775" y="4100513"/>
              <a:ext cx="366713"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1">
              <a:extLst>
                <a:ext uri="{FF2B5EF4-FFF2-40B4-BE49-F238E27FC236}">
                  <a16:creationId xmlns:a16="http://schemas.microsoft.com/office/drawing/2014/main" id="{AB219278-9616-793A-C800-EABF1B2CEC93}"/>
                </a:ext>
              </a:extLst>
            </p:cNvPr>
            <p:cNvSpPr>
              <a:spLocks noChangeShapeType="1"/>
            </p:cNvSpPr>
            <p:nvPr/>
          </p:nvSpPr>
          <p:spPr bwMode="auto">
            <a:xfrm flipH="1" flipV="1">
              <a:off x="5338763" y="5773738"/>
              <a:ext cx="593725" cy="134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2">
              <a:extLst>
                <a:ext uri="{FF2B5EF4-FFF2-40B4-BE49-F238E27FC236}">
                  <a16:creationId xmlns:a16="http://schemas.microsoft.com/office/drawing/2014/main" id="{F540046F-B40A-0DAF-65FF-56C15CBA8736}"/>
                </a:ext>
              </a:extLst>
            </p:cNvPr>
            <p:cNvSpPr>
              <a:spLocks noChangeShapeType="1"/>
            </p:cNvSpPr>
            <p:nvPr/>
          </p:nvSpPr>
          <p:spPr bwMode="auto">
            <a:xfrm flipH="1">
              <a:off x="6951663" y="4235450"/>
              <a:ext cx="198437" cy="55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3">
              <a:extLst>
                <a:ext uri="{FF2B5EF4-FFF2-40B4-BE49-F238E27FC236}">
                  <a16:creationId xmlns:a16="http://schemas.microsoft.com/office/drawing/2014/main" id="{45805C7B-C9B6-5608-5852-C82F016B479B}"/>
                </a:ext>
              </a:extLst>
            </p:cNvPr>
            <p:cNvSpPr>
              <a:spLocks noChangeShapeType="1"/>
            </p:cNvSpPr>
            <p:nvPr/>
          </p:nvSpPr>
          <p:spPr bwMode="auto">
            <a:xfrm>
              <a:off x="6257925" y="2779713"/>
              <a:ext cx="28575" cy="244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5">
              <a:extLst>
                <a:ext uri="{FF2B5EF4-FFF2-40B4-BE49-F238E27FC236}">
                  <a16:creationId xmlns:a16="http://schemas.microsoft.com/office/drawing/2014/main" id="{5D849688-ACBB-8A52-494D-4B43B7591966}"/>
                </a:ext>
              </a:extLst>
            </p:cNvPr>
            <p:cNvSpPr>
              <a:spLocks noChangeShapeType="1"/>
            </p:cNvSpPr>
            <p:nvPr/>
          </p:nvSpPr>
          <p:spPr bwMode="auto">
            <a:xfrm>
              <a:off x="2917825" y="1758950"/>
              <a:ext cx="382588"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6">
              <a:extLst>
                <a:ext uri="{FF2B5EF4-FFF2-40B4-BE49-F238E27FC236}">
                  <a16:creationId xmlns:a16="http://schemas.microsoft.com/office/drawing/2014/main" id="{BDB13406-D100-5533-0BEC-4872E8FAE355}"/>
                </a:ext>
              </a:extLst>
            </p:cNvPr>
            <p:cNvSpPr>
              <a:spLocks noChangeShapeType="1"/>
            </p:cNvSpPr>
            <p:nvPr/>
          </p:nvSpPr>
          <p:spPr bwMode="auto">
            <a:xfrm flipV="1">
              <a:off x="2989263" y="4195763"/>
              <a:ext cx="141287"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8">
              <a:extLst>
                <a:ext uri="{FF2B5EF4-FFF2-40B4-BE49-F238E27FC236}">
                  <a16:creationId xmlns:a16="http://schemas.microsoft.com/office/drawing/2014/main" id="{27C818E7-8CB2-49A9-D73D-02F73CC8F217}"/>
                </a:ext>
              </a:extLst>
            </p:cNvPr>
            <p:cNvSpPr>
              <a:spLocks noChangeShapeType="1"/>
            </p:cNvSpPr>
            <p:nvPr/>
          </p:nvSpPr>
          <p:spPr bwMode="auto">
            <a:xfrm flipV="1">
              <a:off x="2536825" y="4044950"/>
              <a:ext cx="268288" cy="177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9">
              <a:extLst>
                <a:ext uri="{FF2B5EF4-FFF2-40B4-BE49-F238E27FC236}">
                  <a16:creationId xmlns:a16="http://schemas.microsoft.com/office/drawing/2014/main" id="{4C998A02-1E09-C650-2625-EB8B945AE00A}"/>
                </a:ext>
              </a:extLst>
            </p:cNvPr>
            <p:cNvSpPr>
              <a:spLocks noChangeShapeType="1"/>
            </p:cNvSpPr>
            <p:nvPr/>
          </p:nvSpPr>
          <p:spPr bwMode="auto">
            <a:xfrm>
              <a:off x="5649913" y="2386013"/>
              <a:ext cx="98425" cy="476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20">
              <a:extLst>
                <a:ext uri="{FF2B5EF4-FFF2-40B4-BE49-F238E27FC236}">
                  <a16:creationId xmlns:a16="http://schemas.microsoft.com/office/drawing/2014/main" id="{88000B76-3CE3-030B-901B-54B82E5FBD9E}"/>
                </a:ext>
              </a:extLst>
            </p:cNvPr>
            <p:cNvSpPr>
              <a:spLocks noChangeShapeType="1"/>
            </p:cNvSpPr>
            <p:nvPr/>
          </p:nvSpPr>
          <p:spPr bwMode="auto">
            <a:xfrm>
              <a:off x="2395538" y="3773488"/>
              <a:ext cx="211137"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23">
              <a:extLst>
                <a:ext uri="{FF2B5EF4-FFF2-40B4-BE49-F238E27FC236}">
                  <a16:creationId xmlns:a16="http://schemas.microsoft.com/office/drawing/2014/main" id="{1F704416-9C1B-8D4E-9C51-FA3927D83872}"/>
                </a:ext>
              </a:extLst>
            </p:cNvPr>
            <p:cNvSpPr>
              <a:spLocks noChangeShapeType="1"/>
            </p:cNvSpPr>
            <p:nvPr/>
          </p:nvSpPr>
          <p:spPr bwMode="auto">
            <a:xfrm flipH="1">
              <a:off x="6951663" y="3895725"/>
              <a:ext cx="198437" cy="395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6">
              <a:extLst>
                <a:ext uri="{FF2B5EF4-FFF2-40B4-BE49-F238E27FC236}">
                  <a16:creationId xmlns:a16="http://schemas.microsoft.com/office/drawing/2014/main" id="{6835EE0F-36CE-313E-9B96-4770238F3909}"/>
                </a:ext>
              </a:extLst>
            </p:cNvPr>
            <p:cNvSpPr>
              <a:spLocks noChangeShapeType="1"/>
            </p:cNvSpPr>
            <p:nvPr/>
          </p:nvSpPr>
          <p:spPr bwMode="auto">
            <a:xfrm>
              <a:off x="6526213" y="3011488"/>
              <a:ext cx="169862" cy="476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29">
              <a:extLst>
                <a:ext uri="{FF2B5EF4-FFF2-40B4-BE49-F238E27FC236}">
                  <a16:creationId xmlns:a16="http://schemas.microsoft.com/office/drawing/2014/main" id="{151C3656-64C2-0698-4B75-3194D43D6D92}"/>
                </a:ext>
              </a:extLst>
            </p:cNvPr>
            <p:cNvSpPr>
              <a:spLocks noChangeShapeType="1"/>
            </p:cNvSpPr>
            <p:nvPr/>
          </p:nvSpPr>
          <p:spPr bwMode="auto">
            <a:xfrm flipH="1">
              <a:off x="6243638" y="1758950"/>
              <a:ext cx="282575" cy="190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31">
              <a:extLst>
                <a:ext uri="{FF2B5EF4-FFF2-40B4-BE49-F238E27FC236}">
                  <a16:creationId xmlns:a16="http://schemas.microsoft.com/office/drawing/2014/main" id="{87BB8160-4B5D-E8B4-E8B3-B274A224D864}"/>
                </a:ext>
              </a:extLst>
            </p:cNvPr>
            <p:cNvSpPr>
              <a:spLocks noChangeShapeType="1"/>
            </p:cNvSpPr>
            <p:nvPr/>
          </p:nvSpPr>
          <p:spPr bwMode="auto">
            <a:xfrm flipH="1" flipV="1">
              <a:off x="6243638" y="1949450"/>
              <a:ext cx="622300" cy="1508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2">
              <a:extLst>
                <a:ext uri="{FF2B5EF4-FFF2-40B4-BE49-F238E27FC236}">
                  <a16:creationId xmlns:a16="http://schemas.microsoft.com/office/drawing/2014/main" id="{409C8740-4F9B-C096-ECBC-0AF001DD2369}"/>
                </a:ext>
              </a:extLst>
            </p:cNvPr>
            <p:cNvSpPr>
              <a:spLocks noChangeShapeType="1"/>
            </p:cNvSpPr>
            <p:nvPr/>
          </p:nvSpPr>
          <p:spPr bwMode="auto">
            <a:xfrm flipV="1">
              <a:off x="3838575" y="3963988"/>
              <a:ext cx="325438" cy="203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34">
              <a:extLst>
                <a:ext uri="{FF2B5EF4-FFF2-40B4-BE49-F238E27FC236}">
                  <a16:creationId xmlns:a16="http://schemas.microsoft.com/office/drawing/2014/main" id="{F1266676-FEEC-3440-EE01-664C935B9866}"/>
                </a:ext>
              </a:extLst>
            </p:cNvPr>
            <p:cNvSpPr>
              <a:spLocks noChangeShapeType="1"/>
            </p:cNvSpPr>
            <p:nvPr/>
          </p:nvSpPr>
          <p:spPr bwMode="auto">
            <a:xfrm>
              <a:off x="2422525" y="3473450"/>
              <a:ext cx="184150" cy="3270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36">
              <a:extLst>
                <a:ext uri="{FF2B5EF4-FFF2-40B4-BE49-F238E27FC236}">
                  <a16:creationId xmlns:a16="http://schemas.microsoft.com/office/drawing/2014/main" id="{2378C49C-215B-D795-C4EB-B3160AC7BA91}"/>
                </a:ext>
              </a:extLst>
            </p:cNvPr>
            <p:cNvSpPr>
              <a:spLocks noChangeShapeType="1"/>
            </p:cNvSpPr>
            <p:nvPr/>
          </p:nvSpPr>
          <p:spPr bwMode="auto">
            <a:xfrm flipH="1" flipV="1">
              <a:off x="5692775" y="4100513"/>
              <a:ext cx="182563" cy="809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40">
              <a:extLst>
                <a:ext uri="{FF2B5EF4-FFF2-40B4-BE49-F238E27FC236}">
                  <a16:creationId xmlns:a16="http://schemas.microsoft.com/office/drawing/2014/main" id="{4F8C6DD9-C377-7955-F606-E2C47802192D}"/>
                </a:ext>
              </a:extLst>
            </p:cNvPr>
            <p:cNvSpPr>
              <a:spLocks noChangeShapeType="1"/>
            </p:cNvSpPr>
            <p:nvPr/>
          </p:nvSpPr>
          <p:spPr bwMode="auto">
            <a:xfrm flipH="1">
              <a:off x="5621338" y="3800475"/>
              <a:ext cx="14287"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3" name="Group 464">
              <a:extLst>
                <a:ext uri="{FF2B5EF4-FFF2-40B4-BE49-F238E27FC236}">
                  <a16:creationId xmlns:a16="http://schemas.microsoft.com/office/drawing/2014/main" id="{020CDF37-FABF-6785-CFC1-DF1967F090C5}"/>
                </a:ext>
              </a:extLst>
            </p:cNvPr>
            <p:cNvGrpSpPr>
              <a:grpSpLocks/>
            </p:cNvGrpSpPr>
            <p:nvPr/>
          </p:nvGrpSpPr>
          <p:grpSpPr bwMode="auto">
            <a:xfrm>
              <a:off x="1927225" y="2833688"/>
              <a:ext cx="6000750" cy="3211512"/>
              <a:chOff x="1214" y="1299"/>
              <a:chExt cx="3780" cy="2023"/>
            </a:xfrm>
          </p:grpSpPr>
          <p:sp>
            <p:nvSpPr>
              <p:cNvPr id="24" name="Line 8">
                <a:extLst>
                  <a:ext uri="{FF2B5EF4-FFF2-40B4-BE49-F238E27FC236}">
                    <a16:creationId xmlns:a16="http://schemas.microsoft.com/office/drawing/2014/main" id="{0A43BCF5-869E-F91D-7CD4-2A3C3F156C19}"/>
                  </a:ext>
                </a:extLst>
              </p:cNvPr>
              <p:cNvSpPr>
                <a:spLocks noChangeShapeType="1"/>
              </p:cNvSpPr>
              <p:nvPr/>
            </p:nvSpPr>
            <p:spPr bwMode="auto">
              <a:xfrm>
                <a:off x="1214" y="2799"/>
                <a:ext cx="919" cy="1"/>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4">
                <a:extLst>
                  <a:ext uri="{FF2B5EF4-FFF2-40B4-BE49-F238E27FC236}">
                    <a16:creationId xmlns:a16="http://schemas.microsoft.com/office/drawing/2014/main" id="{E963F0F3-D8CD-98DF-C346-48D44D1AA32A}"/>
                  </a:ext>
                </a:extLst>
              </p:cNvPr>
              <p:cNvSpPr>
                <a:spLocks noChangeShapeType="1"/>
              </p:cNvSpPr>
              <p:nvPr/>
            </p:nvSpPr>
            <p:spPr bwMode="auto">
              <a:xfrm>
                <a:off x="1330" y="2585"/>
                <a:ext cx="803" cy="214"/>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7">
                <a:extLst>
                  <a:ext uri="{FF2B5EF4-FFF2-40B4-BE49-F238E27FC236}">
                    <a16:creationId xmlns:a16="http://schemas.microsoft.com/office/drawing/2014/main" id="{2B0473FE-5146-24AE-A7F1-DCA14E41A191}"/>
                  </a:ext>
                </a:extLst>
              </p:cNvPr>
              <p:cNvSpPr>
                <a:spLocks noChangeShapeType="1"/>
              </p:cNvSpPr>
              <p:nvPr/>
            </p:nvSpPr>
            <p:spPr bwMode="auto">
              <a:xfrm flipH="1" flipV="1">
                <a:off x="2133" y="2799"/>
                <a:ext cx="35" cy="47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1">
                <a:extLst>
                  <a:ext uri="{FF2B5EF4-FFF2-40B4-BE49-F238E27FC236}">
                    <a16:creationId xmlns:a16="http://schemas.microsoft.com/office/drawing/2014/main" id="{EF6C8999-BF1B-CC67-A5B6-DF816426E9BF}"/>
                  </a:ext>
                </a:extLst>
              </p:cNvPr>
              <p:cNvSpPr>
                <a:spLocks noChangeShapeType="1"/>
              </p:cNvSpPr>
              <p:nvPr/>
            </p:nvSpPr>
            <p:spPr bwMode="auto">
              <a:xfrm flipV="1">
                <a:off x="1268" y="2799"/>
                <a:ext cx="865" cy="146"/>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2">
                <a:extLst>
                  <a:ext uri="{FF2B5EF4-FFF2-40B4-BE49-F238E27FC236}">
                    <a16:creationId xmlns:a16="http://schemas.microsoft.com/office/drawing/2014/main" id="{14D12705-F83B-3B5D-043E-FFD22C82CC04}"/>
                  </a:ext>
                </a:extLst>
              </p:cNvPr>
              <p:cNvSpPr>
                <a:spLocks noChangeShapeType="1"/>
              </p:cNvSpPr>
              <p:nvPr/>
            </p:nvSpPr>
            <p:spPr bwMode="auto">
              <a:xfrm>
                <a:off x="1232" y="2757"/>
                <a:ext cx="901" cy="4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4">
                <a:extLst>
                  <a:ext uri="{FF2B5EF4-FFF2-40B4-BE49-F238E27FC236}">
                    <a16:creationId xmlns:a16="http://schemas.microsoft.com/office/drawing/2014/main" id="{8F8F5236-98D5-595D-93CB-084A2D9F8D8A}"/>
                  </a:ext>
                </a:extLst>
              </p:cNvPr>
              <p:cNvSpPr>
                <a:spLocks noChangeShapeType="1"/>
              </p:cNvSpPr>
              <p:nvPr/>
            </p:nvSpPr>
            <p:spPr bwMode="auto">
              <a:xfrm flipH="1" flipV="1">
                <a:off x="2133" y="2799"/>
                <a:ext cx="472" cy="377"/>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5">
                <a:extLst>
                  <a:ext uri="{FF2B5EF4-FFF2-40B4-BE49-F238E27FC236}">
                    <a16:creationId xmlns:a16="http://schemas.microsoft.com/office/drawing/2014/main" id="{F2188FB3-6FFF-EB8E-22CB-485BB8754F5A}"/>
                  </a:ext>
                </a:extLst>
              </p:cNvPr>
              <p:cNvSpPr>
                <a:spLocks noChangeShapeType="1"/>
              </p:cNvSpPr>
              <p:nvPr/>
            </p:nvSpPr>
            <p:spPr bwMode="auto">
              <a:xfrm>
                <a:off x="1268" y="2697"/>
                <a:ext cx="865" cy="10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30">
                <a:extLst>
                  <a:ext uri="{FF2B5EF4-FFF2-40B4-BE49-F238E27FC236}">
                    <a16:creationId xmlns:a16="http://schemas.microsoft.com/office/drawing/2014/main" id="{DA841827-39C8-FDFD-D0F2-4CE3EEAC4358}"/>
                  </a:ext>
                </a:extLst>
              </p:cNvPr>
              <p:cNvSpPr>
                <a:spLocks noChangeShapeType="1"/>
              </p:cNvSpPr>
              <p:nvPr/>
            </p:nvSpPr>
            <p:spPr bwMode="auto">
              <a:xfrm>
                <a:off x="1589" y="2405"/>
                <a:ext cx="544" cy="394"/>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33">
                <a:extLst>
                  <a:ext uri="{FF2B5EF4-FFF2-40B4-BE49-F238E27FC236}">
                    <a16:creationId xmlns:a16="http://schemas.microsoft.com/office/drawing/2014/main" id="{A08A6047-B2CA-E53F-9A49-B83D4DF444C9}"/>
                  </a:ext>
                </a:extLst>
              </p:cNvPr>
              <p:cNvSpPr>
                <a:spLocks noChangeShapeType="1"/>
              </p:cNvSpPr>
              <p:nvPr/>
            </p:nvSpPr>
            <p:spPr bwMode="auto">
              <a:xfrm flipV="1">
                <a:off x="1330" y="2799"/>
                <a:ext cx="803" cy="343"/>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37">
                <a:extLst>
                  <a:ext uri="{FF2B5EF4-FFF2-40B4-BE49-F238E27FC236}">
                    <a16:creationId xmlns:a16="http://schemas.microsoft.com/office/drawing/2014/main" id="{A29999A0-BA47-21A0-BEDA-A7096FF1D227}"/>
                  </a:ext>
                </a:extLst>
              </p:cNvPr>
              <p:cNvSpPr>
                <a:spLocks noChangeShapeType="1"/>
              </p:cNvSpPr>
              <p:nvPr/>
            </p:nvSpPr>
            <p:spPr bwMode="auto">
              <a:xfrm>
                <a:off x="1455" y="2474"/>
                <a:ext cx="678" cy="325"/>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38">
                <a:extLst>
                  <a:ext uri="{FF2B5EF4-FFF2-40B4-BE49-F238E27FC236}">
                    <a16:creationId xmlns:a16="http://schemas.microsoft.com/office/drawing/2014/main" id="{8EF896CC-0693-3668-BB99-5FE37434DE1D}"/>
                  </a:ext>
                </a:extLst>
              </p:cNvPr>
              <p:cNvSpPr>
                <a:spLocks noChangeShapeType="1"/>
              </p:cNvSpPr>
              <p:nvPr/>
            </p:nvSpPr>
            <p:spPr bwMode="auto">
              <a:xfrm flipH="1" flipV="1">
                <a:off x="2133" y="2799"/>
                <a:ext cx="115" cy="395"/>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9">
                <a:extLst>
                  <a:ext uri="{FF2B5EF4-FFF2-40B4-BE49-F238E27FC236}">
                    <a16:creationId xmlns:a16="http://schemas.microsoft.com/office/drawing/2014/main" id="{7E647265-6445-4F97-FDAD-B696D1054208}"/>
                  </a:ext>
                </a:extLst>
              </p:cNvPr>
              <p:cNvSpPr>
                <a:spLocks noChangeShapeType="1"/>
              </p:cNvSpPr>
              <p:nvPr/>
            </p:nvSpPr>
            <p:spPr bwMode="auto">
              <a:xfrm flipV="1">
                <a:off x="1410" y="2799"/>
                <a:ext cx="723" cy="43"/>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41">
                <a:extLst>
                  <a:ext uri="{FF2B5EF4-FFF2-40B4-BE49-F238E27FC236}">
                    <a16:creationId xmlns:a16="http://schemas.microsoft.com/office/drawing/2014/main" id="{D7400B31-ADA3-C43D-9266-5E2EC9FC9A33}"/>
                  </a:ext>
                </a:extLst>
              </p:cNvPr>
              <p:cNvSpPr>
                <a:spLocks noChangeShapeType="1"/>
              </p:cNvSpPr>
              <p:nvPr/>
            </p:nvSpPr>
            <p:spPr bwMode="auto">
              <a:xfrm flipV="1">
                <a:off x="2133" y="1299"/>
                <a:ext cx="338" cy="150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42">
                <a:extLst>
                  <a:ext uri="{FF2B5EF4-FFF2-40B4-BE49-F238E27FC236}">
                    <a16:creationId xmlns:a16="http://schemas.microsoft.com/office/drawing/2014/main" id="{BB89B4E9-5D57-49E9-BB2D-570ECAC961AA}"/>
                  </a:ext>
                </a:extLst>
              </p:cNvPr>
              <p:cNvSpPr>
                <a:spLocks noChangeShapeType="1"/>
              </p:cNvSpPr>
              <p:nvPr/>
            </p:nvSpPr>
            <p:spPr bwMode="auto">
              <a:xfrm flipV="1">
                <a:off x="2133" y="1317"/>
                <a:ext cx="1488" cy="148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43">
                <a:extLst>
                  <a:ext uri="{FF2B5EF4-FFF2-40B4-BE49-F238E27FC236}">
                    <a16:creationId xmlns:a16="http://schemas.microsoft.com/office/drawing/2014/main" id="{40EE8311-070B-E8B6-DDD1-9352C456F838}"/>
                  </a:ext>
                </a:extLst>
              </p:cNvPr>
              <p:cNvSpPr>
                <a:spLocks noChangeShapeType="1"/>
              </p:cNvSpPr>
              <p:nvPr/>
            </p:nvSpPr>
            <p:spPr bwMode="auto">
              <a:xfrm flipH="1" flipV="1">
                <a:off x="1767" y="2062"/>
                <a:ext cx="366" cy="737"/>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44">
                <a:extLst>
                  <a:ext uri="{FF2B5EF4-FFF2-40B4-BE49-F238E27FC236}">
                    <a16:creationId xmlns:a16="http://schemas.microsoft.com/office/drawing/2014/main" id="{9441F711-BDBE-04E5-DC44-F5F180B87C13}"/>
                  </a:ext>
                </a:extLst>
              </p:cNvPr>
              <p:cNvSpPr>
                <a:spLocks noChangeShapeType="1"/>
              </p:cNvSpPr>
              <p:nvPr/>
            </p:nvSpPr>
            <p:spPr bwMode="auto">
              <a:xfrm flipV="1">
                <a:off x="2133" y="2217"/>
                <a:ext cx="2246" cy="58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45">
                <a:extLst>
                  <a:ext uri="{FF2B5EF4-FFF2-40B4-BE49-F238E27FC236}">
                    <a16:creationId xmlns:a16="http://schemas.microsoft.com/office/drawing/2014/main" id="{683A211B-061D-EDC2-65F0-90C65638DD2B}"/>
                  </a:ext>
                </a:extLst>
              </p:cNvPr>
              <p:cNvSpPr>
                <a:spLocks noChangeShapeType="1"/>
              </p:cNvSpPr>
              <p:nvPr/>
            </p:nvSpPr>
            <p:spPr bwMode="auto">
              <a:xfrm flipV="1">
                <a:off x="2133" y="2097"/>
                <a:ext cx="1453" cy="70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46">
                <a:extLst>
                  <a:ext uri="{FF2B5EF4-FFF2-40B4-BE49-F238E27FC236}">
                    <a16:creationId xmlns:a16="http://schemas.microsoft.com/office/drawing/2014/main" id="{709679E5-CE92-7134-A4DA-097B886750A2}"/>
                  </a:ext>
                </a:extLst>
              </p:cNvPr>
              <p:cNvSpPr>
                <a:spLocks noChangeShapeType="1"/>
              </p:cNvSpPr>
              <p:nvPr/>
            </p:nvSpPr>
            <p:spPr bwMode="auto">
              <a:xfrm flipV="1">
                <a:off x="2133" y="2011"/>
                <a:ext cx="490" cy="78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47">
                <a:extLst>
                  <a:ext uri="{FF2B5EF4-FFF2-40B4-BE49-F238E27FC236}">
                    <a16:creationId xmlns:a16="http://schemas.microsoft.com/office/drawing/2014/main" id="{9729684A-4CC5-438A-C09C-8D93E797AA7C}"/>
                  </a:ext>
                </a:extLst>
              </p:cNvPr>
              <p:cNvSpPr>
                <a:spLocks noChangeShapeType="1"/>
              </p:cNvSpPr>
              <p:nvPr/>
            </p:nvSpPr>
            <p:spPr bwMode="auto">
              <a:xfrm>
                <a:off x="2133" y="2799"/>
                <a:ext cx="1230" cy="35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48">
                <a:extLst>
                  <a:ext uri="{FF2B5EF4-FFF2-40B4-BE49-F238E27FC236}">
                    <a16:creationId xmlns:a16="http://schemas.microsoft.com/office/drawing/2014/main" id="{924F93EE-2EBD-C0E7-356F-78762C1A0245}"/>
                  </a:ext>
                </a:extLst>
              </p:cNvPr>
              <p:cNvSpPr>
                <a:spLocks noChangeShapeType="1"/>
              </p:cNvSpPr>
              <p:nvPr/>
            </p:nvSpPr>
            <p:spPr bwMode="auto">
              <a:xfrm flipV="1">
                <a:off x="2133" y="1711"/>
                <a:ext cx="2085" cy="108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49">
                <a:extLst>
                  <a:ext uri="{FF2B5EF4-FFF2-40B4-BE49-F238E27FC236}">
                    <a16:creationId xmlns:a16="http://schemas.microsoft.com/office/drawing/2014/main" id="{F0685A37-8030-C6CE-82A4-CB0051D27D34}"/>
                  </a:ext>
                </a:extLst>
              </p:cNvPr>
              <p:cNvSpPr>
                <a:spLocks noChangeShapeType="1"/>
              </p:cNvSpPr>
              <p:nvPr/>
            </p:nvSpPr>
            <p:spPr bwMode="auto">
              <a:xfrm flipV="1">
                <a:off x="2133" y="1968"/>
                <a:ext cx="1408" cy="831"/>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50">
                <a:extLst>
                  <a:ext uri="{FF2B5EF4-FFF2-40B4-BE49-F238E27FC236}">
                    <a16:creationId xmlns:a16="http://schemas.microsoft.com/office/drawing/2014/main" id="{FA476EE1-8A54-F5D7-460E-4B947710B976}"/>
                  </a:ext>
                </a:extLst>
              </p:cNvPr>
              <p:cNvSpPr>
                <a:spLocks noChangeShapeType="1"/>
              </p:cNvSpPr>
              <p:nvPr/>
            </p:nvSpPr>
            <p:spPr bwMode="auto">
              <a:xfrm flipV="1">
                <a:off x="2133" y="2697"/>
                <a:ext cx="2861" cy="10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51">
                <a:extLst>
                  <a:ext uri="{FF2B5EF4-FFF2-40B4-BE49-F238E27FC236}">
                    <a16:creationId xmlns:a16="http://schemas.microsoft.com/office/drawing/2014/main" id="{9B4BABE2-08D1-62DE-A84D-8AC7A7024A57}"/>
                  </a:ext>
                </a:extLst>
              </p:cNvPr>
              <p:cNvSpPr>
                <a:spLocks noChangeShapeType="1"/>
              </p:cNvSpPr>
              <p:nvPr/>
            </p:nvSpPr>
            <p:spPr bwMode="auto">
              <a:xfrm flipV="1">
                <a:off x="2133" y="2671"/>
                <a:ext cx="1408" cy="12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52">
                <a:extLst>
                  <a:ext uri="{FF2B5EF4-FFF2-40B4-BE49-F238E27FC236}">
                    <a16:creationId xmlns:a16="http://schemas.microsoft.com/office/drawing/2014/main" id="{AC224598-D304-512B-A1F4-94861D5AD45A}"/>
                  </a:ext>
                </a:extLst>
              </p:cNvPr>
              <p:cNvSpPr>
                <a:spLocks noChangeShapeType="1"/>
              </p:cNvSpPr>
              <p:nvPr/>
            </p:nvSpPr>
            <p:spPr bwMode="auto">
              <a:xfrm flipV="1">
                <a:off x="2133" y="1917"/>
                <a:ext cx="89" cy="88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53">
                <a:extLst>
                  <a:ext uri="{FF2B5EF4-FFF2-40B4-BE49-F238E27FC236}">
                    <a16:creationId xmlns:a16="http://schemas.microsoft.com/office/drawing/2014/main" id="{43C85065-68A7-C5E4-7DBF-0C22E40F1790}"/>
                  </a:ext>
                </a:extLst>
              </p:cNvPr>
              <p:cNvSpPr>
                <a:spLocks noChangeShapeType="1"/>
              </p:cNvSpPr>
              <p:nvPr/>
            </p:nvSpPr>
            <p:spPr bwMode="auto">
              <a:xfrm flipV="1">
                <a:off x="2133" y="2499"/>
                <a:ext cx="1996" cy="30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54">
                <a:extLst>
                  <a:ext uri="{FF2B5EF4-FFF2-40B4-BE49-F238E27FC236}">
                    <a16:creationId xmlns:a16="http://schemas.microsoft.com/office/drawing/2014/main" id="{B1D31638-6F57-12CE-6A79-81DDA0BCC2D8}"/>
                  </a:ext>
                </a:extLst>
              </p:cNvPr>
              <p:cNvSpPr>
                <a:spLocks noChangeShapeType="1"/>
              </p:cNvSpPr>
              <p:nvPr/>
            </p:nvSpPr>
            <p:spPr bwMode="auto">
              <a:xfrm flipV="1">
                <a:off x="2133" y="1754"/>
                <a:ext cx="784" cy="1045"/>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55">
                <a:extLst>
                  <a:ext uri="{FF2B5EF4-FFF2-40B4-BE49-F238E27FC236}">
                    <a16:creationId xmlns:a16="http://schemas.microsoft.com/office/drawing/2014/main" id="{CC4D9558-80EF-5276-0DE3-0F9B9BB9C356}"/>
                  </a:ext>
                </a:extLst>
              </p:cNvPr>
              <p:cNvSpPr>
                <a:spLocks noChangeShapeType="1"/>
              </p:cNvSpPr>
              <p:nvPr/>
            </p:nvSpPr>
            <p:spPr bwMode="auto">
              <a:xfrm flipV="1">
                <a:off x="2133" y="2311"/>
                <a:ext cx="258" cy="48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56">
                <a:extLst>
                  <a:ext uri="{FF2B5EF4-FFF2-40B4-BE49-F238E27FC236}">
                    <a16:creationId xmlns:a16="http://schemas.microsoft.com/office/drawing/2014/main" id="{1FACAF57-D851-A695-4596-FF66D69AE214}"/>
                  </a:ext>
                </a:extLst>
              </p:cNvPr>
              <p:cNvSpPr>
                <a:spLocks noChangeShapeType="1"/>
              </p:cNvSpPr>
              <p:nvPr/>
            </p:nvSpPr>
            <p:spPr bwMode="auto">
              <a:xfrm>
                <a:off x="2133" y="2799"/>
                <a:ext cx="1836" cy="266"/>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57">
                <a:extLst>
                  <a:ext uri="{FF2B5EF4-FFF2-40B4-BE49-F238E27FC236}">
                    <a16:creationId xmlns:a16="http://schemas.microsoft.com/office/drawing/2014/main" id="{4843C0FC-BF18-CD5D-8C9B-7F8CA2F1CE2F}"/>
                  </a:ext>
                </a:extLst>
              </p:cNvPr>
              <p:cNvSpPr>
                <a:spLocks noChangeShapeType="1"/>
              </p:cNvSpPr>
              <p:nvPr/>
            </p:nvSpPr>
            <p:spPr bwMode="auto">
              <a:xfrm flipH="1" flipV="1">
                <a:off x="1972" y="2157"/>
                <a:ext cx="161" cy="64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58">
                <a:extLst>
                  <a:ext uri="{FF2B5EF4-FFF2-40B4-BE49-F238E27FC236}">
                    <a16:creationId xmlns:a16="http://schemas.microsoft.com/office/drawing/2014/main" id="{2319A8F4-9AA1-E7BF-1F10-FEFA5D31C418}"/>
                  </a:ext>
                </a:extLst>
              </p:cNvPr>
              <p:cNvSpPr>
                <a:spLocks noChangeShapeType="1"/>
              </p:cNvSpPr>
              <p:nvPr/>
            </p:nvSpPr>
            <p:spPr bwMode="auto">
              <a:xfrm flipV="1">
                <a:off x="2133" y="2182"/>
                <a:ext cx="222" cy="617"/>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59">
                <a:extLst>
                  <a:ext uri="{FF2B5EF4-FFF2-40B4-BE49-F238E27FC236}">
                    <a16:creationId xmlns:a16="http://schemas.microsoft.com/office/drawing/2014/main" id="{D2BB3ACD-8C1A-45E3-D5BF-0A7C75D6146F}"/>
                  </a:ext>
                </a:extLst>
              </p:cNvPr>
              <p:cNvSpPr>
                <a:spLocks noChangeShapeType="1"/>
              </p:cNvSpPr>
              <p:nvPr/>
            </p:nvSpPr>
            <p:spPr bwMode="auto">
              <a:xfrm flipV="1">
                <a:off x="2133" y="2079"/>
                <a:ext cx="1007" cy="72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60">
                <a:extLst>
                  <a:ext uri="{FF2B5EF4-FFF2-40B4-BE49-F238E27FC236}">
                    <a16:creationId xmlns:a16="http://schemas.microsoft.com/office/drawing/2014/main" id="{7ECF1898-8D57-F1DE-52DC-5E6F9859DE62}"/>
                  </a:ext>
                </a:extLst>
              </p:cNvPr>
              <p:cNvSpPr>
                <a:spLocks noChangeShapeType="1"/>
              </p:cNvSpPr>
              <p:nvPr/>
            </p:nvSpPr>
            <p:spPr bwMode="auto">
              <a:xfrm flipV="1">
                <a:off x="2133" y="2302"/>
                <a:ext cx="1194" cy="497"/>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61">
                <a:extLst>
                  <a:ext uri="{FF2B5EF4-FFF2-40B4-BE49-F238E27FC236}">
                    <a16:creationId xmlns:a16="http://schemas.microsoft.com/office/drawing/2014/main" id="{E9B33826-29AA-FA20-2E1C-8F0CA62C89CB}"/>
                  </a:ext>
                </a:extLst>
              </p:cNvPr>
              <p:cNvSpPr>
                <a:spLocks noChangeShapeType="1"/>
              </p:cNvSpPr>
              <p:nvPr/>
            </p:nvSpPr>
            <p:spPr bwMode="auto">
              <a:xfrm flipV="1">
                <a:off x="2133" y="2019"/>
                <a:ext cx="1256" cy="78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62">
                <a:extLst>
                  <a:ext uri="{FF2B5EF4-FFF2-40B4-BE49-F238E27FC236}">
                    <a16:creationId xmlns:a16="http://schemas.microsoft.com/office/drawing/2014/main" id="{4290B01F-5CB7-AB01-7BEE-09F10556B86B}"/>
                  </a:ext>
                </a:extLst>
              </p:cNvPr>
              <p:cNvSpPr>
                <a:spLocks noChangeShapeType="1"/>
              </p:cNvSpPr>
              <p:nvPr/>
            </p:nvSpPr>
            <p:spPr bwMode="auto">
              <a:xfrm flipH="1" flipV="1">
                <a:off x="2061" y="2285"/>
                <a:ext cx="72" cy="514"/>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63">
                <a:extLst>
                  <a:ext uri="{FF2B5EF4-FFF2-40B4-BE49-F238E27FC236}">
                    <a16:creationId xmlns:a16="http://schemas.microsoft.com/office/drawing/2014/main" id="{15B33020-B106-FC31-2864-16002855354C}"/>
                  </a:ext>
                </a:extLst>
              </p:cNvPr>
              <p:cNvSpPr>
                <a:spLocks noChangeShapeType="1"/>
              </p:cNvSpPr>
              <p:nvPr/>
            </p:nvSpPr>
            <p:spPr bwMode="auto">
              <a:xfrm flipV="1">
                <a:off x="2133" y="2517"/>
                <a:ext cx="1239" cy="28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64">
                <a:extLst>
                  <a:ext uri="{FF2B5EF4-FFF2-40B4-BE49-F238E27FC236}">
                    <a16:creationId xmlns:a16="http://schemas.microsoft.com/office/drawing/2014/main" id="{15F44ECA-3E5C-8B0C-D003-874D978CA439}"/>
                  </a:ext>
                </a:extLst>
              </p:cNvPr>
              <p:cNvSpPr>
                <a:spLocks noChangeShapeType="1"/>
              </p:cNvSpPr>
              <p:nvPr/>
            </p:nvSpPr>
            <p:spPr bwMode="auto">
              <a:xfrm flipV="1">
                <a:off x="2133" y="1857"/>
                <a:ext cx="766" cy="94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65">
                <a:extLst>
                  <a:ext uri="{FF2B5EF4-FFF2-40B4-BE49-F238E27FC236}">
                    <a16:creationId xmlns:a16="http://schemas.microsoft.com/office/drawing/2014/main" id="{3385B417-4AEC-8A5B-5305-31968C4512EE}"/>
                  </a:ext>
                </a:extLst>
              </p:cNvPr>
              <p:cNvSpPr>
                <a:spLocks noChangeShapeType="1"/>
              </p:cNvSpPr>
              <p:nvPr/>
            </p:nvSpPr>
            <p:spPr bwMode="auto">
              <a:xfrm flipV="1">
                <a:off x="2133" y="1625"/>
                <a:ext cx="1711" cy="1174"/>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66">
                <a:extLst>
                  <a:ext uri="{FF2B5EF4-FFF2-40B4-BE49-F238E27FC236}">
                    <a16:creationId xmlns:a16="http://schemas.microsoft.com/office/drawing/2014/main" id="{C9A094C8-8ED8-6955-CEF0-693EDF495FA2}"/>
                  </a:ext>
                </a:extLst>
              </p:cNvPr>
              <p:cNvSpPr>
                <a:spLocks noChangeShapeType="1"/>
              </p:cNvSpPr>
              <p:nvPr/>
            </p:nvSpPr>
            <p:spPr bwMode="auto">
              <a:xfrm flipH="1" flipV="1">
                <a:off x="1491" y="2414"/>
                <a:ext cx="642" cy="385"/>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67">
                <a:extLst>
                  <a:ext uri="{FF2B5EF4-FFF2-40B4-BE49-F238E27FC236}">
                    <a16:creationId xmlns:a16="http://schemas.microsoft.com/office/drawing/2014/main" id="{5E559AC0-27BF-FBC6-8E76-D252146B4F1C}"/>
                  </a:ext>
                </a:extLst>
              </p:cNvPr>
              <p:cNvSpPr>
                <a:spLocks noChangeShapeType="1"/>
              </p:cNvSpPr>
              <p:nvPr/>
            </p:nvSpPr>
            <p:spPr bwMode="auto">
              <a:xfrm flipH="1" flipV="1">
                <a:off x="1375" y="2482"/>
                <a:ext cx="758" cy="317"/>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73">
                <a:extLst>
                  <a:ext uri="{FF2B5EF4-FFF2-40B4-BE49-F238E27FC236}">
                    <a16:creationId xmlns:a16="http://schemas.microsoft.com/office/drawing/2014/main" id="{CDA51301-A5FA-E13B-5774-7A8DD5CD9267}"/>
                  </a:ext>
                </a:extLst>
              </p:cNvPr>
              <p:cNvSpPr>
                <a:spLocks noChangeShapeType="1"/>
              </p:cNvSpPr>
              <p:nvPr/>
            </p:nvSpPr>
            <p:spPr bwMode="auto">
              <a:xfrm flipH="1" flipV="1">
                <a:off x="1277" y="2637"/>
                <a:ext cx="856" cy="16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74">
                <a:extLst>
                  <a:ext uri="{FF2B5EF4-FFF2-40B4-BE49-F238E27FC236}">
                    <a16:creationId xmlns:a16="http://schemas.microsoft.com/office/drawing/2014/main" id="{DCED36EA-5951-E20E-DFEF-2D7191C89112}"/>
                  </a:ext>
                </a:extLst>
              </p:cNvPr>
              <p:cNvSpPr>
                <a:spLocks noChangeShapeType="1"/>
              </p:cNvSpPr>
              <p:nvPr/>
            </p:nvSpPr>
            <p:spPr bwMode="auto">
              <a:xfrm flipH="1">
                <a:off x="2079" y="2799"/>
                <a:ext cx="54" cy="42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75">
                <a:extLst>
                  <a:ext uri="{FF2B5EF4-FFF2-40B4-BE49-F238E27FC236}">
                    <a16:creationId xmlns:a16="http://schemas.microsoft.com/office/drawing/2014/main" id="{6C70AE46-2992-A29F-A053-4ACC4D8DF2E7}"/>
                  </a:ext>
                </a:extLst>
              </p:cNvPr>
              <p:cNvSpPr>
                <a:spLocks noChangeShapeType="1"/>
              </p:cNvSpPr>
              <p:nvPr/>
            </p:nvSpPr>
            <p:spPr bwMode="auto">
              <a:xfrm flipH="1" flipV="1">
                <a:off x="1696" y="2414"/>
                <a:ext cx="437" cy="385"/>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76">
                <a:extLst>
                  <a:ext uri="{FF2B5EF4-FFF2-40B4-BE49-F238E27FC236}">
                    <a16:creationId xmlns:a16="http://schemas.microsoft.com/office/drawing/2014/main" id="{9DB53DFC-E6BD-0AEB-F125-9C46B330E1B2}"/>
                  </a:ext>
                </a:extLst>
              </p:cNvPr>
              <p:cNvSpPr>
                <a:spLocks noChangeShapeType="1"/>
              </p:cNvSpPr>
              <p:nvPr/>
            </p:nvSpPr>
            <p:spPr bwMode="auto">
              <a:xfrm flipH="1">
                <a:off x="1945" y="2799"/>
                <a:ext cx="188" cy="523"/>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77">
                <a:extLst>
                  <a:ext uri="{FF2B5EF4-FFF2-40B4-BE49-F238E27FC236}">
                    <a16:creationId xmlns:a16="http://schemas.microsoft.com/office/drawing/2014/main" id="{3DD6E05B-0F11-27B3-CD2C-CFE7E973D177}"/>
                  </a:ext>
                </a:extLst>
              </p:cNvPr>
              <p:cNvSpPr>
                <a:spLocks noChangeShapeType="1"/>
              </p:cNvSpPr>
              <p:nvPr/>
            </p:nvSpPr>
            <p:spPr bwMode="auto">
              <a:xfrm flipH="1">
                <a:off x="1428" y="2799"/>
                <a:ext cx="705" cy="197"/>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78">
                <a:extLst>
                  <a:ext uri="{FF2B5EF4-FFF2-40B4-BE49-F238E27FC236}">
                    <a16:creationId xmlns:a16="http://schemas.microsoft.com/office/drawing/2014/main" id="{3CEDD3F1-D0A5-2ECD-50DD-96BEEB2168B3}"/>
                  </a:ext>
                </a:extLst>
              </p:cNvPr>
              <p:cNvSpPr>
                <a:spLocks noChangeShapeType="1"/>
              </p:cNvSpPr>
              <p:nvPr/>
            </p:nvSpPr>
            <p:spPr bwMode="auto">
              <a:xfrm>
                <a:off x="2133" y="2799"/>
                <a:ext cx="374" cy="41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79">
                <a:extLst>
                  <a:ext uri="{FF2B5EF4-FFF2-40B4-BE49-F238E27FC236}">
                    <a16:creationId xmlns:a16="http://schemas.microsoft.com/office/drawing/2014/main" id="{52AE0CB6-5F29-1AAD-3EFD-EAB5AFE22CCA}"/>
                  </a:ext>
                </a:extLst>
              </p:cNvPr>
              <p:cNvSpPr>
                <a:spLocks noChangeShapeType="1"/>
              </p:cNvSpPr>
              <p:nvPr/>
            </p:nvSpPr>
            <p:spPr bwMode="auto">
              <a:xfrm flipH="1">
                <a:off x="1722" y="2799"/>
                <a:ext cx="411" cy="36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80">
                <a:extLst>
                  <a:ext uri="{FF2B5EF4-FFF2-40B4-BE49-F238E27FC236}">
                    <a16:creationId xmlns:a16="http://schemas.microsoft.com/office/drawing/2014/main" id="{6885871F-D5F7-A344-2082-ED955F62FA15}"/>
                  </a:ext>
                </a:extLst>
              </p:cNvPr>
              <p:cNvSpPr>
                <a:spLocks noChangeShapeType="1"/>
              </p:cNvSpPr>
              <p:nvPr/>
            </p:nvSpPr>
            <p:spPr bwMode="auto">
              <a:xfrm>
                <a:off x="2133" y="2799"/>
                <a:ext cx="231" cy="455"/>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81">
                <a:extLst>
                  <a:ext uri="{FF2B5EF4-FFF2-40B4-BE49-F238E27FC236}">
                    <a16:creationId xmlns:a16="http://schemas.microsoft.com/office/drawing/2014/main" id="{989A129F-3029-6D6C-92FF-CBD22F669483}"/>
                  </a:ext>
                </a:extLst>
              </p:cNvPr>
              <p:cNvSpPr>
                <a:spLocks noChangeShapeType="1"/>
              </p:cNvSpPr>
              <p:nvPr/>
            </p:nvSpPr>
            <p:spPr bwMode="auto">
              <a:xfrm flipH="1">
                <a:off x="1722" y="2799"/>
                <a:ext cx="411" cy="489"/>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82">
                <a:extLst>
                  <a:ext uri="{FF2B5EF4-FFF2-40B4-BE49-F238E27FC236}">
                    <a16:creationId xmlns:a16="http://schemas.microsoft.com/office/drawing/2014/main" id="{9BBDFE4B-7690-1D17-69A6-9C80911C2342}"/>
                  </a:ext>
                </a:extLst>
              </p:cNvPr>
              <p:cNvSpPr>
                <a:spLocks noChangeShapeType="1"/>
              </p:cNvSpPr>
              <p:nvPr/>
            </p:nvSpPr>
            <p:spPr bwMode="auto">
              <a:xfrm flipH="1" flipV="1">
                <a:off x="1375" y="2534"/>
                <a:ext cx="758" cy="265"/>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90">
                <a:extLst>
                  <a:ext uri="{FF2B5EF4-FFF2-40B4-BE49-F238E27FC236}">
                    <a16:creationId xmlns:a16="http://schemas.microsoft.com/office/drawing/2014/main" id="{F62FECB3-5F06-C888-69D5-A273FC8FDF5D}"/>
                  </a:ext>
                </a:extLst>
              </p:cNvPr>
              <p:cNvSpPr>
                <a:spLocks noChangeShapeType="1"/>
              </p:cNvSpPr>
              <p:nvPr/>
            </p:nvSpPr>
            <p:spPr bwMode="auto">
              <a:xfrm flipH="1">
                <a:off x="1883" y="2799"/>
                <a:ext cx="250" cy="429"/>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91">
                <a:extLst>
                  <a:ext uri="{FF2B5EF4-FFF2-40B4-BE49-F238E27FC236}">
                    <a16:creationId xmlns:a16="http://schemas.microsoft.com/office/drawing/2014/main" id="{AE88844D-3211-4669-B54C-B9C3FBDB12A9}"/>
                  </a:ext>
                </a:extLst>
              </p:cNvPr>
              <p:cNvSpPr>
                <a:spLocks noChangeShapeType="1"/>
              </p:cNvSpPr>
              <p:nvPr/>
            </p:nvSpPr>
            <p:spPr bwMode="auto">
              <a:xfrm flipH="1">
                <a:off x="1553" y="2799"/>
                <a:ext cx="580" cy="36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5" name="Line 112">
              <a:extLst>
                <a:ext uri="{FF2B5EF4-FFF2-40B4-BE49-F238E27FC236}">
                  <a16:creationId xmlns:a16="http://schemas.microsoft.com/office/drawing/2014/main" id="{D10D07B0-8061-C336-70CD-CD5246FD38EF}"/>
                </a:ext>
              </a:extLst>
            </p:cNvPr>
            <p:cNvSpPr>
              <a:spLocks noChangeShapeType="1"/>
            </p:cNvSpPr>
            <p:nvPr/>
          </p:nvSpPr>
          <p:spPr bwMode="auto">
            <a:xfrm flipH="1">
              <a:off x="2805113" y="2862263"/>
              <a:ext cx="2943225" cy="1182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113">
              <a:extLst>
                <a:ext uri="{FF2B5EF4-FFF2-40B4-BE49-F238E27FC236}">
                  <a16:creationId xmlns:a16="http://schemas.microsoft.com/office/drawing/2014/main" id="{A95F1C7B-7F41-C01E-A199-476500435C57}"/>
                </a:ext>
              </a:extLst>
            </p:cNvPr>
            <p:cNvSpPr>
              <a:spLocks noChangeShapeType="1"/>
            </p:cNvSpPr>
            <p:nvPr/>
          </p:nvSpPr>
          <p:spPr bwMode="auto">
            <a:xfrm flipH="1">
              <a:off x="5692775" y="2862263"/>
              <a:ext cx="55563" cy="1238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114">
              <a:extLst>
                <a:ext uri="{FF2B5EF4-FFF2-40B4-BE49-F238E27FC236}">
                  <a16:creationId xmlns:a16="http://schemas.microsoft.com/office/drawing/2014/main" id="{A142F325-4087-61E0-73B6-50A7DA8B3389}"/>
                </a:ext>
              </a:extLst>
            </p:cNvPr>
            <p:cNvSpPr>
              <a:spLocks noChangeShapeType="1"/>
            </p:cNvSpPr>
            <p:nvPr/>
          </p:nvSpPr>
          <p:spPr bwMode="auto">
            <a:xfrm>
              <a:off x="5748338" y="2862263"/>
              <a:ext cx="947737" cy="625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115">
              <a:extLst>
                <a:ext uri="{FF2B5EF4-FFF2-40B4-BE49-F238E27FC236}">
                  <a16:creationId xmlns:a16="http://schemas.microsoft.com/office/drawing/2014/main" id="{8A6A9185-6D72-AFBA-06BB-AB11EF689266}"/>
                </a:ext>
              </a:extLst>
            </p:cNvPr>
            <p:cNvSpPr>
              <a:spLocks noChangeShapeType="1"/>
            </p:cNvSpPr>
            <p:nvPr/>
          </p:nvSpPr>
          <p:spPr bwMode="auto">
            <a:xfrm flipV="1">
              <a:off x="5748338" y="1949450"/>
              <a:ext cx="495300" cy="9128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116">
              <a:extLst>
                <a:ext uri="{FF2B5EF4-FFF2-40B4-BE49-F238E27FC236}">
                  <a16:creationId xmlns:a16="http://schemas.microsoft.com/office/drawing/2014/main" id="{F355A451-A540-516C-20E0-66C240BCF5F0}"/>
                </a:ext>
              </a:extLst>
            </p:cNvPr>
            <p:cNvSpPr>
              <a:spLocks noChangeShapeType="1"/>
            </p:cNvSpPr>
            <p:nvPr/>
          </p:nvSpPr>
          <p:spPr bwMode="auto">
            <a:xfrm flipH="1">
              <a:off x="3527425" y="2862263"/>
              <a:ext cx="2220913" cy="952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117">
              <a:extLst>
                <a:ext uri="{FF2B5EF4-FFF2-40B4-BE49-F238E27FC236}">
                  <a16:creationId xmlns:a16="http://schemas.microsoft.com/office/drawing/2014/main" id="{5574D31A-1672-9BB2-8834-6918424A68A5}"/>
                </a:ext>
              </a:extLst>
            </p:cNvPr>
            <p:cNvSpPr>
              <a:spLocks noChangeShapeType="1"/>
            </p:cNvSpPr>
            <p:nvPr/>
          </p:nvSpPr>
          <p:spPr bwMode="auto">
            <a:xfrm>
              <a:off x="5748338" y="2862263"/>
              <a:ext cx="806450" cy="18764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118">
              <a:extLst>
                <a:ext uri="{FF2B5EF4-FFF2-40B4-BE49-F238E27FC236}">
                  <a16:creationId xmlns:a16="http://schemas.microsoft.com/office/drawing/2014/main" id="{92DDCD93-CCC6-F189-F9B2-B649C492C1C0}"/>
                </a:ext>
              </a:extLst>
            </p:cNvPr>
            <p:cNvSpPr>
              <a:spLocks noChangeShapeType="1"/>
            </p:cNvSpPr>
            <p:nvPr/>
          </p:nvSpPr>
          <p:spPr bwMode="auto">
            <a:xfrm flipH="1">
              <a:off x="4630738" y="2862263"/>
              <a:ext cx="1117600" cy="6937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Line 119">
              <a:extLst>
                <a:ext uri="{FF2B5EF4-FFF2-40B4-BE49-F238E27FC236}">
                  <a16:creationId xmlns:a16="http://schemas.microsoft.com/office/drawing/2014/main" id="{33179AA7-FF19-0D34-936D-084734659069}"/>
                </a:ext>
              </a:extLst>
            </p:cNvPr>
            <p:cNvSpPr>
              <a:spLocks noChangeShapeType="1"/>
            </p:cNvSpPr>
            <p:nvPr/>
          </p:nvSpPr>
          <p:spPr bwMode="auto">
            <a:xfrm flipH="1">
              <a:off x="4206875" y="2862263"/>
              <a:ext cx="1541463" cy="190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120">
              <a:extLst>
                <a:ext uri="{FF2B5EF4-FFF2-40B4-BE49-F238E27FC236}">
                  <a16:creationId xmlns:a16="http://schemas.microsoft.com/office/drawing/2014/main" id="{36F416B6-3E3B-C115-52AF-31AEB2403434}"/>
                </a:ext>
              </a:extLst>
            </p:cNvPr>
            <p:cNvSpPr>
              <a:spLocks noChangeShapeType="1"/>
            </p:cNvSpPr>
            <p:nvPr/>
          </p:nvSpPr>
          <p:spPr bwMode="auto">
            <a:xfrm flipH="1" flipV="1">
              <a:off x="3300413" y="1854200"/>
              <a:ext cx="2447925" cy="10080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121">
              <a:extLst>
                <a:ext uri="{FF2B5EF4-FFF2-40B4-BE49-F238E27FC236}">
                  <a16:creationId xmlns:a16="http://schemas.microsoft.com/office/drawing/2014/main" id="{AF612B0B-8E86-F7D1-BC8F-4EC891F88CC4}"/>
                </a:ext>
              </a:extLst>
            </p:cNvPr>
            <p:cNvSpPr>
              <a:spLocks noChangeShapeType="1"/>
            </p:cNvSpPr>
            <p:nvPr/>
          </p:nvSpPr>
          <p:spPr bwMode="auto">
            <a:xfrm flipH="1">
              <a:off x="4984750" y="2862263"/>
              <a:ext cx="763588" cy="12096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122">
              <a:extLst>
                <a:ext uri="{FF2B5EF4-FFF2-40B4-BE49-F238E27FC236}">
                  <a16:creationId xmlns:a16="http://schemas.microsoft.com/office/drawing/2014/main" id="{CEA2357D-3FB2-736C-57EE-B8E4B469EA0E}"/>
                </a:ext>
              </a:extLst>
            </p:cNvPr>
            <p:cNvSpPr>
              <a:spLocks noChangeShapeType="1"/>
            </p:cNvSpPr>
            <p:nvPr/>
          </p:nvSpPr>
          <p:spPr bwMode="auto">
            <a:xfrm flipH="1" flipV="1">
              <a:off x="4857750" y="2684463"/>
              <a:ext cx="890588" cy="177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Line 123">
              <a:extLst>
                <a:ext uri="{FF2B5EF4-FFF2-40B4-BE49-F238E27FC236}">
                  <a16:creationId xmlns:a16="http://schemas.microsoft.com/office/drawing/2014/main" id="{8527A561-4E97-21AE-D38F-F6171BEE51F0}"/>
                </a:ext>
              </a:extLst>
            </p:cNvPr>
            <p:cNvSpPr>
              <a:spLocks noChangeShapeType="1"/>
            </p:cNvSpPr>
            <p:nvPr/>
          </p:nvSpPr>
          <p:spPr bwMode="auto">
            <a:xfrm flipH="1">
              <a:off x="4602163" y="2862263"/>
              <a:ext cx="1146175" cy="857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124">
              <a:extLst>
                <a:ext uri="{FF2B5EF4-FFF2-40B4-BE49-F238E27FC236}">
                  <a16:creationId xmlns:a16="http://schemas.microsoft.com/office/drawing/2014/main" id="{FBC1E1F6-5E5F-DBAA-B0E3-09FDF6B25383}"/>
                </a:ext>
              </a:extLst>
            </p:cNvPr>
            <p:cNvSpPr>
              <a:spLocks noChangeShapeType="1"/>
            </p:cNvSpPr>
            <p:nvPr/>
          </p:nvSpPr>
          <p:spPr bwMode="auto">
            <a:xfrm flipH="1" flipV="1">
              <a:off x="5295900" y="2481263"/>
              <a:ext cx="452438" cy="381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Line 125">
              <a:extLst>
                <a:ext uri="{FF2B5EF4-FFF2-40B4-BE49-F238E27FC236}">
                  <a16:creationId xmlns:a16="http://schemas.microsoft.com/office/drawing/2014/main" id="{A1CFD72F-1214-70D5-295D-597905271607}"/>
                </a:ext>
              </a:extLst>
            </p:cNvPr>
            <p:cNvSpPr>
              <a:spLocks noChangeShapeType="1"/>
            </p:cNvSpPr>
            <p:nvPr/>
          </p:nvSpPr>
          <p:spPr bwMode="auto">
            <a:xfrm flipH="1" flipV="1">
              <a:off x="5649913" y="2386013"/>
              <a:ext cx="98425" cy="476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126">
              <a:extLst>
                <a:ext uri="{FF2B5EF4-FFF2-40B4-BE49-F238E27FC236}">
                  <a16:creationId xmlns:a16="http://schemas.microsoft.com/office/drawing/2014/main" id="{5DA9F13B-21C8-219D-4414-1872C6C92828}"/>
                </a:ext>
              </a:extLst>
            </p:cNvPr>
            <p:cNvSpPr>
              <a:spLocks noChangeShapeType="1"/>
            </p:cNvSpPr>
            <p:nvPr/>
          </p:nvSpPr>
          <p:spPr bwMode="auto">
            <a:xfrm flipV="1">
              <a:off x="5748338" y="2481263"/>
              <a:ext cx="439737" cy="381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129">
              <a:extLst>
                <a:ext uri="{FF2B5EF4-FFF2-40B4-BE49-F238E27FC236}">
                  <a16:creationId xmlns:a16="http://schemas.microsoft.com/office/drawing/2014/main" id="{DD33DFE1-3752-75D8-A984-B58B6389B07A}"/>
                </a:ext>
              </a:extLst>
            </p:cNvPr>
            <p:cNvSpPr>
              <a:spLocks noChangeShapeType="1"/>
            </p:cNvSpPr>
            <p:nvPr/>
          </p:nvSpPr>
          <p:spPr bwMode="auto">
            <a:xfrm flipV="1">
              <a:off x="2805113" y="2862263"/>
              <a:ext cx="2943225" cy="1182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130">
              <a:extLst>
                <a:ext uri="{FF2B5EF4-FFF2-40B4-BE49-F238E27FC236}">
                  <a16:creationId xmlns:a16="http://schemas.microsoft.com/office/drawing/2014/main" id="{F312B927-703D-DAD9-5E49-333009A8B3DC}"/>
                </a:ext>
              </a:extLst>
            </p:cNvPr>
            <p:cNvSpPr>
              <a:spLocks noChangeShapeType="1"/>
            </p:cNvSpPr>
            <p:nvPr/>
          </p:nvSpPr>
          <p:spPr bwMode="auto">
            <a:xfrm>
              <a:off x="2805113" y="4044950"/>
              <a:ext cx="4146550" cy="2460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131">
              <a:extLst>
                <a:ext uri="{FF2B5EF4-FFF2-40B4-BE49-F238E27FC236}">
                  <a16:creationId xmlns:a16="http://schemas.microsoft.com/office/drawing/2014/main" id="{7196108F-2744-7975-B63C-3C584DD9F677}"/>
                </a:ext>
              </a:extLst>
            </p:cNvPr>
            <p:cNvSpPr>
              <a:spLocks noChangeShapeType="1"/>
            </p:cNvSpPr>
            <p:nvPr/>
          </p:nvSpPr>
          <p:spPr bwMode="auto">
            <a:xfrm flipV="1">
              <a:off x="2805113" y="3052763"/>
              <a:ext cx="1401762" cy="9921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132">
              <a:extLst>
                <a:ext uri="{FF2B5EF4-FFF2-40B4-BE49-F238E27FC236}">
                  <a16:creationId xmlns:a16="http://schemas.microsoft.com/office/drawing/2014/main" id="{F8C9241F-14F5-F52A-850B-2800535EFEEC}"/>
                </a:ext>
              </a:extLst>
            </p:cNvPr>
            <p:cNvSpPr>
              <a:spLocks noChangeShapeType="1"/>
            </p:cNvSpPr>
            <p:nvPr/>
          </p:nvSpPr>
          <p:spPr bwMode="auto">
            <a:xfrm flipV="1">
              <a:off x="2805113" y="1854200"/>
              <a:ext cx="495300" cy="21907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Line 133">
              <a:extLst>
                <a:ext uri="{FF2B5EF4-FFF2-40B4-BE49-F238E27FC236}">
                  <a16:creationId xmlns:a16="http://schemas.microsoft.com/office/drawing/2014/main" id="{78971020-5B9B-0A2F-0D97-C68F9CBCA4B4}"/>
                </a:ext>
              </a:extLst>
            </p:cNvPr>
            <p:cNvSpPr>
              <a:spLocks noChangeShapeType="1"/>
            </p:cNvSpPr>
            <p:nvPr/>
          </p:nvSpPr>
          <p:spPr bwMode="auto">
            <a:xfrm flipH="1" flipV="1">
              <a:off x="2606675" y="3800475"/>
              <a:ext cx="198438" cy="244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Line 134">
              <a:extLst>
                <a:ext uri="{FF2B5EF4-FFF2-40B4-BE49-F238E27FC236}">
                  <a16:creationId xmlns:a16="http://schemas.microsoft.com/office/drawing/2014/main" id="{E4F0BAEA-35D7-E5F2-0259-EB85EDC1CB5A}"/>
                </a:ext>
              </a:extLst>
            </p:cNvPr>
            <p:cNvSpPr>
              <a:spLocks noChangeShapeType="1"/>
            </p:cNvSpPr>
            <p:nvPr/>
          </p:nvSpPr>
          <p:spPr bwMode="auto">
            <a:xfrm flipH="1">
              <a:off x="2733675" y="4044950"/>
              <a:ext cx="71438" cy="3000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 name="Line 135">
              <a:extLst>
                <a:ext uri="{FF2B5EF4-FFF2-40B4-BE49-F238E27FC236}">
                  <a16:creationId xmlns:a16="http://schemas.microsoft.com/office/drawing/2014/main" id="{46BA772C-8F7C-0A8A-9283-1B15CFB07F77}"/>
                </a:ext>
              </a:extLst>
            </p:cNvPr>
            <p:cNvSpPr>
              <a:spLocks noChangeShapeType="1"/>
            </p:cNvSpPr>
            <p:nvPr/>
          </p:nvSpPr>
          <p:spPr bwMode="auto">
            <a:xfrm flipH="1" flipV="1">
              <a:off x="2309813" y="4005263"/>
              <a:ext cx="495300"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136">
              <a:extLst>
                <a:ext uri="{FF2B5EF4-FFF2-40B4-BE49-F238E27FC236}">
                  <a16:creationId xmlns:a16="http://schemas.microsoft.com/office/drawing/2014/main" id="{303CF421-345E-8799-9994-F94F9D34B5E3}"/>
                </a:ext>
              </a:extLst>
            </p:cNvPr>
            <p:cNvSpPr>
              <a:spLocks noChangeShapeType="1"/>
            </p:cNvSpPr>
            <p:nvPr/>
          </p:nvSpPr>
          <p:spPr bwMode="auto">
            <a:xfrm flipH="1">
              <a:off x="2536825" y="4044950"/>
              <a:ext cx="268288" cy="177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138">
              <a:extLst>
                <a:ext uri="{FF2B5EF4-FFF2-40B4-BE49-F238E27FC236}">
                  <a16:creationId xmlns:a16="http://schemas.microsoft.com/office/drawing/2014/main" id="{D4CE352A-B9B7-E199-BCBC-4DA0A1ACF1A7}"/>
                </a:ext>
              </a:extLst>
            </p:cNvPr>
            <p:cNvSpPr>
              <a:spLocks noChangeShapeType="1"/>
            </p:cNvSpPr>
            <p:nvPr/>
          </p:nvSpPr>
          <p:spPr bwMode="auto">
            <a:xfrm>
              <a:off x="5621338" y="3895725"/>
              <a:ext cx="1330325" cy="395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139">
              <a:extLst>
                <a:ext uri="{FF2B5EF4-FFF2-40B4-BE49-F238E27FC236}">
                  <a16:creationId xmlns:a16="http://schemas.microsoft.com/office/drawing/2014/main" id="{243BEC64-2D49-B602-61B8-CC2786678714}"/>
                </a:ext>
              </a:extLst>
            </p:cNvPr>
            <p:cNvSpPr>
              <a:spLocks noChangeShapeType="1"/>
            </p:cNvSpPr>
            <p:nvPr/>
          </p:nvSpPr>
          <p:spPr bwMode="auto">
            <a:xfrm flipH="1">
              <a:off x="4164013" y="3895725"/>
              <a:ext cx="1457325" cy="682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40">
              <a:extLst>
                <a:ext uri="{FF2B5EF4-FFF2-40B4-BE49-F238E27FC236}">
                  <a16:creationId xmlns:a16="http://schemas.microsoft.com/office/drawing/2014/main" id="{55793700-E0FA-14E0-A38B-C6B778C21C15}"/>
                </a:ext>
              </a:extLst>
            </p:cNvPr>
            <p:cNvSpPr>
              <a:spLocks noChangeShapeType="1"/>
            </p:cNvSpPr>
            <p:nvPr/>
          </p:nvSpPr>
          <p:spPr bwMode="auto">
            <a:xfrm flipH="1">
              <a:off x="5380038" y="3895725"/>
              <a:ext cx="241300" cy="809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41">
              <a:extLst>
                <a:ext uri="{FF2B5EF4-FFF2-40B4-BE49-F238E27FC236}">
                  <a16:creationId xmlns:a16="http://schemas.microsoft.com/office/drawing/2014/main" id="{22A738EA-289C-349F-3580-C9D503FF1AE9}"/>
                </a:ext>
              </a:extLst>
            </p:cNvPr>
            <p:cNvSpPr>
              <a:spLocks noChangeShapeType="1"/>
            </p:cNvSpPr>
            <p:nvPr/>
          </p:nvSpPr>
          <p:spPr bwMode="auto">
            <a:xfrm flipV="1">
              <a:off x="5621338" y="3800475"/>
              <a:ext cx="14287"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44">
              <a:extLst>
                <a:ext uri="{FF2B5EF4-FFF2-40B4-BE49-F238E27FC236}">
                  <a16:creationId xmlns:a16="http://schemas.microsoft.com/office/drawing/2014/main" id="{BE885B3B-C60B-16FA-5391-BB1E49B10370}"/>
                </a:ext>
              </a:extLst>
            </p:cNvPr>
            <p:cNvSpPr>
              <a:spLocks noChangeShapeType="1"/>
            </p:cNvSpPr>
            <p:nvPr/>
          </p:nvSpPr>
          <p:spPr bwMode="auto">
            <a:xfrm flipH="1" flipV="1">
              <a:off x="2805113" y="4044950"/>
              <a:ext cx="4146550" cy="2460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145">
              <a:extLst>
                <a:ext uri="{FF2B5EF4-FFF2-40B4-BE49-F238E27FC236}">
                  <a16:creationId xmlns:a16="http://schemas.microsoft.com/office/drawing/2014/main" id="{2A84B85F-D0FF-5C3C-D961-63DB5EECA233}"/>
                </a:ext>
              </a:extLst>
            </p:cNvPr>
            <p:cNvSpPr>
              <a:spLocks noChangeShapeType="1"/>
            </p:cNvSpPr>
            <p:nvPr/>
          </p:nvSpPr>
          <p:spPr bwMode="auto">
            <a:xfrm flipH="1" flipV="1">
              <a:off x="6696075" y="3487738"/>
              <a:ext cx="255588" cy="803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146">
              <a:extLst>
                <a:ext uri="{FF2B5EF4-FFF2-40B4-BE49-F238E27FC236}">
                  <a16:creationId xmlns:a16="http://schemas.microsoft.com/office/drawing/2014/main" id="{D668DB1A-FE45-974D-6A93-9400C595CE72}"/>
                </a:ext>
              </a:extLst>
            </p:cNvPr>
            <p:cNvSpPr>
              <a:spLocks noChangeShapeType="1"/>
            </p:cNvSpPr>
            <p:nvPr/>
          </p:nvSpPr>
          <p:spPr bwMode="auto">
            <a:xfrm flipH="1" flipV="1">
              <a:off x="5621338" y="3895725"/>
              <a:ext cx="1330325" cy="395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147">
              <a:extLst>
                <a:ext uri="{FF2B5EF4-FFF2-40B4-BE49-F238E27FC236}">
                  <a16:creationId xmlns:a16="http://schemas.microsoft.com/office/drawing/2014/main" id="{BA40D086-BAF4-4EE8-9348-48B582B1C445}"/>
                </a:ext>
              </a:extLst>
            </p:cNvPr>
            <p:cNvSpPr>
              <a:spLocks noChangeShapeType="1"/>
            </p:cNvSpPr>
            <p:nvPr/>
          </p:nvSpPr>
          <p:spPr bwMode="auto">
            <a:xfrm>
              <a:off x="6951663" y="4291013"/>
              <a:ext cx="976312" cy="762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148">
              <a:extLst>
                <a:ext uri="{FF2B5EF4-FFF2-40B4-BE49-F238E27FC236}">
                  <a16:creationId xmlns:a16="http://schemas.microsoft.com/office/drawing/2014/main" id="{BAA3FF48-8BAA-BAC6-FF85-354E44A046B6}"/>
                </a:ext>
              </a:extLst>
            </p:cNvPr>
            <p:cNvSpPr>
              <a:spLocks noChangeShapeType="1"/>
            </p:cNvSpPr>
            <p:nvPr/>
          </p:nvSpPr>
          <p:spPr bwMode="auto">
            <a:xfrm flipH="1">
              <a:off x="6923088" y="4291013"/>
              <a:ext cx="28575" cy="190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Line 149">
              <a:extLst>
                <a:ext uri="{FF2B5EF4-FFF2-40B4-BE49-F238E27FC236}">
                  <a16:creationId xmlns:a16="http://schemas.microsoft.com/office/drawing/2014/main" id="{655BBDFE-9FCE-B703-DA44-0F943E953BDE}"/>
                </a:ext>
              </a:extLst>
            </p:cNvPr>
            <p:cNvSpPr>
              <a:spLocks noChangeShapeType="1"/>
            </p:cNvSpPr>
            <p:nvPr/>
          </p:nvSpPr>
          <p:spPr bwMode="auto">
            <a:xfrm flipV="1">
              <a:off x="6951663" y="4235450"/>
              <a:ext cx="198437" cy="55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150">
              <a:extLst>
                <a:ext uri="{FF2B5EF4-FFF2-40B4-BE49-F238E27FC236}">
                  <a16:creationId xmlns:a16="http://schemas.microsoft.com/office/drawing/2014/main" id="{91A4400B-70AE-18EF-472C-23D252AFC796}"/>
                </a:ext>
              </a:extLst>
            </p:cNvPr>
            <p:cNvSpPr>
              <a:spLocks noChangeShapeType="1"/>
            </p:cNvSpPr>
            <p:nvPr/>
          </p:nvSpPr>
          <p:spPr bwMode="auto">
            <a:xfrm flipV="1">
              <a:off x="6951663" y="3895725"/>
              <a:ext cx="198437" cy="395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152">
              <a:extLst>
                <a:ext uri="{FF2B5EF4-FFF2-40B4-BE49-F238E27FC236}">
                  <a16:creationId xmlns:a16="http://schemas.microsoft.com/office/drawing/2014/main" id="{ED024AE4-F4AE-5976-574C-251839FC50F3}"/>
                </a:ext>
              </a:extLst>
            </p:cNvPr>
            <p:cNvSpPr>
              <a:spLocks noChangeShapeType="1"/>
            </p:cNvSpPr>
            <p:nvPr/>
          </p:nvSpPr>
          <p:spPr bwMode="auto">
            <a:xfrm flipH="1" flipV="1">
              <a:off x="6951663" y="4291013"/>
              <a:ext cx="976312" cy="762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153">
              <a:extLst>
                <a:ext uri="{FF2B5EF4-FFF2-40B4-BE49-F238E27FC236}">
                  <a16:creationId xmlns:a16="http://schemas.microsoft.com/office/drawing/2014/main" id="{DA7D559C-E420-DE8D-1219-03A35FC44FFE}"/>
                </a:ext>
              </a:extLst>
            </p:cNvPr>
            <p:cNvSpPr>
              <a:spLocks noChangeShapeType="1"/>
            </p:cNvSpPr>
            <p:nvPr/>
          </p:nvSpPr>
          <p:spPr bwMode="auto">
            <a:xfrm flipH="1" flipV="1">
              <a:off x="6243638" y="1949450"/>
              <a:ext cx="1684337" cy="3103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154">
              <a:extLst>
                <a:ext uri="{FF2B5EF4-FFF2-40B4-BE49-F238E27FC236}">
                  <a16:creationId xmlns:a16="http://schemas.microsoft.com/office/drawing/2014/main" id="{BDCC5AD0-50E9-9E34-6BF3-A0F608E70922}"/>
                </a:ext>
              </a:extLst>
            </p:cNvPr>
            <p:cNvSpPr>
              <a:spLocks noChangeShapeType="1"/>
            </p:cNvSpPr>
            <p:nvPr/>
          </p:nvSpPr>
          <p:spPr bwMode="auto">
            <a:xfrm flipH="1" flipV="1">
              <a:off x="5621338" y="5011738"/>
              <a:ext cx="2306637"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155">
              <a:extLst>
                <a:ext uri="{FF2B5EF4-FFF2-40B4-BE49-F238E27FC236}">
                  <a16:creationId xmlns:a16="http://schemas.microsoft.com/office/drawing/2014/main" id="{DC25DDEB-AAB8-E8DC-8EE6-76EA34F2EF31}"/>
                </a:ext>
              </a:extLst>
            </p:cNvPr>
            <p:cNvSpPr>
              <a:spLocks noChangeShapeType="1"/>
            </p:cNvSpPr>
            <p:nvPr/>
          </p:nvSpPr>
          <p:spPr bwMode="auto">
            <a:xfrm flipH="1">
              <a:off x="6300788" y="5053013"/>
              <a:ext cx="1627187" cy="584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157">
              <a:extLst>
                <a:ext uri="{FF2B5EF4-FFF2-40B4-BE49-F238E27FC236}">
                  <a16:creationId xmlns:a16="http://schemas.microsoft.com/office/drawing/2014/main" id="{F3D580EF-A373-29FF-9F19-ABB530A555CF}"/>
                </a:ext>
              </a:extLst>
            </p:cNvPr>
            <p:cNvSpPr>
              <a:spLocks noChangeShapeType="1"/>
            </p:cNvSpPr>
            <p:nvPr/>
          </p:nvSpPr>
          <p:spPr bwMode="auto">
            <a:xfrm flipV="1">
              <a:off x="5692775" y="2862263"/>
              <a:ext cx="55563" cy="1238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158">
              <a:extLst>
                <a:ext uri="{FF2B5EF4-FFF2-40B4-BE49-F238E27FC236}">
                  <a16:creationId xmlns:a16="http://schemas.microsoft.com/office/drawing/2014/main" id="{89243612-6E77-7187-CA71-1D05D8BA8639}"/>
                </a:ext>
              </a:extLst>
            </p:cNvPr>
            <p:cNvSpPr>
              <a:spLocks noChangeShapeType="1"/>
            </p:cNvSpPr>
            <p:nvPr/>
          </p:nvSpPr>
          <p:spPr bwMode="auto">
            <a:xfrm flipH="1" flipV="1">
              <a:off x="4164013" y="3963988"/>
              <a:ext cx="1528762" cy="136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Line 159">
              <a:extLst>
                <a:ext uri="{FF2B5EF4-FFF2-40B4-BE49-F238E27FC236}">
                  <a16:creationId xmlns:a16="http://schemas.microsoft.com/office/drawing/2014/main" id="{B5037003-85F2-9AFD-5C87-1A06BAA173A6}"/>
                </a:ext>
              </a:extLst>
            </p:cNvPr>
            <p:cNvSpPr>
              <a:spLocks noChangeShapeType="1"/>
            </p:cNvSpPr>
            <p:nvPr/>
          </p:nvSpPr>
          <p:spPr bwMode="auto">
            <a:xfrm flipH="1">
              <a:off x="5621338" y="4100513"/>
              <a:ext cx="71437" cy="911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 name="Line 160">
              <a:extLst>
                <a:ext uri="{FF2B5EF4-FFF2-40B4-BE49-F238E27FC236}">
                  <a16:creationId xmlns:a16="http://schemas.microsoft.com/office/drawing/2014/main" id="{8E42BE9D-BE3F-6695-5DCD-766A53C01641}"/>
                </a:ext>
              </a:extLst>
            </p:cNvPr>
            <p:cNvSpPr>
              <a:spLocks noChangeShapeType="1"/>
            </p:cNvSpPr>
            <p:nvPr/>
          </p:nvSpPr>
          <p:spPr bwMode="auto">
            <a:xfrm flipH="1">
              <a:off x="5281613" y="4100513"/>
              <a:ext cx="411162" cy="3254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Line 161">
              <a:extLst>
                <a:ext uri="{FF2B5EF4-FFF2-40B4-BE49-F238E27FC236}">
                  <a16:creationId xmlns:a16="http://schemas.microsoft.com/office/drawing/2014/main" id="{327DDE4C-8CEC-EE31-DEBC-ACF05BA863FD}"/>
                </a:ext>
              </a:extLst>
            </p:cNvPr>
            <p:cNvSpPr>
              <a:spLocks noChangeShapeType="1"/>
            </p:cNvSpPr>
            <p:nvPr/>
          </p:nvSpPr>
          <p:spPr bwMode="auto">
            <a:xfrm flipV="1">
              <a:off x="5692775" y="4017963"/>
              <a:ext cx="182563" cy="82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Line 162">
              <a:extLst>
                <a:ext uri="{FF2B5EF4-FFF2-40B4-BE49-F238E27FC236}">
                  <a16:creationId xmlns:a16="http://schemas.microsoft.com/office/drawing/2014/main" id="{88C484B0-0202-2E76-9B95-FC163B220C46}"/>
                </a:ext>
              </a:extLst>
            </p:cNvPr>
            <p:cNvSpPr>
              <a:spLocks noChangeShapeType="1"/>
            </p:cNvSpPr>
            <p:nvPr/>
          </p:nvSpPr>
          <p:spPr bwMode="auto">
            <a:xfrm>
              <a:off x="5692775" y="4100513"/>
              <a:ext cx="366713"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Line 163">
              <a:extLst>
                <a:ext uri="{FF2B5EF4-FFF2-40B4-BE49-F238E27FC236}">
                  <a16:creationId xmlns:a16="http://schemas.microsoft.com/office/drawing/2014/main" id="{5841BFEC-50B3-A4ED-FC80-148432D23D44}"/>
                </a:ext>
              </a:extLst>
            </p:cNvPr>
            <p:cNvSpPr>
              <a:spLocks noChangeShapeType="1"/>
            </p:cNvSpPr>
            <p:nvPr/>
          </p:nvSpPr>
          <p:spPr bwMode="auto">
            <a:xfrm>
              <a:off x="5692775" y="4100513"/>
              <a:ext cx="182563" cy="809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165">
              <a:extLst>
                <a:ext uri="{FF2B5EF4-FFF2-40B4-BE49-F238E27FC236}">
                  <a16:creationId xmlns:a16="http://schemas.microsoft.com/office/drawing/2014/main" id="{80BD6C0A-8226-E831-6EE5-A963AFA0AAD1}"/>
                </a:ext>
              </a:extLst>
            </p:cNvPr>
            <p:cNvSpPr>
              <a:spLocks noChangeShapeType="1"/>
            </p:cNvSpPr>
            <p:nvPr/>
          </p:nvSpPr>
          <p:spPr bwMode="auto">
            <a:xfrm flipV="1">
              <a:off x="5621338" y="4100513"/>
              <a:ext cx="71437" cy="911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166">
              <a:extLst>
                <a:ext uri="{FF2B5EF4-FFF2-40B4-BE49-F238E27FC236}">
                  <a16:creationId xmlns:a16="http://schemas.microsoft.com/office/drawing/2014/main" id="{E993F346-F019-02A6-9293-649DFA832371}"/>
                </a:ext>
              </a:extLst>
            </p:cNvPr>
            <p:cNvSpPr>
              <a:spLocks noChangeShapeType="1"/>
            </p:cNvSpPr>
            <p:nvPr/>
          </p:nvSpPr>
          <p:spPr bwMode="auto">
            <a:xfrm flipH="1">
              <a:off x="5338763" y="5011738"/>
              <a:ext cx="282575" cy="762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Line 167">
              <a:extLst>
                <a:ext uri="{FF2B5EF4-FFF2-40B4-BE49-F238E27FC236}">
                  <a16:creationId xmlns:a16="http://schemas.microsoft.com/office/drawing/2014/main" id="{E5373D54-D3A0-8107-6154-5C195AD1C8A9}"/>
                </a:ext>
              </a:extLst>
            </p:cNvPr>
            <p:cNvSpPr>
              <a:spLocks noChangeShapeType="1"/>
            </p:cNvSpPr>
            <p:nvPr/>
          </p:nvSpPr>
          <p:spPr bwMode="auto">
            <a:xfrm>
              <a:off x="5621338" y="5011738"/>
              <a:ext cx="2306637"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170">
              <a:extLst>
                <a:ext uri="{FF2B5EF4-FFF2-40B4-BE49-F238E27FC236}">
                  <a16:creationId xmlns:a16="http://schemas.microsoft.com/office/drawing/2014/main" id="{0BA4ADBC-64B3-500D-AA59-3C529EB475A9}"/>
                </a:ext>
              </a:extLst>
            </p:cNvPr>
            <p:cNvSpPr>
              <a:spLocks noChangeShapeType="1"/>
            </p:cNvSpPr>
            <p:nvPr/>
          </p:nvSpPr>
          <p:spPr bwMode="auto">
            <a:xfrm>
              <a:off x="4164013" y="3963988"/>
              <a:ext cx="1528762" cy="136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171">
              <a:extLst>
                <a:ext uri="{FF2B5EF4-FFF2-40B4-BE49-F238E27FC236}">
                  <a16:creationId xmlns:a16="http://schemas.microsoft.com/office/drawing/2014/main" id="{5ACA2249-A143-E48B-1BCF-5579B2CAA8DC}"/>
                </a:ext>
              </a:extLst>
            </p:cNvPr>
            <p:cNvSpPr>
              <a:spLocks noChangeShapeType="1"/>
            </p:cNvSpPr>
            <p:nvPr/>
          </p:nvSpPr>
          <p:spPr bwMode="auto">
            <a:xfrm flipV="1">
              <a:off x="4164013" y="3895725"/>
              <a:ext cx="1457325" cy="682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172">
              <a:extLst>
                <a:ext uri="{FF2B5EF4-FFF2-40B4-BE49-F238E27FC236}">
                  <a16:creationId xmlns:a16="http://schemas.microsoft.com/office/drawing/2014/main" id="{D5128282-3199-47A3-4B98-92F0D65E04A3}"/>
                </a:ext>
              </a:extLst>
            </p:cNvPr>
            <p:cNvSpPr>
              <a:spLocks noChangeShapeType="1"/>
            </p:cNvSpPr>
            <p:nvPr/>
          </p:nvSpPr>
          <p:spPr bwMode="auto">
            <a:xfrm flipH="1">
              <a:off x="3795713" y="3963988"/>
              <a:ext cx="368300" cy="476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Line 173">
              <a:extLst>
                <a:ext uri="{FF2B5EF4-FFF2-40B4-BE49-F238E27FC236}">
                  <a16:creationId xmlns:a16="http://schemas.microsoft.com/office/drawing/2014/main" id="{07137E19-6639-8B9E-BD47-04B188344A84}"/>
                </a:ext>
              </a:extLst>
            </p:cNvPr>
            <p:cNvSpPr>
              <a:spLocks noChangeShapeType="1"/>
            </p:cNvSpPr>
            <p:nvPr/>
          </p:nvSpPr>
          <p:spPr bwMode="auto">
            <a:xfrm flipH="1">
              <a:off x="3738563" y="3963988"/>
              <a:ext cx="425450" cy="2714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Line 174">
              <a:extLst>
                <a:ext uri="{FF2B5EF4-FFF2-40B4-BE49-F238E27FC236}">
                  <a16:creationId xmlns:a16="http://schemas.microsoft.com/office/drawing/2014/main" id="{972FE8CD-7643-A8AB-88C6-6D26E80C61C4}"/>
                </a:ext>
              </a:extLst>
            </p:cNvPr>
            <p:cNvSpPr>
              <a:spLocks noChangeShapeType="1"/>
            </p:cNvSpPr>
            <p:nvPr/>
          </p:nvSpPr>
          <p:spPr bwMode="auto">
            <a:xfrm flipH="1">
              <a:off x="3838575" y="3963988"/>
              <a:ext cx="325438" cy="203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 name="Line 177">
              <a:extLst>
                <a:ext uri="{FF2B5EF4-FFF2-40B4-BE49-F238E27FC236}">
                  <a16:creationId xmlns:a16="http://schemas.microsoft.com/office/drawing/2014/main" id="{3AB32CA3-D926-C54B-A7C9-0F9895029406}"/>
                </a:ext>
              </a:extLst>
            </p:cNvPr>
            <p:cNvSpPr>
              <a:spLocks noChangeShapeType="1"/>
            </p:cNvSpPr>
            <p:nvPr/>
          </p:nvSpPr>
          <p:spPr bwMode="auto">
            <a:xfrm flipV="1">
              <a:off x="3527425" y="2862263"/>
              <a:ext cx="2220913" cy="952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 name="Line 178">
              <a:extLst>
                <a:ext uri="{FF2B5EF4-FFF2-40B4-BE49-F238E27FC236}">
                  <a16:creationId xmlns:a16="http://schemas.microsoft.com/office/drawing/2014/main" id="{224EBB7A-D739-3237-B0E1-A9F94DF92946}"/>
                </a:ext>
              </a:extLst>
            </p:cNvPr>
            <p:cNvSpPr>
              <a:spLocks noChangeShapeType="1"/>
            </p:cNvSpPr>
            <p:nvPr/>
          </p:nvSpPr>
          <p:spPr bwMode="auto">
            <a:xfrm flipH="1">
              <a:off x="3413125" y="3814763"/>
              <a:ext cx="114300" cy="3397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30" name="Group 467">
              <a:extLst>
                <a:ext uri="{FF2B5EF4-FFF2-40B4-BE49-F238E27FC236}">
                  <a16:creationId xmlns:a16="http://schemas.microsoft.com/office/drawing/2014/main" id="{27E56A84-B565-F4E6-9DF8-BB889D593C14}"/>
                </a:ext>
              </a:extLst>
            </p:cNvPr>
            <p:cNvGrpSpPr>
              <a:grpSpLocks/>
            </p:cNvGrpSpPr>
            <p:nvPr/>
          </p:nvGrpSpPr>
          <p:grpSpPr bwMode="auto">
            <a:xfrm>
              <a:off x="2805113" y="1949450"/>
              <a:ext cx="4146550" cy="3824288"/>
              <a:chOff x="1767" y="742"/>
              <a:chExt cx="2612" cy="2409"/>
            </a:xfrm>
          </p:grpSpPr>
          <p:sp>
            <p:nvSpPr>
              <p:cNvPr id="131" name="Line 95">
                <a:extLst>
                  <a:ext uri="{FF2B5EF4-FFF2-40B4-BE49-F238E27FC236}">
                    <a16:creationId xmlns:a16="http://schemas.microsoft.com/office/drawing/2014/main" id="{43088093-86ED-1A1E-A1DB-15708314C301}"/>
                  </a:ext>
                </a:extLst>
              </p:cNvPr>
              <p:cNvSpPr>
                <a:spLocks noChangeShapeType="1"/>
              </p:cNvSpPr>
              <p:nvPr/>
            </p:nvSpPr>
            <p:spPr bwMode="auto">
              <a:xfrm>
                <a:off x="2471" y="1299"/>
                <a:ext cx="1908" cy="91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2" name="Line 97">
                <a:extLst>
                  <a:ext uri="{FF2B5EF4-FFF2-40B4-BE49-F238E27FC236}">
                    <a16:creationId xmlns:a16="http://schemas.microsoft.com/office/drawing/2014/main" id="{1DB0331C-48B8-F574-99A0-335D22D9D81E}"/>
                  </a:ext>
                </a:extLst>
              </p:cNvPr>
              <p:cNvSpPr>
                <a:spLocks noChangeShapeType="1"/>
              </p:cNvSpPr>
              <p:nvPr/>
            </p:nvSpPr>
            <p:spPr bwMode="auto">
              <a:xfrm>
                <a:off x="2471" y="1299"/>
                <a:ext cx="892" cy="185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3" name="Line 27">
                <a:extLst>
                  <a:ext uri="{FF2B5EF4-FFF2-40B4-BE49-F238E27FC236}">
                    <a16:creationId xmlns:a16="http://schemas.microsoft.com/office/drawing/2014/main" id="{120ECD1E-629C-96D6-C9E5-7BF1D90D811D}"/>
                  </a:ext>
                </a:extLst>
              </p:cNvPr>
              <p:cNvSpPr>
                <a:spLocks noChangeShapeType="1"/>
              </p:cNvSpPr>
              <p:nvPr/>
            </p:nvSpPr>
            <p:spPr bwMode="auto">
              <a:xfrm>
                <a:off x="2239" y="948"/>
                <a:ext cx="232" cy="351"/>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4" name="Line 28">
                <a:extLst>
                  <a:ext uri="{FF2B5EF4-FFF2-40B4-BE49-F238E27FC236}">
                    <a16:creationId xmlns:a16="http://schemas.microsoft.com/office/drawing/2014/main" id="{DC39BB62-167C-2127-8400-83D520139A28}"/>
                  </a:ext>
                </a:extLst>
              </p:cNvPr>
              <p:cNvSpPr>
                <a:spLocks noChangeShapeType="1"/>
              </p:cNvSpPr>
              <p:nvPr/>
            </p:nvSpPr>
            <p:spPr bwMode="auto">
              <a:xfrm>
                <a:off x="2436" y="939"/>
                <a:ext cx="35" cy="36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Line 35">
                <a:extLst>
                  <a:ext uri="{FF2B5EF4-FFF2-40B4-BE49-F238E27FC236}">
                    <a16:creationId xmlns:a16="http://schemas.microsoft.com/office/drawing/2014/main" id="{C64CDB72-D2AB-A3F5-AC3C-6BC1ADA1126A}"/>
                  </a:ext>
                </a:extLst>
              </p:cNvPr>
              <p:cNvSpPr>
                <a:spLocks noChangeShapeType="1"/>
              </p:cNvSpPr>
              <p:nvPr/>
            </p:nvSpPr>
            <p:spPr bwMode="auto">
              <a:xfrm flipH="1">
                <a:off x="2471" y="965"/>
                <a:ext cx="170" cy="334"/>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6" name="Line 93">
                <a:extLst>
                  <a:ext uri="{FF2B5EF4-FFF2-40B4-BE49-F238E27FC236}">
                    <a16:creationId xmlns:a16="http://schemas.microsoft.com/office/drawing/2014/main" id="{0464C486-4795-9286-CD42-AFFBE15ACAB2}"/>
                  </a:ext>
                </a:extLst>
              </p:cNvPr>
              <p:cNvSpPr>
                <a:spLocks noChangeShapeType="1"/>
              </p:cNvSpPr>
              <p:nvPr/>
            </p:nvSpPr>
            <p:spPr bwMode="auto">
              <a:xfrm>
                <a:off x="2471" y="1299"/>
                <a:ext cx="1150" cy="1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Line 94">
                <a:extLst>
                  <a:ext uri="{FF2B5EF4-FFF2-40B4-BE49-F238E27FC236}">
                    <a16:creationId xmlns:a16="http://schemas.microsoft.com/office/drawing/2014/main" id="{705B809E-ED4A-7C3B-72B2-A480DA7808AC}"/>
                  </a:ext>
                </a:extLst>
              </p:cNvPr>
              <p:cNvSpPr>
                <a:spLocks noChangeShapeType="1"/>
              </p:cNvSpPr>
              <p:nvPr/>
            </p:nvSpPr>
            <p:spPr bwMode="auto">
              <a:xfrm flipH="1">
                <a:off x="1767" y="1299"/>
                <a:ext cx="704" cy="763"/>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Line 96">
                <a:extLst>
                  <a:ext uri="{FF2B5EF4-FFF2-40B4-BE49-F238E27FC236}">
                    <a16:creationId xmlns:a16="http://schemas.microsoft.com/office/drawing/2014/main" id="{F007934A-7681-96B7-3476-6ECD33323A01}"/>
                  </a:ext>
                </a:extLst>
              </p:cNvPr>
              <p:cNvSpPr>
                <a:spLocks noChangeShapeType="1"/>
              </p:cNvSpPr>
              <p:nvPr/>
            </p:nvSpPr>
            <p:spPr bwMode="auto">
              <a:xfrm>
                <a:off x="2471" y="1299"/>
                <a:ext cx="152" cy="71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Line 98">
                <a:extLst>
                  <a:ext uri="{FF2B5EF4-FFF2-40B4-BE49-F238E27FC236}">
                    <a16:creationId xmlns:a16="http://schemas.microsoft.com/office/drawing/2014/main" id="{16BDB2E9-61EE-19E0-43EB-348DBFA1EF35}"/>
                  </a:ext>
                </a:extLst>
              </p:cNvPr>
              <p:cNvSpPr>
                <a:spLocks noChangeShapeType="1"/>
              </p:cNvSpPr>
              <p:nvPr/>
            </p:nvSpPr>
            <p:spPr bwMode="auto">
              <a:xfrm flipV="1">
                <a:off x="2471" y="742"/>
                <a:ext cx="1462" cy="557"/>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0" name="Line 99">
                <a:extLst>
                  <a:ext uri="{FF2B5EF4-FFF2-40B4-BE49-F238E27FC236}">
                    <a16:creationId xmlns:a16="http://schemas.microsoft.com/office/drawing/2014/main" id="{FABEE2C5-838A-5EFA-E9D2-50C2DD95A83C}"/>
                  </a:ext>
                </a:extLst>
              </p:cNvPr>
              <p:cNvSpPr>
                <a:spLocks noChangeShapeType="1"/>
              </p:cNvSpPr>
              <p:nvPr/>
            </p:nvSpPr>
            <p:spPr bwMode="auto">
              <a:xfrm flipH="1">
                <a:off x="2222" y="1299"/>
                <a:ext cx="249" cy="61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1" name="Line 100">
                <a:extLst>
                  <a:ext uri="{FF2B5EF4-FFF2-40B4-BE49-F238E27FC236}">
                    <a16:creationId xmlns:a16="http://schemas.microsoft.com/office/drawing/2014/main" id="{D0C9928F-41BF-3C19-2C88-3496C77FEC97}"/>
                  </a:ext>
                </a:extLst>
              </p:cNvPr>
              <p:cNvSpPr>
                <a:spLocks noChangeShapeType="1"/>
              </p:cNvSpPr>
              <p:nvPr/>
            </p:nvSpPr>
            <p:spPr bwMode="auto">
              <a:xfrm>
                <a:off x="2471" y="1299"/>
                <a:ext cx="179" cy="13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2" name="Line 101">
                <a:extLst>
                  <a:ext uri="{FF2B5EF4-FFF2-40B4-BE49-F238E27FC236}">
                    <a16:creationId xmlns:a16="http://schemas.microsoft.com/office/drawing/2014/main" id="{F1481145-21DE-B203-360E-0E84362152EC}"/>
                  </a:ext>
                </a:extLst>
              </p:cNvPr>
              <p:cNvSpPr>
                <a:spLocks noChangeShapeType="1"/>
              </p:cNvSpPr>
              <p:nvPr/>
            </p:nvSpPr>
            <p:spPr bwMode="auto">
              <a:xfrm flipH="1">
                <a:off x="1972" y="1299"/>
                <a:ext cx="499" cy="85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3" name="Line 102">
                <a:extLst>
                  <a:ext uri="{FF2B5EF4-FFF2-40B4-BE49-F238E27FC236}">
                    <a16:creationId xmlns:a16="http://schemas.microsoft.com/office/drawing/2014/main" id="{1C20ADEB-6B41-9A92-98B7-D39742AF6300}"/>
                  </a:ext>
                </a:extLst>
              </p:cNvPr>
              <p:cNvSpPr>
                <a:spLocks noChangeShapeType="1"/>
              </p:cNvSpPr>
              <p:nvPr/>
            </p:nvSpPr>
            <p:spPr bwMode="auto">
              <a:xfrm flipH="1">
                <a:off x="2355" y="1299"/>
                <a:ext cx="116" cy="883"/>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4" name="Line 103">
                <a:extLst>
                  <a:ext uri="{FF2B5EF4-FFF2-40B4-BE49-F238E27FC236}">
                    <a16:creationId xmlns:a16="http://schemas.microsoft.com/office/drawing/2014/main" id="{8B8D16C4-8492-E100-ABD5-35DAF14EAA03}"/>
                  </a:ext>
                </a:extLst>
              </p:cNvPr>
              <p:cNvSpPr>
                <a:spLocks noChangeShapeType="1"/>
              </p:cNvSpPr>
              <p:nvPr/>
            </p:nvSpPr>
            <p:spPr bwMode="auto">
              <a:xfrm flipV="1">
                <a:off x="2471" y="1205"/>
                <a:ext cx="589" cy="94"/>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5" name="Line 106">
                <a:extLst>
                  <a:ext uri="{FF2B5EF4-FFF2-40B4-BE49-F238E27FC236}">
                    <a16:creationId xmlns:a16="http://schemas.microsoft.com/office/drawing/2014/main" id="{CB6F9228-07F5-AF68-CF75-203C0037E3DC}"/>
                  </a:ext>
                </a:extLst>
              </p:cNvPr>
              <p:cNvSpPr>
                <a:spLocks noChangeShapeType="1"/>
              </p:cNvSpPr>
              <p:nvPr/>
            </p:nvSpPr>
            <p:spPr bwMode="auto">
              <a:xfrm flipH="1" flipV="1">
                <a:off x="2079" y="1265"/>
                <a:ext cx="392" cy="34"/>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6" name="Line 107">
                <a:extLst>
                  <a:ext uri="{FF2B5EF4-FFF2-40B4-BE49-F238E27FC236}">
                    <a16:creationId xmlns:a16="http://schemas.microsoft.com/office/drawing/2014/main" id="{8DFA4BDF-EA90-3068-7227-43C017AC3A98}"/>
                  </a:ext>
                </a:extLst>
              </p:cNvPr>
              <p:cNvSpPr>
                <a:spLocks noChangeShapeType="1"/>
              </p:cNvSpPr>
              <p:nvPr/>
            </p:nvSpPr>
            <p:spPr bwMode="auto">
              <a:xfrm flipH="1" flipV="1">
                <a:off x="2088" y="1128"/>
                <a:ext cx="383" cy="171"/>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7" name="Line 108">
                <a:extLst>
                  <a:ext uri="{FF2B5EF4-FFF2-40B4-BE49-F238E27FC236}">
                    <a16:creationId xmlns:a16="http://schemas.microsoft.com/office/drawing/2014/main" id="{B09E328A-27AA-5737-4BAF-EA86E05FD3AC}"/>
                  </a:ext>
                </a:extLst>
              </p:cNvPr>
              <p:cNvSpPr>
                <a:spLocks noChangeShapeType="1"/>
              </p:cNvSpPr>
              <p:nvPr/>
            </p:nvSpPr>
            <p:spPr bwMode="auto">
              <a:xfrm flipH="1" flipV="1">
                <a:off x="2097" y="999"/>
                <a:ext cx="374" cy="30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8" name="Line 181">
              <a:extLst>
                <a:ext uri="{FF2B5EF4-FFF2-40B4-BE49-F238E27FC236}">
                  <a16:creationId xmlns:a16="http://schemas.microsoft.com/office/drawing/2014/main" id="{ED07F8FC-BBD4-632F-F17F-B35C10855FA5}"/>
                </a:ext>
              </a:extLst>
            </p:cNvPr>
            <p:cNvSpPr>
              <a:spLocks noChangeShapeType="1"/>
            </p:cNvSpPr>
            <p:nvPr/>
          </p:nvSpPr>
          <p:spPr bwMode="auto">
            <a:xfrm flipV="1">
              <a:off x="5338763" y="5011738"/>
              <a:ext cx="282575" cy="762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 name="Line 182">
              <a:extLst>
                <a:ext uri="{FF2B5EF4-FFF2-40B4-BE49-F238E27FC236}">
                  <a16:creationId xmlns:a16="http://schemas.microsoft.com/office/drawing/2014/main" id="{4CEB3655-941A-4A7D-E009-6FC3979EDA26}"/>
                </a:ext>
              </a:extLst>
            </p:cNvPr>
            <p:cNvSpPr>
              <a:spLocks noChangeShapeType="1"/>
            </p:cNvSpPr>
            <p:nvPr/>
          </p:nvSpPr>
          <p:spPr bwMode="auto">
            <a:xfrm>
              <a:off x="5338763" y="5773738"/>
              <a:ext cx="254000" cy="2301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 name="Line 183">
              <a:extLst>
                <a:ext uri="{FF2B5EF4-FFF2-40B4-BE49-F238E27FC236}">
                  <a16:creationId xmlns:a16="http://schemas.microsoft.com/office/drawing/2014/main" id="{CBB58DEE-2219-5BC4-77C8-AC718ACF6DE8}"/>
                </a:ext>
              </a:extLst>
            </p:cNvPr>
            <p:cNvSpPr>
              <a:spLocks noChangeShapeType="1"/>
            </p:cNvSpPr>
            <p:nvPr/>
          </p:nvSpPr>
          <p:spPr bwMode="auto">
            <a:xfrm>
              <a:off x="5338763" y="5773738"/>
              <a:ext cx="593725" cy="134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 name="Line 184">
              <a:extLst>
                <a:ext uri="{FF2B5EF4-FFF2-40B4-BE49-F238E27FC236}">
                  <a16:creationId xmlns:a16="http://schemas.microsoft.com/office/drawing/2014/main" id="{29036486-F4E9-CFB3-036E-AAC51C4B9190}"/>
                </a:ext>
              </a:extLst>
            </p:cNvPr>
            <p:cNvSpPr>
              <a:spLocks noChangeShapeType="1"/>
            </p:cNvSpPr>
            <p:nvPr/>
          </p:nvSpPr>
          <p:spPr bwMode="auto">
            <a:xfrm flipH="1">
              <a:off x="5310188" y="5773738"/>
              <a:ext cx="28575" cy="2984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 name="Line 186">
              <a:extLst>
                <a:ext uri="{FF2B5EF4-FFF2-40B4-BE49-F238E27FC236}">
                  <a16:creationId xmlns:a16="http://schemas.microsoft.com/office/drawing/2014/main" id="{30821034-7588-33F7-A062-72362964BF2A}"/>
                </a:ext>
              </a:extLst>
            </p:cNvPr>
            <p:cNvSpPr>
              <a:spLocks noChangeShapeType="1"/>
            </p:cNvSpPr>
            <p:nvPr/>
          </p:nvSpPr>
          <p:spPr bwMode="auto">
            <a:xfrm flipH="1" flipV="1">
              <a:off x="5748338" y="2862263"/>
              <a:ext cx="806450" cy="18764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 name="Line 187">
              <a:extLst>
                <a:ext uri="{FF2B5EF4-FFF2-40B4-BE49-F238E27FC236}">
                  <a16:creationId xmlns:a16="http://schemas.microsoft.com/office/drawing/2014/main" id="{2E0AA36B-B779-F3D1-2F8A-17609121E861}"/>
                </a:ext>
              </a:extLst>
            </p:cNvPr>
            <p:cNvSpPr>
              <a:spLocks noChangeShapeType="1"/>
            </p:cNvSpPr>
            <p:nvPr/>
          </p:nvSpPr>
          <p:spPr bwMode="auto">
            <a:xfrm flipH="1">
              <a:off x="6300788" y="4738688"/>
              <a:ext cx="254000" cy="898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 name="Line 188">
              <a:extLst>
                <a:ext uri="{FF2B5EF4-FFF2-40B4-BE49-F238E27FC236}">
                  <a16:creationId xmlns:a16="http://schemas.microsoft.com/office/drawing/2014/main" id="{106D8028-E486-7001-F886-4B6AB45DB715}"/>
                </a:ext>
              </a:extLst>
            </p:cNvPr>
            <p:cNvSpPr>
              <a:spLocks noChangeShapeType="1"/>
            </p:cNvSpPr>
            <p:nvPr/>
          </p:nvSpPr>
          <p:spPr bwMode="auto">
            <a:xfrm flipH="1">
              <a:off x="5353050" y="4738688"/>
              <a:ext cx="1201738"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 name="Line 190">
              <a:extLst>
                <a:ext uri="{FF2B5EF4-FFF2-40B4-BE49-F238E27FC236}">
                  <a16:creationId xmlns:a16="http://schemas.microsoft.com/office/drawing/2014/main" id="{8ACBE0BE-280E-602F-4D45-6C1DD96384E5}"/>
                </a:ext>
              </a:extLst>
            </p:cNvPr>
            <p:cNvSpPr>
              <a:spLocks noChangeShapeType="1"/>
            </p:cNvSpPr>
            <p:nvPr/>
          </p:nvSpPr>
          <p:spPr bwMode="auto">
            <a:xfrm flipH="1" flipV="1">
              <a:off x="5748338" y="2862263"/>
              <a:ext cx="947737" cy="625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 name="Line 191">
              <a:extLst>
                <a:ext uri="{FF2B5EF4-FFF2-40B4-BE49-F238E27FC236}">
                  <a16:creationId xmlns:a16="http://schemas.microsoft.com/office/drawing/2014/main" id="{379749FF-8CAA-B798-7537-B83EDA31F4ED}"/>
                </a:ext>
              </a:extLst>
            </p:cNvPr>
            <p:cNvSpPr>
              <a:spLocks noChangeShapeType="1"/>
            </p:cNvSpPr>
            <p:nvPr/>
          </p:nvSpPr>
          <p:spPr bwMode="auto">
            <a:xfrm>
              <a:off x="6696075" y="3487738"/>
              <a:ext cx="255588" cy="803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 name="Line 192">
              <a:extLst>
                <a:ext uri="{FF2B5EF4-FFF2-40B4-BE49-F238E27FC236}">
                  <a16:creationId xmlns:a16="http://schemas.microsoft.com/office/drawing/2014/main" id="{58FD6C18-5EC2-3402-0901-41E5EF82C9AF}"/>
                </a:ext>
              </a:extLst>
            </p:cNvPr>
            <p:cNvSpPr>
              <a:spLocks noChangeShapeType="1"/>
            </p:cNvSpPr>
            <p:nvPr/>
          </p:nvSpPr>
          <p:spPr bwMode="auto">
            <a:xfrm flipH="1" flipV="1">
              <a:off x="6286500" y="3024188"/>
              <a:ext cx="409575" cy="463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 name="Line 193">
              <a:extLst>
                <a:ext uri="{FF2B5EF4-FFF2-40B4-BE49-F238E27FC236}">
                  <a16:creationId xmlns:a16="http://schemas.microsoft.com/office/drawing/2014/main" id="{D5C36D24-E887-C111-6495-2A819B6EB2EF}"/>
                </a:ext>
              </a:extLst>
            </p:cNvPr>
            <p:cNvSpPr>
              <a:spLocks noChangeShapeType="1"/>
            </p:cNvSpPr>
            <p:nvPr/>
          </p:nvSpPr>
          <p:spPr bwMode="auto">
            <a:xfrm flipH="1" flipV="1">
              <a:off x="6102350" y="3351213"/>
              <a:ext cx="593725" cy="136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 name="Line 194">
              <a:extLst>
                <a:ext uri="{FF2B5EF4-FFF2-40B4-BE49-F238E27FC236}">
                  <a16:creationId xmlns:a16="http://schemas.microsoft.com/office/drawing/2014/main" id="{55649B67-A9B6-8C5D-2077-62B76EA87DA3}"/>
                </a:ext>
              </a:extLst>
            </p:cNvPr>
            <p:cNvSpPr>
              <a:spLocks noChangeShapeType="1"/>
            </p:cNvSpPr>
            <p:nvPr/>
          </p:nvSpPr>
          <p:spPr bwMode="auto">
            <a:xfrm flipH="1" flipV="1">
              <a:off x="6526213" y="3011488"/>
              <a:ext cx="169862" cy="476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 name="Line 196">
              <a:extLst>
                <a:ext uri="{FF2B5EF4-FFF2-40B4-BE49-F238E27FC236}">
                  <a16:creationId xmlns:a16="http://schemas.microsoft.com/office/drawing/2014/main" id="{AEA658F5-DB87-8ED0-AE09-157D1F66A5D6}"/>
                </a:ext>
              </a:extLst>
            </p:cNvPr>
            <p:cNvSpPr>
              <a:spLocks noChangeShapeType="1"/>
            </p:cNvSpPr>
            <p:nvPr/>
          </p:nvSpPr>
          <p:spPr bwMode="auto">
            <a:xfrm flipH="1">
              <a:off x="5748338" y="1949450"/>
              <a:ext cx="495300" cy="9128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 name="Line 197">
              <a:extLst>
                <a:ext uri="{FF2B5EF4-FFF2-40B4-BE49-F238E27FC236}">
                  <a16:creationId xmlns:a16="http://schemas.microsoft.com/office/drawing/2014/main" id="{45731033-1706-85BE-9118-4A4FF15FD2A5}"/>
                </a:ext>
              </a:extLst>
            </p:cNvPr>
            <p:cNvSpPr>
              <a:spLocks noChangeShapeType="1"/>
            </p:cNvSpPr>
            <p:nvPr/>
          </p:nvSpPr>
          <p:spPr bwMode="auto">
            <a:xfrm>
              <a:off x="6243638" y="1949450"/>
              <a:ext cx="1684337" cy="3103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 name="Line 198">
              <a:extLst>
                <a:ext uri="{FF2B5EF4-FFF2-40B4-BE49-F238E27FC236}">
                  <a16:creationId xmlns:a16="http://schemas.microsoft.com/office/drawing/2014/main" id="{E27C09FC-A05D-737E-46A5-89B88B2DAADF}"/>
                </a:ext>
              </a:extLst>
            </p:cNvPr>
            <p:cNvSpPr>
              <a:spLocks noChangeShapeType="1"/>
            </p:cNvSpPr>
            <p:nvPr/>
          </p:nvSpPr>
          <p:spPr bwMode="auto">
            <a:xfrm flipV="1">
              <a:off x="6243638" y="1758950"/>
              <a:ext cx="282575" cy="190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 name="Line 199">
              <a:extLst>
                <a:ext uri="{FF2B5EF4-FFF2-40B4-BE49-F238E27FC236}">
                  <a16:creationId xmlns:a16="http://schemas.microsoft.com/office/drawing/2014/main" id="{AF6C1CE3-8728-01B5-F424-CA2FC03B9C75}"/>
                </a:ext>
              </a:extLst>
            </p:cNvPr>
            <p:cNvSpPr>
              <a:spLocks noChangeShapeType="1"/>
            </p:cNvSpPr>
            <p:nvPr/>
          </p:nvSpPr>
          <p:spPr bwMode="auto">
            <a:xfrm>
              <a:off x="6243638" y="1949450"/>
              <a:ext cx="622300" cy="1508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 name="Line 201">
              <a:extLst>
                <a:ext uri="{FF2B5EF4-FFF2-40B4-BE49-F238E27FC236}">
                  <a16:creationId xmlns:a16="http://schemas.microsoft.com/office/drawing/2014/main" id="{BC090543-ED5D-7722-B095-3F4E289C127B}"/>
                </a:ext>
              </a:extLst>
            </p:cNvPr>
            <p:cNvSpPr>
              <a:spLocks noChangeShapeType="1"/>
            </p:cNvSpPr>
            <p:nvPr/>
          </p:nvSpPr>
          <p:spPr bwMode="auto">
            <a:xfrm flipV="1">
              <a:off x="4630738" y="2862263"/>
              <a:ext cx="1117600" cy="6937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 name="Line 202">
              <a:extLst>
                <a:ext uri="{FF2B5EF4-FFF2-40B4-BE49-F238E27FC236}">
                  <a16:creationId xmlns:a16="http://schemas.microsoft.com/office/drawing/2014/main" id="{23B86B65-C421-BEB1-17B6-2C9DF801F03C}"/>
                </a:ext>
              </a:extLst>
            </p:cNvPr>
            <p:cNvSpPr>
              <a:spLocks noChangeShapeType="1"/>
            </p:cNvSpPr>
            <p:nvPr/>
          </p:nvSpPr>
          <p:spPr bwMode="auto">
            <a:xfrm flipH="1" flipV="1">
              <a:off x="4418013" y="3529013"/>
              <a:ext cx="212725"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Line 204">
              <a:extLst>
                <a:ext uri="{FF2B5EF4-FFF2-40B4-BE49-F238E27FC236}">
                  <a16:creationId xmlns:a16="http://schemas.microsoft.com/office/drawing/2014/main" id="{E47E9DAB-0EB9-220A-D01D-D0817EF46BD9}"/>
                </a:ext>
              </a:extLst>
            </p:cNvPr>
            <p:cNvSpPr>
              <a:spLocks noChangeShapeType="1"/>
            </p:cNvSpPr>
            <p:nvPr/>
          </p:nvSpPr>
          <p:spPr bwMode="auto">
            <a:xfrm flipV="1">
              <a:off x="4206875" y="2862263"/>
              <a:ext cx="1541463" cy="190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 name="Line 205">
              <a:extLst>
                <a:ext uri="{FF2B5EF4-FFF2-40B4-BE49-F238E27FC236}">
                  <a16:creationId xmlns:a16="http://schemas.microsoft.com/office/drawing/2014/main" id="{30A53276-DECC-12FB-7B23-0131E26DA12E}"/>
                </a:ext>
              </a:extLst>
            </p:cNvPr>
            <p:cNvSpPr>
              <a:spLocks noChangeShapeType="1"/>
            </p:cNvSpPr>
            <p:nvPr/>
          </p:nvSpPr>
          <p:spPr bwMode="auto">
            <a:xfrm flipH="1">
              <a:off x="2805113" y="3052763"/>
              <a:ext cx="1401762" cy="9921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 name="Line 206">
              <a:extLst>
                <a:ext uri="{FF2B5EF4-FFF2-40B4-BE49-F238E27FC236}">
                  <a16:creationId xmlns:a16="http://schemas.microsoft.com/office/drawing/2014/main" id="{E8882F35-9A71-32F5-9DFC-74BB29B1BDF1}"/>
                </a:ext>
              </a:extLst>
            </p:cNvPr>
            <p:cNvSpPr>
              <a:spLocks noChangeShapeType="1"/>
            </p:cNvSpPr>
            <p:nvPr/>
          </p:nvSpPr>
          <p:spPr bwMode="auto">
            <a:xfrm>
              <a:off x="3300413" y="1854200"/>
              <a:ext cx="2447925" cy="10080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 name="Line 208">
              <a:extLst>
                <a:ext uri="{FF2B5EF4-FFF2-40B4-BE49-F238E27FC236}">
                  <a16:creationId xmlns:a16="http://schemas.microsoft.com/office/drawing/2014/main" id="{09BF6DEB-3EF4-A8ED-379D-95BB90C41F16}"/>
                </a:ext>
              </a:extLst>
            </p:cNvPr>
            <p:cNvSpPr>
              <a:spLocks noChangeShapeType="1"/>
            </p:cNvSpPr>
            <p:nvPr/>
          </p:nvSpPr>
          <p:spPr bwMode="auto">
            <a:xfrm flipH="1">
              <a:off x="2805113" y="1854200"/>
              <a:ext cx="495300" cy="21907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 name="Line 209">
              <a:extLst>
                <a:ext uri="{FF2B5EF4-FFF2-40B4-BE49-F238E27FC236}">
                  <a16:creationId xmlns:a16="http://schemas.microsoft.com/office/drawing/2014/main" id="{AD63ACB8-B521-0661-556B-74879A09AB49}"/>
                </a:ext>
              </a:extLst>
            </p:cNvPr>
            <p:cNvSpPr>
              <a:spLocks noChangeShapeType="1"/>
            </p:cNvSpPr>
            <p:nvPr/>
          </p:nvSpPr>
          <p:spPr bwMode="auto">
            <a:xfrm flipH="1" flipV="1">
              <a:off x="2917825" y="1758950"/>
              <a:ext cx="382588"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 name="Line 212">
              <a:extLst>
                <a:ext uri="{FF2B5EF4-FFF2-40B4-BE49-F238E27FC236}">
                  <a16:creationId xmlns:a16="http://schemas.microsoft.com/office/drawing/2014/main" id="{7E9EBDCA-CC42-268F-80F6-7241DCBB52E5}"/>
                </a:ext>
              </a:extLst>
            </p:cNvPr>
            <p:cNvSpPr>
              <a:spLocks noChangeShapeType="1"/>
            </p:cNvSpPr>
            <p:nvPr/>
          </p:nvSpPr>
          <p:spPr bwMode="auto">
            <a:xfrm flipV="1">
              <a:off x="3795713" y="3963988"/>
              <a:ext cx="368300" cy="476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 name="Line 213">
              <a:extLst>
                <a:ext uri="{FF2B5EF4-FFF2-40B4-BE49-F238E27FC236}">
                  <a16:creationId xmlns:a16="http://schemas.microsoft.com/office/drawing/2014/main" id="{91DF5B65-B64D-0CE9-9BC3-FAF513DB26B7}"/>
                </a:ext>
              </a:extLst>
            </p:cNvPr>
            <p:cNvSpPr>
              <a:spLocks noChangeShapeType="1"/>
            </p:cNvSpPr>
            <p:nvPr/>
          </p:nvSpPr>
          <p:spPr bwMode="auto">
            <a:xfrm flipH="1" flipV="1">
              <a:off x="3781425" y="4330700"/>
              <a:ext cx="14288" cy="109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 name="Line 214">
              <a:extLst>
                <a:ext uri="{FF2B5EF4-FFF2-40B4-BE49-F238E27FC236}">
                  <a16:creationId xmlns:a16="http://schemas.microsoft.com/office/drawing/2014/main" id="{1BE474A1-538D-90DE-5A95-523D6A9BBBA3}"/>
                </a:ext>
              </a:extLst>
            </p:cNvPr>
            <p:cNvSpPr>
              <a:spLocks noChangeShapeType="1"/>
            </p:cNvSpPr>
            <p:nvPr/>
          </p:nvSpPr>
          <p:spPr bwMode="auto">
            <a:xfrm flipV="1">
              <a:off x="6923088" y="4291013"/>
              <a:ext cx="28575" cy="190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 name="Line 215">
              <a:extLst>
                <a:ext uri="{FF2B5EF4-FFF2-40B4-BE49-F238E27FC236}">
                  <a16:creationId xmlns:a16="http://schemas.microsoft.com/office/drawing/2014/main" id="{D2FC29E2-4D32-D385-4B65-38ED8CFFB5C7}"/>
                </a:ext>
              </a:extLst>
            </p:cNvPr>
            <p:cNvSpPr>
              <a:spLocks noChangeShapeType="1"/>
            </p:cNvSpPr>
            <p:nvPr/>
          </p:nvSpPr>
          <p:spPr bwMode="auto">
            <a:xfrm>
              <a:off x="6923088" y="4481513"/>
              <a:ext cx="268287" cy="190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 name="Line 216">
              <a:extLst>
                <a:ext uri="{FF2B5EF4-FFF2-40B4-BE49-F238E27FC236}">
                  <a16:creationId xmlns:a16="http://schemas.microsoft.com/office/drawing/2014/main" id="{38C8A32D-0CF4-1659-77D0-7AE20DAE6ED2}"/>
                </a:ext>
              </a:extLst>
            </p:cNvPr>
            <p:cNvSpPr>
              <a:spLocks noChangeShapeType="1"/>
            </p:cNvSpPr>
            <p:nvPr/>
          </p:nvSpPr>
          <p:spPr bwMode="auto">
            <a:xfrm flipH="1">
              <a:off x="6710363" y="4481513"/>
              <a:ext cx="212725" cy="1079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 name="Line 218">
              <a:extLst>
                <a:ext uri="{FF2B5EF4-FFF2-40B4-BE49-F238E27FC236}">
                  <a16:creationId xmlns:a16="http://schemas.microsoft.com/office/drawing/2014/main" id="{6E104777-133B-C14F-F320-066D9B0B9F64}"/>
                </a:ext>
              </a:extLst>
            </p:cNvPr>
            <p:cNvSpPr>
              <a:spLocks noChangeShapeType="1"/>
            </p:cNvSpPr>
            <p:nvPr/>
          </p:nvSpPr>
          <p:spPr bwMode="auto">
            <a:xfrm flipH="1" flipV="1">
              <a:off x="6923088" y="4481513"/>
              <a:ext cx="268287" cy="190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 name="Line 221">
              <a:extLst>
                <a:ext uri="{FF2B5EF4-FFF2-40B4-BE49-F238E27FC236}">
                  <a16:creationId xmlns:a16="http://schemas.microsoft.com/office/drawing/2014/main" id="{B137A0C9-9B41-B8DA-AF30-A8236201FA6E}"/>
                </a:ext>
              </a:extLst>
            </p:cNvPr>
            <p:cNvSpPr>
              <a:spLocks noChangeShapeType="1"/>
            </p:cNvSpPr>
            <p:nvPr/>
          </p:nvSpPr>
          <p:spPr bwMode="auto">
            <a:xfrm flipV="1">
              <a:off x="2733675" y="4044950"/>
              <a:ext cx="71438" cy="3000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 name="Line 224">
              <a:extLst>
                <a:ext uri="{FF2B5EF4-FFF2-40B4-BE49-F238E27FC236}">
                  <a16:creationId xmlns:a16="http://schemas.microsoft.com/office/drawing/2014/main" id="{6A820A98-925A-4E75-AEE9-24A2FF009CAF}"/>
                </a:ext>
              </a:extLst>
            </p:cNvPr>
            <p:cNvSpPr>
              <a:spLocks noChangeShapeType="1"/>
            </p:cNvSpPr>
            <p:nvPr/>
          </p:nvSpPr>
          <p:spPr bwMode="auto">
            <a:xfrm>
              <a:off x="3781425" y="4330700"/>
              <a:ext cx="14288" cy="109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 name="Line 225">
              <a:extLst>
                <a:ext uri="{FF2B5EF4-FFF2-40B4-BE49-F238E27FC236}">
                  <a16:creationId xmlns:a16="http://schemas.microsoft.com/office/drawing/2014/main" id="{8BC5FE7A-F7DF-B695-93ED-0011FC5D500B}"/>
                </a:ext>
              </a:extLst>
            </p:cNvPr>
            <p:cNvSpPr>
              <a:spLocks noChangeShapeType="1"/>
            </p:cNvSpPr>
            <p:nvPr/>
          </p:nvSpPr>
          <p:spPr bwMode="auto">
            <a:xfrm flipV="1">
              <a:off x="5310188" y="5773738"/>
              <a:ext cx="28575" cy="2984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 name="Line 226">
              <a:extLst>
                <a:ext uri="{FF2B5EF4-FFF2-40B4-BE49-F238E27FC236}">
                  <a16:creationId xmlns:a16="http://schemas.microsoft.com/office/drawing/2014/main" id="{3B5B24EC-6B6E-EE8A-2A57-22D21BFCBF6B}"/>
                </a:ext>
              </a:extLst>
            </p:cNvPr>
            <p:cNvSpPr>
              <a:spLocks noChangeShapeType="1"/>
            </p:cNvSpPr>
            <p:nvPr/>
          </p:nvSpPr>
          <p:spPr bwMode="auto">
            <a:xfrm flipH="1">
              <a:off x="5748338" y="2481263"/>
              <a:ext cx="439737" cy="381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 name="Line 231">
              <a:extLst>
                <a:ext uri="{FF2B5EF4-FFF2-40B4-BE49-F238E27FC236}">
                  <a16:creationId xmlns:a16="http://schemas.microsoft.com/office/drawing/2014/main" id="{1245D9B7-EEF1-BD07-CCDC-91A624FF571B}"/>
                </a:ext>
              </a:extLst>
            </p:cNvPr>
            <p:cNvSpPr>
              <a:spLocks noChangeShapeType="1"/>
            </p:cNvSpPr>
            <p:nvPr/>
          </p:nvSpPr>
          <p:spPr bwMode="auto">
            <a:xfrm flipV="1">
              <a:off x="6300788" y="5053013"/>
              <a:ext cx="1627187" cy="584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 name="Line 232">
              <a:extLst>
                <a:ext uri="{FF2B5EF4-FFF2-40B4-BE49-F238E27FC236}">
                  <a16:creationId xmlns:a16="http://schemas.microsoft.com/office/drawing/2014/main" id="{1E6AAEAD-AB29-52E9-898D-F126B651A10C}"/>
                </a:ext>
              </a:extLst>
            </p:cNvPr>
            <p:cNvSpPr>
              <a:spLocks noChangeShapeType="1"/>
            </p:cNvSpPr>
            <p:nvPr/>
          </p:nvSpPr>
          <p:spPr bwMode="auto">
            <a:xfrm flipV="1">
              <a:off x="6300788" y="4738688"/>
              <a:ext cx="254000" cy="898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 name="Line 235">
              <a:extLst>
                <a:ext uri="{FF2B5EF4-FFF2-40B4-BE49-F238E27FC236}">
                  <a16:creationId xmlns:a16="http://schemas.microsoft.com/office/drawing/2014/main" id="{0FAF0C02-1E2B-FD45-9118-CF4615438CC0}"/>
                </a:ext>
              </a:extLst>
            </p:cNvPr>
            <p:cNvSpPr>
              <a:spLocks noChangeShapeType="1"/>
            </p:cNvSpPr>
            <p:nvPr/>
          </p:nvSpPr>
          <p:spPr bwMode="auto">
            <a:xfrm flipH="1">
              <a:off x="2989263" y="4195763"/>
              <a:ext cx="141287"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 name="Line 236">
              <a:extLst>
                <a:ext uri="{FF2B5EF4-FFF2-40B4-BE49-F238E27FC236}">
                  <a16:creationId xmlns:a16="http://schemas.microsoft.com/office/drawing/2014/main" id="{94DE0313-E0E0-BD46-766B-1E0AF1244562}"/>
                </a:ext>
              </a:extLst>
            </p:cNvPr>
            <p:cNvSpPr>
              <a:spLocks noChangeShapeType="1"/>
            </p:cNvSpPr>
            <p:nvPr/>
          </p:nvSpPr>
          <p:spPr bwMode="auto">
            <a:xfrm>
              <a:off x="2606675" y="3800475"/>
              <a:ext cx="198438" cy="244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 name="Line 237">
              <a:extLst>
                <a:ext uri="{FF2B5EF4-FFF2-40B4-BE49-F238E27FC236}">
                  <a16:creationId xmlns:a16="http://schemas.microsoft.com/office/drawing/2014/main" id="{908E0BE1-5E1B-7AC6-6777-C9A7AD59EC59}"/>
                </a:ext>
              </a:extLst>
            </p:cNvPr>
            <p:cNvSpPr>
              <a:spLocks noChangeShapeType="1"/>
            </p:cNvSpPr>
            <p:nvPr/>
          </p:nvSpPr>
          <p:spPr bwMode="auto">
            <a:xfrm flipH="1" flipV="1">
              <a:off x="2395538" y="3773488"/>
              <a:ext cx="211137"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 name="Line 238">
              <a:extLst>
                <a:ext uri="{FF2B5EF4-FFF2-40B4-BE49-F238E27FC236}">
                  <a16:creationId xmlns:a16="http://schemas.microsoft.com/office/drawing/2014/main" id="{E245F90B-6D52-6054-E582-9F400C937CE7}"/>
                </a:ext>
              </a:extLst>
            </p:cNvPr>
            <p:cNvSpPr>
              <a:spLocks noChangeShapeType="1"/>
            </p:cNvSpPr>
            <p:nvPr/>
          </p:nvSpPr>
          <p:spPr bwMode="auto">
            <a:xfrm flipH="1" flipV="1">
              <a:off x="2422525" y="3473450"/>
              <a:ext cx="184150" cy="3270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 name="Line 241">
              <a:extLst>
                <a:ext uri="{FF2B5EF4-FFF2-40B4-BE49-F238E27FC236}">
                  <a16:creationId xmlns:a16="http://schemas.microsoft.com/office/drawing/2014/main" id="{B3CD8830-76FC-8758-E9F0-B9056B3B5378}"/>
                </a:ext>
              </a:extLst>
            </p:cNvPr>
            <p:cNvSpPr>
              <a:spLocks noChangeShapeType="1"/>
            </p:cNvSpPr>
            <p:nvPr/>
          </p:nvSpPr>
          <p:spPr bwMode="auto">
            <a:xfrm flipV="1">
              <a:off x="3738563" y="3963988"/>
              <a:ext cx="425450" cy="2714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 name="Line 243">
              <a:extLst>
                <a:ext uri="{FF2B5EF4-FFF2-40B4-BE49-F238E27FC236}">
                  <a16:creationId xmlns:a16="http://schemas.microsoft.com/office/drawing/2014/main" id="{3BD12790-28AD-9402-D167-CA379D1C183B}"/>
                </a:ext>
              </a:extLst>
            </p:cNvPr>
            <p:cNvSpPr>
              <a:spLocks noChangeShapeType="1"/>
            </p:cNvSpPr>
            <p:nvPr/>
          </p:nvSpPr>
          <p:spPr bwMode="auto">
            <a:xfrm flipV="1">
              <a:off x="4984750" y="2862263"/>
              <a:ext cx="763588" cy="12096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 name="Line 244">
              <a:extLst>
                <a:ext uri="{FF2B5EF4-FFF2-40B4-BE49-F238E27FC236}">
                  <a16:creationId xmlns:a16="http://schemas.microsoft.com/office/drawing/2014/main" id="{310E7B75-28F4-E142-682C-4B58C0CD3969}"/>
                </a:ext>
              </a:extLst>
            </p:cNvPr>
            <p:cNvSpPr>
              <a:spLocks noChangeShapeType="1"/>
            </p:cNvSpPr>
            <p:nvPr/>
          </p:nvSpPr>
          <p:spPr bwMode="auto">
            <a:xfrm>
              <a:off x="6286500" y="3024188"/>
              <a:ext cx="409575" cy="463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 name="Line 245">
              <a:extLst>
                <a:ext uri="{FF2B5EF4-FFF2-40B4-BE49-F238E27FC236}">
                  <a16:creationId xmlns:a16="http://schemas.microsoft.com/office/drawing/2014/main" id="{7D099403-976C-E28A-2FF3-7613872D42F4}"/>
                </a:ext>
              </a:extLst>
            </p:cNvPr>
            <p:cNvSpPr>
              <a:spLocks noChangeShapeType="1"/>
            </p:cNvSpPr>
            <p:nvPr/>
          </p:nvSpPr>
          <p:spPr bwMode="auto">
            <a:xfrm flipH="1" flipV="1">
              <a:off x="6257925" y="2779713"/>
              <a:ext cx="28575" cy="244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 name="Line 247">
              <a:extLst>
                <a:ext uri="{FF2B5EF4-FFF2-40B4-BE49-F238E27FC236}">
                  <a16:creationId xmlns:a16="http://schemas.microsoft.com/office/drawing/2014/main" id="{DED957CE-F660-1E2D-6B90-463E6BEDA819}"/>
                </a:ext>
              </a:extLst>
            </p:cNvPr>
            <p:cNvSpPr>
              <a:spLocks noChangeShapeType="1"/>
            </p:cNvSpPr>
            <p:nvPr/>
          </p:nvSpPr>
          <p:spPr bwMode="auto">
            <a:xfrm flipV="1">
              <a:off x="5281613" y="4100513"/>
              <a:ext cx="411162" cy="3254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 name="Line 249">
              <a:extLst>
                <a:ext uri="{FF2B5EF4-FFF2-40B4-BE49-F238E27FC236}">
                  <a16:creationId xmlns:a16="http://schemas.microsoft.com/office/drawing/2014/main" id="{2A342853-13C5-F268-9106-7987ECBAF849}"/>
                </a:ext>
              </a:extLst>
            </p:cNvPr>
            <p:cNvSpPr>
              <a:spLocks noChangeShapeType="1"/>
            </p:cNvSpPr>
            <p:nvPr/>
          </p:nvSpPr>
          <p:spPr bwMode="auto">
            <a:xfrm flipV="1">
              <a:off x="5380038" y="3895725"/>
              <a:ext cx="241300" cy="809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 name="Line 250">
              <a:extLst>
                <a:ext uri="{FF2B5EF4-FFF2-40B4-BE49-F238E27FC236}">
                  <a16:creationId xmlns:a16="http://schemas.microsoft.com/office/drawing/2014/main" id="{A81E09F0-B46A-0202-03D9-298DC97079B4}"/>
                </a:ext>
              </a:extLst>
            </p:cNvPr>
            <p:cNvSpPr>
              <a:spLocks noChangeShapeType="1"/>
            </p:cNvSpPr>
            <p:nvPr/>
          </p:nvSpPr>
          <p:spPr bwMode="auto">
            <a:xfrm flipV="1">
              <a:off x="3413125" y="3814763"/>
              <a:ext cx="114300" cy="3397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 name="Line 251">
              <a:extLst>
                <a:ext uri="{FF2B5EF4-FFF2-40B4-BE49-F238E27FC236}">
                  <a16:creationId xmlns:a16="http://schemas.microsoft.com/office/drawing/2014/main" id="{2198F491-8226-B033-9518-719F945E9DC3}"/>
                </a:ext>
              </a:extLst>
            </p:cNvPr>
            <p:cNvSpPr>
              <a:spLocks noChangeShapeType="1"/>
            </p:cNvSpPr>
            <p:nvPr/>
          </p:nvSpPr>
          <p:spPr bwMode="auto">
            <a:xfrm flipH="1">
              <a:off x="3271838" y="4154488"/>
              <a:ext cx="141287" cy="244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 name="Line 253">
              <a:extLst>
                <a:ext uri="{FF2B5EF4-FFF2-40B4-BE49-F238E27FC236}">
                  <a16:creationId xmlns:a16="http://schemas.microsoft.com/office/drawing/2014/main" id="{2696E72D-987C-76A7-BB3A-B93018E3592C}"/>
                </a:ext>
              </a:extLst>
            </p:cNvPr>
            <p:cNvSpPr>
              <a:spLocks noChangeShapeType="1"/>
            </p:cNvSpPr>
            <p:nvPr/>
          </p:nvSpPr>
          <p:spPr bwMode="auto">
            <a:xfrm>
              <a:off x="2309813" y="4005263"/>
              <a:ext cx="495300"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 name="Line 255">
              <a:extLst>
                <a:ext uri="{FF2B5EF4-FFF2-40B4-BE49-F238E27FC236}">
                  <a16:creationId xmlns:a16="http://schemas.microsoft.com/office/drawing/2014/main" id="{8F4E8917-92FB-72F7-912F-88C738CAF447}"/>
                </a:ext>
              </a:extLst>
            </p:cNvPr>
            <p:cNvSpPr>
              <a:spLocks noChangeShapeType="1"/>
            </p:cNvSpPr>
            <p:nvPr/>
          </p:nvSpPr>
          <p:spPr bwMode="auto">
            <a:xfrm>
              <a:off x="4857750" y="2684463"/>
              <a:ext cx="890588" cy="177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 name="Line 256">
              <a:extLst>
                <a:ext uri="{FF2B5EF4-FFF2-40B4-BE49-F238E27FC236}">
                  <a16:creationId xmlns:a16="http://schemas.microsoft.com/office/drawing/2014/main" id="{5B78922B-9FAE-2556-ED15-9D78704DA9FA}"/>
                </a:ext>
              </a:extLst>
            </p:cNvPr>
            <p:cNvSpPr>
              <a:spLocks noChangeShapeType="1"/>
            </p:cNvSpPr>
            <p:nvPr/>
          </p:nvSpPr>
          <p:spPr bwMode="auto">
            <a:xfrm flipV="1">
              <a:off x="6710363" y="4481513"/>
              <a:ext cx="212725" cy="1079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 name="Line 258">
              <a:extLst>
                <a:ext uri="{FF2B5EF4-FFF2-40B4-BE49-F238E27FC236}">
                  <a16:creationId xmlns:a16="http://schemas.microsoft.com/office/drawing/2014/main" id="{2F6AB3E8-6ACB-15FD-815C-A8407D86FFF4}"/>
                </a:ext>
              </a:extLst>
            </p:cNvPr>
            <p:cNvSpPr>
              <a:spLocks noChangeShapeType="1"/>
            </p:cNvSpPr>
            <p:nvPr/>
          </p:nvSpPr>
          <p:spPr bwMode="auto">
            <a:xfrm>
              <a:off x="5295900" y="2481263"/>
              <a:ext cx="452438" cy="381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 name="Line 260">
              <a:extLst>
                <a:ext uri="{FF2B5EF4-FFF2-40B4-BE49-F238E27FC236}">
                  <a16:creationId xmlns:a16="http://schemas.microsoft.com/office/drawing/2014/main" id="{66BD9E79-25D3-D9F2-5971-2C30D635F28F}"/>
                </a:ext>
              </a:extLst>
            </p:cNvPr>
            <p:cNvSpPr>
              <a:spLocks noChangeShapeType="1"/>
            </p:cNvSpPr>
            <p:nvPr/>
          </p:nvSpPr>
          <p:spPr bwMode="auto">
            <a:xfrm flipH="1" flipV="1">
              <a:off x="5338763" y="5773738"/>
              <a:ext cx="254000" cy="2301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 name="Line 265">
              <a:extLst>
                <a:ext uri="{FF2B5EF4-FFF2-40B4-BE49-F238E27FC236}">
                  <a16:creationId xmlns:a16="http://schemas.microsoft.com/office/drawing/2014/main" id="{194712E6-72D4-1315-32AB-0BB8E8714155}"/>
                </a:ext>
              </a:extLst>
            </p:cNvPr>
            <p:cNvSpPr>
              <a:spLocks noChangeShapeType="1"/>
            </p:cNvSpPr>
            <p:nvPr/>
          </p:nvSpPr>
          <p:spPr bwMode="auto">
            <a:xfrm flipV="1">
              <a:off x="3271838" y="4154488"/>
              <a:ext cx="141287" cy="244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 name="Line 267">
              <a:extLst>
                <a:ext uri="{FF2B5EF4-FFF2-40B4-BE49-F238E27FC236}">
                  <a16:creationId xmlns:a16="http://schemas.microsoft.com/office/drawing/2014/main" id="{C35FFAF8-82C1-0490-0000-597AA11D9D0B}"/>
                </a:ext>
              </a:extLst>
            </p:cNvPr>
            <p:cNvSpPr>
              <a:spLocks noChangeShapeType="1"/>
            </p:cNvSpPr>
            <p:nvPr/>
          </p:nvSpPr>
          <p:spPr bwMode="auto">
            <a:xfrm flipV="1">
              <a:off x="5353050" y="4738688"/>
              <a:ext cx="1201738"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 name="Line 269">
              <a:extLst>
                <a:ext uri="{FF2B5EF4-FFF2-40B4-BE49-F238E27FC236}">
                  <a16:creationId xmlns:a16="http://schemas.microsoft.com/office/drawing/2014/main" id="{F5692286-D76A-F0E6-5E3F-B3C19EF7D100}"/>
                </a:ext>
              </a:extLst>
            </p:cNvPr>
            <p:cNvSpPr>
              <a:spLocks noChangeShapeType="1"/>
            </p:cNvSpPr>
            <p:nvPr/>
          </p:nvSpPr>
          <p:spPr bwMode="auto">
            <a:xfrm flipV="1">
              <a:off x="4602163" y="2862263"/>
              <a:ext cx="1146175" cy="857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 name="Line 271">
              <a:extLst>
                <a:ext uri="{FF2B5EF4-FFF2-40B4-BE49-F238E27FC236}">
                  <a16:creationId xmlns:a16="http://schemas.microsoft.com/office/drawing/2014/main" id="{8AAEF68B-95A1-DFB7-E45D-49D98C560C0F}"/>
                </a:ext>
              </a:extLst>
            </p:cNvPr>
            <p:cNvSpPr>
              <a:spLocks noChangeShapeType="1"/>
            </p:cNvSpPr>
            <p:nvPr/>
          </p:nvSpPr>
          <p:spPr bwMode="auto">
            <a:xfrm>
              <a:off x="6102350" y="3351213"/>
              <a:ext cx="593725" cy="136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 name="Line 272">
              <a:extLst>
                <a:ext uri="{FF2B5EF4-FFF2-40B4-BE49-F238E27FC236}">
                  <a16:creationId xmlns:a16="http://schemas.microsoft.com/office/drawing/2014/main" id="{CB92708C-E043-DA73-97FA-41B966927D0F}"/>
                </a:ext>
              </a:extLst>
            </p:cNvPr>
            <p:cNvSpPr>
              <a:spLocks noChangeShapeType="1"/>
            </p:cNvSpPr>
            <p:nvPr/>
          </p:nvSpPr>
          <p:spPr bwMode="auto">
            <a:xfrm flipH="1">
              <a:off x="5692775" y="4017963"/>
              <a:ext cx="182563" cy="82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 name="Oval 275">
              <a:extLst>
                <a:ext uri="{FF2B5EF4-FFF2-40B4-BE49-F238E27FC236}">
                  <a16:creationId xmlns:a16="http://schemas.microsoft.com/office/drawing/2014/main" id="{8F1CD15E-DCC9-EE37-4B56-186ED8F9F7E8}"/>
                </a:ext>
              </a:extLst>
            </p:cNvPr>
            <p:cNvSpPr>
              <a:spLocks noChangeAspect="1" noChangeArrowheads="1"/>
            </p:cNvSpPr>
            <p:nvPr/>
          </p:nvSpPr>
          <p:spPr bwMode="auto">
            <a:xfrm>
              <a:off x="3276600" y="5114925"/>
              <a:ext cx="228600" cy="222250"/>
            </a:xfrm>
            <a:prstGeom prst="ellipse">
              <a:avLst/>
            </a:prstGeom>
            <a:solidFill>
              <a:schemeClr val="bg1"/>
            </a:solidFill>
            <a:ln w="38100">
              <a:solidFill>
                <a:srgbClr val="FF0000"/>
              </a:solidFill>
              <a:prstDash val="sysDot"/>
              <a:round/>
              <a:headEnd/>
              <a:tailEnd/>
            </a:ln>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06" name="Oval 277">
              <a:extLst>
                <a:ext uri="{FF2B5EF4-FFF2-40B4-BE49-F238E27FC236}">
                  <a16:creationId xmlns:a16="http://schemas.microsoft.com/office/drawing/2014/main" id="{5CB8532F-8532-2B59-6140-AF0DACA8CDB7}"/>
                </a:ext>
              </a:extLst>
            </p:cNvPr>
            <p:cNvSpPr>
              <a:spLocks noChangeArrowheads="1"/>
            </p:cNvSpPr>
            <p:nvPr/>
          </p:nvSpPr>
          <p:spPr bwMode="auto">
            <a:xfrm>
              <a:off x="5719763" y="2833688"/>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07" name="Oval 278">
              <a:extLst>
                <a:ext uri="{FF2B5EF4-FFF2-40B4-BE49-F238E27FC236}">
                  <a16:creationId xmlns:a16="http://schemas.microsoft.com/office/drawing/2014/main" id="{BE2C00BE-6ED3-01F3-EA27-CCAEF3276166}"/>
                </a:ext>
              </a:extLst>
            </p:cNvPr>
            <p:cNvSpPr>
              <a:spLocks noChangeArrowheads="1"/>
            </p:cNvSpPr>
            <p:nvPr/>
          </p:nvSpPr>
          <p:spPr bwMode="auto">
            <a:xfrm>
              <a:off x="2776538" y="401796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08" name="Oval 279">
              <a:extLst>
                <a:ext uri="{FF2B5EF4-FFF2-40B4-BE49-F238E27FC236}">
                  <a16:creationId xmlns:a16="http://schemas.microsoft.com/office/drawing/2014/main" id="{133E7AC0-1736-BBA2-4227-C31541EFE958}"/>
                </a:ext>
              </a:extLst>
            </p:cNvPr>
            <p:cNvSpPr>
              <a:spLocks noChangeArrowheads="1"/>
            </p:cNvSpPr>
            <p:nvPr/>
          </p:nvSpPr>
          <p:spPr bwMode="auto">
            <a:xfrm>
              <a:off x="6923088" y="4262438"/>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09" name="Oval 280">
              <a:extLst>
                <a:ext uri="{FF2B5EF4-FFF2-40B4-BE49-F238E27FC236}">
                  <a16:creationId xmlns:a16="http://schemas.microsoft.com/office/drawing/2014/main" id="{E60E734B-A226-332F-8CA5-D1FF3E5AF182}"/>
                </a:ext>
              </a:extLst>
            </p:cNvPr>
            <p:cNvSpPr>
              <a:spLocks noChangeArrowheads="1"/>
            </p:cNvSpPr>
            <p:nvPr/>
          </p:nvSpPr>
          <p:spPr bwMode="auto">
            <a:xfrm>
              <a:off x="5664200" y="4071938"/>
              <a:ext cx="55563"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10" name="Oval 281">
              <a:extLst>
                <a:ext uri="{FF2B5EF4-FFF2-40B4-BE49-F238E27FC236}">
                  <a16:creationId xmlns:a16="http://schemas.microsoft.com/office/drawing/2014/main" id="{71876B76-EE08-352A-F81A-8F6D95E465B9}"/>
                </a:ext>
              </a:extLst>
            </p:cNvPr>
            <p:cNvSpPr>
              <a:spLocks noChangeArrowheads="1"/>
            </p:cNvSpPr>
            <p:nvPr/>
          </p:nvSpPr>
          <p:spPr bwMode="auto">
            <a:xfrm>
              <a:off x="4135438" y="393700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11" name="Oval 282">
              <a:extLst>
                <a:ext uri="{FF2B5EF4-FFF2-40B4-BE49-F238E27FC236}">
                  <a16:creationId xmlns:a16="http://schemas.microsoft.com/office/drawing/2014/main" id="{C5E535D3-615C-F913-6F05-57229DD5E5D2}"/>
                </a:ext>
              </a:extLst>
            </p:cNvPr>
            <p:cNvSpPr>
              <a:spLocks noChangeArrowheads="1"/>
            </p:cNvSpPr>
            <p:nvPr/>
          </p:nvSpPr>
          <p:spPr bwMode="auto">
            <a:xfrm>
              <a:off x="5310188" y="5746750"/>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12" name="Oval 283">
              <a:extLst>
                <a:ext uri="{FF2B5EF4-FFF2-40B4-BE49-F238E27FC236}">
                  <a16:creationId xmlns:a16="http://schemas.microsoft.com/office/drawing/2014/main" id="{AA81BBFE-697A-EF9C-26E7-6FAEC6AEEE8D}"/>
                </a:ext>
              </a:extLst>
            </p:cNvPr>
            <p:cNvSpPr>
              <a:spLocks noChangeArrowheads="1"/>
            </p:cNvSpPr>
            <p:nvPr/>
          </p:nvSpPr>
          <p:spPr bwMode="auto">
            <a:xfrm>
              <a:off x="6669088" y="3460750"/>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13" name="Oval 284">
              <a:extLst>
                <a:ext uri="{FF2B5EF4-FFF2-40B4-BE49-F238E27FC236}">
                  <a16:creationId xmlns:a16="http://schemas.microsoft.com/office/drawing/2014/main" id="{084FA3CC-9D0E-6B5E-BF58-00C3B8008D74}"/>
                </a:ext>
              </a:extLst>
            </p:cNvPr>
            <p:cNvSpPr>
              <a:spLocks noChangeArrowheads="1"/>
            </p:cNvSpPr>
            <p:nvPr/>
          </p:nvSpPr>
          <p:spPr bwMode="auto">
            <a:xfrm>
              <a:off x="6215063" y="192246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14" name="Oval 285">
              <a:extLst>
                <a:ext uri="{FF2B5EF4-FFF2-40B4-BE49-F238E27FC236}">
                  <a16:creationId xmlns:a16="http://schemas.microsoft.com/office/drawing/2014/main" id="{7963AC27-F7D3-D40C-A0BF-5C295CACBB2C}"/>
                </a:ext>
              </a:extLst>
            </p:cNvPr>
            <p:cNvSpPr>
              <a:spLocks noChangeArrowheads="1"/>
            </p:cNvSpPr>
            <p:nvPr/>
          </p:nvSpPr>
          <p:spPr bwMode="auto">
            <a:xfrm>
              <a:off x="5592763" y="386873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15" name="Oval 286">
              <a:extLst>
                <a:ext uri="{FF2B5EF4-FFF2-40B4-BE49-F238E27FC236}">
                  <a16:creationId xmlns:a16="http://schemas.microsoft.com/office/drawing/2014/main" id="{718A0053-0349-97D0-1384-1697DB6DB62D}"/>
                </a:ext>
              </a:extLst>
            </p:cNvPr>
            <p:cNvSpPr>
              <a:spLocks noChangeArrowheads="1"/>
            </p:cNvSpPr>
            <p:nvPr/>
          </p:nvSpPr>
          <p:spPr bwMode="auto">
            <a:xfrm>
              <a:off x="7899400" y="5024438"/>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16" name="Oval 287">
              <a:extLst>
                <a:ext uri="{FF2B5EF4-FFF2-40B4-BE49-F238E27FC236}">
                  <a16:creationId xmlns:a16="http://schemas.microsoft.com/office/drawing/2014/main" id="{34ACE224-E9AE-DD16-626B-4028D9D0B354}"/>
                </a:ext>
              </a:extLst>
            </p:cNvPr>
            <p:cNvSpPr>
              <a:spLocks noChangeArrowheads="1"/>
            </p:cNvSpPr>
            <p:nvPr/>
          </p:nvSpPr>
          <p:spPr bwMode="auto">
            <a:xfrm>
              <a:off x="5592763" y="498475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17" name="Oval 288">
              <a:extLst>
                <a:ext uri="{FF2B5EF4-FFF2-40B4-BE49-F238E27FC236}">
                  <a16:creationId xmlns:a16="http://schemas.microsoft.com/office/drawing/2014/main" id="{5D9E34D9-D053-141F-9D95-ECF987815658}"/>
                </a:ext>
              </a:extLst>
            </p:cNvPr>
            <p:cNvSpPr>
              <a:spLocks noChangeArrowheads="1"/>
            </p:cNvSpPr>
            <p:nvPr/>
          </p:nvSpPr>
          <p:spPr bwMode="auto">
            <a:xfrm>
              <a:off x="3498850" y="3786188"/>
              <a:ext cx="55563"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18" name="Oval 289">
              <a:extLst>
                <a:ext uri="{FF2B5EF4-FFF2-40B4-BE49-F238E27FC236}">
                  <a16:creationId xmlns:a16="http://schemas.microsoft.com/office/drawing/2014/main" id="{BB9C0011-2FE8-1675-04DB-7FD282377E68}"/>
                </a:ext>
              </a:extLst>
            </p:cNvPr>
            <p:cNvSpPr>
              <a:spLocks noChangeArrowheads="1"/>
            </p:cNvSpPr>
            <p:nvPr/>
          </p:nvSpPr>
          <p:spPr bwMode="auto">
            <a:xfrm>
              <a:off x="6526213" y="4711700"/>
              <a:ext cx="57150"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19" name="Oval 290">
              <a:extLst>
                <a:ext uri="{FF2B5EF4-FFF2-40B4-BE49-F238E27FC236}">
                  <a16:creationId xmlns:a16="http://schemas.microsoft.com/office/drawing/2014/main" id="{304E750F-6827-221B-5AC1-03489E1F17CF}"/>
                </a:ext>
              </a:extLst>
            </p:cNvPr>
            <p:cNvSpPr>
              <a:spLocks noChangeArrowheads="1"/>
            </p:cNvSpPr>
            <p:nvPr/>
          </p:nvSpPr>
          <p:spPr bwMode="auto">
            <a:xfrm>
              <a:off x="4602163" y="352901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20" name="Oval 291">
              <a:extLst>
                <a:ext uri="{FF2B5EF4-FFF2-40B4-BE49-F238E27FC236}">
                  <a16:creationId xmlns:a16="http://schemas.microsoft.com/office/drawing/2014/main" id="{1A072796-4F56-C333-9DC9-A99B08ABEE20}"/>
                </a:ext>
              </a:extLst>
            </p:cNvPr>
            <p:cNvSpPr>
              <a:spLocks noChangeArrowheads="1"/>
            </p:cNvSpPr>
            <p:nvPr/>
          </p:nvSpPr>
          <p:spPr bwMode="auto">
            <a:xfrm>
              <a:off x="4178300" y="3024188"/>
              <a:ext cx="55563"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21" name="Oval 292">
              <a:extLst>
                <a:ext uri="{FF2B5EF4-FFF2-40B4-BE49-F238E27FC236}">
                  <a16:creationId xmlns:a16="http://schemas.microsoft.com/office/drawing/2014/main" id="{C4411B83-5F6E-6828-9B36-EE1B0AAAD125}"/>
                </a:ext>
              </a:extLst>
            </p:cNvPr>
            <p:cNvSpPr>
              <a:spLocks noChangeArrowheads="1"/>
            </p:cNvSpPr>
            <p:nvPr/>
          </p:nvSpPr>
          <p:spPr bwMode="auto">
            <a:xfrm>
              <a:off x="3271838" y="182721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22" name="Oval 293">
              <a:extLst>
                <a:ext uri="{FF2B5EF4-FFF2-40B4-BE49-F238E27FC236}">
                  <a16:creationId xmlns:a16="http://schemas.microsoft.com/office/drawing/2014/main" id="{6BB280DD-0065-D442-92F8-F45D4FE4599B}"/>
                </a:ext>
              </a:extLst>
            </p:cNvPr>
            <p:cNvSpPr>
              <a:spLocks noChangeArrowheads="1"/>
            </p:cNvSpPr>
            <p:nvPr/>
          </p:nvSpPr>
          <p:spPr bwMode="auto">
            <a:xfrm>
              <a:off x="3767138" y="441325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23" name="Oval 294">
              <a:extLst>
                <a:ext uri="{FF2B5EF4-FFF2-40B4-BE49-F238E27FC236}">
                  <a16:creationId xmlns:a16="http://schemas.microsoft.com/office/drawing/2014/main" id="{FA16D819-5095-94A0-9AA7-7B5B24E0027C}"/>
                </a:ext>
              </a:extLst>
            </p:cNvPr>
            <p:cNvSpPr>
              <a:spLocks noChangeArrowheads="1"/>
            </p:cNvSpPr>
            <p:nvPr/>
          </p:nvSpPr>
          <p:spPr bwMode="auto">
            <a:xfrm>
              <a:off x="6894513" y="4452938"/>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24" name="Oval 295">
              <a:extLst>
                <a:ext uri="{FF2B5EF4-FFF2-40B4-BE49-F238E27FC236}">
                  <a16:creationId xmlns:a16="http://schemas.microsoft.com/office/drawing/2014/main" id="{1BE31FEC-B59A-13FF-6B5B-93A2B4F49A1B}"/>
                </a:ext>
              </a:extLst>
            </p:cNvPr>
            <p:cNvSpPr>
              <a:spLocks noChangeArrowheads="1"/>
            </p:cNvSpPr>
            <p:nvPr/>
          </p:nvSpPr>
          <p:spPr bwMode="auto">
            <a:xfrm>
              <a:off x="6272213" y="561022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25" name="Oval 296">
              <a:extLst>
                <a:ext uri="{FF2B5EF4-FFF2-40B4-BE49-F238E27FC236}">
                  <a16:creationId xmlns:a16="http://schemas.microsoft.com/office/drawing/2014/main" id="{BD53E826-641C-A6CA-DFD5-35C3416AB9A9}"/>
                </a:ext>
              </a:extLst>
            </p:cNvPr>
            <p:cNvSpPr>
              <a:spLocks noChangeArrowheads="1"/>
            </p:cNvSpPr>
            <p:nvPr/>
          </p:nvSpPr>
          <p:spPr bwMode="auto">
            <a:xfrm>
              <a:off x="3101975" y="4167188"/>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26" name="Oval 297">
              <a:extLst>
                <a:ext uri="{FF2B5EF4-FFF2-40B4-BE49-F238E27FC236}">
                  <a16:creationId xmlns:a16="http://schemas.microsoft.com/office/drawing/2014/main" id="{D7C58D4D-DCC3-916D-490D-4283247E8DFB}"/>
                </a:ext>
              </a:extLst>
            </p:cNvPr>
            <p:cNvSpPr>
              <a:spLocks noChangeArrowheads="1"/>
            </p:cNvSpPr>
            <p:nvPr/>
          </p:nvSpPr>
          <p:spPr bwMode="auto">
            <a:xfrm>
              <a:off x="2578100" y="377348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27" name="Oval 298">
              <a:extLst>
                <a:ext uri="{FF2B5EF4-FFF2-40B4-BE49-F238E27FC236}">
                  <a16:creationId xmlns:a16="http://schemas.microsoft.com/office/drawing/2014/main" id="{0B957A33-596D-DBA8-EE5E-B67929E1692C}"/>
                </a:ext>
              </a:extLst>
            </p:cNvPr>
            <p:cNvSpPr>
              <a:spLocks noChangeArrowheads="1"/>
            </p:cNvSpPr>
            <p:nvPr/>
          </p:nvSpPr>
          <p:spPr bwMode="auto">
            <a:xfrm>
              <a:off x="3711575" y="4208463"/>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28" name="Oval 299">
              <a:extLst>
                <a:ext uri="{FF2B5EF4-FFF2-40B4-BE49-F238E27FC236}">
                  <a16:creationId xmlns:a16="http://schemas.microsoft.com/office/drawing/2014/main" id="{F68002E2-8AD9-CEFA-679C-D94EA5B187CF}"/>
                </a:ext>
              </a:extLst>
            </p:cNvPr>
            <p:cNvSpPr>
              <a:spLocks noChangeArrowheads="1"/>
            </p:cNvSpPr>
            <p:nvPr/>
          </p:nvSpPr>
          <p:spPr bwMode="auto">
            <a:xfrm>
              <a:off x="4956175" y="4044950"/>
              <a:ext cx="57150"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29" name="Oval 300">
              <a:extLst>
                <a:ext uri="{FF2B5EF4-FFF2-40B4-BE49-F238E27FC236}">
                  <a16:creationId xmlns:a16="http://schemas.microsoft.com/office/drawing/2014/main" id="{83B1EE7A-D9EA-7182-5D0D-8B99BF1CBEAE}"/>
                </a:ext>
              </a:extLst>
            </p:cNvPr>
            <p:cNvSpPr>
              <a:spLocks noChangeArrowheads="1"/>
            </p:cNvSpPr>
            <p:nvPr/>
          </p:nvSpPr>
          <p:spPr bwMode="auto">
            <a:xfrm>
              <a:off x="6257925" y="2997200"/>
              <a:ext cx="57150"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30" name="Oval 301">
              <a:extLst>
                <a:ext uri="{FF2B5EF4-FFF2-40B4-BE49-F238E27FC236}">
                  <a16:creationId xmlns:a16="http://schemas.microsoft.com/office/drawing/2014/main" id="{08651887-FDBA-9C12-E34F-1A3083CF7F0D}"/>
                </a:ext>
              </a:extLst>
            </p:cNvPr>
            <p:cNvSpPr>
              <a:spLocks noChangeArrowheads="1"/>
            </p:cNvSpPr>
            <p:nvPr/>
          </p:nvSpPr>
          <p:spPr bwMode="auto">
            <a:xfrm>
              <a:off x="5253038" y="439896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31" name="Oval 302">
              <a:extLst>
                <a:ext uri="{FF2B5EF4-FFF2-40B4-BE49-F238E27FC236}">
                  <a16:creationId xmlns:a16="http://schemas.microsoft.com/office/drawing/2014/main" id="{DAAC2660-2A9A-50EC-E48D-4B9FEA239BAA}"/>
                </a:ext>
              </a:extLst>
            </p:cNvPr>
            <p:cNvSpPr>
              <a:spLocks noChangeArrowheads="1"/>
            </p:cNvSpPr>
            <p:nvPr/>
          </p:nvSpPr>
          <p:spPr bwMode="auto">
            <a:xfrm>
              <a:off x="5353050" y="3949700"/>
              <a:ext cx="55563"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32" name="Oval 303">
              <a:extLst>
                <a:ext uri="{FF2B5EF4-FFF2-40B4-BE49-F238E27FC236}">
                  <a16:creationId xmlns:a16="http://schemas.microsoft.com/office/drawing/2014/main" id="{7524BD5C-7419-68D0-E59E-6CD066B31667}"/>
                </a:ext>
              </a:extLst>
            </p:cNvPr>
            <p:cNvSpPr>
              <a:spLocks noChangeArrowheads="1"/>
            </p:cNvSpPr>
            <p:nvPr/>
          </p:nvSpPr>
          <p:spPr bwMode="auto">
            <a:xfrm>
              <a:off x="3386138" y="4127500"/>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33" name="Oval 304">
              <a:extLst>
                <a:ext uri="{FF2B5EF4-FFF2-40B4-BE49-F238E27FC236}">
                  <a16:creationId xmlns:a16="http://schemas.microsoft.com/office/drawing/2014/main" id="{817DA765-BFA1-91EE-0CC2-5F4761781EBE}"/>
                </a:ext>
              </a:extLst>
            </p:cNvPr>
            <p:cNvSpPr>
              <a:spLocks noChangeArrowheads="1"/>
            </p:cNvSpPr>
            <p:nvPr/>
          </p:nvSpPr>
          <p:spPr bwMode="auto">
            <a:xfrm>
              <a:off x="4829175" y="2657475"/>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34" name="Oval 305">
              <a:extLst>
                <a:ext uri="{FF2B5EF4-FFF2-40B4-BE49-F238E27FC236}">
                  <a16:creationId xmlns:a16="http://schemas.microsoft.com/office/drawing/2014/main" id="{D2E05789-3081-1CEC-8081-87570391C9DD}"/>
                </a:ext>
              </a:extLst>
            </p:cNvPr>
            <p:cNvSpPr>
              <a:spLocks noChangeArrowheads="1"/>
            </p:cNvSpPr>
            <p:nvPr/>
          </p:nvSpPr>
          <p:spPr bwMode="auto">
            <a:xfrm>
              <a:off x="3243263" y="437197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35" name="Oval 306">
              <a:extLst>
                <a:ext uri="{FF2B5EF4-FFF2-40B4-BE49-F238E27FC236}">
                  <a16:creationId xmlns:a16="http://schemas.microsoft.com/office/drawing/2014/main" id="{7DA223B0-7BD4-EDF3-4E8D-0A84326E3EF2}"/>
                </a:ext>
              </a:extLst>
            </p:cNvPr>
            <p:cNvSpPr>
              <a:spLocks noChangeArrowheads="1"/>
            </p:cNvSpPr>
            <p:nvPr/>
          </p:nvSpPr>
          <p:spPr bwMode="auto">
            <a:xfrm>
              <a:off x="5324475" y="4738688"/>
              <a:ext cx="55563"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36" name="Oval 307">
              <a:extLst>
                <a:ext uri="{FF2B5EF4-FFF2-40B4-BE49-F238E27FC236}">
                  <a16:creationId xmlns:a16="http://schemas.microsoft.com/office/drawing/2014/main" id="{2C7A301D-4682-2C3B-639B-216A97A6E212}"/>
                </a:ext>
              </a:extLst>
            </p:cNvPr>
            <p:cNvSpPr>
              <a:spLocks noChangeArrowheads="1"/>
            </p:cNvSpPr>
            <p:nvPr/>
          </p:nvSpPr>
          <p:spPr bwMode="auto">
            <a:xfrm>
              <a:off x="4573588" y="3690938"/>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37" name="Oval 308">
              <a:extLst>
                <a:ext uri="{FF2B5EF4-FFF2-40B4-BE49-F238E27FC236}">
                  <a16:creationId xmlns:a16="http://schemas.microsoft.com/office/drawing/2014/main" id="{C6118626-1237-1FEC-1FAE-FB8D55E6C2B9}"/>
                </a:ext>
              </a:extLst>
            </p:cNvPr>
            <p:cNvSpPr>
              <a:spLocks noChangeArrowheads="1"/>
            </p:cNvSpPr>
            <p:nvPr/>
          </p:nvSpPr>
          <p:spPr bwMode="auto">
            <a:xfrm>
              <a:off x="6073775" y="332422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38" name="Oval 309">
              <a:extLst>
                <a:ext uri="{FF2B5EF4-FFF2-40B4-BE49-F238E27FC236}">
                  <a16:creationId xmlns:a16="http://schemas.microsoft.com/office/drawing/2014/main" id="{0742F406-32D6-7471-8436-66835AE2E1E5}"/>
                </a:ext>
              </a:extLst>
            </p:cNvPr>
            <p:cNvSpPr>
              <a:spLocks noChangeArrowheads="1"/>
            </p:cNvSpPr>
            <p:nvPr/>
          </p:nvSpPr>
          <p:spPr bwMode="auto">
            <a:xfrm>
              <a:off x="5848350" y="3990975"/>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39" name="Oval 310">
              <a:extLst>
                <a:ext uri="{FF2B5EF4-FFF2-40B4-BE49-F238E27FC236}">
                  <a16:creationId xmlns:a16="http://schemas.microsoft.com/office/drawing/2014/main" id="{B9FA4673-A311-5472-457A-22E9BBCA599A}"/>
                </a:ext>
              </a:extLst>
            </p:cNvPr>
            <p:cNvSpPr>
              <a:spLocks noChangeArrowheads="1"/>
            </p:cNvSpPr>
            <p:nvPr/>
          </p:nvSpPr>
          <p:spPr bwMode="auto">
            <a:xfrm>
              <a:off x="2338388" y="457676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40" name="Oval 311">
              <a:extLst>
                <a:ext uri="{FF2B5EF4-FFF2-40B4-BE49-F238E27FC236}">
                  <a16:creationId xmlns:a16="http://schemas.microsoft.com/office/drawing/2014/main" id="{AC514885-F113-668C-65C1-37E91BCA6B5F}"/>
                </a:ext>
              </a:extLst>
            </p:cNvPr>
            <p:cNvSpPr>
              <a:spLocks noChangeArrowheads="1"/>
            </p:cNvSpPr>
            <p:nvPr/>
          </p:nvSpPr>
          <p:spPr bwMode="auto">
            <a:xfrm>
              <a:off x="2154238" y="468471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41" name="Oval 312">
              <a:extLst>
                <a:ext uri="{FF2B5EF4-FFF2-40B4-BE49-F238E27FC236}">
                  <a16:creationId xmlns:a16="http://schemas.microsoft.com/office/drawing/2014/main" id="{31FF8C9F-DEFE-F84B-CB87-D24C6910717E}"/>
                </a:ext>
              </a:extLst>
            </p:cNvPr>
            <p:cNvSpPr>
              <a:spLocks noChangeArrowheads="1"/>
            </p:cNvSpPr>
            <p:nvPr/>
          </p:nvSpPr>
          <p:spPr bwMode="auto">
            <a:xfrm>
              <a:off x="1900238" y="5187950"/>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42" name="Oval 313">
              <a:extLst>
                <a:ext uri="{FF2B5EF4-FFF2-40B4-BE49-F238E27FC236}">
                  <a16:creationId xmlns:a16="http://schemas.microsoft.com/office/drawing/2014/main" id="{A8E0A4E1-A3D6-A378-C042-DA77666A440D}"/>
                </a:ext>
              </a:extLst>
            </p:cNvPr>
            <p:cNvSpPr>
              <a:spLocks noChangeArrowheads="1"/>
            </p:cNvSpPr>
            <p:nvPr/>
          </p:nvSpPr>
          <p:spPr bwMode="auto">
            <a:xfrm>
              <a:off x="4389438" y="3500438"/>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43" name="Oval 314">
              <a:extLst>
                <a:ext uri="{FF2B5EF4-FFF2-40B4-BE49-F238E27FC236}">
                  <a16:creationId xmlns:a16="http://schemas.microsoft.com/office/drawing/2014/main" id="{C56C1F71-C9F1-3094-1B98-45C4A47D9AB1}"/>
                </a:ext>
              </a:extLst>
            </p:cNvPr>
            <p:cNvSpPr>
              <a:spLocks noChangeArrowheads="1"/>
            </p:cNvSpPr>
            <p:nvPr/>
          </p:nvSpPr>
          <p:spPr bwMode="auto">
            <a:xfrm>
              <a:off x="7121525" y="4208463"/>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44" name="Oval 315">
              <a:extLst>
                <a:ext uri="{FF2B5EF4-FFF2-40B4-BE49-F238E27FC236}">
                  <a16:creationId xmlns:a16="http://schemas.microsoft.com/office/drawing/2014/main" id="{38586BCE-7F27-00C2-59C1-CD5D37BF4F47}"/>
                </a:ext>
              </a:extLst>
            </p:cNvPr>
            <p:cNvSpPr>
              <a:spLocks noChangeArrowheads="1"/>
            </p:cNvSpPr>
            <p:nvPr/>
          </p:nvSpPr>
          <p:spPr bwMode="auto">
            <a:xfrm>
              <a:off x="1984375" y="541972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45" name="Oval 316">
              <a:extLst>
                <a:ext uri="{FF2B5EF4-FFF2-40B4-BE49-F238E27FC236}">
                  <a16:creationId xmlns:a16="http://schemas.microsoft.com/office/drawing/2014/main" id="{C5931914-75AD-AFE1-C72F-AE0F83141E51}"/>
                </a:ext>
              </a:extLst>
            </p:cNvPr>
            <p:cNvSpPr>
              <a:spLocks noChangeArrowheads="1"/>
            </p:cNvSpPr>
            <p:nvPr/>
          </p:nvSpPr>
          <p:spPr bwMode="auto">
            <a:xfrm>
              <a:off x="1927225" y="5119688"/>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46" name="Oval 317">
              <a:extLst>
                <a:ext uri="{FF2B5EF4-FFF2-40B4-BE49-F238E27FC236}">
                  <a16:creationId xmlns:a16="http://schemas.microsoft.com/office/drawing/2014/main" id="{4AE56ACF-E5F8-42DC-A008-9126084FBD4F}"/>
                </a:ext>
              </a:extLst>
            </p:cNvPr>
            <p:cNvSpPr>
              <a:spLocks noChangeArrowheads="1"/>
            </p:cNvSpPr>
            <p:nvPr/>
          </p:nvSpPr>
          <p:spPr bwMode="auto">
            <a:xfrm>
              <a:off x="7121525" y="3868738"/>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47" name="Oval 318">
              <a:extLst>
                <a:ext uri="{FF2B5EF4-FFF2-40B4-BE49-F238E27FC236}">
                  <a16:creationId xmlns:a16="http://schemas.microsoft.com/office/drawing/2014/main" id="{796B0F67-A70B-34DE-AEA9-E6CB2A939DD7}"/>
                </a:ext>
              </a:extLst>
            </p:cNvPr>
            <p:cNvSpPr>
              <a:spLocks noChangeArrowheads="1"/>
            </p:cNvSpPr>
            <p:nvPr/>
          </p:nvSpPr>
          <p:spPr bwMode="auto">
            <a:xfrm>
              <a:off x="4106863" y="5786438"/>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48" name="Oval 319">
              <a:extLst>
                <a:ext uri="{FF2B5EF4-FFF2-40B4-BE49-F238E27FC236}">
                  <a16:creationId xmlns:a16="http://schemas.microsoft.com/office/drawing/2014/main" id="{F4B60C37-CBFC-6897-22AB-1AA210965741}"/>
                </a:ext>
              </a:extLst>
            </p:cNvPr>
            <p:cNvSpPr>
              <a:spLocks noChangeArrowheads="1"/>
            </p:cNvSpPr>
            <p:nvPr/>
          </p:nvSpPr>
          <p:spPr bwMode="auto">
            <a:xfrm>
              <a:off x="1984375" y="5024438"/>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49" name="Oval 320">
              <a:extLst>
                <a:ext uri="{FF2B5EF4-FFF2-40B4-BE49-F238E27FC236}">
                  <a16:creationId xmlns:a16="http://schemas.microsoft.com/office/drawing/2014/main" id="{E2313D38-2472-0153-5104-C85AE4C1D53E}"/>
                </a:ext>
              </a:extLst>
            </p:cNvPr>
            <p:cNvSpPr>
              <a:spLocks noChangeArrowheads="1"/>
            </p:cNvSpPr>
            <p:nvPr/>
          </p:nvSpPr>
          <p:spPr bwMode="auto">
            <a:xfrm>
              <a:off x="6499225" y="2984500"/>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50" name="Oval 321">
              <a:extLst>
                <a:ext uri="{FF2B5EF4-FFF2-40B4-BE49-F238E27FC236}">
                  <a16:creationId xmlns:a16="http://schemas.microsoft.com/office/drawing/2014/main" id="{F646DCA4-61C8-CA9B-7400-37B5B7F972C9}"/>
                </a:ext>
              </a:extLst>
            </p:cNvPr>
            <p:cNvSpPr>
              <a:spLocks noChangeArrowheads="1"/>
            </p:cNvSpPr>
            <p:nvPr/>
          </p:nvSpPr>
          <p:spPr bwMode="auto">
            <a:xfrm>
              <a:off x="3527425" y="2249488"/>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51" name="Oval 322">
              <a:extLst>
                <a:ext uri="{FF2B5EF4-FFF2-40B4-BE49-F238E27FC236}">
                  <a16:creationId xmlns:a16="http://schemas.microsoft.com/office/drawing/2014/main" id="{5162A934-37AB-07B4-C447-51CFBF37A5F2}"/>
                </a:ext>
              </a:extLst>
            </p:cNvPr>
            <p:cNvSpPr>
              <a:spLocks noChangeArrowheads="1"/>
            </p:cNvSpPr>
            <p:nvPr/>
          </p:nvSpPr>
          <p:spPr bwMode="auto">
            <a:xfrm>
              <a:off x="3838575" y="2235200"/>
              <a:ext cx="55563"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52" name="Oval 323">
              <a:extLst>
                <a:ext uri="{FF2B5EF4-FFF2-40B4-BE49-F238E27FC236}">
                  <a16:creationId xmlns:a16="http://schemas.microsoft.com/office/drawing/2014/main" id="{C17D525A-4691-ADEF-F972-4A0F1F7DB83C}"/>
                </a:ext>
              </a:extLst>
            </p:cNvPr>
            <p:cNvSpPr>
              <a:spLocks noChangeArrowheads="1"/>
            </p:cNvSpPr>
            <p:nvPr/>
          </p:nvSpPr>
          <p:spPr bwMode="auto">
            <a:xfrm>
              <a:off x="6499225" y="1731963"/>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53" name="Oval 324">
              <a:extLst>
                <a:ext uri="{FF2B5EF4-FFF2-40B4-BE49-F238E27FC236}">
                  <a16:creationId xmlns:a16="http://schemas.microsoft.com/office/drawing/2014/main" id="{30B093DB-0459-BADD-7AA4-3DAEA36EB2CA}"/>
                </a:ext>
              </a:extLst>
            </p:cNvPr>
            <p:cNvSpPr>
              <a:spLocks noChangeArrowheads="1"/>
            </p:cNvSpPr>
            <p:nvPr/>
          </p:nvSpPr>
          <p:spPr bwMode="auto">
            <a:xfrm>
              <a:off x="3810000" y="4140200"/>
              <a:ext cx="57150"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54" name="Oval 325">
              <a:extLst>
                <a:ext uri="{FF2B5EF4-FFF2-40B4-BE49-F238E27FC236}">
                  <a16:creationId xmlns:a16="http://schemas.microsoft.com/office/drawing/2014/main" id="{5B428241-2B77-06A1-CDD5-819A9AF2BA97}"/>
                </a:ext>
              </a:extLst>
            </p:cNvPr>
            <p:cNvSpPr>
              <a:spLocks noChangeArrowheads="1"/>
            </p:cNvSpPr>
            <p:nvPr/>
          </p:nvSpPr>
          <p:spPr bwMode="auto">
            <a:xfrm>
              <a:off x="3271838" y="275272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55" name="Oval 326">
              <a:extLst>
                <a:ext uri="{FF2B5EF4-FFF2-40B4-BE49-F238E27FC236}">
                  <a16:creationId xmlns:a16="http://schemas.microsoft.com/office/drawing/2014/main" id="{EFCBFBF6-F524-3435-23E3-A915A84E7A42}"/>
                </a:ext>
              </a:extLst>
            </p:cNvPr>
            <p:cNvSpPr>
              <a:spLocks noChangeArrowheads="1"/>
            </p:cNvSpPr>
            <p:nvPr/>
          </p:nvSpPr>
          <p:spPr bwMode="auto">
            <a:xfrm>
              <a:off x="1998663" y="4929188"/>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56" name="Oval 327">
              <a:extLst>
                <a:ext uri="{FF2B5EF4-FFF2-40B4-BE49-F238E27FC236}">
                  <a16:creationId xmlns:a16="http://schemas.microsoft.com/office/drawing/2014/main" id="{AEBCA8FE-6093-00C6-C5D4-8650F21D9959}"/>
                </a:ext>
              </a:extLst>
            </p:cNvPr>
            <p:cNvSpPr>
              <a:spLocks noChangeArrowheads="1"/>
            </p:cNvSpPr>
            <p:nvPr/>
          </p:nvSpPr>
          <p:spPr bwMode="auto">
            <a:xfrm>
              <a:off x="7164388" y="4643438"/>
              <a:ext cx="55562"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57" name="Oval 328">
              <a:extLst>
                <a:ext uri="{FF2B5EF4-FFF2-40B4-BE49-F238E27FC236}">
                  <a16:creationId xmlns:a16="http://schemas.microsoft.com/office/drawing/2014/main" id="{9B3A5214-1934-040B-9FBA-A48FCB795E33}"/>
                </a:ext>
              </a:extLst>
            </p:cNvPr>
            <p:cNvSpPr>
              <a:spLocks noChangeArrowheads="1"/>
            </p:cNvSpPr>
            <p:nvPr/>
          </p:nvSpPr>
          <p:spPr bwMode="auto">
            <a:xfrm>
              <a:off x="3271838" y="585470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58" name="Oval 329">
              <a:extLst>
                <a:ext uri="{FF2B5EF4-FFF2-40B4-BE49-F238E27FC236}">
                  <a16:creationId xmlns:a16="http://schemas.microsoft.com/office/drawing/2014/main" id="{80CE9C5F-E48F-32C5-6502-DC41D09BC1CF}"/>
                </a:ext>
              </a:extLst>
            </p:cNvPr>
            <p:cNvSpPr>
              <a:spLocks noChangeArrowheads="1"/>
            </p:cNvSpPr>
            <p:nvPr/>
          </p:nvSpPr>
          <p:spPr bwMode="auto">
            <a:xfrm>
              <a:off x="3286125" y="253523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59" name="Oval 330">
              <a:extLst>
                <a:ext uri="{FF2B5EF4-FFF2-40B4-BE49-F238E27FC236}">
                  <a16:creationId xmlns:a16="http://schemas.microsoft.com/office/drawing/2014/main" id="{69161DAB-4F7F-26F2-0E68-5299296DAA49}"/>
                </a:ext>
              </a:extLst>
            </p:cNvPr>
            <p:cNvSpPr>
              <a:spLocks noChangeArrowheads="1"/>
            </p:cNvSpPr>
            <p:nvPr/>
          </p:nvSpPr>
          <p:spPr bwMode="auto">
            <a:xfrm>
              <a:off x="2706688" y="4318000"/>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60" name="Oval 331">
              <a:extLst>
                <a:ext uri="{FF2B5EF4-FFF2-40B4-BE49-F238E27FC236}">
                  <a16:creationId xmlns:a16="http://schemas.microsoft.com/office/drawing/2014/main" id="{AC846566-26FA-4CE6-E5F5-FBE8240F3EC8}"/>
                </a:ext>
              </a:extLst>
            </p:cNvPr>
            <p:cNvSpPr>
              <a:spLocks noChangeArrowheads="1"/>
            </p:cNvSpPr>
            <p:nvPr/>
          </p:nvSpPr>
          <p:spPr bwMode="auto">
            <a:xfrm>
              <a:off x="3300413" y="2330450"/>
              <a:ext cx="57150"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61" name="Oval 332">
              <a:extLst>
                <a:ext uri="{FF2B5EF4-FFF2-40B4-BE49-F238E27FC236}">
                  <a16:creationId xmlns:a16="http://schemas.microsoft.com/office/drawing/2014/main" id="{56A54563-6148-AD6D-ACFF-253BE4239154}"/>
                </a:ext>
              </a:extLst>
            </p:cNvPr>
            <p:cNvSpPr>
              <a:spLocks noChangeArrowheads="1"/>
            </p:cNvSpPr>
            <p:nvPr/>
          </p:nvSpPr>
          <p:spPr bwMode="auto">
            <a:xfrm>
              <a:off x="2663825" y="457676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62" name="Oval 333">
              <a:extLst>
                <a:ext uri="{FF2B5EF4-FFF2-40B4-BE49-F238E27FC236}">
                  <a16:creationId xmlns:a16="http://schemas.microsoft.com/office/drawing/2014/main" id="{65AE4125-34BE-3EC7-2118-20EF6944A729}"/>
                </a:ext>
              </a:extLst>
            </p:cNvPr>
            <p:cNvSpPr>
              <a:spLocks noChangeArrowheads="1"/>
            </p:cNvSpPr>
            <p:nvPr/>
          </p:nvSpPr>
          <p:spPr bwMode="auto">
            <a:xfrm>
              <a:off x="3752850" y="430371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63" name="Oval 334">
              <a:extLst>
                <a:ext uri="{FF2B5EF4-FFF2-40B4-BE49-F238E27FC236}">
                  <a16:creationId xmlns:a16="http://schemas.microsoft.com/office/drawing/2014/main" id="{2FABFF12-7ED7-DF54-1AF1-00A90B3F6A80}"/>
                </a:ext>
              </a:extLst>
            </p:cNvPr>
            <p:cNvSpPr>
              <a:spLocks noChangeArrowheads="1"/>
            </p:cNvSpPr>
            <p:nvPr/>
          </p:nvSpPr>
          <p:spPr bwMode="auto">
            <a:xfrm>
              <a:off x="3060700" y="6018213"/>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64" name="Oval 335">
              <a:extLst>
                <a:ext uri="{FF2B5EF4-FFF2-40B4-BE49-F238E27FC236}">
                  <a16:creationId xmlns:a16="http://schemas.microsoft.com/office/drawing/2014/main" id="{3C22B847-5A19-B363-B409-01B3694F282D}"/>
                </a:ext>
              </a:extLst>
            </p:cNvPr>
            <p:cNvSpPr>
              <a:spLocks noChangeArrowheads="1"/>
            </p:cNvSpPr>
            <p:nvPr/>
          </p:nvSpPr>
          <p:spPr bwMode="auto">
            <a:xfrm>
              <a:off x="2238375" y="5500688"/>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65" name="Oval 336">
              <a:extLst>
                <a:ext uri="{FF2B5EF4-FFF2-40B4-BE49-F238E27FC236}">
                  <a16:creationId xmlns:a16="http://schemas.microsoft.com/office/drawing/2014/main" id="{B696233C-7A98-1696-9274-D8517989DA6E}"/>
                </a:ext>
              </a:extLst>
            </p:cNvPr>
            <p:cNvSpPr>
              <a:spLocks noChangeArrowheads="1"/>
            </p:cNvSpPr>
            <p:nvPr/>
          </p:nvSpPr>
          <p:spPr bwMode="auto">
            <a:xfrm>
              <a:off x="2281238" y="3976688"/>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66" name="Oval 337">
              <a:extLst>
                <a:ext uri="{FF2B5EF4-FFF2-40B4-BE49-F238E27FC236}">
                  <a16:creationId xmlns:a16="http://schemas.microsoft.com/office/drawing/2014/main" id="{02EEFE8F-D986-F49E-916B-7FD0BE5A75A1}"/>
                </a:ext>
              </a:extLst>
            </p:cNvPr>
            <p:cNvSpPr>
              <a:spLocks noChangeArrowheads="1"/>
            </p:cNvSpPr>
            <p:nvPr/>
          </p:nvSpPr>
          <p:spPr bwMode="auto">
            <a:xfrm>
              <a:off x="6681788" y="456247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67" name="Oval 338">
              <a:extLst>
                <a:ext uri="{FF2B5EF4-FFF2-40B4-BE49-F238E27FC236}">
                  <a16:creationId xmlns:a16="http://schemas.microsoft.com/office/drawing/2014/main" id="{48A6EFD3-0A66-88BE-12BB-EC3CD52EA602}"/>
                </a:ext>
              </a:extLst>
            </p:cNvPr>
            <p:cNvSpPr>
              <a:spLocks noChangeArrowheads="1"/>
            </p:cNvSpPr>
            <p:nvPr/>
          </p:nvSpPr>
          <p:spPr bwMode="auto">
            <a:xfrm>
              <a:off x="3951288" y="584200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68" name="Oval 339">
              <a:extLst>
                <a:ext uri="{FF2B5EF4-FFF2-40B4-BE49-F238E27FC236}">
                  <a16:creationId xmlns:a16="http://schemas.microsoft.com/office/drawing/2014/main" id="{4C747EC6-9340-C21C-7401-0B2A22C61D30}"/>
                </a:ext>
              </a:extLst>
            </p:cNvPr>
            <p:cNvSpPr>
              <a:spLocks noChangeArrowheads="1"/>
            </p:cNvSpPr>
            <p:nvPr/>
          </p:nvSpPr>
          <p:spPr bwMode="auto">
            <a:xfrm>
              <a:off x="5267325" y="2452688"/>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69" name="Oval 340">
              <a:extLst>
                <a:ext uri="{FF2B5EF4-FFF2-40B4-BE49-F238E27FC236}">
                  <a16:creationId xmlns:a16="http://schemas.microsoft.com/office/drawing/2014/main" id="{1E59E832-CDFC-2B51-921D-89311B6234C7}"/>
                </a:ext>
              </a:extLst>
            </p:cNvPr>
            <p:cNvSpPr>
              <a:spLocks noChangeArrowheads="1"/>
            </p:cNvSpPr>
            <p:nvPr/>
          </p:nvSpPr>
          <p:spPr bwMode="auto">
            <a:xfrm>
              <a:off x="2706688" y="5759450"/>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70" name="Oval 341">
              <a:extLst>
                <a:ext uri="{FF2B5EF4-FFF2-40B4-BE49-F238E27FC236}">
                  <a16:creationId xmlns:a16="http://schemas.microsoft.com/office/drawing/2014/main" id="{4B94E221-B982-2A6F-B6DE-E3763A323B0A}"/>
                </a:ext>
              </a:extLst>
            </p:cNvPr>
            <p:cNvSpPr>
              <a:spLocks noChangeArrowheads="1"/>
            </p:cNvSpPr>
            <p:nvPr/>
          </p:nvSpPr>
          <p:spPr bwMode="auto">
            <a:xfrm>
              <a:off x="5564188" y="5976938"/>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71" name="Oval 342">
              <a:extLst>
                <a:ext uri="{FF2B5EF4-FFF2-40B4-BE49-F238E27FC236}">
                  <a16:creationId xmlns:a16="http://schemas.microsoft.com/office/drawing/2014/main" id="{3A25EA5A-CB7D-B420-9B0D-A5F7F9053980}"/>
                </a:ext>
              </a:extLst>
            </p:cNvPr>
            <p:cNvSpPr>
              <a:spLocks noChangeArrowheads="1"/>
            </p:cNvSpPr>
            <p:nvPr/>
          </p:nvSpPr>
          <p:spPr bwMode="auto">
            <a:xfrm>
              <a:off x="3724275" y="5908675"/>
              <a:ext cx="57150"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72" name="Oval 343">
              <a:extLst>
                <a:ext uri="{FF2B5EF4-FFF2-40B4-BE49-F238E27FC236}">
                  <a16:creationId xmlns:a16="http://schemas.microsoft.com/office/drawing/2014/main" id="{0B246D0C-3BCE-0B5F-73B7-7F945DB50513}"/>
                </a:ext>
              </a:extLst>
            </p:cNvPr>
            <p:cNvSpPr>
              <a:spLocks noChangeArrowheads="1"/>
            </p:cNvSpPr>
            <p:nvPr/>
          </p:nvSpPr>
          <p:spPr bwMode="auto">
            <a:xfrm>
              <a:off x="2706688" y="5964238"/>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73" name="Oval 344">
              <a:extLst>
                <a:ext uri="{FF2B5EF4-FFF2-40B4-BE49-F238E27FC236}">
                  <a16:creationId xmlns:a16="http://schemas.microsoft.com/office/drawing/2014/main" id="{AD2C55B3-A52B-0351-3BEB-0689A72AE350}"/>
                </a:ext>
              </a:extLst>
            </p:cNvPr>
            <p:cNvSpPr>
              <a:spLocks noChangeArrowheads="1"/>
            </p:cNvSpPr>
            <p:nvPr/>
          </p:nvSpPr>
          <p:spPr bwMode="auto">
            <a:xfrm>
              <a:off x="2154238" y="476726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74" name="Oval 345">
              <a:extLst>
                <a:ext uri="{FF2B5EF4-FFF2-40B4-BE49-F238E27FC236}">
                  <a16:creationId xmlns:a16="http://schemas.microsoft.com/office/drawing/2014/main" id="{81631C29-3A71-8683-A100-D4B910CAB9DA}"/>
                </a:ext>
              </a:extLst>
            </p:cNvPr>
            <p:cNvSpPr>
              <a:spLocks noChangeArrowheads="1"/>
            </p:cNvSpPr>
            <p:nvPr/>
          </p:nvSpPr>
          <p:spPr bwMode="auto">
            <a:xfrm>
              <a:off x="6030913" y="410051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75" name="Oval 346">
              <a:extLst>
                <a:ext uri="{FF2B5EF4-FFF2-40B4-BE49-F238E27FC236}">
                  <a16:creationId xmlns:a16="http://schemas.microsoft.com/office/drawing/2014/main" id="{B3C93AE1-821E-E84A-40DF-A232D08F0598}"/>
                </a:ext>
              </a:extLst>
            </p:cNvPr>
            <p:cNvSpPr>
              <a:spLocks noChangeArrowheads="1"/>
            </p:cNvSpPr>
            <p:nvPr/>
          </p:nvSpPr>
          <p:spPr bwMode="auto">
            <a:xfrm>
              <a:off x="5903913" y="5881688"/>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76" name="Oval 347">
              <a:extLst>
                <a:ext uri="{FF2B5EF4-FFF2-40B4-BE49-F238E27FC236}">
                  <a16:creationId xmlns:a16="http://schemas.microsoft.com/office/drawing/2014/main" id="{81FC2268-DA6E-16F3-3C25-37F33F0FB2D4}"/>
                </a:ext>
              </a:extLst>
            </p:cNvPr>
            <p:cNvSpPr>
              <a:spLocks noChangeArrowheads="1"/>
            </p:cNvSpPr>
            <p:nvPr/>
          </p:nvSpPr>
          <p:spPr bwMode="auto">
            <a:xfrm>
              <a:off x="6229350" y="275272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77" name="Oval 348">
              <a:extLst>
                <a:ext uri="{FF2B5EF4-FFF2-40B4-BE49-F238E27FC236}">
                  <a16:creationId xmlns:a16="http://schemas.microsoft.com/office/drawing/2014/main" id="{6B381760-B100-E986-6F80-2CC5F0CC7B02}"/>
                </a:ext>
              </a:extLst>
            </p:cNvPr>
            <p:cNvSpPr>
              <a:spLocks noChangeArrowheads="1"/>
            </p:cNvSpPr>
            <p:nvPr/>
          </p:nvSpPr>
          <p:spPr bwMode="auto">
            <a:xfrm>
              <a:off x="2082800" y="484822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78" name="Oval 349">
              <a:extLst>
                <a:ext uri="{FF2B5EF4-FFF2-40B4-BE49-F238E27FC236}">
                  <a16:creationId xmlns:a16="http://schemas.microsoft.com/office/drawing/2014/main" id="{824462DE-08F2-5E2D-D61D-59DEDC56D02E}"/>
                </a:ext>
              </a:extLst>
            </p:cNvPr>
            <p:cNvSpPr>
              <a:spLocks noChangeArrowheads="1"/>
            </p:cNvSpPr>
            <p:nvPr/>
          </p:nvSpPr>
          <p:spPr bwMode="auto">
            <a:xfrm>
              <a:off x="2890838" y="1731963"/>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79" name="Oval 350">
              <a:extLst>
                <a:ext uri="{FF2B5EF4-FFF2-40B4-BE49-F238E27FC236}">
                  <a16:creationId xmlns:a16="http://schemas.microsoft.com/office/drawing/2014/main" id="{CA729205-5168-9F2A-0C90-BBAEEC70856F}"/>
                </a:ext>
              </a:extLst>
            </p:cNvPr>
            <p:cNvSpPr>
              <a:spLocks noChangeArrowheads="1"/>
            </p:cNvSpPr>
            <p:nvPr/>
          </p:nvSpPr>
          <p:spPr bwMode="auto">
            <a:xfrm>
              <a:off x="2960688" y="420846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80" name="Oval 351">
              <a:extLst>
                <a:ext uri="{FF2B5EF4-FFF2-40B4-BE49-F238E27FC236}">
                  <a16:creationId xmlns:a16="http://schemas.microsoft.com/office/drawing/2014/main" id="{DCB6BE11-06E1-69BF-C8B9-92A57F8269ED}"/>
                </a:ext>
              </a:extLst>
            </p:cNvPr>
            <p:cNvSpPr>
              <a:spLocks noChangeArrowheads="1"/>
            </p:cNvSpPr>
            <p:nvPr/>
          </p:nvSpPr>
          <p:spPr bwMode="auto">
            <a:xfrm>
              <a:off x="3413125" y="593725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81" name="Oval 352">
              <a:extLst>
                <a:ext uri="{FF2B5EF4-FFF2-40B4-BE49-F238E27FC236}">
                  <a16:creationId xmlns:a16="http://schemas.microsoft.com/office/drawing/2014/main" id="{E78578BB-4286-E747-CA69-3E75305291F9}"/>
                </a:ext>
              </a:extLst>
            </p:cNvPr>
            <p:cNvSpPr>
              <a:spLocks noChangeArrowheads="1"/>
            </p:cNvSpPr>
            <p:nvPr/>
          </p:nvSpPr>
          <p:spPr bwMode="auto">
            <a:xfrm>
              <a:off x="2508250" y="419576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82" name="Oval 353">
              <a:extLst>
                <a:ext uri="{FF2B5EF4-FFF2-40B4-BE49-F238E27FC236}">
                  <a16:creationId xmlns:a16="http://schemas.microsoft.com/office/drawing/2014/main" id="{58E5E9F3-E8B0-EEF8-1F88-3A042E43ECEA}"/>
                </a:ext>
              </a:extLst>
            </p:cNvPr>
            <p:cNvSpPr>
              <a:spLocks noChangeArrowheads="1"/>
            </p:cNvSpPr>
            <p:nvPr/>
          </p:nvSpPr>
          <p:spPr bwMode="auto">
            <a:xfrm>
              <a:off x="5621338" y="2357438"/>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83" name="Oval 354">
              <a:extLst>
                <a:ext uri="{FF2B5EF4-FFF2-40B4-BE49-F238E27FC236}">
                  <a16:creationId xmlns:a16="http://schemas.microsoft.com/office/drawing/2014/main" id="{207093FD-FC25-A0E3-2268-184BF76A9B03}"/>
                </a:ext>
              </a:extLst>
            </p:cNvPr>
            <p:cNvSpPr>
              <a:spLocks noChangeArrowheads="1"/>
            </p:cNvSpPr>
            <p:nvPr/>
          </p:nvSpPr>
          <p:spPr bwMode="auto">
            <a:xfrm>
              <a:off x="2366963" y="3746500"/>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84" name="Oval 355">
              <a:extLst>
                <a:ext uri="{FF2B5EF4-FFF2-40B4-BE49-F238E27FC236}">
                  <a16:creationId xmlns:a16="http://schemas.microsoft.com/office/drawing/2014/main" id="{05278596-7567-E747-3DD2-0EE4BECD4402}"/>
                </a:ext>
              </a:extLst>
            </p:cNvPr>
            <p:cNvSpPr>
              <a:spLocks noChangeArrowheads="1"/>
            </p:cNvSpPr>
            <p:nvPr/>
          </p:nvSpPr>
          <p:spPr bwMode="auto">
            <a:xfrm>
              <a:off x="2493963" y="456247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85" name="Oval 356">
              <a:extLst>
                <a:ext uri="{FF2B5EF4-FFF2-40B4-BE49-F238E27FC236}">
                  <a16:creationId xmlns:a16="http://schemas.microsoft.com/office/drawing/2014/main" id="{F76F6A9B-6563-6B67-DE1A-52BF673CD9E3}"/>
                </a:ext>
              </a:extLst>
            </p:cNvPr>
            <p:cNvSpPr>
              <a:spLocks noChangeArrowheads="1"/>
            </p:cNvSpPr>
            <p:nvPr/>
          </p:nvSpPr>
          <p:spPr bwMode="auto">
            <a:xfrm>
              <a:off x="6838950" y="2071688"/>
              <a:ext cx="55563"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86" name="Oval 357">
              <a:extLst>
                <a:ext uri="{FF2B5EF4-FFF2-40B4-BE49-F238E27FC236}">
                  <a16:creationId xmlns:a16="http://schemas.microsoft.com/office/drawing/2014/main" id="{6478C5E5-E33A-A6D1-1264-041F6D9ECFDA}"/>
                </a:ext>
              </a:extLst>
            </p:cNvPr>
            <p:cNvSpPr>
              <a:spLocks noChangeArrowheads="1"/>
            </p:cNvSpPr>
            <p:nvPr/>
          </p:nvSpPr>
          <p:spPr bwMode="auto">
            <a:xfrm>
              <a:off x="2082800" y="573246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87" name="Oval 358">
              <a:extLst>
                <a:ext uri="{FF2B5EF4-FFF2-40B4-BE49-F238E27FC236}">
                  <a16:creationId xmlns:a16="http://schemas.microsoft.com/office/drawing/2014/main" id="{EDC5059D-67F8-A8D7-1CA2-5BD6867891E2}"/>
                </a:ext>
              </a:extLst>
            </p:cNvPr>
            <p:cNvSpPr>
              <a:spLocks noChangeArrowheads="1"/>
            </p:cNvSpPr>
            <p:nvPr/>
          </p:nvSpPr>
          <p:spPr bwMode="auto">
            <a:xfrm>
              <a:off x="2395538" y="3446463"/>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88" name="Oval 359">
              <a:extLst>
                <a:ext uri="{FF2B5EF4-FFF2-40B4-BE49-F238E27FC236}">
                  <a16:creationId xmlns:a16="http://schemas.microsoft.com/office/drawing/2014/main" id="{74DCEAAF-D684-306A-1C6C-F0C7120887D1}"/>
                </a:ext>
              </a:extLst>
            </p:cNvPr>
            <p:cNvSpPr>
              <a:spLocks noChangeArrowheads="1"/>
            </p:cNvSpPr>
            <p:nvPr/>
          </p:nvSpPr>
          <p:spPr bwMode="auto">
            <a:xfrm>
              <a:off x="4164013" y="2276475"/>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89" name="Oval 360">
              <a:extLst>
                <a:ext uri="{FF2B5EF4-FFF2-40B4-BE49-F238E27FC236}">
                  <a16:creationId xmlns:a16="http://schemas.microsoft.com/office/drawing/2014/main" id="{084856D4-F9E3-5523-ACBA-4714CD608C74}"/>
                </a:ext>
              </a:extLst>
            </p:cNvPr>
            <p:cNvSpPr>
              <a:spLocks noChangeArrowheads="1"/>
            </p:cNvSpPr>
            <p:nvPr/>
          </p:nvSpPr>
          <p:spPr bwMode="auto">
            <a:xfrm>
              <a:off x="5848350" y="4154488"/>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90" name="Oval 361">
              <a:extLst>
                <a:ext uri="{FF2B5EF4-FFF2-40B4-BE49-F238E27FC236}">
                  <a16:creationId xmlns:a16="http://schemas.microsoft.com/office/drawing/2014/main" id="{52A629B1-B3CC-19AF-DBAD-86B50C99C221}"/>
                </a:ext>
              </a:extLst>
            </p:cNvPr>
            <p:cNvSpPr>
              <a:spLocks noChangeArrowheads="1"/>
            </p:cNvSpPr>
            <p:nvPr/>
          </p:nvSpPr>
          <p:spPr bwMode="auto">
            <a:xfrm>
              <a:off x="2281238" y="467201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91" name="Oval 362">
              <a:extLst>
                <a:ext uri="{FF2B5EF4-FFF2-40B4-BE49-F238E27FC236}">
                  <a16:creationId xmlns:a16="http://schemas.microsoft.com/office/drawing/2014/main" id="{1F0BB95F-BF4C-B24F-3CE8-E045101458E2}"/>
                </a:ext>
              </a:extLst>
            </p:cNvPr>
            <p:cNvSpPr>
              <a:spLocks noChangeArrowheads="1"/>
            </p:cNvSpPr>
            <p:nvPr/>
          </p:nvSpPr>
          <p:spPr bwMode="auto">
            <a:xfrm>
              <a:off x="3541713" y="5813425"/>
              <a:ext cx="55562"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92" name="Oval 363">
              <a:extLst>
                <a:ext uri="{FF2B5EF4-FFF2-40B4-BE49-F238E27FC236}">
                  <a16:creationId xmlns:a16="http://schemas.microsoft.com/office/drawing/2014/main" id="{1ACEAA0B-4246-9B9D-5D8B-16847DB873CD}"/>
                </a:ext>
              </a:extLst>
            </p:cNvPr>
            <p:cNvSpPr>
              <a:spLocks noChangeArrowheads="1"/>
            </p:cNvSpPr>
            <p:nvPr/>
          </p:nvSpPr>
          <p:spPr bwMode="auto">
            <a:xfrm>
              <a:off x="2211388" y="5256213"/>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93" name="Oval 364">
              <a:extLst>
                <a:ext uri="{FF2B5EF4-FFF2-40B4-BE49-F238E27FC236}">
                  <a16:creationId xmlns:a16="http://schemas.microsoft.com/office/drawing/2014/main" id="{BD911507-58B5-F65C-C007-A92950043D5D}"/>
                </a:ext>
              </a:extLst>
            </p:cNvPr>
            <p:cNvSpPr>
              <a:spLocks noChangeArrowheads="1"/>
            </p:cNvSpPr>
            <p:nvPr/>
          </p:nvSpPr>
          <p:spPr bwMode="auto">
            <a:xfrm>
              <a:off x="5607050" y="377348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94" name="Oval 365">
              <a:extLst>
                <a:ext uri="{FF2B5EF4-FFF2-40B4-BE49-F238E27FC236}">
                  <a16:creationId xmlns:a16="http://schemas.microsoft.com/office/drawing/2014/main" id="{FC80A459-BA4E-4D57-8F81-731BE1A1C8D9}"/>
                </a:ext>
              </a:extLst>
            </p:cNvPr>
            <p:cNvSpPr>
              <a:spLocks noChangeArrowheads="1"/>
            </p:cNvSpPr>
            <p:nvPr/>
          </p:nvSpPr>
          <p:spPr bwMode="auto">
            <a:xfrm>
              <a:off x="5281613" y="604520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95" name="Oval 366">
              <a:extLst>
                <a:ext uri="{FF2B5EF4-FFF2-40B4-BE49-F238E27FC236}">
                  <a16:creationId xmlns:a16="http://schemas.microsoft.com/office/drawing/2014/main" id="{406FC8EB-DD95-EF9B-8049-4D3740EBA3AD}"/>
                </a:ext>
              </a:extLst>
            </p:cNvPr>
            <p:cNvSpPr>
              <a:spLocks noChangeArrowheads="1"/>
            </p:cNvSpPr>
            <p:nvPr/>
          </p:nvSpPr>
          <p:spPr bwMode="auto">
            <a:xfrm>
              <a:off x="6159500" y="2452688"/>
              <a:ext cx="55563"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96" name="Oval 367">
              <a:extLst>
                <a:ext uri="{FF2B5EF4-FFF2-40B4-BE49-F238E27FC236}">
                  <a16:creationId xmlns:a16="http://schemas.microsoft.com/office/drawing/2014/main" id="{40E82428-D237-4F31-1862-D042C98C1FB9}"/>
                </a:ext>
              </a:extLst>
            </p:cNvPr>
            <p:cNvSpPr>
              <a:spLocks noChangeArrowheads="1"/>
            </p:cNvSpPr>
            <p:nvPr/>
          </p:nvSpPr>
          <p:spPr bwMode="auto">
            <a:xfrm>
              <a:off x="2960688" y="586898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97" name="Oval 368">
              <a:extLst>
                <a:ext uri="{FF2B5EF4-FFF2-40B4-BE49-F238E27FC236}">
                  <a16:creationId xmlns:a16="http://schemas.microsoft.com/office/drawing/2014/main" id="{442A653F-0DCF-729C-C961-9AA8F4FDD194}"/>
                </a:ext>
              </a:extLst>
            </p:cNvPr>
            <p:cNvSpPr>
              <a:spLocks noChangeArrowheads="1"/>
            </p:cNvSpPr>
            <p:nvPr/>
          </p:nvSpPr>
          <p:spPr bwMode="auto">
            <a:xfrm>
              <a:off x="2436813" y="575945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98" name="Oval 369">
              <a:extLst>
                <a:ext uri="{FF2B5EF4-FFF2-40B4-BE49-F238E27FC236}">
                  <a16:creationId xmlns:a16="http://schemas.microsoft.com/office/drawing/2014/main" id="{7918F31E-90ED-0006-0932-087250A820E7}"/>
                </a:ext>
              </a:extLst>
            </p:cNvPr>
            <p:cNvSpPr>
              <a:spLocks noChangeArrowheads="1"/>
            </p:cNvSpPr>
            <p:nvPr/>
          </p:nvSpPr>
          <p:spPr bwMode="auto">
            <a:xfrm>
              <a:off x="3357563" y="5187950"/>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299" name="Oval 371">
              <a:extLst>
                <a:ext uri="{FF2B5EF4-FFF2-40B4-BE49-F238E27FC236}">
                  <a16:creationId xmlns:a16="http://schemas.microsoft.com/office/drawing/2014/main" id="{50C02C67-1124-8FC4-C66D-A50065BCE7AF}"/>
                </a:ext>
              </a:extLst>
            </p:cNvPr>
            <p:cNvSpPr>
              <a:spLocks noChangeArrowheads="1"/>
            </p:cNvSpPr>
            <p:nvPr/>
          </p:nvSpPr>
          <p:spPr bwMode="auto">
            <a:xfrm>
              <a:off x="5719763" y="2833688"/>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00" name="Oval 372">
              <a:extLst>
                <a:ext uri="{FF2B5EF4-FFF2-40B4-BE49-F238E27FC236}">
                  <a16:creationId xmlns:a16="http://schemas.microsoft.com/office/drawing/2014/main" id="{153E3E41-8C7D-BF02-E187-BE6E10905B96}"/>
                </a:ext>
              </a:extLst>
            </p:cNvPr>
            <p:cNvSpPr>
              <a:spLocks noChangeArrowheads="1"/>
            </p:cNvSpPr>
            <p:nvPr/>
          </p:nvSpPr>
          <p:spPr bwMode="auto">
            <a:xfrm>
              <a:off x="2776538" y="401796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01" name="Oval 373">
              <a:extLst>
                <a:ext uri="{FF2B5EF4-FFF2-40B4-BE49-F238E27FC236}">
                  <a16:creationId xmlns:a16="http://schemas.microsoft.com/office/drawing/2014/main" id="{970C5010-936B-1977-513B-C3142866E0A8}"/>
                </a:ext>
              </a:extLst>
            </p:cNvPr>
            <p:cNvSpPr>
              <a:spLocks noChangeArrowheads="1"/>
            </p:cNvSpPr>
            <p:nvPr/>
          </p:nvSpPr>
          <p:spPr bwMode="auto">
            <a:xfrm>
              <a:off x="6923088" y="4262438"/>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02" name="Oval 374">
              <a:extLst>
                <a:ext uri="{FF2B5EF4-FFF2-40B4-BE49-F238E27FC236}">
                  <a16:creationId xmlns:a16="http://schemas.microsoft.com/office/drawing/2014/main" id="{E451D044-650C-A210-0F60-5B89106CFF27}"/>
                </a:ext>
              </a:extLst>
            </p:cNvPr>
            <p:cNvSpPr>
              <a:spLocks noChangeArrowheads="1"/>
            </p:cNvSpPr>
            <p:nvPr/>
          </p:nvSpPr>
          <p:spPr bwMode="auto">
            <a:xfrm>
              <a:off x="5664200" y="4071938"/>
              <a:ext cx="55563"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03" name="Oval 375">
              <a:extLst>
                <a:ext uri="{FF2B5EF4-FFF2-40B4-BE49-F238E27FC236}">
                  <a16:creationId xmlns:a16="http://schemas.microsoft.com/office/drawing/2014/main" id="{91612601-48CF-47CE-370D-29FF195EC8F1}"/>
                </a:ext>
              </a:extLst>
            </p:cNvPr>
            <p:cNvSpPr>
              <a:spLocks noChangeArrowheads="1"/>
            </p:cNvSpPr>
            <p:nvPr/>
          </p:nvSpPr>
          <p:spPr bwMode="auto">
            <a:xfrm>
              <a:off x="4135438" y="393700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04" name="Oval 376">
              <a:extLst>
                <a:ext uri="{FF2B5EF4-FFF2-40B4-BE49-F238E27FC236}">
                  <a16:creationId xmlns:a16="http://schemas.microsoft.com/office/drawing/2014/main" id="{19FA0337-7690-BFF2-DD8E-D318A3D4F205}"/>
                </a:ext>
              </a:extLst>
            </p:cNvPr>
            <p:cNvSpPr>
              <a:spLocks noChangeArrowheads="1"/>
            </p:cNvSpPr>
            <p:nvPr/>
          </p:nvSpPr>
          <p:spPr bwMode="auto">
            <a:xfrm>
              <a:off x="5310188" y="5746750"/>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05" name="Oval 377">
              <a:extLst>
                <a:ext uri="{FF2B5EF4-FFF2-40B4-BE49-F238E27FC236}">
                  <a16:creationId xmlns:a16="http://schemas.microsoft.com/office/drawing/2014/main" id="{7DE10034-7EA0-CE95-8C67-769D34B5D268}"/>
                </a:ext>
              </a:extLst>
            </p:cNvPr>
            <p:cNvSpPr>
              <a:spLocks noChangeArrowheads="1"/>
            </p:cNvSpPr>
            <p:nvPr/>
          </p:nvSpPr>
          <p:spPr bwMode="auto">
            <a:xfrm>
              <a:off x="6669088" y="3460750"/>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06" name="Oval 378">
              <a:extLst>
                <a:ext uri="{FF2B5EF4-FFF2-40B4-BE49-F238E27FC236}">
                  <a16:creationId xmlns:a16="http://schemas.microsoft.com/office/drawing/2014/main" id="{D06FDE52-E98F-B65E-8232-9FAF9DC106A7}"/>
                </a:ext>
              </a:extLst>
            </p:cNvPr>
            <p:cNvSpPr>
              <a:spLocks noChangeArrowheads="1"/>
            </p:cNvSpPr>
            <p:nvPr/>
          </p:nvSpPr>
          <p:spPr bwMode="auto">
            <a:xfrm>
              <a:off x="6215063" y="192246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07" name="Oval 379">
              <a:extLst>
                <a:ext uri="{FF2B5EF4-FFF2-40B4-BE49-F238E27FC236}">
                  <a16:creationId xmlns:a16="http://schemas.microsoft.com/office/drawing/2014/main" id="{44B52C5C-B212-E3B5-812A-A0653474E696}"/>
                </a:ext>
              </a:extLst>
            </p:cNvPr>
            <p:cNvSpPr>
              <a:spLocks noChangeArrowheads="1"/>
            </p:cNvSpPr>
            <p:nvPr/>
          </p:nvSpPr>
          <p:spPr bwMode="auto">
            <a:xfrm>
              <a:off x="5592763" y="386873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08" name="Oval 380">
              <a:extLst>
                <a:ext uri="{FF2B5EF4-FFF2-40B4-BE49-F238E27FC236}">
                  <a16:creationId xmlns:a16="http://schemas.microsoft.com/office/drawing/2014/main" id="{17CD5941-E110-786B-C3C2-5094C275F051}"/>
                </a:ext>
              </a:extLst>
            </p:cNvPr>
            <p:cNvSpPr>
              <a:spLocks noChangeArrowheads="1"/>
            </p:cNvSpPr>
            <p:nvPr/>
          </p:nvSpPr>
          <p:spPr bwMode="auto">
            <a:xfrm>
              <a:off x="7899400" y="5024438"/>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09" name="Oval 381">
              <a:extLst>
                <a:ext uri="{FF2B5EF4-FFF2-40B4-BE49-F238E27FC236}">
                  <a16:creationId xmlns:a16="http://schemas.microsoft.com/office/drawing/2014/main" id="{A2A963C0-830C-533D-1012-0347E5F641A3}"/>
                </a:ext>
              </a:extLst>
            </p:cNvPr>
            <p:cNvSpPr>
              <a:spLocks noChangeArrowheads="1"/>
            </p:cNvSpPr>
            <p:nvPr/>
          </p:nvSpPr>
          <p:spPr bwMode="auto">
            <a:xfrm>
              <a:off x="5592763" y="498475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10" name="Oval 382">
              <a:extLst>
                <a:ext uri="{FF2B5EF4-FFF2-40B4-BE49-F238E27FC236}">
                  <a16:creationId xmlns:a16="http://schemas.microsoft.com/office/drawing/2014/main" id="{2CE211D0-8940-8D57-82E3-6E87AC78C2AD}"/>
                </a:ext>
              </a:extLst>
            </p:cNvPr>
            <p:cNvSpPr>
              <a:spLocks noChangeArrowheads="1"/>
            </p:cNvSpPr>
            <p:nvPr/>
          </p:nvSpPr>
          <p:spPr bwMode="auto">
            <a:xfrm>
              <a:off x="3498850" y="3786188"/>
              <a:ext cx="55563"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11" name="Oval 383">
              <a:extLst>
                <a:ext uri="{FF2B5EF4-FFF2-40B4-BE49-F238E27FC236}">
                  <a16:creationId xmlns:a16="http://schemas.microsoft.com/office/drawing/2014/main" id="{41399DCB-46F0-6E2A-F6C9-C26C876F0097}"/>
                </a:ext>
              </a:extLst>
            </p:cNvPr>
            <p:cNvSpPr>
              <a:spLocks noChangeArrowheads="1"/>
            </p:cNvSpPr>
            <p:nvPr/>
          </p:nvSpPr>
          <p:spPr bwMode="auto">
            <a:xfrm>
              <a:off x="6526213" y="4711700"/>
              <a:ext cx="57150"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12" name="Oval 384">
              <a:extLst>
                <a:ext uri="{FF2B5EF4-FFF2-40B4-BE49-F238E27FC236}">
                  <a16:creationId xmlns:a16="http://schemas.microsoft.com/office/drawing/2014/main" id="{4A7ECD10-AA09-D8A6-A79D-AEC0C2C88396}"/>
                </a:ext>
              </a:extLst>
            </p:cNvPr>
            <p:cNvSpPr>
              <a:spLocks noChangeArrowheads="1"/>
            </p:cNvSpPr>
            <p:nvPr/>
          </p:nvSpPr>
          <p:spPr bwMode="auto">
            <a:xfrm>
              <a:off x="4602163" y="352901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13" name="Oval 385">
              <a:extLst>
                <a:ext uri="{FF2B5EF4-FFF2-40B4-BE49-F238E27FC236}">
                  <a16:creationId xmlns:a16="http://schemas.microsoft.com/office/drawing/2014/main" id="{425F3AE6-9093-BB1E-BC99-803E904A24E6}"/>
                </a:ext>
              </a:extLst>
            </p:cNvPr>
            <p:cNvSpPr>
              <a:spLocks noChangeArrowheads="1"/>
            </p:cNvSpPr>
            <p:nvPr/>
          </p:nvSpPr>
          <p:spPr bwMode="auto">
            <a:xfrm>
              <a:off x="4178300" y="3024188"/>
              <a:ext cx="55563"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14" name="Oval 386">
              <a:extLst>
                <a:ext uri="{FF2B5EF4-FFF2-40B4-BE49-F238E27FC236}">
                  <a16:creationId xmlns:a16="http://schemas.microsoft.com/office/drawing/2014/main" id="{485C07CF-BC23-3A54-C3FE-31733D93DB16}"/>
                </a:ext>
              </a:extLst>
            </p:cNvPr>
            <p:cNvSpPr>
              <a:spLocks noChangeArrowheads="1"/>
            </p:cNvSpPr>
            <p:nvPr/>
          </p:nvSpPr>
          <p:spPr bwMode="auto">
            <a:xfrm>
              <a:off x="3271838" y="182721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15" name="Oval 387">
              <a:extLst>
                <a:ext uri="{FF2B5EF4-FFF2-40B4-BE49-F238E27FC236}">
                  <a16:creationId xmlns:a16="http://schemas.microsoft.com/office/drawing/2014/main" id="{1687A49D-44D8-52E1-03F4-6C05AEC5971D}"/>
                </a:ext>
              </a:extLst>
            </p:cNvPr>
            <p:cNvSpPr>
              <a:spLocks noChangeArrowheads="1"/>
            </p:cNvSpPr>
            <p:nvPr/>
          </p:nvSpPr>
          <p:spPr bwMode="auto">
            <a:xfrm>
              <a:off x="3767138" y="441325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16" name="Oval 388">
              <a:extLst>
                <a:ext uri="{FF2B5EF4-FFF2-40B4-BE49-F238E27FC236}">
                  <a16:creationId xmlns:a16="http://schemas.microsoft.com/office/drawing/2014/main" id="{E6236128-EBAC-02BB-027B-EC1ECF4515EE}"/>
                </a:ext>
              </a:extLst>
            </p:cNvPr>
            <p:cNvSpPr>
              <a:spLocks noChangeArrowheads="1"/>
            </p:cNvSpPr>
            <p:nvPr/>
          </p:nvSpPr>
          <p:spPr bwMode="auto">
            <a:xfrm>
              <a:off x="6894513" y="4452938"/>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17" name="Oval 389">
              <a:extLst>
                <a:ext uri="{FF2B5EF4-FFF2-40B4-BE49-F238E27FC236}">
                  <a16:creationId xmlns:a16="http://schemas.microsoft.com/office/drawing/2014/main" id="{CF22756E-D308-8EC1-E8B0-B01C69401A5D}"/>
                </a:ext>
              </a:extLst>
            </p:cNvPr>
            <p:cNvSpPr>
              <a:spLocks noChangeArrowheads="1"/>
            </p:cNvSpPr>
            <p:nvPr/>
          </p:nvSpPr>
          <p:spPr bwMode="auto">
            <a:xfrm>
              <a:off x="6272213" y="561022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18" name="Oval 390">
              <a:extLst>
                <a:ext uri="{FF2B5EF4-FFF2-40B4-BE49-F238E27FC236}">
                  <a16:creationId xmlns:a16="http://schemas.microsoft.com/office/drawing/2014/main" id="{65D5B226-DD29-55EF-C367-53B57BB70A0C}"/>
                </a:ext>
              </a:extLst>
            </p:cNvPr>
            <p:cNvSpPr>
              <a:spLocks noChangeArrowheads="1"/>
            </p:cNvSpPr>
            <p:nvPr/>
          </p:nvSpPr>
          <p:spPr bwMode="auto">
            <a:xfrm>
              <a:off x="3101975" y="4167188"/>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19" name="Oval 391">
              <a:extLst>
                <a:ext uri="{FF2B5EF4-FFF2-40B4-BE49-F238E27FC236}">
                  <a16:creationId xmlns:a16="http://schemas.microsoft.com/office/drawing/2014/main" id="{9F8DE858-E817-3918-3724-49C6ECE3159E}"/>
                </a:ext>
              </a:extLst>
            </p:cNvPr>
            <p:cNvSpPr>
              <a:spLocks noChangeArrowheads="1"/>
            </p:cNvSpPr>
            <p:nvPr/>
          </p:nvSpPr>
          <p:spPr bwMode="auto">
            <a:xfrm>
              <a:off x="2578100" y="377348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20" name="Oval 392">
              <a:extLst>
                <a:ext uri="{FF2B5EF4-FFF2-40B4-BE49-F238E27FC236}">
                  <a16:creationId xmlns:a16="http://schemas.microsoft.com/office/drawing/2014/main" id="{2BC49259-509E-AAF1-2B6F-3C8F0149331C}"/>
                </a:ext>
              </a:extLst>
            </p:cNvPr>
            <p:cNvSpPr>
              <a:spLocks noChangeArrowheads="1"/>
            </p:cNvSpPr>
            <p:nvPr/>
          </p:nvSpPr>
          <p:spPr bwMode="auto">
            <a:xfrm>
              <a:off x="3711575" y="4208463"/>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21" name="Oval 393">
              <a:extLst>
                <a:ext uri="{FF2B5EF4-FFF2-40B4-BE49-F238E27FC236}">
                  <a16:creationId xmlns:a16="http://schemas.microsoft.com/office/drawing/2014/main" id="{6FC47E04-59A5-3CD9-AD80-87F98228D356}"/>
                </a:ext>
              </a:extLst>
            </p:cNvPr>
            <p:cNvSpPr>
              <a:spLocks noChangeArrowheads="1"/>
            </p:cNvSpPr>
            <p:nvPr/>
          </p:nvSpPr>
          <p:spPr bwMode="auto">
            <a:xfrm>
              <a:off x="4956175" y="4044950"/>
              <a:ext cx="57150"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22" name="Oval 394">
              <a:extLst>
                <a:ext uri="{FF2B5EF4-FFF2-40B4-BE49-F238E27FC236}">
                  <a16:creationId xmlns:a16="http://schemas.microsoft.com/office/drawing/2014/main" id="{82B63B53-2219-3DBB-6D28-6016120A90A2}"/>
                </a:ext>
              </a:extLst>
            </p:cNvPr>
            <p:cNvSpPr>
              <a:spLocks noChangeArrowheads="1"/>
            </p:cNvSpPr>
            <p:nvPr/>
          </p:nvSpPr>
          <p:spPr bwMode="auto">
            <a:xfrm>
              <a:off x="6257925" y="2997200"/>
              <a:ext cx="57150"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23" name="Oval 395">
              <a:extLst>
                <a:ext uri="{FF2B5EF4-FFF2-40B4-BE49-F238E27FC236}">
                  <a16:creationId xmlns:a16="http://schemas.microsoft.com/office/drawing/2014/main" id="{7EB1DCA5-6257-6C68-1808-70496F81FA7E}"/>
                </a:ext>
              </a:extLst>
            </p:cNvPr>
            <p:cNvSpPr>
              <a:spLocks noChangeArrowheads="1"/>
            </p:cNvSpPr>
            <p:nvPr/>
          </p:nvSpPr>
          <p:spPr bwMode="auto">
            <a:xfrm>
              <a:off x="5253038" y="439896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24" name="Oval 396">
              <a:extLst>
                <a:ext uri="{FF2B5EF4-FFF2-40B4-BE49-F238E27FC236}">
                  <a16:creationId xmlns:a16="http://schemas.microsoft.com/office/drawing/2014/main" id="{48BF0F7C-A68A-8A3E-0ED8-DE85F1C9903E}"/>
                </a:ext>
              </a:extLst>
            </p:cNvPr>
            <p:cNvSpPr>
              <a:spLocks noChangeArrowheads="1"/>
            </p:cNvSpPr>
            <p:nvPr/>
          </p:nvSpPr>
          <p:spPr bwMode="auto">
            <a:xfrm>
              <a:off x="5353050" y="3949700"/>
              <a:ext cx="55563"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25" name="Oval 397">
              <a:extLst>
                <a:ext uri="{FF2B5EF4-FFF2-40B4-BE49-F238E27FC236}">
                  <a16:creationId xmlns:a16="http://schemas.microsoft.com/office/drawing/2014/main" id="{35648BC8-1473-15D9-0BF0-43160958B068}"/>
                </a:ext>
              </a:extLst>
            </p:cNvPr>
            <p:cNvSpPr>
              <a:spLocks noChangeArrowheads="1"/>
            </p:cNvSpPr>
            <p:nvPr/>
          </p:nvSpPr>
          <p:spPr bwMode="auto">
            <a:xfrm>
              <a:off x="3386138" y="4127500"/>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26" name="Oval 398">
              <a:extLst>
                <a:ext uri="{FF2B5EF4-FFF2-40B4-BE49-F238E27FC236}">
                  <a16:creationId xmlns:a16="http://schemas.microsoft.com/office/drawing/2014/main" id="{76F4C46F-5D7C-F074-5677-72409DB63C97}"/>
                </a:ext>
              </a:extLst>
            </p:cNvPr>
            <p:cNvSpPr>
              <a:spLocks noChangeArrowheads="1"/>
            </p:cNvSpPr>
            <p:nvPr/>
          </p:nvSpPr>
          <p:spPr bwMode="auto">
            <a:xfrm>
              <a:off x="4829175" y="2657475"/>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27" name="Oval 399">
              <a:extLst>
                <a:ext uri="{FF2B5EF4-FFF2-40B4-BE49-F238E27FC236}">
                  <a16:creationId xmlns:a16="http://schemas.microsoft.com/office/drawing/2014/main" id="{1463C32A-49E5-6D4C-FCFB-1CA004D6F85F}"/>
                </a:ext>
              </a:extLst>
            </p:cNvPr>
            <p:cNvSpPr>
              <a:spLocks noChangeArrowheads="1"/>
            </p:cNvSpPr>
            <p:nvPr/>
          </p:nvSpPr>
          <p:spPr bwMode="auto">
            <a:xfrm>
              <a:off x="3243263" y="437197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28" name="Oval 400">
              <a:extLst>
                <a:ext uri="{FF2B5EF4-FFF2-40B4-BE49-F238E27FC236}">
                  <a16:creationId xmlns:a16="http://schemas.microsoft.com/office/drawing/2014/main" id="{F027D2FD-3D4D-6C54-D4E5-E573B415EE9F}"/>
                </a:ext>
              </a:extLst>
            </p:cNvPr>
            <p:cNvSpPr>
              <a:spLocks noChangeArrowheads="1"/>
            </p:cNvSpPr>
            <p:nvPr/>
          </p:nvSpPr>
          <p:spPr bwMode="auto">
            <a:xfrm>
              <a:off x="5324475" y="4738688"/>
              <a:ext cx="55563"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29" name="Oval 401">
              <a:extLst>
                <a:ext uri="{FF2B5EF4-FFF2-40B4-BE49-F238E27FC236}">
                  <a16:creationId xmlns:a16="http://schemas.microsoft.com/office/drawing/2014/main" id="{D892A36D-7E6B-330D-DE8C-566C8B12C936}"/>
                </a:ext>
              </a:extLst>
            </p:cNvPr>
            <p:cNvSpPr>
              <a:spLocks noChangeArrowheads="1"/>
            </p:cNvSpPr>
            <p:nvPr/>
          </p:nvSpPr>
          <p:spPr bwMode="auto">
            <a:xfrm>
              <a:off x="4573588" y="3690938"/>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30" name="Oval 402">
              <a:extLst>
                <a:ext uri="{FF2B5EF4-FFF2-40B4-BE49-F238E27FC236}">
                  <a16:creationId xmlns:a16="http://schemas.microsoft.com/office/drawing/2014/main" id="{8D5438E2-D970-84CE-3FF9-92D2F6F05C60}"/>
                </a:ext>
              </a:extLst>
            </p:cNvPr>
            <p:cNvSpPr>
              <a:spLocks noChangeArrowheads="1"/>
            </p:cNvSpPr>
            <p:nvPr/>
          </p:nvSpPr>
          <p:spPr bwMode="auto">
            <a:xfrm>
              <a:off x="6073775" y="332422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31" name="Oval 403">
              <a:extLst>
                <a:ext uri="{FF2B5EF4-FFF2-40B4-BE49-F238E27FC236}">
                  <a16:creationId xmlns:a16="http://schemas.microsoft.com/office/drawing/2014/main" id="{A051A483-D03F-1638-102F-C5E1E4501D2F}"/>
                </a:ext>
              </a:extLst>
            </p:cNvPr>
            <p:cNvSpPr>
              <a:spLocks noChangeArrowheads="1"/>
            </p:cNvSpPr>
            <p:nvPr/>
          </p:nvSpPr>
          <p:spPr bwMode="auto">
            <a:xfrm>
              <a:off x="5848350" y="3990975"/>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32" name="Oval 404">
              <a:extLst>
                <a:ext uri="{FF2B5EF4-FFF2-40B4-BE49-F238E27FC236}">
                  <a16:creationId xmlns:a16="http://schemas.microsoft.com/office/drawing/2014/main" id="{1BEE4BA7-B598-0C92-1339-40857BAC3851}"/>
                </a:ext>
              </a:extLst>
            </p:cNvPr>
            <p:cNvSpPr>
              <a:spLocks noChangeArrowheads="1"/>
            </p:cNvSpPr>
            <p:nvPr/>
          </p:nvSpPr>
          <p:spPr bwMode="auto">
            <a:xfrm>
              <a:off x="2338388" y="457676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33" name="Oval 405">
              <a:extLst>
                <a:ext uri="{FF2B5EF4-FFF2-40B4-BE49-F238E27FC236}">
                  <a16:creationId xmlns:a16="http://schemas.microsoft.com/office/drawing/2014/main" id="{C37B302B-9C85-BD94-D264-BCA6FAAB962D}"/>
                </a:ext>
              </a:extLst>
            </p:cNvPr>
            <p:cNvSpPr>
              <a:spLocks noChangeArrowheads="1"/>
            </p:cNvSpPr>
            <p:nvPr/>
          </p:nvSpPr>
          <p:spPr bwMode="auto">
            <a:xfrm>
              <a:off x="2154238" y="468471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34" name="Oval 406">
              <a:extLst>
                <a:ext uri="{FF2B5EF4-FFF2-40B4-BE49-F238E27FC236}">
                  <a16:creationId xmlns:a16="http://schemas.microsoft.com/office/drawing/2014/main" id="{89093F2E-907A-431C-D02C-32BAFB5837D5}"/>
                </a:ext>
              </a:extLst>
            </p:cNvPr>
            <p:cNvSpPr>
              <a:spLocks noChangeArrowheads="1"/>
            </p:cNvSpPr>
            <p:nvPr/>
          </p:nvSpPr>
          <p:spPr bwMode="auto">
            <a:xfrm>
              <a:off x="1900238" y="5187950"/>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35" name="Oval 407">
              <a:extLst>
                <a:ext uri="{FF2B5EF4-FFF2-40B4-BE49-F238E27FC236}">
                  <a16:creationId xmlns:a16="http://schemas.microsoft.com/office/drawing/2014/main" id="{1574E011-D4B7-8DEE-D4C0-8964B5EE7B08}"/>
                </a:ext>
              </a:extLst>
            </p:cNvPr>
            <p:cNvSpPr>
              <a:spLocks noChangeArrowheads="1"/>
            </p:cNvSpPr>
            <p:nvPr/>
          </p:nvSpPr>
          <p:spPr bwMode="auto">
            <a:xfrm>
              <a:off x="4389438" y="3500438"/>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36" name="Oval 409">
              <a:extLst>
                <a:ext uri="{FF2B5EF4-FFF2-40B4-BE49-F238E27FC236}">
                  <a16:creationId xmlns:a16="http://schemas.microsoft.com/office/drawing/2014/main" id="{725E559A-354B-A554-8F6C-90BACBD6A4AA}"/>
                </a:ext>
              </a:extLst>
            </p:cNvPr>
            <p:cNvSpPr>
              <a:spLocks noChangeArrowheads="1"/>
            </p:cNvSpPr>
            <p:nvPr/>
          </p:nvSpPr>
          <p:spPr bwMode="auto">
            <a:xfrm>
              <a:off x="7121525" y="4208463"/>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37" name="Oval 410">
              <a:extLst>
                <a:ext uri="{FF2B5EF4-FFF2-40B4-BE49-F238E27FC236}">
                  <a16:creationId xmlns:a16="http://schemas.microsoft.com/office/drawing/2014/main" id="{8D48B67D-5212-1B10-88E4-693DCA452708}"/>
                </a:ext>
              </a:extLst>
            </p:cNvPr>
            <p:cNvSpPr>
              <a:spLocks noChangeArrowheads="1"/>
            </p:cNvSpPr>
            <p:nvPr/>
          </p:nvSpPr>
          <p:spPr bwMode="auto">
            <a:xfrm>
              <a:off x="1984375" y="541972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38" name="Oval 411">
              <a:extLst>
                <a:ext uri="{FF2B5EF4-FFF2-40B4-BE49-F238E27FC236}">
                  <a16:creationId xmlns:a16="http://schemas.microsoft.com/office/drawing/2014/main" id="{6395F55A-1568-3976-8942-5991219CD0FB}"/>
                </a:ext>
              </a:extLst>
            </p:cNvPr>
            <p:cNvSpPr>
              <a:spLocks noChangeArrowheads="1"/>
            </p:cNvSpPr>
            <p:nvPr/>
          </p:nvSpPr>
          <p:spPr bwMode="auto">
            <a:xfrm>
              <a:off x="1927225" y="5119688"/>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39" name="Oval 412">
              <a:extLst>
                <a:ext uri="{FF2B5EF4-FFF2-40B4-BE49-F238E27FC236}">
                  <a16:creationId xmlns:a16="http://schemas.microsoft.com/office/drawing/2014/main" id="{809BE13C-629B-523F-0B20-860721A02BF2}"/>
                </a:ext>
              </a:extLst>
            </p:cNvPr>
            <p:cNvSpPr>
              <a:spLocks noChangeArrowheads="1"/>
            </p:cNvSpPr>
            <p:nvPr/>
          </p:nvSpPr>
          <p:spPr bwMode="auto">
            <a:xfrm>
              <a:off x="7121525" y="3868738"/>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40" name="Oval 413">
              <a:extLst>
                <a:ext uri="{FF2B5EF4-FFF2-40B4-BE49-F238E27FC236}">
                  <a16:creationId xmlns:a16="http://schemas.microsoft.com/office/drawing/2014/main" id="{F59FA3D0-6A99-FAB4-82C5-C60EE476CA96}"/>
                </a:ext>
              </a:extLst>
            </p:cNvPr>
            <p:cNvSpPr>
              <a:spLocks noChangeArrowheads="1"/>
            </p:cNvSpPr>
            <p:nvPr/>
          </p:nvSpPr>
          <p:spPr bwMode="auto">
            <a:xfrm>
              <a:off x="4106863" y="5786438"/>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41" name="Oval 414">
              <a:extLst>
                <a:ext uri="{FF2B5EF4-FFF2-40B4-BE49-F238E27FC236}">
                  <a16:creationId xmlns:a16="http://schemas.microsoft.com/office/drawing/2014/main" id="{3816F93A-8601-C3AD-5676-13EE8D716D83}"/>
                </a:ext>
              </a:extLst>
            </p:cNvPr>
            <p:cNvSpPr>
              <a:spLocks noChangeArrowheads="1"/>
            </p:cNvSpPr>
            <p:nvPr/>
          </p:nvSpPr>
          <p:spPr bwMode="auto">
            <a:xfrm>
              <a:off x="1984375" y="5024438"/>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42" name="Oval 415">
              <a:extLst>
                <a:ext uri="{FF2B5EF4-FFF2-40B4-BE49-F238E27FC236}">
                  <a16:creationId xmlns:a16="http://schemas.microsoft.com/office/drawing/2014/main" id="{3047D475-AB44-A931-841A-4A48573AB599}"/>
                </a:ext>
              </a:extLst>
            </p:cNvPr>
            <p:cNvSpPr>
              <a:spLocks noChangeArrowheads="1"/>
            </p:cNvSpPr>
            <p:nvPr/>
          </p:nvSpPr>
          <p:spPr bwMode="auto">
            <a:xfrm>
              <a:off x="6499225" y="2984500"/>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43" name="Oval 416">
              <a:extLst>
                <a:ext uri="{FF2B5EF4-FFF2-40B4-BE49-F238E27FC236}">
                  <a16:creationId xmlns:a16="http://schemas.microsoft.com/office/drawing/2014/main" id="{A4AA0432-325A-63C2-C342-B7AE6875112E}"/>
                </a:ext>
              </a:extLst>
            </p:cNvPr>
            <p:cNvSpPr>
              <a:spLocks noChangeArrowheads="1"/>
            </p:cNvSpPr>
            <p:nvPr/>
          </p:nvSpPr>
          <p:spPr bwMode="auto">
            <a:xfrm>
              <a:off x="3527425" y="2249488"/>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44" name="Oval 417">
              <a:extLst>
                <a:ext uri="{FF2B5EF4-FFF2-40B4-BE49-F238E27FC236}">
                  <a16:creationId xmlns:a16="http://schemas.microsoft.com/office/drawing/2014/main" id="{C04E7970-FDCC-78FF-89E9-518977855A67}"/>
                </a:ext>
              </a:extLst>
            </p:cNvPr>
            <p:cNvSpPr>
              <a:spLocks noChangeArrowheads="1"/>
            </p:cNvSpPr>
            <p:nvPr/>
          </p:nvSpPr>
          <p:spPr bwMode="auto">
            <a:xfrm>
              <a:off x="3838575" y="2235200"/>
              <a:ext cx="55563"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45" name="Oval 418">
              <a:extLst>
                <a:ext uri="{FF2B5EF4-FFF2-40B4-BE49-F238E27FC236}">
                  <a16:creationId xmlns:a16="http://schemas.microsoft.com/office/drawing/2014/main" id="{1CA29703-FF67-DEA2-04A9-119AA1074F73}"/>
                </a:ext>
              </a:extLst>
            </p:cNvPr>
            <p:cNvSpPr>
              <a:spLocks noChangeArrowheads="1"/>
            </p:cNvSpPr>
            <p:nvPr/>
          </p:nvSpPr>
          <p:spPr bwMode="auto">
            <a:xfrm>
              <a:off x="6499225" y="1731963"/>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46" name="Oval 419">
              <a:extLst>
                <a:ext uri="{FF2B5EF4-FFF2-40B4-BE49-F238E27FC236}">
                  <a16:creationId xmlns:a16="http://schemas.microsoft.com/office/drawing/2014/main" id="{CC4489FC-C36D-3F7C-61B9-84C8917CDBCC}"/>
                </a:ext>
              </a:extLst>
            </p:cNvPr>
            <p:cNvSpPr>
              <a:spLocks noChangeArrowheads="1"/>
            </p:cNvSpPr>
            <p:nvPr/>
          </p:nvSpPr>
          <p:spPr bwMode="auto">
            <a:xfrm>
              <a:off x="3810000" y="4140200"/>
              <a:ext cx="57150"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47" name="Oval 420">
              <a:extLst>
                <a:ext uri="{FF2B5EF4-FFF2-40B4-BE49-F238E27FC236}">
                  <a16:creationId xmlns:a16="http://schemas.microsoft.com/office/drawing/2014/main" id="{62817447-0CF0-1C36-B5BA-6B533B27E31C}"/>
                </a:ext>
              </a:extLst>
            </p:cNvPr>
            <p:cNvSpPr>
              <a:spLocks noChangeArrowheads="1"/>
            </p:cNvSpPr>
            <p:nvPr/>
          </p:nvSpPr>
          <p:spPr bwMode="auto">
            <a:xfrm>
              <a:off x="3271838" y="275272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48" name="Oval 421">
              <a:extLst>
                <a:ext uri="{FF2B5EF4-FFF2-40B4-BE49-F238E27FC236}">
                  <a16:creationId xmlns:a16="http://schemas.microsoft.com/office/drawing/2014/main" id="{E0A6FD4C-AB31-CDB2-161D-50013C55D040}"/>
                </a:ext>
              </a:extLst>
            </p:cNvPr>
            <p:cNvSpPr>
              <a:spLocks noChangeArrowheads="1"/>
            </p:cNvSpPr>
            <p:nvPr/>
          </p:nvSpPr>
          <p:spPr bwMode="auto">
            <a:xfrm>
              <a:off x="1998663" y="4929188"/>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49" name="Oval 422">
              <a:extLst>
                <a:ext uri="{FF2B5EF4-FFF2-40B4-BE49-F238E27FC236}">
                  <a16:creationId xmlns:a16="http://schemas.microsoft.com/office/drawing/2014/main" id="{3FB2C3AC-27F8-D779-AA03-6B05FE018BC2}"/>
                </a:ext>
              </a:extLst>
            </p:cNvPr>
            <p:cNvSpPr>
              <a:spLocks noChangeArrowheads="1"/>
            </p:cNvSpPr>
            <p:nvPr/>
          </p:nvSpPr>
          <p:spPr bwMode="auto">
            <a:xfrm>
              <a:off x="7164388" y="4643438"/>
              <a:ext cx="55562"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50" name="Oval 423">
              <a:extLst>
                <a:ext uri="{FF2B5EF4-FFF2-40B4-BE49-F238E27FC236}">
                  <a16:creationId xmlns:a16="http://schemas.microsoft.com/office/drawing/2014/main" id="{4D221655-B59D-9E93-64B2-BECECEC93917}"/>
                </a:ext>
              </a:extLst>
            </p:cNvPr>
            <p:cNvSpPr>
              <a:spLocks noChangeArrowheads="1"/>
            </p:cNvSpPr>
            <p:nvPr/>
          </p:nvSpPr>
          <p:spPr bwMode="auto">
            <a:xfrm>
              <a:off x="3271838" y="585470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51" name="Oval 424">
              <a:extLst>
                <a:ext uri="{FF2B5EF4-FFF2-40B4-BE49-F238E27FC236}">
                  <a16:creationId xmlns:a16="http://schemas.microsoft.com/office/drawing/2014/main" id="{480BB11D-9464-4F5C-2BF8-7246C842FF79}"/>
                </a:ext>
              </a:extLst>
            </p:cNvPr>
            <p:cNvSpPr>
              <a:spLocks noChangeArrowheads="1"/>
            </p:cNvSpPr>
            <p:nvPr/>
          </p:nvSpPr>
          <p:spPr bwMode="auto">
            <a:xfrm>
              <a:off x="3286125" y="253523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52" name="Oval 425">
              <a:extLst>
                <a:ext uri="{FF2B5EF4-FFF2-40B4-BE49-F238E27FC236}">
                  <a16:creationId xmlns:a16="http://schemas.microsoft.com/office/drawing/2014/main" id="{4A6EA0C3-4552-35C9-484F-E9B6DEBFF422}"/>
                </a:ext>
              </a:extLst>
            </p:cNvPr>
            <p:cNvSpPr>
              <a:spLocks noChangeArrowheads="1"/>
            </p:cNvSpPr>
            <p:nvPr/>
          </p:nvSpPr>
          <p:spPr bwMode="auto">
            <a:xfrm>
              <a:off x="2706688" y="4318000"/>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53" name="Oval 426">
              <a:extLst>
                <a:ext uri="{FF2B5EF4-FFF2-40B4-BE49-F238E27FC236}">
                  <a16:creationId xmlns:a16="http://schemas.microsoft.com/office/drawing/2014/main" id="{0515C4E2-B745-D885-521E-4D8902F3F24C}"/>
                </a:ext>
              </a:extLst>
            </p:cNvPr>
            <p:cNvSpPr>
              <a:spLocks noChangeArrowheads="1"/>
            </p:cNvSpPr>
            <p:nvPr/>
          </p:nvSpPr>
          <p:spPr bwMode="auto">
            <a:xfrm>
              <a:off x="3300413" y="2330450"/>
              <a:ext cx="57150"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54" name="Oval 427">
              <a:extLst>
                <a:ext uri="{FF2B5EF4-FFF2-40B4-BE49-F238E27FC236}">
                  <a16:creationId xmlns:a16="http://schemas.microsoft.com/office/drawing/2014/main" id="{B77B86F0-9BF3-6AED-F988-2A67156691EE}"/>
                </a:ext>
              </a:extLst>
            </p:cNvPr>
            <p:cNvSpPr>
              <a:spLocks noChangeArrowheads="1"/>
            </p:cNvSpPr>
            <p:nvPr/>
          </p:nvSpPr>
          <p:spPr bwMode="auto">
            <a:xfrm>
              <a:off x="2663825" y="457676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55" name="Oval 428">
              <a:extLst>
                <a:ext uri="{FF2B5EF4-FFF2-40B4-BE49-F238E27FC236}">
                  <a16:creationId xmlns:a16="http://schemas.microsoft.com/office/drawing/2014/main" id="{3E384699-7299-0F6B-E2C3-420D9A4A565D}"/>
                </a:ext>
              </a:extLst>
            </p:cNvPr>
            <p:cNvSpPr>
              <a:spLocks noChangeArrowheads="1"/>
            </p:cNvSpPr>
            <p:nvPr/>
          </p:nvSpPr>
          <p:spPr bwMode="auto">
            <a:xfrm>
              <a:off x="3752850" y="430371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56" name="Oval 429">
              <a:extLst>
                <a:ext uri="{FF2B5EF4-FFF2-40B4-BE49-F238E27FC236}">
                  <a16:creationId xmlns:a16="http://schemas.microsoft.com/office/drawing/2014/main" id="{C96E5E56-BB0D-D9F4-71E5-41A4B8E2C1DD}"/>
                </a:ext>
              </a:extLst>
            </p:cNvPr>
            <p:cNvSpPr>
              <a:spLocks noChangeArrowheads="1"/>
            </p:cNvSpPr>
            <p:nvPr/>
          </p:nvSpPr>
          <p:spPr bwMode="auto">
            <a:xfrm>
              <a:off x="3060700" y="6018213"/>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57" name="Oval 430">
              <a:extLst>
                <a:ext uri="{FF2B5EF4-FFF2-40B4-BE49-F238E27FC236}">
                  <a16:creationId xmlns:a16="http://schemas.microsoft.com/office/drawing/2014/main" id="{DBF35CEC-7C95-D966-7A3D-4D1337E0BF37}"/>
                </a:ext>
              </a:extLst>
            </p:cNvPr>
            <p:cNvSpPr>
              <a:spLocks noChangeArrowheads="1"/>
            </p:cNvSpPr>
            <p:nvPr/>
          </p:nvSpPr>
          <p:spPr bwMode="auto">
            <a:xfrm>
              <a:off x="2238375" y="5500688"/>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58" name="Oval 431">
              <a:extLst>
                <a:ext uri="{FF2B5EF4-FFF2-40B4-BE49-F238E27FC236}">
                  <a16:creationId xmlns:a16="http://schemas.microsoft.com/office/drawing/2014/main" id="{710DEFA8-4897-84FE-524B-0B177AD2B397}"/>
                </a:ext>
              </a:extLst>
            </p:cNvPr>
            <p:cNvSpPr>
              <a:spLocks noChangeArrowheads="1"/>
            </p:cNvSpPr>
            <p:nvPr/>
          </p:nvSpPr>
          <p:spPr bwMode="auto">
            <a:xfrm>
              <a:off x="2281238" y="3976688"/>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59" name="Oval 432">
              <a:extLst>
                <a:ext uri="{FF2B5EF4-FFF2-40B4-BE49-F238E27FC236}">
                  <a16:creationId xmlns:a16="http://schemas.microsoft.com/office/drawing/2014/main" id="{8FD3A230-0365-38B5-1431-E129F03EE464}"/>
                </a:ext>
              </a:extLst>
            </p:cNvPr>
            <p:cNvSpPr>
              <a:spLocks noChangeArrowheads="1"/>
            </p:cNvSpPr>
            <p:nvPr/>
          </p:nvSpPr>
          <p:spPr bwMode="auto">
            <a:xfrm>
              <a:off x="6681788" y="456247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60" name="Oval 433">
              <a:extLst>
                <a:ext uri="{FF2B5EF4-FFF2-40B4-BE49-F238E27FC236}">
                  <a16:creationId xmlns:a16="http://schemas.microsoft.com/office/drawing/2014/main" id="{9052C8A8-59D4-9E50-53A7-02A84CF5B1C9}"/>
                </a:ext>
              </a:extLst>
            </p:cNvPr>
            <p:cNvSpPr>
              <a:spLocks noChangeArrowheads="1"/>
            </p:cNvSpPr>
            <p:nvPr/>
          </p:nvSpPr>
          <p:spPr bwMode="auto">
            <a:xfrm>
              <a:off x="3951288" y="584200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61" name="Oval 434">
              <a:extLst>
                <a:ext uri="{FF2B5EF4-FFF2-40B4-BE49-F238E27FC236}">
                  <a16:creationId xmlns:a16="http://schemas.microsoft.com/office/drawing/2014/main" id="{57BE71D8-A91F-D5E9-DEB5-7D61060D79A7}"/>
                </a:ext>
              </a:extLst>
            </p:cNvPr>
            <p:cNvSpPr>
              <a:spLocks noChangeArrowheads="1"/>
            </p:cNvSpPr>
            <p:nvPr/>
          </p:nvSpPr>
          <p:spPr bwMode="auto">
            <a:xfrm>
              <a:off x="5267325" y="2452688"/>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62" name="Oval 435">
              <a:extLst>
                <a:ext uri="{FF2B5EF4-FFF2-40B4-BE49-F238E27FC236}">
                  <a16:creationId xmlns:a16="http://schemas.microsoft.com/office/drawing/2014/main" id="{9F7450E7-0B2B-5F6A-F644-53FE84E04D53}"/>
                </a:ext>
              </a:extLst>
            </p:cNvPr>
            <p:cNvSpPr>
              <a:spLocks noChangeArrowheads="1"/>
            </p:cNvSpPr>
            <p:nvPr/>
          </p:nvSpPr>
          <p:spPr bwMode="auto">
            <a:xfrm>
              <a:off x="2706688" y="5759450"/>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63" name="Oval 436">
              <a:extLst>
                <a:ext uri="{FF2B5EF4-FFF2-40B4-BE49-F238E27FC236}">
                  <a16:creationId xmlns:a16="http://schemas.microsoft.com/office/drawing/2014/main" id="{D921D52D-279D-2038-E2D6-E6953F268059}"/>
                </a:ext>
              </a:extLst>
            </p:cNvPr>
            <p:cNvSpPr>
              <a:spLocks noChangeArrowheads="1"/>
            </p:cNvSpPr>
            <p:nvPr/>
          </p:nvSpPr>
          <p:spPr bwMode="auto">
            <a:xfrm>
              <a:off x="5564188" y="5976938"/>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64" name="Oval 437">
              <a:extLst>
                <a:ext uri="{FF2B5EF4-FFF2-40B4-BE49-F238E27FC236}">
                  <a16:creationId xmlns:a16="http://schemas.microsoft.com/office/drawing/2014/main" id="{94B82CBB-424E-89F8-F6BA-209472C69F11}"/>
                </a:ext>
              </a:extLst>
            </p:cNvPr>
            <p:cNvSpPr>
              <a:spLocks noChangeArrowheads="1"/>
            </p:cNvSpPr>
            <p:nvPr/>
          </p:nvSpPr>
          <p:spPr bwMode="auto">
            <a:xfrm>
              <a:off x="3724275" y="5908675"/>
              <a:ext cx="57150"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65" name="Oval 438">
              <a:extLst>
                <a:ext uri="{FF2B5EF4-FFF2-40B4-BE49-F238E27FC236}">
                  <a16:creationId xmlns:a16="http://schemas.microsoft.com/office/drawing/2014/main" id="{B2CCE477-B811-BF66-31AF-0911E57395E7}"/>
                </a:ext>
              </a:extLst>
            </p:cNvPr>
            <p:cNvSpPr>
              <a:spLocks noChangeArrowheads="1"/>
            </p:cNvSpPr>
            <p:nvPr/>
          </p:nvSpPr>
          <p:spPr bwMode="auto">
            <a:xfrm>
              <a:off x="2706688" y="5964238"/>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66" name="Oval 439">
              <a:extLst>
                <a:ext uri="{FF2B5EF4-FFF2-40B4-BE49-F238E27FC236}">
                  <a16:creationId xmlns:a16="http://schemas.microsoft.com/office/drawing/2014/main" id="{398077CB-9DBF-A021-DFAB-2321A8C63453}"/>
                </a:ext>
              </a:extLst>
            </p:cNvPr>
            <p:cNvSpPr>
              <a:spLocks noChangeArrowheads="1"/>
            </p:cNvSpPr>
            <p:nvPr/>
          </p:nvSpPr>
          <p:spPr bwMode="auto">
            <a:xfrm>
              <a:off x="2154238" y="476726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67" name="Oval 440">
              <a:extLst>
                <a:ext uri="{FF2B5EF4-FFF2-40B4-BE49-F238E27FC236}">
                  <a16:creationId xmlns:a16="http://schemas.microsoft.com/office/drawing/2014/main" id="{E53A8030-07FC-3691-CBDB-91FFF7526F54}"/>
                </a:ext>
              </a:extLst>
            </p:cNvPr>
            <p:cNvSpPr>
              <a:spLocks noChangeArrowheads="1"/>
            </p:cNvSpPr>
            <p:nvPr/>
          </p:nvSpPr>
          <p:spPr bwMode="auto">
            <a:xfrm>
              <a:off x="6030913" y="410051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68" name="Oval 441">
              <a:extLst>
                <a:ext uri="{FF2B5EF4-FFF2-40B4-BE49-F238E27FC236}">
                  <a16:creationId xmlns:a16="http://schemas.microsoft.com/office/drawing/2014/main" id="{5158DCA5-0F4F-A921-7026-5E7F9A712AB3}"/>
                </a:ext>
              </a:extLst>
            </p:cNvPr>
            <p:cNvSpPr>
              <a:spLocks noChangeArrowheads="1"/>
            </p:cNvSpPr>
            <p:nvPr/>
          </p:nvSpPr>
          <p:spPr bwMode="auto">
            <a:xfrm>
              <a:off x="5903913" y="5881688"/>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69" name="Oval 442">
              <a:extLst>
                <a:ext uri="{FF2B5EF4-FFF2-40B4-BE49-F238E27FC236}">
                  <a16:creationId xmlns:a16="http://schemas.microsoft.com/office/drawing/2014/main" id="{9A2052B7-7B4E-5C26-F41B-79EE6F697554}"/>
                </a:ext>
              </a:extLst>
            </p:cNvPr>
            <p:cNvSpPr>
              <a:spLocks noChangeArrowheads="1"/>
            </p:cNvSpPr>
            <p:nvPr/>
          </p:nvSpPr>
          <p:spPr bwMode="auto">
            <a:xfrm>
              <a:off x="6229350" y="275272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70" name="Oval 443">
              <a:extLst>
                <a:ext uri="{FF2B5EF4-FFF2-40B4-BE49-F238E27FC236}">
                  <a16:creationId xmlns:a16="http://schemas.microsoft.com/office/drawing/2014/main" id="{8DB01B89-541B-3326-C6F5-DEF7BF764F3C}"/>
                </a:ext>
              </a:extLst>
            </p:cNvPr>
            <p:cNvSpPr>
              <a:spLocks noChangeArrowheads="1"/>
            </p:cNvSpPr>
            <p:nvPr/>
          </p:nvSpPr>
          <p:spPr bwMode="auto">
            <a:xfrm>
              <a:off x="2082800" y="484822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71" name="Oval 444">
              <a:extLst>
                <a:ext uri="{FF2B5EF4-FFF2-40B4-BE49-F238E27FC236}">
                  <a16:creationId xmlns:a16="http://schemas.microsoft.com/office/drawing/2014/main" id="{60926EE1-BADD-FA7B-C8FE-E7BE0A728C8D}"/>
                </a:ext>
              </a:extLst>
            </p:cNvPr>
            <p:cNvSpPr>
              <a:spLocks noChangeArrowheads="1"/>
            </p:cNvSpPr>
            <p:nvPr/>
          </p:nvSpPr>
          <p:spPr bwMode="auto">
            <a:xfrm>
              <a:off x="2890838" y="1731963"/>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72" name="Oval 445">
              <a:extLst>
                <a:ext uri="{FF2B5EF4-FFF2-40B4-BE49-F238E27FC236}">
                  <a16:creationId xmlns:a16="http://schemas.microsoft.com/office/drawing/2014/main" id="{C694AD96-6E44-15DA-9ED6-1D61D9148644}"/>
                </a:ext>
              </a:extLst>
            </p:cNvPr>
            <p:cNvSpPr>
              <a:spLocks noChangeArrowheads="1"/>
            </p:cNvSpPr>
            <p:nvPr/>
          </p:nvSpPr>
          <p:spPr bwMode="auto">
            <a:xfrm>
              <a:off x="2960688" y="420846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73" name="Oval 446">
              <a:extLst>
                <a:ext uri="{FF2B5EF4-FFF2-40B4-BE49-F238E27FC236}">
                  <a16:creationId xmlns:a16="http://schemas.microsoft.com/office/drawing/2014/main" id="{865E9EE0-B9ED-02F7-FC61-4A56C98EEECC}"/>
                </a:ext>
              </a:extLst>
            </p:cNvPr>
            <p:cNvSpPr>
              <a:spLocks noChangeArrowheads="1"/>
            </p:cNvSpPr>
            <p:nvPr/>
          </p:nvSpPr>
          <p:spPr bwMode="auto">
            <a:xfrm>
              <a:off x="3413125" y="593725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74" name="Oval 447">
              <a:extLst>
                <a:ext uri="{FF2B5EF4-FFF2-40B4-BE49-F238E27FC236}">
                  <a16:creationId xmlns:a16="http://schemas.microsoft.com/office/drawing/2014/main" id="{21B4FFDC-D53C-5A54-F22E-429BDF501EA3}"/>
                </a:ext>
              </a:extLst>
            </p:cNvPr>
            <p:cNvSpPr>
              <a:spLocks noChangeArrowheads="1"/>
            </p:cNvSpPr>
            <p:nvPr/>
          </p:nvSpPr>
          <p:spPr bwMode="auto">
            <a:xfrm>
              <a:off x="2508250" y="419576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75" name="Oval 448">
              <a:extLst>
                <a:ext uri="{FF2B5EF4-FFF2-40B4-BE49-F238E27FC236}">
                  <a16:creationId xmlns:a16="http://schemas.microsoft.com/office/drawing/2014/main" id="{4E80D49A-1DF3-BFA1-83EC-68776E516ADE}"/>
                </a:ext>
              </a:extLst>
            </p:cNvPr>
            <p:cNvSpPr>
              <a:spLocks noChangeArrowheads="1"/>
            </p:cNvSpPr>
            <p:nvPr/>
          </p:nvSpPr>
          <p:spPr bwMode="auto">
            <a:xfrm>
              <a:off x="5621338" y="2357438"/>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76" name="Oval 449">
              <a:extLst>
                <a:ext uri="{FF2B5EF4-FFF2-40B4-BE49-F238E27FC236}">
                  <a16:creationId xmlns:a16="http://schemas.microsoft.com/office/drawing/2014/main" id="{4BC6FC77-29DC-B5FF-0B40-855727DBEC5E}"/>
                </a:ext>
              </a:extLst>
            </p:cNvPr>
            <p:cNvSpPr>
              <a:spLocks noChangeArrowheads="1"/>
            </p:cNvSpPr>
            <p:nvPr/>
          </p:nvSpPr>
          <p:spPr bwMode="auto">
            <a:xfrm>
              <a:off x="2366963" y="3746500"/>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77" name="Oval 450">
              <a:extLst>
                <a:ext uri="{FF2B5EF4-FFF2-40B4-BE49-F238E27FC236}">
                  <a16:creationId xmlns:a16="http://schemas.microsoft.com/office/drawing/2014/main" id="{487D5935-F6D1-6CE0-B1AB-B25C41DF0DD8}"/>
                </a:ext>
              </a:extLst>
            </p:cNvPr>
            <p:cNvSpPr>
              <a:spLocks noChangeArrowheads="1"/>
            </p:cNvSpPr>
            <p:nvPr/>
          </p:nvSpPr>
          <p:spPr bwMode="auto">
            <a:xfrm>
              <a:off x="2493963" y="456247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78" name="Oval 451">
              <a:extLst>
                <a:ext uri="{FF2B5EF4-FFF2-40B4-BE49-F238E27FC236}">
                  <a16:creationId xmlns:a16="http://schemas.microsoft.com/office/drawing/2014/main" id="{FB4D8CB6-36BC-5422-253F-DFA45FBA59EE}"/>
                </a:ext>
              </a:extLst>
            </p:cNvPr>
            <p:cNvSpPr>
              <a:spLocks noChangeArrowheads="1"/>
            </p:cNvSpPr>
            <p:nvPr/>
          </p:nvSpPr>
          <p:spPr bwMode="auto">
            <a:xfrm>
              <a:off x="6838950" y="2071688"/>
              <a:ext cx="55563"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79" name="Oval 452">
              <a:extLst>
                <a:ext uri="{FF2B5EF4-FFF2-40B4-BE49-F238E27FC236}">
                  <a16:creationId xmlns:a16="http://schemas.microsoft.com/office/drawing/2014/main" id="{3323AF5D-2D9C-B8C0-59DD-B3D897A8B95B}"/>
                </a:ext>
              </a:extLst>
            </p:cNvPr>
            <p:cNvSpPr>
              <a:spLocks noChangeArrowheads="1"/>
            </p:cNvSpPr>
            <p:nvPr/>
          </p:nvSpPr>
          <p:spPr bwMode="auto">
            <a:xfrm>
              <a:off x="2082800" y="573246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80" name="Oval 453">
              <a:extLst>
                <a:ext uri="{FF2B5EF4-FFF2-40B4-BE49-F238E27FC236}">
                  <a16:creationId xmlns:a16="http://schemas.microsoft.com/office/drawing/2014/main" id="{1BCEEB0F-16D0-F261-51F2-AB60698682CC}"/>
                </a:ext>
              </a:extLst>
            </p:cNvPr>
            <p:cNvSpPr>
              <a:spLocks noChangeArrowheads="1"/>
            </p:cNvSpPr>
            <p:nvPr/>
          </p:nvSpPr>
          <p:spPr bwMode="auto">
            <a:xfrm>
              <a:off x="2395538" y="3446463"/>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81" name="Oval 454">
              <a:extLst>
                <a:ext uri="{FF2B5EF4-FFF2-40B4-BE49-F238E27FC236}">
                  <a16:creationId xmlns:a16="http://schemas.microsoft.com/office/drawing/2014/main" id="{0F1B8AAB-D61A-3F36-264A-19E3284C5477}"/>
                </a:ext>
              </a:extLst>
            </p:cNvPr>
            <p:cNvSpPr>
              <a:spLocks noChangeArrowheads="1"/>
            </p:cNvSpPr>
            <p:nvPr/>
          </p:nvSpPr>
          <p:spPr bwMode="auto">
            <a:xfrm>
              <a:off x="4164013" y="2276475"/>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82" name="Oval 455">
              <a:extLst>
                <a:ext uri="{FF2B5EF4-FFF2-40B4-BE49-F238E27FC236}">
                  <a16:creationId xmlns:a16="http://schemas.microsoft.com/office/drawing/2014/main" id="{D66C363C-7204-D4DD-0D2B-621EB4170DE4}"/>
                </a:ext>
              </a:extLst>
            </p:cNvPr>
            <p:cNvSpPr>
              <a:spLocks noChangeArrowheads="1"/>
            </p:cNvSpPr>
            <p:nvPr/>
          </p:nvSpPr>
          <p:spPr bwMode="auto">
            <a:xfrm>
              <a:off x="5848350" y="4154488"/>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83" name="Oval 456">
              <a:extLst>
                <a:ext uri="{FF2B5EF4-FFF2-40B4-BE49-F238E27FC236}">
                  <a16:creationId xmlns:a16="http://schemas.microsoft.com/office/drawing/2014/main" id="{FB9E3C33-4C83-26A8-191C-E4E0C94D57C6}"/>
                </a:ext>
              </a:extLst>
            </p:cNvPr>
            <p:cNvSpPr>
              <a:spLocks noChangeArrowheads="1"/>
            </p:cNvSpPr>
            <p:nvPr/>
          </p:nvSpPr>
          <p:spPr bwMode="auto">
            <a:xfrm>
              <a:off x="2281238" y="467201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84" name="Oval 457">
              <a:extLst>
                <a:ext uri="{FF2B5EF4-FFF2-40B4-BE49-F238E27FC236}">
                  <a16:creationId xmlns:a16="http://schemas.microsoft.com/office/drawing/2014/main" id="{E332C04A-C7FB-57D4-4119-57F3FF0953C2}"/>
                </a:ext>
              </a:extLst>
            </p:cNvPr>
            <p:cNvSpPr>
              <a:spLocks noChangeArrowheads="1"/>
            </p:cNvSpPr>
            <p:nvPr/>
          </p:nvSpPr>
          <p:spPr bwMode="auto">
            <a:xfrm>
              <a:off x="3541713" y="5813425"/>
              <a:ext cx="55562"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85" name="Oval 458">
              <a:extLst>
                <a:ext uri="{FF2B5EF4-FFF2-40B4-BE49-F238E27FC236}">
                  <a16:creationId xmlns:a16="http://schemas.microsoft.com/office/drawing/2014/main" id="{15E76E32-52D6-1447-5AB5-B6917A733117}"/>
                </a:ext>
              </a:extLst>
            </p:cNvPr>
            <p:cNvSpPr>
              <a:spLocks noChangeArrowheads="1"/>
            </p:cNvSpPr>
            <p:nvPr/>
          </p:nvSpPr>
          <p:spPr bwMode="auto">
            <a:xfrm>
              <a:off x="2211388" y="5256213"/>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86" name="Oval 459">
              <a:extLst>
                <a:ext uri="{FF2B5EF4-FFF2-40B4-BE49-F238E27FC236}">
                  <a16:creationId xmlns:a16="http://schemas.microsoft.com/office/drawing/2014/main" id="{CEC36C6B-23F9-823F-865F-C5784EA63D7C}"/>
                </a:ext>
              </a:extLst>
            </p:cNvPr>
            <p:cNvSpPr>
              <a:spLocks noChangeArrowheads="1"/>
            </p:cNvSpPr>
            <p:nvPr/>
          </p:nvSpPr>
          <p:spPr bwMode="auto">
            <a:xfrm>
              <a:off x="5607050" y="377348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87" name="Oval 460">
              <a:extLst>
                <a:ext uri="{FF2B5EF4-FFF2-40B4-BE49-F238E27FC236}">
                  <a16:creationId xmlns:a16="http://schemas.microsoft.com/office/drawing/2014/main" id="{C3EBB228-1567-554F-B58C-EDD4B9B637B3}"/>
                </a:ext>
              </a:extLst>
            </p:cNvPr>
            <p:cNvSpPr>
              <a:spLocks noChangeArrowheads="1"/>
            </p:cNvSpPr>
            <p:nvPr/>
          </p:nvSpPr>
          <p:spPr bwMode="auto">
            <a:xfrm>
              <a:off x="5281613" y="604520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88" name="Oval 461">
              <a:extLst>
                <a:ext uri="{FF2B5EF4-FFF2-40B4-BE49-F238E27FC236}">
                  <a16:creationId xmlns:a16="http://schemas.microsoft.com/office/drawing/2014/main" id="{43F962C2-93F8-33B9-5DD5-0F5CFC1B7885}"/>
                </a:ext>
              </a:extLst>
            </p:cNvPr>
            <p:cNvSpPr>
              <a:spLocks noChangeArrowheads="1"/>
            </p:cNvSpPr>
            <p:nvPr/>
          </p:nvSpPr>
          <p:spPr bwMode="auto">
            <a:xfrm>
              <a:off x="6159500" y="2452688"/>
              <a:ext cx="55563"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89" name="Oval 462">
              <a:extLst>
                <a:ext uri="{FF2B5EF4-FFF2-40B4-BE49-F238E27FC236}">
                  <a16:creationId xmlns:a16="http://schemas.microsoft.com/office/drawing/2014/main" id="{0034DAF1-78FE-DC18-F80B-E7F1C39976FA}"/>
                </a:ext>
              </a:extLst>
            </p:cNvPr>
            <p:cNvSpPr>
              <a:spLocks noChangeArrowheads="1"/>
            </p:cNvSpPr>
            <p:nvPr/>
          </p:nvSpPr>
          <p:spPr bwMode="auto">
            <a:xfrm>
              <a:off x="2960688" y="586898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90" name="Oval 463">
              <a:extLst>
                <a:ext uri="{FF2B5EF4-FFF2-40B4-BE49-F238E27FC236}">
                  <a16:creationId xmlns:a16="http://schemas.microsoft.com/office/drawing/2014/main" id="{5E41DDDF-93E8-F8FE-17B6-FEE2271C09BE}"/>
                </a:ext>
              </a:extLst>
            </p:cNvPr>
            <p:cNvSpPr>
              <a:spLocks noChangeArrowheads="1"/>
            </p:cNvSpPr>
            <p:nvPr/>
          </p:nvSpPr>
          <p:spPr bwMode="auto">
            <a:xfrm>
              <a:off x="2436813" y="575945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391" name="Oval 466">
              <a:extLst>
                <a:ext uri="{FF2B5EF4-FFF2-40B4-BE49-F238E27FC236}">
                  <a16:creationId xmlns:a16="http://schemas.microsoft.com/office/drawing/2014/main" id="{8A347055-6D33-CBEE-EE41-C7B17D6244D4}"/>
                </a:ext>
              </a:extLst>
            </p:cNvPr>
            <p:cNvSpPr>
              <a:spLocks noChangeAspect="1" noChangeArrowheads="1"/>
            </p:cNvSpPr>
            <p:nvPr/>
          </p:nvSpPr>
          <p:spPr bwMode="auto">
            <a:xfrm>
              <a:off x="3810000" y="2752725"/>
              <a:ext cx="228600" cy="222250"/>
            </a:xfrm>
            <a:prstGeom prst="ellipse">
              <a:avLst/>
            </a:prstGeom>
            <a:solidFill>
              <a:schemeClr val="bg1"/>
            </a:solidFill>
            <a:ln w="38100">
              <a:solidFill>
                <a:srgbClr val="FF0000"/>
              </a:solidFill>
              <a:prstDash val="sysDot"/>
              <a:round/>
              <a:headEnd/>
              <a:tailEnd/>
            </a:ln>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grpSp>
    </p:spTree>
    <p:extLst>
      <p:ext uri="{BB962C8B-B14F-4D97-AF65-F5344CB8AC3E}">
        <p14:creationId xmlns:p14="http://schemas.microsoft.com/office/powerpoint/2010/main" val="2779900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Network Resilience and Robustness</a:t>
            </a:r>
          </a:p>
        </p:txBody>
      </p:sp>
      <p:sp>
        <p:nvSpPr>
          <p:cNvPr id="2" name="Rectangle 3">
            <a:extLst>
              <a:ext uri="{FF2B5EF4-FFF2-40B4-BE49-F238E27FC236}">
                <a16:creationId xmlns:a16="http://schemas.microsoft.com/office/drawing/2014/main" id="{41651D67-7304-1BE0-6C29-D5FD1E8FB5FD}"/>
              </a:ext>
            </a:extLst>
          </p:cNvPr>
          <p:cNvSpPr txBox="1">
            <a:spLocks noChangeArrowheads="1"/>
          </p:cNvSpPr>
          <p:nvPr/>
        </p:nvSpPr>
        <p:spPr>
          <a:xfrm>
            <a:off x="533399" y="1066800"/>
            <a:ext cx="8448675" cy="685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altLang="en-US" sz="2400" dirty="0">
                <a:latin typeface="Arial" panose="020B0604020202020204" pitchFamily="34" charset="0"/>
                <a:ea typeface="ＭＳ Ｐゴシック" panose="020B0600070205080204" pitchFamily="34" charset="-128"/>
                <a:cs typeface="Arial" panose="020B0604020202020204" pitchFamily="34" charset="0"/>
              </a:rPr>
              <a:t>Gnutella network, </a:t>
            </a:r>
          </a:p>
          <a:p>
            <a:pPr lvl="1">
              <a:lnSpc>
                <a:spcPct val="80000"/>
              </a:lnSpc>
              <a:buFont typeface="Courier New" panose="02070309020205020404" pitchFamily="49" charset="0"/>
              <a:buChar char="o"/>
            </a:pPr>
            <a:r>
              <a:rPr lang="en-US" altLang="en-US" dirty="0">
                <a:latin typeface="Arial" panose="020B0604020202020204" pitchFamily="34" charset="0"/>
                <a:ea typeface="ＭＳ Ｐゴシック" panose="020B0600070205080204" pitchFamily="34" charset="-128"/>
                <a:cs typeface="Arial" panose="020B0604020202020204" pitchFamily="34" charset="0"/>
              </a:rPr>
              <a:t>22 most connected nodes removed (2.8% of the nodes)</a:t>
            </a:r>
          </a:p>
        </p:txBody>
      </p:sp>
      <p:pic>
        <p:nvPicPr>
          <p:cNvPr id="3" name="Picture 4" descr="output">
            <a:extLst>
              <a:ext uri="{FF2B5EF4-FFF2-40B4-BE49-F238E27FC236}">
                <a16:creationId xmlns:a16="http://schemas.microsoft.com/office/drawing/2014/main" id="{8BA81639-55C3-80C3-5B74-AD32D65B6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0"/>
            <a:ext cx="425767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392" descr="output">
            <a:extLst>
              <a:ext uri="{FF2B5EF4-FFF2-40B4-BE49-F238E27FC236}">
                <a16:creationId xmlns:a16="http://schemas.microsoft.com/office/drawing/2014/main" id="{7E5B1D3C-8243-C852-BEEA-3979DA847E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0"/>
            <a:ext cx="425767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 name="Text Box 7">
            <a:extLst>
              <a:ext uri="{FF2B5EF4-FFF2-40B4-BE49-F238E27FC236}">
                <a16:creationId xmlns:a16="http://schemas.microsoft.com/office/drawing/2014/main" id="{2A159B0F-DF31-7CB2-9923-0CEDF3A64CDB}"/>
              </a:ext>
            </a:extLst>
          </p:cNvPr>
          <p:cNvSpPr txBox="1">
            <a:spLocks noChangeArrowheads="1"/>
          </p:cNvSpPr>
          <p:nvPr/>
        </p:nvSpPr>
        <p:spPr bwMode="auto">
          <a:xfrm>
            <a:off x="4820846" y="5986403"/>
            <a:ext cx="43717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r>
              <a:rPr lang="en-US" altLang="en-US" sz="2000" dirty="0"/>
              <a:t>301 nodes in giant component (52%)</a:t>
            </a:r>
          </a:p>
        </p:txBody>
      </p:sp>
      <p:sp>
        <p:nvSpPr>
          <p:cNvPr id="395" name="Text Box 8">
            <a:extLst>
              <a:ext uri="{FF2B5EF4-FFF2-40B4-BE49-F238E27FC236}">
                <a16:creationId xmlns:a16="http://schemas.microsoft.com/office/drawing/2014/main" id="{1FEFBEEA-1BA2-F826-A952-26C195B7D162}"/>
              </a:ext>
            </a:extLst>
          </p:cNvPr>
          <p:cNvSpPr txBox="1">
            <a:spLocks noChangeArrowheads="1"/>
          </p:cNvSpPr>
          <p:nvPr/>
        </p:nvSpPr>
        <p:spPr bwMode="auto">
          <a:xfrm>
            <a:off x="395884" y="5986403"/>
            <a:ext cx="36182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r>
              <a:rPr lang="en-US" altLang="en-US" sz="2000" dirty="0"/>
              <a:t>574 nodes in giant component</a:t>
            </a:r>
          </a:p>
        </p:txBody>
      </p:sp>
    </p:spTree>
    <p:extLst>
      <p:ext uri="{BB962C8B-B14F-4D97-AF65-F5344CB8AC3E}">
        <p14:creationId xmlns:p14="http://schemas.microsoft.com/office/powerpoint/2010/main" val="91652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lendar&#10;&#10;Description automatically generated">
            <a:extLst>
              <a:ext uri="{FF2B5EF4-FFF2-40B4-BE49-F238E27FC236}">
                <a16:creationId xmlns:a16="http://schemas.microsoft.com/office/drawing/2014/main" id="{1E3DFB57-2BBF-1176-ABE0-92FB8369228D}"/>
              </a:ext>
            </a:extLst>
          </p:cNvPr>
          <p:cNvPicPr>
            <a:picLocks noChangeAspect="1"/>
          </p:cNvPicPr>
          <p:nvPr/>
        </p:nvPicPr>
        <p:blipFill rotWithShape="1">
          <a:blip r:embed="rId3"/>
          <a:srcRect l="50815" t="50000"/>
          <a:stretch/>
        </p:blipFill>
        <p:spPr>
          <a:xfrm>
            <a:off x="4604440" y="1357313"/>
            <a:ext cx="4304177" cy="3471994"/>
          </a:xfrm>
          <a:prstGeom prst="rect">
            <a:avLst/>
          </a:prstGeom>
        </p:spPr>
      </p:pic>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Network Resilience and Robustness</a:t>
            </a:r>
          </a:p>
        </p:txBody>
      </p:sp>
      <p:pic>
        <p:nvPicPr>
          <p:cNvPr id="4" name="Picture 3" descr="Calendar&#10;&#10;Description automatically generated">
            <a:extLst>
              <a:ext uri="{FF2B5EF4-FFF2-40B4-BE49-F238E27FC236}">
                <a16:creationId xmlns:a16="http://schemas.microsoft.com/office/drawing/2014/main" id="{7194FAA7-787A-773D-5E59-C9B045434329}"/>
              </a:ext>
            </a:extLst>
          </p:cNvPr>
          <p:cNvPicPr>
            <a:picLocks noChangeAspect="1"/>
          </p:cNvPicPr>
          <p:nvPr/>
        </p:nvPicPr>
        <p:blipFill rotWithShape="1">
          <a:blip r:embed="rId3"/>
          <a:srcRect t="50000" r="47192"/>
          <a:stretch/>
        </p:blipFill>
        <p:spPr>
          <a:xfrm>
            <a:off x="-16789" y="1357313"/>
            <a:ext cx="4621229" cy="3471994"/>
          </a:xfrm>
          <a:prstGeom prst="rect">
            <a:avLst/>
          </a:prstGeom>
        </p:spPr>
      </p:pic>
      <p:pic>
        <p:nvPicPr>
          <p:cNvPr id="5" name="Picture 4">
            <a:extLst>
              <a:ext uri="{FF2B5EF4-FFF2-40B4-BE49-F238E27FC236}">
                <a16:creationId xmlns:a16="http://schemas.microsoft.com/office/drawing/2014/main" id="{B7B757D9-CFA2-FD1A-9616-FA0B6A779462}"/>
              </a:ext>
            </a:extLst>
          </p:cNvPr>
          <p:cNvPicPr>
            <a:picLocks noChangeAspect="1"/>
          </p:cNvPicPr>
          <p:nvPr/>
        </p:nvPicPr>
        <p:blipFill>
          <a:blip r:embed="rId4"/>
          <a:stretch>
            <a:fillRect/>
          </a:stretch>
        </p:blipFill>
        <p:spPr>
          <a:xfrm>
            <a:off x="1307523" y="6108926"/>
            <a:ext cx="1972604" cy="537983"/>
          </a:xfrm>
          <a:prstGeom prst="rect">
            <a:avLst/>
          </a:prstGeom>
        </p:spPr>
      </p:pic>
      <p:sp>
        <p:nvSpPr>
          <p:cNvPr id="7" name="TextBox 6">
            <a:extLst>
              <a:ext uri="{FF2B5EF4-FFF2-40B4-BE49-F238E27FC236}">
                <a16:creationId xmlns:a16="http://schemas.microsoft.com/office/drawing/2014/main" id="{5C02B13A-97B0-3591-A010-56068972C63B}"/>
              </a:ext>
            </a:extLst>
          </p:cNvPr>
          <p:cNvSpPr txBox="1"/>
          <p:nvPr/>
        </p:nvSpPr>
        <p:spPr>
          <a:xfrm>
            <a:off x="4846326" y="5093263"/>
            <a:ext cx="4572000"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P∞: probability that a </a:t>
            </a:r>
            <a:r>
              <a:rPr lang="en-US" sz="2000" dirty="0" err="1">
                <a:latin typeface="Arial" panose="020B0604020202020204" pitchFamily="34" charset="0"/>
                <a:cs typeface="Arial" panose="020B0604020202020204" pitchFamily="34" charset="0"/>
              </a:rPr>
              <a:t>peeble</a:t>
            </a:r>
            <a:r>
              <a:rPr lang="en-US" sz="2000" dirty="0">
                <a:latin typeface="Arial" panose="020B0604020202020204" pitchFamily="34" charset="0"/>
                <a:cs typeface="Arial" panose="020B0604020202020204" pitchFamily="34" charset="0"/>
              </a:rPr>
              <a:t> belongs to the largest cluster</a:t>
            </a:r>
          </a:p>
          <a:p>
            <a:endParaRPr lang="en-US" sz="2000" dirty="0"/>
          </a:p>
        </p:txBody>
      </p:sp>
      <p:pic>
        <p:nvPicPr>
          <p:cNvPr id="9" name="Picture 8">
            <a:extLst>
              <a:ext uri="{FF2B5EF4-FFF2-40B4-BE49-F238E27FC236}">
                <a16:creationId xmlns:a16="http://schemas.microsoft.com/office/drawing/2014/main" id="{298B7934-4451-2876-29AF-118B5FE9160C}"/>
              </a:ext>
            </a:extLst>
          </p:cNvPr>
          <p:cNvPicPr>
            <a:picLocks noChangeAspect="1"/>
          </p:cNvPicPr>
          <p:nvPr/>
        </p:nvPicPr>
        <p:blipFill>
          <a:blip r:embed="rId5"/>
          <a:stretch>
            <a:fillRect/>
          </a:stretch>
        </p:blipFill>
        <p:spPr>
          <a:xfrm>
            <a:off x="5568262" y="6077772"/>
            <a:ext cx="2268215" cy="481136"/>
          </a:xfrm>
          <a:prstGeom prst="rect">
            <a:avLst/>
          </a:prstGeom>
        </p:spPr>
      </p:pic>
      <p:sp>
        <p:nvSpPr>
          <p:cNvPr id="11" name="TextBox 10">
            <a:extLst>
              <a:ext uri="{FF2B5EF4-FFF2-40B4-BE49-F238E27FC236}">
                <a16:creationId xmlns:a16="http://schemas.microsoft.com/office/drawing/2014/main" id="{2E1C5934-7880-78A9-F1D9-E4F96543231D}"/>
              </a:ext>
            </a:extLst>
          </p:cNvPr>
          <p:cNvSpPr txBox="1"/>
          <p:nvPr/>
        </p:nvSpPr>
        <p:spPr>
          <a:xfrm>
            <a:off x="203426" y="5028738"/>
            <a:ext cx="4094249" cy="70788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The average cluster size, </a:t>
            </a:r>
            <a:r>
              <a:rPr lang="en-US" sz="2000" dirty="0">
                <a:solidFill>
                  <a:srgbClr val="FF0000"/>
                </a:solidFill>
                <a:latin typeface="Arial" panose="020B0604020202020204" pitchFamily="34" charset="0"/>
                <a:cs typeface="Arial" panose="020B0604020202020204" pitchFamily="34" charset="0"/>
              </a:rPr>
              <a:t>〈s〉, </a:t>
            </a:r>
            <a:r>
              <a:rPr lang="en-US" sz="2000" dirty="0">
                <a:latin typeface="Arial" panose="020B0604020202020204" pitchFamily="34" charset="0"/>
                <a:cs typeface="Arial" panose="020B0604020202020204" pitchFamily="34" charset="0"/>
              </a:rPr>
              <a:t>in function of </a:t>
            </a:r>
            <a:r>
              <a:rPr lang="en-US" sz="2000" dirty="0">
                <a:solidFill>
                  <a:srgbClr val="FF0000"/>
                </a:solidFill>
                <a:latin typeface="Arial" panose="020B0604020202020204" pitchFamily="34" charset="0"/>
                <a:cs typeface="Arial" panose="020B0604020202020204" pitchFamily="34" charset="0"/>
              </a:rPr>
              <a:t>p</a:t>
            </a:r>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49269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0BC50E0-1192-7D11-C696-36867B7DFFF9}"/>
              </a:ext>
            </a:extLst>
          </p:cNvPr>
          <p:cNvSpPr txBox="1"/>
          <p:nvPr/>
        </p:nvSpPr>
        <p:spPr>
          <a:xfrm>
            <a:off x="332625" y="3703199"/>
            <a:ext cx="8597063" cy="347787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Fraction of nodes (f</a:t>
            </a:r>
            <a:r>
              <a:rPr lang="en-US" sz="2000" baseline="-25000" dirty="0">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that need to be removed to break down the network is characterized by p</a:t>
            </a:r>
            <a:r>
              <a:rPr lang="en-US" sz="2000" baseline="-25000" dirty="0">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For regular/random network f</a:t>
            </a:r>
            <a:r>
              <a:rPr lang="en-US" sz="2000" baseline="-25000" dirty="0">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=1-p</a:t>
            </a:r>
            <a:r>
              <a:rPr lang="en-US" sz="2000" baseline="-25000" dirty="0">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For scale free networks </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Molloy-Reed criteria: For a giant component to exist each node that belongs to it must be  connected to at least two other nodes on average </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Network Resilience and Robustness</a:t>
            </a:r>
          </a:p>
        </p:txBody>
      </p:sp>
      <p:sp>
        <p:nvSpPr>
          <p:cNvPr id="2" name="TextBox 1">
            <a:extLst>
              <a:ext uri="{FF2B5EF4-FFF2-40B4-BE49-F238E27FC236}">
                <a16:creationId xmlns:a16="http://schemas.microsoft.com/office/drawing/2014/main" id="{0F3BC350-C657-E3B0-CBB5-C00E96C515AF}"/>
              </a:ext>
            </a:extLst>
          </p:cNvPr>
          <p:cNvSpPr txBox="1"/>
          <p:nvPr/>
        </p:nvSpPr>
        <p:spPr>
          <a:xfrm>
            <a:off x="328611" y="1046956"/>
            <a:ext cx="6743701" cy="286232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value of </a:t>
            </a:r>
            <a:r>
              <a:rPr lang="en-US" sz="2000" dirty="0">
                <a:solidFill>
                  <a:srgbClr val="FF0000"/>
                </a:solidFill>
                <a:latin typeface="Arial" panose="020B0604020202020204" pitchFamily="34" charset="0"/>
                <a:cs typeface="Arial" panose="020B0604020202020204" pitchFamily="34" charset="0"/>
              </a:rPr>
              <a:t>p</a:t>
            </a:r>
            <a:r>
              <a:rPr lang="en-US" sz="2000" baseline="-25000" dirty="0">
                <a:solidFill>
                  <a:srgbClr val="FF0000"/>
                </a:solidFill>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depends on the lattice </a:t>
            </a:r>
            <a:r>
              <a:rPr lang="en-US" sz="2000" dirty="0">
                <a:solidFill>
                  <a:srgbClr val="FF0000"/>
                </a:solidFill>
                <a:latin typeface="Arial" panose="020B0604020202020204" pitchFamily="34" charset="0"/>
                <a:cs typeface="Arial" panose="020B0604020202020204" pitchFamily="34" charset="0"/>
              </a:rPr>
              <a:t>type</a:t>
            </a:r>
            <a:r>
              <a:rPr lang="en-US" sz="2000" dirty="0">
                <a:latin typeface="Arial" panose="020B0604020202020204" pitchFamily="34" charset="0"/>
                <a:cs typeface="Arial" panose="020B0604020202020204" pitchFamily="34" charset="0"/>
              </a:rPr>
              <a:t> (square and triangular) and </a:t>
            </a:r>
            <a:r>
              <a:rPr lang="en-US" sz="2000" dirty="0">
                <a:solidFill>
                  <a:srgbClr val="FF0000"/>
                </a:solidFill>
                <a:latin typeface="Arial" panose="020B0604020202020204" pitchFamily="34" charset="0"/>
                <a:cs typeface="Arial" panose="020B0604020202020204" pitchFamily="34" charset="0"/>
              </a:rPr>
              <a:t>dimension</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endParaRPr lang="en-US" sz="2000" dirty="0">
              <a:solidFill>
                <a:srgbClr val="FF0000"/>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critical exponents (</a:t>
            </a:r>
            <a:r>
              <a:rPr lang="el-GR" sz="2000" dirty="0">
                <a:solidFill>
                  <a:srgbClr val="FF0000"/>
                </a:solidFill>
                <a:latin typeface="Arial" panose="020B0604020202020204" pitchFamily="34" charset="0"/>
                <a:cs typeface="Arial" panose="020B0604020202020204" pitchFamily="34" charset="0"/>
              </a:rPr>
              <a:t>γ</a:t>
            </a:r>
            <a:r>
              <a:rPr lang="en-US" sz="2000" dirty="0">
                <a:solidFill>
                  <a:srgbClr val="FF0000"/>
                </a:solidFill>
                <a:latin typeface="Arial" panose="020B0604020202020204" pitchFamily="34" charset="0"/>
                <a:cs typeface="Arial" panose="020B0604020202020204" pitchFamily="34" charset="0"/>
              </a:rPr>
              <a:t>, </a:t>
            </a:r>
            <a:r>
              <a:rPr lang="el-GR" sz="2000" dirty="0">
                <a:solidFill>
                  <a:srgbClr val="FF0000"/>
                </a:solidFill>
                <a:latin typeface="Arial" panose="020B0604020202020204" pitchFamily="34" charset="0"/>
                <a:cs typeface="Arial" panose="020B0604020202020204" pitchFamily="34" charset="0"/>
              </a:rPr>
              <a:t>β</a:t>
            </a:r>
            <a:r>
              <a:rPr lang="en-US" sz="2000" dirty="0">
                <a:latin typeface="Arial" panose="020B0604020202020204" pitchFamily="34" charset="0"/>
                <a:cs typeface="Arial" panose="020B0604020202020204" pitchFamily="34" charset="0"/>
              </a:rPr>
              <a:t>) do </a:t>
            </a:r>
            <a:r>
              <a:rPr lang="en-US" sz="2000" dirty="0">
                <a:solidFill>
                  <a:srgbClr val="FF0000"/>
                </a:solidFill>
                <a:latin typeface="Arial" panose="020B0604020202020204" pitchFamily="34" charset="0"/>
                <a:cs typeface="Arial" panose="020B0604020202020204" pitchFamily="34" charset="0"/>
              </a:rPr>
              <a:t>not depend </a:t>
            </a:r>
            <a:r>
              <a:rPr lang="en-US" sz="2000" dirty="0">
                <a:latin typeface="Arial" panose="020B0604020202020204" pitchFamily="34" charset="0"/>
                <a:cs typeface="Arial" panose="020B0604020202020204" pitchFamily="34" charset="0"/>
              </a:rPr>
              <a:t>on the lattice</a:t>
            </a:r>
            <a:r>
              <a:rPr lang="en-US" sz="2000" dirty="0">
                <a:solidFill>
                  <a:srgbClr val="FF0000"/>
                </a:solidFill>
                <a:latin typeface="Arial" panose="020B0604020202020204" pitchFamily="34" charset="0"/>
                <a:cs typeface="Arial" panose="020B0604020202020204" pitchFamily="34" charset="0"/>
              </a:rPr>
              <a:t> type</a:t>
            </a:r>
            <a:r>
              <a:rPr lang="en-US" sz="2000" dirty="0">
                <a:latin typeface="Arial" panose="020B0604020202020204" pitchFamily="34" charset="0"/>
                <a:cs typeface="Arial" panose="020B0604020202020204" pitchFamily="34" charset="0"/>
              </a:rPr>
              <a:t>, but only on the lattice</a:t>
            </a:r>
            <a:r>
              <a:rPr lang="en-US" sz="2000" dirty="0">
                <a:solidFill>
                  <a:srgbClr val="FF0000"/>
                </a:solidFill>
                <a:latin typeface="Arial" panose="020B0604020202020204" pitchFamily="34" charset="0"/>
                <a:cs typeface="Arial" panose="020B0604020202020204" pitchFamily="34" charset="0"/>
              </a:rPr>
              <a:t> dimension, </a:t>
            </a:r>
            <a:r>
              <a:rPr lang="en-US" sz="2000" dirty="0">
                <a:latin typeface="Arial" panose="020B0604020202020204" pitchFamily="34" charset="0"/>
                <a:cs typeface="Arial" panose="020B0604020202020204" pitchFamily="34" charset="0"/>
              </a:rPr>
              <a:t>but for any </a:t>
            </a:r>
            <a:r>
              <a:rPr lang="en-US" sz="2000" dirty="0">
                <a:solidFill>
                  <a:srgbClr val="FF0000"/>
                </a:solidFill>
                <a:latin typeface="Arial" panose="020B0604020202020204" pitchFamily="34" charset="0"/>
                <a:cs typeface="Arial" panose="020B0604020202020204" pitchFamily="34" charset="0"/>
              </a:rPr>
              <a:t>d &gt; 6 </a:t>
            </a:r>
            <a:r>
              <a:rPr lang="en-US" sz="2000" dirty="0">
                <a:latin typeface="Arial" panose="020B0604020202020204" pitchFamily="34" charset="0"/>
                <a:cs typeface="Arial" panose="020B0604020202020204" pitchFamily="34" charset="0"/>
              </a:rPr>
              <a:t>we have </a:t>
            </a:r>
            <a:r>
              <a:rPr lang="el-GR" sz="2000" dirty="0">
                <a:solidFill>
                  <a:srgbClr val="FF0000"/>
                </a:solidFill>
                <a:latin typeface="Arial" panose="020B0604020202020204" pitchFamily="34" charset="0"/>
                <a:cs typeface="Arial" panose="020B0604020202020204" pitchFamily="34" charset="0"/>
              </a:rPr>
              <a:t>γ</a:t>
            </a:r>
            <a:r>
              <a:rPr lang="en-US" sz="2000" dirty="0">
                <a:latin typeface="Arial" panose="020B0604020202020204" pitchFamily="34" charset="0"/>
                <a:cs typeface="Arial" panose="020B0604020202020204" pitchFamily="34" charset="0"/>
              </a:rPr>
              <a:t>=1, and </a:t>
            </a:r>
            <a:r>
              <a:rPr lang="el-GR" sz="2000" dirty="0">
                <a:solidFill>
                  <a:srgbClr val="FF0000"/>
                </a:solidFill>
                <a:latin typeface="Arial" panose="020B0604020202020204" pitchFamily="34" charset="0"/>
                <a:cs typeface="Arial" panose="020B0604020202020204" pitchFamily="34" charset="0"/>
              </a:rPr>
              <a:t>β</a:t>
            </a:r>
            <a:r>
              <a:rPr lang="en-US" sz="2000" dirty="0">
                <a:latin typeface="Arial" panose="020B0604020202020204" pitchFamily="34" charset="0"/>
                <a:cs typeface="Arial" panose="020B0604020202020204" pitchFamily="34" charset="0"/>
              </a:rPr>
              <a:t> = 1.</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3" name="Picture 2" descr="Shape&#10;&#10;Description automatically generated with medium confidence">
            <a:extLst>
              <a:ext uri="{FF2B5EF4-FFF2-40B4-BE49-F238E27FC236}">
                <a16:creationId xmlns:a16="http://schemas.microsoft.com/office/drawing/2014/main" id="{CE399BF2-5DC7-EDB5-39E5-5D6D675D08EC}"/>
              </a:ext>
            </a:extLst>
          </p:cNvPr>
          <p:cNvPicPr>
            <a:picLocks noChangeAspect="1"/>
          </p:cNvPicPr>
          <p:nvPr/>
        </p:nvPicPr>
        <p:blipFill rotWithShape="1">
          <a:blip r:embed="rId3"/>
          <a:srcRect r="67491"/>
          <a:stretch/>
        </p:blipFill>
        <p:spPr>
          <a:xfrm>
            <a:off x="8139110" y="930354"/>
            <a:ext cx="1147765" cy="985581"/>
          </a:xfrm>
          <a:prstGeom prst="rect">
            <a:avLst/>
          </a:prstGeom>
        </p:spPr>
      </p:pic>
      <p:pic>
        <p:nvPicPr>
          <p:cNvPr id="4" name="Picture 3" descr="Shape, polygon&#10;&#10;Description automatically generated">
            <a:extLst>
              <a:ext uri="{FF2B5EF4-FFF2-40B4-BE49-F238E27FC236}">
                <a16:creationId xmlns:a16="http://schemas.microsoft.com/office/drawing/2014/main" id="{DB6AEDF1-37E4-0FC4-6C8A-A560D8530C04}"/>
              </a:ext>
            </a:extLst>
          </p:cNvPr>
          <p:cNvPicPr>
            <a:picLocks noChangeAspect="1"/>
          </p:cNvPicPr>
          <p:nvPr/>
        </p:nvPicPr>
        <p:blipFill rotWithShape="1">
          <a:blip r:embed="rId4"/>
          <a:srcRect t="54294" r="64714"/>
          <a:stretch/>
        </p:blipFill>
        <p:spPr>
          <a:xfrm>
            <a:off x="7073282" y="2124691"/>
            <a:ext cx="1065828" cy="985582"/>
          </a:xfrm>
          <a:prstGeom prst="rect">
            <a:avLst/>
          </a:prstGeom>
        </p:spPr>
      </p:pic>
      <p:graphicFrame>
        <p:nvGraphicFramePr>
          <p:cNvPr id="5" name="Object 4">
            <a:extLst>
              <a:ext uri="{FF2B5EF4-FFF2-40B4-BE49-F238E27FC236}">
                <a16:creationId xmlns:a16="http://schemas.microsoft.com/office/drawing/2014/main" id="{01888BC7-2CD0-2630-D84F-0D3FB3B46397}"/>
              </a:ext>
            </a:extLst>
          </p:cNvPr>
          <p:cNvGraphicFramePr>
            <a:graphicFrameLocks noChangeAspect="1"/>
          </p:cNvGraphicFramePr>
          <p:nvPr>
            <p:extLst>
              <p:ext uri="{D42A27DB-BD31-4B8C-83A1-F6EECF244321}">
                <p14:modId xmlns:p14="http://schemas.microsoft.com/office/powerpoint/2010/main" val="3474607623"/>
              </p:ext>
            </p:extLst>
          </p:nvPr>
        </p:nvGraphicFramePr>
        <p:xfrm>
          <a:off x="3700461" y="4644964"/>
          <a:ext cx="1935163" cy="1054100"/>
        </p:xfrm>
        <a:graphic>
          <a:graphicData uri="http://schemas.openxmlformats.org/presentationml/2006/ole">
            <mc:AlternateContent xmlns:mc="http://schemas.openxmlformats.org/markup-compatibility/2006">
              <mc:Choice xmlns:v="urn:schemas-microsoft-com:vml" Requires="v">
                <p:oleObj name="Equation" r:id="rId5" imgW="1066800" imgH="698500" progId="Equation.3">
                  <p:embed/>
                </p:oleObj>
              </mc:Choice>
              <mc:Fallback>
                <p:oleObj name="Equation" r:id="rId5" imgW="1066800" imgH="698500" progId="Equation.3">
                  <p:embed/>
                  <p:pic>
                    <p:nvPicPr>
                      <p:cNvPr id="7" name="Object 6">
                        <a:extLst>
                          <a:ext uri="{FF2B5EF4-FFF2-40B4-BE49-F238E27FC236}">
                            <a16:creationId xmlns:a16="http://schemas.microsoft.com/office/drawing/2014/main" id="{EDBA9404-20E4-C82D-FC5C-BF15595CB8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0461" y="4644964"/>
                        <a:ext cx="1935163" cy="1054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99780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3243263"/>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Cascading failures</a:t>
            </a:r>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37443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Cascading failures</a:t>
            </a:r>
          </a:p>
        </p:txBody>
      </p:sp>
      <p:sp>
        <p:nvSpPr>
          <p:cNvPr id="2" name="Rectangle 9">
            <a:extLst>
              <a:ext uri="{FF2B5EF4-FFF2-40B4-BE49-F238E27FC236}">
                <a16:creationId xmlns:a16="http://schemas.microsoft.com/office/drawing/2014/main" id="{194E6021-F740-53B4-3097-8825B8ED35D9}"/>
              </a:ext>
            </a:extLst>
          </p:cNvPr>
          <p:cNvSpPr>
            <a:spLocks noChangeArrowheads="1"/>
          </p:cNvSpPr>
          <p:nvPr/>
        </p:nvSpPr>
        <p:spPr bwMode="auto">
          <a:xfrm>
            <a:off x="0" y="1057274"/>
            <a:ext cx="9144000" cy="5715000"/>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r>
              <a:rPr lang="hu-HU" dirty="0">
                <a:solidFill>
                  <a:prstClr val="black"/>
                </a:solidFill>
                <a:latin typeface="Arial" charset="0"/>
              </a:rPr>
              <a:t>Thex</a:t>
            </a:r>
          </a:p>
        </p:txBody>
      </p:sp>
      <p:sp>
        <p:nvSpPr>
          <p:cNvPr id="3" name="TextBox 3">
            <a:extLst>
              <a:ext uri="{FF2B5EF4-FFF2-40B4-BE49-F238E27FC236}">
                <a16:creationId xmlns:a16="http://schemas.microsoft.com/office/drawing/2014/main" id="{46A53451-87D0-9AF7-2DAF-3DA76D6AF0C0}"/>
              </a:ext>
            </a:extLst>
          </p:cNvPr>
          <p:cNvSpPr txBox="1">
            <a:spLocks noChangeArrowheads="1"/>
          </p:cNvSpPr>
          <p:nvPr/>
        </p:nvSpPr>
        <p:spPr bwMode="auto">
          <a:xfrm>
            <a:off x="6486360" y="6457174"/>
            <a:ext cx="2590800" cy="230832"/>
          </a:xfrm>
          <a:prstGeom prst="rect">
            <a:avLst/>
          </a:prstGeom>
          <a:noFill/>
          <a:ln w="9525">
            <a:noFill/>
            <a:miter lim="800000"/>
            <a:headEnd/>
            <a:tailEnd/>
          </a:ln>
        </p:spPr>
        <p:txBody>
          <a:bodyPr wrap="square">
            <a:prstTxWarp prst="textNoShape">
              <a:avLst/>
            </a:prstTxWarp>
            <a:spAutoFit/>
          </a:bodyPr>
          <a:lstStyle/>
          <a:p>
            <a:pPr algn="r"/>
            <a:r>
              <a:rPr lang="en-US" sz="900" b="1" dirty="0">
                <a:solidFill>
                  <a:srgbClr val="BFBFBF"/>
                </a:solidFill>
                <a:latin typeface="Helvetica" pitchFamily="36" charset="0"/>
                <a:ea typeface="Helvetica" pitchFamily="36" charset="0"/>
                <a:cs typeface="Helvetica" pitchFamily="36" charset="0"/>
              </a:rPr>
              <a:t>Network Science: </a:t>
            </a:r>
            <a:r>
              <a:rPr lang="fr-FR" sz="900" b="1" dirty="0">
                <a:solidFill>
                  <a:srgbClr val="BFBFBF"/>
                </a:solidFill>
                <a:latin typeface="Helvetica" pitchFamily="36" charset="0"/>
                <a:ea typeface="Helvetica" pitchFamily="36" charset="0"/>
                <a:cs typeface="Helvetica" pitchFamily="36" charset="0"/>
              </a:rPr>
              <a:t>Introduction</a:t>
            </a:r>
            <a:endParaRPr lang="en-US" sz="600" i="1" dirty="0">
              <a:solidFill>
                <a:srgbClr val="BFBFBF"/>
              </a:solidFill>
              <a:latin typeface="Helvetica" pitchFamily="36" charset="0"/>
              <a:ea typeface="Helvetica" pitchFamily="36" charset="0"/>
              <a:cs typeface="Helvetica" pitchFamily="36" charset="0"/>
            </a:endParaRPr>
          </a:p>
        </p:txBody>
      </p:sp>
      <p:pic>
        <p:nvPicPr>
          <p:cNvPr id="4" name="Picture 3" descr="August14_2003_9.29pm_20hourbefore.pdf">
            <a:extLst>
              <a:ext uri="{FF2B5EF4-FFF2-40B4-BE49-F238E27FC236}">
                <a16:creationId xmlns:a16="http://schemas.microsoft.com/office/drawing/2014/main" id="{BA5EF847-8794-340C-1FBD-66AC5262E913}"/>
              </a:ext>
            </a:extLst>
          </p:cNvPr>
          <p:cNvPicPr>
            <a:picLocks noChangeAspect="1"/>
          </p:cNvPicPr>
          <p:nvPr/>
        </p:nvPicPr>
        <p:blipFill>
          <a:blip r:embed="rId3"/>
          <a:stretch>
            <a:fillRect/>
          </a:stretch>
        </p:blipFill>
        <p:spPr>
          <a:xfrm>
            <a:off x="1" y="2378080"/>
            <a:ext cx="4598281" cy="3361267"/>
          </a:xfrm>
          <a:prstGeom prst="rect">
            <a:avLst/>
          </a:prstGeom>
        </p:spPr>
      </p:pic>
      <p:pic>
        <p:nvPicPr>
          <p:cNvPr id="5" name="Picture 4" descr="August15_2012_9.14_7hourAfter.pdf">
            <a:extLst>
              <a:ext uri="{FF2B5EF4-FFF2-40B4-BE49-F238E27FC236}">
                <a16:creationId xmlns:a16="http://schemas.microsoft.com/office/drawing/2014/main" id="{BE07A1B1-0452-27BD-31E8-23CD5FA42D45}"/>
              </a:ext>
            </a:extLst>
          </p:cNvPr>
          <p:cNvPicPr>
            <a:picLocks noChangeAspect="1"/>
          </p:cNvPicPr>
          <p:nvPr/>
        </p:nvPicPr>
        <p:blipFill>
          <a:blip r:embed="rId4"/>
          <a:stretch>
            <a:fillRect/>
          </a:stretch>
        </p:blipFill>
        <p:spPr>
          <a:xfrm>
            <a:off x="4572000" y="2365380"/>
            <a:ext cx="4572000" cy="3352800"/>
          </a:xfrm>
          <a:prstGeom prst="rect">
            <a:avLst/>
          </a:prstGeom>
        </p:spPr>
      </p:pic>
      <p:sp>
        <p:nvSpPr>
          <p:cNvPr id="6" name="TextBox 5">
            <a:extLst>
              <a:ext uri="{FF2B5EF4-FFF2-40B4-BE49-F238E27FC236}">
                <a16:creationId xmlns:a16="http://schemas.microsoft.com/office/drawing/2014/main" id="{0BD23356-FE5D-605F-05E1-DA12A26AA7DA}"/>
              </a:ext>
            </a:extLst>
          </p:cNvPr>
          <p:cNvSpPr txBox="1"/>
          <p:nvPr/>
        </p:nvSpPr>
        <p:spPr>
          <a:xfrm>
            <a:off x="575733" y="5883273"/>
            <a:ext cx="2941230" cy="584776"/>
          </a:xfrm>
          <a:prstGeom prst="rect">
            <a:avLst/>
          </a:prstGeom>
          <a:noFill/>
        </p:spPr>
        <p:txBody>
          <a:bodyPr wrap="none" rtlCol="0">
            <a:spAutoFit/>
          </a:bodyPr>
          <a:lstStyle/>
          <a:p>
            <a:pPr algn="ctr"/>
            <a:r>
              <a:rPr lang="en-US" sz="1600" dirty="0">
                <a:solidFill>
                  <a:schemeClr val="bg1">
                    <a:lumMod val="75000"/>
                  </a:schemeClr>
                </a:solidFill>
              </a:rPr>
              <a:t>August 14, 2003: 9:29pm EDT</a:t>
            </a:r>
          </a:p>
          <a:p>
            <a:pPr algn="ctr"/>
            <a:r>
              <a:rPr lang="en-US" sz="1600" dirty="0">
                <a:solidFill>
                  <a:schemeClr val="bg1">
                    <a:lumMod val="75000"/>
                  </a:schemeClr>
                </a:solidFill>
              </a:rPr>
              <a:t>20 hours before</a:t>
            </a:r>
          </a:p>
        </p:txBody>
      </p:sp>
      <p:sp>
        <p:nvSpPr>
          <p:cNvPr id="7" name="TextBox 6">
            <a:extLst>
              <a:ext uri="{FF2B5EF4-FFF2-40B4-BE49-F238E27FC236}">
                <a16:creationId xmlns:a16="http://schemas.microsoft.com/office/drawing/2014/main" id="{0F127F89-C134-C6A0-F21A-4748CD628AD8}"/>
              </a:ext>
            </a:extLst>
          </p:cNvPr>
          <p:cNvSpPr txBox="1"/>
          <p:nvPr/>
        </p:nvSpPr>
        <p:spPr>
          <a:xfrm>
            <a:off x="5198533" y="5849406"/>
            <a:ext cx="2941230" cy="584776"/>
          </a:xfrm>
          <a:prstGeom prst="rect">
            <a:avLst/>
          </a:prstGeom>
          <a:noFill/>
        </p:spPr>
        <p:txBody>
          <a:bodyPr wrap="none" rtlCol="0">
            <a:spAutoFit/>
          </a:bodyPr>
          <a:lstStyle/>
          <a:p>
            <a:pPr algn="ctr"/>
            <a:r>
              <a:rPr lang="en-US" sz="1600" dirty="0">
                <a:solidFill>
                  <a:schemeClr val="bg1">
                    <a:lumMod val="75000"/>
                  </a:schemeClr>
                </a:solidFill>
              </a:rPr>
              <a:t>August 15, 2003: 9:14pm EDT</a:t>
            </a:r>
          </a:p>
          <a:p>
            <a:pPr algn="ctr"/>
            <a:r>
              <a:rPr lang="en-US" sz="1600" dirty="0">
                <a:solidFill>
                  <a:schemeClr val="bg1">
                    <a:lumMod val="75000"/>
                  </a:schemeClr>
                </a:solidFill>
              </a:rPr>
              <a:t>7 hours after</a:t>
            </a:r>
          </a:p>
        </p:txBody>
      </p:sp>
    </p:spTree>
    <p:extLst>
      <p:ext uri="{BB962C8B-B14F-4D97-AF65-F5344CB8AC3E}">
        <p14:creationId xmlns:p14="http://schemas.microsoft.com/office/powerpoint/2010/main" val="4171047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Cascading failures - Failure Propagation Model</a:t>
            </a:r>
          </a:p>
        </p:txBody>
      </p:sp>
      <p:sp>
        <p:nvSpPr>
          <p:cNvPr id="9" name="TextBox 8">
            <a:extLst>
              <a:ext uri="{FF2B5EF4-FFF2-40B4-BE49-F238E27FC236}">
                <a16:creationId xmlns:a16="http://schemas.microsoft.com/office/drawing/2014/main" id="{70AC8D05-C7C9-9164-50C8-91087D5C274B}"/>
              </a:ext>
            </a:extLst>
          </p:cNvPr>
          <p:cNvSpPr txBox="1"/>
          <p:nvPr/>
        </p:nvSpPr>
        <p:spPr>
          <a:xfrm>
            <a:off x="457200" y="1042988"/>
            <a:ext cx="8686800" cy="5632311"/>
          </a:xfrm>
          <a:prstGeom prst="rect">
            <a:avLst/>
          </a:prstGeom>
          <a:noFill/>
        </p:spPr>
        <p:txBody>
          <a:bodyPr wrap="square" rtlCol="0">
            <a:spAutoFit/>
          </a:bodyPr>
          <a:lstStyle/>
          <a:p>
            <a:pPr algn="l"/>
            <a:r>
              <a:rPr lang="en-US" sz="2000" b="1" i="0" dirty="0">
                <a:solidFill>
                  <a:srgbClr val="353535"/>
                </a:solidFill>
                <a:effectLst/>
                <a:latin typeface="Arial" panose="020B0604020202020204" pitchFamily="34" charset="0"/>
                <a:cs typeface="Arial" panose="020B0604020202020204" pitchFamily="34" charset="0"/>
              </a:rPr>
              <a:t>Failure Propagation Model</a:t>
            </a:r>
          </a:p>
          <a:p>
            <a:pPr marL="342900" indent="-342900" algn="l">
              <a:buFont typeface="Courier New" panose="02070309020205020404" pitchFamily="49" charset="0"/>
              <a:buChar char="o"/>
            </a:pPr>
            <a:endParaRPr lang="en-US" sz="2000" b="1" dirty="0">
              <a:solidFill>
                <a:srgbClr val="353535"/>
              </a:solidFill>
              <a:latin typeface="Arial" panose="020B0604020202020204" pitchFamily="34" charset="0"/>
              <a:cs typeface="Arial" panose="020B0604020202020204" pitchFamily="34" charset="0"/>
            </a:endParaRPr>
          </a:p>
          <a:p>
            <a:pPr marL="342900" indent="-342900" algn="l">
              <a:buFont typeface="Courier New" panose="02070309020205020404" pitchFamily="49" charset="0"/>
              <a:buChar char="o"/>
            </a:pPr>
            <a:r>
              <a:rPr lang="en-US" sz="2000" dirty="0">
                <a:latin typeface="Arial" panose="020B0604020202020204" pitchFamily="34" charset="0"/>
                <a:cs typeface="Arial" panose="020B0604020202020204" pitchFamily="34" charset="0"/>
              </a:rPr>
              <a:t>Each node contains an agent </a:t>
            </a:r>
          </a:p>
          <a:p>
            <a:pPr marL="342900" indent="-342900" algn="l">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marL="342900" indent="-342900" algn="l">
              <a:buFont typeface="Courier New" panose="02070309020205020404" pitchFamily="49" charset="0"/>
              <a:buChar char="o"/>
            </a:pPr>
            <a:r>
              <a:rPr lang="en-US" sz="2000" dirty="0">
                <a:latin typeface="Arial" panose="020B0604020202020204" pitchFamily="34" charset="0"/>
                <a:cs typeface="Arial" panose="020B0604020202020204" pitchFamily="34" charset="0"/>
              </a:rPr>
              <a:t>An agent </a:t>
            </a:r>
            <a:r>
              <a:rPr lang="en-US" sz="2000" dirty="0" err="1">
                <a:solidFill>
                  <a:srgbClr val="FF0000"/>
                </a:solidFill>
                <a:latin typeface="Arial" panose="020B0604020202020204" pitchFamily="34" charset="0"/>
                <a:cs typeface="Arial" panose="020B0604020202020204" pitchFamily="34" charset="0"/>
              </a:rPr>
              <a:t>i</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can be in the state </a:t>
            </a:r>
            <a:r>
              <a:rPr lang="en-US" sz="2000" dirty="0">
                <a:solidFill>
                  <a:srgbClr val="FF0000"/>
                </a:solidFill>
                <a:latin typeface="Arial" panose="020B0604020202020204" pitchFamily="34" charset="0"/>
                <a:cs typeface="Arial" panose="020B0604020202020204" pitchFamily="34" charset="0"/>
              </a:rPr>
              <a:t>0 </a:t>
            </a:r>
            <a:r>
              <a:rPr lang="en-US" sz="2000" dirty="0">
                <a:latin typeface="Arial" panose="020B0604020202020204" pitchFamily="34" charset="0"/>
                <a:cs typeface="Arial" panose="020B0604020202020204" pitchFamily="34" charset="0"/>
              </a:rPr>
              <a:t>(active or healthy) or </a:t>
            </a:r>
            <a:r>
              <a:rPr lang="en-US" sz="2000" dirty="0">
                <a:solidFill>
                  <a:srgbClr val="FF0000"/>
                </a:solidFill>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(inactive or failed), and is characterized by a breakdown threshold </a:t>
            </a:r>
            <a:r>
              <a:rPr lang="el-GR" sz="2000" dirty="0">
                <a:solidFill>
                  <a:srgbClr val="FF0000"/>
                </a:solidFill>
                <a:latin typeface="Arial" panose="020B0604020202020204" pitchFamily="34" charset="0"/>
                <a:cs typeface="Arial" panose="020B0604020202020204" pitchFamily="34" charset="0"/>
              </a:rPr>
              <a:t>φ</a:t>
            </a:r>
            <a:r>
              <a:rPr lang="en-US" sz="2000" dirty="0" err="1">
                <a:solidFill>
                  <a:srgbClr val="FF0000"/>
                </a:solidFill>
                <a:latin typeface="Arial" panose="020B0604020202020204" pitchFamily="34" charset="0"/>
                <a:cs typeface="Arial" panose="020B0604020202020204" pitchFamily="34" charset="0"/>
              </a:rPr>
              <a:t>i</a:t>
            </a:r>
            <a:r>
              <a:rPr lang="en-US" sz="2000" dirty="0">
                <a:solidFill>
                  <a:srgbClr val="FF0000"/>
                </a:solidFill>
                <a:latin typeface="Arial" panose="020B0604020202020204" pitchFamily="34" charset="0"/>
                <a:cs typeface="Arial" panose="020B0604020202020204" pitchFamily="34" charset="0"/>
              </a:rPr>
              <a:t> = </a:t>
            </a:r>
            <a:r>
              <a:rPr lang="el-GR" sz="2000" dirty="0">
                <a:solidFill>
                  <a:srgbClr val="FF0000"/>
                </a:solidFill>
                <a:latin typeface="Arial" panose="020B0604020202020204" pitchFamily="34" charset="0"/>
                <a:cs typeface="Arial" panose="020B0604020202020204" pitchFamily="34" charset="0"/>
              </a:rPr>
              <a:t>φ</a:t>
            </a:r>
            <a:r>
              <a:rPr lang="el-GR"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for all </a:t>
            </a:r>
            <a:r>
              <a:rPr lang="en-US" sz="2000" dirty="0" err="1">
                <a:solidFill>
                  <a:srgbClr val="FF0000"/>
                </a:solidFill>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a:t>
            </a:r>
          </a:p>
          <a:p>
            <a:pPr marL="342900" indent="-342900" algn="l">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marL="342900" indent="-342900" algn="l">
              <a:buFont typeface="Courier New" panose="02070309020205020404" pitchFamily="49" charset="0"/>
              <a:buChar char="o"/>
            </a:pPr>
            <a:r>
              <a:rPr lang="en-US" sz="2000" dirty="0">
                <a:latin typeface="Arial" panose="020B0604020202020204" pitchFamily="34" charset="0"/>
                <a:cs typeface="Arial" panose="020B0604020202020204" pitchFamily="34" charset="0"/>
              </a:rPr>
              <a:t>All agents are initially in the healthy state 0. </a:t>
            </a:r>
          </a:p>
          <a:p>
            <a:pPr marL="342900" indent="-342900" algn="l">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marL="342900" indent="-342900" algn="l">
              <a:buFont typeface="Courier New" panose="02070309020205020404" pitchFamily="49" charset="0"/>
              <a:buChar char="o"/>
            </a:pPr>
            <a:r>
              <a:rPr lang="en-US" sz="2000" dirty="0">
                <a:latin typeface="Arial" panose="020B0604020202020204" pitchFamily="34" charset="0"/>
                <a:cs typeface="Arial" panose="020B0604020202020204" pitchFamily="34" charset="0"/>
              </a:rPr>
              <a:t>At </a:t>
            </a:r>
            <a:r>
              <a:rPr lang="en-US" sz="2000" dirty="0">
                <a:solidFill>
                  <a:srgbClr val="FF0000"/>
                </a:solidFill>
                <a:latin typeface="Arial" panose="020B0604020202020204" pitchFamily="34" charset="0"/>
                <a:cs typeface="Arial" panose="020B0604020202020204" pitchFamily="34" charset="0"/>
              </a:rPr>
              <a:t>time t = 0 </a:t>
            </a:r>
            <a:r>
              <a:rPr lang="en-US" sz="2000" dirty="0">
                <a:latin typeface="Arial" panose="020B0604020202020204" pitchFamily="34" charset="0"/>
                <a:cs typeface="Arial" panose="020B0604020202020204" pitchFamily="34" charset="0"/>
              </a:rPr>
              <a:t>one agent switches to state </a:t>
            </a:r>
            <a:r>
              <a:rPr lang="en-US" sz="2000" dirty="0">
                <a:solidFill>
                  <a:srgbClr val="FF0000"/>
                </a:solidFill>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corresponding to an initial component failure or to the release of a new piece of information. </a:t>
            </a:r>
          </a:p>
          <a:p>
            <a:pPr marL="342900" indent="-342900" algn="l">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marL="342900" indent="-342900" algn="l">
              <a:buFont typeface="Courier New" panose="02070309020205020404" pitchFamily="49" charset="0"/>
              <a:buChar char="o"/>
            </a:pPr>
            <a:r>
              <a:rPr lang="en-US" sz="2000" dirty="0">
                <a:latin typeface="Arial" panose="020B0604020202020204" pitchFamily="34" charset="0"/>
                <a:cs typeface="Arial" panose="020B0604020202020204" pitchFamily="34" charset="0"/>
              </a:rPr>
              <a:t>In each subsequent time step we randomly pick an agent and update its state following a </a:t>
            </a:r>
            <a:r>
              <a:rPr lang="en-US" sz="2000" dirty="0">
                <a:solidFill>
                  <a:srgbClr val="FF0000"/>
                </a:solidFill>
                <a:latin typeface="Arial" panose="020B0604020202020204" pitchFamily="34" charset="0"/>
                <a:cs typeface="Arial" panose="020B0604020202020204" pitchFamily="34" charset="0"/>
              </a:rPr>
              <a:t>threshold rule</a:t>
            </a: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If the selected agent</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i</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in state </a:t>
            </a:r>
            <a:r>
              <a:rPr lang="en-US" sz="2000" dirty="0">
                <a:solidFill>
                  <a:srgbClr val="FF0000"/>
                </a:solidFill>
                <a:latin typeface="Arial" panose="020B0604020202020204" pitchFamily="34" charset="0"/>
                <a:cs typeface="Arial" panose="020B0604020202020204" pitchFamily="34" charset="0"/>
              </a:rPr>
              <a:t>0</a:t>
            </a:r>
            <a:r>
              <a:rPr lang="en-US" sz="2000" dirty="0">
                <a:latin typeface="Arial" panose="020B0604020202020204" pitchFamily="34" charset="0"/>
                <a:cs typeface="Arial" panose="020B0604020202020204" pitchFamily="34" charset="0"/>
              </a:rPr>
              <a:t>, it inspects the state of its </a:t>
            </a:r>
            <a:r>
              <a:rPr lang="en-US" sz="2000" dirty="0">
                <a:solidFill>
                  <a:srgbClr val="FF0000"/>
                </a:solidFill>
                <a:latin typeface="Arial" panose="020B0604020202020204" pitchFamily="34" charset="0"/>
                <a:cs typeface="Arial" panose="020B0604020202020204" pitchFamily="34" charset="0"/>
              </a:rPr>
              <a:t>k</a:t>
            </a:r>
            <a:r>
              <a:rPr lang="en-US" sz="2000" baseline="-25000" dirty="0">
                <a:solidFill>
                  <a:srgbClr val="FF0000"/>
                </a:solidFill>
                <a:latin typeface="Arial" panose="020B0604020202020204" pitchFamily="34" charset="0"/>
                <a:cs typeface="Arial" panose="020B0604020202020204" pitchFamily="34" charset="0"/>
              </a:rPr>
              <a:t>i</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neighbors and </a:t>
            </a:r>
            <a:r>
              <a:rPr lang="en-US" sz="2000" dirty="0">
                <a:solidFill>
                  <a:srgbClr val="FF0000"/>
                </a:solidFill>
                <a:latin typeface="Arial" panose="020B0604020202020204" pitchFamily="34" charset="0"/>
                <a:cs typeface="Arial" panose="020B0604020202020204" pitchFamily="34" charset="0"/>
              </a:rPr>
              <a:t>adopts state 1 </a:t>
            </a:r>
            <a:r>
              <a:rPr lang="en-US" sz="2000" dirty="0">
                <a:latin typeface="Arial" panose="020B0604020202020204" pitchFamily="34" charset="0"/>
                <a:cs typeface="Arial" panose="020B0604020202020204" pitchFamily="34" charset="0"/>
              </a:rPr>
              <a:t>(fails) if at </a:t>
            </a:r>
            <a:r>
              <a:rPr lang="en-US" sz="2000" dirty="0">
                <a:solidFill>
                  <a:srgbClr val="FF0000"/>
                </a:solidFill>
                <a:latin typeface="Arial" panose="020B0604020202020204" pitchFamily="34" charset="0"/>
                <a:cs typeface="Arial" panose="020B0604020202020204" pitchFamily="34" charset="0"/>
              </a:rPr>
              <a:t>least a </a:t>
            </a:r>
            <a:r>
              <a:rPr lang="el-GR" sz="2000" dirty="0">
                <a:solidFill>
                  <a:srgbClr val="FF0000"/>
                </a:solidFill>
                <a:latin typeface="Arial" panose="020B0604020202020204" pitchFamily="34" charset="0"/>
                <a:cs typeface="Arial" panose="020B0604020202020204" pitchFamily="34" charset="0"/>
              </a:rPr>
              <a:t>φ </a:t>
            </a:r>
            <a:r>
              <a:rPr lang="en-US" sz="2000" dirty="0">
                <a:latin typeface="Arial" panose="020B0604020202020204" pitchFamily="34" charset="0"/>
                <a:cs typeface="Arial" panose="020B0604020202020204" pitchFamily="34" charset="0"/>
              </a:rPr>
              <a:t>fraction of its </a:t>
            </a:r>
            <a:r>
              <a:rPr lang="en-US" sz="2000" dirty="0">
                <a:solidFill>
                  <a:srgbClr val="FF0000"/>
                </a:solidFill>
                <a:latin typeface="Arial" panose="020B0604020202020204" pitchFamily="34" charset="0"/>
                <a:cs typeface="Arial" panose="020B0604020202020204" pitchFamily="34" charset="0"/>
              </a:rPr>
              <a:t>k</a:t>
            </a:r>
            <a:r>
              <a:rPr lang="en-US" sz="2000" baseline="-25000" dirty="0">
                <a:solidFill>
                  <a:srgbClr val="FF0000"/>
                </a:solidFill>
                <a:latin typeface="Arial" panose="020B0604020202020204" pitchFamily="34" charset="0"/>
                <a:cs typeface="Arial" panose="020B0604020202020204" pitchFamily="34" charset="0"/>
              </a:rPr>
              <a:t>i </a:t>
            </a:r>
            <a:r>
              <a:rPr lang="en-US" sz="2000" dirty="0">
                <a:latin typeface="Arial" panose="020B0604020202020204" pitchFamily="34" charset="0"/>
                <a:cs typeface="Arial" panose="020B0604020202020204" pitchFamily="34" charset="0"/>
              </a:rPr>
              <a:t>neighbors are in </a:t>
            </a:r>
            <a:r>
              <a:rPr lang="en-US" sz="2000" dirty="0">
                <a:solidFill>
                  <a:srgbClr val="FF0000"/>
                </a:solidFill>
                <a:latin typeface="Arial" panose="020B0604020202020204" pitchFamily="34" charset="0"/>
                <a:cs typeface="Arial" panose="020B0604020202020204" pitchFamily="34" charset="0"/>
              </a:rPr>
              <a:t>state 1, </a:t>
            </a:r>
            <a:r>
              <a:rPr lang="en-US" sz="2000" dirty="0">
                <a:latin typeface="Arial" panose="020B0604020202020204" pitchFamily="34" charset="0"/>
                <a:cs typeface="Arial" panose="020B0604020202020204" pitchFamily="34" charset="0"/>
              </a:rPr>
              <a:t>otherwise it retains its original state </a:t>
            </a:r>
            <a:r>
              <a:rPr lang="en-US" sz="2000" dirty="0">
                <a:solidFill>
                  <a:srgbClr val="FF0000"/>
                </a:solidFill>
                <a:latin typeface="Arial" panose="020B0604020202020204" pitchFamily="34" charset="0"/>
                <a:cs typeface="Arial" panose="020B0604020202020204" pitchFamily="34" charset="0"/>
              </a:rPr>
              <a:t>0.</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If the selected agent </a:t>
            </a:r>
            <a:r>
              <a:rPr lang="en-US" sz="2000" dirty="0" err="1">
                <a:solidFill>
                  <a:srgbClr val="FF0000"/>
                </a:solidFill>
                <a:latin typeface="Arial" panose="020B0604020202020204" pitchFamily="34" charset="0"/>
                <a:cs typeface="Arial" panose="020B0604020202020204" pitchFamily="34" charset="0"/>
              </a:rPr>
              <a:t>i</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in state </a:t>
            </a:r>
            <a:r>
              <a:rPr lang="en-US" sz="2000" dirty="0">
                <a:solidFill>
                  <a:srgbClr val="FF0000"/>
                </a:solidFill>
                <a:latin typeface="Arial" panose="020B0604020202020204" pitchFamily="34" charset="0"/>
                <a:cs typeface="Arial" panose="020B0604020202020204" pitchFamily="34" charset="0"/>
              </a:rPr>
              <a:t>1, </a:t>
            </a:r>
            <a:r>
              <a:rPr lang="en-US" sz="2000" dirty="0">
                <a:latin typeface="Arial" panose="020B0604020202020204" pitchFamily="34" charset="0"/>
                <a:cs typeface="Arial" panose="020B0604020202020204" pitchFamily="34" charset="0"/>
              </a:rPr>
              <a:t>it does not change its state</a:t>
            </a:r>
          </a:p>
        </p:txBody>
      </p:sp>
    </p:spTree>
    <p:extLst>
      <p:ext uri="{BB962C8B-B14F-4D97-AF65-F5344CB8AC3E}">
        <p14:creationId xmlns:p14="http://schemas.microsoft.com/office/powerpoint/2010/main" val="277741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8" end="8"/>
                                            </p:txEl>
                                          </p:spTgt>
                                        </p:tgtEl>
                                        <p:attrNameLst>
                                          <p:attrName>style.visibility</p:attrName>
                                        </p:attrNameLst>
                                      </p:cBhvr>
                                      <p:to>
                                        <p:strVal val="visible"/>
                                      </p:to>
                                    </p:set>
                                    <p:animEffect transition="in" filter="checkerboard(across)">
                                      <p:cBhvr>
                                        <p:cTn id="7" dur="500"/>
                                        <p:tgtEl>
                                          <p:spTgt spid="9">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10" end="10"/>
                                            </p:txEl>
                                          </p:spTgt>
                                        </p:tgtEl>
                                        <p:attrNameLst>
                                          <p:attrName>style.visibility</p:attrName>
                                        </p:attrNameLst>
                                      </p:cBhvr>
                                      <p:to>
                                        <p:strVal val="visible"/>
                                      </p:to>
                                    </p:set>
                                    <p:animEffect transition="in" filter="checkerboard(across)">
                                      <p:cBhvr>
                                        <p:cTn id="12" dur="500"/>
                                        <p:tgtEl>
                                          <p:spTgt spid="9">
                                            <p:txEl>
                                              <p:pRg st="10" end="1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9">
                                            <p:txEl>
                                              <p:pRg st="11" end="11"/>
                                            </p:txEl>
                                          </p:spTgt>
                                        </p:tgtEl>
                                        <p:attrNameLst>
                                          <p:attrName>style.visibility</p:attrName>
                                        </p:attrNameLst>
                                      </p:cBhvr>
                                      <p:to>
                                        <p:strVal val="visible"/>
                                      </p:to>
                                    </p:set>
                                    <p:animEffect transition="in" filter="checkerboard(across)">
                                      <p:cBhvr>
                                        <p:cTn id="15" dur="500"/>
                                        <p:tgtEl>
                                          <p:spTgt spid="9">
                                            <p:txEl>
                                              <p:pRg st="11" end="1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9">
                                            <p:txEl>
                                              <p:pRg st="12" end="12"/>
                                            </p:txEl>
                                          </p:spTgt>
                                        </p:tgtEl>
                                        <p:attrNameLst>
                                          <p:attrName>style.visibility</p:attrName>
                                        </p:attrNameLst>
                                      </p:cBhvr>
                                      <p:to>
                                        <p:strVal val="visible"/>
                                      </p:to>
                                    </p:set>
                                    <p:animEffect transition="in" filter="checkerboard(across)">
                                      <p:cBhvr>
                                        <p:cTn id="18" dur="5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Cascading failures - Failure Propagation Model</a:t>
            </a:r>
          </a:p>
        </p:txBody>
      </p:sp>
      <p:pic>
        <p:nvPicPr>
          <p:cNvPr id="3" name="Picture 2" descr="A diagram of a bicycle&#10;&#10;Description automatically generated with low confidence">
            <a:extLst>
              <a:ext uri="{FF2B5EF4-FFF2-40B4-BE49-F238E27FC236}">
                <a16:creationId xmlns:a16="http://schemas.microsoft.com/office/drawing/2014/main" id="{C5ED45D0-5B2A-EA42-A141-999F7338D1AE}"/>
              </a:ext>
            </a:extLst>
          </p:cNvPr>
          <p:cNvPicPr>
            <a:picLocks noChangeAspect="1"/>
          </p:cNvPicPr>
          <p:nvPr/>
        </p:nvPicPr>
        <p:blipFill>
          <a:blip r:embed="rId3"/>
          <a:stretch>
            <a:fillRect/>
          </a:stretch>
        </p:blipFill>
        <p:spPr>
          <a:xfrm>
            <a:off x="978692" y="891526"/>
            <a:ext cx="7186613" cy="2537474"/>
          </a:xfrm>
          <a:prstGeom prst="rect">
            <a:avLst/>
          </a:prstGeom>
        </p:spPr>
      </p:pic>
      <p:sp>
        <p:nvSpPr>
          <p:cNvPr id="4" name="TextBox 3">
            <a:extLst>
              <a:ext uri="{FF2B5EF4-FFF2-40B4-BE49-F238E27FC236}">
                <a16:creationId xmlns:a16="http://schemas.microsoft.com/office/drawing/2014/main" id="{AA51AE8D-9E66-D576-A676-565EE3572B94}"/>
              </a:ext>
            </a:extLst>
          </p:cNvPr>
          <p:cNvSpPr txBox="1"/>
          <p:nvPr/>
        </p:nvSpPr>
        <p:spPr>
          <a:xfrm>
            <a:off x="407192" y="3914585"/>
            <a:ext cx="8465346" cy="3170099"/>
          </a:xfrm>
          <a:prstGeom prst="rect">
            <a:avLst/>
          </a:prstGeom>
          <a:noFill/>
        </p:spPr>
        <p:txBody>
          <a:bodyPr wrap="square" rtlCol="0">
            <a:spAutoFit/>
          </a:bodyPr>
          <a:lstStyle/>
          <a:p>
            <a:pPr marL="34290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Node A fails randomly which leads to failure of B and E.</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Subsequently node D and C also fails</a:t>
            </a:r>
          </a:p>
          <a:p>
            <a:pPr marL="342900" indent="-342900">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Same impact is not observed if node B fails randomly.</a:t>
            </a:r>
          </a:p>
          <a:p>
            <a:pPr marL="342900" indent="-342900">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A healthy node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changes its state if a </a:t>
            </a:r>
            <a:r>
              <a:rPr lang="el-GR" sz="2000" dirty="0">
                <a:latin typeface="Arial" panose="020B0604020202020204" pitchFamily="34" charset="0"/>
                <a:cs typeface="Arial" panose="020B0604020202020204" pitchFamily="34" charset="0"/>
              </a:rPr>
              <a:t>φ </a:t>
            </a:r>
            <a:r>
              <a:rPr lang="en-US" sz="2000" dirty="0">
                <a:latin typeface="Arial" panose="020B0604020202020204" pitchFamily="34" charset="0"/>
                <a:cs typeface="Arial" panose="020B0604020202020204" pitchFamily="34" charset="0"/>
              </a:rPr>
              <a:t>fraction of its neighbors have failed. Depending on the local network topology, an initial perturbation can die out immediately, failing to induce the failure of any other node. </a:t>
            </a:r>
          </a:p>
          <a:p>
            <a:pPr marL="342900" indent="-342900">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8328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Cascading failures - Failure Propagation Model</a:t>
            </a:r>
          </a:p>
        </p:txBody>
      </p:sp>
      <p:sp>
        <p:nvSpPr>
          <p:cNvPr id="4" name="TextBox 3">
            <a:extLst>
              <a:ext uri="{FF2B5EF4-FFF2-40B4-BE49-F238E27FC236}">
                <a16:creationId xmlns:a16="http://schemas.microsoft.com/office/drawing/2014/main" id="{AA51AE8D-9E66-D576-A676-565EE3572B94}"/>
              </a:ext>
            </a:extLst>
          </p:cNvPr>
          <p:cNvSpPr txBox="1"/>
          <p:nvPr/>
        </p:nvSpPr>
        <p:spPr>
          <a:xfrm>
            <a:off x="542927" y="612844"/>
            <a:ext cx="7815262" cy="2862322"/>
          </a:xfrm>
          <a:prstGeom prst="rect">
            <a:avLst/>
          </a:prstGeom>
          <a:noFill/>
        </p:spPr>
        <p:txBody>
          <a:bodyPr wrap="square" rtlCol="0">
            <a:spAutoFit/>
          </a:bodyPr>
          <a:lstStyle/>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Three regimes with distinct avalanche characteristics</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Subcritical Regime: </a:t>
            </a:r>
            <a:r>
              <a:rPr lang="en-US" sz="2000" dirty="0">
                <a:latin typeface="Arial" panose="020B0604020202020204" pitchFamily="34" charset="0"/>
                <a:cs typeface="Arial" panose="020B0604020202020204" pitchFamily="34" charset="0"/>
              </a:rPr>
              <a:t>If </a:t>
            </a:r>
            <a:r>
              <a:rPr lang="en-US" sz="2000" dirty="0">
                <a:solidFill>
                  <a:srgbClr val="FF0000"/>
                </a:solidFill>
                <a:latin typeface="Arial" panose="020B0604020202020204" pitchFamily="34" charset="0"/>
                <a:cs typeface="Arial" panose="020B0604020202020204" pitchFamily="34" charset="0"/>
              </a:rPr>
              <a:t>〈k〉 is high</a:t>
            </a:r>
            <a:r>
              <a:rPr lang="en-US" sz="2000" dirty="0">
                <a:latin typeface="Arial" panose="020B0604020202020204" pitchFamily="34" charset="0"/>
                <a:cs typeface="Arial" panose="020B0604020202020204" pitchFamily="34" charset="0"/>
              </a:rPr>
              <a:t>, changing the state of a node is unlikely to move other nodes over their threshold, as the healthy nodes have many healthy neighbors. In this regime cascades die out quickly and their sizes follow an exponential distribution. Hence the system is unable to support large global cascades (</a:t>
            </a:r>
            <a:r>
              <a:rPr lang="en-US" sz="2000" dirty="0">
                <a:solidFill>
                  <a:schemeClr val="accent1"/>
                </a:solidFill>
                <a:latin typeface="Arial" panose="020B0604020202020204" pitchFamily="34" charset="0"/>
                <a:cs typeface="Arial" panose="020B0604020202020204" pitchFamily="34" charset="0"/>
              </a:rPr>
              <a:t>blue</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p:txBody>
      </p:sp>
      <p:pic>
        <p:nvPicPr>
          <p:cNvPr id="5" name="Picture 4" descr="Chart, scatter chart&#10;&#10;Description automatically generated">
            <a:extLst>
              <a:ext uri="{FF2B5EF4-FFF2-40B4-BE49-F238E27FC236}">
                <a16:creationId xmlns:a16="http://schemas.microsoft.com/office/drawing/2014/main" id="{5C0C91EB-4937-461F-AAC6-7AC5ACE88113}"/>
              </a:ext>
            </a:extLst>
          </p:cNvPr>
          <p:cNvPicPr>
            <a:picLocks noChangeAspect="1"/>
          </p:cNvPicPr>
          <p:nvPr/>
        </p:nvPicPr>
        <p:blipFill>
          <a:blip r:embed="rId3"/>
          <a:stretch>
            <a:fillRect/>
          </a:stretch>
        </p:blipFill>
        <p:spPr>
          <a:xfrm>
            <a:off x="1121569" y="3184429"/>
            <a:ext cx="6900862" cy="3244946"/>
          </a:xfrm>
          <a:prstGeom prst="rect">
            <a:avLst/>
          </a:prstGeom>
        </p:spPr>
      </p:pic>
      <p:sp>
        <p:nvSpPr>
          <p:cNvPr id="6" name="TextBox 5">
            <a:extLst>
              <a:ext uri="{FF2B5EF4-FFF2-40B4-BE49-F238E27FC236}">
                <a16:creationId xmlns:a16="http://schemas.microsoft.com/office/drawing/2014/main" id="{FB99D529-98EB-900F-89B4-F7773F55E583}"/>
              </a:ext>
            </a:extLst>
          </p:cNvPr>
          <p:cNvSpPr txBox="1"/>
          <p:nvPr/>
        </p:nvSpPr>
        <p:spPr>
          <a:xfrm>
            <a:off x="5086575" y="6429375"/>
            <a:ext cx="3103735"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S: number of failed nodes</a:t>
            </a:r>
          </a:p>
        </p:txBody>
      </p:sp>
    </p:spTree>
    <p:extLst>
      <p:ext uri="{BB962C8B-B14F-4D97-AF65-F5344CB8AC3E}">
        <p14:creationId xmlns:p14="http://schemas.microsoft.com/office/powerpoint/2010/main" val="2369645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Strategic Destabilization of  Terrorist Networks</a:t>
            </a:r>
          </a:p>
        </p:txBody>
      </p:sp>
      <p:pic>
        <p:nvPicPr>
          <p:cNvPr id="4" name="Picture 3">
            <a:extLst>
              <a:ext uri="{FF2B5EF4-FFF2-40B4-BE49-F238E27FC236}">
                <a16:creationId xmlns:a16="http://schemas.microsoft.com/office/drawing/2014/main" id="{5A0C4B2F-F864-5750-38BF-03BB1AC152F8}"/>
              </a:ext>
            </a:extLst>
          </p:cNvPr>
          <p:cNvPicPr>
            <a:picLocks noChangeAspect="1"/>
          </p:cNvPicPr>
          <p:nvPr/>
        </p:nvPicPr>
        <p:blipFill rotWithShape="1">
          <a:blip r:embed="rId3">
            <a:extLst>
              <a:ext uri="{28A0092B-C50C-407E-A947-70E740481C1C}">
                <a14:useLocalDpi xmlns:a14="http://schemas.microsoft.com/office/drawing/2010/main" val="0"/>
              </a:ext>
            </a:extLst>
          </a:blip>
          <a:srcRect l="15013" t="4555" r="24308" b="5903"/>
          <a:stretch/>
        </p:blipFill>
        <p:spPr>
          <a:xfrm>
            <a:off x="0" y="915604"/>
            <a:ext cx="6821198" cy="5942396"/>
          </a:xfrm>
          <a:prstGeom prst="rect">
            <a:avLst/>
          </a:prstGeom>
        </p:spPr>
      </p:pic>
    </p:spTree>
    <p:extLst>
      <p:ext uri="{BB962C8B-B14F-4D97-AF65-F5344CB8AC3E}">
        <p14:creationId xmlns:p14="http://schemas.microsoft.com/office/powerpoint/2010/main" val="2266860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Cascading failures - Failure Propagation Model</a:t>
            </a:r>
          </a:p>
        </p:txBody>
      </p:sp>
      <p:sp>
        <p:nvSpPr>
          <p:cNvPr id="4" name="TextBox 3">
            <a:extLst>
              <a:ext uri="{FF2B5EF4-FFF2-40B4-BE49-F238E27FC236}">
                <a16:creationId xmlns:a16="http://schemas.microsoft.com/office/drawing/2014/main" id="{AA51AE8D-9E66-D576-A676-565EE3572B94}"/>
              </a:ext>
            </a:extLst>
          </p:cNvPr>
          <p:cNvSpPr txBox="1"/>
          <p:nvPr/>
        </p:nvSpPr>
        <p:spPr>
          <a:xfrm>
            <a:off x="542926" y="612844"/>
            <a:ext cx="8486773" cy="2554545"/>
          </a:xfrm>
          <a:prstGeom prst="rect">
            <a:avLst/>
          </a:prstGeom>
          <a:noFill/>
        </p:spPr>
        <p:txBody>
          <a:bodyPr wrap="square" rtlCol="0">
            <a:spAutoFit/>
          </a:bodyPr>
          <a:lstStyle/>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Three regimes with distinct avalanche characteristics</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Supercritical Regime:</a:t>
            </a:r>
            <a:r>
              <a:rPr lang="en-US" sz="2000" dirty="0">
                <a:latin typeface="Arial" panose="020B0604020202020204" pitchFamily="34" charset="0"/>
                <a:cs typeface="Arial" panose="020B0604020202020204" pitchFamily="34" charset="0"/>
              </a:rPr>
              <a:t> If </a:t>
            </a:r>
            <a:r>
              <a:rPr lang="en-US" sz="2000" dirty="0">
                <a:solidFill>
                  <a:srgbClr val="FF0000"/>
                </a:solidFill>
                <a:latin typeface="Arial" panose="020B0604020202020204" pitchFamily="34" charset="0"/>
                <a:cs typeface="Arial" panose="020B0604020202020204" pitchFamily="34" charset="0"/>
              </a:rPr>
              <a:t>〈k〉 is small</a:t>
            </a:r>
            <a:r>
              <a:rPr lang="en-US" sz="2000" dirty="0">
                <a:latin typeface="Arial" panose="020B0604020202020204" pitchFamily="34" charset="0"/>
                <a:cs typeface="Arial" panose="020B0604020202020204" pitchFamily="34" charset="0"/>
              </a:rPr>
              <a:t>, flipping a single node can put several of its neighbors over the threshold, triggering a global cascade. In this regime perturbations induce major breakdowns  (</a:t>
            </a:r>
            <a:r>
              <a:rPr lang="en-US" sz="2000" dirty="0">
                <a:solidFill>
                  <a:srgbClr val="7030A0"/>
                </a:solidFill>
                <a:latin typeface="Arial" panose="020B0604020202020204" pitchFamily="34" charset="0"/>
                <a:cs typeface="Arial" panose="020B0604020202020204" pitchFamily="34" charset="0"/>
              </a:rPr>
              <a:t>purple</a:t>
            </a:r>
            <a:r>
              <a:rPr lang="en-US" sz="2000"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p>
          <a:p>
            <a:endParaRPr lang="en-US" sz="2000" b="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5" name="Picture 4" descr="Chart, scatter chart&#10;&#10;Description automatically generated">
            <a:extLst>
              <a:ext uri="{FF2B5EF4-FFF2-40B4-BE49-F238E27FC236}">
                <a16:creationId xmlns:a16="http://schemas.microsoft.com/office/drawing/2014/main" id="{5C0C91EB-4937-461F-AAC6-7AC5ACE88113}"/>
              </a:ext>
            </a:extLst>
          </p:cNvPr>
          <p:cNvPicPr>
            <a:picLocks noChangeAspect="1"/>
          </p:cNvPicPr>
          <p:nvPr/>
        </p:nvPicPr>
        <p:blipFill>
          <a:blip r:embed="rId3"/>
          <a:stretch>
            <a:fillRect/>
          </a:stretch>
        </p:blipFill>
        <p:spPr>
          <a:xfrm>
            <a:off x="1121569" y="3184429"/>
            <a:ext cx="6900862" cy="3244946"/>
          </a:xfrm>
          <a:prstGeom prst="rect">
            <a:avLst/>
          </a:prstGeom>
        </p:spPr>
      </p:pic>
      <p:sp>
        <p:nvSpPr>
          <p:cNvPr id="6" name="TextBox 5">
            <a:extLst>
              <a:ext uri="{FF2B5EF4-FFF2-40B4-BE49-F238E27FC236}">
                <a16:creationId xmlns:a16="http://schemas.microsoft.com/office/drawing/2014/main" id="{FB99D529-98EB-900F-89B4-F7773F55E583}"/>
              </a:ext>
            </a:extLst>
          </p:cNvPr>
          <p:cNvSpPr txBox="1"/>
          <p:nvPr/>
        </p:nvSpPr>
        <p:spPr>
          <a:xfrm>
            <a:off x="5086575" y="6429375"/>
            <a:ext cx="3103735"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S: number of failed nodes</a:t>
            </a:r>
          </a:p>
        </p:txBody>
      </p:sp>
    </p:spTree>
    <p:extLst>
      <p:ext uri="{BB962C8B-B14F-4D97-AF65-F5344CB8AC3E}">
        <p14:creationId xmlns:p14="http://schemas.microsoft.com/office/powerpoint/2010/main" val="2442918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Cascading failures - Failure Propagation Model</a:t>
            </a:r>
          </a:p>
        </p:txBody>
      </p:sp>
      <p:sp>
        <p:nvSpPr>
          <p:cNvPr id="4" name="TextBox 3">
            <a:extLst>
              <a:ext uri="{FF2B5EF4-FFF2-40B4-BE49-F238E27FC236}">
                <a16:creationId xmlns:a16="http://schemas.microsoft.com/office/drawing/2014/main" id="{AA51AE8D-9E66-D576-A676-565EE3572B94}"/>
              </a:ext>
            </a:extLst>
          </p:cNvPr>
          <p:cNvSpPr txBox="1"/>
          <p:nvPr/>
        </p:nvSpPr>
        <p:spPr>
          <a:xfrm>
            <a:off x="542926" y="612844"/>
            <a:ext cx="8486773" cy="2246769"/>
          </a:xfrm>
          <a:prstGeom prst="rect">
            <a:avLst/>
          </a:prstGeom>
          <a:noFill/>
        </p:spPr>
        <p:txBody>
          <a:bodyPr wrap="square" rtlCol="0">
            <a:spAutoFit/>
          </a:bodyPr>
          <a:lstStyle/>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Three regimes with distinct avalanche characteristics</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Critical Regime: </a:t>
            </a:r>
            <a:r>
              <a:rPr lang="en-US" sz="2000" dirty="0">
                <a:latin typeface="Arial" panose="020B0604020202020204" pitchFamily="34" charset="0"/>
                <a:cs typeface="Arial" panose="020B0604020202020204" pitchFamily="34" charset="0"/>
              </a:rPr>
              <a:t>At the boundary of the subcritical and supercritical regime the avalanches have widely different sizes. Numerical simulations indicate that in this regime the avalanche </a:t>
            </a:r>
            <a:r>
              <a:rPr lang="en-US" sz="2000" dirty="0">
                <a:solidFill>
                  <a:srgbClr val="FF0000"/>
                </a:solidFill>
                <a:latin typeface="Arial" panose="020B0604020202020204" pitchFamily="34" charset="0"/>
                <a:cs typeface="Arial" panose="020B0604020202020204" pitchFamily="34" charset="0"/>
              </a:rPr>
              <a:t>sizes s </a:t>
            </a:r>
            <a:r>
              <a:rPr lang="en-US" sz="2000" dirty="0">
                <a:latin typeface="Arial" panose="020B0604020202020204" pitchFamily="34" charset="0"/>
                <a:cs typeface="Arial" panose="020B0604020202020204" pitchFamily="34" charset="0"/>
              </a:rPr>
              <a:t>follow power law with </a:t>
            </a:r>
            <a:r>
              <a:rPr lang="el-GR" sz="2000" dirty="0">
                <a:solidFill>
                  <a:srgbClr val="FF0000"/>
                </a:solidFill>
                <a:latin typeface="Arial" panose="020B0604020202020204" pitchFamily="34" charset="0"/>
                <a:cs typeface="Arial" panose="020B0604020202020204" pitchFamily="34" charset="0"/>
              </a:rPr>
              <a:t>α = 3/2 </a:t>
            </a:r>
            <a:r>
              <a:rPr lang="en-US" sz="2000" dirty="0">
                <a:latin typeface="Arial" panose="020B0604020202020204" pitchFamily="34" charset="0"/>
                <a:cs typeface="Arial" panose="020B0604020202020204" pitchFamily="34" charset="0"/>
              </a:rPr>
              <a:t>if the underlying network is random (</a:t>
            </a:r>
            <a:r>
              <a:rPr lang="en-US" sz="2000" dirty="0">
                <a:solidFill>
                  <a:schemeClr val="accent6"/>
                </a:solidFill>
                <a:latin typeface="Arial" panose="020B0604020202020204" pitchFamily="34" charset="0"/>
                <a:cs typeface="Arial" panose="020B0604020202020204" pitchFamily="34" charset="0"/>
              </a:rPr>
              <a:t>green</a:t>
            </a:r>
            <a:r>
              <a:rPr lang="en-US" sz="2000" dirty="0">
                <a:latin typeface="Arial" panose="020B0604020202020204" pitchFamily="34" charset="0"/>
                <a:cs typeface="Arial" panose="020B0604020202020204" pitchFamily="34" charset="0"/>
              </a:rPr>
              <a:t> and </a:t>
            </a:r>
            <a:r>
              <a:rPr lang="en-US" sz="2000" dirty="0">
                <a:solidFill>
                  <a:schemeClr val="accent2"/>
                </a:solidFill>
                <a:latin typeface="Arial" panose="020B0604020202020204" pitchFamily="34" charset="0"/>
                <a:cs typeface="Arial" panose="020B0604020202020204" pitchFamily="34" charset="0"/>
              </a:rPr>
              <a:t>orange</a:t>
            </a:r>
            <a:r>
              <a:rPr lang="en-US" sz="2000" dirty="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p:txBody>
      </p:sp>
      <p:pic>
        <p:nvPicPr>
          <p:cNvPr id="5" name="Picture 4" descr="Chart, scatter chart&#10;&#10;Description automatically generated">
            <a:extLst>
              <a:ext uri="{FF2B5EF4-FFF2-40B4-BE49-F238E27FC236}">
                <a16:creationId xmlns:a16="http://schemas.microsoft.com/office/drawing/2014/main" id="{5C0C91EB-4937-461F-AAC6-7AC5ACE88113}"/>
              </a:ext>
            </a:extLst>
          </p:cNvPr>
          <p:cNvPicPr>
            <a:picLocks noChangeAspect="1"/>
          </p:cNvPicPr>
          <p:nvPr/>
        </p:nvPicPr>
        <p:blipFill>
          <a:blip r:embed="rId3"/>
          <a:stretch>
            <a:fillRect/>
          </a:stretch>
        </p:blipFill>
        <p:spPr>
          <a:xfrm>
            <a:off x="1121569" y="3184429"/>
            <a:ext cx="6900862" cy="3244946"/>
          </a:xfrm>
          <a:prstGeom prst="rect">
            <a:avLst/>
          </a:prstGeom>
        </p:spPr>
      </p:pic>
      <p:sp>
        <p:nvSpPr>
          <p:cNvPr id="6" name="TextBox 5">
            <a:extLst>
              <a:ext uri="{FF2B5EF4-FFF2-40B4-BE49-F238E27FC236}">
                <a16:creationId xmlns:a16="http://schemas.microsoft.com/office/drawing/2014/main" id="{FB99D529-98EB-900F-89B4-F7773F55E583}"/>
              </a:ext>
            </a:extLst>
          </p:cNvPr>
          <p:cNvSpPr txBox="1"/>
          <p:nvPr/>
        </p:nvSpPr>
        <p:spPr>
          <a:xfrm>
            <a:off x="5086575" y="6429375"/>
            <a:ext cx="3103735"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S: number of failed nodes</a:t>
            </a:r>
          </a:p>
        </p:txBody>
      </p:sp>
    </p:spTree>
    <p:extLst>
      <p:ext uri="{BB962C8B-B14F-4D97-AF65-F5344CB8AC3E}">
        <p14:creationId xmlns:p14="http://schemas.microsoft.com/office/powerpoint/2010/main" val="2316756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Cascading failures - Branching Model</a:t>
            </a:r>
          </a:p>
        </p:txBody>
      </p:sp>
      <p:sp>
        <p:nvSpPr>
          <p:cNvPr id="9" name="TextBox 8">
            <a:extLst>
              <a:ext uri="{FF2B5EF4-FFF2-40B4-BE49-F238E27FC236}">
                <a16:creationId xmlns:a16="http://schemas.microsoft.com/office/drawing/2014/main" id="{70AC8D05-C7C9-9164-50C8-91087D5C274B}"/>
              </a:ext>
            </a:extLst>
          </p:cNvPr>
          <p:cNvSpPr txBox="1"/>
          <p:nvPr/>
        </p:nvSpPr>
        <p:spPr>
          <a:xfrm>
            <a:off x="457200" y="1042988"/>
            <a:ext cx="8686800" cy="4093428"/>
          </a:xfrm>
          <a:prstGeom prst="rect">
            <a:avLst/>
          </a:prstGeom>
          <a:noFill/>
        </p:spPr>
        <p:txBody>
          <a:bodyPr wrap="square" rtlCol="0">
            <a:spAutoFit/>
          </a:bodyPr>
          <a:lstStyle/>
          <a:p>
            <a:pPr algn="l"/>
            <a:r>
              <a:rPr lang="en-US" sz="2000" b="1" i="0" dirty="0">
                <a:solidFill>
                  <a:srgbClr val="353535"/>
                </a:solidFill>
                <a:effectLst/>
                <a:latin typeface="Arial" panose="020B0604020202020204" pitchFamily="34" charset="0"/>
                <a:cs typeface="Arial" panose="020B0604020202020204" pitchFamily="34" charset="0"/>
              </a:rPr>
              <a:t>Branching Model</a:t>
            </a:r>
          </a:p>
          <a:p>
            <a:pPr marL="342900" indent="-342900" algn="l">
              <a:buFont typeface="Courier New" panose="02070309020205020404" pitchFamily="49" charset="0"/>
              <a:buChar char="o"/>
            </a:pPr>
            <a:endParaRPr lang="en-US" sz="2000" b="1" dirty="0">
              <a:solidFill>
                <a:srgbClr val="353535"/>
              </a:solidFill>
              <a:latin typeface="Arial" panose="020B0604020202020204" pitchFamily="34" charset="0"/>
              <a:cs typeface="Arial" panose="020B0604020202020204" pitchFamily="34" charset="0"/>
            </a:endParaRPr>
          </a:p>
          <a:p>
            <a:pPr algn="l"/>
            <a:r>
              <a:rPr lang="en-US" sz="2000" dirty="0">
                <a:latin typeface="Arial" panose="020B0604020202020204" pitchFamily="34" charset="0"/>
                <a:cs typeface="Arial" panose="020B0604020202020204" pitchFamily="34" charset="0"/>
              </a:rPr>
              <a:t>The model starts with a single active node. In the next time step each active node produces </a:t>
            </a:r>
            <a:r>
              <a:rPr lang="en-US" sz="2000" dirty="0">
                <a:solidFill>
                  <a:srgbClr val="FF0000"/>
                </a:solidFill>
                <a:latin typeface="Arial" panose="020B0604020202020204" pitchFamily="34" charset="0"/>
                <a:cs typeface="Arial" panose="020B0604020202020204" pitchFamily="34" charset="0"/>
              </a:rPr>
              <a:t>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offsprings</a:t>
            </a:r>
            <a:r>
              <a:rPr lang="en-US" sz="2000" dirty="0">
                <a:latin typeface="Arial" panose="020B0604020202020204" pitchFamily="34" charset="0"/>
                <a:cs typeface="Arial" panose="020B0604020202020204" pitchFamily="34" charset="0"/>
              </a:rPr>
              <a:t>, where </a:t>
            </a:r>
            <a:r>
              <a:rPr lang="en-US" sz="2000" dirty="0">
                <a:solidFill>
                  <a:srgbClr val="FF0000"/>
                </a:solidFill>
                <a:latin typeface="Arial" panose="020B0604020202020204" pitchFamily="34" charset="0"/>
                <a:cs typeface="Arial" panose="020B0604020202020204" pitchFamily="34" charset="0"/>
              </a:rPr>
              <a:t>k </a:t>
            </a:r>
            <a:r>
              <a:rPr lang="en-US" sz="2000" dirty="0">
                <a:latin typeface="Arial" panose="020B0604020202020204" pitchFamily="34" charset="0"/>
                <a:cs typeface="Arial" panose="020B0604020202020204" pitchFamily="34" charset="0"/>
              </a:rPr>
              <a:t>is selected from a </a:t>
            </a:r>
            <a:r>
              <a:rPr lang="en-US" sz="2000" dirty="0">
                <a:solidFill>
                  <a:srgbClr val="FF0000"/>
                </a:solidFill>
                <a:latin typeface="Arial" panose="020B0604020202020204" pitchFamily="34" charset="0"/>
                <a:cs typeface="Arial" panose="020B0604020202020204" pitchFamily="34" charset="0"/>
              </a:rPr>
              <a:t>p</a:t>
            </a:r>
            <a:r>
              <a:rPr lang="en-US" sz="2000" baseline="-25000" dirty="0">
                <a:solidFill>
                  <a:srgbClr val="FF0000"/>
                </a:solidFill>
                <a:latin typeface="Arial" panose="020B0604020202020204" pitchFamily="34" charset="0"/>
                <a:cs typeface="Arial" panose="020B0604020202020204" pitchFamily="34" charset="0"/>
              </a:rPr>
              <a:t>k</a:t>
            </a:r>
            <a:r>
              <a:rPr lang="en-US" sz="2000" dirty="0">
                <a:latin typeface="Arial" panose="020B0604020202020204" pitchFamily="34" charset="0"/>
                <a:cs typeface="Arial" panose="020B0604020202020204" pitchFamily="34" charset="0"/>
              </a:rPr>
              <a:t> distribution. If a node selects </a:t>
            </a:r>
            <a:r>
              <a:rPr lang="en-US" sz="2000" dirty="0">
                <a:solidFill>
                  <a:srgbClr val="FF0000"/>
                </a:solidFill>
                <a:latin typeface="Arial" panose="020B0604020202020204" pitchFamily="34" charset="0"/>
                <a:cs typeface="Arial" panose="020B0604020202020204" pitchFamily="34" charset="0"/>
              </a:rPr>
              <a:t>k = 0</a:t>
            </a:r>
            <a:r>
              <a:rPr lang="en-US" sz="2000" dirty="0">
                <a:latin typeface="Arial" panose="020B0604020202020204" pitchFamily="34" charset="0"/>
                <a:cs typeface="Arial" panose="020B0604020202020204" pitchFamily="34" charset="0"/>
              </a:rPr>
              <a:t>, that </a:t>
            </a:r>
            <a:r>
              <a:rPr lang="en-US" sz="2000" dirty="0">
                <a:solidFill>
                  <a:srgbClr val="FF0000"/>
                </a:solidFill>
                <a:latin typeface="Arial" panose="020B0604020202020204" pitchFamily="34" charset="0"/>
                <a:cs typeface="Arial" panose="020B0604020202020204" pitchFamily="34" charset="0"/>
              </a:rPr>
              <a:t>branch dies out. </a:t>
            </a:r>
            <a:r>
              <a:rPr lang="en-US" sz="2000" dirty="0">
                <a:latin typeface="Arial" panose="020B0604020202020204" pitchFamily="34" charset="0"/>
                <a:cs typeface="Arial" panose="020B0604020202020204" pitchFamily="34" charset="0"/>
              </a:rPr>
              <a:t>If it selects </a:t>
            </a:r>
            <a:r>
              <a:rPr lang="en-US" sz="2000" dirty="0">
                <a:solidFill>
                  <a:srgbClr val="FF0000"/>
                </a:solidFill>
                <a:latin typeface="Arial" panose="020B0604020202020204" pitchFamily="34" charset="0"/>
                <a:cs typeface="Arial" panose="020B0604020202020204" pitchFamily="34" charset="0"/>
              </a:rPr>
              <a:t>k &gt; 0</a:t>
            </a:r>
            <a:r>
              <a:rPr lang="en-US" sz="2000" dirty="0">
                <a:latin typeface="Arial" panose="020B0604020202020204" pitchFamily="34" charset="0"/>
                <a:cs typeface="Arial" panose="020B0604020202020204" pitchFamily="34" charset="0"/>
              </a:rPr>
              <a:t>, it will have </a:t>
            </a:r>
            <a:r>
              <a:rPr lang="en-US" sz="2000" dirty="0">
                <a:solidFill>
                  <a:srgbClr val="FF0000"/>
                </a:solidFill>
                <a:latin typeface="Arial" panose="020B0604020202020204" pitchFamily="34" charset="0"/>
                <a:cs typeface="Arial" panose="020B0604020202020204" pitchFamily="34" charset="0"/>
              </a:rPr>
              <a:t>k </a:t>
            </a:r>
            <a:r>
              <a:rPr lang="en-US" sz="2000" dirty="0">
                <a:latin typeface="Arial" panose="020B0604020202020204" pitchFamily="34" charset="0"/>
                <a:cs typeface="Arial" panose="020B0604020202020204" pitchFamily="34" charset="0"/>
              </a:rPr>
              <a:t>new active sites. The size of an avalanche corresponds to the size of the tree when all active sites died out.</a:t>
            </a:r>
          </a:p>
          <a:p>
            <a:pPr algn="l"/>
            <a:endParaRPr lang="en-US" sz="2000" dirty="0">
              <a:latin typeface="Arial" panose="020B0604020202020204" pitchFamily="34" charset="0"/>
              <a:cs typeface="Arial" panose="020B0604020202020204" pitchFamily="34" charset="0"/>
            </a:endParaRPr>
          </a:p>
          <a:p>
            <a:pPr algn="l"/>
            <a:r>
              <a:rPr lang="en-US" sz="2000" dirty="0">
                <a:latin typeface="Arial" panose="020B0604020202020204" pitchFamily="34" charset="0"/>
                <a:cs typeface="Arial" panose="020B0604020202020204" pitchFamily="34" charset="0"/>
              </a:rPr>
              <a:t>If degree distribution is scale free (between</a:t>
            </a:r>
            <a:r>
              <a:rPr lang="en-US" sz="2000" dirty="0">
                <a:solidFill>
                  <a:srgbClr val="FF0000"/>
                </a:solidFill>
                <a:latin typeface="Arial" panose="020B0604020202020204" pitchFamily="34" charset="0"/>
                <a:cs typeface="Arial" panose="020B0604020202020204" pitchFamily="34" charset="0"/>
              </a:rPr>
              <a:t> 2 &lt; </a:t>
            </a:r>
            <a:r>
              <a:rPr lang="el-GR" sz="2000" dirty="0">
                <a:solidFill>
                  <a:srgbClr val="FF0000"/>
                </a:solidFill>
                <a:latin typeface="Arial" panose="020B0604020202020204" pitchFamily="34" charset="0"/>
                <a:cs typeface="Arial" panose="020B0604020202020204" pitchFamily="34" charset="0"/>
              </a:rPr>
              <a:t>γ &lt; 3</a:t>
            </a:r>
            <a:r>
              <a:rPr lang="en-US" sz="2000" dirty="0">
                <a:latin typeface="Arial" panose="020B0604020202020204" pitchFamily="34" charset="0"/>
                <a:cs typeface="Arial" panose="020B0604020202020204" pitchFamily="34" charset="0"/>
              </a:rPr>
              <a:t>)</a:t>
            </a:r>
            <a:r>
              <a:rPr lang="el-GR"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avalanche size (a) depends on the degree exponent (</a:t>
            </a:r>
            <a:r>
              <a:rPr lang="el-GR" sz="2000" dirty="0">
                <a:solidFill>
                  <a:srgbClr val="FF0000"/>
                </a:solidFill>
                <a:latin typeface="Arial" panose="020B0604020202020204" pitchFamily="34" charset="0"/>
                <a:cs typeface="Arial" panose="020B0604020202020204" pitchFamily="34" charset="0"/>
              </a:rPr>
              <a:t>γ</a:t>
            </a:r>
            <a:r>
              <a:rPr lang="en-US" sz="2000" dirty="0">
                <a:latin typeface="Arial" panose="020B0604020202020204" pitchFamily="34" charset="0"/>
                <a:cs typeface="Arial" panose="020B0604020202020204" pitchFamily="34" charset="0"/>
              </a:rPr>
              <a:t>). Beyond </a:t>
            </a:r>
            <a:r>
              <a:rPr lang="el-GR" sz="2000" dirty="0">
                <a:solidFill>
                  <a:srgbClr val="FF0000"/>
                </a:solidFill>
                <a:latin typeface="Arial" panose="020B0604020202020204" pitchFamily="34" charset="0"/>
                <a:cs typeface="Arial" panose="020B0604020202020204" pitchFamily="34" charset="0"/>
              </a:rPr>
              <a:t>γ = 3</a:t>
            </a:r>
            <a:r>
              <a:rPr lang="el-GR"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however, the avalanches behave as they would be </a:t>
            </a:r>
            <a:r>
              <a:rPr lang="en-US" sz="2000" dirty="0">
                <a:solidFill>
                  <a:srgbClr val="FF0000"/>
                </a:solidFill>
                <a:latin typeface="Arial" panose="020B0604020202020204" pitchFamily="34" charset="0"/>
                <a:cs typeface="Arial" panose="020B0604020202020204" pitchFamily="34" charset="0"/>
              </a:rPr>
              <a:t>spreading on a random network, in which case we have </a:t>
            </a:r>
            <a:r>
              <a:rPr lang="el-GR" sz="2000" dirty="0">
                <a:solidFill>
                  <a:srgbClr val="FF0000"/>
                </a:solidFill>
                <a:latin typeface="Arial" panose="020B0604020202020204" pitchFamily="34" charset="0"/>
                <a:cs typeface="Arial" panose="020B0604020202020204" pitchFamily="34" charset="0"/>
              </a:rPr>
              <a:t>α =3/2.</a:t>
            </a:r>
          </a:p>
          <a:p>
            <a:pPr algn="l"/>
            <a:endParaRPr lang="en-US" sz="2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02E9F60-58DD-A54A-464A-1E6E48B6267B}"/>
              </a:ext>
            </a:extLst>
          </p:cNvPr>
          <p:cNvPicPr>
            <a:picLocks noChangeAspect="1"/>
          </p:cNvPicPr>
          <p:nvPr/>
        </p:nvPicPr>
        <p:blipFill>
          <a:blip r:embed="rId3"/>
          <a:stretch>
            <a:fillRect/>
          </a:stretch>
        </p:blipFill>
        <p:spPr>
          <a:xfrm>
            <a:off x="2508250" y="5444193"/>
            <a:ext cx="3552224" cy="1003300"/>
          </a:xfrm>
          <a:prstGeom prst="rect">
            <a:avLst/>
          </a:prstGeom>
        </p:spPr>
      </p:pic>
    </p:spTree>
    <p:extLst>
      <p:ext uri="{BB962C8B-B14F-4D97-AF65-F5344CB8AC3E}">
        <p14:creationId xmlns:p14="http://schemas.microsoft.com/office/powerpoint/2010/main" val="2591599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3243263"/>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Building Robustness</a:t>
            </a:r>
          </a:p>
        </p:txBody>
      </p:sp>
    </p:spTree>
    <p:extLst>
      <p:ext uri="{BB962C8B-B14F-4D97-AF65-F5344CB8AC3E}">
        <p14:creationId xmlns:p14="http://schemas.microsoft.com/office/powerpoint/2010/main" val="3108078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Building Robustness</a:t>
            </a:r>
          </a:p>
        </p:txBody>
      </p:sp>
      <p:pic>
        <p:nvPicPr>
          <p:cNvPr id="4" name="Picture 3" descr="Chart, bubble chart&#10;&#10;Description automatically generated">
            <a:extLst>
              <a:ext uri="{FF2B5EF4-FFF2-40B4-BE49-F238E27FC236}">
                <a16:creationId xmlns:a16="http://schemas.microsoft.com/office/drawing/2014/main" id="{CB83C5AA-CA6A-B147-94BA-C7B99979C1A6}"/>
              </a:ext>
            </a:extLst>
          </p:cNvPr>
          <p:cNvPicPr>
            <a:picLocks noChangeAspect="1"/>
          </p:cNvPicPr>
          <p:nvPr/>
        </p:nvPicPr>
        <p:blipFill>
          <a:blip r:embed="rId3"/>
          <a:stretch>
            <a:fillRect/>
          </a:stretch>
        </p:blipFill>
        <p:spPr>
          <a:xfrm>
            <a:off x="1047750" y="1230312"/>
            <a:ext cx="7048500" cy="2654300"/>
          </a:xfrm>
          <a:prstGeom prst="rect">
            <a:avLst/>
          </a:prstGeom>
        </p:spPr>
      </p:pic>
      <p:sp>
        <p:nvSpPr>
          <p:cNvPr id="5" name="TextBox 4">
            <a:extLst>
              <a:ext uri="{FF2B5EF4-FFF2-40B4-BE49-F238E27FC236}">
                <a16:creationId xmlns:a16="http://schemas.microsoft.com/office/drawing/2014/main" id="{790D94E4-2056-2428-BEE1-473F15652B89}"/>
              </a:ext>
            </a:extLst>
          </p:cNvPr>
          <p:cNvSpPr txBox="1"/>
          <p:nvPr/>
        </p:nvSpPr>
        <p:spPr>
          <a:xfrm>
            <a:off x="464343" y="4276724"/>
            <a:ext cx="8579644"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We can enhance this network’s attack tolerance by connecting its peripheral nodes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cost of the network </a:t>
            </a:r>
            <a:r>
              <a:rPr lang="en-US" sz="2000" dirty="0">
                <a:solidFill>
                  <a:srgbClr val="FF0000"/>
                </a:solidFill>
                <a:latin typeface="Arial" panose="020B0604020202020204" pitchFamily="34" charset="0"/>
                <a:cs typeface="Arial" panose="020B0604020202020204" pitchFamily="34" charset="0"/>
              </a:rPr>
              <a:t>b</a:t>
            </a:r>
            <a:r>
              <a:rPr lang="en-US" sz="2000" dirty="0">
                <a:latin typeface="Arial" panose="020B0604020202020204" pitchFamily="34" charset="0"/>
                <a:cs typeface="Arial" panose="020B0604020202020204" pitchFamily="34" charset="0"/>
              </a:rPr>
              <a:t> is 24/7, double of the cost 12/7 of the network </a:t>
            </a:r>
            <a:r>
              <a:rPr lang="en-US" sz="2000" dirty="0">
                <a:solidFill>
                  <a:srgbClr val="FF0000"/>
                </a:solidFill>
                <a:latin typeface="Arial" panose="020B0604020202020204" pitchFamily="34" charset="0"/>
                <a:cs typeface="Arial" panose="020B0604020202020204" pitchFamily="34" charset="0"/>
              </a:rPr>
              <a:t>a.</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Can we maximize the robustness of a network to both random failures and targeted attacks without changing the cost?</a:t>
            </a:r>
          </a:p>
        </p:txBody>
      </p:sp>
    </p:spTree>
    <p:extLst>
      <p:ext uri="{BB962C8B-B14F-4D97-AF65-F5344CB8AC3E}">
        <p14:creationId xmlns:p14="http://schemas.microsoft.com/office/powerpoint/2010/main" val="92041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Building Robustness</a:t>
            </a:r>
          </a:p>
        </p:txBody>
      </p:sp>
      <p:sp>
        <p:nvSpPr>
          <p:cNvPr id="5" name="TextBox 4">
            <a:extLst>
              <a:ext uri="{FF2B5EF4-FFF2-40B4-BE49-F238E27FC236}">
                <a16:creationId xmlns:a16="http://schemas.microsoft.com/office/drawing/2014/main" id="{790D94E4-2056-2428-BEE1-473F15652B89}"/>
              </a:ext>
            </a:extLst>
          </p:cNvPr>
          <p:cNvSpPr txBox="1"/>
          <p:nvPr/>
        </p:nvSpPr>
        <p:spPr>
          <a:xfrm>
            <a:off x="435768" y="838200"/>
            <a:ext cx="8579644" cy="665823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robustness against random failures is captured by network’s percolation threshold </a:t>
            </a:r>
            <a:r>
              <a:rPr lang="en-US" sz="2000" dirty="0">
                <a:solidFill>
                  <a:srgbClr val="FF0000"/>
                </a:solidFill>
                <a:latin typeface="Arial" panose="020B0604020202020204" pitchFamily="34" charset="0"/>
                <a:cs typeface="Arial" panose="020B0604020202020204" pitchFamily="34" charset="0"/>
              </a:rPr>
              <a:t>f</a:t>
            </a:r>
            <a:r>
              <a:rPr lang="en-US" sz="2000" baseline="-25000" dirty="0">
                <a:solidFill>
                  <a:srgbClr val="FF0000"/>
                </a:solidFill>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which is the fraction of the nodes we must remove for the network to fall apart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To enhance a network's robustness we must increase </a:t>
            </a:r>
            <a:r>
              <a:rPr lang="en-US" sz="2000" dirty="0">
                <a:solidFill>
                  <a:srgbClr val="FF0000"/>
                </a:solidFill>
                <a:latin typeface="Arial" panose="020B0604020202020204" pitchFamily="34" charset="0"/>
                <a:cs typeface="Arial" panose="020B0604020202020204" pitchFamily="34" charset="0"/>
              </a:rPr>
              <a:t>f</a:t>
            </a:r>
            <a:r>
              <a:rPr lang="en-US" sz="2000" baseline="-25000" dirty="0">
                <a:solidFill>
                  <a:srgbClr val="FF0000"/>
                </a:solidFill>
                <a:latin typeface="Arial" panose="020B0604020202020204" pitchFamily="34" charset="0"/>
                <a:cs typeface="Arial" panose="020B0604020202020204" pitchFamily="34" charset="0"/>
              </a:rPr>
              <a:t>c</a:t>
            </a:r>
          </a:p>
          <a:p>
            <a:endParaRPr lang="en-US" sz="2000" dirty="0">
              <a:solidFill>
                <a:srgbClr val="FF0000"/>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a:t>
            </a:r>
            <a:r>
              <a:rPr lang="en-US" sz="2000" baseline="-25000" dirty="0">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depends on 〈k〉 and 〈k</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and to maximize </a:t>
            </a:r>
            <a:r>
              <a:rPr lang="en-US" sz="2000" dirty="0">
                <a:solidFill>
                  <a:srgbClr val="FF0000"/>
                </a:solidFill>
                <a:latin typeface="Arial" panose="020B0604020202020204" pitchFamily="34" charset="0"/>
                <a:cs typeface="Arial" panose="020B0604020202020204" pitchFamily="34" charset="0"/>
              </a:rPr>
              <a:t>f</a:t>
            </a:r>
            <a:r>
              <a:rPr lang="en-US" sz="2000" baseline="-25000" dirty="0">
                <a:solidFill>
                  <a:srgbClr val="FF0000"/>
                </a:solidFill>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and keep cost of </a:t>
            </a:r>
            <a:r>
              <a:rPr lang="en-US" sz="2000" dirty="0">
                <a:solidFill>
                  <a:srgbClr val="FF0000"/>
                </a:solidFill>
                <a:latin typeface="Arial" panose="020B0604020202020204" pitchFamily="34" charset="0"/>
                <a:cs typeface="Arial" panose="020B0604020202020204" pitchFamily="34" charset="0"/>
              </a:rPr>
              <a:t>&lt;k&gt;</a:t>
            </a:r>
            <a:r>
              <a:rPr lang="en-US" sz="2000" dirty="0">
                <a:latin typeface="Arial" panose="020B0604020202020204" pitchFamily="34" charset="0"/>
                <a:cs typeface="Arial" panose="020B0604020202020204" pitchFamily="34" charset="0"/>
              </a:rPr>
              <a:t>, we need to maximize </a:t>
            </a:r>
            <a:r>
              <a:rPr lang="en-US" sz="2000" dirty="0">
                <a:solidFill>
                  <a:srgbClr val="FF0000"/>
                </a:solidFill>
                <a:latin typeface="Arial" panose="020B0604020202020204" pitchFamily="34" charset="0"/>
                <a:cs typeface="Arial" panose="020B0604020202020204" pitchFamily="34" charset="0"/>
              </a:rPr>
              <a:t>〈k</a:t>
            </a:r>
            <a:r>
              <a:rPr lang="en-US" sz="2000" baseline="30000" dirty="0">
                <a:solidFill>
                  <a:srgbClr val="FF0000"/>
                </a:solidFill>
                <a:latin typeface="Arial" panose="020B0604020202020204" pitchFamily="34" charset="0"/>
                <a:cs typeface="Arial" panose="020B0604020202020204" pitchFamily="34" charset="0"/>
              </a:rPr>
              <a:t>2</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thus we need to focus on </a:t>
            </a:r>
            <a:r>
              <a:rPr lang="en-US" sz="2000" dirty="0" err="1">
                <a:solidFill>
                  <a:srgbClr val="FF0000"/>
                </a:solidFill>
                <a:latin typeface="Arial" panose="020B0604020202020204" pitchFamily="34" charset="0"/>
                <a:cs typeface="Arial" panose="020B0604020202020204" pitchFamily="34" charset="0"/>
              </a:rPr>
              <a:t>k</a:t>
            </a:r>
            <a:r>
              <a:rPr lang="en-US" sz="2000" baseline="-25000" dirty="0" err="1">
                <a:solidFill>
                  <a:srgbClr val="FF0000"/>
                </a:solidFill>
                <a:latin typeface="Arial" panose="020B0604020202020204" pitchFamily="34" charset="0"/>
                <a:cs typeface="Arial" panose="020B0604020202020204" pitchFamily="34" charset="0"/>
              </a:rPr>
              <a:t>min</a:t>
            </a:r>
            <a:r>
              <a:rPr lang="en-US" sz="2000" dirty="0">
                <a:latin typeface="Arial" panose="020B0604020202020204" pitchFamily="34" charset="0"/>
                <a:cs typeface="Arial" panose="020B0604020202020204" pitchFamily="34" charset="0"/>
              </a:rPr>
              <a:t> and </a:t>
            </a:r>
            <a:r>
              <a:rPr lang="en-US" sz="2000" dirty="0" err="1">
                <a:solidFill>
                  <a:srgbClr val="FF0000"/>
                </a:solidFill>
                <a:latin typeface="Arial" panose="020B0604020202020204" pitchFamily="34" charset="0"/>
                <a:cs typeface="Arial" panose="020B0604020202020204" pitchFamily="34" charset="0"/>
              </a:rPr>
              <a:t>k</a:t>
            </a:r>
            <a:r>
              <a:rPr lang="en-US" sz="2000" baseline="-25000" dirty="0" err="1">
                <a:solidFill>
                  <a:srgbClr val="FF0000"/>
                </a:solidFill>
                <a:latin typeface="Arial" panose="020B0604020202020204" pitchFamily="34" charset="0"/>
                <a:cs typeface="Arial" panose="020B0604020202020204" pitchFamily="34" charset="0"/>
              </a:rPr>
              <a:t>max</a:t>
            </a:r>
            <a:endParaRPr lang="en-US" sz="2000" baseline="-25000" dirty="0">
              <a:solidFill>
                <a:srgbClr val="FF0000"/>
              </a:solidFill>
              <a:latin typeface="Arial" panose="020B0604020202020204" pitchFamily="34" charset="0"/>
              <a:cs typeface="Arial" panose="020B0604020202020204" pitchFamily="34" charset="0"/>
            </a:endParaRPr>
          </a:p>
          <a:p>
            <a:endParaRPr lang="en-US" sz="2000" baseline="-25000" dirty="0">
              <a:solidFill>
                <a:srgbClr val="FF0000"/>
              </a:solidFill>
              <a:latin typeface="Arial" panose="020B0604020202020204" pitchFamily="34" charset="0"/>
              <a:cs typeface="Arial" panose="020B0604020202020204" pitchFamily="34" charset="0"/>
            </a:endParaRPr>
          </a:p>
          <a:p>
            <a:endParaRPr lang="en-US" sz="2000" baseline="-25000" dirty="0">
              <a:solidFill>
                <a:srgbClr val="FF0000"/>
              </a:solidFill>
              <a:latin typeface="Arial" panose="020B0604020202020204" pitchFamily="34" charset="0"/>
              <a:cs typeface="Arial" panose="020B0604020202020204" pitchFamily="34" charset="0"/>
            </a:endParaRPr>
          </a:p>
          <a:p>
            <a:endParaRPr lang="en-US" sz="2000" dirty="0">
              <a:solidFill>
                <a:srgbClr val="FF0000"/>
              </a:solidFill>
              <a:latin typeface="Arial" panose="020B0604020202020204" pitchFamily="34" charset="0"/>
              <a:cs typeface="Arial" panose="020B0604020202020204" pitchFamily="34" charset="0"/>
            </a:endParaRPr>
          </a:p>
          <a:p>
            <a:endParaRPr lang="en-US" sz="2000" dirty="0">
              <a:solidFill>
                <a:srgbClr val="FF0000"/>
              </a:solidFill>
              <a:latin typeface="Arial" panose="020B0604020202020204" pitchFamily="34" charset="0"/>
              <a:cs typeface="Arial" panose="020B0604020202020204" pitchFamily="34" charset="0"/>
            </a:endParaRPr>
          </a:p>
          <a:p>
            <a:r>
              <a:rPr lang="en-US" sz="2000" dirty="0">
                <a:solidFill>
                  <a:srgbClr val="FF0000"/>
                </a:solidFill>
                <a:latin typeface="Arial" panose="020B0604020202020204" pitchFamily="34" charset="0"/>
                <a:cs typeface="Arial" panose="020B0604020202020204" pitchFamily="34" charset="0"/>
              </a:rPr>
              <a:t>A combination of analytical arguments and numerical simulations indicate that this too is best achieved by the bimodal degree distribution [1, 2, 3, 4]</a:t>
            </a:r>
          </a:p>
          <a:p>
            <a:endParaRPr lang="en-US" sz="2000" dirty="0">
              <a:solidFill>
                <a:srgbClr val="FF0000"/>
              </a:solidFill>
              <a:latin typeface="Arial" panose="020B0604020202020204" pitchFamily="34" charset="0"/>
              <a:cs typeface="Arial" panose="020B0604020202020204" pitchFamily="34" charset="0"/>
            </a:endParaRPr>
          </a:p>
          <a:p>
            <a:endParaRPr lang="en-US" sz="2000" dirty="0">
              <a:solidFill>
                <a:srgbClr val="FF0000"/>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describing a network in which an </a:t>
            </a:r>
            <a:r>
              <a:rPr lang="en-US" sz="2000" dirty="0">
                <a:solidFill>
                  <a:srgbClr val="FF0000"/>
                </a:solidFill>
                <a:latin typeface="Arial" panose="020B0604020202020204" pitchFamily="34" charset="0"/>
                <a:cs typeface="Arial" panose="020B0604020202020204" pitchFamily="34" charset="0"/>
              </a:rPr>
              <a:t>r</a:t>
            </a:r>
            <a:r>
              <a:rPr lang="en-US" sz="2000" dirty="0">
                <a:latin typeface="Arial" panose="020B0604020202020204" pitchFamily="34" charset="0"/>
                <a:cs typeface="Arial" panose="020B0604020202020204" pitchFamily="34" charset="0"/>
              </a:rPr>
              <a:t> fraction of nodes have degree </a:t>
            </a:r>
            <a:r>
              <a:rPr lang="en-US" sz="2000" dirty="0" err="1">
                <a:latin typeface="Arial" panose="020B0604020202020204" pitchFamily="34" charset="0"/>
                <a:cs typeface="Arial" panose="020B0604020202020204" pitchFamily="34" charset="0"/>
              </a:rPr>
              <a:t>k</a:t>
            </a:r>
            <a:r>
              <a:rPr lang="en-US" sz="2000" baseline="-25000" dirty="0" err="1">
                <a:latin typeface="Arial" panose="020B0604020202020204" pitchFamily="34" charset="0"/>
                <a:cs typeface="Arial" panose="020B0604020202020204" pitchFamily="34" charset="0"/>
              </a:rPr>
              <a:t>max</a:t>
            </a:r>
            <a:r>
              <a:rPr lang="en-US" sz="2000" baseline="-25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and the remaining </a:t>
            </a:r>
            <a:r>
              <a:rPr lang="en-US" sz="2000" dirty="0">
                <a:solidFill>
                  <a:srgbClr val="FF0000"/>
                </a:solidFill>
                <a:latin typeface="Arial" panose="020B0604020202020204" pitchFamily="34" charset="0"/>
                <a:cs typeface="Arial" panose="020B0604020202020204" pitchFamily="34" charset="0"/>
              </a:rPr>
              <a:t>(1 − r) </a:t>
            </a:r>
            <a:r>
              <a:rPr lang="en-US" sz="2000" dirty="0">
                <a:latin typeface="Arial" panose="020B0604020202020204" pitchFamily="34" charset="0"/>
                <a:cs typeface="Arial" panose="020B0604020202020204" pitchFamily="34" charset="0"/>
              </a:rPr>
              <a:t>fraction have degree </a:t>
            </a:r>
            <a:r>
              <a:rPr lang="en-US" sz="2000" dirty="0" err="1">
                <a:latin typeface="Arial" panose="020B0604020202020204" pitchFamily="34" charset="0"/>
                <a:cs typeface="Arial" panose="020B0604020202020204" pitchFamily="34" charset="0"/>
              </a:rPr>
              <a:t>k</a:t>
            </a:r>
            <a:r>
              <a:rPr lang="en-US" sz="2000" baseline="-25000" dirty="0" err="1">
                <a:latin typeface="Arial" panose="020B0604020202020204" pitchFamily="34" charset="0"/>
                <a:cs typeface="Arial" panose="020B0604020202020204" pitchFamily="34" charset="0"/>
              </a:rPr>
              <a:t>min</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Maximum of </a:t>
            </a:r>
            <a:r>
              <a:rPr lang="en-US" sz="2000" dirty="0" err="1">
                <a:latin typeface="Arial" panose="020B0604020202020204" pitchFamily="34" charset="0"/>
                <a:cs typeface="Arial" panose="020B0604020202020204" pitchFamily="34" charset="0"/>
              </a:rPr>
              <a:t>f</a:t>
            </a:r>
            <a:r>
              <a:rPr lang="en-US" sz="2000" baseline="-25000" dirty="0" err="1">
                <a:latin typeface="Arial" panose="020B0604020202020204" pitchFamily="34" charset="0"/>
                <a:cs typeface="Arial" panose="020B0604020202020204" pitchFamily="34" charset="0"/>
              </a:rPr>
              <a:t>c</a:t>
            </a:r>
            <a:r>
              <a:rPr lang="en-US" sz="2000" baseline="30000" dirty="0" err="1">
                <a:latin typeface="Arial" panose="020B0604020202020204" pitchFamily="34" charset="0"/>
                <a:cs typeface="Arial" panose="020B0604020202020204" pitchFamily="34" charset="0"/>
              </a:rPr>
              <a:t>tot</a:t>
            </a:r>
            <a:r>
              <a:rPr lang="en-US" sz="2000" dirty="0">
                <a:latin typeface="Arial" panose="020B0604020202020204" pitchFamily="34" charset="0"/>
                <a:cs typeface="Arial" panose="020B0604020202020204" pitchFamily="34" charset="0"/>
              </a:rPr>
              <a:t> is obtained when r = 1/N </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B0E9C63-C0CD-8EBD-5560-3AEC6AB7A92B}"/>
              </a:ext>
            </a:extLst>
          </p:cNvPr>
          <p:cNvPicPr>
            <a:picLocks noChangeAspect="1"/>
          </p:cNvPicPr>
          <p:nvPr/>
        </p:nvPicPr>
        <p:blipFill>
          <a:blip r:embed="rId3"/>
          <a:stretch>
            <a:fillRect/>
          </a:stretch>
        </p:blipFill>
        <p:spPr>
          <a:xfrm>
            <a:off x="2809637" y="3429000"/>
            <a:ext cx="2603500" cy="889804"/>
          </a:xfrm>
          <a:prstGeom prst="rect">
            <a:avLst/>
          </a:prstGeom>
        </p:spPr>
      </p:pic>
      <p:pic>
        <p:nvPicPr>
          <p:cNvPr id="3" name="Picture 2">
            <a:extLst>
              <a:ext uri="{FF2B5EF4-FFF2-40B4-BE49-F238E27FC236}">
                <a16:creationId xmlns:a16="http://schemas.microsoft.com/office/drawing/2014/main" id="{855816B6-15F8-F192-A744-FCA366A9B4C9}"/>
              </a:ext>
            </a:extLst>
          </p:cNvPr>
          <p:cNvPicPr>
            <a:picLocks noChangeAspect="1"/>
          </p:cNvPicPr>
          <p:nvPr/>
        </p:nvPicPr>
        <p:blipFill>
          <a:blip r:embed="rId4"/>
          <a:stretch>
            <a:fillRect/>
          </a:stretch>
        </p:blipFill>
        <p:spPr>
          <a:xfrm>
            <a:off x="2299936" y="4918723"/>
            <a:ext cx="4080100" cy="746685"/>
          </a:xfrm>
          <a:prstGeom prst="rect">
            <a:avLst/>
          </a:prstGeom>
        </p:spPr>
      </p:pic>
    </p:spTree>
    <p:extLst>
      <p:ext uri="{BB962C8B-B14F-4D97-AF65-F5344CB8AC3E}">
        <p14:creationId xmlns:p14="http://schemas.microsoft.com/office/powerpoint/2010/main" val="351924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checkerboard(across)">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animEffect transition="in" filter="checkerboard(across)">
                                      <p:cBhvr>
                                        <p:cTn id="17" dur="500"/>
                                        <p:tgtEl>
                                          <p:spTgt spid="5">
                                            <p:txEl>
                                              <p:pRg st="9" end="9"/>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heckerboard(across)">
                                      <p:cBhvr>
                                        <p:cTn id="20" dur="500"/>
                                        <p:tgtEl>
                                          <p:spTgt spid="3"/>
                                        </p:tgtEl>
                                      </p:cBhvr>
                                    </p:animEffect>
                                  </p:childTnLst>
                                </p:cTn>
                              </p:par>
                              <p:par>
                                <p:cTn id="21" presetID="5" presetClass="entr" presetSubtype="10" fill="hold" nodeType="with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animEffect transition="in" filter="checkerboard(across)">
                                      <p:cBhvr>
                                        <p:cTn id="23" dur="500"/>
                                        <p:tgtEl>
                                          <p:spTgt spid="5">
                                            <p:txEl>
                                              <p:pRg st="12" end="1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5">
                                            <p:txEl>
                                              <p:pRg st="14" end="14"/>
                                            </p:txEl>
                                          </p:spTgt>
                                        </p:tgtEl>
                                        <p:attrNameLst>
                                          <p:attrName>style.visibility</p:attrName>
                                        </p:attrNameLst>
                                      </p:cBhvr>
                                      <p:to>
                                        <p:strVal val="visible"/>
                                      </p:to>
                                    </p:set>
                                    <p:animEffect transition="in" filter="checkerboard(across)">
                                      <p:cBhvr>
                                        <p:cTn id="28"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Halting Cascading Failures</a:t>
            </a:r>
          </a:p>
        </p:txBody>
      </p:sp>
      <p:sp>
        <p:nvSpPr>
          <p:cNvPr id="4" name="TextBox 3">
            <a:extLst>
              <a:ext uri="{FF2B5EF4-FFF2-40B4-BE49-F238E27FC236}">
                <a16:creationId xmlns:a16="http://schemas.microsoft.com/office/drawing/2014/main" id="{E8DA2314-E8BC-4BDE-CDF3-F44A36526DB0}"/>
              </a:ext>
            </a:extLst>
          </p:cNvPr>
          <p:cNvSpPr txBox="1"/>
          <p:nvPr/>
        </p:nvSpPr>
        <p:spPr>
          <a:xfrm>
            <a:off x="428625" y="1457325"/>
            <a:ext cx="8472488" cy="5016758"/>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Cascading failure has two parts:</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Initial failure: </a:t>
            </a:r>
            <a:r>
              <a:rPr lang="en-US" sz="2000" dirty="0">
                <a:latin typeface="Arial" panose="020B0604020202020204" pitchFamily="34" charset="0"/>
                <a:cs typeface="Arial" panose="020B0604020202020204" pitchFamily="34" charset="0"/>
              </a:rPr>
              <a:t>is the breakdown of the first node or link, representing the source of the subsequent cascade.</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Propagation:</a:t>
            </a:r>
            <a:r>
              <a:rPr lang="en-US" sz="2000" dirty="0">
                <a:latin typeface="Arial" panose="020B0604020202020204" pitchFamily="34" charset="0"/>
                <a:cs typeface="Arial" panose="020B0604020202020204" pitchFamily="34" charset="0"/>
              </a:rPr>
              <a:t> is when the initial failure induces the failure of additional nodes and starts cascading through the network.</a:t>
            </a:r>
          </a:p>
          <a:p>
            <a:endParaRPr lang="en-US" sz="2000" dirty="0">
              <a:latin typeface="Arial" panose="020B0604020202020204" pitchFamily="34" charset="0"/>
              <a:cs typeface="Arial" panose="020B0604020202020204" pitchFamily="34" charset="0"/>
            </a:endParaRPr>
          </a:p>
          <a:p>
            <a:r>
              <a:rPr lang="en-US" sz="2000" b="1" dirty="0">
                <a:solidFill>
                  <a:srgbClr val="FF0000"/>
                </a:solidFill>
                <a:latin typeface="Arial" panose="020B0604020202020204" pitchFamily="34" charset="0"/>
                <a:cs typeface="Arial" panose="020B0604020202020204" pitchFamily="34" charset="0"/>
              </a:rPr>
              <a:t>How the size of cascading can be reduced?</a:t>
            </a:r>
          </a:p>
          <a:p>
            <a:endParaRPr lang="en-US" sz="2000" b="1" dirty="0">
              <a:solidFill>
                <a:srgbClr val="FF0000"/>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size of a cascade can be reduced if we intentionally remove additional nodes right after the initial failure.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To limit the size of the cascades we must </a:t>
            </a:r>
            <a:r>
              <a:rPr lang="en-US" sz="2000" dirty="0">
                <a:solidFill>
                  <a:srgbClr val="FF0000"/>
                </a:solidFill>
                <a:latin typeface="Arial" panose="020B0604020202020204" pitchFamily="34" charset="0"/>
                <a:cs typeface="Arial" panose="020B0604020202020204" pitchFamily="34" charset="0"/>
              </a:rPr>
              <a:t>remove nodes with small loads </a:t>
            </a:r>
            <a:r>
              <a:rPr lang="en-US" sz="2000" dirty="0">
                <a:latin typeface="Arial" panose="020B0604020202020204" pitchFamily="34" charset="0"/>
                <a:cs typeface="Arial" panose="020B0604020202020204" pitchFamily="34" charset="0"/>
              </a:rPr>
              <a:t>and </a:t>
            </a:r>
            <a:r>
              <a:rPr lang="en-US" sz="2000" dirty="0">
                <a:solidFill>
                  <a:srgbClr val="FF0000"/>
                </a:solidFill>
                <a:latin typeface="Arial" panose="020B0604020202020204" pitchFamily="34" charset="0"/>
                <a:cs typeface="Arial" panose="020B0604020202020204" pitchFamily="34" charset="0"/>
              </a:rPr>
              <a:t>links with large excess load </a:t>
            </a:r>
            <a:r>
              <a:rPr lang="en-US" sz="2000" dirty="0">
                <a:latin typeface="Arial" panose="020B0604020202020204" pitchFamily="34" charset="0"/>
                <a:cs typeface="Arial" panose="020B0604020202020204" pitchFamily="34" charset="0"/>
              </a:rPr>
              <a:t>in the vicinity of the initial failure.</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47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checkerboard(across)">
                                      <p:cBhvr>
                                        <p:cTn id="7" dur="500"/>
                                        <p:tgtEl>
                                          <p:spTgt spid="4">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animEffect transition="in" filter="checkerboard(across)">
                                      <p:cBhvr>
                                        <p:cTn id="12" dur="500"/>
                                        <p:tgtEl>
                                          <p:spTgt spid="4">
                                            <p:txEl>
                                              <p:pRg st="8" end="8"/>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1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Robustness, Resilience, Redundancy</a:t>
            </a:r>
          </a:p>
        </p:txBody>
      </p:sp>
      <p:sp>
        <p:nvSpPr>
          <p:cNvPr id="4" name="TextBox 3">
            <a:extLst>
              <a:ext uri="{FF2B5EF4-FFF2-40B4-BE49-F238E27FC236}">
                <a16:creationId xmlns:a16="http://schemas.microsoft.com/office/drawing/2014/main" id="{E8DA2314-E8BC-4BDE-CDF3-F44A36526DB0}"/>
              </a:ext>
            </a:extLst>
          </p:cNvPr>
          <p:cNvSpPr txBox="1"/>
          <p:nvPr/>
        </p:nvSpPr>
        <p:spPr>
          <a:xfrm>
            <a:off x="542925" y="1100137"/>
            <a:ext cx="8472488" cy="5632311"/>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Robustness</a:t>
            </a:r>
          </a:p>
          <a:p>
            <a:r>
              <a:rPr lang="en-US" sz="2000" dirty="0">
                <a:latin typeface="Arial" panose="020B0604020202020204" pitchFamily="34" charset="0"/>
                <a:cs typeface="Arial" panose="020B0604020202020204" pitchFamily="34" charset="0"/>
              </a:rPr>
              <a:t>A system is robust if it can maintain its basic functions in the presence of internal and external errors. In a network context robustness refers to the system's ability to carry out its basic functions even when some of its nodes and links may be missing</a:t>
            </a:r>
            <a:r>
              <a:rPr lang="en-US" sz="2000" b="1" dirty="0">
                <a:latin typeface="Arial" panose="020B0604020202020204" pitchFamily="34" charset="0"/>
                <a:cs typeface="Arial" panose="020B0604020202020204" pitchFamily="34" charset="0"/>
              </a:rPr>
              <a:t>.</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Resilience</a:t>
            </a:r>
          </a:p>
          <a:p>
            <a:r>
              <a:rPr lang="en-US" sz="2000" dirty="0">
                <a:latin typeface="Arial" panose="020B0604020202020204" pitchFamily="34" charset="0"/>
                <a:cs typeface="Arial" panose="020B0604020202020204" pitchFamily="34" charset="0"/>
              </a:rPr>
              <a:t>A system is resilient if it can adapt to internal and external errors by changing its mode of operation, without losing its ability to function. Hence resilience is a dynamical property that requires a shift in the system's core activities.</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Redundancy</a:t>
            </a:r>
          </a:p>
          <a:p>
            <a:r>
              <a:rPr lang="en-US" sz="2000" dirty="0">
                <a:latin typeface="Arial" panose="020B0604020202020204" pitchFamily="34" charset="0"/>
                <a:cs typeface="Arial" panose="020B0604020202020204" pitchFamily="34" charset="0"/>
              </a:rPr>
              <a:t>Redundancy implies the presence of parallel components and functions that, if needed, can replace a missing component or function. Networks show considerable redundancy in their ability to navigate information between two nodes, thanks to the multiple independent paths between most node pairs.</a:t>
            </a:r>
          </a:p>
        </p:txBody>
      </p:sp>
    </p:spTree>
    <p:extLst>
      <p:ext uri="{BB962C8B-B14F-4D97-AF65-F5344CB8AC3E}">
        <p14:creationId xmlns:p14="http://schemas.microsoft.com/office/powerpoint/2010/main" val="3471289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Related Studies</a:t>
            </a:r>
          </a:p>
        </p:txBody>
      </p:sp>
      <p:pic>
        <p:nvPicPr>
          <p:cNvPr id="3" name="Picture 2" descr="Graphical user interface, text, application&#10;&#10;Description automatically generated">
            <a:extLst>
              <a:ext uri="{FF2B5EF4-FFF2-40B4-BE49-F238E27FC236}">
                <a16:creationId xmlns:a16="http://schemas.microsoft.com/office/drawing/2014/main" id="{5835B225-AA92-8982-15C9-8A889D97B755}"/>
              </a:ext>
            </a:extLst>
          </p:cNvPr>
          <p:cNvPicPr>
            <a:picLocks noChangeAspect="1"/>
          </p:cNvPicPr>
          <p:nvPr/>
        </p:nvPicPr>
        <p:blipFill>
          <a:blip r:embed="rId3"/>
          <a:stretch>
            <a:fillRect/>
          </a:stretch>
        </p:blipFill>
        <p:spPr>
          <a:xfrm>
            <a:off x="864433" y="1248243"/>
            <a:ext cx="6096000" cy="1333500"/>
          </a:xfrm>
          <a:prstGeom prst="rect">
            <a:avLst/>
          </a:prstGeom>
        </p:spPr>
      </p:pic>
      <p:sp>
        <p:nvSpPr>
          <p:cNvPr id="2" name="TextBox 1">
            <a:extLst>
              <a:ext uri="{FF2B5EF4-FFF2-40B4-BE49-F238E27FC236}">
                <a16:creationId xmlns:a16="http://schemas.microsoft.com/office/drawing/2014/main" id="{4AD875D7-C56A-5BAC-B697-55BBF67069DE}"/>
              </a:ext>
            </a:extLst>
          </p:cNvPr>
          <p:cNvSpPr txBox="1"/>
          <p:nvPr/>
        </p:nvSpPr>
        <p:spPr>
          <a:xfrm>
            <a:off x="799476" y="2715439"/>
            <a:ext cx="7545048" cy="3693319"/>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Data from North American power grid obtained from the </a:t>
            </a:r>
            <a:r>
              <a:rPr lang="en-US" dirty="0" err="1">
                <a:latin typeface="Arial" panose="020B0604020202020204" pitchFamily="34" charset="0"/>
                <a:cs typeface="Arial" panose="020B0604020202020204" pitchFamily="34" charset="0"/>
              </a:rPr>
              <a:t>POWERmap</a:t>
            </a:r>
            <a:r>
              <a:rPr lang="en-US" dirty="0">
                <a:latin typeface="Arial" panose="020B0604020202020204" pitchFamily="34" charset="0"/>
                <a:cs typeface="Arial" panose="020B0604020202020204" pitchFamily="34" charset="0"/>
              </a:rPr>
              <a:t> mapping system developed by Platts, the energy information and market services unit of the McGraw-Hill Companies.</a:t>
            </a:r>
          </a:p>
          <a:p>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N = 14,099 substations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Generation substations set GG (NG = 1,633 elements) produce electric power to distribute.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Transmission substations set GT (NT = 10,287 elements) transfer power along high voltage lines.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Distribution substations set GD (ND = 2,179 elements) distribute power to small, local grids.</a:t>
            </a:r>
          </a:p>
          <a:p>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K = 19,657 transmission (power) lines</a:t>
            </a:r>
          </a:p>
        </p:txBody>
      </p:sp>
    </p:spTree>
    <p:extLst>
      <p:ext uri="{BB962C8B-B14F-4D97-AF65-F5344CB8AC3E}">
        <p14:creationId xmlns:p14="http://schemas.microsoft.com/office/powerpoint/2010/main" val="1696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checkerboard(across)">
                                      <p:cBhvr>
                                        <p:cTn id="10" dur="500"/>
                                        <p:tgtEl>
                                          <p:spTgt spid="2">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checkerboard(across)">
                                      <p:cBhvr>
                                        <p:cTn id="13" dur="500"/>
                                        <p:tgtEl>
                                          <p:spTgt spid="2">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checkerboard(across)">
                                      <p:cBhvr>
                                        <p:cTn id="18" dur="500"/>
                                        <p:tgtEl>
                                          <p:spTgt spid="2">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checkerboard(across)">
                                      <p:cBhvr>
                                        <p:cTn id="21" dur="500"/>
                                        <p:tgtEl>
                                          <p:spTgt spid="2">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checkerboard(across)">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Related Studies</a:t>
            </a:r>
          </a:p>
        </p:txBody>
      </p:sp>
      <p:pic>
        <p:nvPicPr>
          <p:cNvPr id="5" name="Picture 4" descr="Diagram&#10;&#10;Description automatically generated">
            <a:extLst>
              <a:ext uri="{FF2B5EF4-FFF2-40B4-BE49-F238E27FC236}">
                <a16:creationId xmlns:a16="http://schemas.microsoft.com/office/drawing/2014/main" id="{13B36CF5-D12F-B893-F8C6-F168EE09BC2C}"/>
              </a:ext>
            </a:extLst>
          </p:cNvPr>
          <p:cNvPicPr>
            <a:picLocks noChangeAspect="1"/>
          </p:cNvPicPr>
          <p:nvPr/>
        </p:nvPicPr>
        <p:blipFill>
          <a:blip r:embed="rId3"/>
          <a:stretch>
            <a:fillRect/>
          </a:stretch>
        </p:blipFill>
        <p:spPr>
          <a:xfrm>
            <a:off x="1524000" y="889000"/>
            <a:ext cx="5588000" cy="5588000"/>
          </a:xfrm>
          <a:prstGeom prst="rect">
            <a:avLst/>
          </a:prstGeom>
        </p:spPr>
      </p:pic>
    </p:spTree>
    <p:extLst>
      <p:ext uri="{BB962C8B-B14F-4D97-AF65-F5344CB8AC3E}">
        <p14:creationId xmlns:p14="http://schemas.microsoft.com/office/powerpoint/2010/main" val="498003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Power-law networks are robust to random breakdown</a:t>
            </a:r>
          </a:p>
        </p:txBody>
      </p:sp>
      <p:sp>
        <p:nvSpPr>
          <p:cNvPr id="150531" name="Line 8"/>
          <p:cNvSpPr>
            <a:spLocks noChangeShapeType="1"/>
          </p:cNvSpPr>
          <p:nvPr/>
        </p:nvSpPr>
        <p:spPr bwMode="auto">
          <a:xfrm>
            <a:off x="1622425" y="4519613"/>
            <a:ext cx="145891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32" name="Line 9"/>
          <p:cNvSpPr>
            <a:spLocks noChangeShapeType="1"/>
          </p:cNvSpPr>
          <p:nvPr/>
        </p:nvSpPr>
        <p:spPr bwMode="auto">
          <a:xfrm>
            <a:off x="4113213" y="2833688"/>
            <a:ext cx="212725"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33" name="Line 10"/>
          <p:cNvSpPr>
            <a:spLocks noChangeShapeType="1"/>
          </p:cNvSpPr>
          <p:nvPr/>
        </p:nvSpPr>
        <p:spPr bwMode="auto">
          <a:xfrm flipH="1" flipV="1">
            <a:off x="5387975" y="3405188"/>
            <a:ext cx="366713"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34" name="Line 11"/>
          <p:cNvSpPr>
            <a:spLocks noChangeShapeType="1"/>
          </p:cNvSpPr>
          <p:nvPr/>
        </p:nvSpPr>
        <p:spPr bwMode="auto">
          <a:xfrm flipH="1" flipV="1">
            <a:off x="5033963" y="5078413"/>
            <a:ext cx="593725" cy="134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35" name="Line 12"/>
          <p:cNvSpPr>
            <a:spLocks noChangeShapeType="1"/>
          </p:cNvSpPr>
          <p:nvPr/>
        </p:nvSpPr>
        <p:spPr bwMode="auto">
          <a:xfrm flipH="1">
            <a:off x="6646863" y="3540125"/>
            <a:ext cx="198437" cy="55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36" name="Line 13"/>
          <p:cNvSpPr>
            <a:spLocks noChangeShapeType="1"/>
          </p:cNvSpPr>
          <p:nvPr/>
        </p:nvSpPr>
        <p:spPr bwMode="auto">
          <a:xfrm>
            <a:off x="5953125" y="2084388"/>
            <a:ext cx="28575" cy="244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37" name="Line 14"/>
          <p:cNvSpPr>
            <a:spLocks noChangeShapeType="1"/>
          </p:cNvSpPr>
          <p:nvPr/>
        </p:nvSpPr>
        <p:spPr bwMode="auto">
          <a:xfrm>
            <a:off x="1806575" y="4179888"/>
            <a:ext cx="1274763" cy="3397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38" name="Line 15"/>
          <p:cNvSpPr>
            <a:spLocks noChangeShapeType="1"/>
          </p:cNvSpPr>
          <p:nvPr/>
        </p:nvSpPr>
        <p:spPr bwMode="auto">
          <a:xfrm>
            <a:off x="2613025" y="1063625"/>
            <a:ext cx="382588"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39" name="Line 16"/>
          <p:cNvSpPr>
            <a:spLocks noChangeShapeType="1"/>
          </p:cNvSpPr>
          <p:nvPr/>
        </p:nvSpPr>
        <p:spPr bwMode="auto">
          <a:xfrm flipV="1">
            <a:off x="2684463" y="3500438"/>
            <a:ext cx="141287"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40" name="Line 17"/>
          <p:cNvSpPr>
            <a:spLocks noChangeShapeType="1"/>
          </p:cNvSpPr>
          <p:nvPr/>
        </p:nvSpPr>
        <p:spPr bwMode="auto">
          <a:xfrm flipH="1" flipV="1">
            <a:off x="3081338" y="4519613"/>
            <a:ext cx="55562" cy="7493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41" name="Line 18"/>
          <p:cNvSpPr>
            <a:spLocks noChangeShapeType="1"/>
          </p:cNvSpPr>
          <p:nvPr/>
        </p:nvSpPr>
        <p:spPr bwMode="auto">
          <a:xfrm flipV="1">
            <a:off x="2232025" y="3349625"/>
            <a:ext cx="268288" cy="177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42" name="Line 19"/>
          <p:cNvSpPr>
            <a:spLocks noChangeShapeType="1"/>
          </p:cNvSpPr>
          <p:nvPr/>
        </p:nvSpPr>
        <p:spPr bwMode="auto">
          <a:xfrm>
            <a:off x="5345113" y="1690688"/>
            <a:ext cx="98425" cy="476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43" name="Line 20"/>
          <p:cNvSpPr>
            <a:spLocks noChangeShapeType="1"/>
          </p:cNvSpPr>
          <p:nvPr/>
        </p:nvSpPr>
        <p:spPr bwMode="auto">
          <a:xfrm>
            <a:off x="2090738" y="3078163"/>
            <a:ext cx="211137"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44" name="Line 21"/>
          <p:cNvSpPr>
            <a:spLocks noChangeShapeType="1"/>
          </p:cNvSpPr>
          <p:nvPr/>
        </p:nvSpPr>
        <p:spPr bwMode="auto">
          <a:xfrm flipV="1">
            <a:off x="1708150" y="4519613"/>
            <a:ext cx="1373188" cy="2317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45" name="Line 22"/>
          <p:cNvSpPr>
            <a:spLocks noChangeShapeType="1"/>
          </p:cNvSpPr>
          <p:nvPr/>
        </p:nvSpPr>
        <p:spPr bwMode="auto">
          <a:xfrm>
            <a:off x="1651000" y="4452938"/>
            <a:ext cx="1430338" cy="666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46" name="Line 23"/>
          <p:cNvSpPr>
            <a:spLocks noChangeShapeType="1"/>
          </p:cNvSpPr>
          <p:nvPr/>
        </p:nvSpPr>
        <p:spPr bwMode="auto">
          <a:xfrm flipH="1">
            <a:off x="6646863" y="3200400"/>
            <a:ext cx="198437" cy="395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47" name="Line 24"/>
          <p:cNvSpPr>
            <a:spLocks noChangeShapeType="1"/>
          </p:cNvSpPr>
          <p:nvPr/>
        </p:nvSpPr>
        <p:spPr bwMode="auto">
          <a:xfrm flipH="1" flipV="1">
            <a:off x="3081338" y="4519613"/>
            <a:ext cx="749300" cy="598487"/>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0548" name="Line 25"/>
          <p:cNvSpPr>
            <a:spLocks noChangeShapeType="1"/>
          </p:cNvSpPr>
          <p:nvPr/>
        </p:nvSpPr>
        <p:spPr bwMode="auto">
          <a:xfrm>
            <a:off x="1708150" y="4357688"/>
            <a:ext cx="1373188" cy="161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49" name="Line 26"/>
          <p:cNvSpPr>
            <a:spLocks noChangeShapeType="1"/>
          </p:cNvSpPr>
          <p:nvPr/>
        </p:nvSpPr>
        <p:spPr bwMode="auto">
          <a:xfrm>
            <a:off x="6221413" y="2316163"/>
            <a:ext cx="169862" cy="476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0" name="Line 27"/>
          <p:cNvSpPr>
            <a:spLocks noChangeShapeType="1"/>
          </p:cNvSpPr>
          <p:nvPr/>
        </p:nvSpPr>
        <p:spPr bwMode="auto">
          <a:xfrm>
            <a:off x="3249613" y="1581150"/>
            <a:ext cx="368300" cy="5572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1" name="Line 28"/>
          <p:cNvSpPr>
            <a:spLocks noChangeShapeType="1"/>
          </p:cNvSpPr>
          <p:nvPr/>
        </p:nvSpPr>
        <p:spPr bwMode="auto">
          <a:xfrm>
            <a:off x="3562350" y="1566863"/>
            <a:ext cx="55563" cy="571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2" name="Line 29"/>
          <p:cNvSpPr>
            <a:spLocks noChangeShapeType="1"/>
          </p:cNvSpPr>
          <p:nvPr/>
        </p:nvSpPr>
        <p:spPr bwMode="auto">
          <a:xfrm flipH="1">
            <a:off x="5938838" y="1063625"/>
            <a:ext cx="282575" cy="190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3" name="Line 30"/>
          <p:cNvSpPr>
            <a:spLocks noChangeShapeType="1"/>
          </p:cNvSpPr>
          <p:nvPr/>
        </p:nvSpPr>
        <p:spPr bwMode="auto">
          <a:xfrm>
            <a:off x="2217738" y="3894138"/>
            <a:ext cx="863600" cy="625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4" name="Line 31"/>
          <p:cNvSpPr>
            <a:spLocks noChangeShapeType="1"/>
          </p:cNvSpPr>
          <p:nvPr/>
        </p:nvSpPr>
        <p:spPr bwMode="auto">
          <a:xfrm flipH="1" flipV="1">
            <a:off x="5938838" y="1254125"/>
            <a:ext cx="622300" cy="1508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5" name="Line 32"/>
          <p:cNvSpPr>
            <a:spLocks noChangeShapeType="1"/>
          </p:cNvSpPr>
          <p:nvPr/>
        </p:nvSpPr>
        <p:spPr bwMode="auto">
          <a:xfrm flipV="1">
            <a:off x="3533775" y="3268663"/>
            <a:ext cx="325438" cy="203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6" name="Line 33"/>
          <p:cNvSpPr>
            <a:spLocks noChangeShapeType="1"/>
          </p:cNvSpPr>
          <p:nvPr/>
        </p:nvSpPr>
        <p:spPr bwMode="auto">
          <a:xfrm flipV="1">
            <a:off x="1806575" y="4519613"/>
            <a:ext cx="1274763" cy="5445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7" name="Line 34"/>
          <p:cNvSpPr>
            <a:spLocks noChangeShapeType="1"/>
          </p:cNvSpPr>
          <p:nvPr/>
        </p:nvSpPr>
        <p:spPr bwMode="auto">
          <a:xfrm>
            <a:off x="2117725" y="2778125"/>
            <a:ext cx="184150" cy="3270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8" name="Line 35"/>
          <p:cNvSpPr>
            <a:spLocks noChangeShapeType="1"/>
          </p:cNvSpPr>
          <p:nvPr/>
        </p:nvSpPr>
        <p:spPr bwMode="auto">
          <a:xfrm flipH="1">
            <a:off x="3617913" y="1608138"/>
            <a:ext cx="269875" cy="530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59" name="Line 36"/>
          <p:cNvSpPr>
            <a:spLocks noChangeShapeType="1"/>
          </p:cNvSpPr>
          <p:nvPr/>
        </p:nvSpPr>
        <p:spPr bwMode="auto">
          <a:xfrm flipH="1" flipV="1">
            <a:off x="5387975" y="3405188"/>
            <a:ext cx="182563" cy="809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60" name="Line 37"/>
          <p:cNvSpPr>
            <a:spLocks noChangeShapeType="1"/>
          </p:cNvSpPr>
          <p:nvPr/>
        </p:nvSpPr>
        <p:spPr bwMode="auto">
          <a:xfrm>
            <a:off x="2005013" y="4003675"/>
            <a:ext cx="1076325" cy="515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61" name="Line 38"/>
          <p:cNvSpPr>
            <a:spLocks noChangeShapeType="1"/>
          </p:cNvSpPr>
          <p:nvPr/>
        </p:nvSpPr>
        <p:spPr bwMode="auto">
          <a:xfrm flipH="1" flipV="1">
            <a:off x="3081338" y="4519613"/>
            <a:ext cx="182562" cy="6270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62" name="Line 39"/>
          <p:cNvSpPr>
            <a:spLocks noChangeShapeType="1"/>
          </p:cNvSpPr>
          <p:nvPr/>
        </p:nvSpPr>
        <p:spPr bwMode="auto">
          <a:xfrm flipV="1">
            <a:off x="1933575" y="4519613"/>
            <a:ext cx="1147763" cy="682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63" name="Line 40"/>
          <p:cNvSpPr>
            <a:spLocks noChangeShapeType="1"/>
          </p:cNvSpPr>
          <p:nvPr/>
        </p:nvSpPr>
        <p:spPr bwMode="auto">
          <a:xfrm flipH="1">
            <a:off x="5316538" y="3105150"/>
            <a:ext cx="14287"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64" name="Line 41"/>
          <p:cNvSpPr>
            <a:spLocks noChangeShapeType="1"/>
          </p:cNvSpPr>
          <p:nvPr/>
        </p:nvSpPr>
        <p:spPr bwMode="auto">
          <a:xfrm flipV="1">
            <a:off x="3081338" y="2138363"/>
            <a:ext cx="536575" cy="2381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65" name="Line 42"/>
          <p:cNvSpPr>
            <a:spLocks noChangeShapeType="1"/>
          </p:cNvSpPr>
          <p:nvPr/>
        </p:nvSpPr>
        <p:spPr bwMode="auto">
          <a:xfrm flipV="1">
            <a:off x="3081338" y="2166938"/>
            <a:ext cx="2362200" cy="23526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66" name="Line 43"/>
          <p:cNvSpPr>
            <a:spLocks noChangeShapeType="1"/>
          </p:cNvSpPr>
          <p:nvPr/>
        </p:nvSpPr>
        <p:spPr bwMode="auto">
          <a:xfrm flipH="1" flipV="1">
            <a:off x="2500313" y="3349625"/>
            <a:ext cx="581025" cy="11699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67" name="Line 44"/>
          <p:cNvSpPr>
            <a:spLocks noChangeShapeType="1"/>
          </p:cNvSpPr>
          <p:nvPr/>
        </p:nvSpPr>
        <p:spPr bwMode="auto">
          <a:xfrm flipV="1">
            <a:off x="3081338" y="3595688"/>
            <a:ext cx="3565525" cy="923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68" name="Line 45"/>
          <p:cNvSpPr>
            <a:spLocks noChangeShapeType="1"/>
          </p:cNvSpPr>
          <p:nvPr/>
        </p:nvSpPr>
        <p:spPr bwMode="auto">
          <a:xfrm flipV="1">
            <a:off x="3081338" y="3405188"/>
            <a:ext cx="2306637" cy="11144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69" name="Line 46"/>
          <p:cNvSpPr>
            <a:spLocks noChangeShapeType="1"/>
          </p:cNvSpPr>
          <p:nvPr/>
        </p:nvSpPr>
        <p:spPr bwMode="auto">
          <a:xfrm flipV="1">
            <a:off x="3081338" y="3268663"/>
            <a:ext cx="777875" cy="12509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70" name="Line 47"/>
          <p:cNvSpPr>
            <a:spLocks noChangeShapeType="1"/>
          </p:cNvSpPr>
          <p:nvPr/>
        </p:nvSpPr>
        <p:spPr bwMode="auto">
          <a:xfrm>
            <a:off x="3081338" y="4519613"/>
            <a:ext cx="1952625" cy="558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71" name="Line 48"/>
          <p:cNvSpPr>
            <a:spLocks noChangeShapeType="1"/>
          </p:cNvSpPr>
          <p:nvPr/>
        </p:nvSpPr>
        <p:spPr bwMode="auto">
          <a:xfrm flipV="1">
            <a:off x="3081338" y="2792413"/>
            <a:ext cx="3309937" cy="1727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72" name="Line 49"/>
          <p:cNvSpPr>
            <a:spLocks noChangeShapeType="1"/>
          </p:cNvSpPr>
          <p:nvPr/>
        </p:nvSpPr>
        <p:spPr bwMode="auto">
          <a:xfrm flipV="1">
            <a:off x="3081338" y="3200400"/>
            <a:ext cx="2235200" cy="13192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73" name="Line 50"/>
          <p:cNvSpPr>
            <a:spLocks noChangeShapeType="1"/>
          </p:cNvSpPr>
          <p:nvPr/>
        </p:nvSpPr>
        <p:spPr bwMode="auto">
          <a:xfrm flipV="1">
            <a:off x="3081338" y="4357688"/>
            <a:ext cx="4541837" cy="161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74" name="Line 51"/>
          <p:cNvSpPr>
            <a:spLocks noChangeShapeType="1"/>
          </p:cNvSpPr>
          <p:nvPr/>
        </p:nvSpPr>
        <p:spPr bwMode="auto">
          <a:xfrm flipV="1">
            <a:off x="3081338" y="4316413"/>
            <a:ext cx="2235200" cy="203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75" name="Line 52"/>
          <p:cNvSpPr>
            <a:spLocks noChangeShapeType="1"/>
          </p:cNvSpPr>
          <p:nvPr/>
        </p:nvSpPr>
        <p:spPr bwMode="auto">
          <a:xfrm flipV="1">
            <a:off x="3081338" y="3119438"/>
            <a:ext cx="141287" cy="1400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76" name="Line 53"/>
          <p:cNvSpPr>
            <a:spLocks noChangeShapeType="1"/>
          </p:cNvSpPr>
          <p:nvPr/>
        </p:nvSpPr>
        <p:spPr bwMode="auto">
          <a:xfrm flipV="1">
            <a:off x="3081338" y="4043363"/>
            <a:ext cx="3168650" cy="476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77" name="Line 54"/>
          <p:cNvSpPr>
            <a:spLocks noChangeShapeType="1"/>
          </p:cNvSpPr>
          <p:nvPr/>
        </p:nvSpPr>
        <p:spPr bwMode="auto">
          <a:xfrm flipV="1">
            <a:off x="3081338" y="2860675"/>
            <a:ext cx="1244600" cy="1658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78" name="Line 55"/>
          <p:cNvSpPr>
            <a:spLocks noChangeShapeType="1"/>
          </p:cNvSpPr>
          <p:nvPr/>
        </p:nvSpPr>
        <p:spPr bwMode="auto">
          <a:xfrm flipV="1">
            <a:off x="3081338" y="3744913"/>
            <a:ext cx="409575" cy="774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79" name="Line 56"/>
          <p:cNvSpPr>
            <a:spLocks noChangeShapeType="1"/>
          </p:cNvSpPr>
          <p:nvPr/>
        </p:nvSpPr>
        <p:spPr bwMode="auto">
          <a:xfrm>
            <a:off x="3081338" y="4519613"/>
            <a:ext cx="2914650" cy="422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80" name="Line 57"/>
          <p:cNvSpPr>
            <a:spLocks noChangeShapeType="1"/>
          </p:cNvSpPr>
          <p:nvPr/>
        </p:nvSpPr>
        <p:spPr bwMode="auto">
          <a:xfrm flipH="1" flipV="1">
            <a:off x="2825750" y="3500438"/>
            <a:ext cx="255588" cy="1019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81" name="Line 58"/>
          <p:cNvSpPr>
            <a:spLocks noChangeShapeType="1"/>
          </p:cNvSpPr>
          <p:nvPr/>
        </p:nvSpPr>
        <p:spPr bwMode="auto">
          <a:xfrm flipV="1">
            <a:off x="3081338" y="3540125"/>
            <a:ext cx="352425" cy="979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82" name="Line 59"/>
          <p:cNvSpPr>
            <a:spLocks noChangeShapeType="1"/>
          </p:cNvSpPr>
          <p:nvPr/>
        </p:nvSpPr>
        <p:spPr bwMode="auto">
          <a:xfrm flipV="1">
            <a:off x="3081338" y="3376613"/>
            <a:ext cx="1598612" cy="1143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83" name="Line 60"/>
          <p:cNvSpPr>
            <a:spLocks noChangeShapeType="1"/>
          </p:cNvSpPr>
          <p:nvPr/>
        </p:nvSpPr>
        <p:spPr bwMode="auto">
          <a:xfrm flipV="1">
            <a:off x="3081338" y="3730625"/>
            <a:ext cx="1895475" cy="78898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0584" name="Line 61"/>
          <p:cNvSpPr>
            <a:spLocks noChangeShapeType="1"/>
          </p:cNvSpPr>
          <p:nvPr/>
        </p:nvSpPr>
        <p:spPr bwMode="auto">
          <a:xfrm flipV="1">
            <a:off x="3081338" y="3281363"/>
            <a:ext cx="1993900" cy="1238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85" name="Line 62"/>
          <p:cNvSpPr>
            <a:spLocks noChangeShapeType="1"/>
          </p:cNvSpPr>
          <p:nvPr/>
        </p:nvSpPr>
        <p:spPr bwMode="auto">
          <a:xfrm flipH="1" flipV="1">
            <a:off x="2967038" y="3703638"/>
            <a:ext cx="114300" cy="815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86" name="Line 63"/>
          <p:cNvSpPr>
            <a:spLocks noChangeShapeType="1"/>
          </p:cNvSpPr>
          <p:nvPr/>
        </p:nvSpPr>
        <p:spPr bwMode="auto">
          <a:xfrm flipV="1">
            <a:off x="3081338" y="4071938"/>
            <a:ext cx="1966912" cy="4476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87" name="Line 64"/>
          <p:cNvSpPr>
            <a:spLocks noChangeShapeType="1"/>
          </p:cNvSpPr>
          <p:nvPr/>
        </p:nvSpPr>
        <p:spPr bwMode="auto">
          <a:xfrm flipV="1">
            <a:off x="3081338" y="3024188"/>
            <a:ext cx="1216025" cy="14954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88" name="Line 65"/>
          <p:cNvSpPr>
            <a:spLocks noChangeShapeType="1"/>
          </p:cNvSpPr>
          <p:nvPr/>
        </p:nvSpPr>
        <p:spPr bwMode="auto">
          <a:xfrm flipV="1">
            <a:off x="3081338" y="2655888"/>
            <a:ext cx="2716212" cy="18637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89" name="Line 66"/>
          <p:cNvSpPr>
            <a:spLocks noChangeShapeType="1"/>
          </p:cNvSpPr>
          <p:nvPr/>
        </p:nvSpPr>
        <p:spPr bwMode="auto">
          <a:xfrm flipH="1" flipV="1">
            <a:off x="2062163" y="3908425"/>
            <a:ext cx="1019175" cy="6111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90" name="Line 67"/>
          <p:cNvSpPr>
            <a:spLocks noChangeShapeType="1"/>
          </p:cNvSpPr>
          <p:nvPr/>
        </p:nvSpPr>
        <p:spPr bwMode="auto">
          <a:xfrm flipH="1" flipV="1">
            <a:off x="1878013" y="4016375"/>
            <a:ext cx="1203325" cy="5032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91" name="Line 68"/>
          <p:cNvSpPr>
            <a:spLocks noChangeShapeType="1"/>
          </p:cNvSpPr>
          <p:nvPr/>
        </p:nvSpPr>
        <p:spPr bwMode="auto">
          <a:xfrm flipH="1">
            <a:off x="1622425" y="4519613"/>
            <a:ext cx="145891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92" name="Line 69"/>
          <p:cNvSpPr>
            <a:spLocks noChangeShapeType="1"/>
          </p:cNvSpPr>
          <p:nvPr/>
        </p:nvSpPr>
        <p:spPr bwMode="auto">
          <a:xfrm flipH="1">
            <a:off x="1708150" y="4519613"/>
            <a:ext cx="1373188" cy="2317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93" name="Line 70"/>
          <p:cNvSpPr>
            <a:spLocks noChangeShapeType="1"/>
          </p:cNvSpPr>
          <p:nvPr/>
        </p:nvSpPr>
        <p:spPr bwMode="auto">
          <a:xfrm flipH="1" flipV="1">
            <a:off x="1651000" y="4452938"/>
            <a:ext cx="1430338" cy="666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94" name="Line 72"/>
          <p:cNvSpPr>
            <a:spLocks noChangeShapeType="1"/>
          </p:cNvSpPr>
          <p:nvPr/>
        </p:nvSpPr>
        <p:spPr bwMode="auto">
          <a:xfrm flipH="1" flipV="1">
            <a:off x="1708150" y="4357688"/>
            <a:ext cx="1373188" cy="161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95" name="Line 73"/>
          <p:cNvSpPr>
            <a:spLocks noChangeShapeType="1"/>
          </p:cNvSpPr>
          <p:nvPr/>
        </p:nvSpPr>
        <p:spPr bwMode="auto">
          <a:xfrm flipH="1" flipV="1">
            <a:off x="1722438" y="4262438"/>
            <a:ext cx="1358900" cy="257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96" name="Line 74"/>
          <p:cNvSpPr>
            <a:spLocks noChangeShapeType="1"/>
          </p:cNvSpPr>
          <p:nvPr/>
        </p:nvSpPr>
        <p:spPr bwMode="auto">
          <a:xfrm flipH="1">
            <a:off x="2995613" y="4519613"/>
            <a:ext cx="85725" cy="6667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97" name="Line 75"/>
          <p:cNvSpPr>
            <a:spLocks noChangeShapeType="1"/>
          </p:cNvSpPr>
          <p:nvPr/>
        </p:nvSpPr>
        <p:spPr bwMode="auto">
          <a:xfrm flipH="1" flipV="1">
            <a:off x="2387600" y="3908425"/>
            <a:ext cx="693738" cy="6111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98" name="Line 76"/>
          <p:cNvSpPr>
            <a:spLocks noChangeShapeType="1"/>
          </p:cNvSpPr>
          <p:nvPr/>
        </p:nvSpPr>
        <p:spPr bwMode="auto">
          <a:xfrm flipH="1">
            <a:off x="2782888" y="4519613"/>
            <a:ext cx="298450" cy="8302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99" name="Line 77"/>
          <p:cNvSpPr>
            <a:spLocks noChangeShapeType="1"/>
          </p:cNvSpPr>
          <p:nvPr/>
        </p:nvSpPr>
        <p:spPr bwMode="auto">
          <a:xfrm flipH="1">
            <a:off x="1962150" y="4519613"/>
            <a:ext cx="1119188" cy="3127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00" name="Line 78"/>
          <p:cNvSpPr>
            <a:spLocks noChangeShapeType="1"/>
          </p:cNvSpPr>
          <p:nvPr/>
        </p:nvSpPr>
        <p:spPr bwMode="auto">
          <a:xfrm>
            <a:off x="3081338" y="4519613"/>
            <a:ext cx="593725" cy="654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01" name="Line 79"/>
          <p:cNvSpPr>
            <a:spLocks noChangeShapeType="1"/>
          </p:cNvSpPr>
          <p:nvPr/>
        </p:nvSpPr>
        <p:spPr bwMode="auto">
          <a:xfrm flipH="1">
            <a:off x="2428875" y="4519613"/>
            <a:ext cx="652463" cy="571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02" name="Line 80"/>
          <p:cNvSpPr>
            <a:spLocks noChangeShapeType="1"/>
          </p:cNvSpPr>
          <p:nvPr/>
        </p:nvSpPr>
        <p:spPr bwMode="auto">
          <a:xfrm>
            <a:off x="3081338" y="4519613"/>
            <a:ext cx="366712" cy="7223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03" name="Line 81"/>
          <p:cNvSpPr>
            <a:spLocks noChangeShapeType="1"/>
          </p:cNvSpPr>
          <p:nvPr/>
        </p:nvSpPr>
        <p:spPr bwMode="auto">
          <a:xfrm flipH="1">
            <a:off x="2428875" y="4519613"/>
            <a:ext cx="652463" cy="776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04" name="Line 82"/>
          <p:cNvSpPr>
            <a:spLocks noChangeShapeType="1"/>
          </p:cNvSpPr>
          <p:nvPr/>
        </p:nvSpPr>
        <p:spPr bwMode="auto">
          <a:xfrm flipH="1" flipV="1">
            <a:off x="1878013" y="4098925"/>
            <a:ext cx="1203325" cy="4206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05" name="Line 83"/>
          <p:cNvSpPr>
            <a:spLocks noChangeShapeType="1"/>
          </p:cNvSpPr>
          <p:nvPr/>
        </p:nvSpPr>
        <p:spPr bwMode="auto">
          <a:xfrm flipH="1" flipV="1">
            <a:off x="1806575" y="4179888"/>
            <a:ext cx="1274763" cy="3397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06" name="Line 84"/>
          <p:cNvSpPr>
            <a:spLocks noChangeShapeType="1"/>
          </p:cNvSpPr>
          <p:nvPr/>
        </p:nvSpPr>
        <p:spPr bwMode="auto">
          <a:xfrm>
            <a:off x="3081338" y="4519613"/>
            <a:ext cx="55562" cy="7493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07" name="Line 85"/>
          <p:cNvSpPr>
            <a:spLocks noChangeShapeType="1"/>
          </p:cNvSpPr>
          <p:nvPr/>
        </p:nvSpPr>
        <p:spPr bwMode="auto">
          <a:xfrm flipH="1" flipV="1">
            <a:off x="2217738" y="3894138"/>
            <a:ext cx="863600" cy="625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08" name="Line 86"/>
          <p:cNvSpPr>
            <a:spLocks noChangeShapeType="1"/>
          </p:cNvSpPr>
          <p:nvPr/>
        </p:nvSpPr>
        <p:spPr bwMode="auto">
          <a:xfrm flipH="1">
            <a:off x="1806575" y="4519613"/>
            <a:ext cx="1274763" cy="5445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09" name="Line 87"/>
          <p:cNvSpPr>
            <a:spLocks noChangeShapeType="1"/>
          </p:cNvSpPr>
          <p:nvPr/>
        </p:nvSpPr>
        <p:spPr bwMode="auto">
          <a:xfrm flipH="1" flipV="1">
            <a:off x="2005013" y="4003675"/>
            <a:ext cx="1076325" cy="515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10" name="Line 88"/>
          <p:cNvSpPr>
            <a:spLocks noChangeShapeType="1"/>
          </p:cNvSpPr>
          <p:nvPr/>
        </p:nvSpPr>
        <p:spPr bwMode="auto">
          <a:xfrm>
            <a:off x="3081338" y="4519613"/>
            <a:ext cx="182562" cy="6270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11" name="Line 89"/>
          <p:cNvSpPr>
            <a:spLocks noChangeShapeType="1"/>
          </p:cNvSpPr>
          <p:nvPr/>
        </p:nvSpPr>
        <p:spPr bwMode="auto">
          <a:xfrm flipH="1">
            <a:off x="1933575" y="4519613"/>
            <a:ext cx="1147763" cy="682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12" name="Line 90"/>
          <p:cNvSpPr>
            <a:spLocks noChangeShapeType="1"/>
          </p:cNvSpPr>
          <p:nvPr/>
        </p:nvSpPr>
        <p:spPr bwMode="auto">
          <a:xfrm flipH="1">
            <a:off x="2684463" y="4519613"/>
            <a:ext cx="396875" cy="681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13" name="Line 91"/>
          <p:cNvSpPr>
            <a:spLocks noChangeShapeType="1"/>
          </p:cNvSpPr>
          <p:nvPr/>
        </p:nvSpPr>
        <p:spPr bwMode="auto">
          <a:xfrm flipH="1">
            <a:off x="2160588" y="4519613"/>
            <a:ext cx="920750" cy="571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14" name="Line 92"/>
          <p:cNvSpPr>
            <a:spLocks noChangeShapeType="1"/>
          </p:cNvSpPr>
          <p:nvPr/>
        </p:nvSpPr>
        <p:spPr bwMode="auto">
          <a:xfrm flipH="1">
            <a:off x="3081338" y="2138363"/>
            <a:ext cx="536575" cy="2381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15" name="Line 93"/>
          <p:cNvSpPr>
            <a:spLocks noChangeShapeType="1"/>
          </p:cNvSpPr>
          <p:nvPr/>
        </p:nvSpPr>
        <p:spPr bwMode="auto">
          <a:xfrm>
            <a:off x="3617913" y="2138363"/>
            <a:ext cx="1825625"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16" name="Line 94"/>
          <p:cNvSpPr>
            <a:spLocks noChangeShapeType="1"/>
          </p:cNvSpPr>
          <p:nvPr/>
        </p:nvSpPr>
        <p:spPr bwMode="auto">
          <a:xfrm flipH="1">
            <a:off x="2500313" y="2138363"/>
            <a:ext cx="1117600" cy="12112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17" name="Line 95"/>
          <p:cNvSpPr>
            <a:spLocks noChangeShapeType="1"/>
          </p:cNvSpPr>
          <p:nvPr/>
        </p:nvSpPr>
        <p:spPr bwMode="auto">
          <a:xfrm>
            <a:off x="3617913" y="2138363"/>
            <a:ext cx="3028950" cy="14573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18" name="Line 96"/>
          <p:cNvSpPr>
            <a:spLocks noChangeShapeType="1"/>
          </p:cNvSpPr>
          <p:nvPr/>
        </p:nvSpPr>
        <p:spPr bwMode="auto">
          <a:xfrm>
            <a:off x="3617913" y="2138363"/>
            <a:ext cx="241300" cy="11303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19" name="Line 97"/>
          <p:cNvSpPr>
            <a:spLocks noChangeShapeType="1"/>
          </p:cNvSpPr>
          <p:nvPr/>
        </p:nvSpPr>
        <p:spPr bwMode="auto">
          <a:xfrm>
            <a:off x="3617913" y="2138363"/>
            <a:ext cx="1416050" cy="2940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20" name="Line 98"/>
          <p:cNvSpPr>
            <a:spLocks noChangeShapeType="1"/>
          </p:cNvSpPr>
          <p:nvPr/>
        </p:nvSpPr>
        <p:spPr bwMode="auto">
          <a:xfrm flipV="1">
            <a:off x="3617913" y="1254125"/>
            <a:ext cx="2320925" cy="8842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21" name="Line 99"/>
          <p:cNvSpPr>
            <a:spLocks noChangeShapeType="1"/>
          </p:cNvSpPr>
          <p:nvPr/>
        </p:nvSpPr>
        <p:spPr bwMode="auto">
          <a:xfrm flipH="1">
            <a:off x="3222625" y="2138363"/>
            <a:ext cx="395288" cy="9810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22" name="Line 100"/>
          <p:cNvSpPr>
            <a:spLocks noChangeShapeType="1"/>
          </p:cNvSpPr>
          <p:nvPr/>
        </p:nvSpPr>
        <p:spPr bwMode="auto">
          <a:xfrm>
            <a:off x="3617913" y="2138363"/>
            <a:ext cx="284162" cy="2190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23" name="Line 101"/>
          <p:cNvSpPr>
            <a:spLocks noChangeShapeType="1"/>
          </p:cNvSpPr>
          <p:nvPr/>
        </p:nvSpPr>
        <p:spPr bwMode="auto">
          <a:xfrm flipH="1">
            <a:off x="2825750" y="2138363"/>
            <a:ext cx="792163" cy="13620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24" name="Line 102"/>
          <p:cNvSpPr>
            <a:spLocks noChangeShapeType="1"/>
          </p:cNvSpPr>
          <p:nvPr/>
        </p:nvSpPr>
        <p:spPr bwMode="auto">
          <a:xfrm flipH="1">
            <a:off x="3433763" y="2138363"/>
            <a:ext cx="184150" cy="14017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25" name="Line 103"/>
          <p:cNvSpPr>
            <a:spLocks noChangeShapeType="1"/>
          </p:cNvSpPr>
          <p:nvPr/>
        </p:nvSpPr>
        <p:spPr bwMode="auto">
          <a:xfrm flipV="1">
            <a:off x="3617913" y="1989138"/>
            <a:ext cx="935037" cy="149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26" name="Line 104"/>
          <p:cNvSpPr>
            <a:spLocks noChangeShapeType="1"/>
          </p:cNvSpPr>
          <p:nvPr/>
        </p:nvSpPr>
        <p:spPr bwMode="auto">
          <a:xfrm flipH="1" flipV="1">
            <a:off x="3249613" y="1581150"/>
            <a:ext cx="368300" cy="5572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27" name="Line 105"/>
          <p:cNvSpPr>
            <a:spLocks noChangeShapeType="1"/>
          </p:cNvSpPr>
          <p:nvPr/>
        </p:nvSpPr>
        <p:spPr bwMode="auto">
          <a:xfrm flipH="1" flipV="1">
            <a:off x="3562350" y="1566863"/>
            <a:ext cx="55563" cy="571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28" name="Line 106"/>
          <p:cNvSpPr>
            <a:spLocks noChangeShapeType="1"/>
          </p:cNvSpPr>
          <p:nvPr/>
        </p:nvSpPr>
        <p:spPr bwMode="auto">
          <a:xfrm flipH="1" flipV="1">
            <a:off x="2995613" y="2084388"/>
            <a:ext cx="622300" cy="53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29" name="Line 107"/>
          <p:cNvSpPr>
            <a:spLocks noChangeShapeType="1"/>
          </p:cNvSpPr>
          <p:nvPr/>
        </p:nvSpPr>
        <p:spPr bwMode="auto">
          <a:xfrm flipH="1" flipV="1">
            <a:off x="3009900" y="1866900"/>
            <a:ext cx="608013" cy="2714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30" name="Line 108"/>
          <p:cNvSpPr>
            <a:spLocks noChangeShapeType="1"/>
          </p:cNvSpPr>
          <p:nvPr/>
        </p:nvSpPr>
        <p:spPr bwMode="auto">
          <a:xfrm flipH="1" flipV="1">
            <a:off x="3024188" y="1662113"/>
            <a:ext cx="593725" cy="47625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0631" name="Line 109"/>
          <p:cNvSpPr>
            <a:spLocks noChangeShapeType="1"/>
          </p:cNvSpPr>
          <p:nvPr/>
        </p:nvSpPr>
        <p:spPr bwMode="auto">
          <a:xfrm flipV="1">
            <a:off x="3617913" y="1608138"/>
            <a:ext cx="269875" cy="530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32" name="Line 110"/>
          <p:cNvSpPr>
            <a:spLocks noChangeShapeType="1"/>
          </p:cNvSpPr>
          <p:nvPr/>
        </p:nvSpPr>
        <p:spPr bwMode="auto">
          <a:xfrm flipH="1">
            <a:off x="3081338" y="2166938"/>
            <a:ext cx="2362200" cy="23526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33" name="Line 111"/>
          <p:cNvSpPr>
            <a:spLocks noChangeShapeType="1"/>
          </p:cNvSpPr>
          <p:nvPr/>
        </p:nvSpPr>
        <p:spPr bwMode="auto">
          <a:xfrm flipH="1" flipV="1">
            <a:off x="3617913" y="2138363"/>
            <a:ext cx="1825625"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34" name="Line 112"/>
          <p:cNvSpPr>
            <a:spLocks noChangeShapeType="1"/>
          </p:cNvSpPr>
          <p:nvPr/>
        </p:nvSpPr>
        <p:spPr bwMode="auto">
          <a:xfrm flipH="1">
            <a:off x="2500313" y="2166938"/>
            <a:ext cx="2943225" cy="1182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35" name="Line 113"/>
          <p:cNvSpPr>
            <a:spLocks noChangeShapeType="1"/>
          </p:cNvSpPr>
          <p:nvPr/>
        </p:nvSpPr>
        <p:spPr bwMode="auto">
          <a:xfrm flipH="1">
            <a:off x="5387975" y="2166938"/>
            <a:ext cx="55563" cy="1238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36" name="Line 114"/>
          <p:cNvSpPr>
            <a:spLocks noChangeShapeType="1"/>
          </p:cNvSpPr>
          <p:nvPr/>
        </p:nvSpPr>
        <p:spPr bwMode="auto">
          <a:xfrm>
            <a:off x="5443538" y="2166938"/>
            <a:ext cx="947737" cy="625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37" name="Line 115"/>
          <p:cNvSpPr>
            <a:spLocks noChangeShapeType="1"/>
          </p:cNvSpPr>
          <p:nvPr/>
        </p:nvSpPr>
        <p:spPr bwMode="auto">
          <a:xfrm flipV="1">
            <a:off x="5443538" y="1254125"/>
            <a:ext cx="495300" cy="9128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38" name="Line 116"/>
          <p:cNvSpPr>
            <a:spLocks noChangeShapeType="1"/>
          </p:cNvSpPr>
          <p:nvPr/>
        </p:nvSpPr>
        <p:spPr bwMode="auto">
          <a:xfrm flipH="1">
            <a:off x="3222625" y="2166938"/>
            <a:ext cx="2220913" cy="952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39" name="Line 117"/>
          <p:cNvSpPr>
            <a:spLocks noChangeShapeType="1"/>
          </p:cNvSpPr>
          <p:nvPr/>
        </p:nvSpPr>
        <p:spPr bwMode="auto">
          <a:xfrm>
            <a:off x="5443538" y="2166938"/>
            <a:ext cx="806450" cy="18764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40" name="Line 118"/>
          <p:cNvSpPr>
            <a:spLocks noChangeShapeType="1"/>
          </p:cNvSpPr>
          <p:nvPr/>
        </p:nvSpPr>
        <p:spPr bwMode="auto">
          <a:xfrm flipH="1">
            <a:off x="4325938" y="2166938"/>
            <a:ext cx="1117600" cy="6937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41" name="Line 119"/>
          <p:cNvSpPr>
            <a:spLocks noChangeShapeType="1"/>
          </p:cNvSpPr>
          <p:nvPr/>
        </p:nvSpPr>
        <p:spPr bwMode="auto">
          <a:xfrm flipH="1">
            <a:off x="3902075" y="2166938"/>
            <a:ext cx="1541463" cy="190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42" name="Line 120"/>
          <p:cNvSpPr>
            <a:spLocks noChangeShapeType="1"/>
          </p:cNvSpPr>
          <p:nvPr/>
        </p:nvSpPr>
        <p:spPr bwMode="auto">
          <a:xfrm flipH="1" flipV="1">
            <a:off x="2995613" y="1158875"/>
            <a:ext cx="2447925" cy="10080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43" name="Line 121"/>
          <p:cNvSpPr>
            <a:spLocks noChangeShapeType="1"/>
          </p:cNvSpPr>
          <p:nvPr/>
        </p:nvSpPr>
        <p:spPr bwMode="auto">
          <a:xfrm flipH="1">
            <a:off x="4679950" y="2166938"/>
            <a:ext cx="763588" cy="12096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44" name="Line 122"/>
          <p:cNvSpPr>
            <a:spLocks noChangeShapeType="1"/>
          </p:cNvSpPr>
          <p:nvPr/>
        </p:nvSpPr>
        <p:spPr bwMode="auto">
          <a:xfrm flipH="1" flipV="1">
            <a:off x="4552950" y="1989138"/>
            <a:ext cx="890588" cy="177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45" name="Line 123"/>
          <p:cNvSpPr>
            <a:spLocks noChangeShapeType="1"/>
          </p:cNvSpPr>
          <p:nvPr/>
        </p:nvSpPr>
        <p:spPr bwMode="auto">
          <a:xfrm flipH="1">
            <a:off x="4297363" y="2166938"/>
            <a:ext cx="1146175" cy="857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46" name="Line 124"/>
          <p:cNvSpPr>
            <a:spLocks noChangeShapeType="1"/>
          </p:cNvSpPr>
          <p:nvPr/>
        </p:nvSpPr>
        <p:spPr bwMode="auto">
          <a:xfrm flipH="1" flipV="1">
            <a:off x="4991100" y="1785938"/>
            <a:ext cx="452438" cy="381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47" name="Line 125"/>
          <p:cNvSpPr>
            <a:spLocks noChangeShapeType="1"/>
          </p:cNvSpPr>
          <p:nvPr/>
        </p:nvSpPr>
        <p:spPr bwMode="auto">
          <a:xfrm flipH="1" flipV="1">
            <a:off x="5345113" y="1690688"/>
            <a:ext cx="98425" cy="476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48" name="Line 126"/>
          <p:cNvSpPr>
            <a:spLocks noChangeShapeType="1"/>
          </p:cNvSpPr>
          <p:nvPr/>
        </p:nvSpPr>
        <p:spPr bwMode="auto">
          <a:xfrm flipV="1">
            <a:off x="5443538" y="1785938"/>
            <a:ext cx="439737" cy="381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49" name="Line 127"/>
          <p:cNvSpPr>
            <a:spLocks noChangeShapeType="1"/>
          </p:cNvSpPr>
          <p:nvPr/>
        </p:nvSpPr>
        <p:spPr bwMode="auto">
          <a:xfrm>
            <a:off x="2500313" y="3349625"/>
            <a:ext cx="581025" cy="11699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50" name="Line 128"/>
          <p:cNvSpPr>
            <a:spLocks noChangeShapeType="1"/>
          </p:cNvSpPr>
          <p:nvPr/>
        </p:nvSpPr>
        <p:spPr bwMode="auto">
          <a:xfrm flipV="1">
            <a:off x="2500313" y="2138363"/>
            <a:ext cx="1117600" cy="12112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51" name="Line 129"/>
          <p:cNvSpPr>
            <a:spLocks noChangeShapeType="1"/>
          </p:cNvSpPr>
          <p:nvPr/>
        </p:nvSpPr>
        <p:spPr bwMode="auto">
          <a:xfrm flipV="1">
            <a:off x="2500313" y="2166938"/>
            <a:ext cx="2943225" cy="1182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52" name="Line 130"/>
          <p:cNvSpPr>
            <a:spLocks noChangeShapeType="1"/>
          </p:cNvSpPr>
          <p:nvPr/>
        </p:nvSpPr>
        <p:spPr bwMode="auto">
          <a:xfrm>
            <a:off x="2500313" y="3349625"/>
            <a:ext cx="4146550" cy="2460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53" name="Line 131"/>
          <p:cNvSpPr>
            <a:spLocks noChangeShapeType="1"/>
          </p:cNvSpPr>
          <p:nvPr/>
        </p:nvSpPr>
        <p:spPr bwMode="auto">
          <a:xfrm flipV="1">
            <a:off x="2500313" y="2357438"/>
            <a:ext cx="1401762" cy="9921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54" name="Line 132"/>
          <p:cNvSpPr>
            <a:spLocks noChangeShapeType="1"/>
          </p:cNvSpPr>
          <p:nvPr/>
        </p:nvSpPr>
        <p:spPr bwMode="auto">
          <a:xfrm flipV="1">
            <a:off x="2500313" y="1158875"/>
            <a:ext cx="495300" cy="21907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55" name="Line 133"/>
          <p:cNvSpPr>
            <a:spLocks noChangeShapeType="1"/>
          </p:cNvSpPr>
          <p:nvPr/>
        </p:nvSpPr>
        <p:spPr bwMode="auto">
          <a:xfrm flipH="1" flipV="1">
            <a:off x="2301875" y="3105150"/>
            <a:ext cx="198438" cy="244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56" name="Line 134"/>
          <p:cNvSpPr>
            <a:spLocks noChangeShapeType="1"/>
          </p:cNvSpPr>
          <p:nvPr/>
        </p:nvSpPr>
        <p:spPr bwMode="auto">
          <a:xfrm flipH="1">
            <a:off x="2428875" y="3349625"/>
            <a:ext cx="71438" cy="3000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57" name="Line 135"/>
          <p:cNvSpPr>
            <a:spLocks noChangeShapeType="1"/>
          </p:cNvSpPr>
          <p:nvPr/>
        </p:nvSpPr>
        <p:spPr bwMode="auto">
          <a:xfrm flipH="1" flipV="1">
            <a:off x="2005013" y="3309938"/>
            <a:ext cx="495300"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58" name="Line 136"/>
          <p:cNvSpPr>
            <a:spLocks noChangeShapeType="1"/>
          </p:cNvSpPr>
          <p:nvPr/>
        </p:nvSpPr>
        <p:spPr bwMode="auto">
          <a:xfrm flipH="1">
            <a:off x="2232025" y="3349625"/>
            <a:ext cx="268288" cy="177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59" name="Line 137"/>
          <p:cNvSpPr>
            <a:spLocks noChangeShapeType="1"/>
          </p:cNvSpPr>
          <p:nvPr/>
        </p:nvSpPr>
        <p:spPr bwMode="auto">
          <a:xfrm flipH="1">
            <a:off x="3081338" y="3200400"/>
            <a:ext cx="2235200" cy="13192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60" name="Line 138"/>
          <p:cNvSpPr>
            <a:spLocks noChangeShapeType="1"/>
          </p:cNvSpPr>
          <p:nvPr/>
        </p:nvSpPr>
        <p:spPr bwMode="auto">
          <a:xfrm>
            <a:off x="5316538" y="3200400"/>
            <a:ext cx="1330325" cy="395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61" name="Line 139"/>
          <p:cNvSpPr>
            <a:spLocks noChangeShapeType="1"/>
          </p:cNvSpPr>
          <p:nvPr/>
        </p:nvSpPr>
        <p:spPr bwMode="auto">
          <a:xfrm flipH="1">
            <a:off x="3859213" y="3200400"/>
            <a:ext cx="1457325" cy="682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62" name="Line 140"/>
          <p:cNvSpPr>
            <a:spLocks noChangeShapeType="1"/>
          </p:cNvSpPr>
          <p:nvPr/>
        </p:nvSpPr>
        <p:spPr bwMode="auto">
          <a:xfrm flipH="1">
            <a:off x="5075238" y="3200400"/>
            <a:ext cx="241300" cy="809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63" name="Line 141"/>
          <p:cNvSpPr>
            <a:spLocks noChangeShapeType="1"/>
          </p:cNvSpPr>
          <p:nvPr/>
        </p:nvSpPr>
        <p:spPr bwMode="auto">
          <a:xfrm flipV="1">
            <a:off x="5316538" y="3105150"/>
            <a:ext cx="14287"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64" name="Line 142"/>
          <p:cNvSpPr>
            <a:spLocks noChangeShapeType="1"/>
          </p:cNvSpPr>
          <p:nvPr/>
        </p:nvSpPr>
        <p:spPr bwMode="auto">
          <a:xfrm flipH="1">
            <a:off x="3081338" y="3595688"/>
            <a:ext cx="3565525" cy="923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65" name="Line 143"/>
          <p:cNvSpPr>
            <a:spLocks noChangeShapeType="1"/>
          </p:cNvSpPr>
          <p:nvPr/>
        </p:nvSpPr>
        <p:spPr bwMode="auto">
          <a:xfrm flipH="1" flipV="1">
            <a:off x="3617913" y="2138363"/>
            <a:ext cx="3028950" cy="14573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66" name="Line 144"/>
          <p:cNvSpPr>
            <a:spLocks noChangeShapeType="1"/>
          </p:cNvSpPr>
          <p:nvPr/>
        </p:nvSpPr>
        <p:spPr bwMode="auto">
          <a:xfrm flipH="1" flipV="1">
            <a:off x="2500313" y="3349625"/>
            <a:ext cx="4146550" cy="2460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67" name="Line 145"/>
          <p:cNvSpPr>
            <a:spLocks noChangeShapeType="1"/>
          </p:cNvSpPr>
          <p:nvPr/>
        </p:nvSpPr>
        <p:spPr bwMode="auto">
          <a:xfrm flipH="1" flipV="1">
            <a:off x="6391275" y="2792413"/>
            <a:ext cx="255588" cy="803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68" name="Line 146"/>
          <p:cNvSpPr>
            <a:spLocks noChangeShapeType="1"/>
          </p:cNvSpPr>
          <p:nvPr/>
        </p:nvSpPr>
        <p:spPr bwMode="auto">
          <a:xfrm flipH="1" flipV="1">
            <a:off x="5316538" y="3200400"/>
            <a:ext cx="1330325" cy="395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69" name="Line 147"/>
          <p:cNvSpPr>
            <a:spLocks noChangeShapeType="1"/>
          </p:cNvSpPr>
          <p:nvPr/>
        </p:nvSpPr>
        <p:spPr bwMode="auto">
          <a:xfrm>
            <a:off x="6646863" y="3595688"/>
            <a:ext cx="976312" cy="762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70" name="Line 148"/>
          <p:cNvSpPr>
            <a:spLocks noChangeShapeType="1"/>
          </p:cNvSpPr>
          <p:nvPr/>
        </p:nvSpPr>
        <p:spPr bwMode="auto">
          <a:xfrm flipH="1">
            <a:off x="6618288" y="3595688"/>
            <a:ext cx="28575" cy="190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71" name="Line 149"/>
          <p:cNvSpPr>
            <a:spLocks noChangeShapeType="1"/>
          </p:cNvSpPr>
          <p:nvPr/>
        </p:nvSpPr>
        <p:spPr bwMode="auto">
          <a:xfrm flipV="1">
            <a:off x="6646863" y="3540125"/>
            <a:ext cx="198437" cy="55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72" name="Line 150"/>
          <p:cNvSpPr>
            <a:spLocks noChangeShapeType="1"/>
          </p:cNvSpPr>
          <p:nvPr/>
        </p:nvSpPr>
        <p:spPr bwMode="auto">
          <a:xfrm flipV="1">
            <a:off x="6646863" y="3200400"/>
            <a:ext cx="198437" cy="395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73" name="Line 151"/>
          <p:cNvSpPr>
            <a:spLocks noChangeShapeType="1"/>
          </p:cNvSpPr>
          <p:nvPr/>
        </p:nvSpPr>
        <p:spPr bwMode="auto">
          <a:xfrm flipH="1">
            <a:off x="3081338" y="4357688"/>
            <a:ext cx="4541837" cy="1619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74" name="Line 152"/>
          <p:cNvSpPr>
            <a:spLocks noChangeShapeType="1"/>
          </p:cNvSpPr>
          <p:nvPr/>
        </p:nvSpPr>
        <p:spPr bwMode="auto">
          <a:xfrm flipH="1" flipV="1">
            <a:off x="6646863" y="3595688"/>
            <a:ext cx="976312" cy="762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75" name="Line 153"/>
          <p:cNvSpPr>
            <a:spLocks noChangeShapeType="1"/>
          </p:cNvSpPr>
          <p:nvPr/>
        </p:nvSpPr>
        <p:spPr bwMode="auto">
          <a:xfrm flipH="1" flipV="1">
            <a:off x="5938838" y="1254125"/>
            <a:ext cx="1684337" cy="3103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76" name="Line 154"/>
          <p:cNvSpPr>
            <a:spLocks noChangeShapeType="1"/>
          </p:cNvSpPr>
          <p:nvPr/>
        </p:nvSpPr>
        <p:spPr bwMode="auto">
          <a:xfrm flipH="1" flipV="1">
            <a:off x="5316538" y="4316413"/>
            <a:ext cx="2306637"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77" name="Line 155"/>
          <p:cNvSpPr>
            <a:spLocks noChangeShapeType="1"/>
          </p:cNvSpPr>
          <p:nvPr/>
        </p:nvSpPr>
        <p:spPr bwMode="auto">
          <a:xfrm flipH="1">
            <a:off x="5995988" y="4357688"/>
            <a:ext cx="1627187" cy="584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78" name="Line 156"/>
          <p:cNvSpPr>
            <a:spLocks noChangeShapeType="1"/>
          </p:cNvSpPr>
          <p:nvPr/>
        </p:nvSpPr>
        <p:spPr bwMode="auto">
          <a:xfrm flipH="1">
            <a:off x="3081338" y="3405188"/>
            <a:ext cx="2306637" cy="11144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79" name="Line 157"/>
          <p:cNvSpPr>
            <a:spLocks noChangeShapeType="1"/>
          </p:cNvSpPr>
          <p:nvPr/>
        </p:nvSpPr>
        <p:spPr bwMode="auto">
          <a:xfrm flipV="1">
            <a:off x="5387975" y="2166938"/>
            <a:ext cx="55563" cy="1238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80" name="Line 158"/>
          <p:cNvSpPr>
            <a:spLocks noChangeShapeType="1"/>
          </p:cNvSpPr>
          <p:nvPr/>
        </p:nvSpPr>
        <p:spPr bwMode="auto">
          <a:xfrm flipH="1" flipV="1">
            <a:off x="3859213" y="3268663"/>
            <a:ext cx="1528762" cy="136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81" name="Line 159"/>
          <p:cNvSpPr>
            <a:spLocks noChangeShapeType="1"/>
          </p:cNvSpPr>
          <p:nvPr/>
        </p:nvSpPr>
        <p:spPr bwMode="auto">
          <a:xfrm flipH="1">
            <a:off x="5316538" y="3405188"/>
            <a:ext cx="71437" cy="911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82" name="Line 160"/>
          <p:cNvSpPr>
            <a:spLocks noChangeShapeType="1"/>
          </p:cNvSpPr>
          <p:nvPr/>
        </p:nvSpPr>
        <p:spPr bwMode="auto">
          <a:xfrm flipH="1">
            <a:off x="4976813" y="3405188"/>
            <a:ext cx="411162" cy="325437"/>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0683" name="Line 161"/>
          <p:cNvSpPr>
            <a:spLocks noChangeShapeType="1"/>
          </p:cNvSpPr>
          <p:nvPr/>
        </p:nvSpPr>
        <p:spPr bwMode="auto">
          <a:xfrm flipV="1">
            <a:off x="5387975" y="3322638"/>
            <a:ext cx="182563" cy="82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84" name="Line 162"/>
          <p:cNvSpPr>
            <a:spLocks noChangeShapeType="1"/>
          </p:cNvSpPr>
          <p:nvPr/>
        </p:nvSpPr>
        <p:spPr bwMode="auto">
          <a:xfrm>
            <a:off x="5387975" y="3405188"/>
            <a:ext cx="366713"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85" name="Line 163"/>
          <p:cNvSpPr>
            <a:spLocks noChangeShapeType="1"/>
          </p:cNvSpPr>
          <p:nvPr/>
        </p:nvSpPr>
        <p:spPr bwMode="auto">
          <a:xfrm>
            <a:off x="5387975" y="3405188"/>
            <a:ext cx="182563" cy="809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86" name="Line 164"/>
          <p:cNvSpPr>
            <a:spLocks noChangeShapeType="1"/>
          </p:cNvSpPr>
          <p:nvPr/>
        </p:nvSpPr>
        <p:spPr bwMode="auto">
          <a:xfrm flipH="1">
            <a:off x="3081338" y="4316413"/>
            <a:ext cx="2235200" cy="203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87" name="Line 165"/>
          <p:cNvSpPr>
            <a:spLocks noChangeShapeType="1"/>
          </p:cNvSpPr>
          <p:nvPr/>
        </p:nvSpPr>
        <p:spPr bwMode="auto">
          <a:xfrm flipV="1">
            <a:off x="5316538" y="3405188"/>
            <a:ext cx="71437" cy="911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88" name="Line 166"/>
          <p:cNvSpPr>
            <a:spLocks noChangeShapeType="1"/>
          </p:cNvSpPr>
          <p:nvPr/>
        </p:nvSpPr>
        <p:spPr bwMode="auto">
          <a:xfrm flipH="1">
            <a:off x="5033963" y="4316413"/>
            <a:ext cx="282575" cy="762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89" name="Line 167"/>
          <p:cNvSpPr>
            <a:spLocks noChangeShapeType="1"/>
          </p:cNvSpPr>
          <p:nvPr/>
        </p:nvSpPr>
        <p:spPr bwMode="auto">
          <a:xfrm>
            <a:off x="5316538" y="4316413"/>
            <a:ext cx="2306637"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90" name="Line 168"/>
          <p:cNvSpPr>
            <a:spLocks noChangeShapeType="1"/>
          </p:cNvSpPr>
          <p:nvPr/>
        </p:nvSpPr>
        <p:spPr bwMode="auto">
          <a:xfrm flipH="1">
            <a:off x="3081338" y="3268663"/>
            <a:ext cx="777875" cy="12509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91" name="Line 169"/>
          <p:cNvSpPr>
            <a:spLocks noChangeShapeType="1"/>
          </p:cNvSpPr>
          <p:nvPr/>
        </p:nvSpPr>
        <p:spPr bwMode="auto">
          <a:xfrm flipH="1" flipV="1">
            <a:off x="3617913" y="2138363"/>
            <a:ext cx="241300" cy="11303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92" name="Line 170"/>
          <p:cNvSpPr>
            <a:spLocks noChangeShapeType="1"/>
          </p:cNvSpPr>
          <p:nvPr/>
        </p:nvSpPr>
        <p:spPr bwMode="auto">
          <a:xfrm>
            <a:off x="3859213" y="3268663"/>
            <a:ext cx="1528762" cy="136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93" name="Line 171"/>
          <p:cNvSpPr>
            <a:spLocks noChangeShapeType="1"/>
          </p:cNvSpPr>
          <p:nvPr/>
        </p:nvSpPr>
        <p:spPr bwMode="auto">
          <a:xfrm flipV="1">
            <a:off x="3859213" y="3200400"/>
            <a:ext cx="1457325" cy="682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94" name="Line 172"/>
          <p:cNvSpPr>
            <a:spLocks noChangeShapeType="1"/>
          </p:cNvSpPr>
          <p:nvPr/>
        </p:nvSpPr>
        <p:spPr bwMode="auto">
          <a:xfrm flipH="1">
            <a:off x="3490913" y="3268663"/>
            <a:ext cx="368300" cy="476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95" name="Line 173"/>
          <p:cNvSpPr>
            <a:spLocks noChangeShapeType="1"/>
          </p:cNvSpPr>
          <p:nvPr/>
        </p:nvSpPr>
        <p:spPr bwMode="auto">
          <a:xfrm flipH="1">
            <a:off x="3433763" y="3268663"/>
            <a:ext cx="425450" cy="2714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96" name="Line 174"/>
          <p:cNvSpPr>
            <a:spLocks noChangeShapeType="1"/>
          </p:cNvSpPr>
          <p:nvPr/>
        </p:nvSpPr>
        <p:spPr bwMode="auto">
          <a:xfrm flipH="1">
            <a:off x="3533775" y="3268663"/>
            <a:ext cx="325438" cy="203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97" name="Line 175"/>
          <p:cNvSpPr>
            <a:spLocks noChangeShapeType="1"/>
          </p:cNvSpPr>
          <p:nvPr/>
        </p:nvSpPr>
        <p:spPr bwMode="auto">
          <a:xfrm flipH="1">
            <a:off x="3081338" y="3119438"/>
            <a:ext cx="141287" cy="1400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98" name="Line 176"/>
          <p:cNvSpPr>
            <a:spLocks noChangeShapeType="1"/>
          </p:cNvSpPr>
          <p:nvPr/>
        </p:nvSpPr>
        <p:spPr bwMode="auto">
          <a:xfrm flipV="1">
            <a:off x="3222625" y="2138363"/>
            <a:ext cx="395288" cy="9810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99" name="Line 177"/>
          <p:cNvSpPr>
            <a:spLocks noChangeShapeType="1"/>
          </p:cNvSpPr>
          <p:nvPr/>
        </p:nvSpPr>
        <p:spPr bwMode="auto">
          <a:xfrm flipV="1">
            <a:off x="3222625" y="2166938"/>
            <a:ext cx="2220913" cy="952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00" name="Line 178"/>
          <p:cNvSpPr>
            <a:spLocks noChangeShapeType="1"/>
          </p:cNvSpPr>
          <p:nvPr/>
        </p:nvSpPr>
        <p:spPr bwMode="auto">
          <a:xfrm flipH="1">
            <a:off x="3108325" y="3119438"/>
            <a:ext cx="114300" cy="3397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01" name="Line 179"/>
          <p:cNvSpPr>
            <a:spLocks noChangeShapeType="1"/>
          </p:cNvSpPr>
          <p:nvPr/>
        </p:nvSpPr>
        <p:spPr bwMode="auto">
          <a:xfrm flipH="1" flipV="1">
            <a:off x="3081338" y="4519613"/>
            <a:ext cx="1952625" cy="558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02" name="Line 180"/>
          <p:cNvSpPr>
            <a:spLocks noChangeShapeType="1"/>
          </p:cNvSpPr>
          <p:nvPr/>
        </p:nvSpPr>
        <p:spPr bwMode="auto">
          <a:xfrm flipH="1" flipV="1">
            <a:off x="3617913" y="2138363"/>
            <a:ext cx="1416050" cy="2940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03" name="Line 181"/>
          <p:cNvSpPr>
            <a:spLocks noChangeShapeType="1"/>
          </p:cNvSpPr>
          <p:nvPr/>
        </p:nvSpPr>
        <p:spPr bwMode="auto">
          <a:xfrm flipV="1">
            <a:off x="5033963" y="4316413"/>
            <a:ext cx="282575" cy="762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04" name="Line 182"/>
          <p:cNvSpPr>
            <a:spLocks noChangeShapeType="1"/>
          </p:cNvSpPr>
          <p:nvPr/>
        </p:nvSpPr>
        <p:spPr bwMode="auto">
          <a:xfrm>
            <a:off x="5033963" y="5078413"/>
            <a:ext cx="254000" cy="2301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05" name="Line 183"/>
          <p:cNvSpPr>
            <a:spLocks noChangeShapeType="1"/>
          </p:cNvSpPr>
          <p:nvPr/>
        </p:nvSpPr>
        <p:spPr bwMode="auto">
          <a:xfrm>
            <a:off x="5033963" y="5078413"/>
            <a:ext cx="593725" cy="134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06" name="Line 184"/>
          <p:cNvSpPr>
            <a:spLocks noChangeShapeType="1"/>
          </p:cNvSpPr>
          <p:nvPr/>
        </p:nvSpPr>
        <p:spPr bwMode="auto">
          <a:xfrm flipH="1">
            <a:off x="5005388" y="5078413"/>
            <a:ext cx="28575" cy="2984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07" name="Line 185"/>
          <p:cNvSpPr>
            <a:spLocks noChangeShapeType="1"/>
          </p:cNvSpPr>
          <p:nvPr/>
        </p:nvSpPr>
        <p:spPr bwMode="auto">
          <a:xfrm flipH="1">
            <a:off x="3081338" y="4043363"/>
            <a:ext cx="3168650" cy="476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08" name="Line 186"/>
          <p:cNvSpPr>
            <a:spLocks noChangeShapeType="1"/>
          </p:cNvSpPr>
          <p:nvPr/>
        </p:nvSpPr>
        <p:spPr bwMode="auto">
          <a:xfrm flipH="1" flipV="1">
            <a:off x="5443538" y="2166938"/>
            <a:ext cx="806450" cy="18764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09" name="Line 187"/>
          <p:cNvSpPr>
            <a:spLocks noChangeShapeType="1"/>
          </p:cNvSpPr>
          <p:nvPr/>
        </p:nvSpPr>
        <p:spPr bwMode="auto">
          <a:xfrm flipH="1">
            <a:off x="5995988" y="4043363"/>
            <a:ext cx="254000" cy="898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10" name="Line 188"/>
          <p:cNvSpPr>
            <a:spLocks noChangeShapeType="1"/>
          </p:cNvSpPr>
          <p:nvPr/>
        </p:nvSpPr>
        <p:spPr bwMode="auto">
          <a:xfrm flipH="1">
            <a:off x="5048250" y="4043363"/>
            <a:ext cx="1201738"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11" name="Line 189"/>
          <p:cNvSpPr>
            <a:spLocks noChangeShapeType="1"/>
          </p:cNvSpPr>
          <p:nvPr/>
        </p:nvSpPr>
        <p:spPr bwMode="auto">
          <a:xfrm flipH="1">
            <a:off x="3081338" y="2792413"/>
            <a:ext cx="3309937" cy="1727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12" name="Line 190"/>
          <p:cNvSpPr>
            <a:spLocks noChangeShapeType="1"/>
          </p:cNvSpPr>
          <p:nvPr/>
        </p:nvSpPr>
        <p:spPr bwMode="auto">
          <a:xfrm flipH="1" flipV="1">
            <a:off x="5443538" y="2166938"/>
            <a:ext cx="947737" cy="625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13" name="Line 191"/>
          <p:cNvSpPr>
            <a:spLocks noChangeShapeType="1"/>
          </p:cNvSpPr>
          <p:nvPr/>
        </p:nvSpPr>
        <p:spPr bwMode="auto">
          <a:xfrm>
            <a:off x="6391275" y="2792413"/>
            <a:ext cx="255588" cy="803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14" name="Line 192"/>
          <p:cNvSpPr>
            <a:spLocks noChangeShapeType="1"/>
          </p:cNvSpPr>
          <p:nvPr/>
        </p:nvSpPr>
        <p:spPr bwMode="auto">
          <a:xfrm flipH="1" flipV="1">
            <a:off x="5981700" y="2328863"/>
            <a:ext cx="409575" cy="463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15" name="Line 193"/>
          <p:cNvSpPr>
            <a:spLocks noChangeShapeType="1"/>
          </p:cNvSpPr>
          <p:nvPr/>
        </p:nvSpPr>
        <p:spPr bwMode="auto">
          <a:xfrm flipH="1" flipV="1">
            <a:off x="5797550" y="2655888"/>
            <a:ext cx="593725" cy="136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16" name="Line 194"/>
          <p:cNvSpPr>
            <a:spLocks noChangeShapeType="1"/>
          </p:cNvSpPr>
          <p:nvPr/>
        </p:nvSpPr>
        <p:spPr bwMode="auto">
          <a:xfrm flipH="1" flipV="1">
            <a:off x="6221413" y="2316163"/>
            <a:ext cx="169862" cy="476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17" name="Line 195"/>
          <p:cNvSpPr>
            <a:spLocks noChangeShapeType="1"/>
          </p:cNvSpPr>
          <p:nvPr/>
        </p:nvSpPr>
        <p:spPr bwMode="auto">
          <a:xfrm flipH="1">
            <a:off x="3617913" y="1254125"/>
            <a:ext cx="2320925" cy="8842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18" name="Line 196"/>
          <p:cNvSpPr>
            <a:spLocks noChangeShapeType="1"/>
          </p:cNvSpPr>
          <p:nvPr/>
        </p:nvSpPr>
        <p:spPr bwMode="auto">
          <a:xfrm flipH="1">
            <a:off x="5443538" y="1254125"/>
            <a:ext cx="495300" cy="9128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19" name="Line 197"/>
          <p:cNvSpPr>
            <a:spLocks noChangeShapeType="1"/>
          </p:cNvSpPr>
          <p:nvPr/>
        </p:nvSpPr>
        <p:spPr bwMode="auto">
          <a:xfrm>
            <a:off x="5938838" y="1254125"/>
            <a:ext cx="1684337" cy="3103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20" name="Line 198"/>
          <p:cNvSpPr>
            <a:spLocks noChangeShapeType="1"/>
          </p:cNvSpPr>
          <p:nvPr/>
        </p:nvSpPr>
        <p:spPr bwMode="auto">
          <a:xfrm flipV="1">
            <a:off x="5938838" y="1063625"/>
            <a:ext cx="282575" cy="190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21" name="Line 199"/>
          <p:cNvSpPr>
            <a:spLocks noChangeShapeType="1"/>
          </p:cNvSpPr>
          <p:nvPr/>
        </p:nvSpPr>
        <p:spPr bwMode="auto">
          <a:xfrm>
            <a:off x="5938838" y="1254125"/>
            <a:ext cx="622300" cy="1508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22" name="Line 200"/>
          <p:cNvSpPr>
            <a:spLocks noChangeShapeType="1"/>
          </p:cNvSpPr>
          <p:nvPr/>
        </p:nvSpPr>
        <p:spPr bwMode="auto">
          <a:xfrm flipH="1">
            <a:off x="3081338" y="2860675"/>
            <a:ext cx="1244600" cy="1658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23" name="Line 201"/>
          <p:cNvSpPr>
            <a:spLocks noChangeShapeType="1"/>
          </p:cNvSpPr>
          <p:nvPr/>
        </p:nvSpPr>
        <p:spPr bwMode="auto">
          <a:xfrm flipV="1">
            <a:off x="4325938" y="2166938"/>
            <a:ext cx="1117600" cy="6937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24" name="Line 202"/>
          <p:cNvSpPr>
            <a:spLocks noChangeShapeType="1"/>
          </p:cNvSpPr>
          <p:nvPr/>
        </p:nvSpPr>
        <p:spPr bwMode="auto">
          <a:xfrm flipH="1" flipV="1">
            <a:off x="4113213" y="2833688"/>
            <a:ext cx="212725"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25" name="Line 203"/>
          <p:cNvSpPr>
            <a:spLocks noChangeShapeType="1"/>
          </p:cNvSpPr>
          <p:nvPr/>
        </p:nvSpPr>
        <p:spPr bwMode="auto">
          <a:xfrm flipH="1" flipV="1">
            <a:off x="3617913" y="2138363"/>
            <a:ext cx="284162" cy="2190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26" name="Line 204"/>
          <p:cNvSpPr>
            <a:spLocks noChangeShapeType="1"/>
          </p:cNvSpPr>
          <p:nvPr/>
        </p:nvSpPr>
        <p:spPr bwMode="auto">
          <a:xfrm flipV="1">
            <a:off x="3902075" y="2166938"/>
            <a:ext cx="1541463" cy="190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27" name="Line 205"/>
          <p:cNvSpPr>
            <a:spLocks noChangeShapeType="1"/>
          </p:cNvSpPr>
          <p:nvPr/>
        </p:nvSpPr>
        <p:spPr bwMode="auto">
          <a:xfrm flipH="1">
            <a:off x="2500313" y="2357438"/>
            <a:ext cx="1401762" cy="9921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28" name="Line 206"/>
          <p:cNvSpPr>
            <a:spLocks noChangeShapeType="1"/>
          </p:cNvSpPr>
          <p:nvPr/>
        </p:nvSpPr>
        <p:spPr bwMode="auto">
          <a:xfrm>
            <a:off x="2995613" y="1158875"/>
            <a:ext cx="2447925" cy="10080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29" name="Line 208"/>
          <p:cNvSpPr>
            <a:spLocks noChangeShapeType="1"/>
          </p:cNvSpPr>
          <p:nvPr/>
        </p:nvSpPr>
        <p:spPr bwMode="auto">
          <a:xfrm flipH="1">
            <a:off x="2500313" y="1158875"/>
            <a:ext cx="495300" cy="21907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30" name="Line 209"/>
          <p:cNvSpPr>
            <a:spLocks noChangeShapeType="1"/>
          </p:cNvSpPr>
          <p:nvPr/>
        </p:nvSpPr>
        <p:spPr bwMode="auto">
          <a:xfrm flipH="1" flipV="1">
            <a:off x="2613025" y="1063625"/>
            <a:ext cx="382588"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31" name="Line 210"/>
          <p:cNvSpPr>
            <a:spLocks noChangeShapeType="1"/>
          </p:cNvSpPr>
          <p:nvPr/>
        </p:nvSpPr>
        <p:spPr bwMode="auto">
          <a:xfrm>
            <a:off x="2995613" y="2084388"/>
            <a:ext cx="622300" cy="53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32" name="Line 211"/>
          <p:cNvSpPr>
            <a:spLocks noChangeShapeType="1"/>
          </p:cNvSpPr>
          <p:nvPr/>
        </p:nvSpPr>
        <p:spPr bwMode="auto">
          <a:xfrm flipH="1">
            <a:off x="3081338" y="3744913"/>
            <a:ext cx="409575" cy="774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33" name="Line 212"/>
          <p:cNvSpPr>
            <a:spLocks noChangeShapeType="1"/>
          </p:cNvSpPr>
          <p:nvPr/>
        </p:nvSpPr>
        <p:spPr bwMode="auto">
          <a:xfrm flipV="1">
            <a:off x="3490913" y="3268663"/>
            <a:ext cx="368300" cy="476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34" name="Line 213"/>
          <p:cNvSpPr>
            <a:spLocks noChangeShapeType="1"/>
          </p:cNvSpPr>
          <p:nvPr/>
        </p:nvSpPr>
        <p:spPr bwMode="auto">
          <a:xfrm flipH="1" flipV="1">
            <a:off x="3476625" y="3635375"/>
            <a:ext cx="14288" cy="109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35" name="Line 214"/>
          <p:cNvSpPr>
            <a:spLocks noChangeShapeType="1"/>
          </p:cNvSpPr>
          <p:nvPr/>
        </p:nvSpPr>
        <p:spPr bwMode="auto">
          <a:xfrm flipV="1">
            <a:off x="6618288" y="3595688"/>
            <a:ext cx="28575" cy="190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36" name="Line 215"/>
          <p:cNvSpPr>
            <a:spLocks noChangeShapeType="1"/>
          </p:cNvSpPr>
          <p:nvPr/>
        </p:nvSpPr>
        <p:spPr bwMode="auto">
          <a:xfrm>
            <a:off x="6618288" y="3786188"/>
            <a:ext cx="268287" cy="190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37" name="Line 216"/>
          <p:cNvSpPr>
            <a:spLocks noChangeShapeType="1"/>
          </p:cNvSpPr>
          <p:nvPr/>
        </p:nvSpPr>
        <p:spPr bwMode="auto">
          <a:xfrm flipH="1">
            <a:off x="6405563" y="3786188"/>
            <a:ext cx="212725" cy="1079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38" name="Line 217"/>
          <p:cNvSpPr>
            <a:spLocks noChangeShapeType="1"/>
          </p:cNvSpPr>
          <p:nvPr/>
        </p:nvSpPr>
        <p:spPr bwMode="auto">
          <a:xfrm>
            <a:off x="1722438" y="4262438"/>
            <a:ext cx="1358900" cy="257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39" name="Line 218"/>
          <p:cNvSpPr>
            <a:spLocks noChangeShapeType="1"/>
          </p:cNvSpPr>
          <p:nvPr/>
        </p:nvSpPr>
        <p:spPr bwMode="auto">
          <a:xfrm flipH="1" flipV="1">
            <a:off x="6618288" y="3786188"/>
            <a:ext cx="268287" cy="190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40" name="Line 219"/>
          <p:cNvSpPr>
            <a:spLocks noChangeShapeType="1"/>
          </p:cNvSpPr>
          <p:nvPr/>
        </p:nvSpPr>
        <p:spPr bwMode="auto">
          <a:xfrm flipV="1">
            <a:off x="2995613" y="4519613"/>
            <a:ext cx="85725" cy="6667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41" name="Line 220"/>
          <p:cNvSpPr>
            <a:spLocks noChangeShapeType="1"/>
          </p:cNvSpPr>
          <p:nvPr/>
        </p:nvSpPr>
        <p:spPr bwMode="auto">
          <a:xfrm>
            <a:off x="3009900" y="1866900"/>
            <a:ext cx="608013" cy="2714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42" name="Line 221"/>
          <p:cNvSpPr>
            <a:spLocks noChangeShapeType="1"/>
          </p:cNvSpPr>
          <p:nvPr/>
        </p:nvSpPr>
        <p:spPr bwMode="auto">
          <a:xfrm flipV="1">
            <a:off x="2428875" y="3349625"/>
            <a:ext cx="71438" cy="3000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43" name="Line 223"/>
          <p:cNvSpPr>
            <a:spLocks noChangeShapeType="1"/>
          </p:cNvSpPr>
          <p:nvPr/>
        </p:nvSpPr>
        <p:spPr bwMode="auto">
          <a:xfrm>
            <a:off x="2387600" y="3908425"/>
            <a:ext cx="693738" cy="6111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44" name="Line 224"/>
          <p:cNvSpPr>
            <a:spLocks noChangeShapeType="1"/>
          </p:cNvSpPr>
          <p:nvPr/>
        </p:nvSpPr>
        <p:spPr bwMode="auto">
          <a:xfrm>
            <a:off x="3476625" y="3635375"/>
            <a:ext cx="14288" cy="109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45" name="Line 225"/>
          <p:cNvSpPr>
            <a:spLocks noChangeShapeType="1"/>
          </p:cNvSpPr>
          <p:nvPr/>
        </p:nvSpPr>
        <p:spPr bwMode="auto">
          <a:xfrm flipV="1">
            <a:off x="5005388" y="5078413"/>
            <a:ext cx="28575" cy="2984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46" name="Line 226"/>
          <p:cNvSpPr>
            <a:spLocks noChangeShapeType="1"/>
          </p:cNvSpPr>
          <p:nvPr/>
        </p:nvSpPr>
        <p:spPr bwMode="auto">
          <a:xfrm flipH="1">
            <a:off x="5443538" y="1785938"/>
            <a:ext cx="439737" cy="381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47" name="Line 227"/>
          <p:cNvSpPr>
            <a:spLocks noChangeShapeType="1"/>
          </p:cNvSpPr>
          <p:nvPr/>
        </p:nvSpPr>
        <p:spPr bwMode="auto">
          <a:xfrm flipV="1">
            <a:off x="2782888" y="4519613"/>
            <a:ext cx="298450" cy="8302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48" name="Line 228"/>
          <p:cNvSpPr>
            <a:spLocks noChangeShapeType="1"/>
          </p:cNvSpPr>
          <p:nvPr/>
        </p:nvSpPr>
        <p:spPr bwMode="auto">
          <a:xfrm flipV="1">
            <a:off x="2684463" y="4519613"/>
            <a:ext cx="396875" cy="681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49" name="Line 229"/>
          <p:cNvSpPr>
            <a:spLocks noChangeShapeType="1"/>
          </p:cNvSpPr>
          <p:nvPr/>
        </p:nvSpPr>
        <p:spPr bwMode="auto">
          <a:xfrm flipV="1">
            <a:off x="2160588" y="4519613"/>
            <a:ext cx="920750" cy="571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50" name="Line 230"/>
          <p:cNvSpPr>
            <a:spLocks noChangeShapeType="1"/>
          </p:cNvSpPr>
          <p:nvPr/>
        </p:nvSpPr>
        <p:spPr bwMode="auto">
          <a:xfrm flipH="1" flipV="1">
            <a:off x="3081338" y="4519613"/>
            <a:ext cx="2914650" cy="422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51" name="Line 231"/>
          <p:cNvSpPr>
            <a:spLocks noChangeShapeType="1"/>
          </p:cNvSpPr>
          <p:nvPr/>
        </p:nvSpPr>
        <p:spPr bwMode="auto">
          <a:xfrm flipV="1">
            <a:off x="5995988" y="4357688"/>
            <a:ext cx="1627187" cy="584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52" name="Line 232"/>
          <p:cNvSpPr>
            <a:spLocks noChangeShapeType="1"/>
          </p:cNvSpPr>
          <p:nvPr/>
        </p:nvSpPr>
        <p:spPr bwMode="auto">
          <a:xfrm flipV="1">
            <a:off x="5995988" y="4043363"/>
            <a:ext cx="254000" cy="898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53" name="Line 233"/>
          <p:cNvSpPr>
            <a:spLocks noChangeShapeType="1"/>
          </p:cNvSpPr>
          <p:nvPr/>
        </p:nvSpPr>
        <p:spPr bwMode="auto">
          <a:xfrm>
            <a:off x="2825750" y="3500438"/>
            <a:ext cx="255588" cy="1019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54" name="Line 234"/>
          <p:cNvSpPr>
            <a:spLocks noChangeShapeType="1"/>
          </p:cNvSpPr>
          <p:nvPr/>
        </p:nvSpPr>
        <p:spPr bwMode="auto">
          <a:xfrm flipV="1">
            <a:off x="2825750" y="2138363"/>
            <a:ext cx="792163" cy="13620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55" name="Line 235"/>
          <p:cNvSpPr>
            <a:spLocks noChangeShapeType="1"/>
          </p:cNvSpPr>
          <p:nvPr/>
        </p:nvSpPr>
        <p:spPr bwMode="auto">
          <a:xfrm flipH="1">
            <a:off x="2684463" y="3500438"/>
            <a:ext cx="141287"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56" name="Line 236"/>
          <p:cNvSpPr>
            <a:spLocks noChangeShapeType="1"/>
          </p:cNvSpPr>
          <p:nvPr/>
        </p:nvSpPr>
        <p:spPr bwMode="auto">
          <a:xfrm>
            <a:off x="2301875" y="3105150"/>
            <a:ext cx="198438" cy="244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57" name="Line 237"/>
          <p:cNvSpPr>
            <a:spLocks noChangeShapeType="1"/>
          </p:cNvSpPr>
          <p:nvPr/>
        </p:nvSpPr>
        <p:spPr bwMode="auto">
          <a:xfrm flipH="1" flipV="1">
            <a:off x="2090738" y="3078163"/>
            <a:ext cx="211137"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58" name="Line 238"/>
          <p:cNvSpPr>
            <a:spLocks noChangeShapeType="1"/>
          </p:cNvSpPr>
          <p:nvPr/>
        </p:nvSpPr>
        <p:spPr bwMode="auto">
          <a:xfrm flipH="1" flipV="1">
            <a:off x="2117725" y="2778125"/>
            <a:ext cx="184150" cy="3270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59" name="Line 239"/>
          <p:cNvSpPr>
            <a:spLocks noChangeShapeType="1"/>
          </p:cNvSpPr>
          <p:nvPr/>
        </p:nvSpPr>
        <p:spPr bwMode="auto">
          <a:xfrm flipH="1">
            <a:off x="3081338" y="3540125"/>
            <a:ext cx="352425" cy="9794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60" name="Line 240"/>
          <p:cNvSpPr>
            <a:spLocks noChangeShapeType="1"/>
          </p:cNvSpPr>
          <p:nvPr/>
        </p:nvSpPr>
        <p:spPr bwMode="auto">
          <a:xfrm flipV="1">
            <a:off x="3433763" y="2138363"/>
            <a:ext cx="184150" cy="14017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61" name="Line 241"/>
          <p:cNvSpPr>
            <a:spLocks noChangeShapeType="1"/>
          </p:cNvSpPr>
          <p:nvPr/>
        </p:nvSpPr>
        <p:spPr bwMode="auto">
          <a:xfrm flipV="1">
            <a:off x="3433763" y="3268663"/>
            <a:ext cx="425450" cy="2714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62" name="Line 242"/>
          <p:cNvSpPr>
            <a:spLocks noChangeShapeType="1"/>
          </p:cNvSpPr>
          <p:nvPr/>
        </p:nvSpPr>
        <p:spPr bwMode="auto">
          <a:xfrm flipH="1">
            <a:off x="3081338" y="3376613"/>
            <a:ext cx="1598612" cy="1143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63" name="Line 243"/>
          <p:cNvSpPr>
            <a:spLocks noChangeShapeType="1"/>
          </p:cNvSpPr>
          <p:nvPr/>
        </p:nvSpPr>
        <p:spPr bwMode="auto">
          <a:xfrm flipV="1">
            <a:off x="4679950" y="2166938"/>
            <a:ext cx="763588" cy="12096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64" name="Line 244"/>
          <p:cNvSpPr>
            <a:spLocks noChangeShapeType="1"/>
          </p:cNvSpPr>
          <p:nvPr/>
        </p:nvSpPr>
        <p:spPr bwMode="auto">
          <a:xfrm>
            <a:off x="5981700" y="2328863"/>
            <a:ext cx="409575" cy="463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65" name="Line 245"/>
          <p:cNvSpPr>
            <a:spLocks noChangeShapeType="1"/>
          </p:cNvSpPr>
          <p:nvPr/>
        </p:nvSpPr>
        <p:spPr bwMode="auto">
          <a:xfrm flipH="1" flipV="1">
            <a:off x="5953125" y="2084388"/>
            <a:ext cx="28575" cy="244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66" name="Line 248"/>
          <p:cNvSpPr>
            <a:spLocks noChangeShapeType="1"/>
          </p:cNvSpPr>
          <p:nvPr/>
        </p:nvSpPr>
        <p:spPr bwMode="auto">
          <a:xfrm flipH="1">
            <a:off x="3081338" y="3281363"/>
            <a:ext cx="1993900" cy="1238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67" name="Line 249"/>
          <p:cNvSpPr>
            <a:spLocks noChangeShapeType="1"/>
          </p:cNvSpPr>
          <p:nvPr/>
        </p:nvSpPr>
        <p:spPr bwMode="auto">
          <a:xfrm flipV="1">
            <a:off x="5075238" y="3200400"/>
            <a:ext cx="241300" cy="809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68" name="Line 250"/>
          <p:cNvSpPr>
            <a:spLocks noChangeShapeType="1"/>
          </p:cNvSpPr>
          <p:nvPr/>
        </p:nvSpPr>
        <p:spPr bwMode="auto">
          <a:xfrm flipV="1">
            <a:off x="3108325" y="3119438"/>
            <a:ext cx="114300" cy="3397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69" name="Line 251"/>
          <p:cNvSpPr>
            <a:spLocks noChangeShapeType="1"/>
          </p:cNvSpPr>
          <p:nvPr/>
        </p:nvSpPr>
        <p:spPr bwMode="auto">
          <a:xfrm flipH="1">
            <a:off x="2967038" y="3459163"/>
            <a:ext cx="141287" cy="244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70" name="Line 252"/>
          <p:cNvSpPr>
            <a:spLocks noChangeShapeType="1"/>
          </p:cNvSpPr>
          <p:nvPr/>
        </p:nvSpPr>
        <p:spPr bwMode="auto">
          <a:xfrm flipV="1">
            <a:off x="1962150" y="4519613"/>
            <a:ext cx="1119188" cy="3127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71" name="Line 253"/>
          <p:cNvSpPr>
            <a:spLocks noChangeShapeType="1"/>
          </p:cNvSpPr>
          <p:nvPr/>
        </p:nvSpPr>
        <p:spPr bwMode="auto">
          <a:xfrm>
            <a:off x="2005013" y="3309938"/>
            <a:ext cx="495300"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72" name="Line 254"/>
          <p:cNvSpPr>
            <a:spLocks noChangeShapeType="1"/>
          </p:cNvSpPr>
          <p:nvPr/>
        </p:nvSpPr>
        <p:spPr bwMode="auto">
          <a:xfrm flipH="1">
            <a:off x="3617913" y="1989138"/>
            <a:ext cx="935037" cy="149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73" name="Line 255"/>
          <p:cNvSpPr>
            <a:spLocks noChangeShapeType="1"/>
          </p:cNvSpPr>
          <p:nvPr/>
        </p:nvSpPr>
        <p:spPr bwMode="auto">
          <a:xfrm>
            <a:off x="4552950" y="1989138"/>
            <a:ext cx="890588" cy="177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74" name="Line 256"/>
          <p:cNvSpPr>
            <a:spLocks noChangeShapeType="1"/>
          </p:cNvSpPr>
          <p:nvPr/>
        </p:nvSpPr>
        <p:spPr bwMode="auto">
          <a:xfrm flipV="1">
            <a:off x="6405563" y="3786188"/>
            <a:ext cx="212725" cy="1079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75" name="Line 257"/>
          <p:cNvSpPr>
            <a:spLocks noChangeShapeType="1"/>
          </p:cNvSpPr>
          <p:nvPr/>
        </p:nvSpPr>
        <p:spPr bwMode="auto">
          <a:xfrm flipH="1" flipV="1">
            <a:off x="3081338" y="4519613"/>
            <a:ext cx="593725" cy="654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76" name="Line 258"/>
          <p:cNvSpPr>
            <a:spLocks noChangeShapeType="1"/>
          </p:cNvSpPr>
          <p:nvPr/>
        </p:nvSpPr>
        <p:spPr bwMode="auto">
          <a:xfrm>
            <a:off x="4991100" y="1785938"/>
            <a:ext cx="452438" cy="381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77" name="Line 259"/>
          <p:cNvSpPr>
            <a:spLocks noChangeShapeType="1"/>
          </p:cNvSpPr>
          <p:nvPr/>
        </p:nvSpPr>
        <p:spPr bwMode="auto">
          <a:xfrm flipV="1">
            <a:off x="2428875" y="4519613"/>
            <a:ext cx="652463" cy="571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78" name="Line 260"/>
          <p:cNvSpPr>
            <a:spLocks noChangeShapeType="1"/>
          </p:cNvSpPr>
          <p:nvPr/>
        </p:nvSpPr>
        <p:spPr bwMode="auto">
          <a:xfrm flipH="1" flipV="1">
            <a:off x="5033963" y="5078413"/>
            <a:ext cx="254000" cy="2301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79" name="Line 261"/>
          <p:cNvSpPr>
            <a:spLocks noChangeShapeType="1"/>
          </p:cNvSpPr>
          <p:nvPr/>
        </p:nvSpPr>
        <p:spPr bwMode="auto">
          <a:xfrm flipH="1" flipV="1">
            <a:off x="3081338" y="4519613"/>
            <a:ext cx="366712" cy="7223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80" name="Line 262"/>
          <p:cNvSpPr>
            <a:spLocks noChangeShapeType="1"/>
          </p:cNvSpPr>
          <p:nvPr/>
        </p:nvSpPr>
        <p:spPr bwMode="auto">
          <a:xfrm flipV="1">
            <a:off x="2428875" y="4519613"/>
            <a:ext cx="652463" cy="776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81" name="Line 263"/>
          <p:cNvSpPr>
            <a:spLocks noChangeShapeType="1"/>
          </p:cNvSpPr>
          <p:nvPr/>
        </p:nvSpPr>
        <p:spPr bwMode="auto">
          <a:xfrm>
            <a:off x="1878013" y="4098925"/>
            <a:ext cx="1203325" cy="4206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82" name="Line 264"/>
          <p:cNvSpPr>
            <a:spLocks noChangeShapeType="1"/>
          </p:cNvSpPr>
          <p:nvPr/>
        </p:nvSpPr>
        <p:spPr bwMode="auto">
          <a:xfrm>
            <a:off x="2967038" y="3703638"/>
            <a:ext cx="114300" cy="815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83" name="Line 265"/>
          <p:cNvSpPr>
            <a:spLocks noChangeShapeType="1"/>
          </p:cNvSpPr>
          <p:nvPr/>
        </p:nvSpPr>
        <p:spPr bwMode="auto">
          <a:xfrm flipV="1">
            <a:off x="2967038" y="3459163"/>
            <a:ext cx="141287" cy="244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84" name="Line 266"/>
          <p:cNvSpPr>
            <a:spLocks noChangeShapeType="1"/>
          </p:cNvSpPr>
          <p:nvPr/>
        </p:nvSpPr>
        <p:spPr bwMode="auto">
          <a:xfrm flipH="1">
            <a:off x="3081338" y="4071938"/>
            <a:ext cx="1966912" cy="4476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85" name="Line 267"/>
          <p:cNvSpPr>
            <a:spLocks noChangeShapeType="1"/>
          </p:cNvSpPr>
          <p:nvPr/>
        </p:nvSpPr>
        <p:spPr bwMode="auto">
          <a:xfrm flipV="1">
            <a:off x="5048250" y="4043363"/>
            <a:ext cx="1201738"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86" name="Line 268"/>
          <p:cNvSpPr>
            <a:spLocks noChangeShapeType="1"/>
          </p:cNvSpPr>
          <p:nvPr/>
        </p:nvSpPr>
        <p:spPr bwMode="auto">
          <a:xfrm flipH="1">
            <a:off x="3081338" y="3024188"/>
            <a:ext cx="1216025" cy="14954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87" name="Line 269"/>
          <p:cNvSpPr>
            <a:spLocks noChangeShapeType="1"/>
          </p:cNvSpPr>
          <p:nvPr/>
        </p:nvSpPr>
        <p:spPr bwMode="auto">
          <a:xfrm flipV="1">
            <a:off x="4297363" y="2166938"/>
            <a:ext cx="1146175" cy="857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88" name="Line 270"/>
          <p:cNvSpPr>
            <a:spLocks noChangeShapeType="1"/>
          </p:cNvSpPr>
          <p:nvPr/>
        </p:nvSpPr>
        <p:spPr bwMode="auto">
          <a:xfrm flipH="1">
            <a:off x="3081338" y="2655888"/>
            <a:ext cx="2716212" cy="18637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89" name="Line 271"/>
          <p:cNvSpPr>
            <a:spLocks noChangeShapeType="1"/>
          </p:cNvSpPr>
          <p:nvPr/>
        </p:nvSpPr>
        <p:spPr bwMode="auto">
          <a:xfrm>
            <a:off x="5797550" y="2655888"/>
            <a:ext cx="593725" cy="136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90" name="Line 272"/>
          <p:cNvSpPr>
            <a:spLocks noChangeShapeType="1"/>
          </p:cNvSpPr>
          <p:nvPr/>
        </p:nvSpPr>
        <p:spPr bwMode="auto">
          <a:xfrm flipH="1">
            <a:off x="5387975" y="3322638"/>
            <a:ext cx="182563" cy="82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91" name="Line 273"/>
          <p:cNvSpPr>
            <a:spLocks noChangeShapeType="1"/>
          </p:cNvSpPr>
          <p:nvPr/>
        </p:nvSpPr>
        <p:spPr bwMode="auto">
          <a:xfrm>
            <a:off x="2062163" y="3908425"/>
            <a:ext cx="1019175" cy="6111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92" name="Line 274"/>
          <p:cNvSpPr>
            <a:spLocks noChangeShapeType="1"/>
          </p:cNvSpPr>
          <p:nvPr/>
        </p:nvSpPr>
        <p:spPr bwMode="auto">
          <a:xfrm>
            <a:off x="1878013" y="4016375"/>
            <a:ext cx="1203325" cy="5032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93" name="Oval 275"/>
          <p:cNvSpPr>
            <a:spLocks noChangeArrowheads="1"/>
          </p:cNvSpPr>
          <p:nvPr/>
        </p:nvSpPr>
        <p:spPr bwMode="auto">
          <a:xfrm>
            <a:off x="3052763" y="4492625"/>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794" name="Oval 276"/>
          <p:cNvSpPr>
            <a:spLocks noChangeArrowheads="1"/>
          </p:cNvSpPr>
          <p:nvPr/>
        </p:nvSpPr>
        <p:spPr bwMode="auto">
          <a:xfrm>
            <a:off x="3589338" y="2111375"/>
            <a:ext cx="57150"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795" name="Oval 277"/>
          <p:cNvSpPr>
            <a:spLocks noChangeArrowheads="1"/>
          </p:cNvSpPr>
          <p:nvPr/>
        </p:nvSpPr>
        <p:spPr bwMode="auto">
          <a:xfrm>
            <a:off x="5414963" y="213836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796" name="Oval 278"/>
          <p:cNvSpPr>
            <a:spLocks noChangeArrowheads="1"/>
          </p:cNvSpPr>
          <p:nvPr/>
        </p:nvSpPr>
        <p:spPr bwMode="auto">
          <a:xfrm>
            <a:off x="2471738" y="332263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797" name="Oval 279"/>
          <p:cNvSpPr>
            <a:spLocks noChangeArrowheads="1"/>
          </p:cNvSpPr>
          <p:nvPr/>
        </p:nvSpPr>
        <p:spPr bwMode="auto">
          <a:xfrm>
            <a:off x="6618288" y="356711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798" name="Oval 280"/>
          <p:cNvSpPr>
            <a:spLocks noChangeArrowheads="1"/>
          </p:cNvSpPr>
          <p:nvPr/>
        </p:nvSpPr>
        <p:spPr bwMode="auto">
          <a:xfrm>
            <a:off x="5359400" y="3376613"/>
            <a:ext cx="55563"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799" name="Oval 281"/>
          <p:cNvSpPr>
            <a:spLocks noChangeArrowheads="1"/>
          </p:cNvSpPr>
          <p:nvPr/>
        </p:nvSpPr>
        <p:spPr bwMode="auto">
          <a:xfrm>
            <a:off x="3830638" y="324167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00" name="Oval 282"/>
          <p:cNvSpPr>
            <a:spLocks noChangeArrowheads="1"/>
          </p:cNvSpPr>
          <p:nvPr/>
        </p:nvSpPr>
        <p:spPr bwMode="auto">
          <a:xfrm>
            <a:off x="5005388" y="5051425"/>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01" name="Oval 283"/>
          <p:cNvSpPr>
            <a:spLocks noChangeArrowheads="1"/>
          </p:cNvSpPr>
          <p:nvPr/>
        </p:nvSpPr>
        <p:spPr bwMode="auto">
          <a:xfrm>
            <a:off x="6364288" y="2765425"/>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02" name="Oval 284"/>
          <p:cNvSpPr>
            <a:spLocks noChangeArrowheads="1"/>
          </p:cNvSpPr>
          <p:nvPr/>
        </p:nvSpPr>
        <p:spPr bwMode="auto">
          <a:xfrm>
            <a:off x="5910263" y="122713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03" name="Oval 285"/>
          <p:cNvSpPr>
            <a:spLocks noChangeArrowheads="1"/>
          </p:cNvSpPr>
          <p:nvPr/>
        </p:nvSpPr>
        <p:spPr bwMode="auto">
          <a:xfrm>
            <a:off x="5287963" y="317341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04" name="Oval 286"/>
          <p:cNvSpPr>
            <a:spLocks noChangeArrowheads="1"/>
          </p:cNvSpPr>
          <p:nvPr/>
        </p:nvSpPr>
        <p:spPr bwMode="auto">
          <a:xfrm>
            <a:off x="7594600" y="432911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05" name="Oval 287"/>
          <p:cNvSpPr>
            <a:spLocks noChangeArrowheads="1"/>
          </p:cNvSpPr>
          <p:nvPr/>
        </p:nvSpPr>
        <p:spPr bwMode="auto">
          <a:xfrm>
            <a:off x="5287963" y="428942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06" name="Oval 288"/>
          <p:cNvSpPr>
            <a:spLocks noChangeArrowheads="1"/>
          </p:cNvSpPr>
          <p:nvPr/>
        </p:nvSpPr>
        <p:spPr bwMode="auto">
          <a:xfrm>
            <a:off x="3194050" y="3090863"/>
            <a:ext cx="55563"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07" name="Oval 289"/>
          <p:cNvSpPr>
            <a:spLocks noChangeArrowheads="1"/>
          </p:cNvSpPr>
          <p:nvPr/>
        </p:nvSpPr>
        <p:spPr bwMode="auto">
          <a:xfrm>
            <a:off x="6221413" y="4016375"/>
            <a:ext cx="57150"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08" name="Oval 290"/>
          <p:cNvSpPr>
            <a:spLocks noChangeArrowheads="1"/>
          </p:cNvSpPr>
          <p:nvPr/>
        </p:nvSpPr>
        <p:spPr bwMode="auto">
          <a:xfrm>
            <a:off x="4297363" y="283368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09" name="Oval 291"/>
          <p:cNvSpPr>
            <a:spLocks noChangeArrowheads="1"/>
          </p:cNvSpPr>
          <p:nvPr/>
        </p:nvSpPr>
        <p:spPr bwMode="auto">
          <a:xfrm>
            <a:off x="3873500" y="2328863"/>
            <a:ext cx="55563"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10" name="Oval 292"/>
          <p:cNvSpPr>
            <a:spLocks noChangeArrowheads="1"/>
          </p:cNvSpPr>
          <p:nvPr/>
        </p:nvSpPr>
        <p:spPr bwMode="auto">
          <a:xfrm>
            <a:off x="2967038" y="113188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11" name="Oval 293"/>
          <p:cNvSpPr>
            <a:spLocks noChangeArrowheads="1"/>
          </p:cNvSpPr>
          <p:nvPr/>
        </p:nvSpPr>
        <p:spPr bwMode="auto">
          <a:xfrm>
            <a:off x="3462338" y="371792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12" name="Oval 294"/>
          <p:cNvSpPr>
            <a:spLocks noChangeArrowheads="1"/>
          </p:cNvSpPr>
          <p:nvPr/>
        </p:nvSpPr>
        <p:spPr bwMode="auto">
          <a:xfrm>
            <a:off x="6589713" y="375761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13" name="Oval 295"/>
          <p:cNvSpPr>
            <a:spLocks noChangeArrowheads="1"/>
          </p:cNvSpPr>
          <p:nvPr/>
        </p:nvSpPr>
        <p:spPr bwMode="auto">
          <a:xfrm>
            <a:off x="5967413" y="491490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14" name="Oval 296"/>
          <p:cNvSpPr>
            <a:spLocks noChangeArrowheads="1"/>
          </p:cNvSpPr>
          <p:nvPr/>
        </p:nvSpPr>
        <p:spPr bwMode="auto">
          <a:xfrm>
            <a:off x="2797175" y="347186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15" name="Oval 297"/>
          <p:cNvSpPr>
            <a:spLocks noChangeArrowheads="1"/>
          </p:cNvSpPr>
          <p:nvPr/>
        </p:nvSpPr>
        <p:spPr bwMode="auto">
          <a:xfrm>
            <a:off x="2273300" y="307816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16" name="Oval 298"/>
          <p:cNvSpPr>
            <a:spLocks noChangeArrowheads="1"/>
          </p:cNvSpPr>
          <p:nvPr/>
        </p:nvSpPr>
        <p:spPr bwMode="auto">
          <a:xfrm>
            <a:off x="3406775" y="3513138"/>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17" name="Oval 299"/>
          <p:cNvSpPr>
            <a:spLocks noChangeArrowheads="1"/>
          </p:cNvSpPr>
          <p:nvPr/>
        </p:nvSpPr>
        <p:spPr bwMode="auto">
          <a:xfrm>
            <a:off x="4651375" y="3349625"/>
            <a:ext cx="57150"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18" name="Oval 300"/>
          <p:cNvSpPr>
            <a:spLocks noChangeArrowheads="1"/>
          </p:cNvSpPr>
          <p:nvPr/>
        </p:nvSpPr>
        <p:spPr bwMode="auto">
          <a:xfrm>
            <a:off x="5953125" y="2301875"/>
            <a:ext cx="57150"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19" name="Oval 301"/>
          <p:cNvSpPr>
            <a:spLocks noChangeAspect="1" noChangeArrowheads="1"/>
          </p:cNvSpPr>
          <p:nvPr/>
        </p:nvSpPr>
        <p:spPr bwMode="auto">
          <a:xfrm>
            <a:off x="4894263" y="3627438"/>
            <a:ext cx="228600" cy="215900"/>
          </a:xfrm>
          <a:prstGeom prst="ellipse">
            <a:avLst/>
          </a:prstGeom>
          <a:solidFill>
            <a:schemeClr val="bg1"/>
          </a:solidFill>
          <a:ln w="38100">
            <a:solidFill>
              <a:srgbClr val="FF0000"/>
            </a:solidFill>
            <a:prstDash val="sysDot"/>
            <a:round/>
            <a:headEnd/>
            <a:tailEnd/>
          </a:ln>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20" name="Oval 302"/>
          <p:cNvSpPr>
            <a:spLocks noChangeArrowheads="1"/>
          </p:cNvSpPr>
          <p:nvPr/>
        </p:nvSpPr>
        <p:spPr bwMode="auto">
          <a:xfrm>
            <a:off x="5048250" y="3254375"/>
            <a:ext cx="55563"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21" name="Oval 303"/>
          <p:cNvSpPr>
            <a:spLocks noChangeArrowheads="1"/>
          </p:cNvSpPr>
          <p:nvPr/>
        </p:nvSpPr>
        <p:spPr bwMode="auto">
          <a:xfrm>
            <a:off x="3081338" y="3432175"/>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22" name="Oval 304"/>
          <p:cNvSpPr>
            <a:spLocks noChangeArrowheads="1"/>
          </p:cNvSpPr>
          <p:nvPr/>
        </p:nvSpPr>
        <p:spPr bwMode="auto">
          <a:xfrm>
            <a:off x="4524375" y="1962150"/>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23" name="Oval 305"/>
          <p:cNvSpPr>
            <a:spLocks noChangeArrowheads="1"/>
          </p:cNvSpPr>
          <p:nvPr/>
        </p:nvSpPr>
        <p:spPr bwMode="auto">
          <a:xfrm>
            <a:off x="2938463" y="367665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24" name="Oval 306"/>
          <p:cNvSpPr>
            <a:spLocks noChangeArrowheads="1"/>
          </p:cNvSpPr>
          <p:nvPr/>
        </p:nvSpPr>
        <p:spPr bwMode="auto">
          <a:xfrm>
            <a:off x="5019675" y="4043363"/>
            <a:ext cx="55563"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25" name="Oval 307"/>
          <p:cNvSpPr>
            <a:spLocks noChangeArrowheads="1"/>
          </p:cNvSpPr>
          <p:nvPr/>
        </p:nvSpPr>
        <p:spPr bwMode="auto">
          <a:xfrm>
            <a:off x="4268788" y="299561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26" name="Oval 308"/>
          <p:cNvSpPr>
            <a:spLocks noChangeArrowheads="1"/>
          </p:cNvSpPr>
          <p:nvPr/>
        </p:nvSpPr>
        <p:spPr bwMode="auto">
          <a:xfrm>
            <a:off x="5768975" y="262890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27" name="Oval 309"/>
          <p:cNvSpPr>
            <a:spLocks noChangeArrowheads="1"/>
          </p:cNvSpPr>
          <p:nvPr/>
        </p:nvSpPr>
        <p:spPr bwMode="auto">
          <a:xfrm>
            <a:off x="5543550" y="3295650"/>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28" name="Oval 310"/>
          <p:cNvSpPr>
            <a:spLocks noChangeArrowheads="1"/>
          </p:cNvSpPr>
          <p:nvPr/>
        </p:nvSpPr>
        <p:spPr bwMode="auto">
          <a:xfrm>
            <a:off x="2033588" y="388143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29" name="Oval 311"/>
          <p:cNvSpPr>
            <a:spLocks noChangeArrowheads="1"/>
          </p:cNvSpPr>
          <p:nvPr/>
        </p:nvSpPr>
        <p:spPr bwMode="auto">
          <a:xfrm>
            <a:off x="1849438" y="398938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30" name="Oval 312"/>
          <p:cNvSpPr>
            <a:spLocks noChangeArrowheads="1"/>
          </p:cNvSpPr>
          <p:nvPr/>
        </p:nvSpPr>
        <p:spPr bwMode="auto">
          <a:xfrm>
            <a:off x="1595438" y="4492625"/>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31" name="Oval 313"/>
          <p:cNvSpPr>
            <a:spLocks noChangeArrowheads="1"/>
          </p:cNvSpPr>
          <p:nvPr/>
        </p:nvSpPr>
        <p:spPr bwMode="auto">
          <a:xfrm>
            <a:off x="4084638" y="280511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32" name="Oval 314"/>
          <p:cNvSpPr>
            <a:spLocks noChangeArrowheads="1"/>
          </p:cNvSpPr>
          <p:nvPr/>
        </p:nvSpPr>
        <p:spPr bwMode="auto">
          <a:xfrm>
            <a:off x="6816725" y="3513138"/>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33" name="Oval 315"/>
          <p:cNvSpPr>
            <a:spLocks noChangeArrowheads="1"/>
          </p:cNvSpPr>
          <p:nvPr/>
        </p:nvSpPr>
        <p:spPr bwMode="auto">
          <a:xfrm>
            <a:off x="1679575" y="472440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34" name="Oval 316"/>
          <p:cNvSpPr>
            <a:spLocks noChangeArrowheads="1"/>
          </p:cNvSpPr>
          <p:nvPr/>
        </p:nvSpPr>
        <p:spPr bwMode="auto">
          <a:xfrm>
            <a:off x="1622425" y="442436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35" name="Oval 317"/>
          <p:cNvSpPr>
            <a:spLocks noChangeArrowheads="1"/>
          </p:cNvSpPr>
          <p:nvPr/>
        </p:nvSpPr>
        <p:spPr bwMode="auto">
          <a:xfrm>
            <a:off x="6816725" y="3173413"/>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36" name="Oval 318"/>
          <p:cNvSpPr>
            <a:spLocks noChangeAspect="1" noChangeArrowheads="1"/>
          </p:cNvSpPr>
          <p:nvPr/>
        </p:nvSpPr>
        <p:spPr bwMode="auto">
          <a:xfrm>
            <a:off x="3802063" y="5091113"/>
            <a:ext cx="219075" cy="212725"/>
          </a:xfrm>
          <a:prstGeom prst="ellipse">
            <a:avLst/>
          </a:prstGeom>
          <a:solidFill>
            <a:schemeClr val="bg1"/>
          </a:solidFill>
          <a:ln w="38100">
            <a:solidFill>
              <a:srgbClr val="FF0000"/>
            </a:solidFill>
            <a:prstDash val="sysDot"/>
            <a:round/>
            <a:headEnd/>
            <a:tailEnd/>
          </a:ln>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37" name="Oval 319"/>
          <p:cNvSpPr>
            <a:spLocks noChangeArrowheads="1"/>
          </p:cNvSpPr>
          <p:nvPr/>
        </p:nvSpPr>
        <p:spPr bwMode="auto">
          <a:xfrm>
            <a:off x="1679575" y="432911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38" name="Oval 320"/>
          <p:cNvSpPr>
            <a:spLocks noChangeArrowheads="1"/>
          </p:cNvSpPr>
          <p:nvPr/>
        </p:nvSpPr>
        <p:spPr bwMode="auto">
          <a:xfrm>
            <a:off x="6194425" y="2289175"/>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39" name="Oval 321"/>
          <p:cNvSpPr>
            <a:spLocks noChangeArrowheads="1"/>
          </p:cNvSpPr>
          <p:nvPr/>
        </p:nvSpPr>
        <p:spPr bwMode="auto">
          <a:xfrm>
            <a:off x="3222625" y="1554163"/>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40" name="Oval 322"/>
          <p:cNvSpPr>
            <a:spLocks noChangeArrowheads="1"/>
          </p:cNvSpPr>
          <p:nvPr/>
        </p:nvSpPr>
        <p:spPr bwMode="auto">
          <a:xfrm>
            <a:off x="3533775" y="1539875"/>
            <a:ext cx="55563"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41" name="Oval 323"/>
          <p:cNvSpPr>
            <a:spLocks noChangeArrowheads="1"/>
          </p:cNvSpPr>
          <p:nvPr/>
        </p:nvSpPr>
        <p:spPr bwMode="auto">
          <a:xfrm>
            <a:off x="6194425" y="1036638"/>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42" name="Oval 324"/>
          <p:cNvSpPr>
            <a:spLocks noChangeArrowheads="1"/>
          </p:cNvSpPr>
          <p:nvPr/>
        </p:nvSpPr>
        <p:spPr bwMode="auto">
          <a:xfrm>
            <a:off x="3505200" y="3444875"/>
            <a:ext cx="57150"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43" name="Oval 325"/>
          <p:cNvSpPr>
            <a:spLocks noChangeArrowheads="1"/>
          </p:cNvSpPr>
          <p:nvPr/>
        </p:nvSpPr>
        <p:spPr bwMode="auto">
          <a:xfrm>
            <a:off x="2967038" y="205740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44" name="Oval 326"/>
          <p:cNvSpPr>
            <a:spLocks noChangeArrowheads="1"/>
          </p:cNvSpPr>
          <p:nvPr/>
        </p:nvSpPr>
        <p:spPr bwMode="auto">
          <a:xfrm>
            <a:off x="1693863" y="423386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45" name="Oval 327"/>
          <p:cNvSpPr>
            <a:spLocks noChangeArrowheads="1"/>
          </p:cNvSpPr>
          <p:nvPr/>
        </p:nvSpPr>
        <p:spPr bwMode="auto">
          <a:xfrm>
            <a:off x="6859588" y="3948113"/>
            <a:ext cx="55562"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46" name="Oval 328"/>
          <p:cNvSpPr>
            <a:spLocks noChangeArrowheads="1"/>
          </p:cNvSpPr>
          <p:nvPr/>
        </p:nvSpPr>
        <p:spPr bwMode="auto">
          <a:xfrm>
            <a:off x="2967038" y="515937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47" name="Oval 329"/>
          <p:cNvSpPr>
            <a:spLocks noChangeArrowheads="1"/>
          </p:cNvSpPr>
          <p:nvPr/>
        </p:nvSpPr>
        <p:spPr bwMode="auto">
          <a:xfrm>
            <a:off x="2981325" y="183991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48" name="Oval 330"/>
          <p:cNvSpPr>
            <a:spLocks noChangeArrowheads="1"/>
          </p:cNvSpPr>
          <p:nvPr/>
        </p:nvSpPr>
        <p:spPr bwMode="auto">
          <a:xfrm>
            <a:off x="2401888" y="3622675"/>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49" name="Oval 331"/>
          <p:cNvSpPr>
            <a:spLocks noChangeAspect="1" noChangeArrowheads="1"/>
          </p:cNvSpPr>
          <p:nvPr/>
        </p:nvSpPr>
        <p:spPr bwMode="auto">
          <a:xfrm>
            <a:off x="2895600" y="1524000"/>
            <a:ext cx="219075" cy="212725"/>
          </a:xfrm>
          <a:prstGeom prst="ellipse">
            <a:avLst/>
          </a:prstGeom>
          <a:solidFill>
            <a:schemeClr val="bg1"/>
          </a:solidFill>
          <a:ln w="38100">
            <a:solidFill>
              <a:srgbClr val="FF0000"/>
            </a:solidFill>
            <a:prstDash val="sysDot"/>
            <a:round/>
            <a:headEnd/>
            <a:tailEnd/>
          </a:ln>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50" name="Oval 332"/>
          <p:cNvSpPr>
            <a:spLocks noChangeArrowheads="1"/>
          </p:cNvSpPr>
          <p:nvPr/>
        </p:nvSpPr>
        <p:spPr bwMode="auto">
          <a:xfrm>
            <a:off x="2359025" y="388143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51" name="Oval 333"/>
          <p:cNvSpPr>
            <a:spLocks noChangeArrowheads="1"/>
          </p:cNvSpPr>
          <p:nvPr/>
        </p:nvSpPr>
        <p:spPr bwMode="auto">
          <a:xfrm>
            <a:off x="3448050" y="360838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52" name="Oval 334"/>
          <p:cNvSpPr>
            <a:spLocks noChangeArrowheads="1"/>
          </p:cNvSpPr>
          <p:nvPr/>
        </p:nvSpPr>
        <p:spPr bwMode="auto">
          <a:xfrm>
            <a:off x="2755900" y="5322888"/>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53" name="Oval 335"/>
          <p:cNvSpPr>
            <a:spLocks noChangeArrowheads="1"/>
          </p:cNvSpPr>
          <p:nvPr/>
        </p:nvSpPr>
        <p:spPr bwMode="auto">
          <a:xfrm>
            <a:off x="1933575" y="480536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54" name="Oval 336"/>
          <p:cNvSpPr>
            <a:spLocks noChangeArrowheads="1"/>
          </p:cNvSpPr>
          <p:nvPr/>
        </p:nvSpPr>
        <p:spPr bwMode="auto">
          <a:xfrm>
            <a:off x="1976438" y="328136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55" name="Oval 337"/>
          <p:cNvSpPr>
            <a:spLocks noChangeArrowheads="1"/>
          </p:cNvSpPr>
          <p:nvPr/>
        </p:nvSpPr>
        <p:spPr bwMode="auto">
          <a:xfrm>
            <a:off x="6376988" y="386715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56" name="Oval 338"/>
          <p:cNvSpPr>
            <a:spLocks noChangeArrowheads="1"/>
          </p:cNvSpPr>
          <p:nvPr/>
        </p:nvSpPr>
        <p:spPr bwMode="auto">
          <a:xfrm>
            <a:off x="3646488" y="514667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57" name="Oval 339"/>
          <p:cNvSpPr>
            <a:spLocks noChangeArrowheads="1"/>
          </p:cNvSpPr>
          <p:nvPr/>
        </p:nvSpPr>
        <p:spPr bwMode="auto">
          <a:xfrm>
            <a:off x="4962525" y="175736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58" name="Oval 340"/>
          <p:cNvSpPr>
            <a:spLocks noChangeArrowheads="1"/>
          </p:cNvSpPr>
          <p:nvPr/>
        </p:nvSpPr>
        <p:spPr bwMode="auto">
          <a:xfrm>
            <a:off x="2401888" y="5064125"/>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59" name="Oval 341"/>
          <p:cNvSpPr>
            <a:spLocks noChangeArrowheads="1"/>
          </p:cNvSpPr>
          <p:nvPr/>
        </p:nvSpPr>
        <p:spPr bwMode="auto">
          <a:xfrm>
            <a:off x="5259388" y="528161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60" name="Oval 342"/>
          <p:cNvSpPr>
            <a:spLocks noChangeArrowheads="1"/>
          </p:cNvSpPr>
          <p:nvPr/>
        </p:nvSpPr>
        <p:spPr bwMode="auto">
          <a:xfrm>
            <a:off x="3419475" y="5213350"/>
            <a:ext cx="57150"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61" name="Oval 343"/>
          <p:cNvSpPr>
            <a:spLocks noChangeArrowheads="1"/>
          </p:cNvSpPr>
          <p:nvPr/>
        </p:nvSpPr>
        <p:spPr bwMode="auto">
          <a:xfrm>
            <a:off x="2401888" y="5268913"/>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62" name="Oval 344"/>
          <p:cNvSpPr>
            <a:spLocks noChangeArrowheads="1"/>
          </p:cNvSpPr>
          <p:nvPr/>
        </p:nvSpPr>
        <p:spPr bwMode="auto">
          <a:xfrm>
            <a:off x="1849438" y="407193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63" name="Oval 345"/>
          <p:cNvSpPr>
            <a:spLocks noChangeArrowheads="1"/>
          </p:cNvSpPr>
          <p:nvPr/>
        </p:nvSpPr>
        <p:spPr bwMode="auto">
          <a:xfrm>
            <a:off x="5726113" y="340518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64" name="Oval 346"/>
          <p:cNvSpPr>
            <a:spLocks noChangeArrowheads="1"/>
          </p:cNvSpPr>
          <p:nvPr/>
        </p:nvSpPr>
        <p:spPr bwMode="auto">
          <a:xfrm>
            <a:off x="5599113" y="518636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65" name="Oval 347"/>
          <p:cNvSpPr>
            <a:spLocks noChangeArrowheads="1"/>
          </p:cNvSpPr>
          <p:nvPr/>
        </p:nvSpPr>
        <p:spPr bwMode="auto">
          <a:xfrm>
            <a:off x="5924550" y="205740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66" name="Oval 348"/>
          <p:cNvSpPr>
            <a:spLocks noChangeArrowheads="1"/>
          </p:cNvSpPr>
          <p:nvPr/>
        </p:nvSpPr>
        <p:spPr bwMode="auto">
          <a:xfrm>
            <a:off x="1778000" y="415290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67" name="Oval 349"/>
          <p:cNvSpPr>
            <a:spLocks noChangeArrowheads="1"/>
          </p:cNvSpPr>
          <p:nvPr/>
        </p:nvSpPr>
        <p:spPr bwMode="auto">
          <a:xfrm>
            <a:off x="2586038" y="1036638"/>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68" name="Oval 350"/>
          <p:cNvSpPr>
            <a:spLocks noChangeArrowheads="1"/>
          </p:cNvSpPr>
          <p:nvPr/>
        </p:nvSpPr>
        <p:spPr bwMode="auto">
          <a:xfrm>
            <a:off x="2655888" y="351313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69" name="Oval 351"/>
          <p:cNvSpPr>
            <a:spLocks noChangeArrowheads="1"/>
          </p:cNvSpPr>
          <p:nvPr/>
        </p:nvSpPr>
        <p:spPr bwMode="auto">
          <a:xfrm>
            <a:off x="3108325" y="524192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70" name="Oval 352"/>
          <p:cNvSpPr>
            <a:spLocks noChangeArrowheads="1"/>
          </p:cNvSpPr>
          <p:nvPr/>
        </p:nvSpPr>
        <p:spPr bwMode="auto">
          <a:xfrm>
            <a:off x="2203450" y="350043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71" name="Oval 353"/>
          <p:cNvSpPr>
            <a:spLocks noChangeArrowheads="1"/>
          </p:cNvSpPr>
          <p:nvPr/>
        </p:nvSpPr>
        <p:spPr bwMode="auto">
          <a:xfrm>
            <a:off x="5316538" y="166211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72" name="Oval 354"/>
          <p:cNvSpPr>
            <a:spLocks noChangeArrowheads="1"/>
          </p:cNvSpPr>
          <p:nvPr/>
        </p:nvSpPr>
        <p:spPr bwMode="auto">
          <a:xfrm>
            <a:off x="2062163" y="3051175"/>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73" name="Oval 355"/>
          <p:cNvSpPr>
            <a:spLocks noChangeArrowheads="1"/>
          </p:cNvSpPr>
          <p:nvPr/>
        </p:nvSpPr>
        <p:spPr bwMode="auto">
          <a:xfrm>
            <a:off x="2189163" y="386715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74" name="Oval 356"/>
          <p:cNvSpPr>
            <a:spLocks noChangeArrowheads="1"/>
          </p:cNvSpPr>
          <p:nvPr/>
        </p:nvSpPr>
        <p:spPr bwMode="auto">
          <a:xfrm>
            <a:off x="6534150" y="1376363"/>
            <a:ext cx="55563"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75" name="Oval 357"/>
          <p:cNvSpPr>
            <a:spLocks noChangeArrowheads="1"/>
          </p:cNvSpPr>
          <p:nvPr/>
        </p:nvSpPr>
        <p:spPr bwMode="auto">
          <a:xfrm>
            <a:off x="1778000" y="503713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76" name="Oval 358"/>
          <p:cNvSpPr>
            <a:spLocks noChangeArrowheads="1"/>
          </p:cNvSpPr>
          <p:nvPr/>
        </p:nvSpPr>
        <p:spPr bwMode="auto">
          <a:xfrm>
            <a:off x="2090738" y="2751138"/>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77" name="Oval 359"/>
          <p:cNvSpPr>
            <a:spLocks noChangeArrowheads="1"/>
          </p:cNvSpPr>
          <p:nvPr/>
        </p:nvSpPr>
        <p:spPr bwMode="auto">
          <a:xfrm>
            <a:off x="3859213" y="1581150"/>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78" name="Oval 360"/>
          <p:cNvSpPr>
            <a:spLocks noChangeArrowheads="1"/>
          </p:cNvSpPr>
          <p:nvPr/>
        </p:nvSpPr>
        <p:spPr bwMode="auto">
          <a:xfrm>
            <a:off x="5543550" y="3459163"/>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79" name="Oval 361"/>
          <p:cNvSpPr>
            <a:spLocks noChangeArrowheads="1"/>
          </p:cNvSpPr>
          <p:nvPr/>
        </p:nvSpPr>
        <p:spPr bwMode="auto">
          <a:xfrm>
            <a:off x="1976438" y="397668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80" name="Oval 362"/>
          <p:cNvSpPr>
            <a:spLocks noChangeArrowheads="1"/>
          </p:cNvSpPr>
          <p:nvPr/>
        </p:nvSpPr>
        <p:spPr bwMode="auto">
          <a:xfrm>
            <a:off x="3236913" y="5118100"/>
            <a:ext cx="55562"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81" name="Oval 363"/>
          <p:cNvSpPr>
            <a:spLocks noChangeArrowheads="1"/>
          </p:cNvSpPr>
          <p:nvPr/>
        </p:nvSpPr>
        <p:spPr bwMode="auto">
          <a:xfrm>
            <a:off x="1906588" y="4560888"/>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82" name="Oval 364"/>
          <p:cNvSpPr>
            <a:spLocks noChangeArrowheads="1"/>
          </p:cNvSpPr>
          <p:nvPr/>
        </p:nvSpPr>
        <p:spPr bwMode="auto">
          <a:xfrm>
            <a:off x="5302250" y="307816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83" name="Oval 365"/>
          <p:cNvSpPr>
            <a:spLocks noChangeArrowheads="1"/>
          </p:cNvSpPr>
          <p:nvPr/>
        </p:nvSpPr>
        <p:spPr bwMode="auto">
          <a:xfrm>
            <a:off x="4976813" y="534987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84" name="Oval 366"/>
          <p:cNvSpPr>
            <a:spLocks noChangeArrowheads="1"/>
          </p:cNvSpPr>
          <p:nvPr/>
        </p:nvSpPr>
        <p:spPr bwMode="auto">
          <a:xfrm>
            <a:off x="5854700" y="1757363"/>
            <a:ext cx="55563"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85" name="Oval 367"/>
          <p:cNvSpPr>
            <a:spLocks noChangeArrowheads="1"/>
          </p:cNvSpPr>
          <p:nvPr/>
        </p:nvSpPr>
        <p:spPr bwMode="auto">
          <a:xfrm>
            <a:off x="2655888" y="517366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86" name="Oval 368"/>
          <p:cNvSpPr>
            <a:spLocks noChangeArrowheads="1"/>
          </p:cNvSpPr>
          <p:nvPr/>
        </p:nvSpPr>
        <p:spPr bwMode="auto">
          <a:xfrm>
            <a:off x="2132013" y="506412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87" name="Oval 369"/>
          <p:cNvSpPr>
            <a:spLocks noChangeArrowheads="1"/>
          </p:cNvSpPr>
          <p:nvPr/>
        </p:nvSpPr>
        <p:spPr bwMode="auto">
          <a:xfrm>
            <a:off x="3052763" y="4492625"/>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88" name="Oval 370"/>
          <p:cNvSpPr>
            <a:spLocks noChangeArrowheads="1"/>
          </p:cNvSpPr>
          <p:nvPr/>
        </p:nvSpPr>
        <p:spPr bwMode="auto">
          <a:xfrm>
            <a:off x="3589338" y="2111375"/>
            <a:ext cx="57150"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89" name="Oval 371"/>
          <p:cNvSpPr>
            <a:spLocks noChangeArrowheads="1"/>
          </p:cNvSpPr>
          <p:nvPr/>
        </p:nvSpPr>
        <p:spPr bwMode="auto">
          <a:xfrm>
            <a:off x="5414963" y="213836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90" name="Oval 372"/>
          <p:cNvSpPr>
            <a:spLocks noChangeArrowheads="1"/>
          </p:cNvSpPr>
          <p:nvPr/>
        </p:nvSpPr>
        <p:spPr bwMode="auto">
          <a:xfrm>
            <a:off x="2471738" y="332263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91" name="Oval 373"/>
          <p:cNvSpPr>
            <a:spLocks noChangeArrowheads="1"/>
          </p:cNvSpPr>
          <p:nvPr/>
        </p:nvSpPr>
        <p:spPr bwMode="auto">
          <a:xfrm>
            <a:off x="6618288" y="356711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92" name="Oval 374"/>
          <p:cNvSpPr>
            <a:spLocks noChangeArrowheads="1"/>
          </p:cNvSpPr>
          <p:nvPr/>
        </p:nvSpPr>
        <p:spPr bwMode="auto">
          <a:xfrm>
            <a:off x="5359400" y="3376613"/>
            <a:ext cx="55563"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93" name="Oval 375"/>
          <p:cNvSpPr>
            <a:spLocks noChangeArrowheads="1"/>
          </p:cNvSpPr>
          <p:nvPr/>
        </p:nvSpPr>
        <p:spPr bwMode="auto">
          <a:xfrm>
            <a:off x="3830638" y="324167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94" name="Oval 376"/>
          <p:cNvSpPr>
            <a:spLocks noChangeArrowheads="1"/>
          </p:cNvSpPr>
          <p:nvPr/>
        </p:nvSpPr>
        <p:spPr bwMode="auto">
          <a:xfrm>
            <a:off x="5005388" y="5051425"/>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95" name="Oval 377"/>
          <p:cNvSpPr>
            <a:spLocks noChangeArrowheads="1"/>
          </p:cNvSpPr>
          <p:nvPr/>
        </p:nvSpPr>
        <p:spPr bwMode="auto">
          <a:xfrm>
            <a:off x="6364288" y="2765425"/>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96" name="Oval 378"/>
          <p:cNvSpPr>
            <a:spLocks noChangeArrowheads="1"/>
          </p:cNvSpPr>
          <p:nvPr/>
        </p:nvSpPr>
        <p:spPr bwMode="auto">
          <a:xfrm>
            <a:off x="5910263" y="122713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97" name="Oval 379"/>
          <p:cNvSpPr>
            <a:spLocks noChangeArrowheads="1"/>
          </p:cNvSpPr>
          <p:nvPr/>
        </p:nvSpPr>
        <p:spPr bwMode="auto">
          <a:xfrm>
            <a:off x="5287963" y="317341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98" name="Oval 380"/>
          <p:cNvSpPr>
            <a:spLocks noChangeArrowheads="1"/>
          </p:cNvSpPr>
          <p:nvPr/>
        </p:nvSpPr>
        <p:spPr bwMode="auto">
          <a:xfrm>
            <a:off x="7594600" y="432911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899" name="Oval 381"/>
          <p:cNvSpPr>
            <a:spLocks noChangeArrowheads="1"/>
          </p:cNvSpPr>
          <p:nvPr/>
        </p:nvSpPr>
        <p:spPr bwMode="auto">
          <a:xfrm>
            <a:off x="5287963" y="428942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00" name="Oval 382"/>
          <p:cNvSpPr>
            <a:spLocks noChangeArrowheads="1"/>
          </p:cNvSpPr>
          <p:nvPr/>
        </p:nvSpPr>
        <p:spPr bwMode="auto">
          <a:xfrm>
            <a:off x="3194050" y="3090863"/>
            <a:ext cx="55563"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01" name="Oval 383"/>
          <p:cNvSpPr>
            <a:spLocks noChangeArrowheads="1"/>
          </p:cNvSpPr>
          <p:nvPr/>
        </p:nvSpPr>
        <p:spPr bwMode="auto">
          <a:xfrm>
            <a:off x="6221413" y="4016375"/>
            <a:ext cx="57150"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02" name="Oval 384"/>
          <p:cNvSpPr>
            <a:spLocks noChangeArrowheads="1"/>
          </p:cNvSpPr>
          <p:nvPr/>
        </p:nvSpPr>
        <p:spPr bwMode="auto">
          <a:xfrm>
            <a:off x="4297363" y="283368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03" name="Oval 385"/>
          <p:cNvSpPr>
            <a:spLocks noChangeArrowheads="1"/>
          </p:cNvSpPr>
          <p:nvPr/>
        </p:nvSpPr>
        <p:spPr bwMode="auto">
          <a:xfrm>
            <a:off x="3873500" y="2328863"/>
            <a:ext cx="55563"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04" name="Oval 386"/>
          <p:cNvSpPr>
            <a:spLocks noChangeArrowheads="1"/>
          </p:cNvSpPr>
          <p:nvPr/>
        </p:nvSpPr>
        <p:spPr bwMode="auto">
          <a:xfrm>
            <a:off x="2967038" y="113188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05" name="Oval 387"/>
          <p:cNvSpPr>
            <a:spLocks noChangeArrowheads="1"/>
          </p:cNvSpPr>
          <p:nvPr/>
        </p:nvSpPr>
        <p:spPr bwMode="auto">
          <a:xfrm>
            <a:off x="3462338" y="371792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06" name="Oval 388"/>
          <p:cNvSpPr>
            <a:spLocks noChangeArrowheads="1"/>
          </p:cNvSpPr>
          <p:nvPr/>
        </p:nvSpPr>
        <p:spPr bwMode="auto">
          <a:xfrm>
            <a:off x="6589713" y="375761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07" name="Oval 389"/>
          <p:cNvSpPr>
            <a:spLocks noChangeArrowheads="1"/>
          </p:cNvSpPr>
          <p:nvPr/>
        </p:nvSpPr>
        <p:spPr bwMode="auto">
          <a:xfrm>
            <a:off x="5967413" y="491490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08" name="Oval 390"/>
          <p:cNvSpPr>
            <a:spLocks noChangeArrowheads="1"/>
          </p:cNvSpPr>
          <p:nvPr/>
        </p:nvSpPr>
        <p:spPr bwMode="auto">
          <a:xfrm>
            <a:off x="2797175" y="347186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09" name="Oval 391"/>
          <p:cNvSpPr>
            <a:spLocks noChangeArrowheads="1"/>
          </p:cNvSpPr>
          <p:nvPr/>
        </p:nvSpPr>
        <p:spPr bwMode="auto">
          <a:xfrm>
            <a:off x="2273300" y="307816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10" name="Oval 392"/>
          <p:cNvSpPr>
            <a:spLocks noChangeArrowheads="1"/>
          </p:cNvSpPr>
          <p:nvPr/>
        </p:nvSpPr>
        <p:spPr bwMode="auto">
          <a:xfrm>
            <a:off x="3406775" y="3513138"/>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11" name="Oval 393"/>
          <p:cNvSpPr>
            <a:spLocks noChangeArrowheads="1"/>
          </p:cNvSpPr>
          <p:nvPr/>
        </p:nvSpPr>
        <p:spPr bwMode="auto">
          <a:xfrm>
            <a:off x="4651375" y="3349625"/>
            <a:ext cx="57150"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12" name="Oval 394"/>
          <p:cNvSpPr>
            <a:spLocks noChangeArrowheads="1"/>
          </p:cNvSpPr>
          <p:nvPr/>
        </p:nvSpPr>
        <p:spPr bwMode="auto">
          <a:xfrm>
            <a:off x="5953125" y="2301875"/>
            <a:ext cx="57150"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13" name="Oval 395"/>
          <p:cNvSpPr>
            <a:spLocks noChangeArrowheads="1"/>
          </p:cNvSpPr>
          <p:nvPr/>
        </p:nvSpPr>
        <p:spPr bwMode="auto">
          <a:xfrm>
            <a:off x="4948238" y="370363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14" name="Oval 396"/>
          <p:cNvSpPr>
            <a:spLocks noChangeArrowheads="1"/>
          </p:cNvSpPr>
          <p:nvPr/>
        </p:nvSpPr>
        <p:spPr bwMode="auto">
          <a:xfrm>
            <a:off x="5048250" y="3254375"/>
            <a:ext cx="55563"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15" name="Oval 397"/>
          <p:cNvSpPr>
            <a:spLocks noChangeArrowheads="1"/>
          </p:cNvSpPr>
          <p:nvPr/>
        </p:nvSpPr>
        <p:spPr bwMode="auto">
          <a:xfrm>
            <a:off x="3081338" y="3432175"/>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16" name="Oval 398"/>
          <p:cNvSpPr>
            <a:spLocks noChangeArrowheads="1"/>
          </p:cNvSpPr>
          <p:nvPr/>
        </p:nvSpPr>
        <p:spPr bwMode="auto">
          <a:xfrm>
            <a:off x="4524375" y="1962150"/>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17" name="Oval 399"/>
          <p:cNvSpPr>
            <a:spLocks noChangeArrowheads="1"/>
          </p:cNvSpPr>
          <p:nvPr/>
        </p:nvSpPr>
        <p:spPr bwMode="auto">
          <a:xfrm>
            <a:off x="2938463" y="367665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18" name="Oval 400"/>
          <p:cNvSpPr>
            <a:spLocks noChangeArrowheads="1"/>
          </p:cNvSpPr>
          <p:nvPr/>
        </p:nvSpPr>
        <p:spPr bwMode="auto">
          <a:xfrm>
            <a:off x="5019675" y="4043363"/>
            <a:ext cx="55563"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19" name="Oval 401"/>
          <p:cNvSpPr>
            <a:spLocks noChangeArrowheads="1"/>
          </p:cNvSpPr>
          <p:nvPr/>
        </p:nvSpPr>
        <p:spPr bwMode="auto">
          <a:xfrm>
            <a:off x="4268788" y="299561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20" name="Oval 402"/>
          <p:cNvSpPr>
            <a:spLocks noChangeArrowheads="1"/>
          </p:cNvSpPr>
          <p:nvPr/>
        </p:nvSpPr>
        <p:spPr bwMode="auto">
          <a:xfrm>
            <a:off x="5768975" y="262890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21" name="Oval 403"/>
          <p:cNvSpPr>
            <a:spLocks noChangeArrowheads="1"/>
          </p:cNvSpPr>
          <p:nvPr/>
        </p:nvSpPr>
        <p:spPr bwMode="auto">
          <a:xfrm>
            <a:off x="5543550" y="3295650"/>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22" name="Oval 404"/>
          <p:cNvSpPr>
            <a:spLocks noChangeArrowheads="1"/>
          </p:cNvSpPr>
          <p:nvPr/>
        </p:nvSpPr>
        <p:spPr bwMode="auto">
          <a:xfrm>
            <a:off x="2033588" y="388143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23" name="Oval 405"/>
          <p:cNvSpPr>
            <a:spLocks noChangeArrowheads="1"/>
          </p:cNvSpPr>
          <p:nvPr/>
        </p:nvSpPr>
        <p:spPr bwMode="auto">
          <a:xfrm>
            <a:off x="1849438" y="398938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24" name="Oval 406"/>
          <p:cNvSpPr>
            <a:spLocks noChangeArrowheads="1"/>
          </p:cNvSpPr>
          <p:nvPr/>
        </p:nvSpPr>
        <p:spPr bwMode="auto">
          <a:xfrm>
            <a:off x="1595438" y="4492625"/>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25" name="Oval 407"/>
          <p:cNvSpPr>
            <a:spLocks noChangeArrowheads="1"/>
          </p:cNvSpPr>
          <p:nvPr/>
        </p:nvSpPr>
        <p:spPr bwMode="auto">
          <a:xfrm>
            <a:off x="4084638" y="280511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26" name="Oval 409"/>
          <p:cNvSpPr>
            <a:spLocks noChangeArrowheads="1"/>
          </p:cNvSpPr>
          <p:nvPr/>
        </p:nvSpPr>
        <p:spPr bwMode="auto">
          <a:xfrm>
            <a:off x="6816725" y="3513138"/>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27" name="Oval 410"/>
          <p:cNvSpPr>
            <a:spLocks noChangeArrowheads="1"/>
          </p:cNvSpPr>
          <p:nvPr/>
        </p:nvSpPr>
        <p:spPr bwMode="auto">
          <a:xfrm>
            <a:off x="1679575" y="472440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28" name="Oval 411"/>
          <p:cNvSpPr>
            <a:spLocks noChangeArrowheads="1"/>
          </p:cNvSpPr>
          <p:nvPr/>
        </p:nvSpPr>
        <p:spPr bwMode="auto">
          <a:xfrm>
            <a:off x="1622425" y="442436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29" name="Oval 412"/>
          <p:cNvSpPr>
            <a:spLocks noChangeArrowheads="1"/>
          </p:cNvSpPr>
          <p:nvPr/>
        </p:nvSpPr>
        <p:spPr bwMode="auto">
          <a:xfrm>
            <a:off x="6816725" y="3173413"/>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30" name="Oval 413"/>
          <p:cNvSpPr>
            <a:spLocks noChangeArrowheads="1"/>
          </p:cNvSpPr>
          <p:nvPr/>
        </p:nvSpPr>
        <p:spPr bwMode="auto">
          <a:xfrm>
            <a:off x="3802063" y="509111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31" name="Oval 414"/>
          <p:cNvSpPr>
            <a:spLocks noChangeArrowheads="1"/>
          </p:cNvSpPr>
          <p:nvPr/>
        </p:nvSpPr>
        <p:spPr bwMode="auto">
          <a:xfrm>
            <a:off x="1679575" y="432911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32" name="Oval 415"/>
          <p:cNvSpPr>
            <a:spLocks noChangeArrowheads="1"/>
          </p:cNvSpPr>
          <p:nvPr/>
        </p:nvSpPr>
        <p:spPr bwMode="auto">
          <a:xfrm>
            <a:off x="6194425" y="2289175"/>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33" name="Oval 416"/>
          <p:cNvSpPr>
            <a:spLocks noChangeArrowheads="1"/>
          </p:cNvSpPr>
          <p:nvPr/>
        </p:nvSpPr>
        <p:spPr bwMode="auto">
          <a:xfrm>
            <a:off x="3222625" y="1554163"/>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34" name="Oval 417"/>
          <p:cNvSpPr>
            <a:spLocks noChangeArrowheads="1"/>
          </p:cNvSpPr>
          <p:nvPr/>
        </p:nvSpPr>
        <p:spPr bwMode="auto">
          <a:xfrm>
            <a:off x="3533775" y="1539875"/>
            <a:ext cx="55563"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35" name="Oval 418"/>
          <p:cNvSpPr>
            <a:spLocks noChangeArrowheads="1"/>
          </p:cNvSpPr>
          <p:nvPr/>
        </p:nvSpPr>
        <p:spPr bwMode="auto">
          <a:xfrm>
            <a:off x="6194425" y="1036638"/>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36" name="Oval 419"/>
          <p:cNvSpPr>
            <a:spLocks noChangeArrowheads="1"/>
          </p:cNvSpPr>
          <p:nvPr/>
        </p:nvSpPr>
        <p:spPr bwMode="auto">
          <a:xfrm>
            <a:off x="3505200" y="3444875"/>
            <a:ext cx="57150"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37" name="Oval 420"/>
          <p:cNvSpPr>
            <a:spLocks noChangeArrowheads="1"/>
          </p:cNvSpPr>
          <p:nvPr/>
        </p:nvSpPr>
        <p:spPr bwMode="auto">
          <a:xfrm>
            <a:off x="2967038" y="205740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38" name="Oval 421"/>
          <p:cNvSpPr>
            <a:spLocks noChangeArrowheads="1"/>
          </p:cNvSpPr>
          <p:nvPr/>
        </p:nvSpPr>
        <p:spPr bwMode="auto">
          <a:xfrm>
            <a:off x="1693863" y="423386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39" name="Oval 422"/>
          <p:cNvSpPr>
            <a:spLocks noChangeArrowheads="1"/>
          </p:cNvSpPr>
          <p:nvPr/>
        </p:nvSpPr>
        <p:spPr bwMode="auto">
          <a:xfrm>
            <a:off x="6859588" y="3948113"/>
            <a:ext cx="55562"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40" name="Oval 423"/>
          <p:cNvSpPr>
            <a:spLocks noChangeArrowheads="1"/>
          </p:cNvSpPr>
          <p:nvPr/>
        </p:nvSpPr>
        <p:spPr bwMode="auto">
          <a:xfrm>
            <a:off x="2967038" y="515937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41" name="Oval 424"/>
          <p:cNvSpPr>
            <a:spLocks noChangeArrowheads="1"/>
          </p:cNvSpPr>
          <p:nvPr/>
        </p:nvSpPr>
        <p:spPr bwMode="auto">
          <a:xfrm>
            <a:off x="2981325" y="183991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42" name="Oval 425"/>
          <p:cNvSpPr>
            <a:spLocks noChangeArrowheads="1"/>
          </p:cNvSpPr>
          <p:nvPr/>
        </p:nvSpPr>
        <p:spPr bwMode="auto">
          <a:xfrm>
            <a:off x="2401888" y="3622675"/>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43" name="Oval 427"/>
          <p:cNvSpPr>
            <a:spLocks noChangeArrowheads="1"/>
          </p:cNvSpPr>
          <p:nvPr/>
        </p:nvSpPr>
        <p:spPr bwMode="auto">
          <a:xfrm>
            <a:off x="2359025" y="388143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44" name="Oval 428"/>
          <p:cNvSpPr>
            <a:spLocks noChangeArrowheads="1"/>
          </p:cNvSpPr>
          <p:nvPr/>
        </p:nvSpPr>
        <p:spPr bwMode="auto">
          <a:xfrm>
            <a:off x="3448050" y="360838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45" name="Oval 429"/>
          <p:cNvSpPr>
            <a:spLocks noChangeArrowheads="1"/>
          </p:cNvSpPr>
          <p:nvPr/>
        </p:nvSpPr>
        <p:spPr bwMode="auto">
          <a:xfrm>
            <a:off x="2755900" y="5322888"/>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46" name="Oval 430"/>
          <p:cNvSpPr>
            <a:spLocks noChangeArrowheads="1"/>
          </p:cNvSpPr>
          <p:nvPr/>
        </p:nvSpPr>
        <p:spPr bwMode="auto">
          <a:xfrm>
            <a:off x="1933575" y="480536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47" name="Oval 431"/>
          <p:cNvSpPr>
            <a:spLocks noChangeArrowheads="1"/>
          </p:cNvSpPr>
          <p:nvPr/>
        </p:nvSpPr>
        <p:spPr bwMode="auto">
          <a:xfrm>
            <a:off x="1976438" y="328136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48" name="Oval 432"/>
          <p:cNvSpPr>
            <a:spLocks noChangeArrowheads="1"/>
          </p:cNvSpPr>
          <p:nvPr/>
        </p:nvSpPr>
        <p:spPr bwMode="auto">
          <a:xfrm>
            <a:off x="6376988" y="386715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49" name="Oval 433"/>
          <p:cNvSpPr>
            <a:spLocks noChangeArrowheads="1"/>
          </p:cNvSpPr>
          <p:nvPr/>
        </p:nvSpPr>
        <p:spPr bwMode="auto">
          <a:xfrm>
            <a:off x="3646488" y="514667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50" name="Oval 434"/>
          <p:cNvSpPr>
            <a:spLocks noChangeArrowheads="1"/>
          </p:cNvSpPr>
          <p:nvPr/>
        </p:nvSpPr>
        <p:spPr bwMode="auto">
          <a:xfrm>
            <a:off x="4962525" y="175736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51" name="Oval 435"/>
          <p:cNvSpPr>
            <a:spLocks noChangeArrowheads="1"/>
          </p:cNvSpPr>
          <p:nvPr/>
        </p:nvSpPr>
        <p:spPr bwMode="auto">
          <a:xfrm>
            <a:off x="2401888" y="5064125"/>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52" name="Oval 436"/>
          <p:cNvSpPr>
            <a:spLocks noChangeArrowheads="1"/>
          </p:cNvSpPr>
          <p:nvPr/>
        </p:nvSpPr>
        <p:spPr bwMode="auto">
          <a:xfrm>
            <a:off x="5259388" y="528161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53" name="Oval 437"/>
          <p:cNvSpPr>
            <a:spLocks noChangeArrowheads="1"/>
          </p:cNvSpPr>
          <p:nvPr/>
        </p:nvSpPr>
        <p:spPr bwMode="auto">
          <a:xfrm>
            <a:off x="3419475" y="5213350"/>
            <a:ext cx="57150"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54" name="Oval 438"/>
          <p:cNvSpPr>
            <a:spLocks noChangeArrowheads="1"/>
          </p:cNvSpPr>
          <p:nvPr/>
        </p:nvSpPr>
        <p:spPr bwMode="auto">
          <a:xfrm>
            <a:off x="2401888" y="5268913"/>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55" name="Oval 439"/>
          <p:cNvSpPr>
            <a:spLocks noChangeArrowheads="1"/>
          </p:cNvSpPr>
          <p:nvPr/>
        </p:nvSpPr>
        <p:spPr bwMode="auto">
          <a:xfrm>
            <a:off x="1849438" y="407193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56" name="Oval 440"/>
          <p:cNvSpPr>
            <a:spLocks noChangeArrowheads="1"/>
          </p:cNvSpPr>
          <p:nvPr/>
        </p:nvSpPr>
        <p:spPr bwMode="auto">
          <a:xfrm>
            <a:off x="5726113" y="340518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57" name="Oval 441"/>
          <p:cNvSpPr>
            <a:spLocks noChangeArrowheads="1"/>
          </p:cNvSpPr>
          <p:nvPr/>
        </p:nvSpPr>
        <p:spPr bwMode="auto">
          <a:xfrm>
            <a:off x="5599113" y="518636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58" name="Oval 442"/>
          <p:cNvSpPr>
            <a:spLocks noChangeArrowheads="1"/>
          </p:cNvSpPr>
          <p:nvPr/>
        </p:nvSpPr>
        <p:spPr bwMode="auto">
          <a:xfrm>
            <a:off x="5924550" y="205740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59" name="Oval 443"/>
          <p:cNvSpPr>
            <a:spLocks noChangeArrowheads="1"/>
          </p:cNvSpPr>
          <p:nvPr/>
        </p:nvSpPr>
        <p:spPr bwMode="auto">
          <a:xfrm>
            <a:off x="1778000" y="415290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60" name="Oval 444"/>
          <p:cNvSpPr>
            <a:spLocks noChangeArrowheads="1"/>
          </p:cNvSpPr>
          <p:nvPr/>
        </p:nvSpPr>
        <p:spPr bwMode="auto">
          <a:xfrm>
            <a:off x="2586038" y="1036638"/>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61" name="Oval 445"/>
          <p:cNvSpPr>
            <a:spLocks noChangeArrowheads="1"/>
          </p:cNvSpPr>
          <p:nvPr/>
        </p:nvSpPr>
        <p:spPr bwMode="auto">
          <a:xfrm>
            <a:off x="2655888" y="351313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62" name="Oval 446"/>
          <p:cNvSpPr>
            <a:spLocks noChangeArrowheads="1"/>
          </p:cNvSpPr>
          <p:nvPr/>
        </p:nvSpPr>
        <p:spPr bwMode="auto">
          <a:xfrm>
            <a:off x="3108325" y="524192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63" name="Oval 447"/>
          <p:cNvSpPr>
            <a:spLocks noChangeArrowheads="1"/>
          </p:cNvSpPr>
          <p:nvPr/>
        </p:nvSpPr>
        <p:spPr bwMode="auto">
          <a:xfrm>
            <a:off x="2203450" y="350043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64" name="Oval 448"/>
          <p:cNvSpPr>
            <a:spLocks noChangeArrowheads="1"/>
          </p:cNvSpPr>
          <p:nvPr/>
        </p:nvSpPr>
        <p:spPr bwMode="auto">
          <a:xfrm>
            <a:off x="5316538" y="166211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65" name="Oval 449"/>
          <p:cNvSpPr>
            <a:spLocks noChangeArrowheads="1"/>
          </p:cNvSpPr>
          <p:nvPr/>
        </p:nvSpPr>
        <p:spPr bwMode="auto">
          <a:xfrm>
            <a:off x="2062163" y="3051175"/>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66" name="Oval 450"/>
          <p:cNvSpPr>
            <a:spLocks noChangeArrowheads="1"/>
          </p:cNvSpPr>
          <p:nvPr/>
        </p:nvSpPr>
        <p:spPr bwMode="auto">
          <a:xfrm>
            <a:off x="2189163" y="386715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67" name="Oval 451"/>
          <p:cNvSpPr>
            <a:spLocks noChangeArrowheads="1"/>
          </p:cNvSpPr>
          <p:nvPr/>
        </p:nvSpPr>
        <p:spPr bwMode="auto">
          <a:xfrm>
            <a:off x="6534150" y="1376363"/>
            <a:ext cx="55563"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68" name="Oval 452"/>
          <p:cNvSpPr>
            <a:spLocks noChangeArrowheads="1"/>
          </p:cNvSpPr>
          <p:nvPr/>
        </p:nvSpPr>
        <p:spPr bwMode="auto">
          <a:xfrm>
            <a:off x="1778000" y="503713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69" name="Oval 453"/>
          <p:cNvSpPr>
            <a:spLocks noChangeArrowheads="1"/>
          </p:cNvSpPr>
          <p:nvPr/>
        </p:nvSpPr>
        <p:spPr bwMode="auto">
          <a:xfrm>
            <a:off x="2090738" y="2751138"/>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70" name="Oval 454"/>
          <p:cNvSpPr>
            <a:spLocks noChangeArrowheads="1"/>
          </p:cNvSpPr>
          <p:nvPr/>
        </p:nvSpPr>
        <p:spPr bwMode="auto">
          <a:xfrm>
            <a:off x="3859213" y="1581150"/>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71" name="Oval 455"/>
          <p:cNvSpPr>
            <a:spLocks noChangeArrowheads="1"/>
          </p:cNvSpPr>
          <p:nvPr/>
        </p:nvSpPr>
        <p:spPr bwMode="auto">
          <a:xfrm>
            <a:off x="5543550" y="3459163"/>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72" name="Oval 456"/>
          <p:cNvSpPr>
            <a:spLocks noChangeArrowheads="1"/>
          </p:cNvSpPr>
          <p:nvPr/>
        </p:nvSpPr>
        <p:spPr bwMode="auto">
          <a:xfrm>
            <a:off x="1976438" y="397668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73" name="Oval 457"/>
          <p:cNvSpPr>
            <a:spLocks noChangeArrowheads="1"/>
          </p:cNvSpPr>
          <p:nvPr/>
        </p:nvSpPr>
        <p:spPr bwMode="auto">
          <a:xfrm>
            <a:off x="3236913" y="5118100"/>
            <a:ext cx="55562"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74" name="Oval 458"/>
          <p:cNvSpPr>
            <a:spLocks noChangeArrowheads="1"/>
          </p:cNvSpPr>
          <p:nvPr/>
        </p:nvSpPr>
        <p:spPr bwMode="auto">
          <a:xfrm>
            <a:off x="1906588" y="4560888"/>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75" name="Oval 459"/>
          <p:cNvSpPr>
            <a:spLocks noChangeArrowheads="1"/>
          </p:cNvSpPr>
          <p:nvPr/>
        </p:nvSpPr>
        <p:spPr bwMode="auto">
          <a:xfrm>
            <a:off x="5302250" y="307816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76" name="Oval 460"/>
          <p:cNvSpPr>
            <a:spLocks noChangeArrowheads="1"/>
          </p:cNvSpPr>
          <p:nvPr/>
        </p:nvSpPr>
        <p:spPr bwMode="auto">
          <a:xfrm>
            <a:off x="4976813" y="534987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77" name="Oval 461"/>
          <p:cNvSpPr>
            <a:spLocks noChangeArrowheads="1"/>
          </p:cNvSpPr>
          <p:nvPr/>
        </p:nvSpPr>
        <p:spPr bwMode="auto">
          <a:xfrm>
            <a:off x="5854700" y="1757363"/>
            <a:ext cx="55563"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78" name="Oval 462"/>
          <p:cNvSpPr>
            <a:spLocks noChangeArrowheads="1"/>
          </p:cNvSpPr>
          <p:nvPr/>
        </p:nvSpPr>
        <p:spPr bwMode="auto">
          <a:xfrm>
            <a:off x="2655888" y="517366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0979" name="Oval 463"/>
          <p:cNvSpPr>
            <a:spLocks noChangeArrowheads="1"/>
          </p:cNvSpPr>
          <p:nvPr/>
        </p:nvSpPr>
        <p:spPr bwMode="auto">
          <a:xfrm>
            <a:off x="2132013" y="506412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Tree>
    <p:extLst>
      <p:ext uri="{BB962C8B-B14F-4D97-AF65-F5344CB8AC3E}">
        <p14:creationId xmlns:p14="http://schemas.microsoft.com/office/powerpoint/2010/main" val="640946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Related Studies</a:t>
            </a:r>
          </a:p>
        </p:txBody>
      </p:sp>
      <p:sp>
        <p:nvSpPr>
          <p:cNvPr id="2" name="TextBox 1">
            <a:extLst>
              <a:ext uri="{FF2B5EF4-FFF2-40B4-BE49-F238E27FC236}">
                <a16:creationId xmlns:a16="http://schemas.microsoft.com/office/drawing/2014/main" id="{4AD875D7-C56A-5BAC-B697-55BBF67069DE}"/>
              </a:ext>
            </a:extLst>
          </p:cNvPr>
          <p:cNvSpPr txBox="1"/>
          <p:nvPr/>
        </p:nvSpPr>
        <p:spPr>
          <a:xfrm>
            <a:off x="562408" y="1318439"/>
            <a:ext cx="8098992" cy="4247317"/>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Weighted graph with N nodes (the substations) and K edges (the transmission lines)</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N x N adjacency matrix {</a:t>
            </a:r>
            <a:r>
              <a:rPr lang="en-US" dirty="0" err="1">
                <a:latin typeface="Arial" panose="020B0604020202020204" pitchFamily="34" charset="0"/>
                <a:cs typeface="Arial" panose="020B0604020202020204" pitchFamily="34" charset="0"/>
              </a:rPr>
              <a:t>e</a:t>
            </a:r>
            <a:r>
              <a:rPr lang="en-US" baseline="-25000" dirty="0" err="1">
                <a:latin typeface="Arial" panose="020B0604020202020204" pitchFamily="34" charset="0"/>
                <a:cs typeface="Arial" panose="020B0604020202020204" pitchFamily="34" charset="0"/>
              </a:rPr>
              <a:t>ij</a:t>
            </a:r>
            <a:r>
              <a:rPr lang="en-US" dirty="0">
                <a:latin typeface="Arial" panose="020B0604020202020204" pitchFamily="34" charset="0"/>
                <a:cs typeface="Arial" panose="020B0604020202020204" pitchFamily="34" charset="0"/>
              </a:rPr>
              <a:t>}. The element </a:t>
            </a:r>
            <a:r>
              <a:rPr lang="en-US" dirty="0" err="1">
                <a:solidFill>
                  <a:srgbClr val="FF0000"/>
                </a:solidFill>
                <a:latin typeface="Arial" panose="020B0604020202020204" pitchFamily="34" charset="0"/>
                <a:cs typeface="Arial" panose="020B0604020202020204" pitchFamily="34" charset="0"/>
              </a:rPr>
              <a:t>e</a:t>
            </a:r>
            <a:r>
              <a:rPr lang="en-US" baseline="-25000" dirty="0" err="1">
                <a:solidFill>
                  <a:srgbClr val="FF0000"/>
                </a:solidFill>
                <a:latin typeface="Arial" panose="020B0604020202020204" pitchFamily="34" charset="0"/>
                <a:cs typeface="Arial" panose="020B0604020202020204" pitchFamily="34" charset="0"/>
              </a:rPr>
              <a:t>ij</a:t>
            </a:r>
            <a:r>
              <a:rPr lang="en-US" baseline="-25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of this matrix is </a:t>
            </a:r>
            <a:r>
              <a:rPr lang="en-US" dirty="0">
                <a:solidFill>
                  <a:srgbClr val="FF0000"/>
                </a:solidFill>
                <a:latin typeface="Arial" panose="020B0604020202020204" pitchFamily="34" charset="0"/>
                <a:cs typeface="Arial" panose="020B0604020202020204" pitchFamily="34" charset="0"/>
              </a:rPr>
              <a:t>0 </a:t>
            </a:r>
            <a:r>
              <a:rPr lang="en-US" dirty="0">
                <a:latin typeface="Arial" panose="020B0604020202020204" pitchFamily="34" charset="0"/>
                <a:cs typeface="Arial" panose="020B0604020202020204" pitchFamily="34" charset="0"/>
              </a:rPr>
              <a:t>if there is no direct line from the substation </a:t>
            </a:r>
            <a:r>
              <a:rPr lang="en-US" dirty="0" err="1">
                <a:solidFill>
                  <a:srgbClr val="FF0000"/>
                </a:solidFill>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to the substation </a:t>
            </a:r>
            <a:r>
              <a:rPr lang="en-US" dirty="0">
                <a:solidFill>
                  <a:srgbClr val="FF0000"/>
                </a:solidFill>
                <a:latin typeface="Arial" panose="020B0604020202020204" pitchFamily="34" charset="0"/>
                <a:cs typeface="Arial" panose="020B0604020202020204" pitchFamily="34" charset="0"/>
              </a:rPr>
              <a:t>j;</a:t>
            </a:r>
            <a:r>
              <a:rPr lang="en-US" dirty="0">
                <a:latin typeface="Arial" panose="020B0604020202020204" pitchFamily="34" charset="0"/>
                <a:cs typeface="Arial" panose="020B0604020202020204" pitchFamily="34" charset="0"/>
              </a:rPr>
              <a:t> otherwise it is a number in the range [0, 1] that represents the efficiency of the edge.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Initially, for all existing edges, </a:t>
            </a:r>
            <a:r>
              <a:rPr lang="en-US" dirty="0" err="1">
                <a:solidFill>
                  <a:srgbClr val="FF0000"/>
                </a:solidFill>
                <a:latin typeface="Arial" panose="020B0604020202020204" pitchFamily="34" charset="0"/>
                <a:cs typeface="Arial" panose="020B0604020202020204" pitchFamily="34" charset="0"/>
              </a:rPr>
              <a:t>e</a:t>
            </a:r>
            <a:r>
              <a:rPr lang="en-US" baseline="-25000" dirty="0" err="1">
                <a:solidFill>
                  <a:srgbClr val="FF0000"/>
                </a:solidFill>
                <a:latin typeface="Arial" panose="020B0604020202020204" pitchFamily="34" charset="0"/>
                <a:cs typeface="Arial" panose="020B0604020202020204" pitchFamily="34" charset="0"/>
              </a:rPr>
              <a:t>ij</a:t>
            </a:r>
            <a:r>
              <a:rPr lang="en-US" dirty="0">
                <a:latin typeface="Arial" panose="020B0604020202020204" pitchFamily="34" charset="0"/>
                <a:cs typeface="Arial" panose="020B0604020202020204" pitchFamily="34" charset="0"/>
              </a:rPr>
              <a:t> is set equal to 1, meaning that all the transmission lines are working perfectly.</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The efficiency of a path (succession of consecutive edges) between two nodes </a:t>
            </a:r>
            <a:r>
              <a:rPr lang="en-US" dirty="0" err="1">
                <a:solidFill>
                  <a:srgbClr val="FF0000"/>
                </a:solidFill>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and </a:t>
            </a:r>
            <a:r>
              <a:rPr lang="en-US" dirty="0">
                <a:solidFill>
                  <a:srgbClr val="FF0000"/>
                </a:solidFill>
                <a:latin typeface="Arial" panose="020B0604020202020204" pitchFamily="34" charset="0"/>
                <a:cs typeface="Arial" panose="020B0604020202020204" pitchFamily="34" charset="0"/>
              </a:rPr>
              <a:t>j</a:t>
            </a:r>
            <a:r>
              <a:rPr lang="en-US" dirty="0">
                <a:latin typeface="Arial" panose="020B0604020202020204" pitchFamily="34" charset="0"/>
                <a:cs typeface="Arial" panose="020B0604020202020204" pitchFamily="34" charset="0"/>
              </a:rPr>
              <a:t> as the harmonic composition of the efficiencies of component edges</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The harmonic composition of N numbers x</a:t>
            </a:r>
            <a:r>
              <a:rPr lang="en-US" baseline="-25000" dirty="0">
                <a:latin typeface="Arial" panose="020B0604020202020204" pitchFamily="34" charset="0"/>
                <a:cs typeface="Arial" panose="020B0604020202020204" pitchFamily="34" charset="0"/>
              </a:rPr>
              <a:t>1 </a:t>
            </a:r>
            <a:r>
              <a:rPr lang="en-US" dirty="0">
                <a:latin typeface="Arial" panose="020B0604020202020204" pitchFamily="34" charset="0"/>
                <a:cs typeface="Arial" panose="020B0604020202020204" pitchFamily="34" charset="0"/>
              </a:rPr>
              <a:t>, x</a:t>
            </a:r>
            <a:r>
              <a:rPr lang="en-US" baseline="-25000" dirty="0">
                <a:latin typeface="Arial" panose="020B0604020202020204" pitchFamily="34" charset="0"/>
                <a:cs typeface="Arial" panose="020B0604020202020204" pitchFamily="34" charset="0"/>
              </a:rPr>
              <a:t>2 </a:t>
            </a:r>
            <a:r>
              <a:rPr lang="en-US" dirty="0">
                <a:latin typeface="Arial" panose="020B0604020202020204" pitchFamily="34" charset="0"/>
                <a:cs typeface="Arial" panose="020B0604020202020204" pitchFamily="34" charset="0"/>
              </a:rPr>
              <a:t>, x</a:t>
            </a:r>
            <a:r>
              <a:rPr lang="en-US" baseline="-25000" dirty="0">
                <a:latin typeface="Arial" panose="020B0604020202020204" pitchFamily="34" charset="0"/>
                <a:cs typeface="Arial" panose="020B0604020202020204" pitchFamily="34" charset="0"/>
              </a:rPr>
              <a:t>3 </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x</a:t>
            </a:r>
            <a:r>
              <a:rPr lang="en-US" baseline="-25000" dirty="0" err="1">
                <a:latin typeface="Arial" panose="020B0604020202020204" pitchFamily="34" charset="0"/>
                <a:cs typeface="Arial" panose="020B0604020202020204" pitchFamily="34" charset="0"/>
              </a:rPr>
              <a:t>n</a:t>
            </a:r>
            <a:r>
              <a:rPr lang="en-US" baseline="-25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a:t>
            </a:r>
          </a:p>
        </p:txBody>
      </p:sp>
      <p:pic>
        <p:nvPicPr>
          <p:cNvPr id="5" name="Picture 4" descr="Icon&#10;&#10;Description automatically generated with low confidence">
            <a:extLst>
              <a:ext uri="{FF2B5EF4-FFF2-40B4-BE49-F238E27FC236}">
                <a16:creationId xmlns:a16="http://schemas.microsoft.com/office/drawing/2014/main" id="{163FF796-9681-C2C6-BBE5-5F485C25ED16}"/>
              </a:ext>
            </a:extLst>
          </p:cNvPr>
          <p:cNvPicPr>
            <a:picLocks noChangeAspect="1"/>
          </p:cNvPicPr>
          <p:nvPr/>
        </p:nvPicPr>
        <p:blipFill>
          <a:blip r:embed="rId3"/>
          <a:stretch>
            <a:fillRect/>
          </a:stretch>
        </p:blipFill>
        <p:spPr>
          <a:xfrm>
            <a:off x="3746500" y="5760245"/>
            <a:ext cx="2260600" cy="571500"/>
          </a:xfrm>
          <a:prstGeom prst="rect">
            <a:avLst/>
          </a:prstGeom>
        </p:spPr>
      </p:pic>
    </p:spTree>
    <p:extLst>
      <p:ext uri="{BB962C8B-B14F-4D97-AF65-F5344CB8AC3E}">
        <p14:creationId xmlns:p14="http://schemas.microsoft.com/office/powerpoint/2010/main" val="2848973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Related Studies</a:t>
            </a:r>
          </a:p>
        </p:txBody>
      </p:sp>
      <p:sp>
        <p:nvSpPr>
          <p:cNvPr id="2" name="TextBox 1">
            <a:extLst>
              <a:ext uri="{FF2B5EF4-FFF2-40B4-BE49-F238E27FC236}">
                <a16:creationId xmlns:a16="http://schemas.microsoft.com/office/drawing/2014/main" id="{4AD875D7-C56A-5BAC-B697-55BBF67069DE}"/>
              </a:ext>
            </a:extLst>
          </p:cNvPr>
          <p:cNvSpPr txBox="1"/>
          <p:nvPr/>
        </p:nvSpPr>
        <p:spPr>
          <a:xfrm>
            <a:off x="562408" y="1318439"/>
            <a:ext cx="8098992" cy="5078313"/>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Average efficiency of the network</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Where </a:t>
            </a:r>
            <a:r>
              <a:rPr lang="el-GR" dirty="0">
                <a:solidFill>
                  <a:srgbClr val="FF0000"/>
                </a:solidFill>
                <a:latin typeface="Arial" panose="020B0604020202020204" pitchFamily="34" charset="0"/>
                <a:cs typeface="Arial" panose="020B0604020202020204" pitchFamily="34" charset="0"/>
              </a:rPr>
              <a:t>ε</a:t>
            </a:r>
            <a:r>
              <a:rPr lang="en-US" baseline="-25000" dirty="0" err="1">
                <a:solidFill>
                  <a:srgbClr val="FF0000"/>
                </a:solidFill>
                <a:latin typeface="Arial" panose="020B0604020202020204" pitchFamily="34" charset="0"/>
                <a:cs typeface="Arial" panose="020B0604020202020204" pitchFamily="34" charset="0"/>
              </a:rPr>
              <a:t>ij</a:t>
            </a:r>
            <a:r>
              <a:rPr lang="en-US" dirty="0">
                <a:latin typeface="Arial" panose="020B0604020202020204" pitchFamily="34" charset="0"/>
                <a:cs typeface="Arial" panose="020B0604020202020204" pitchFamily="34" charset="0"/>
              </a:rPr>
              <a:t> is the efficiency of the most efficient path between the generator </a:t>
            </a:r>
            <a:r>
              <a:rPr lang="en-US" dirty="0" err="1">
                <a:solidFill>
                  <a:srgbClr val="FF0000"/>
                </a:solidFill>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and the distribution substation </a:t>
            </a:r>
            <a:r>
              <a:rPr lang="en-US" dirty="0">
                <a:solidFill>
                  <a:srgbClr val="FF0000"/>
                </a:solidFill>
                <a:latin typeface="Arial" panose="020B0604020202020204" pitchFamily="34" charset="0"/>
                <a:cs typeface="Arial" panose="020B0604020202020204" pitchFamily="34" charset="0"/>
              </a:rPr>
              <a:t>j </a:t>
            </a:r>
            <a:r>
              <a:rPr lang="en-US" dirty="0">
                <a:latin typeface="Arial" panose="020B0604020202020204" pitchFamily="34" charset="0"/>
                <a:cs typeface="Arial" panose="020B0604020202020204" pitchFamily="34" charset="0"/>
              </a:rPr>
              <a:t>(higher </a:t>
            </a:r>
            <a:r>
              <a:rPr lang="el-GR" dirty="0">
                <a:latin typeface="Arial" panose="020B0604020202020204" pitchFamily="34" charset="0"/>
                <a:cs typeface="Arial" panose="020B0604020202020204" pitchFamily="34" charset="0"/>
              </a:rPr>
              <a:t>ε</a:t>
            </a:r>
            <a:r>
              <a:rPr lang="en-US" baseline="-25000" dirty="0" err="1">
                <a:latin typeface="Arial" panose="020B0604020202020204" pitchFamily="34" charset="0"/>
                <a:cs typeface="Arial" panose="020B0604020202020204" pitchFamily="34" charset="0"/>
              </a:rPr>
              <a:t>ij</a:t>
            </a:r>
            <a:r>
              <a:rPr lang="en-US" dirty="0">
                <a:latin typeface="Arial" panose="020B0604020202020204" pitchFamily="34" charset="0"/>
                <a:cs typeface="Arial" panose="020B0604020202020204" pitchFamily="34" charset="0"/>
              </a:rPr>
              <a:t> value)</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Damage</a:t>
            </a:r>
            <a:r>
              <a:rPr lang="en-US" dirty="0">
                <a:solidFill>
                  <a:srgbClr val="FF0000"/>
                </a:solidFill>
                <a:latin typeface="Arial" panose="020B0604020202020204" pitchFamily="34" charset="0"/>
                <a:cs typeface="Arial" panose="020B0604020202020204" pitchFamily="34" charset="0"/>
              </a:rPr>
              <a:t> D </a:t>
            </a:r>
            <a:r>
              <a:rPr lang="en-US" dirty="0">
                <a:latin typeface="Arial" panose="020B0604020202020204" pitchFamily="34" charset="0"/>
                <a:cs typeface="Arial" panose="020B0604020202020204" pitchFamily="34" charset="0"/>
              </a:rPr>
              <a:t>that a failure causes is the normalized efficiency loss</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Where E(G</a:t>
            </a:r>
            <a:r>
              <a:rPr lang="en-US" baseline="-25000" dirty="0">
                <a:latin typeface="Arial" panose="020B0604020202020204" pitchFamily="34" charset="0"/>
                <a:cs typeface="Arial" panose="020B0604020202020204" pitchFamily="34" charset="0"/>
              </a:rPr>
              <a:t>0</a:t>
            </a:r>
            <a:r>
              <a:rPr lang="en-US" dirty="0">
                <a:latin typeface="Arial" panose="020B0604020202020204" pitchFamily="34" charset="0"/>
                <a:cs typeface="Arial" panose="020B0604020202020204" pitchFamily="34" charset="0"/>
              </a:rPr>
              <a:t>) is the efficiency of the network before the occurrence of any breakdown and E(G</a:t>
            </a:r>
            <a:r>
              <a:rPr lang="en-US" baseline="-25000"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 is the final efficiency that is reached by the system after the end of the transient due to a breakdown, i.e. when the network efficiency stabilizes.</a:t>
            </a:r>
          </a:p>
        </p:txBody>
      </p:sp>
      <p:pic>
        <p:nvPicPr>
          <p:cNvPr id="12" name="Picture 11" descr="A picture containing shape&#10;&#10;Description automatically generated">
            <a:extLst>
              <a:ext uri="{FF2B5EF4-FFF2-40B4-BE49-F238E27FC236}">
                <a16:creationId xmlns:a16="http://schemas.microsoft.com/office/drawing/2014/main" id="{E0F6D94A-57C2-E6B0-59F4-EFB7203B2B08}"/>
              </a:ext>
            </a:extLst>
          </p:cNvPr>
          <p:cNvPicPr>
            <a:picLocks noChangeAspect="1"/>
          </p:cNvPicPr>
          <p:nvPr/>
        </p:nvPicPr>
        <p:blipFill>
          <a:blip r:embed="rId3"/>
          <a:stretch>
            <a:fillRect/>
          </a:stretch>
        </p:blipFill>
        <p:spPr>
          <a:xfrm>
            <a:off x="2652183" y="1825237"/>
            <a:ext cx="3263900" cy="9398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D5BE13A-6CE8-309A-C8A9-2C39DBF8B51A}"/>
              </a:ext>
            </a:extLst>
          </p:cNvPr>
          <p:cNvPicPr>
            <a:picLocks noChangeAspect="1"/>
          </p:cNvPicPr>
          <p:nvPr/>
        </p:nvPicPr>
        <p:blipFill>
          <a:blip r:embed="rId4"/>
          <a:stretch>
            <a:fillRect/>
          </a:stretch>
        </p:blipFill>
        <p:spPr>
          <a:xfrm>
            <a:off x="3090333" y="4320117"/>
            <a:ext cx="2692400" cy="774700"/>
          </a:xfrm>
          <a:prstGeom prst="rect">
            <a:avLst/>
          </a:prstGeom>
        </p:spPr>
      </p:pic>
    </p:spTree>
    <p:extLst>
      <p:ext uri="{BB962C8B-B14F-4D97-AF65-F5344CB8AC3E}">
        <p14:creationId xmlns:p14="http://schemas.microsoft.com/office/powerpoint/2010/main" val="375621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checkerboard(across)">
                                      <p:cBhvr>
                                        <p:cTn id="7" dur="500"/>
                                        <p:tgtEl>
                                          <p:spTgt spid="2">
                                            <p:txEl>
                                              <p:pRg st="8" end="8"/>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13" end="13"/>
                                            </p:txEl>
                                          </p:spTgt>
                                        </p:tgtEl>
                                        <p:attrNameLst>
                                          <p:attrName>style.visibility</p:attrName>
                                        </p:attrNameLst>
                                      </p:cBhvr>
                                      <p:to>
                                        <p:strVal val="visible"/>
                                      </p:to>
                                    </p:set>
                                    <p:animEffect transition="in" filter="checkerboard(across)">
                                      <p:cBhvr>
                                        <p:cTn id="10" dur="500"/>
                                        <p:tgtEl>
                                          <p:spTgt spid="2">
                                            <p:txEl>
                                              <p:pRg st="13" end="1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Related Studies</a:t>
            </a:r>
          </a:p>
        </p:txBody>
      </p:sp>
      <p:sp>
        <p:nvSpPr>
          <p:cNvPr id="2" name="TextBox 1">
            <a:extLst>
              <a:ext uri="{FF2B5EF4-FFF2-40B4-BE49-F238E27FC236}">
                <a16:creationId xmlns:a16="http://schemas.microsoft.com/office/drawing/2014/main" id="{4AD875D7-C56A-5BAC-B697-55BBF67069DE}"/>
              </a:ext>
            </a:extLst>
          </p:cNvPr>
          <p:cNvSpPr txBox="1"/>
          <p:nvPr/>
        </p:nvSpPr>
        <p:spPr>
          <a:xfrm>
            <a:off x="562408" y="1318439"/>
            <a:ext cx="8098992" cy="4708981"/>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Each generator transfers power to all the distribution substations through the transmission lines.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The generators also have transmitting capabilities, so they are both sources and intermediaries in power transmission.</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The </a:t>
            </a:r>
            <a:r>
              <a:rPr lang="en-US" dirty="0">
                <a:solidFill>
                  <a:srgbClr val="FF0000"/>
                </a:solidFill>
                <a:latin typeface="Arial" panose="020B0604020202020204" pitchFamily="34" charset="0"/>
                <a:cs typeface="Arial" panose="020B0604020202020204" pitchFamily="34" charset="0"/>
              </a:rPr>
              <a:t>load</a:t>
            </a:r>
            <a:r>
              <a:rPr lang="en-US" dirty="0">
                <a:latin typeface="Arial" panose="020B0604020202020204" pitchFamily="34" charset="0"/>
                <a:cs typeface="Arial" panose="020B0604020202020204" pitchFamily="34" charset="0"/>
              </a:rPr>
              <a:t> (also called betweenness) of each node with transmitting capabilities is the number of most efficient paths from generators to distribution substations that pass through the node.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Each node </a:t>
            </a:r>
            <a:r>
              <a:rPr lang="en-US" dirty="0" err="1">
                <a:solidFill>
                  <a:srgbClr val="FF0000"/>
                </a:solidFill>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has a capacity </a:t>
            </a:r>
            <a:r>
              <a:rPr lang="en-US" dirty="0">
                <a:solidFill>
                  <a:srgbClr val="FF0000"/>
                </a:solidFill>
                <a:latin typeface="Arial" panose="020B0604020202020204" pitchFamily="34" charset="0"/>
                <a:cs typeface="Arial" panose="020B0604020202020204" pitchFamily="34" charset="0"/>
              </a:rPr>
              <a:t>C</a:t>
            </a:r>
            <a:r>
              <a:rPr lang="en-US" baseline="-25000" dirty="0">
                <a:solidFill>
                  <a:srgbClr val="FF0000"/>
                </a:solidFill>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directly proportional to the initial load </a:t>
            </a:r>
            <a:r>
              <a:rPr lang="en-US" dirty="0">
                <a:solidFill>
                  <a:srgbClr val="FF0000"/>
                </a:solidFill>
                <a:latin typeface="Arial" panose="020B0604020202020204" pitchFamily="34" charset="0"/>
                <a:cs typeface="Arial" panose="020B0604020202020204" pitchFamily="34" charset="0"/>
              </a:rPr>
              <a:t>L</a:t>
            </a:r>
            <a:r>
              <a:rPr lang="en-US" baseline="-25000" dirty="0">
                <a:solidFill>
                  <a:srgbClr val="FF0000"/>
                </a:solidFill>
                <a:latin typeface="Arial" panose="020B0604020202020204" pitchFamily="34" charset="0"/>
                <a:cs typeface="Arial" panose="020B0604020202020204" pitchFamily="34" charset="0"/>
              </a:rPr>
              <a:t>i</a:t>
            </a:r>
          </a:p>
          <a:p>
            <a:pPr marL="285750" indent="-285750">
              <a:buFont typeface="Courier New" panose="02070309020205020404" pitchFamily="49" charset="0"/>
              <a:buChar char="o"/>
            </a:pPr>
            <a:endParaRPr lang="en-US" baseline="-250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baseline="-250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baseline="-250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baseline="-25000"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where </a:t>
            </a:r>
            <a:r>
              <a:rPr lang="el-GR" dirty="0">
                <a:latin typeface="Arial" panose="020B0604020202020204" pitchFamily="34" charset="0"/>
                <a:cs typeface="Arial" panose="020B0604020202020204" pitchFamily="34" charset="0"/>
              </a:rPr>
              <a:t>α &gt; 1 </a:t>
            </a:r>
            <a:r>
              <a:rPr lang="en-US" dirty="0">
                <a:latin typeface="Arial" panose="020B0604020202020204" pitchFamily="34" charset="0"/>
                <a:cs typeface="Arial" panose="020B0604020202020204" pitchFamily="34" charset="0"/>
              </a:rPr>
              <a:t>is the tolerance parameter that represents the ability of nodes to handle increased load thereby resisting perturbations.</a:t>
            </a:r>
          </a:p>
        </p:txBody>
      </p:sp>
      <p:pic>
        <p:nvPicPr>
          <p:cNvPr id="7" name="Picture 6" descr="A picture containing icon&#10;&#10;Description automatically generated">
            <a:extLst>
              <a:ext uri="{FF2B5EF4-FFF2-40B4-BE49-F238E27FC236}">
                <a16:creationId xmlns:a16="http://schemas.microsoft.com/office/drawing/2014/main" id="{A0141C7D-DEA4-B357-63BF-A4F9125088C7}"/>
              </a:ext>
            </a:extLst>
          </p:cNvPr>
          <p:cNvPicPr>
            <a:picLocks noChangeAspect="1"/>
          </p:cNvPicPr>
          <p:nvPr/>
        </p:nvPicPr>
        <p:blipFill>
          <a:blip r:embed="rId3"/>
          <a:stretch>
            <a:fillRect/>
          </a:stretch>
        </p:blipFill>
        <p:spPr>
          <a:xfrm>
            <a:off x="2650066" y="4845050"/>
            <a:ext cx="3098800" cy="419100"/>
          </a:xfrm>
          <a:prstGeom prst="rect">
            <a:avLst/>
          </a:prstGeom>
        </p:spPr>
      </p:pic>
    </p:spTree>
    <p:extLst>
      <p:ext uri="{BB962C8B-B14F-4D97-AF65-F5344CB8AC3E}">
        <p14:creationId xmlns:p14="http://schemas.microsoft.com/office/powerpoint/2010/main" val="143267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checkerboard(across)">
                                      <p:cBhvr>
                                        <p:cTn id="7" dur="500"/>
                                        <p:tgtEl>
                                          <p:spTgt spid="2">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checkerboard(across)">
                                      <p:cBhvr>
                                        <p:cTn id="10" dur="500"/>
                                        <p:tgtEl>
                                          <p:spTgt spid="2">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nodeType="withEffect">
                                  <p:stCondLst>
                                    <p:cond delay="0"/>
                                  </p:stCondLst>
                                  <p:childTnLst>
                                    <p:set>
                                      <p:cBhvr>
                                        <p:cTn id="17" dur="1" fill="hold">
                                          <p:stCondLst>
                                            <p:cond delay="0"/>
                                          </p:stCondLst>
                                        </p:cTn>
                                        <p:tgtEl>
                                          <p:spTgt spid="2">
                                            <p:txEl>
                                              <p:pRg st="12" end="12"/>
                                            </p:txEl>
                                          </p:spTgt>
                                        </p:tgtEl>
                                        <p:attrNameLst>
                                          <p:attrName>style.visibility</p:attrName>
                                        </p:attrNameLst>
                                      </p:cBhvr>
                                      <p:to>
                                        <p:strVal val="visible"/>
                                      </p:to>
                                    </p:set>
                                    <p:animEffect transition="in" filter="checkerboard(across)">
                                      <p:cBhvr>
                                        <p:cTn id="18"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Related Studies</a:t>
            </a:r>
          </a:p>
        </p:txBody>
      </p:sp>
      <p:sp>
        <p:nvSpPr>
          <p:cNvPr id="2" name="TextBox 1">
            <a:extLst>
              <a:ext uri="{FF2B5EF4-FFF2-40B4-BE49-F238E27FC236}">
                <a16:creationId xmlns:a16="http://schemas.microsoft.com/office/drawing/2014/main" id="{4AD875D7-C56A-5BAC-B697-55BBF67069DE}"/>
              </a:ext>
            </a:extLst>
          </p:cNvPr>
          <p:cNvSpPr txBox="1"/>
          <p:nvPr/>
        </p:nvSpPr>
        <p:spPr>
          <a:xfrm>
            <a:off x="562408" y="1318439"/>
            <a:ext cx="8098992" cy="4247317"/>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If, due to external causes, a breakdown occurs at one or more nodes, so that they cannot work at all, the most efficient power transmission paths will change and the power/load, since it cannot be destroyed, will redistribute among the network.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This leads to a situation in which a certain number of nodes, forced to carry a load higher than their capacity, cannot function regularly anymore and show a degradation of their performance. Such a degradation can modify the most efficient paths, redistribute the load on the network, and cause new nodes to be overloaded.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If the overload caused by the initial breakdown is small, degradation will involve only a tiny part of the system, while if the overload to be reabsorbed is large enough, it will spread over the entire system in an avalanche mechanism, hindering any interaction among nodes. </a:t>
            </a:r>
          </a:p>
        </p:txBody>
      </p:sp>
    </p:spTree>
    <p:extLst>
      <p:ext uri="{BB962C8B-B14F-4D97-AF65-F5344CB8AC3E}">
        <p14:creationId xmlns:p14="http://schemas.microsoft.com/office/powerpoint/2010/main" val="44280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heckerboard(across)">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checkerboard(across)">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Related Studies</a:t>
            </a:r>
          </a:p>
        </p:txBody>
      </p:sp>
      <p:sp>
        <p:nvSpPr>
          <p:cNvPr id="2" name="TextBox 1">
            <a:extLst>
              <a:ext uri="{FF2B5EF4-FFF2-40B4-BE49-F238E27FC236}">
                <a16:creationId xmlns:a16="http://schemas.microsoft.com/office/drawing/2014/main" id="{4AD875D7-C56A-5BAC-B697-55BBF67069DE}"/>
              </a:ext>
            </a:extLst>
          </p:cNvPr>
          <p:cNvSpPr txBox="1"/>
          <p:nvPr/>
        </p:nvSpPr>
        <p:spPr>
          <a:xfrm>
            <a:off x="562408" y="1318439"/>
            <a:ext cx="8327592" cy="4801314"/>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The degradation of performance is represented by the following dynamical model</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Where </a:t>
            </a:r>
            <a:r>
              <a:rPr lang="en-US" dirty="0">
                <a:solidFill>
                  <a:srgbClr val="FF0000"/>
                </a:solidFill>
                <a:latin typeface="Arial" panose="020B0604020202020204" pitchFamily="34" charset="0"/>
                <a:cs typeface="Arial" panose="020B0604020202020204" pitchFamily="34" charset="0"/>
              </a:rPr>
              <a:t>j</a:t>
            </a:r>
            <a:r>
              <a:rPr lang="en-US" dirty="0">
                <a:latin typeface="Arial" panose="020B0604020202020204" pitchFamily="34" charset="0"/>
                <a:cs typeface="Arial" panose="020B0604020202020204" pitchFamily="34" charset="0"/>
              </a:rPr>
              <a:t> extends to all the first neighbors of</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In other words, when a node </a:t>
            </a:r>
            <a:r>
              <a:rPr lang="en-US" dirty="0" err="1">
                <a:solidFill>
                  <a:srgbClr val="FF0000"/>
                </a:solidFill>
                <a:latin typeface="Arial" panose="020B0604020202020204" pitchFamily="34" charset="0"/>
                <a:cs typeface="Arial" panose="020B0604020202020204" pitchFamily="34" charset="0"/>
              </a:rPr>
              <a:t>i</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congested, it is assumed that the efficiency of power transportation from(to) </a:t>
            </a:r>
            <a:r>
              <a:rPr lang="en-US" dirty="0" err="1">
                <a:solidFill>
                  <a:srgbClr val="FF0000"/>
                </a:solidFill>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to(from) its first neighbors decreases linearly with the overload L</a:t>
            </a:r>
            <a:r>
              <a:rPr lang="en-US" baseline="-25000"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(t)/C</a:t>
            </a:r>
            <a:r>
              <a:rPr lang="en-US" baseline="-25000"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The effects of overload on nodes are reversible</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Simulating a network failure involves removing a node from the network and monitoring the progression of overloading nodes.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p:txBody>
      </p:sp>
      <p:pic>
        <p:nvPicPr>
          <p:cNvPr id="4" name="Picture 3" descr="Text&#10;&#10;Description automatically generated with medium confidence">
            <a:extLst>
              <a:ext uri="{FF2B5EF4-FFF2-40B4-BE49-F238E27FC236}">
                <a16:creationId xmlns:a16="http://schemas.microsoft.com/office/drawing/2014/main" id="{49BB1039-7359-04DB-03DF-0F9CE1C60BE0}"/>
              </a:ext>
            </a:extLst>
          </p:cNvPr>
          <p:cNvPicPr>
            <a:picLocks noChangeAspect="1"/>
          </p:cNvPicPr>
          <p:nvPr/>
        </p:nvPicPr>
        <p:blipFill>
          <a:blip r:embed="rId3"/>
          <a:stretch>
            <a:fillRect/>
          </a:stretch>
        </p:blipFill>
        <p:spPr>
          <a:xfrm>
            <a:off x="1950508" y="1956948"/>
            <a:ext cx="5242983" cy="928068"/>
          </a:xfrm>
          <a:prstGeom prst="rect">
            <a:avLst/>
          </a:prstGeom>
        </p:spPr>
      </p:pic>
    </p:spTree>
    <p:extLst>
      <p:ext uri="{BB962C8B-B14F-4D97-AF65-F5344CB8AC3E}">
        <p14:creationId xmlns:p14="http://schemas.microsoft.com/office/powerpoint/2010/main" val="408957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checkerboard(across)">
                                      <p:cBhvr>
                                        <p:cTn id="7" dur="500"/>
                                        <p:tgtEl>
                                          <p:spTgt spid="2">
                                            <p:txEl>
                                              <p:pRg st="8" end="8"/>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10" end="10"/>
                                            </p:txEl>
                                          </p:spTgt>
                                        </p:tgtEl>
                                        <p:attrNameLst>
                                          <p:attrName>style.visibility</p:attrName>
                                        </p:attrNameLst>
                                      </p:cBhvr>
                                      <p:to>
                                        <p:strVal val="visible"/>
                                      </p:to>
                                    </p:set>
                                    <p:animEffect transition="in" filter="checkerboard(across)">
                                      <p:cBhvr>
                                        <p:cTn id="1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Related Studies</a:t>
            </a:r>
          </a:p>
        </p:txBody>
      </p:sp>
      <p:sp>
        <p:nvSpPr>
          <p:cNvPr id="2" name="TextBox 1">
            <a:extLst>
              <a:ext uri="{FF2B5EF4-FFF2-40B4-BE49-F238E27FC236}">
                <a16:creationId xmlns:a16="http://schemas.microsoft.com/office/drawing/2014/main" id="{4AD875D7-C56A-5BAC-B697-55BBF67069DE}"/>
              </a:ext>
            </a:extLst>
          </p:cNvPr>
          <p:cNvSpPr txBox="1"/>
          <p:nvPr/>
        </p:nvSpPr>
        <p:spPr>
          <a:xfrm>
            <a:off x="562408" y="1318439"/>
            <a:ext cx="8327592" cy="1754326"/>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If the </a:t>
            </a:r>
            <a:r>
              <a:rPr lang="en-US" dirty="0">
                <a:solidFill>
                  <a:srgbClr val="FF0000"/>
                </a:solidFill>
                <a:latin typeface="Arial" panose="020B0604020202020204" pitchFamily="34" charset="0"/>
                <a:cs typeface="Arial" panose="020B0604020202020204" pitchFamily="34" charset="0"/>
              </a:rPr>
              <a:t>tolerance parameter </a:t>
            </a:r>
            <a:r>
              <a:rPr lang="el-GR" dirty="0">
                <a:solidFill>
                  <a:srgbClr val="FF0000"/>
                </a:solidFill>
                <a:latin typeface="Arial" panose="020B0604020202020204" pitchFamily="34" charset="0"/>
                <a:cs typeface="Arial" panose="020B0604020202020204" pitchFamily="34" charset="0"/>
              </a:rPr>
              <a:t>α </a:t>
            </a:r>
            <a:r>
              <a:rPr lang="en-US" dirty="0">
                <a:solidFill>
                  <a:srgbClr val="FF0000"/>
                </a:solidFill>
                <a:latin typeface="Arial" panose="020B0604020202020204" pitchFamily="34" charset="0"/>
                <a:cs typeface="Arial" panose="020B0604020202020204" pitchFamily="34" charset="0"/>
              </a:rPr>
              <a:t>is high </a:t>
            </a:r>
            <a:r>
              <a:rPr lang="en-US" dirty="0">
                <a:latin typeface="Arial" panose="020B0604020202020204" pitchFamily="34" charset="0"/>
                <a:cs typeface="Arial" panose="020B0604020202020204" pitchFamily="34" charset="0"/>
              </a:rPr>
              <a:t>enough the network does not present the cascading effect typical of the redistribution of flows and its efficiency remains unaffected by the failure.</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If the tolerance parameter is very </a:t>
            </a:r>
            <a:r>
              <a:rPr lang="en-US" dirty="0">
                <a:solidFill>
                  <a:srgbClr val="FF0000"/>
                </a:solidFill>
                <a:latin typeface="Arial" panose="020B0604020202020204" pitchFamily="34" charset="0"/>
                <a:cs typeface="Arial" panose="020B0604020202020204" pitchFamily="34" charset="0"/>
              </a:rPr>
              <a:t>small</a:t>
            </a:r>
            <a:r>
              <a:rPr lang="en-US" dirty="0">
                <a:latin typeface="Arial" panose="020B0604020202020204" pitchFamily="34" charset="0"/>
                <a:cs typeface="Arial" panose="020B0604020202020204" pitchFamily="34" charset="0"/>
              </a:rPr>
              <a:t>, a cascading effect takes place and the transmission efficiency of the network degrades rapidly. </a:t>
            </a:r>
          </a:p>
        </p:txBody>
      </p:sp>
    </p:spTree>
    <p:extLst>
      <p:ext uri="{BB962C8B-B14F-4D97-AF65-F5344CB8AC3E}">
        <p14:creationId xmlns:p14="http://schemas.microsoft.com/office/powerpoint/2010/main" val="33038606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Related Studies</a:t>
            </a:r>
          </a:p>
        </p:txBody>
      </p:sp>
      <p:sp>
        <p:nvSpPr>
          <p:cNvPr id="2" name="TextBox 1">
            <a:extLst>
              <a:ext uri="{FF2B5EF4-FFF2-40B4-BE49-F238E27FC236}">
                <a16:creationId xmlns:a16="http://schemas.microsoft.com/office/drawing/2014/main" id="{4AD875D7-C56A-5BAC-B697-55BBF67069DE}"/>
              </a:ext>
            </a:extLst>
          </p:cNvPr>
          <p:cNvSpPr txBox="1"/>
          <p:nvPr/>
        </p:nvSpPr>
        <p:spPr>
          <a:xfrm>
            <a:off x="562408" y="1318439"/>
            <a:ext cx="8327592" cy="2862322"/>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The efficiency of loss of randomly selected nodes for 40 different tolerance values.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A horizontal line of points close to the unperturbed efficiency, indicates no efficiency loss for any tolerance level.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Tolerance-dependent damage, a curve that initially increases linearly, then saturates at high tolerance levels. An efficiency loss (damage) of significant amount is possible after the loss of a single generator or transmission substation.</a:t>
            </a:r>
          </a:p>
        </p:txBody>
      </p:sp>
      <p:pic>
        <p:nvPicPr>
          <p:cNvPr id="5" name="Picture 4" descr="Chart&#10;&#10;Description automatically generated">
            <a:extLst>
              <a:ext uri="{FF2B5EF4-FFF2-40B4-BE49-F238E27FC236}">
                <a16:creationId xmlns:a16="http://schemas.microsoft.com/office/drawing/2014/main" id="{A64794EF-7109-8D65-6CB2-90B260792BE8}"/>
              </a:ext>
            </a:extLst>
          </p:cNvPr>
          <p:cNvPicPr>
            <a:picLocks noChangeAspect="1"/>
          </p:cNvPicPr>
          <p:nvPr/>
        </p:nvPicPr>
        <p:blipFill>
          <a:blip r:embed="rId3"/>
          <a:stretch>
            <a:fillRect/>
          </a:stretch>
        </p:blipFill>
        <p:spPr>
          <a:xfrm>
            <a:off x="2696837" y="4407778"/>
            <a:ext cx="3898696" cy="2450222"/>
          </a:xfrm>
          <a:prstGeom prst="rect">
            <a:avLst/>
          </a:prstGeom>
        </p:spPr>
      </p:pic>
    </p:spTree>
    <p:extLst>
      <p:ext uri="{BB962C8B-B14F-4D97-AF65-F5344CB8AC3E}">
        <p14:creationId xmlns:p14="http://schemas.microsoft.com/office/powerpoint/2010/main" val="21006607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Related Studies</a:t>
            </a:r>
          </a:p>
        </p:txBody>
      </p:sp>
      <p:sp>
        <p:nvSpPr>
          <p:cNvPr id="2" name="TextBox 1">
            <a:extLst>
              <a:ext uri="{FF2B5EF4-FFF2-40B4-BE49-F238E27FC236}">
                <a16:creationId xmlns:a16="http://schemas.microsoft.com/office/drawing/2014/main" id="{4AD875D7-C56A-5BAC-B697-55BBF67069DE}"/>
              </a:ext>
            </a:extLst>
          </p:cNvPr>
          <p:cNvSpPr txBox="1"/>
          <p:nvPr/>
        </p:nvSpPr>
        <p:spPr>
          <a:xfrm>
            <a:off x="562408" y="1072317"/>
            <a:ext cx="8327592" cy="2308324"/>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Cumulative damage distribution P (d &gt; D), i.e. the probability of observing damage larger than a given value D</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Cumulative damage distribution for five tolerance values: </a:t>
            </a:r>
            <a:r>
              <a:rPr lang="el-GR" dirty="0">
                <a:latin typeface="Arial" panose="020B0604020202020204" pitchFamily="34" charset="0"/>
                <a:cs typeface="Arial" panose="020B0604020202020204" pitchFamily="34" charset="0"/>
              </a:rPr>
              <a:t>α = 1.025 (</a:t>
            </a:r>
            <a:r>
              <a:rPr lang="en-US" dirty="0">
                <a:latin typeface="Arial" panose="020B0604020202020204" pitchFamily="34" charset="0"/>
                <a:cs typeface="Arial" panose="020B0604020202020204" pitchFamily="34" charset="0"/>
              </a:rPr>
              <a:t>circles), </a:t>
            </a:r>
            <a:r>
              <a:rPr lang="el-GR" dirty="0">
                <a:latin typeface="Arial" panose="020B0604020202020204" pitchFamily="34" charset="0"/>
                <a:cs typeface="Arial" panose="020B0604020202020204" pitchFamily="34" charset="0"/>
              </a:rPr>
              <a:t>α = 1.1 (</a:t>
            </a:r>
            <a:r>
              <a:rPr lang="en-US" dirty="0">
                <a:latin typeface="Arial" panose="020B0604020202020204" pitchFamily="34" charset="0"/>
                <a:cs typeface="Arial" panose="020B0604020202020204" pitchFamily="34" charset="0"/>
              </a:rPr>
              <a:t>squares), </a:t>
            </a:r>
            <a:r>
              <a:rPr lang="el-GR" dirty="0">
                <a:latin typeface="Arial" panose="020B0604020202020204" pitchFamily="34" charset="0"/>
                <a:cs typeface="Arial" panose="020B0604020202020204" pitchFamily="34" charset="0"/>
              </a:rPr>
              <a:t>α = 1.2 (</a:t>
            </a:r>
            <a:r>
              <a:rPr lang="en-US" dirty="0">
                <a:latin typeface="Arial" panose="020B0604020202020204" pitchFamily="34" charset="0"/>
                <a:cs typeface="Arial" panose="020B0604020202020204" pitchFamily="34" charset="0"/>
              </a:rPr>
              <a:t>diamonds), </a:t>
            </a:r>
            <a:r>
              <a:rPr lang="el-GR" dirty="0">
                <a:latin typeface="Arial" panose="020B0604020202020204" pitchFamily="34" charset="0"/>
                <a:cs typeface="Arial" panose="020B0604020202020204" pitchFamily="34" charset="0"/>
              </a:rPr>
              <a:t>α = 1.4 (</a:t>
            </a:r>
            <a:r>
              <a:rPr lang="en-US" dirty="0">
                <a:latin typeface="Arial" panose="020B0604020202020204" pitchFamily="34" charset="0"/>
                <a:cs typeface="Arial" panose="020B0604020202020204" pitchFamily="34" charset="0"/>
              </a:rPr>
              <a:t>upward triangles) and </a:t>
            </a:r>
            <a:r>
              <a:rPr lang="el-GR" dirty="0">
                <a:latin typeface="Arial" panose="020B0604020202020204" pitchFamily="34" charset="0"/>
                <a:cs typeface="Arial" panose="020B0604020202020204" pitchFamily="34" charset="0"/>
              </a:rPr>
              <a:t>α = 1.8 (</a:t>
            </a:r>
            <a:r>
              <a:rPr lang="en-US" dirty="0">
                <a:latin typeface="Arial" panose="020B0604020202020204" pitchFamily="34" charset="0"/>
                <a:cs typeface="Arial" panose="020B0604020202020204" pitchFamily="34" charset="0"/>
              </a:rPr>
              <a:t>downward triangles).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Higher the tolerance value, the lower the probability to cause high damage</a:t>
            </a:r>
          </a:p>
        </p:txBody>
      </p:sp>
      <p:pic>
        <p:nvPicPr>
          <p:cNvPr id="4" name="Picture 3" descr="A picture containing diagram&#10;&#10;Description automatically generated">
            <a:extLst>
              <a:ext uri="{FF2B5EF4-FFF2-40B4-BE49-F238E27FC236}">
                <a16:creationId xmlns:a16="http://schemas.microsoft.com/office/drawing/2014/main" id="{9B5EFCEE-4F07-768F-4216-4A22D6D127D0}"/>
              </a:ext>
            </a:extLst>
          </p:cNvPr>
          <p:cNvPicPr>
            <a:picLocks noChangeAspect="1"/>
          </p:cNvPicPr>
          <p:nvPr/>
        </p:nvPicPr>
        <p:blipFill>
          <a:blip r:embed="rId3"/>
          <a:stretch>
            <a:fillRect/>
          </a:stretch>
        </p:blipFill>
        <p:spPr>
          <a:xfrm>
            <a:off x="2218267" y="3934639"/>
            <a:ext cx="4292599" cy="2871024"/>
          </a:xfrm>
          <a:prstGeom prst="rect">
            <a:avLst/>
          </a:prstGeom>
        </p:spPr>
      </p:pic>
    </p:spTree>
    <p:extLst>
      <p:ext uri="{BB962C8B-B14F-4D97-AF65-F5344CB8AC3E}">
        <p14:creationId xmlns:p14="http://schemas.microsoft.com/office/powerpoint/2010/main" val="368860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Related Studies</a:t>
            </a:r>
          </a:p>
        </p:txBody>
      </p:sp>
      <p:pic>
        <p:nvPicPr>
          <p:cNvPr id="5" name="Picture 4" descr="Text&#10;&#10;Description automatically generated">
            <a:extLst>
              <a:ext uri="{FF2B5EF4-FFF2-40B4-BE49-F238E27FC236}">
                <a16:creationId xmlns:a16="http://schemas.microsoft.com/office/drawing/2014/main" id="{C0DA73D0-1CEB-89D2-49D2-B864B0EE40CA}"/>
              </a:ext>
            </a:extLst>
          </p:cNvPr>
          <p:cNvPicPr>
            <a:picLocks noChangeAspect="1"/>
          </p:cNvPicPr>
          <p:nvPr/>
        </p:nvPicPr>
        <p:blipFill>
          <a:blip r:embed="rId3"/>
          <a:stretch>
            <a:fillRect/>
          </a:stretch>
        </p:blipFill>
        <p:spPr>
          <a:xfrm>
            <a:off x="738804" y="1106805"/>
            <a:ext cx="7666392" cy="2106930"/>
          </a:xfrm>
          <a:prstGeom prst="rect">
            <a:avLst/>
          </a:prstGeom>
        </p:spPr>
      </p:pic>
      <p:sp>
        <p:nvSpPr>
          <p:cNvPr id="6" name="TextBox 5">
            <a:extLst>
              <a:ext uri="{FF2B5EF4-FFF2-40B4-BE49-F238E27FC236}">
                <a16:creationId xmlns:a16="http://schemas.microsoft.com/office/drawing/2014/main" id="{A11696D5-A5C2-ABBD-2124-92FCB8A85839}"/>
              </a:ext>
            </a:extLst>
          </p:cNvPr>
          <p:cNvSpPr txBox="1"/>
          <p:nvPr/>
        </p:nvSpPr>
        <p:spPr>
          <a:xfrm>
            <a:off x="579120" y="4013200"/>
            <a:ext cx="7826076" cy="175432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Data: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POWERmap</a:t>
            </a:r>
            <a:r>
              <a:rPr lang="en-US" dirty="0">
                <a:latin typeface="Arial" panose="020B0604020202020204" pitchFamily="34" charset="0"/>
                <a:cs typeface="Arial" panose="020B0604020202020204" pitchFamily="34" charset="0"/>
              </a:rPr>
              <a:t> mapping system developed by Platts, the energy information and market services unit of the McGraw-Hill Companies.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Network representation of the power grid contains a single connected component, meaning that there is a path of transmission lines between any power plant and any distribution substation</a:t>
            </a:r>
          </a:p>
        </p:txBody>
      </p:sp>
    </p:spTree>
    <p:extLst>
      <p:ext uri="{BB962C8B-B14F-4D97-AF65-F5344CB8AC3E}">
        <p14:creationId xmlns:p14="http://schemas.microsoft.com/office/powerpoint/2010/main" val="19771960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Related Studies</a:t>
            </a:r>
          </a:p>
        </p:txBody>
      </p:sp>
      <p:pic>
        <p:nvPicPr>
          <p:cNvPr id="3" name="Picture 2" descr="Chart, scatter chart&#10;&#10;Description automatically generated">
            <a:extLst>
              <a:ext uri="{FF2B5EF4-FFF2-40B4-BE49-F238E27FC236}">
                <a16:creationId xmlns:a16="http://schemas.microsoft.com/office/drawing/2014/main" id="{56D3D928-9DF5-0810-5DEE-C1BB79A04E06}"/>
              </a:ext>
            </a:extLst>
          </p:cNvPr>
          <p:cNvPicPr>
            <a:picLocks noChangeAspect="1"/>
          </p:cNvPicPr>
          <p:nvPr/>
        </p:nvPicPr>
        <p:blipFill>
          <a:blip r:embed="rId3"/>
          <a:stretch>
            <a:fillRect/>
          </a:stretch>
        </p:blipFill>
        <p:spPr>
          <a:xfrm>
            <a:off x="4470400" y="1215390"/>
            <a:ext cx="4673600" cy="3694206"/>
          </a:xfrm>
          <a:prstGeom prst="rect">
            <a:avLst/>
          </a:prstGeom>
        </p:spPr>
      </p:pic>
      <p:sp>
        <p:nvSpPr>
          <p:cNvPr id="4" name="TextBox 3">
            <a:extLst>
              <a:ext uri="{FF2B5EF4-FFF2-40B4-BE49-F238E27FC236}">
                <a16:creationId xmlns:a16="http://schemas.microsoft.com/office/drawing/2014/main" id="{D6EBE10E-26F6-B1BA-FE72-922B23790380}"/>
              </a:ext>
            </a:extLst>
          </p:cNvPr>
          <p:cNvSpPr txBox="1"/>
          <p:nvPr/>
        </p:nvSpPr>
        <p:spPr>
          <a:xfrm>
            <a:off x="477520" y="1534160"/>
            <a:ext cx="3698240" cy="369331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cumulative degree distribution follows an exponential distribution.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probability of high-degree nodes is less than in a scale-free network, but higher than in a random network with the same number of nodes and edges.</a:t>
            </a:r>
          </a:p>
        </p:txBody>
      </p:sp>
      <p:pic>
        <p:nvPicPr>
          <p:cNvPr id="9" name="Picture 8" descr="Text&#10;&#10;Description automatically generated">
            <a:extLst>
              <a:ext uri="{FF2B5EF4-FFF2-40B4-BE49-F238E27FC236}">
                <a16:creationId xmlns:a16="http://schemas.microsoft.com/office/drawing/2014/main" id="{218BFCDE-F11E-6551-3710-5E6BF9CC90EC}"/>
              </a:ext>
            </a:extLst>
          </p:cNvPr>
          <p:cNvPicPr>
            <a:picLocks noChangeAspect="1"/>
          </p:cNvPicPr>
          <p:nvPr/>
        </p:nvPicPr>
        <p:blipFill>
          <a:blip r:embed="rId4"/>
          <a:stretch>
            <a:fillRect/>
          </a:stretch>
        </p:blipFill>
        <p:spPr>
          <a:xfrm>
            <a:off x="853440" y="2304800"/>
            <a:ext cx="2594414" cy="571651"/>
          </a:xfrm>
          <a:prstGeom prst="rect">
            <a:avLst/>
          </a:prstGeom>
        </p:spPr>
      </p:pic>
    </p:spTree>
    <p:extLst>
      <p:ext uri="{BB962C8B-B14F-4D97-AF65-F5344CB8AC3E}">
        <p14:creationId xmlns:p14="http://schemas.microsoft.com/office/powerpoint/2010/main" val="3928359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Scale-free networks are resilient with respect to random attack</a:t>
            </a:r>
          </a:p>
        </p:txBody>
      </p:sp>
      <p:sp>
        <p:nvSpPr>
          <p:cNvPr id="8" name="Rectangle 3">
            <a:extLst>
              <a:ext uri="{FF2B5EF4-FFF2-40B4-BE49-F238E27FC236}">
                <a16:creationId xmlns:a16="http://schemas.microsoft.com/office/drawing/2014/main" id="{71CCF369-508F-A953-15C7-EDBCE16D1EF5}"/>
              </a:ext>
            </a:extLst>
          </p:cNvPr>
          <p:cNvSpPr txBox="1">
            <a:spLocks noChangeArrowheads="1"/>
          </p:cNvSpPr>
          <p:nvPr/>
        </p:nvSpPr>
        <p:spPr>
          <a:xfrm>
            <a:off x="533400" y="1066800"/>
            <a:ext cx="822960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400" dirty="0">
                <a:latin typeface="Arial" panose="020B0604020202020204" pitchFamily="34" charset="0"/>
                <a:ea typeface="ＭＳ Ｐゴシック" panose="020B0600070205080204" pitchFamily="34" charset="-128"/>
                <a:cs typeface="Arial" panose="020B0604020202020204" pitchFamily="34" charset="0"/>
              </a:rPr>
              <a:t>Gnutella network</a:t>
            </a:r>
          </a:p>
          <a:p>
            <a:pPr lvl="1">
              <a:buFont typeface="Courier New" panose="02070309020205020404" pitchFamily="49" charset="0"/>
              <a:buChar char="o"/>
            </a:pPr>
            <a:r>
              <a:rPr lang="en-US" altLang="en-US" dirty="0">
                <a:latin typeface="Arial" panose="020B0604020202020204" pitchFamily="34" charset="0"/>
                <a:ea typeface="ＭＳ Ｐゴシック" panose="020B0600070205080204" pitchFamily="34" charset="-128"/>
                <a:cs typeface="Arial" panose="020B0604020202020204" pitchFamily="34" charset="0"/>
              </a:rPr>
              <a:t>20% of nodes removed</a:t>
            </a:r>
          </a:p>
        </p:txBody>
      </p:sp>
      <p:pic>
        <p:nvPicPr>
          <p:cNvPr id="12" name="Picture 5" descr="output">
            <a:extLst>
              <a:ext uri="{FF2B5EF4-FFF2-40B4-BE49-F238E27FC236}">
                <a16:creationId xmlns:a16="http://schemas.microsoft.com/office/drawing/2014/main" id="{BDD192C8-CEF6-3CEF-8413-3EF899193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0"/>
            <a:ext cx="41148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output">
            <a:extLst>
              <a:ext uri="{FF2B5EF4-FFF2-40B4-BE49-F238E27FC236}">
                <a16:creationId xmlns:a16="http://schemas.microsoft.com/office/drawing/2014/main" id="{38A30535-B763-27B8-A364-09040CB5D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362200"/>
            <a:ext cx="41148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6">
            <a:extLst>
              <a:ext uri="{FF2B5EF4-FFF2-40B4-BE49-F238E27FC236}">
                <a16:creationId xmlns:a16="http://schemas.microsoft.com/office/drawing/2014/main" id="{43CCA9F2-9D1A-C53A-3170-02CF89753449}"/>
              </a:ext>
            </a:extLst>
          </p:cNvPr>
          <p:cNvSpPr>
            <a:spLocks noChangeShapeType="1"/>
          </p:cNvSpPr>
          <p:nvPr/>
        </p:nvSpPr>
        <p:spPr bwMode="auto">
          <a:xfrm>
            <a:off x="4648200" y="4419600"/>
            <a:ext cx="685800" cy="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15" name="Text Box 8">
            <a:extLst>
              <a:ext uri="{FF2B5EF4-FFF2-40B4-BE49-F238E27FC236}">
                <a16:creationId xmlns:a16="http://schemas.microsoft.com/office/drawing/2014/main" id="{6C3A52A6-F49B-11B6-BBED-C224E8CB6C51}"/>
              </a:ext>
            </a:extLst>
          </p:cNvPr>
          <p:cNvSpPr txBox="1">
            <a:spLocks noChangeArrowheads="1"/>
          </p:cNvSpPr>
          <p:nvPr/>
        </p:nvSpPr>
        <p:spPr bwMode="auto">
          <a:xfrm>
            <a:off x="685800" y="6096000"/>
            <a:ext cx="36182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r>
              <a:rPr lang="en-US" altLang="en-US" sz="2000" dirty="0"/>
              <a:t>574 nodes in giant component</a:t>
            </a:r>
          </a:p>
        </p:txBody>
      </p:sp>
      <p:sp>
        <p:nvSpPr>
          <p:cNvPr id="16" name="Text Box 9">
            <a:extLst>
              <a:ext uri="{FF2B5EF4-FFF2-40B4-BE49-F238E27FC236}">
                <a16:creationId xmlns:a16="http://schemas.microsoft.com/office/drawing/2014/main" id="{E74BC0ED-3DD3-BD17-AA6F-A11F24AE2FC9}"/>
              </a:ext>
            </a:extLst>
          </p:cNvPr>
          <p:cNvSpPr txBox="1">
            <a:spLocks noChangeArrowheads="1"/>
          </p:cNvSpPr>
          <p:nvPr/>
        </p:nvSpPr>
        <p:spPr bwMode="auto">
          <a:xfrm>
            <a:off x="4801798" y="6096000"/>
            <a:ext cx="43717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r>
              <a:rPr lang="en-US" altLang="en-US" sz="2000" dirty="0"/>
              <a:t>427 nodes in giant component (74%)</a:t>
            </a:r>
          </a:p>
        </p:txBody>
      </p:sp>
    </p:spTree>
    <p:extLst>
      <p:ext uri="{BB962C8B-B14F-4D97-AF65-F5344CB8AC3E}">
        <p14:creationId xmlns:p14="http://schemas.microsoft.com/office/powerpoint/2010/main" val="138231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3" presetClass="entr" presetSubtype="10" fill="hold"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blinds(horizontal)">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Related Studies</a:t>
            </a:r>
          </a:p>
        </p:txBody>
      </p:sp>
      <p:sp>
        <p:nvSpPr>
          <p:cNvPr id="4" name="TextBox 3">
            <a:extLst>
              <a:ext uri="{FF2B5EF4-FFF2-40B4-BE49-F238E27FC236}">
                <a16:creationId xmlns:a16="http://schemas.microsoft.com/office/drawing/2014/main" id="{D6EBE10E-26F6-B1BA-FE72-922B23790380}"/>
              </a:ext>
            </a:extLst>
          </p:cNvPr>
          <p:cNvSpPr txBox="1"/>
          <p:nvPr/>
        </p:nvSpPr>
        <p:spPr>
          <a:xfrm>
            <a:off x="477520" y="1534160"/>
            <a:ext cx="8422640" cy="3693319"/>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Measure the network redundancy with edge range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Defined as the distance between the two end points of an edge if the edge connecting them were removed. </a:t>
            </a:r>
          </a:p>
          <a:p>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Parallel edges and short alternative paths are fairly frequent. </a:t>
            </a:r>
          </a:p>
          <a:p>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However, around 15% of the edges in the power grid have an infinite range. </a:t>
            </a:r>
          </a:p>
          <a:p>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Around 900 edges connecting generators and/or transmission substations are radial (in total 19,657 edges).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These radial edges represent a clear vulnerability, as their loss disconnects their end points and creates isolated clusters in the power grid</a:t>
            </a:r>
          </a:p>
        </p:txBody>
      </p:sp>
      <p:pic>
        <p:nvPicPr>
          <p:cNvPr id="5" name="Picture 4" descr="Icon&#10;&#10;Description automatically generated">
            <a:extLst>
              <a:ext uri="{FF2B5EF4-FFF2-40B4-BE49-F238E27FC236}">
                <a16:creationId xmlns:a16="http://schemas.microsoft.com/office/drawing/2014/main" id="{17D94D25-1D0F-6F14-7629-1B0134E10FB5}"/>
              </a:ext>
            </a:extLst>
          </p:cNvPr>
          <p:cNvPicPr>
            <a:picLocks noChangeAspect="1"/>
          </p:cNvPicPr>
          <p:nvPr/>
        </p:nvPicPr>
        <p:blipFill>
          <a:blip r:embed="rId3"/>
          <a:stretch>
            <a:fillRect/>
          </a:stretch>
        </p:blipFill>
        <p:spPr>
          <a:xfrm>
            <a:off x="3624580" y="5186839"/>
            <a:ext cx="1447800" cy="1473200"/>
          </a:xfrm>
          <a:prstGeom prst="rect">
            <a:avLst/>
          </a:prstGeom>
        </p:spPr>
      </p:pic>
    </p:spTree>
    <p:extLst>
      <p:ext uri="{BB962C8B-B14F-4D97-AF65-F5344CB8AC3E}">
        <p14:creationId xmlns:p14="http://schemas.microsoft.com/office/powerpoint/2010/main" val="41395487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Related Studies</a:t>
            </a:r>
          </a:p>
        </p:txBody>
      </p:sp>
      <p:sp>
        <p:nvSpPr>
          <p:cNvPr id="4" name="TextBox 3">
            <a:extLst>
              <a:ext uri="{FF2B5EF4-FFF2-40B4-BE49-F238E27FC236}">
                <a16:creationId xmlns:a16="http://schemas.microsoft.com/office/drawing/2014/main" id="{D6EBE10E-26F6-B1BA-FE72-922B23790380}"/>
              </a:ext>
            </a:extLst>
          </p:cNvPr>
          <p:cNvSpPr txBox="1"/>
          <p:nvPr/>
        </p:nvSpPr>
        <p:spPr>
          <a:xfrm>
            <a:off x="477520" y="1305341"/>
            <a:ext cx="8422640" cy="1754326"/>
          </a:xfrm>
          <a:prstGeom prst="rect">
            <a:avLst/>
          </a:prstGeom>
          <a:noFill/>
        </p:spPr>
        <p:txBody>
          <a:bodyPr wrap="square" rtlCol="0">
            <a:spAutoFit/>
          </a:bodyPr>
          <a:lstStyle/>
          <a:p>
            <a:pPr marL="285750" indent="-285750">
              <a:buFont typeface="Courier New" panose="02070309020205020404" pitchFamily="49" charset="0"/>
              <a:buChar char="o"/>
            </a:pPr>
            <a:r>
              <a:rPr lang="en-US" b="1" dirty="0">
                <a:latin typeface="Arial" panose="020B0604020202020204" pitchFamily="34" charset="0"/>
                <a:cs typeface="Arial" panose="020B0604020202020204" pitchFamily="34" charset="0"/>
              </a:rPr>
              <a:t>Connectivity loss:</a:t>
            </a:r>
            <a:r>
              <a:rPr lang="en-US" dirty="0">
                <a:latin typeface="Arial" panose="020B0604020202020204" pitchFamily="34" charset="0"/>
                <a:cs typeface="Arial" panose="020B0604020202020204" pitchFamily="34" charset="0"/>
              </a:rPr>
              <a:t> measures the decrease of the ability of distribution substations to receive power from the generators.</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Even the removal of a single transmission node causes a slight connectivity loss.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p:txBody>
      </p:sp>
      <p:pic>
        <p:nvPicPr>
          <p:cNvPr id="3" name="Picture 2" descr="Diagram&#10;&#10;Description automatically generated">
            <a:extLst>
              <a:ext uri="{FF2B5EF4-FFF2-40B4-BE49-F238E27FC236}">
                <a16:creationId xmlns:a16="http://schemas.microsoft.com/office/drawing/2014/main" id="{7A55B474-6F98-5C6D-D0B9-209BAC8D7FF1}"/>
              </a:ext>
            </a:extLst>
          </p:cNvPr>
          <p:cNvPicPr>
            <a:picLocks noChangeAspect="1"/>
          </p:cNvPicPr>
          <p:nvPr/>
        </p:nvPicPr>
        <p:blipFill>
          <a:blip r:embed="rId3"/>
          <a:stretch>
            <a:fillRect/>
          </a:stretch>
        </p:blipFill>
        <p:spPr>
          <a:xfrm>
            <a:off x="4805680" y="3818890"/>
            <a:ext cx="4338320" cy="2850896"/>
          </a:xfrm>
          <a:prstGeom prst="rect">
            <a:avLst/>
          </a:prstGeom>
        </p:spPr>
      </p:pic>
      <p:sp>
        <p:nvSpPr>
          <p:cNvPr id="6" name="TextBox 5">
            <a:extLst>
              <a:ext uri="{FF2B5EF4-FFF2-40B4-BE49-F238E27FC236}">
                <a16:creationId xmlns:a16="http://schemas.microsoft.com/office/drawing/2014/main" id="{AA1229AE-F493-65B7-51EC-90CFCCDC4D2C}"/>
              </a:ext>
            </a:extLst>
          </p:cNvPr>
          <p:cNvSpPr txBox="1"/>
          <p:nvPr/>
        </p:nvSpPr>
        <p:spPr>
          <a:xfrm>
            <a:off x="477520" y="3429000"/>
            <a:ext cx="3901439" cy="3693319"/>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For a </a:t>
            </a:r>
            <a:r>
              <a:rPr lang="en-US" dirty="0">
                <a:solidFill>
                  <a:srgbClr val="FF0000"/>
                </a:solidFill>
                <a:latin typeface="Arial" panose="020B0604020202020204" pitchFamily="34" charset="0"/>
                <a:cs typeface="Arial" panose="020B0604020202020204" pitchFamily="34" charset="0"/>
              </a:rPr>
              <a:t>random failure </a:t>
            </a:r>
            <a:r>
              <a:rPr lang="en-US" dirty="0">
                <a:latin typeface="Arial" panose="020B0604020202020204" pitchFamily="34" charset="0"/>
                <a:cs typeface="Arial" panose="020B0604020202020204" pitchFamily="34" charset="0"/>
              </a:rPr>
              <a:t>the connectivity loss is fairly low and stays proportional with the number of nodes lost. </a:t>
            </a:r>
          </a:p>
          <a:p>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For targeted failure loss is significant</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Only 4% of the nodes with high load may cause up to 60% loss of connectivity.</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57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Related Studies</a:t>
            </a:r>
          </a:p>
        </p:txBody>
      </p:sp>
      <p:sp>
        <p:nvSpPr>
          <p:cNvPr id="4" name="TextBox 3">
            <a:extLst>
              <a:ext uri="{FF2B5EF4-FFF2-40B4-BE49-F238E27FC236}">
                <a16:creationId xmlns:a16="http://schemas.microsoft.com/office/drawing/2014/main" id="{D6EBE10E-26F6-B1BA-FE72-922B23790380}"/>
              </a:ext>
            </a:extLst>
          </p:cNvPr>
          <p:cNvSpPr txBox="1"/>
          <p:nvPr/>
        </p:nvSpPr>
        <p:spPr>
          <a:xfrm>
            <a:off x="477520" y="1305341"/>
            <a:ext cx="8422640" cy="2308324"/>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Periodically recalculate the load of all transmission nodes during node removal, and select the nodes with highest load to be deleted next (</a:t>
            </a:r>
            <a:r>
              <a:rPr lang="en-US" dirty="0">
                <a:solidFill>
                  <a:srgbClr val="FF0000"/>
                </a:solidFill>
                <a:latin typeface="Arial" panose="020B0604020202020204" pitchFamily="34" charset="0"/>
                <a:cs typeface="Arial" panose="020B0604020202020204" pitchFamily="34" charset="0"/>
              </a:rPr>
              <a:t>cascading failure</a:t>
            </a:r>
            <a:r>
              <a:rPr lang="en-US" dirty="0">
                <a:latin typeface="Arial" panose="020B0604020202020204" pitchFamily="34" charset="0"/>
                <a:cs typeface="Arial" panose="020B0604020202020204" pitchFamily="34" charset="0"/>
              </a:rPr>
              <a:t>)</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solidFill>
                  <a:srgbClr val="FF0000"/>
                </a:solidFill>
                <a:latin typeface="Arial" panose="020B0604020202020204" pitchFamily="34" charset="0"/>
                <a:cs typeface="Arial" panose="020B0604020202020204" pitchFamily="34" charset="0"/>
              </a:rPr>
              <a:t>Cascading failure </a:t>
            </a:r>
            <a:r>
              <a:rPr lang="en-US" dirty="0">
                <a:latin typeface="Arial" panose="020B0604020202020204" pitchFamily="34" charset="0"/>
                <a:cs typeface="Arial" panose="020B0604020202020204" pitchFamily="34" charset="0"/>
              </a:rPr>
              <a:t>has the most damaging effect, as the loss of only 2% of the high-load transmission substations leads to a connectivity loss of almost 60%, and all distribution substations become virtually powerless at f</a:t>
            </a:r>
            <a:r>
              <a:rPr lang="en-US" baseline="-25000"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 = 8% (removed fraction of transmission nodes ). </a:t>
            </a:r>
          </a:p>
        </p:txBody>
      </p:sp>
      <p:pic>
        <p:nvPicPr>
          <p:cNvPr id="3" name="Picture 2" descr="Diagram&#10;&#10;Description automatically generated">
            <a:extLst>
              <a:ext uri="{FF2B5EF4-FFF2-40B4-BE49-F238E27FC236}">
                <a16:creationId xmlns:a16="http://schemas.microsoft.com/office/drawing/2014/main" id="{7A55B474-6F98-5C6D-D0B9-209BAC8D7FF1}"/>
              </a:ext>
            </a:extLst>
          </p:cNvPr>
          <p:cNvPicPr>
            <a:picLocks noChangeAspect="1"/>
          </p:cNvPicPr>
          <p:nvPr/>
        </p:nvPicPr>
        <p:blipFill>
          <a:blip r:embed="rId3"/>
          <a:stretch>
            <a:fillRect/>
          </a:stretch>
        </p:blipFill>
        <p:spPr>
          <a:xfrm>
            <a:off x="4805680" y="3818890"/>
            <a:ext cx="4338320" cy="2850896"/>
          </a:xfrm>
          <a:prstGeom prst="rect">
            <a:avLst/>
          </a:prstGeom>
        </p:spPr>
      </p:pic>
    </p:spTree>
    <p:extLst>
      <p:ext uri="{BB962C8B-B14F-4D97-AF65-F5344CB8AC3E}">
        <p14:creationId xmlns:p14="http://schemas.microsoft.com/office/powerpoint/2010/main" val="21483292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Summary</a:t>
            </a:r>
          </a:p>
        </p:txBody>
      </p:sp>
      <p:sp>
        <p:nvSpPr>
          <p:cNvPr id="4" name="TextBox 3">
            <a:extLst>
              <a:ext uri="{FF2B5EF4-FFF2-40B4-BE49-F238E27FC236}">
                <a16:creationId xmlns:a16="http://schemas.microsoft.com/office/drawing/2014/main" id="{D6EBE10E-26F6-B1BA-FE72-922B23790380}"/>
              </a:ext>
            </a:extLst>
          </p:cNvPr>
          <p:cNvSpPr txBox="1"/>
          <p:nvPr/>
        </p:nvSpPr>
        <p:spPr>
          <a:xfrm>
            <a:off x="477520" y="1305341"/>
            <a:ext cx="8422640" cy="2585323"/>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Network robustness is important topic (criminal network, infrastructure network)</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Different network types (random, scale free) have different thresholds (f</a:t>
            </a:r>
            <a:r>
              <a:rPr lang="en-US" baseline="-25000"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to breakdown the network. </a:t>
            </a:r>
          </a:p>
          <a:p>
            <a:pPr marL="285750" indent="-285750">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Modeling cascading breakdown of the network, and developing strategies to stop cascading failures is important to build robust systems.</a:t>
            </a:r>
          </a:p>
        </p:txBody>
      </p:sp>
    </p:spTree>
    <p:extLst>
      <p:ext uri="{BB962C8B-B14F-4D97-AF65-F5344CB8AC3E}">
        <p14:creationId xmlns:p14="http://schemas.microsoft.com/office/powerpoint/2010/main" val="6283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AFE424F-4DED-B830-7D28-94996020D8C2}"/>
              </a:ext>
            </a:extLst>
          </p:cNvPr>
          <p:cNvSpPr>
            <a:spLocks noGrp="1"/>
          </p:cNvSpPr>
          <p:nvPr>
            <p:ph type="title"/>
          </p:nvPr>
        </p:nvSpPr>
        <p:spPr>
          <a:xfrm>
            <a:off x="0" y="0"/>
            <a:ext cx="9144000" cy="83820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References</a:t>
            </a:r>
          </a:p>
        </p:txBody>
      </p:sp>
      <p:sp>
        <p:nvSpPr>
          <p:cNvPr id="5" name="TextBox 4">
            <a:extLst>
              <a:ext uri="{FF2B5EF4-FFF2-40B4-BE49-F238E27FC236}">
                <a16:creationId xmlns:a16="http://schemas.microsoft.com/office/drawing/2014/main" id="{790D94E4-2056-2428-BEE1-473F15652B89}"/>
              </a:ext>
            </a:extLst>
          </p:cNvPr>
          <p:cNvSpPr txBox="1"/>
          <p:nvPr/>
        </p:nvSpPr>
        <p:spPr>
          <a:xfrm>
            <a:off x="435768" y="1376362"/>
            <a:ext cx="8579644" cy="3046988"/>
          </a:xfrm>
          <a:prstGeom prst="rect">
            <a:avLst/>
          </a:prstGeom>
          <a:noFill/>
        </p:spPr>
        <p:txBody>
          <a:bodyPr wrap="square" rtlCol="0">
            <a:spAutoFit/>
          </a:bodyPr>
          <a:lstStyle/>
          <a:p>
            <a:pPr algn="l"/>
            <a:r>
              <a:rPr lang="en-US" sz="1600" b="0" i="0" dirty="0">
                <a:solidFill>
                  <a:srgbClr val="353535"/>
                </a:solidFill>
                <a:effectLst/>
                <a:latin typeface="Arial" panose="020B0604020202020204" pitchFamily="34" charset="0"/>
                <a:cs typeface="Arial" panose="020B0604020202020204" pitchFamily="34" charset="0"/>
              </a:rPr>
              <a:t>[1] G. Paul, S. Sreenivas, and H. E. Stanley. Resilience of complex networks to random breakdown. Phys. Rev. E, 72: 056130, 2005.</a:t>
            </a:r>
          </a:p>
          <a:p>
            <a:pPr algn="l"/>
            <a:endParaRPr lang="en-US" sz="1600" b="0" i="0" dirty="0">
              <a:solidFill>
                <a:srgbClr val="353535"/>
              </a:solidFill>
              <a:effectLst/>
              <a:latin typeface="Arial" panose="020B0604020202020204" pitchFamily="34" charset="0"/>
              <a:cs typeface="Arial" panose="020B0604020202020204" pitchFamily="34" charset="0"/>
            </a:endParaRPr>
          </a:p>
          <a:p>
            <a:pPr algn="l"/>
            <a:r>
              <a:rPr lang="en-US" sz="1600" b="0" i="0" dirty="0">
                <a:solidFill>
                  <a:srgbClr val="353535"/>
                </a:solidFill>
                <a:effectLst/>
                <a:latin typeface="Arial" panose="020B0604020202020204" pitchFamily="34" charset="0"/>
                <a:cs typeface="Arial" panose="020B0604020202020204" pitchFamily="34" charset="0"/>
              </a:rPr>
              <a:t>[2] G. Paul, T. </a:t>
            </a:r>
            <a:r>
              <a:rPr lang="en-US" sz="1600" b="0" i="0" dirty="0" err="1">
                <a:solidFill>
                  <a:srgbClr val="353535"/>
                </a:solidFill>
                <a:effectLst/>
                <a:latin typeface="Arial" panose="020B0604020202020204" pitchFamily="34" charset="0"/>
                <a:cs typeface="Arial" panose="020B0604020202020204" pitchFamily="34" charset="0"/>
              </a:rPr>
              <a:t>Tanizawa</a:t>
            </a:r>
            <a:r>
              <a:rPr lang="en-US" sz="1600" b="0" i="0" dirty="0">
                <a:solidFill>
                  <a:srgbClr val="353535"/>
                </a:solidFill>
                <a:effectLst/>
                <a:latin typeface="Arial" panose="020B0604020202020204" pitchFamily="34" charset="0"/>
                <a:cs typeface="Arial" panose="020B0604020202020204" pitchFamily="34" charset="0"/>
              </a:rPr>
              <a:t>, S. </a:t>
            </a:r>
            <a:r>
              <a:rPr lang="en-US" sz="1600" b="0" i="0" dirty="0" err="1">
                <a:solidFill>
                  <a:srgbClr val="353535"/>
                </a:solidFill>
                <a:effectLst/>
                <a:latin typeface="Arial" panose="020B0604020202020204" pitchFamily="34" charset="0"/>
                <a:cs typeface="Arial" panose="020B0604020202020204" pitchFamily="34" charset="0"/>
              </a:rPr>
              <a:t>Havlin</a:t>
            </a:r>
            <a:r>
              <a:rPr lang="en-US" sz="1600" b="0" i="0" dirty="0">
                <a:solidFill>
                  <a:srgbClr val="353535"/>
                </a:solidFill>
                <a:effectLst/>
                <a:latin typeface="Arial" panose="020B0604020202020204" pitchFamily="34" charset="0"/>
                <a:cs typeface="Arial" panose="020B0604020202020204" pitchFamily="34" charset="0"/>
              </a:rPr>
              <a:t>, and H. E. Stanley. Optimization of robustness of complex networks. European Physical Journal B, 38: 187–191, 2004.</a:t>
            </a:r>
          </a:p>
          <a:p>
            <a:pPr algn="l"/>
            <a:endParaRPr lang="en-US" sz="1600" b="0" i="0" dirty="0">
              <a:solidFill>
                <a:srgbClr val="353535"/>
              </a:solidFill>
              <a:effectLst/>
              <a:latin typeface="Arial" panose="020B0604020202020204" pitchFamily="34" charset="0"/>
              <a:cs typeface="Arial" panose="020B0604020202020204" pitchFamily="34" charset="0"/>
            </a:endParaRPr>
          </a:p>
          <a:p>
            <a:pPr algn="l"/>
            <a:r>
              <a:rPr lang="en-US" sz="1600" b="0" i="0" dirty="0">
                <a:solidFill>
                  <a:srgbClr val="353535"/>
                </a:solidFill>
                <a:effectLst/>
                <a:latin typeface="Arial" panose="020B0604020202020204" pitchFamily="34" charset="0"/>
                <a:cs typeface="Arial" panose="020B0604020202020204" pitchFamily="34" charset="0"/>
              </a:rPr>
              <a:t>[3] A.X.C.N. Valente, A. Sarkar, and H. A. Stone. Two-peak and </a:t>
            </a:r>
            <a:r>
              <a:rPr lang="en-US" sz="1600" b="0" i="0" dirty="0" err="1">
                <a:solidFill>
                  <a:srgbClr val="353535"/>
                </a:solidFill>
                <a:effectLst/>
                <a:latin typeface="Arial" panose="020B0604020202020204" pitchFamily="34" charset="0"/>
                <a:cs typeface="Arial" panose="020B0604020202020204" pitchFamily="34" charset="0"/>
              </a:rPr>
              <a:t>threepeak</a:t>
            </a:r>
            <a:r>
              <a:rPr lang="en-US" sz="1600" b="0" i="0" dirty="0">
                <a:solidFill>
                  <a:srgbClr val="353535"/>
                </a:solidFill>
                <a:effectLst/>
                <a:latin typeface="Arial" panose="020B0604020202020204" pitchFamily="34" charset="0"/>
                <a:cs typeface="Arial" panose="020B0604020202020204" pitchFamily="34" charset="0"/>
              </a:rPr>
              <a:t> optimal complex networks. Phys. Rev. Lett., 92: 118702, 2004.</a:t>
            </a:r>
          </a:p>
          <a:p>
            <a:pPr algn="l"/>
            <a:endParaRPr lang="en-US" sz="1600" b="0" i="0" dirty="0">
              <a:solidFill>
                <a:srgbClr val="353535"/>
              </a:solidFill>
              <a:effectLst/>
              <a:latin typeface="Arial" panose="020B0604020202020204" pitchFamily="34" charset="0"/>
              <a:cs typeface="Arial" panose="020B0604020202020204" pitchFamily="34" charset="0"/>
            </a:endParaRPr>
          </a:p>
          <a:p>
            <a:pPr algn="l"/>
            <a:r>
              <a:rPr lang="en-US" sz="1600" b="0" i="0" dirty="0">
                <a:solidFill>
                  <a:srgbClr val="353535"/>
                </a:solidFill>
                <a:effectLst/>
                <a:latin typeface="Arial" panose="020B0604020202020204" pitchFamily="34" charset="0"/>
                <a:cs typeface="Arial" panose="020B0604020202020204" pitchFamily="34" charset="0"/>
              </a:rPr>
              <a:t>[4] T. </a:t>
            </a:r>
            <a:r>
              <a:rPr lang="en-US" sz="1600" b="0" i="0" dirty="0" err="1">
                <a:solidFill>
                  <a:srgbClr val="353535"/>
                </a:solidFill>
                <a:effectLst/>
                <a:latin typeface="Arial" panose="020B0604020202020204" pitchFamily="34" charset="0"/>
                <a:cs typeface="Arial" panose="020B0604020202020204" pitchFamily="34" charset="0"/>
              </a:rPr>
              <a:t>Tanizawa</a:t>
            </a:r>
            <a:r>
              <a:rPr lang="en-US" sz="1600" b="0" i="0" dirty="0">
                <a:solidFill>
                  <a:srgbClr val="353535"/>
                </a:solidFill>
                <a:effectLst/>
                <a:latin typeface="Arial" panose="020B0604020202020204" pitchFamily="34" charset="0"/>
                <a:cs typeface="Arial" panose="020B0604020202020204" pitchFamily="34" charset="0"/>
              </a:rPr>
              <a:t>, G. Paul, R. Cohen, S. </a:t>
            </a:r>
            <a:r>
              <a:rPr lang="en-US" sz="1600" b="0" i="0" dirty="0" err="1">
                <a:solidFill>
                  <a:srgbClr val="353535"/>
                </a:solidFill>
                <a:effectLst/>
                <a:latin typeface="Arial" panose="020B0604020202020204" pitchFamily="34" charset="0"/>
                <a:cs typeface="Arial" panose="020B0604020202020204" pitchFamily="34" charset="0"/>
              </a:rPr>
              <a:t>Havlin</a:t>
            </a:r>
            <a:r>
              <a:rPr lang="en-US" sz="1600" b="0" i="0" dirty="0">
                <a:solidFill>
                  <a:srgbClr val="353535"/>
                </a:solidFill>
                <a:effectLst/>
                <a:latin typeface="Arial" panose="020B0604020202020204" pitchFamily="34" charset="0"/>
                <a:cs typeface="Arial" panose="020B0604020202020204" pitchFamily="34" charset="0"/>
              </a:rPr>
              <a:t>, and H. E. Stanley. Optimization of network robustness to waves of targeted and random attacks. Phys. Rev. E, 71: 047101, 2005</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6583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But are especially vulnerable to targeted attack</a:t>
            </a:r>
          </a:p>
        </p:txBody>
      </p:sp>
      <p:sp>
        <p:nvSpPr>
          <p:cNvPr id="151555" name="Rectangle 3"/>
          <p:cNvSpPr>
            <a:spLocks noGrp="1" noChangeArrowheads="1"/>
          </p:cNvSpPr>
          <p:nvPr>
            <p:ph idx="1"/>
          </p:nvPr>
        </p:nvSpPr>
        <p:spPr>
          <a:xfrm>
            <a:off x="457200" y="5762626"/>
            <a:ext cx="8229600" cy="622934"/>
          </a:xfrm>
        </p:spPr>
        <p:txBody>
          <a:bodyPr>
            <a:normAutofit/>
          </a:bodyPr>
          <a:lstStyle/>
          <a:p>
            <a:pPr>
              <a:buFont typeface="Courier New" panose="02070309020205020404" pitchFamily="49" charset="0"/>
              <a:buChar char="o"/>
            </a:pPr>
            <a:r>
              <a:rPr lang="en-US" altLang="en-US" sz="2000" dirty="0">
                <a:latin typeface="Arial" panose="020B0604020202020204" pitchFamily="34" charset="0"/>
                <a:cs typeface="Arial" panose="020B0604020202020204" pitchFamily="34" charset="0"/>
              </a:rPr>
              <a:t>Targeting and removing hubs can quickly break up the network</a:t>
            </a:r>
          </a:p>
        </p:txBody>
      </p:sp>
      <p:sp>
        <p:nvSpPr>
          <p:cNvPr id="151556" name="Line 9"/>
          <p:cNvSpPr>
            <a:spLocks noChangeShapeType="1"/>
          </p:cNvSpPr>
          <p:nvPr/>
        </p:nvSpPr>
        <p:spPr bwMode="auto">
          <a:xfrm>
            <a:off x="4418013" y="2757488"/>
            <a:ext cx="212725"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57" name="Line 10"/>
          <p:cNvSpPr>
            <a:spLocks noChangeShapeType="1"/>
          </p:cNvSpPr>
          <p:nvPr/>
        </p:nvSpPr>
        <p:spPr bwMode="auto">
          <a:xfrm flipH="1" flipV="1">
            <a:off x="5692775" y="3328988"/>
            <a:ext cx="366713"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58" name="Line 11"/>
          <p:cNvSpPr>
            <a:spLocks noChangeShapeType="1"/>
          </p:cNvSpPr>
          <p:nvPr/>
        </p:nvSpPr>
        <p:spPr bwMode="auto">
          <a:xfrm flipH="1" flipV="1">
            <a:off x="5338763" y="5002213"/>
            <a:ext cx="593725" cy="134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59" name="Line 12"/>
          <p:cNvSpPr>
            <a:spLocks noChangeShapeType="1"/>
          </p:cNvSpPr>
          <p:nvPr/>
        </p:nvSpPr>
        <p:spPr bwMode="auto">
          <a:xfrm flipH="1">
            <a:off x="6951663" y="3463925"/>
            <a:ext cx="198437" cy="55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0" name="Line 13"/>
          <p:cNvSpPr>
            <a:spLocks noChangeShapeType="1"/>
          </p:cNvSpPr>
          <p:nvPr/>
        </p:nvSpPr>
        <p:spPr bwMode="auto">
          <a:xfrm>
            <a:off x="6257925" y="2008188"/>
            <a:ext cx="28575" cy="244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1" name="Line 15"/>
          <p:cNvSpPr>
            <a:spLocks noChangeShapeType="1"/>
          </p:cNvSpPr>
          <p:nvPr/>
        </p:nvSpPr>
        <p:spPr bwMode="auto">
          <a:xfrm>
            <a:off x="2917825" y="987425"/>
            <a:ext cx="382588"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2" name="Line 16"/>
          <p:cNvSpPr>
            <a:spLocks noChangeShapeType="1"/>
          </p:cNvSpPr>
          <p:nvPr/>
        </p:nvSpPr>
        <p:spPr bwMode="auto">
          <a:xfrm flipV="1">
            <a:off x="2989263" y="3424238"/>
            <a:ext cx="141287"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3" name="Line 18"/>
          <p:cNvSpPr>
            <a:spLocks noChangeShapeType="1"/>
          </p:cNvSpPr>
          <p:nvPr/>
        </p:nvSpPr>
        <p:spPr bwMode="auto">
          <a:xfrm flipV="1">
            <a:off x="2536825" y="3273425"/>
            <a:ext cx="268288" cy="177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4" name="Line 19"/>
          <p:cNvSpPr>
            <a:spLocks noChangeShapeType="1"/>
          </p:cNvSpPr>
          <p:nvPr/>
        </p:nvSpPr>
        <p:spPr bwMode="auto">
          <a:xfrm>
            <a:off x="5649913" y="1614488"/>
            <a:ext cx="98425" cy="476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5" name="Line 20"/>
          <p:cNvSpPr>
            <a:spLocks noChangeShapeType="1"/>
          </p:cNvSpPr>
          <p:nvPr/>
        </p:nvSpPr>
        <p:spPr bwMode="auto">
          <a:xfrm>
            <a:off x="2395538" y="3001963"/>
            <a:ext cx="211137"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6" name="Line 23"/>
          <p:cNvSpPr>
            <a:spLocks noChangeShapeType="1"/>
          </p:cNvSpPr>
          <p:nvPr/>
        </p:nvSpPr>
        <p:spPr bwMode="auto">
          <a:xfrm flipH="1">
            <a:off x="6951663" y="3124200"/>
            <a:ext cx="198437" cy="395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7" name="Line 26"/>
          <p:cNvSpPr>
            <a:spLocks noChangeShapeType="1"/>
          </p:cNvSpPr>
          <p:nvPr/>
        </p:nvSpPr>
        <p:spPr bwMode="auto">
          <a:xfrm>
            <a:off x="6526213" y="2239963"/>
            <a:ext cx="169862" cy="476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8" name="Line 29"/>
          <p:cNvSpPr>
            <a:spLocks noChangeShapeType="1"/>
          </p:cNvSpPr>
          <p:nvPr/>
        </p:nvSpPr>
        <p:spPr bwMode="auto">
          <a:xfrm flipH="1">
            <a:off x="6243638" y="987425"/>
            <a:ext cx="282575" cy="190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69" name="Line 31"/>
          <p:cNvSpPr>
            <a:spLocks noChangeShapeType="1"/>
          </p:cNvSpPr>
          <p:nvPr/>
        </p:nvSpPr>
        <p:spPr bwMode="auto">
          <a:xfrm flipH="1" flipV="1">
            <a:off x="6243638" y="1177925"/>
            <a:ext cx="622300" cy="1508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70" name="Line 32"/>
          <p:cNvSpPr>
            <a:spLocks noChangeShapeType="1"/>
          </p:cNvSpPr>
          <p:nvPr/>
        </p:nvSpPr>
        <p:spPr bwMode="auto">
          <a:xfrm flipV="1">
            <a:off x="3838575" y="3192463"/>
            <a:ext cx="325438" cy="203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71" name="Line 34"/>
          <p:cNvSpPr>
            <a:spLocks noChangeShapeType="1"/>
          </p:cNvSpPr>
          <p:nvPr/>
        </p:nvSpPr>
        <p:spPr bwMode="auto">
          <a:xfrm>
            <a:off x="2422525" y="2701925"/>
            <a:ext cx="184150" cy="3270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72" name="Line 36"/>
          <p:cNvSpPr>
            <a:spLocks noChangeShapeType="1"/>
          </p:cNvSpPr>
          <p:nvPr/>
        </p:nvSpPr>
        <p:spPr bwMode="auto">
          <a:xfrm flipH="1" flipV="1">
            <a:off x="5692775" y="3328988"/>
            <a:ext cx="182563" cy="809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73" name="Line 40"/>
          <p:cNvSpPr>
            <a:spLocks noChangeShapeType="1"/>
          </p:cNvSpPr>
          <p:nvPr/>
        </p:nvSpPr>
        <p:spPr bwMode="auto">
          <a:xfrm flipH="1">
            <a:off x="5621338" y="3028950"/>
            <a:ext cx="14287"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464"/>
          <p:cNvGrpSpPr>
            <a:grpSpLocks/>
          </p:cNvGrpSpPr>
          <p:nvPr/>
        </p:nvGrpSpPr>
        <p:grpSpPr bwMode="auto">
          <a:xfrm>
            <a:off x="1927225" y="2062163"/>
            <a:ext cx="6000750" cy="3211512"/>
            <a:chOff x="1214" y="1299"/>
            <a:chExt cx="3780" cy="2023"/>
          </a:xfrm>
        </p:grpSpPr>
        <p:sp>
          <p:nvSpPr>
            <p:cNvPr id="151892" name="Line 8"/>
            <p:cNvSpPr>
              <a:spLocks noChangeShapeType="1"/>
            </p:cNvSpPr>
            <p:nvPr/>
          </p:nvSpPr>
          <p:spPr bwMode="auto">
            <a:xfrm>
              <a:off x="1214" y="2799"/>
              <a:ext cx="919" cy="1"/>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893" name="Line 14"/>
            <p:cNvSpPr>
              <a:spLocks noChangeShapeType="1"/>
            </p:cNvSpPr>
            <p:nvPr/>
          </p:nvSpPr>
          <p:spPr bwMode="auto">
            <a:xfrm>
              <a:off x="1330" y="2585"/>
              <a:ext cx="803" cy="214"/>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894" name="Line 17"/>
            <p:cNvSpPr>
              <a:spLocks noChangeShapeType="1"/>
            </p:cNvSpPr>
            <p:nvPr/>
          </p:nvSpPr>
          <p:spPr bwMode="auto">
            <a:xfrm flipH="1" flipV="1">
              <a:off x="2133" y="2799"/>
              <a:ext cx="35" cy="47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895" name="Line 21"/>
            <p:cNvSpPr>
              <a:spLocks noChangeShapeType="1"/>
            </p:cNvSpPr>
            <p:nvPr/>
          </p:nvSpPr>
          <p:spPr bwMode="auto">
            <a:xfrm flipV="1">
              <a:off x="1268" y="2799"/>
              <a:ext cx="865" cy="146"/>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896" name="Line 22"/>
            <p:cNvSpPr>
              <a:spLocks noChangeShapeType="1"/>
            </p:cNvSpPr>
            <p:nvPr/>
          </p:nvSpPr>
          <p:spPr bwMode="auto">
            <a:xfrm>
              <a:off x="1232" y="2757"/>
              <a:ext cx="901" cy="4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897" name="Line 24"/>
            <p:cNvSpPr>
              <a:spLocks noChangeShapeType="1"/>
            </p:cNvSpPr>
            <p:nvPr/>
          </p:nvSpPr>
          <p:spPr bwMode="auto">
            <a:xfrm flipH="1" flipV="1">
              <a:off x="2133" y="2799"/>
              <a:ext cx="472" cy="377"/>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898" name="Line 25"/>
            <p:cNvSpPr>
              <a:spLocks noChangeShapeType="1"/>
            </p:cNvSpPr>
            <p:nvPr/>
          </p:nvSpPr>
          <p:spPr bwMode="auto">
            <a:xfrm>
              <a:off x="1268" y="2697"/>
              <a:ext cx="865" cy="10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899" name="Line 30"/>
            <p:cNvSpPr>
              <a:spLocks noChangeShapeType="1"/>
            </p:cNvSpPr>
            <p:nvPr/>
          </p:nvSpPr>
          <p:spPr bwMode="auto">
            <a:xfrm>
              <a:off x="1589" y="2405"/>
              <a:ext cx="544" cy="394"/>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00" name="Line 33"/>
            <p:cNvSpPr>
              <a:spLocks noChangeShapeType="1"/>
            </p:cNvSpPr>
            <p:nvPr/>
          </p:nvSpPr>
          <p:spPr bwMode="auto">
            <a:xfrm flipV="1">
              <a:off x="1330" y="2799"/>
              <a:ext cx="803" cy="343"/>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01" name="Line 37"/>
            <p:cNvSpPr>
              <a:spLocks noChangeShapeType="1"/>
            </p:cNvSpPr>
            <p:nvPr/>
          </p:nvSpPr>
          <p:spPr bwMode="auto">
            <a:xfrm>
              <a:off x="1455" y="2474"/>
              <a:ext cx="678" cy="325"/>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02" name="Line 38"/>
            <p:cNvSpPr>
              <a:spLocks noChangeShapeType="1"/>
            </p:cNvSpPr>
            <p:nvPr/>
          </p:nvSpPr>
          <p:spPr bwMode="auto">
            <a:xfrm flipH="1" flipV="1">
              <a:off x="2133" y="2799"/>
              <a:ext cx="115" cy="395"/>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03" name="Line 39"/>
            <p:cNvSpPr>
              <a:spLocks noChangeShapeType="1"/>
            </p:cNvSpPr>
            <p:nvPr/>
          </p:nvSpPr>
          <p:spPr bwMode="auto">
            <a:xfrm flipV="1">
              <a:off x="1410" y="2799"/>
              <a:ext cx="723" cy="43"/>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04" name="Line 41"/>
            <p:cNvSpPr>
              <a:spLocks noChangeShapeType="1"/>
            </p:cNvSpPr>
            <p:nvPr/>
          </p:nvSpPr>
          <p:spPr bwMode="auto">
            <a:xfrm flipV="1">
              <a:off x="2133" y="1299"/>
              <a:ext cx="338" cy="150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05" name="Line 42"/>
            <p:cNvSpPr>
              <a:spLocks noChangeShapeType="1"/>
            </p:cNvSpPr>
            <p:nvPr/>
          </p:nvSpPr>
          <p:spPr bwMode="auto">
            <a:xfrm flipV="1">
              <a:off x="2133" y="1317"/>
              <a:ext cx="1488" cy="148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06" name="Line 43"/>
            <p:cNvSpPr>
              <a:spLocks noChangeShapeType="1"/>
            </p:cNvSpPr>
            <p:nvPr/>
          </p:nvSpPr>
          <p:spPr bwMode="auto">
            <a:xfrm flipH="1" flipV="1">
              <a:off x="1767" y="2062"/>
              <a:ext cx="366" cy="737"/>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07" name="Line 44"/>
            <p:cNvSpPr>
              <a:spLocks noChangeShapeType="1"/>
            </p:cNvSpPr>
            <p:nvPr/>
          </p:nvSpPr>
          <p:spPr bwMode="auto">
            <a:xfrm flipV="1">
              <a:off x="2133" y="2217"/>
              <a:ext cx="2246" cy="58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08" name="Line 45"/>
            <p:cNvSpPr>
              <a:spLocks noChangeShapeType="1"/>
            </p:cNvSpPr>
            <p:nvPr/>
          </p:nvSpPr>
          <p:spPr bwMode="auto">
            <a:xfrm flipV="1">
              <a:off x="2133" y="2097"/>
              <a:ext cx="1453" cy="70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09" name="Line 46"/>
            <p:cNvSpPr>
              <a:spLocks noChangeShapeType="1"/>
            </p:cNvSpPr>
            <p:nvPr/>
          </p:nvSpPr>
          <p:spPr bwMode="auto">
            <a:xfrm flipV="1">
              <a:off x="2133" y="2011"/>
              <a:ext cx="490" cy="78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10" name="Line 47"/>
            <p:cNvSpPr>
              <a:spLocks noChangeShapeType="1"/>
            </p:cNvSpPr>
            <p:nvPr/>
          </p:nvSpPr>
          <p:spPr bwMode="auto">
            <a:xfrm>
              <a:off x="2133" y="2799"/>
              <a:ext cx="1230" cy="35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11" name="Line 48"/>
            <p:cNvSpPr>
              <a:spLocks noChangeShapeType="1"/>
            </p:cNvSpPr>
            <p:nvPr/>
          </p:nvSpPr>
          <p:spPr bwMode="auto">
            <a:xfrm flipV="1">
              <a:off x="2133" y="1711"/>
              <a:ext cx="2085" cy="108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12" name="Line 49"/>
            <p:cNvSpPr>
              <a:spLocks noChangeShapeType="1"/>
            </p:cNvSpPr>
            <p:nvPr/>
          </p:nvSpPr>
          <p:spPr bwMode="auto">
            <a:xfrm flipV="1">
              <a:off x="2133" y="1968"/>
              <a:ext cx="1408" cy="831"/>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13" name="Line 50"/>
            <p:cNvSpPr>
              <a:spLocks noChangeShapeType="1"/>
            </p:cNvSpPr>
            <p:nvPr/>
          </p:nvSpPr>
          <p:spPr bwMode="auto">
            <a:xfrm flipV="1">
              <a:off x="2133" y="2697"/>
              <a:ext cx="2861" cy="10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14" name="Line 51"/>
            <p:cNvSpPr>
              <a:spLocks noChangeShapeType="1"/>
            </p:cNvSpPr>
            <p:nvPr/>
          </p:nvSpPr>
          <p:spPr bwMode="auto">
            <a:xfrm flipV="1">
              <a:off x="2133" y="2671"/>
              <a:ext cx="1408" cy="12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15" name="Line 52"/>
            <p:cNvSpPr>
              <a:spLocks noChangeShapeType="1"/>
            </p:cNvSpPr>
            <p:nvPr/>
          </p:nvSpPr>
          <p:spPr bwMode="auto">
            <a:xfrm flipV="1">
              <a:off x="2133" y="1917"/>
              <a:ext cx="89" cy="88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16" name="Line 53"/>
            <p:cNvSpPr>
              <a:spLocks noChangeShapeType="1"/>
            </p:cNvSpPr>
            <p:nvPr/>
          </p:nvSpPr>
          <p:spPr bwMode="auto">
            <a:xfrm flipV="1">
              <a:off x="2133" y="2499"/>
              <a:ext cx="1996" cy="30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17" name="Line 54"/>
            <p:cNvSpPr>
              <a:spLocks noChangeShapeType="1"/>
            </p:cNvSpPr>
            <p:nvPr/>
          </p:nvSpPr>
          <p:spPr bwMode="auto">
            <a:xfrm flipV="1">
              <a:off x="2133" y="1754"/>
              <a:ext cx="784" cy="1045"/>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18" name="Line 55"/>
            <p:cNvSpPr>
              <a:spLocks noChangeShapeType="1"/>
            </p:cNvSpPr>
            <p:nvPr/>
          </p:nvSpPr>
          <p:spPr bwMode="auto">
            <a:xfrm flipV="1">
              <a:off x="2133" y="2311"/>
              <a:ext cx="258" cy="48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19" name="Line 56"/>
            <p:cNvSpPr>
              <a:spLocks noChangeShapeType="1"/>
            </p:cNvSpPr>
            <p:nvPr/>
          </p:nvSpPr>
          <p:spPr bwMode="auto">
            <a:xfrm>
              <a:off x="2133" y="2799"/>
              <a:ext cx="1836" cy="266"/>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20" name="Line 57"/>
            <p:cNvSpPr>
              <a:spLocks noChangeShapeType="1"/>
            </p:cNvSpPr>
            <p:nvPr/>
          </p:nvSpPr>
          <p:spPr bwMode="auto">
            <a:xfrm flipH="1" flipV="1">
              <a:off x="1972" y="2157"/>
              <a:ext cx="161" cy="64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21" name="Line 58"/>
            <p:cNvSpPr>
              <a:spLocks noChangeShapeType="1"/>
            </p:cNvSpPr>
            <p:nvPr/>
          </p:nvSpPr>
          <p:spPr bwMode="auto">
            <a:xfrm flipV="1">
              <a:off x="2133" y="2182"/>
              <a:ext cx="222" cy="617"/>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22" name="Line 59"/>
            <p:cNvSpPr>
              <a:spLocks noChangeShapeType="1"/>
            </p:cNvSpPr>
            <p:nvPr/>
          </p:nvSpPr>
          <p:spPr bwMode="auto">
            <a:xfrm flipV="1">
              <a:off x="2133" y="2079"/>
              <a:ext cx="1007" cy="72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23" name="Line 60"/>
            <p:cNvSpPr>
              <a:spLocks noChangeShapeType="1"/>
            </p:cNvSpPr>
            <p:nvPr/>
          </p:nvSpPr>
          <p:spPr bwMode="auto">
            <a:xfrm flipV="1">
              <a:off x="2133" y="2302"/>
              <a:ext cx="1194" cy="497"/>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24" name="Line 61"/>
            <p:cNvSpPr>
              <a:spLocks noChangeShapeType="1"/>
            </p:cNvSpPr>
            <p:nvPr/>
          </p:nvSpPr>
          <p:spPr bwMode="auto">
            <a:xfrm flipV="1">
              <a:off x="2133" y="2019"/>
              <a:ext cx="1256" cy="78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25" name="Line 62"/>
            <p:cNvSpPr>
              <a:spLocks noChangeShapeType="1"/>
            </p:cNvSpPr>
            <p:nvPr/>
          </p:nvSpPr>
          <p:spPr bwMode="auto">
            <a:xfrm flipH="1" flipV="1">
              <a:off x="2061" y="2285"/>
              <a:ext cx="72" cy="514"/>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26" name="Line 63"/>
            <p:cNvSpPr>
              <a:spLocks noChangeShapeType="1"/>
            </p:cNvSpPr>
            <p:nvPr/>
          </p:nvSpPr>
          <p:spPr bwMode="auto">
            <a:xfrm flipV="1">
              <a:off x="2133" y="2517"/>
              <a:ext cx="1239" cy="28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27" name="Line 64"/>
            <p:cNvSpPr>
              <a:spLocks noChangeShapeType="1"/>
            </p:cNvSpPr>
            <p:nvPr/>
          </p:nvSpPr>
          <p:spPr bwMode="auto">
            <a:xfrm flipV="1">
              <a:off x="2133" y="1857"/>
              <a:ext cx="766" cy="94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28" name="Line 65"/>
            <p:cNvSpPr>
              <a:spLocks noChangeShapeType="1"/>
            </p:cNvSpPr>
            <p:nvPr/>
          </p:nvSpPr>
          <p:spPr bwMode="auto">
            <a:xfrm flipV="1">
              <a:off x="2133" y="1625"/>
              <a:ext cx="1711" cy="1174"/>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29" name="Line 66"/>
            <p:cNvSpPr>
              <a:spLocks noChangeShapeType="1"/>
            </p:cNvSpPr>
            <p:nvPr/>
          </p:nvSpPr>
          <p:spPr bwMode="auto">
            <a:xfrm flipH="1" flipV="1">
              <a:off x="1491" y="2414"/>
              <a:ext cx="642" cy="385"/>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30" name="Line 67"/>
            <p:cNvSpPr>
              <a:spLocks noChangeShapeType="1"/>
            </p:cNvSpPr>
            <p:nvPr/>
          </p:nvSpPr>
          <p:spPr bwMode="auto">
            <a:xfrm flipH="1" flipV="1">
              <a:off x="1375" y="2482"/>
              <a:ext cx="758" cy="317"/>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31" name="Line 73"/>
            <p:cNvSpPr>
              <a:spLocks noChangeShapeType="1"/>
            </p:cNvSpPr>
            <p:nvPr/>
          </p:nvSpPr>
          <p:spPr bwMode="auto">
            <a:xfrm flipH="1" flipV="1">
              <a:off x="1277" y="2637"/>
              <a:ext cx="856" cy="16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32" name="Line 74"/>
            <p:cNvSpPr>
              <a:spLocks noChangeShapeType="1"/>
            </p:cNvSpPr>
            <p:nvPr/>
          </p:nvSpPr>
          <p:spPr bwMode="auto">
            <a:xfrm flipH="1">
              <a:off x="2079" y="2799"/>
              <a:ext cx="54" cy="42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33" name="Line 75"/>
            <p:cNvSpPr>
              <a:spLocks noChangeShapeType="1"/>
            </p:cNvSpPr>
            <p:nvPr/>
          </p:nvSpPr>
          <p:spPr bwMode="auto">
            <a:xfrm flipH="1" flipV="1">
              <a:off x="1696" y="2414"/>
              <a:ext cx="437" cy="385"/>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34" name="Line 76"/>
            <p:cNvSpPr>
              <a:spLocks noChangeShapeType="1"/>
            </p:cNvSpPr>
            <p:nvPr/>
          </p:nvSpPr>
          <p:spPr bwMode="auto">
            <a:xfrm flipH="1">
              <a:off x="1945" y="2799"/>
              <a:ext cx="188" cy="523"/>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35" name="Line 77"/>
            <p:cNvSpPr>
              <a:spLocks noChangeShapeType="1"/>
            </p:cNvSpPr>
            <p:nvPr/>
          </p:nvSpPr>
          <p:spPr bwMode="auto">
            <a:xfrm flipH="1">
              <a:off x="1428" y="2799"/>
              <a:ext cx="705" cy="197"/>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36" name="Line 78"/>
            <p:cNvSpPr>
              <a:spLocks noChangeShapeType="1"/>
            </p:cNvSpPr>
            <p:nvPr/>
          </p:nvSpPr>
          <p:spPr bwMode="auto">
            <a:xfrm>
              <a:off x="2133" y="2799"/>
              <a:ext cx="374" cy="41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37" name="Line 79"/>
            <p:cNvSpPr>
              <a:spLocks noChangeShapeType="1"/>
            </p:cNvSpPr>
            <p:nvPr/>
          </p:nvSpPr>
          <p:spPr bwMode="auto">
            <a:xfrm flipH="1">
              <a:off x="1722" y="2799"/>
              <a:ext cx="411" cy="36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38" name="Line 80"/>
            <p:cNvSpPr>
              <a:spLocks noChangeShapeType="1"/>
            </p:cNvSpPr>
            <p:nvPr/>
          </p:nvSpPr>
          <p:spPr bwMode="auto">
            <a:xfrm>
              <a:off x="2133" y="2799"/>
              <a:ext cx="231" cy="455"/>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39" name="Line 81"/>
            <p:cNvSpPr>
              <a:spLocks noChangeShapeType="1"/>
            </p:cNvSpPr>
            <p:nvPr/>
          </p:nvSpPr>
          <p:spPr bwMode="auto">
            <a:xfrm flipH="1">
              <a:off x="1722" y="2799"/>
              <a:ext cx="411" cy="489"/>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40" name="Line 82"/>
            <p:cNvSpPr>
              <a:spLocks noChangeShapeType="1"/>
            </p:cNvSpPr>
            <p:nvPr/>
          </p:nvSpPr>
          <p:spPr bwMode="auto">
            <a:xfrm flipH="1" flipV="1">
              <a:off x="1375" y="2534"/>
              <a:ext cx="758" cy="265"/>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41" name="Line 90"/>
            <p:cNvSpPr>
              <a:spLocks noChangeShapeType="1"/>
            </p:cNvSpPr>
            <p:nvPr/>
          </p:nvSpPr>
          <p:spPr bwMode="auto">
            <a:xfrm flipH="1">
              <a:off x="1883" y="2799"/>
              <a:ext cx="250" cy="429"/>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942" name="Line 91"/>
            <p:cNvSpPr>
              <a:spLocks noChangeShapeType="1"/>
            </p:cNvSpPr>
            <p:nvPr/>
          </p:nvSpPr>
          <p:spPr bwMode="auto">
            <a:xfrm flipH="1">
              <a:off x="1553" y="2799"/>
              <a:ext cx="580" cy="36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1575" name="Line 112"/>
          <p:cNvSpPr>
            <a:spLocks noChangeShapeType="1"/>
          </p:cNvSpPr>
          <p:nvPr/>
        </p:nvSpPr>
        <p:spPr bwMode="auto">
          <a:xfrm flipH="1">
            <a:off x="2805113" y="2090738"/>
            <a:ext cx="2943225" cy="1182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76" name="Line 113"/>
          <p:cNvSpPr>
            <a:spLocks noChangeShapeType="1"/>
          </p:cNvSpPr>
          <p:nvPr/>
        </p:nvSpPr>
        <p:spPr bwMode="auto">
          <a:xfrm flipH="1">
            <a:off x="5692775" y="2090738"/>
            <a:ext cx="55563" cy="1238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77" name="Line 114"/>
          <p:cNvSpPr>
            <a:spLocks noChangeShapeType="1"/>
          </p:cNvSpPr>
          <p:nvPr/>
        </p:nvSpPr>
        <p:spPr bwMode="auto">
          <a:xfrm>
            <a:off x="5748338" y="2090738"/>
            <a:ext cx="947737" cy="625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78" name="Line 115"/>
          <p:cNvSpPr>
            <a:spLocks noChangeShapeType="1"/>
          </p:cNvSpPr>
          <p:nvPr/>
        </p:nvSpPr>
        <p:spPr bwMode="auto">
          <a:xfrm flipV="1">
            <a:off x="5748338" y="1177925"/>
            <a:ext cx="495300" cy="9128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79" name="Line 116"/>
          <p:cNvSpPr>
            <a:spLocks noChangeShapeType="1"/>
          </p:cNvSpPr>
          <p:nvPr/>
        </p:nvSpPr>
        <p:spPr bwMode="auto">
          <a:xfrm flipH="1">
            <a:off x="3527425" y="2090738"/>
            <a:ext cx="2220913" cy="952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80" name="Line 117"/>
          <p:cNvSpPr>
            <a:spLocks noChangeShapeType="1"/>
          </p:cNvSpPr>
          <p:nvPr/>
        </p:nvSpPr>
        <p:spPr bwMode="auto">
          <a:xfrm>
            <a:off x="5748338" y="2090738"/>
            <a:ext cx="806450" cy="18764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81" name="Line 118"/>
          <p:cNvSpPr>
            <a:spLocks noChangeShapeType="1"/>
          </p:cNvSpPr>
          <p:nvPr/>
        </p:nvSpPr>
        <p:spPr bwMode="auto">
          <a:xfrm flipH="1">
            <a:off x="4630738" y="2090738"/>
            <a:ext cx="1117600" cy="6937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82" name="Line 119"/>
          <p:cNvSpPr>
            <a:spLocks noChangeShapeType="1"/>
          </p:cNvSpPr>
          <p:nvPr/>
        </p:nvSpPr>
        <p:spPr bwMode="auto">
          <a:xfrm flipH="1">
            <a:off x="4206875" y="2090738"/>
            <a:ext cx="1541463" cy="190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83" name="Line 120"/>
          <p:cNvSpPr>
            <a:spLocks noChangeShapeType="1"/>
          </p:cNvSpPr>
          <p:nvPr/>
        </p:nvSpPr>
        <p:spPr bwMode="auto">
          <a:xfrm flipH="1" flipV="1">
            <a:off x="3300413" y="1082675"/>
            <a:ext cx="2447925" cy="10080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84" name="Line 121"/>
          <p:cNvSpPr>
            <a:spLocks noChangeShapeType="1"/>
          </p:cNvSpPr>
          <p:nvPr/>
        </p:nvSpPr>
        <p:spPr bwMode="auto">
          <a:xfrm flipH="1">
            <a:off x="4984750" y="2090738"/>
            <a:ext cx="763588" cy="12096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85" name="Line 122"/>
          <p:cNvSpPr>
            <a:spLocks noChangeShapeType="1"/>
          </p:cNvSpPr>
          <p:nvPr/>
        </p:nvSpPr>
        <p:spPr bwMode="auto">
          <a:xfrm flipH="1" flipV="1">
            <a:off x="4857750" y="1912938"/>
            <a:ext cx="890588" cy="177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86" name="Line 123"/>
          <p:cNvSpPr>
            <a:spLocks noChangeShapeType="1"/>
          </p:cNvSpPr>
          <p:nvPr/>
        </p:nvSpPr>
        <p:spPr bwMode="auto">
          <a:xfrm flipH="1">
            <a:off x="4602163" y="2090738"/>
            <a:ext cx="1146175" cy="857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87" name="Line 124"/>
          <p:cNvSpPr>
            <a:spLocks noChangeShapeType="1"/>
          </p:cNvSpPr>
          <p:nvPr/>
        </p:nvSpPr>
        <p:spPr bwMode="auto">
          <a:xfrm flipH="1" flipV="1">
            <a:off x="5295900" y="1709738"/>
            <a:ext cx="452438" cy="381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88" name="Line 125"/>
          <p:cNvSpPr>
            <a:spLocks noChangeShapeType="1"/>
          </p:cNvSpPr>
          <p:nvPr/>
        </p:nvSpPr>
        <p:spPr bwMode="auto">
          <a:xfrm flipH="1" flipV="1">
            <a:off x="5649913" y="1614488"/>
            <a:ext cx="98425" cy="476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89" name="Line 126"/>
          <p:cNvSpPr>
            <a:spLocks noChangeShapeType="1"/>
          </p:cNvSpPr>
          <p:nvPr/>
        </p:nvSpPr>
        <p:spPr bwMode="auto">
          <a:xfrm flipV="1">
            <a:off x="5748338" y="1709738"/>
            <a:ext cx="439737" cy="381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90" name="Line 129"/>
          <p:cNvSpPr>
            <a:spLocks noChangeShapeType="1"/>
          </p:cNvSpPr>
          <p:nvPr/>
        </p:nvSpPr>
        <p:spPr bwMode="auto">
          <a:xfrm flipV="1">
            <a:off x="2805113" y="2090738"/>
            <a:ext cx="2943225" cy="1182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91" name="Line 130"/>
          <p:cNvSpPr>
            <a:spLocks noChangeShapeType="1"/>
          </p:cNvSpPr>
          <p:nvPr/>
        </p:nvSpPr>
        <p:spPr bwMode="auto">
          <a:xfrm>
            <a:off x="2805113" y="3273425"/>
            <a:ext cx="4146550" cy="2460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92" name="Line 131"/>
          <p:cNvSpPr>
            <a:spLocks noChangeShapeType="1"/>
          </p:cNvSpPr>
          <p:nvPr/>
        </p:nvSpPr>
        <p:spPr bwMode="auto">
          <a:xfrm flipV="1">
            <a:off x="2805113" y="2281238"/>
            <a:ext cx="1401762" cy="9921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93" name="Line 132"/>
          <p:cNvSpPr>
            <a:spLocks noChangeShapeType="1"/>
          </p:cNvSpPr>
          <p:nvPr/>
        </p:nvSpPr>
        <p:spPr bwMode="auto">
          <a:xfrm flipV="1">
            <a:off x="2805113" y="1082675"/>
            <a:ext cx="495300" cy="21907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94" name="Line 133"/>
          <p:cNvSpPr>
            <a:spLocks noChangeShapeType="1"/>
          </p:cNvSpPr>
          <p:nvPr/>
        </p:nvSpPr>
        <p:spPr bwMode="auto">
          <a:xfrm flipH="1" flipV="1">
            <a:off x="2606675" y="3028950"/>
            <a:ext cx="198438" cy="244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95" name="Line 134"/>
          <p:cNvSpPr>
            <a:spLocks noChangeShapeType="1"/>
          </p:cNvSpPr>
          <p:nvPr/>
        </p:nvSpPr>
        <p:spPr bwMode="auto">
          <a:xfrm flipH="1">
            <a:off x="2733675" y="3273425"/>
            <a:ext cx="71438" cy="3000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96" name="Line 135"/>
          <p:cNvSpPr>
            <a:spLocks noChangeShapeType="1"/>
          </p:cNvSpPr>
          <p:nvPr/>
        </p:nvSpPr>
        <p:spPr bwMode="auto">
          <a:xfrm flipH="1" flipV="1">
            <a:off x="2309813" y="3233738"/>
            <a:ext cx="495300"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97" name="Line 136"/>
          <p:cNvSpPr>
            <a:spLocks noChangeShapeType="1"/>
          </p:cNvSpPr>
          <p:nvPr/>
        </p:nvSpPr>
        <p:spPr bwMode="auto">
          <a:xfrm flipH="1">
            <a:off x="2536825" y="3273425"/>
            <a:ext cx="268288" cy="177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98" name="Line 138"/>
          <p:cNvSpPr>
            <a:spLocks noChangeShapeType="1"/>
          </p:cNvSpPr>
          <p:nvPr/>
        </p:nvSpPr>
        <p:spPr bwMode="auto">
          <a:xfrm>
            <a:off x="5621338" y="3124200"/>
            <a:ext cx="1330325" cy="395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99" name="Line 139"/>
          <p:cNvSpPr>
            <a:spLocks noChangeShapeType="1"/>
          </p:cNvSpPr>
          <p:nvPr/>
        </p:nvSpPr>
        <p:spPr bwMode="auto">
          <a:xfrm flipH="1">
            <a:off x="4164013" y="3124200"/>
            <a:ext cx="1457325" cy="682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00" name="Line 140"/>
          <p:cNvSpPr>
            <a:spLocks noChangeShapeType="1"/>
          </p:cNvSpPr>
          <p:nvPr/>
        </p:nvSpPr>
        <p:spPr bwMode="auto">
          <a:xfrm flipH="1">
            <a:off x="5380038" y="3124200"/>
            <a:ext cx="241300" cy="809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01" name="Line 141"/>
          <p:cNvSpPr>
            <a:spLocks noChangeShapeType="1"/>
          </p:cNvSpPr>
          <p:nvPr/>
        </p:nvSpPr>
        <p:spPr bwMode="auto">
          <a:xfrm flipV="1">
            <a:off x="5621338" y="3028950"/>
            <a:ext cx="14287"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02" name="Line 144"/>
          <p:cNvSpPr>
            <a:spLocks noChangeShapeType="1"/>
          </p:cNvSpPr>
          <p:nvPr/>
        </p:nvSpPr>
        <p:spPr bwMode="auto">
          <a:xfrm flipH="1" flipV="1">
            <a:off x="2805113" y="3273425"/>
            <a:ext cx="4146550" cy="2460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03" name="Line 145"/>
          <p:cNvSpPr>
            <a:spLocks noChangeShapeType="1"/>
          </p:cNvSpPr>
          <p:nvPr/>
        </p:nvSpPr>
        <p:spPr bwMode="auto">
          <a:xfrm flipH="1" flipV="1">
            <a:off x="6696075" y="2716213"/>
            <a:ext cx="255588" cy="803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04" name="Line 146"/>
          <p:cNvSpPr>
            <a:spLocks noChangeShapeType="1"/>
          </p:cNvSpPr>
          <p:nvPr/>
        </p:nvSpPr>
        <p:spPr bwMode="auto">
          <a:xfrm flipH="1" flipV="1">
            <a:off x="5621338" y="3124200"/>
            <a:ext cx="1330325" cy="395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05" name="Line 147"/>
          <p:cNvSpPr>
            <a:spLocks noChangeShapeType="1"/>
          </p:cNvSpPr>
          <p:nvPr/>
        </p:nvSpPr>
        <p:spPr bwMode="auto">
          <a:xfrm>
            <a:off x="6951663" y="3519488"/>
            <a:ext cx="976312" cy="762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06" name="Line 148"/>
          <p:cNvSpPr>
            <a:spLocks noChangeShapeType="1"/>
          </p:cNvSpPr>
          <p:nvPr/>
        </p:nvSpPr>
        <p:spPr bwMode="auto">
          <a:xfrm flipH="1">
            <a:off x="6923088" y="3519488"/>
            <a:ext cx="28575" cy="190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07" name="Line 149"/>
          <p:cNvSpPr>
            <a:spLocks noChangeShapeType="1"/>
          </p:cNvSpPr>
          <p:nvPr/>
        </p:nvSpPr>
        <p:spPr bwMode="auto">
          <a:xfrm flipV="1">
            <a:off x="6951663" y="3463925"/>
            <a:ext cx="198437" cy="55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08" name="Line 150"/>
          <p:cNvSpPr>
            <a:spLocks noChangeShapeType="1"/>
          </p:cNvSpPr>
          <p:nvPr/>
        </p:nvSpPr>
        <p:spPr bwMode="auto">
          <a:xfrm flipV="1">
            <a:off x="6951663" y="3124200"/>
            <a:ext cx="198437" cy="395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09" name="Line 152"/>
          <p:cNvSpPr>
            <a:spLocks noChangeShapeType="1"/>
          </p:cNvSpPr>
          <p:nvPr/>
        </p:nvSpPr>
        <p:spPr bwMode="auto">
          <a:xfrm flipH="1" flipV="1">
            <a:off x="6951663" y="3519488"/>
            <a:ext cx="976312" cy="762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10" name="Line 153"/>
          <p:cNvSpPr>
            <a:spLocks noChangeShapeType="1"/>
          </p:cNvSpPr>
          <p:nvPr/>
        </p:nvSpPr>
        <p:spPr bwMode="auto">
          <a:xfrm flipH="1" flipV="1">
            <a:off x="6243638" y="1177925"/>
            <a:ext cx="1684337" cy="3103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11" name="Line 154"/>
          <p:cNvSpPr>
            <a:spLocks noChangeShapeType="1"/>
          </p:cNvSpPr>
          <p:nvPr/>
        </p:nvSpPr>
        <p:spPr bwMode="auto">
          <a:xfrm flipH="1" flipV="1">
            <a:off x="5621338" y="4240213"/>
            <a:ext cx="2306637"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12" name="Line 155"/>
          <p:cNvSpPr>
            <a:spLocks noChangeShapeType="1"/>
          </p:cNvSpPr>
          <p:nvPr/>
        </p:nvSpPr>
        <p:spPr bwMode="auto">
          <a:xfrm flipH="1">
            <a:off x="6300788" y="4281488"/>
            <a:ext cx="1627187" cy="584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13" name="Line 157"/>
          <p:cNvSpPr>
            <a:spLocks noChangeShapeType="1"/>
          </p:cNvSpPr>
          <p:nvPr/>
        </p:nvSpPr>
        <p:spPr bwMode="auto">
          <a:xfrm flipV="1">
            <a:off x="5692775" y="2090738"/>
            <a:ext cx="55563" cy="1238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14" name="Line 158"/>
          <p:cNvSpPr>
            <a:spLocks noChangeShapeType="1"/>
          </p:cNvSpPr>
          <p:nvPr/>
        </p:nvSpPr>
        <p:spPr bwMode="auto">
          <a:xfrm flipH="1" flipV="1">
            <a:off x="4164013" y="3192463"/>
            <a:ext cx="1528762" cy="136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15" name="Line 159"/>
          <p:cNvSpPr>
            <a:spLocks noChangeShapeType="1"/>
          </p:cNvSpPr>
          <p:nvPr/>
        </p:nvSpPr>
        <p:spPr bwMode="auto">
          <a:xfrm flipH="1">
            <a:off x="5621338" y="3328988"/>
            <a:ext cx="71437" cy="911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16" name="Line 160"/>
          <p:cNvSpPr>
            <a:spLocks noChangeShapeType="1"/>
          </p:cNvSpPr>
          <p:nvPr/>
        </p:nvSpPr>
        <p:spPr bwMode="auto">
          <a:xfrm flipH="1">
            <a:off x="5281613" y="3328988"/>
            <a:ext cx="411162" cy="3254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17" name="Line 161"/>
          <p:cNvSpPr>
            <a:spLocks noChangeShapeType="1"/>
          </p:cNvSpPr>
          <p:nvPr/>
        </p:nvSpPr>
        <p:spPr bwMode="auto">
          <a:xfrm flipV="1">
            <a:off x="5692775" y="3246438"/>
            <a:ext cx="182563" cy="82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18" name="Line 162"/>
          <p:cNvSpPr>
            <a:spLocks noChangeShapeType="1"/>
          </p:cNvSpPr>
          <p:nvPr/>
        </p:nvSpPr>
        <p:spPr bwMode="auto">
          <a:xfrm>
            <a:off x="5692775" y="3328988"/>
            <a:ext cx="366713"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19" name="Line 163"/>
          <p:cNvSpPr>
            <a:spLocks noChangeShapeType="1"/>
          </p:cNvSpPr>
          <p:nvPr/>
        </p:nvSpPr>
        <p:spPr bwMode="auto">
          <a:xfrm>
            <a:off x="5692775" y="3328988"/>
            <a:ext cx="182563" cy="809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20" name="Line 165"/>
          <p:cNvSpPr>
            <a:spLocks noChangeShapeType="1"/>
          </p:cNvSpPr>
          <p:nvPr/>
        </p:nvSpPr>
        <p:spPr bwMode="auto">
          <a:xfrm flipV="1">
            <a:off x="5621338" y="3328988"/>
            <a:ext cx="71437" cy="9112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21" name="Line 166"/>
          <p:cNvSpPr>
            <a:spLocks noChangeShapeType="1"/>
          </p:cNvSpPr>
          <p:nvPr/>
        </p:nvSpPr>
        <p:spPr bwMode="auto">
          <a:xfrm flipH="1">
            <a:off x="5338763" y="4240213"/>
            <a:ext cx="282575" cy="762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22" name="Line 167"/>
          <p:cNvSpPr>
            <a:spLocks noChangeShapeType="1"/>
          </p:cNvSpPr>
          <p:nvPr/>
        </p:nvSpPr>
        <p:spPr bwMode="auto">
          <a:xfrm>
            <a:off x="5621338" y="4240213"/>
            <a:ext cx="2306637"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23" name="Line 170"/>
          <p:cNvSpPr>
            <a:spLocks noChangeShapeType="1"/>
          </p:cNvSpPr>
          <p:nvPr/>
        </p:nvSpPr>
        <p:spPr bwMode="auto">
          <a:xfrm>
            <a:off x="4164013" y="3192463"/>
            <a:ext cx="1528762" cy="136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24" name="Line 171"/>
          <p:cNvSpPr>
            <a:spLocks noChangeShapeType="1"/>
          </p:cNvSpPr>
          <p:nvPr/>
        </p:nvSpPr>
        <p:spPr bwMode="auto">
          <a:xfrm flipV="1">
            <a:off x="4164013" y="3124200"/>
            <a:ext cx="1457325" cy="682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25" name="Line 172"/>
          <p:cNvSpPr>
            <a:spLocks noChangeShapeType="1"/>
          </p:cNvSpPr>
          <p:nvPr/>
        </p:nvSpPr>
        <p:spPr bwMode="auto">
          <a:xfrm flipH="1">
            <a:off x="3795713" y="3192463"/>
            <a:ext cx="368300" cy="476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26" name="Line 173"/>
          <p:cNvSpPr>
            <a:spLocks noChangeShapeType="1"/>
          </p:cNvSpPr>
          <p:nvPr/>
        </p:nvSpPr>
        <p:spPr bwMode="auto">
          <a:xfrm flipH="1">
            <a:off x="3738563" y="3192463"/>
            <a:ext cx="425450" cy="2714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27" name="Line 174"/>
          <p:cNvSpPr>
            <a:spLocks noChangeShapeType="1"/>
          </p:cNvSpPr>
          <p:nvPr/>
        </p:nvSpPr>
        <p:spPr bwMode="auto">
          <a:xfrm flipH="1">
            <a:off x="3838575" y="3192463"/>
            <a:ext cx="325438" cy="203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28" name="Line 177"/>
          <p:cNvSpPr>
            <a:spLocks noChangeShapeType="1"/>
          </p:cNvSpPr>
          <p:nvPr/>
        </p:nvSpPr>
        <p:spPr bwMode="auto">
          <a:xfrm flipV="1">
            <a:off x="3527425" y="2090738"/>
            <a:ext cx="2220913" cy="952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29" name="Line 178"/>
          <p:cNvSpPr>
            <a:spLocks noChangeShapeType="1"/>
          </p:cNvSpPr>
          <p:nvPr/>
        </p:nvSpPr>
        <p:spPr bwMode="auto">
          <a:xfrm flipH="1">
            <a:off x="3413125" y="3043238"/>
            <a:ext cx="114300" cy="3397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467"/>
          <p:cNvGrpSpPr>
            <a:grpSpLocks/>
          </p:cNvGrpSpPr>
          <p:nvPr/>
        </p:nvGrpSpPr>
        <p:grpSpPr bwMode="auto">
          <a:xfrm>
            <a:off x="2805113" y="1177925"/>
            <a:ext cx="4146550" cy="3824288"/>
            <a:chOff x="1767" y="742"/>
            <a:chExt cx="2612" cy="2409"/>
          </a:xfrm>
        </p:grpSpPr>
        <p:sp>
          <p:nvSpPr>
            <p:cNvPr id="151875" name="Line 95"/>
            <p:cNvSpPr>
              <a:spLocks noChangeShapeType="1"/>
            </p:cNvSpPr>
            <p:nvPr/>
          </p:nvSpPr>
          <p:spPr bwMode="auto">
            <a:xfrm>
              <a:off x="2471" y="1299"/>
              <a:ext cx="1908" cy="91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876" name="Line 97"/>
            <p:cNvSpPr>
              <a:spLocks noChangeShapeType="1"/>
            </p:cNvSpPr>
            <p:nvPr/>
          </p:nvSpPr>
          <p:spPr bwMode="auto">
            <a:xfrm>
              <a:off x="2471" y="1299"/>
              <a:ext cx="892" cy="185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877" name="Line 27"/>
            <p:cNvSpPr>
              <a:spLocks noChangeShapeType="1"/>
            </p:cNvSpPr>
            <p:nvPr/>
          </p:nvSpPr>
          <p:spPr bwMode="auto">
            <a:xfrm>
              <a:off x="2239" y="948"/>
              <a:ext cx="232" cy="351"/>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878" name="Line 28"/>
            <p:cNvSpPr>
              <a:spLocks noChangeShapeType="1"/>
            </p:cNvSpPr>
            <p:nvPr/>
          </p:nvSpPr>
          <p:spPr bwMode="auto">
            <a:xfrm>
              <a:off x="2436" y="939"/>
              <a:ext cx="35" cy="36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879" name="Line 35"/>
            <p:cNvSpPr>
              <a:spLocks noChangeShapeType="1"/>
            </p:cNvSpPr>
            <p:nvPr/>
          </p:nvSpPr>
          <p:spPr bwMode="auto">
            <a:xfrm flipH="1">
              <a:off x="2471" y="965"/>
              <a:ext cx="170" cy="334"/>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880" name="Line 93"/>
            <p:cNvSpPr>
              <a:spLocks noChangeShapeType="1"/>
            </p:cNvSpPr>
            <p:nvPr/>
          </p:nvSpPr>
          <p:spPr bwMode="auto">
            <a:xfrm>
              <a:off x="2471" y="1299"/>
              <a:ext cx="1150" cy="1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881" name="Line 94"/>
            <p:cNvSpPr>
              <a:spLocks noChangeShapeType="1"/>
            </p:cNvSpPr>
            <p:nvPr/>
          </p:nvSpPr>
          <p:spPr bwMode="auto">
            <a:xfrm flipH="1">
              <a:off x="1767" y="1299"/>
              <a:ext cx="704" cy="763"/>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882" name="Line 96"/>
            <p:cNvSpPr>
              <a:spLocks noChangeShapeType="1"/>
            </p:cNvSpPr>
            <p:nvPr/>
          </p:nvSpPr>
          <p:spPr bwMode="auto">
            <a:xfrm>
              <a:off x="2471" y="1299"/>
              <a:ext cx="152" cy="712"/>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883" name="Line 98"/>
            <p:cNvSpPr>
              <a:spLocks noChangeShapeType="1"/>
            </p:cNvSpPr>
            <p:nvPr/>
          </p:nvSpPr>
          <p:spPr bwMode="auto">
            <a:xfrm flipV="1">
              <a:off x="2471" y="742"/>
              <a:ext cx="1462" cy="557"/>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884" name="Line 99"/>
            <p:cNvSpPr>
              <a:spLocks noChangeShapeType="1"/>
            </p:cNvSpPr>
            <p:nvPr/>
          </p:nvSpPr>
          <p:spPr bwMode="auto">
            <a:xfrm flipH="1">
              <a:off x="2222" y="1299"/>
              <a:ext cx="249" cy="61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885" name="Line 100"/>
            <p:cNvSpPr>
              <a:spLocks noChangeShapeType="1"/>
            </p:cNvSpPr>
            <p:nvPr/>
          </p:nvSpPr>
          <p:spPr bwMode="auto">
            <a:xfrm>
              <a:off x="2471" y="1299"/>
              <a:ext cx="179" cy="13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886" name="Line 101"/>
            <p:cNvSpPr>
              <a:spLocks noChangeShapeType="1"/>
            </p:cNvSpPr>
            <p:nvPr/>
          </p:nvSpPr>
          <p:spPr bwMode="auto">
            <a:xfrm flipH="1">
              <a:off x="1972" y="1299"/>
              <a:ext cx="499" cy="858"/>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887" name="Line 102"/>
            <p:cNvSpPr>
              <a:spLocks noChangeShapeType="1"/>
            </p:cNvSpPr>
            <p:nvPr/>
          </p:nvSpPr>
          <p:spPr bwMode="auto">
            <a:xfrm flipH="1">
              <a:off x="2355" y="1299"/>
              <a:ext cx="116" cy="883"/>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888" name="Line 103"/>
            <p:cNvSpPr>
              <a:spLocks noChangeShapeType="1"/>
            </p:cNvSpPr>
            <p:nvPr/>
          </p:nvSpPr>
          <p:spPr bwMode="auto">
            <a:xfrm flipV="1">
              <a:off x="2471" y="1205"/>
              <a:ext cx="589" cy="94"/>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889" name="Line 106"/>
            <p:cNvSpPr>
              <a:spLocks noChangeShapeType="1"/>
            </p:cNvSpPr>
            <p:nvPr/>
          </p:nvSpPr>
          <p:spPr bwMode="auto">
            <a:xfrm flipH="1" flipV="1">
              <a:off x="2079" y="1265"/>
              <a:ext cx="392" cy="34"/>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890" name="Line 107"/>
            <p:cNvSpPr>
              <a:spLocks noChangeShapeType="1"/>
            </p:cNvSpPr>
            <p:nvPr/>
          </p:nvSpPr>
          <p:spPr bwMode="auto">
            <a:xfrm flipH="1" flipV="1">
              <a:off x="2088" y="1128"/>
              <a:ext cx="383" cy="171"/>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891" name="Line 108"/>
            <p:cNvSpPr>
              <a:spLocks noChangeShapeType="1"/>
            </p:cNvSpPr>
            <p:nvPr/>
          </p:nvSpPr>
          <p:spPr bwMode="auto">
            <a:xfrm flipH="1" flipV="1">
              <a:off x="2097" y="999"/>
              <a:ext cx="374" cy="300"/>
            </a:xfrm>
            <a:prstGeom prst="line">
              <a:avLst/>
            </a:prstGeom>
            <a:noFill/>
            <a:ln w="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1631" name="Line 181"/>
          <p:cNvSpPr>
            <a:spLocks noChangeShapeType="1"/>
          </p:cNvSpPr>
          <p:nvPr/>
        </p:nvSpPr>
        <p:spPr bwMode="auto">
          <a:xfrm flipV="1">
            <a:off x="5338763" y="4240213"/>
            <a:ext cx="282575" cy="762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32" name="Line 182"/>
          <p:cNvSpPr>
            <a:spLocks noChangeShapeType="1"/>
          </p:cNvSpPr>
          <p:nvPr/>
        </p:nvSpPr>
        <p:spPr bwMode="auto">
          <a:xfrm>
            <a:off x="5338763" y="5002213"/>
            <a:ext cx="254000" cy="2301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33" name="Line 183"/>
          <p:cNvSpPr>
            <a:spLocks noChangeShapeType="1"/>
          </p:cNvSpPr>
          <p:nvPr/>
        </p:nvSpPr>
        <p:spPr bwMode="auto">
          <a:xfrm>
            <a:off x="5338763" y="5002213"/>
            <a:ext cx="593725" cy="134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34" name="Line 184"/>
          <p:cNvSpPr>
            <a:spLocks noChangeShapeType="1"/>
          </p:cNvSpPr>
          <p:nvPr/>
        </p:nvSpPr>
        <p:spPr bwMode="auto">
          <a:xfrm flipH="1">
            <a:off x="5310188" y="5002213"/>
            <a:ext cx="28575" cy="2984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35" name="Line 186"/>
          <p:cNvSpPr>
            <a:spLocks noChangeShapeType="1"/>
          </p:cNvSpPr>
          <p:nvPr/>
        </p:nvSpPr>
        <p:spPr bwMode="auto">
          <a:xfrm flipH="1" flipV="1">
            <a:off x="5748338" y="2090738"/>
            <a:ext cx="806450" cy="18764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36" name="Line 187"/>
          <p:cNvSpPr>
            <a:spLocks noChangeShapeType="1"/>
          </p:cNvSpPr>
          <p:nvPr/>
        </p:nvSpPr>
        <p:spPr bwMode="auto">
          <a:xfrm flipH="1">
            <a:off x="6300788" y="3967163"/>
            <a:ext cx="254000" cy="898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37" name="Line 188"/>
          <p:cNvSpPr>
            <a:spLocks noChangeShapeType="1"/>
          </p:cNvSpPr>
          <p:nvPr/>
        </p:nvSpPr>
        <p:spPr bwMode="auto">
          <a:xfrm flipH="1">
            <a:off x="5353050" y="3967163"/>
            <a:ext cx="1201738"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38" name="Line 190"/>
          <p:cNvSpPr>
            <a:spLocks noChangeShapeType="1"/>
          </p:cNvSpPr>
          <p:nvPr/>
        </p:nvSpPr>
        <p:spPr bwMode="auto">
          <a:xfrm flipH="1" flipV="1">
            <a:off x="5748338" y="2090738"/>
            <a:ext cx="947737" cy="625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39" name="Line 191"/>
          <p:cNvSpPr>
            <a:spLocks noChangeShapeType="1"/>
          </p:cNvSpPr>
          <p:nvPr/>
        </p:nvSpPr>
        <p:spPr bwMode="auto">
          <a:xfrm>
            <a:off x="6696075" y="2716213"/>
            <a:ext cx="255588" cy="803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40" name="Line 192"/>
          <p:cNvSpPr>
            <a:spLocks noChangeShapeType="1"/>
          </p:cNvSpPr>
          <p:nvPr/>
        </p:nvSpPr>
        <p:spPr bwMode="auto">
          <a:xfrm flipH="1" flipV="1">
            <a:off x="6286500" y="2252663"/>
            <a:ext cx="409575" cy="463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41" name="Line 193"/>
          <p:cNvSpPr>
            <a:spLocks noChangeShapeType="1"/>
          </p:cNvSpPr>
          <p:nvPr/>
        </p:nvSpPr>
        <p:spPr bwMode="auto">
          <a:xfrm flipH="1" flipV="1">
            <a:off x="6102350" y="2579688"/>
            <a:ext cx="593725" cy="136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42" name="Line 194"/>
          <p:cNvSpPr>
            <a:spLocks noChangeShapeType="1"/>
          </p:cNvSpPr>
          <p:nvPr/>
        </p:nvSpPr>
        <p:spPr bwMode="auto">
          <a:xfrm flipH="1" flipV="1">
            <a:off x="6526213" y="2239963"/>
            <a:ext cx="169862" cy="476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43" name="Line 196"/>
          <p:cNvSpPr>
            <a:spLocks noChangeShapeType="1"/>
          </p:cNvSpPr>
          <p:nvPr/>
        </p:nvSpPr>
        <p:spPr bwMode="auto">
          <a:xfrm flipH="1">
            <a:off x="5748338" y="1177925"/>
            <a:ext cx="495300" cy="9128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44" name="Line 197"/>
          <p:cNvSpPr>
            <a:spLocks noChangeShapeType="1"/>
          </p:cNvSpPr>
          <p:nvPr/>
        </p:nvSpPr>
        <p:spPr bwMode="auto">
          <a:xfrm>
            <a:off x="6243638" y="1177925"/>
            <a:ext cx="1684337" cy="3103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45" name="Line 198"/>
          <p:cNvSpPr>
            <a:spLocks noChangeShapeType="1"/>
          </p:cNvSpPr>
          <p:nvPr/>
        </p:nvSpPr>
        <p:spPr bwMode="auto">
          <a:xfrm flipV="1">
            <a:off x="6243638" y="987425"/>
            <a:ext cx="282575" cy="190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46" name="Line 199"/>
          <p:cNvSpPr>
            <a:spLocks noChangeShapeType="1"/>
          </p:cNvSpPr>
          <p:nvPr/>
        </p:nvSpPr>
        <p:spPr bwMode="auto">
          <a:xfrm>
            <a:off x="6243638" y="1177925"/>
            <a:ext cx="622300" cy="1508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47" name="Line 201"/>
          <p:cNvSpPr>
            <a:spLocks noChangeShapeType="1"/>
          </p:cNvSpPr>
          <p:nvPr/>
        </p:nvSpPr>
        <p:spPr bwMode="auto">
          <a:xfrm flipV="1">
            <a:off x="4630738" y="2090738"/>
            <a:ext cx="1117600" cy="6937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48" name="Line 202"/>
          <p:cNvSpPr>
            <a:spLocks noChangeShapeType="1"/>
          </p:cNvSpPr>
          <p:nvPr/>
        </p:nvSpPr>
        <p:spPr bwMode="auto">
          <a:xfrm flipH="1" flipV="1">
            <a:off x="4418013" y="2757488"/>
            <a:ext cx="212725"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49" name="Line 204"/>
          <p:cNvSpPr>
            <a:spLocks noChangeShapeType="1"/>
          </p:cNvSpPr>
          <p:nvPr/>
        </p:nvSpPr>
        <p:spPr bwMode="auto">
          <a:xfrm flipV="1">
            <a:off x="4206875" y="2090738"/>
            <a:ext cx="1541463" cy="190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50" name="Line 205"/>
          <p:cNvSpPr>
            <a:spLocks noChangeShapeType="1"/>
          </p:cNvSpPr>
          <p:nvPr/>
        </p:nvSpPr>
        <p:spPr bwMode="auto">
          <a:xfrm flipH="1">
            <a:off x="2805113" y="2281238"/>
            <a:ext cx="1401762" cy="9921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51" name="Line 206"/>
          <p:cNvSpPr>
            <a:spLocks noChangeShapeType="1"/>
          </p:cNvSpPr>
          <p:nvPr/>
        </p:nvSpPr>
        <p:spPr bwMode="auto">
          <a:xfrm>
            <a:off x="3300413" y="1082675"/>
            <a:ext cx="2447925" cy="10080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52" name="Line 208"/>
          <p:cNvSpPr>
            <a:spLocks noChangeShapeType="1"/>
          </p:cNvSpPr>
          <p:nvPr/>
        </p:nvSpPr>
        <p:spPr bwMode="auto">
          <a:xfrm flipH="1">
            <a:off x="2805113" y="1082675"/>
            <a:ext cx="495300" cy="21907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53" name="Line 209"/>
          <p:cNvSpPr>
            <a:spLocks noChangeShapeType="1"/>
          </p:cNvSpPr>
          <p:nvPr/>
        </p:nvSpPr>
        <p:spPr bwMode="auto">
          <a:xfrm flipH="1" flipV="1">
            <a:off x="2917825" y="987425"/>
            <a:ext cx="382588" cy="95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54" name="Line 212"/>
          <p:cNvSpPr>
            <a:spLocks noChangeShapeType="1"/>
          </p:cNvSpPr>
          <p:nvPr/>
        </p:nvSpPr>
        <p:spPr bwMode="auto">
          <a:xfrm flipV="1">
            <a:off x="3795713" y="3192463"/>
            <a:ext cx="368300" cy="476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55" name="Line 213"/>
          <p:cNvSpPr>
            <a:spLocks noChangeShapeType="1"/>
          </p:cNvSpPr>
          <p:nvPr/>
        </p:nvSpPr>
        <p:spPr bwMode="auto">
          <a:xfrm flipH="1" flipV="1">
            <a:off x="3781425" y="3559175"/>
            <a:ext cx="14288" cy="109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56" name="Line 214"/>
          <p:cNvSpPr>
            <a:spLocks noChangeShapeType="1"/>
          </p:cNvSpPr>
          <p:nvPr/>
        </p:nvSpPr>
        <p:spPr bwMode="auto">
          <a:xfrm flipV="1">
            <a:off x="6923088" y="3519488"/>
            <a:ext cx="28575" cy="190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57" name="Line 215"/>
          <p:cNvSpPr>
            <a:spLocks noChangeShapeType="1"/>
          </p:cNvSpPr>
          <p:nvPr/>
        </p:nvSpPr>
        <p:spPr bwMode="auto">
          <a:xfrm>
            <a:off x="6923088" y="3709988"/>
            <a:ext cx="268287" cy="190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58" name="Line 216"/>
          <p:cNvSpPr>
            <a:spLocks noChangeShapeType="1"/>
          </p:cNvSpPr>
          <p:nvPr/>
        </p:nvSpPr>
        <p:spPr bwMode="auto">
          <a:xfrm flipH="1">
            <a:off x="6710363" y="3709988"/>
            <a:ext cx="212725" cy="1079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59" name="Line 218"/>
          <p:cNvSpPr>
            <a:spLocks noChangeShapeType="1"/>
          </p:cNvSpPr>
          <p:nvPr/>
        </p:nvSpPr>
        <p:spPr bwMode="auto">
          <a:xfrm flipH="1" flipV="1">
            <a:off x="6923088" y="3709988"/>
            <a:ext cx="268287" cy="1905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60" name="Line 221"/>
          <p:cNvSpPr>
            <a:spLocks noChangeShapeType="1"/>
          </p:cNvSpPr>
          <p:nvPr/>
        </p:nvSpPr>
        <p:spPr bwMode="auto">
          <a:xfrm flipV="1">
            <a:off x="2733675" y="3273425"/>
            <a:ext cx="71438" cy="3000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61" name="Line 224"/>
          <p:cNvSpPr>
            <a:spLocks noChangeShapeType="1"/>
          </p:cNvSpPr>
          <p:nvPr/>
        </p:nvSpPr>
        <p:spPr bwMode="auto">
          <a:xfrm>
            <a:off x="3781425" y="3559175"/>
            <a:ext cx="14288" cy="109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62" name="Line 225"/>
          <p:cNvSpPr>
            <a:spLocks noChangeShapeType="1"/>
          </p:cNvSpPr>
          <p:nvPr/>
        </p:nvSpPr>
        <p:spPr bwMode="auto">
          <a:xfrm flipV="1">
            <a:off x="5310188" y="5002213"/>
            <a:ext cx="28575" cy="2984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63" name="Line 226"/>
          <p:cNvSpPr>
            <a:spLocks noChangeShapeType="1"/>
          </p:cNvSpPr>
          <p:nvPr/>
        </p:nvSpPr>
        <p:spPr bwMode="auto">
          <a:xfrm flipH="1">
            <a:off x="5748338" y="1709738"/>
            <a:ext cx="439737" cy="381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64" name="Line 231"/>
          <p:cNvSpPr>
            <a:spLocks noChangeShapeType="1"/>
          </p:cNvSpPr>
          <p:nvPr/>
        </p:nvSpPr>
        <p:spPr bwMode="auto">
          <a:xfrm flipV="1">
            <a:off x="6300788" y="4281488"/>
            <a:ext cx="1627187" cy="5842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65" name="Line 232"/>
          <p:cNvSpPr>
            <a:spLocks noChangeShapeType="1"/>
          </p:cNvSpPr>
          <p:nvPr/>
        </p:nvSpPr>
        <p:spPr bwMode="auto">
          <a:xfrm flipV="1">
            <a:off x="6300788" y="3967163"/>
            <a:ext cx="254000" cy="898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66" name="Line 235"/>
          <p:cNvSpPr>
            <a:spLocks noChangeShapeType="1"/>
          </p:cNvSpPr>
          <p:nvPr/>
        </p:nvSpPr>
        <p:spPr bwMode="auto">
          <a:xfrm flipH="1">
            <a:off x="2989263" y="3424238"/>
            <a:ext cx="141287"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67" name="Line 236"/>
          <p:cNvSpPr>
            <a:spLocks noChangeShapeType="1"/>
          </p:cNvSpPr>
          <p:nvPr/>
        </p:nvSpPr>
        <p:spPr bwMode="auto">
          <a:xfrm>
            <a:off x="2606675" y="3028950"/>
            <a:ext cx="198438" cy="244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68" name="Line 237"/>
          <p:cNvSpPr>
            <a:spLocks noChangeShapeType="1"/>
          </p:cNvSpPr>
          <p:nvPr/>
        </p:nvSpPr>
        <p:spPr bwMode="auto">
          <a:xfrm flipH="1" flipV="1">
            <a:off x="2395538" y="3001963"/>
            <a:ext cx="211137"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69" name="Line 238"/>
          <p:cNvSpPr>
            <a:spLocks noChangeShapeType="1"/>
          </p:cNvSpPr>
          <p:nvPr/>
        </p:nvSpPr>
        <p:spPr bwMode="auto">
          <a:xfrm flipH="1" flipV="1">
            <a:off x="2422525" y="2701925"/>
            <a:ext cx="184150" cy="3270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70" name="Line 241"/>
          <p:cNvSpPr>
            <a:spLocks noChangeShapeType="1"/>
          </p:cNvSpPr>
          <p:nvPr/>
        </p:nvSpPr>
        <p:spPr bwMode="auto">
          <a:xfrm flipV="1">
            <a:off x="3738563" y="3192463"/>
            <a:ext cx="425450" cy="2714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71" name="Line 243"/>
          <p:cNvSpPr>
            <a:spLocks noChangeShapeType="1"/>
          </p:cNvSpPr>
          <p:nvPr/>
        </p:nvSpPr>
        <p:spPr bwMode="auto">
          <a:xfrm flipV="1">
            <a:off x="4984750" y="2090738"/>
            <a:ext cx="763588" cy="12096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72" name="Line 244"/>
          <p:cNvSpPr>
            <a:spLocks noChangeShapeType="1"/>
          </p:cNvSpPr>
          <p:nvPr/>
        </p:nvSpPr>
        <p:spPr bwMode="auto">
          <a:xfrm>
            <a:off x="6286500" y="2252663"/>
            <a:ext cx="409575" cy="463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73" name="Line 245"/>
          <p:cNvSpPr>
            <a:spLocks noChangeShapeType="1"/>
          </p:cNvSpPr>
          <p:nvPr/>
        </p:nvSpPr>
        <p:spPr bwMode="auto">
          <a:xfrm flipH="1" flipV="1">
            <a:off x="6257925" y="2008188"/>
            <a:ext cx="28575" cy="244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74" name="Line 247"/>
          <p:cNvSpPr>
            <a:spLocks noChangeShapeType="1"/>
          </p:cNvSpPr>
          <p:nvPr/>
        </p:nvSpPr>
        <p:spPr bwMode="auto">
          <a:xfrm flipV="1">
            <a:off x="5281613" y="3328988"/>
            <a:ext cx="411162" cy="3254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75" name="Line 249"/>
          <p:cNvSpPr>
            <a:spLocks noChangeShapeType="1"/>
          </p:cNvSpPr>
          <p:nvPr/>
        </p:nvSpPr>
        <p:spPr bwMode="auto">
          <a:xfrm flipV="1">
            <a:off x="5380038" y="3124200"/>
            <a:ext cx="241300" cy="809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76" name="Line 250"/>
          <p:cNvSpPr>
            <a:spLocks noChangeShapeType="1"/>
          </p:cNvSpPr>
          <p:nvPr/>
        </p:nvSpPr>
        <p:spPr bwMode="auto">
          <a:xfrm flipV="1">
            <a:off x="3413125" y="3043238"/>
            <a:ext cx="114300" cy="3397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77" name="Line 251"/>
          <p:cNvSpPr>
            <a:spLocks noChangeShapeType="1"/>
          </p:cNvSpPr>
          <p:nvPr/>
        </p:nvSpPr>
        <p:spPr bwMode="auto">
          <a:xfrm flipH="1">
            <a:off x="3271838" y="3382963"/>
            <a:ext cx="141287" cy="244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78" name="Line 253"/>
          <p:cNvSpPr>
            <a:spLocks noChangeShapeType="1"/>
          </p:cNvSpPr>
          <p:nvPr/>
        </p:nvSpPr>
        <p:spPr bwMode="auto">
          <a:xfrm>
            <a:off x="2309813" y="3233738"/>
            <a:ext cx="495300"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79" name="Line 255"/>
          <p:cNvSpPr>
            <a:spLocks noChangeShapeType="1"/>
          </p:cNvSpPr>
          <p:nvPr/>
        </p:nvSpPr>
        <p:spPr bwMode="auto">
          <a:xfrm>
            <a:off x="4857750" y="1912938"/>
            <a:ext cx="890588" cy="177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80" name="Line 256"/>
          <p:cNvSpPr>
            <a:spLocks noChangeShapeType="1"/>
          </p:cNvSpPr>
          <p:nvPr/>
        </p:nvSpPr>
        <p:spPr bwMode="auto">
          <a:xfrm flipV="1">
            <a:off x="6710363" y="3709988"/>
            <a:ext cx="212725" cy="1079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81" name="Line 258"/>
          <p:cNvSpPr>
            <a:spLocks noChangeShapeType="1"/>
          </p:cNvSpPr>
          <p:nvPr/>
        </p:nvSpPr>
        <p:spPr bwMode="auto">
          <a:xfrm>
            <a:off x="5295900" y="1709738"/>
            <a:ext cx="452438" cy="3810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82" name="Line 260"/>
          <p:cNvSpPr>
            <a:spLocks noChangeShapeType="1"/>
          </p:cNvSpPr>
          <p:nvPr/>
        </p:nvSpPr>
        <p:spPr bwMode="auto">
          <a:xfrm flipH="1" flipV="1">
            <a:off x="5338763" y="5002213"/>
            <a:ext cx="254000" cy="2301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83" name="Line 265"/>
          <p:cNvSpPr>
            <a:spLocks noChangeShapeType="1"/>
          </p:cNvSpPr>
          <p:nvPr/>
        </p:nvSpPr>
        <p:spPr bwMode="auto">
          <a:xfrm flipV="1">
            <a:off x="3271838" y="3382963"/>
            <a:ext cx="141287" cy="2444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84" name="Line 267"/>
          <p:cNvSpPr>
            <a:spLocks noChangeShapeType="1"/>
          </p:cNvSpPr>
          <p:nvPr/>
        </p:nvSpPr>
        <p:spPr bwMode="auto">
          <a:xfrm flipV="1">
            <a:off x="5353050" y="3967163"/>
            <a:ext cx="1201738"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85" name="Line 269"/>
          <p:cNvSpPr>
            <a:spLocks noChangeShapeType="1"/>
          </p:cNvSpPr>
          <p:nvPr/>
        </p:nvSpPr>
        <p:spPr bwMode="auto">
          <a:xfrm flipV="1">
            <a:off x="4602163" y="2090738"/>
            <a:ext cx="1146175" cy="8572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86" name="Line 271"/>
          <p:cNvSpPr>
            <a:spLocks noChangeShapeType="1"/>
          </p:cNvSpPr>
          <p:nvPr/>
        </p:nvSpPr>
        <p:spPr bwMode="auto">
          <a:xfrm>
            <a:off x="6102350" y="2579688"/>
            <a:ext cx="593725" cy="136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87" name="Line 272"/>
          <p:cNvSpPr>
            <a:spLocks noChangeShapeType="1"/>
          </p:cNvSpPr>
          <p:nvPr/>
        </p:nvSpPr>
        <p:spPr bwMode="auto">
          <a:xfrm flipH="1">
            <a:off x="5692775" y="3246438"/>
            <a:ext cx="182563" cy="825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88" name="Oval 275"/>
          <p:cNvSpPr>
            <a:spLocks noChangeAspect="1" noChangeArrowheads="1"/>
          </p:cNvSpPr>
          <p:nvPr/>
        </p:nvSpPr>
        <p:spPr bwMode="auto">
          <a:xfrm>
            <a:off x="3276600" y="4343400"/>
            <a:ext cx="228600" cy="222250"/>
          </a:xfrm>
          <a:prstGeom prst="ellipse">
            <a:avLst/>
          </a:prstGeom>
          <a:solidFill>
            <a:schemeClr val="bg1"/>
          </a:solidFill>
          <a:ln w="38100">
            <a:solidFill>
              <a:srgbClr val="FF0000"/>
            </a:solidFill>
            <a:prstDash val="sysDot"/>
            <a:round/>
            <a:headEnd/>
            <a:tailEnd/>
          </a:ln>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689" name="Oval 277"/>
          <p:cNvSpPr>
            <a:spLocks noChangeArrowheads="1"/>
          </p:cNvSpPr>
          <p:nvPr/>
        </p:nvSpPr>
        <p:spPr bwMode="auto">
          <a:xfrm>
            <a:off x="5719763" y="206216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690" name="Oval 278"/>
          <p:cNvSpPr>
            <a:spLocks noChangeArrowheads="1"/>
          </p:cNvSpPr>
          <p:nvPr/>
        </p:nvSpPr>
        <p:spPr bwMode="auto">
          <a:xfrm>
            <a:off x="2776538" y="324643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691" name="Oval 279"/>
          <p:cNvSpPr>
            <a:spLocks noChangeArrowheads="1"/>
          </p:cNvSpPr>
          <p:nvPr/>
        </p:nvSpPr>
        <p:spPr bwMode="auto">
          <a:xfrm>
            <a:off x="6923088" y="349091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692" name="Oval 280"/>
          <p:cNvSpPr>
            <a:spLocks noChangeArrowheads="1"/>
          </p:cNvSpPr>
          <p:nvPr/>
        </p:nvSpPr>
        <p:spPr bwMode="auto">
          <a:xfrm>
            <a:off x="5664200" y="3300413"/>
            <a:ext cx="55563"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693" name="Oval 281"/>
          <p:cNvSpPr>
            <a:spLocks noChangeArrowheads="1"/>
          </p:cNvSpPr>
          <p:nvPr/>
        </p:nvSpPr>
        <p:spPr bwMode="auto">
          <a:xfrm>
            <a:off x="4135438" y="316547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694" name="Oval 282"/>
          <p:cNvSpPr>
            <a:spLocks noChangeArrowheads="1"/>
          </p:cNvSpPr>
          <p:nvPr/>
        </p:nvSpPr>
        <p:spPr bwMode="auto">
          <a:xfrm>
            <a:off x="5310188" y="4975225"/>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695" name="Oval 283"/>
          <p:cNvSpPr>
            <a:spLocks noChangeArrowheads="1"/>
          </p:cNvSpPr>
          <p:nvPr/>
        </p:nvSpPr>
        <p:spPr bwMode="auto">
          <a:xfrm>
            <a:off x="6669088" y="2689225"/>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696" name="Oval 284"/>
          <p:cNvSpPr>
            <a:spLocks noChangeArrowheads="1"/>
          </p:cNvSpPr>
          <p:nvPr/>
        </p:nvSpPr>
        <p:spPr bwMode="auto">
          <a:xfrm>
            <a:off x="6215063" y="115093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697" name="Oval 285"/>
          <p:cNvSpPr>
            <a:spLocks noChangeArrowheads="1"/>
          </p:cNvSpPr>
          <p:nvPr/>
        </p:nvSpPr>
        <p:spPr bwMode="auto">
          <a:xfrm>
            <a:off x="5592763" y="309721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698" name="Oval 286"/>
          <p:cNvSpPr>
            <a:spLocks noChangeArrowheads="1"/>
          </p:cNvSpPr>
          <p:nvPr/>
        </p:nvSpPr>
        <p:spPr bwMode="auto">
          <a:xfrm>
            <a:off x="7899400" y="425291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699" name="Oval 287"/>
          <p:cNvSpPr>
            <a:spLocks noChangeArrowheads="1"/>
          </p:cNvSpPr>
          <p:nvPr/>
        </p:nvSpPr>
        <p:spPr bwMode="auto">
          <a:xfrm>
            <a:off x="5592763" y="421322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00" name="Oval 288"/>
          <p:cNvSpPr>
            <a:spLocks noChangeArrowheads="1"/>
          </p:cNvSpPr>
          <p:nvPr/>
        </p:nvSpPr>
        <p:spPr bwMode="auto">
          <a:xfrm>
            <a:off x="3498850" y="3014663"/>
            <a:ext cx="55563"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01" name="Oval 289"/>
          <p:cNvSpPr>
            <a:spLocks noChangeArrowheads="1"/>
          </p:cNvSpPr>
          <p:nvPr/>
        </p:nvSpPr>
        <p:spPr bwMode="auto">
          <a:xfrm>
            <a:off x="6526213" y="3940175"/>
            <a:ext cx="57150"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02" name="Oval 290"/>
          <p:cNvSpPr>
            <a:spLocks noChangeArrowheads="1"/>
          </p:cNvSpPr>
          <p:nvPr/>
        </p:nvSpPr>
        <p:spPr bwMode="auto">
          <a:xfrm>
            <a:off x="4602163" y="275748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03" name="Oval 291"/>
          <p:cNvSpPr>
            <a:spLocks noChangeArrowheads="1"/>
          </p:cNvSpPr>
          <p:nvPr/>
        </p:nvSpPr>
        <p:spPr bwMode="auto">
          <a:xfrm>
            <a:off x="4178300" y="2252663"/>
            <a:ext cx="55563"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04" name="Oval 292"/>
          <p:cNvSpPr>
            <a:spLocks noChangeArrowheads="1"/>
          </p:cNvSpPr>
          <p:nvPr/>
        </p:nvSpPr>
        <p:spPr bwMode="auto">
          <a:xfrm>
            <a:off x="3271838" y="105568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05" name="Oval 293"/>
          <p:cNvSpPr>
            <a:spLocks noChangeArrowheads="1"/>
          </p:cNvSpPr>
          <p:nvPr/>
        </p:nvSpPr>
        <p:spPr bwMode="auto">
          <a:xfrm>
            <a:off x="3767138" y="364172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06" name="Oval 294"/>
          <p:cNvSpPr>
            <a:spLocks noChangeArrowheads="1"/>
          </p:cNvSpPr>
          <p:nvPr/>
        </p:nvSpPr>
        <p:spPr bwMode="auto">
          <a:xfrm>
            <a:off x="6894513" y="368141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07" name="Oval 295"/>
          <p:cNvSpPr>
            <a:spLocks noChangeArrowheads="1"/>
          </p:cNvSpPr>
          <p:nvPr/>
        </p:nvSpPr>
        <p:spPr bwMode="auto">
          <a:xfrm>
            <a:off x="6272213" y="483870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08" name="Oval 296"/>
          <p:cNvSpPr>
            <a:spLocks noChangeArrowheads="1"/>
          </p:cNvSpPr>
          <p:nvPr/>
        </p:nvSpPr>
        <p:spPr bwMode="auto">
          <a:xfrm>
            <a:off x="3101975" y="339566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09" name="Oval 297"/>
          <p:cNvSpPr>
            <a:spLocks noChangeArrowheads="1"/>
          </p:cNvSpPr>
          <p:nvPr/>
        </p:nvSpPr>
        <p:spPr bwMode="auto">
          <a:xfrm>
            <a:off x="2578100" y="300196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10" name="Oval 298"/>
          <p:cNvSpPr>
            <a:spLocks noChangeArrowheads="1"/>
          </p:cNvSpPr>
          <p:nvPr/>
        </p:nvSpPr>
        <p:spPr bwMode="auto">
          <a:xfrm>
            <a:off x="3711575" y="3436938"/>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11" name="Oval 299"/>
          <p:cNvSpPr>
            <a:spLocks noChangeArrowheads="1"/>
          </p:cNvSpPr>
          <p:nvPr/>
        </p:nvSpPr>
        <p:spPr bwMode="auto">
          <a:xfrm>
            <a:off x="4956175" y="3273425"/>
            <a:ext cx="57150"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12" name="Oval 300"/>
          <p:cNvSpPr>
            <a:spLocks noChangeArrowheads="1"/>
          </p:cNvSpPr>
          <p:nvPr/>
        </p:nvSpPr>
        <p:spPr bwMode="auto">
          <a:xfrm>
            <a:off x="6257925" y="2225675"/>
            <a:ext cx="57150"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13" name="Oval 301"/>
          <p:cNvSpPr>
            <a:spLocks noChangeArrowheads="1"/>
          </p:cNvSpPr>
          <p:nvPr/>
        </p:nvSpPr>
        <p:spPr bwMode="auto">
          <a:xfrm>
            <a:off x="5253038" y="362743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14" name="Oval 302"/>
          <p:cNvSpPr>
            <a:spLocks noChangeArrowheads="1"/>
          </p:cNvSpPr>
          <p:nvPr/>
        </p:nvSpPr>
        <p:spPr bwMode="auto">
          <a:xfrm>
            <a:off x="5353050" y="3178175"/>
            <a:ext cx="55563"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15" name="Oval 303"/>
          <p:cNvSpPr>
            <a:spLocks noChangeArrowheads="1"/>
          </p:cNvSpPr>
          <p:nvPr/>
        </p:nvSpPr>
        <p:spPr bwMode="auto">
          <a:xfrm>
            <a:off x="3386138" y="3355975"/>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16" name="Oval 304"/>
          <p:cNvSpPr>
            <a:spLocks noChangeArrowheads="1"/>
          </p:cNvSpPr>
          <p:nvPr/>
        </p:nvSpPr>
        <p:spPr bwMode="auto">
          <a:xfrm>
            <a:off x="4829175" y="1885950"/>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17" name="Oval 305"/>
          <p:cNvSpPr>
            <a:spLocks noChangeArrowheads="1"/>
          </p:cNvSpPr>
          <p:nvPr/>
        </p:nvSpPr>
        <p:spPr bwMode="auto">
          <a:xfrm>
            <a:off x="3243263" y="360045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18" name="Oval 306"/>
          <p:cNvSpPr>
            <a:spLocks noChangeArrowheads="1"/>
          </p:cNvSpPr>
          <p:nvPr/>
        </p:nvSpPr>
        <p:spPr bwMode="auto">
          <a:xfrm>
            <a:off x="5324475" y="3967163"/>
            <a:ext cx="55563"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19" name="Oval 307"/>
          <p:cNvSpPr>
            <a:spLocks noChangeArrowheads="1"/>
          </p:cNvSpPr>
          <p:nvPr/>
        </p:nvSpPr>
        <p:spPr bwMode="auto">
          <a:xfrm>
            <a:off x="4573588" y="291941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20" name="Oval 308"/>
          <p:cNvSpPr>
            <a:spLocks noChangeArrowheads="1"/>
          </p:cNvSpPr>
          <p:nvPr/>
        </p:nvSpPr>
        <p:spPr bwMode="auto">
          <a:xfrm>
            <a:off x="6073775" y="255270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21" name="Oval 309"/>
          <p:cNvSpPr>
            <a:spLocks noChangeArrowheads="1"/>
          </p:cNvSpPr>
          <p:nvPr/>
        </p:nvSpPr>
        <p:spPr bwMode="auto">
          <a:xfrm>
            <a:off x="5848350" y="3219450"/>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22" name="Oval 310"/>
          <p:cNvSpPr>
            <a:spLocks noChangeArrowheads="1"/>
          </p:cNvSpPr>
          <p:nvPr/>
        </p:nvSpPr>
        <p:spPr bwMode="auto">
          <a:xfrm>
            <a:off x="2338388" y="380523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23" name="Oval 311"/>
          <p:cNvSpPr>
            <a:spLocks noChangeArrowheads="1"/>
          </p:cNvSpPr>
          <p:nvPr/>
        </p:nvSpPr>
        <p:spPr bwMode="auto">
          <a:xfrm>
            <a:off x="2154238" y="391318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24" name="Oval 312"/>
          <p:cNvSpPr>
            <a:spLocks noChangeArrowheads="1"/>
          </p:cNvSpPr>
          <p:nvPr/>
        </p:nvSpPr>
        <p:spPr bwMode="auto">
          <a:xfrm>
            <a:off x="1900238" y="4416425"/>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25" name="Oval 313"/>
          <p:cNvSpPr>
            <a:spLocks noChangeArrowheads="1"/>
          </p:cNvSpPr>
          <p:nvPr/>
        </p:nvSpPr>
        <p:spPr bwMode="auto">
          <a:xfrm>
            <a:off x="4389438" y="272891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26" name="Oval 314"/>
          <p:cNvSpPr>
            <a:spLocks noChangeArrowheads="1"/>
          </p:cNvSpPr>
          <p:nvPr/>
        </p:nvSpPr>
        <p:spPr bwMode="auto">
          <a:xfrm>
            <a:off x="7121525" y="3436938"/>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27" name="Oval 315"/>
          <p:cNvSpPr>
            <a:spLocks noChangeArrowheads="1"/>
          </p:cNvSpPr>
          <p:nvPr/>
        </p:nvSpPr>
        <p:spPr bwMode="auto">
          <a:xfrm>
            <a:off x="1984375" y="464820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28" name="Oval 316"/>
          <p:cNvSpPr>
            <a:spLocks noChangeArrowheads="1"/>
          </p:cNvSpPr>
          <p:nvPr/>
        </p:nvSpPr>
        <p:spPr bwMode="auto">
          <a:xfrm>
            <a:off x="1927225" y="434816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29" name="Oval 317"/>
          <p:cNvSpPr>
            <a:spLocks noChangeArrowheads="1"/>
          </p:cNvSpPr>
          <p:nvPr/>
        </p:nvSpPr>
        <p:spPr bwMode="auto">
          <a:xfrm>
            <a:off x="7121525" y="3097213"/>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30" name="Oval 318"/>
          <p:cNvSpPr>
            <a:spLocks noChangeArrowheads="1"/>
          </p:cNvSpPr>
          <p:nvPr/>
        </p:nvSpPr>
        <p:spPr bwMode="auto">
          <a:xfrm>
            <a:off x="4106863" y="501491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31" name="Oval 319"/>
          <p:cNvSpPr>
            <a:spLocks noChangeArrowheads="1"/>
          </p:cNvSpPr>
          <p:nvPr/>
        </p:nvSpPr>
        <p:spPr bwMode="auto">
          <a:xfrm>
            <a:off x="1984375" y="425291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32" name="Oval 320"/>
          <p:cNvSpPr>
            <a:spLocks noChangeArrowheads="1"/>
          </p:cNvSpPr>
          <p:nvPr/>
        </p:nvSpPr>
        <p:spPr bwMode="auto">
          <a:xfrm>
            <a:off x="6499225" y="2212975"/>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33" name="Oval 321"/>
          <p:cNvSpPr>
            <a:spLocks noChangeArrowheads="1"/>
          </p:cNvSpPr>
          <p:nvPr/>
        </p:nvSpPr>
        <p:spPr bwMode="auto">
          <a:xfrm>
            <a:off x="3527425" y="1477963"/>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34" name="Oval 322"/>
          <p:cNvSpPr>
            <a:spLocks noChangeArrowheads="1"/>
          </p:cNvSpPr>
          <p:nvPr/>
        </p:nvSpPr>
        <p:spPr bwMode="auto">
          <a:xfrm>
            <a:off x="3838575" y="1463675"/>
            <a:ext cx="55563"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35" name="Oval 323"/>
          <p:cNvSpPr>
            <a:spLocks noChangeArrowheads="1"/>
          </p:cNvSpPr>
          <p:nvPr/>
        </p:nvSpPr>
        <p:spPr bwMode="auto">
          <a:xfrm>
            <a:off x="6499225" y="960438"/>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36" name="Oval 324"/>
          <p:cNvSpPr>
            <a:spLocks noChangeArrowheads="1"/>
          </p:cNvSpPr>
          <p:nvPr/>
        </p:nvSpPr>
        <p:spPr bwMode="auto">
          <a:xfrm>
            <a:off x="3810000" y="3368675"/>
            <a:ext cx="57150"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37" name="Oval 325"/>
          <p:cNvSpPr>
            <a:spLocks noChangeArrowheads="1"/>
          </p:cNvSpPr>
          <p:nvPr/>
        </p:nvSpPr>
        <p:spPr bwMode="auto">
          <a:xfrm>
            <a:off x="3271838" y="198120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38" name="Oval 326"/>
          <p:cNvSpPr>
            <a:spLocks noChangeArrowheads="1"/>
          </p:cNvSpPr>
          <p:nvPr/>
        </p:nvSpPr>
        <p:spPr bwMode="auto">
          <a:xfrm>
            <a:off x="1998663" y="415766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39" name="Oval 327"/>
          <p:cNvSpPr>
            <a:spLocks noChangeArrowheads="1"/>
          </p:cNvSpPr>
          <p:nvPr/>
        </p:nvSpPr>
        <p:spPr bwMode="auto">
          <a:xfrm>
            <a:off x="7164388" y="3871913"/>
            <a:ext cx="55562"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40" name="Oval 328"/>
          <p:cNvSpPr>
            <a:spLocks noChangeArrowheads="1"/>
          </p:cNvSpPr>
          <p:nvPr/>
        </p:nvSpPr>
        <p:spPr bwMode="auto">
          <a:xfrm>
            <a:off x="3271838" y="508317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41" name="Oval 329"/>
          <p:cNvSpPr>
            <a:spLocks noChangeArrowheads="1"/>
          </p:cNvSpPr>
          <p:nvPr/>
        </p:nvSpPr>
        <p:spPr bwMode="auto">
          <a:xfrm>
            <a:off x="3286125" y="176371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42" name="Oval 330"/>
          <p:cNvSpPr>
            <a:spLocks noChangeArrowheads="1"/>
          </p:cNvSpPr>
          <p:nvPr/>
        </p:nvSpPr>
        <p:spPr bwMode="auto">
          <a:xfrm>
            <a:off x="2706688" y="3546475"/>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43" name="Oval 331"/>
          <p:cNvSpPr>
            <a:spLocks noChangeArrowheads="1"/>
          </p:cNvSpPr>
          <p:nvPr/>
        </p:nvSpPr>
        <p:spPr bwMode="auto">
          <a:xfrm>
            <a:off x="3300413" y="1558925"/>
            <a:ext cx="57150"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44" name="Oval 332"/>
          <p:cNvSpPr>
            <a:spLocks noChangeArrowheads="1"/>
          </p:cNvSpPr>
          <p:nvPr/>
        </p:nvSpPr>
        <p:spPr bwMode="auto">
          <a:xfrm>
            <a:off x="2663825" y="380523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45" name="Oval 333"/>
          <p:cNvSpPr>
            <a:spLocks noChangeArrowheads="1"/>
          </p:cNvSpPr>
          <p:nvPr/>
        </p:nvSpPr>
        <p:spPr bwMode="auto">
          <a:xfrm>
            <a:off x="3752850" y="353218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46" name="Oval 334"/>
          <p:cNvSpPr>
            <a:spLocks noChangeArrowheads="1"/>
          </p:cNvSpPr>
          <p:nvPr/>
        </p:nvSpPr>
        <p:spPr bwMode="auto">
          <a:xfrm>
            <a:off x="3060700" y="5246688"/>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47" name="Oval 335"/>
          <p:cNvSpPr>
            <a:spLocks noChangeArrowheads="1"/>
          </p:cNvSpPr>
          <p:nvPr/>
        </p:nvSpPr>
        <p:spPr bwMode="auto">
          <a:xfrm>
            <a:off x="2238375" y="472916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48" name="Oval 336"/>
          <p:cNvSpPr>
            <a:spLocks noChangeArrowheads="1"/>
          </p:cNvSpPr>
          <p:nvPr/>
        </p:nvSpPr>
        <p:spPr bwMode="auto">
          <a:xfrm>
            <a:off x="2281238" y="320516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49" name="Oval 337"/>
          <p:cNvSpPr>
            <a:spLocks noChangeArrowheads="1"/>
          </p:cNvSpPr>
          <p:nvPr/>
        </p:nvSpPr>
        <p:spPr bwMode="auto">
          <a:xfrm>
            <a:off x="6681788" y="379095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50" name="Oval 338"/>
          <p:cNvSpPr>
            <a:spLocks noChangeArrowheads="1"/>
          </p:cNvSpPr>
          <p:nvPr/>
        </p:nvSpPr>
        <p:spPr bwMode="auto">
          <a:xfrm>
            <a:off x="3951288" y="507047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51" name="Oval 339"/>
          <p:cNvSpPr>
            <a:spLocks noChangeArrowheads="1"/>
          </p:cNvSpPr>
          <p:nvPr/>
        </p:nvSpPr>
        <p:spPr bwMode="auto">
          <a:xfrm>
            <a:off x="5267325" y="168116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52" name="Oval 340"/>
          <p:cNvSpPr>
            <a:spLocks noChangeArrowheads="1"/>
          </p:cNvSpPr>
          <p:nvPr/>
        </p:nvSpPr>
        <p:spPr bwMode="auto">
          <a:xfrm>
            <a:off x="2706688" y="4987925"/>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53" name="Oval 341"/>
          <p:cNvSpPr>
            <a:spLocks noChangeArrowheads="1"/>
          </p:cNvSpPr>
          <p:nvPr/>
        </p:nvSpPr>
        <p:spPr bwMode="auto">
          <a:xfrm>
            <a:off x="5564188" y="520541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54" name="Oval 342"/>
          <p:cNvSpPr>
            <a:spLocks noChangeArrowheads="1"/>
          </p:cNvSpPr>
          <p:nvPr/>
        </p:nvSpPr>
        <p:spPr bwMode="auto">
          <a:xfrm>
            <a:off x="3724275" y="5137150"/>
            <a:ext cx="57150"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55" name="Oval 343"/>
          <p:cNvSpPr>
            <a:spLocks noChangeArrowheads="1"/>
          </p:cNvSpPr>
          <p:nvPr/>
        </p:nvSpPr>
        <p:spPr bwMode="auto">
          <a:xfrm>
            <a:off x="2706688" y="5192713"/>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56" name="Oval 344"/>
          <p:cNvSpPr>
            <a:spLocks noChangeArrowheads="1"/>
          </p:cNvSpPr>
          <p:nvPr/>
        </p:nvSpPr>
        <p:spPr bwMode="auto">
          <a:xfrm>
            <a:off x="2154238" y="399573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57" name="Oval 345"/>
          <p:cNvSpPr>
            <a:spLocks noChangeArrowheads="1"/>
          </p:cNvSpPr>
          <p:nvPr/>
        </p:nvSpPr>
        <p:spPr bwMode="auto">
          <a:xfrm>
            <a:off x="6030913" y="332898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58" name="Oval 346"/>
          <p:cNvSpPr>
            <a:spLocks noChangeArrowheads="1"/>
          </p:cNvSpPr>
          <p:nvPr/>
        </p:nvSpPr>
        <p:spPr bwMode="auto">
          <a:xfrm>
            <a:off x="5903913" y="511016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59" name="Oval 347"/>
          <p:cNvSpPr>
            <a:spLocks noChangeArrowheads="1"/>
          </p:cNvSpPr>
          <p:nvPr/>
        </p:nvSpPr>
        <p:spPr bwMode="auto">
          <a:xfrm>
            <a:off x="6229350" y="198120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60" name="Oval 348"/>
          <p:cNvSpPr>
            <a:spLocks noChangeArrowheads="1"/>
          </p:cNvSpPr>
          <p:nvPr/>
        </p:nvSpPr>
        <p:spPr bwMode="auto">
          <a:xfrm>
            <a:off x="2082800" y="407670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61" name="Oval 349"/>
          <p:cNvSpPr>
            <a:spLocks noChangeArrowheads="1"/>
          </p:cNvSpPr>
          <p:nvPr/>
        </p:nvSpPr>
        <p:spPr bwMode="auto">
          <a:xfrm>
            <a:off x="2890838" y="960438"/>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62" name="Oval 350"/>
          <p:cNvSpPr>
            <a:spLocks noChangeArrowheads="1"/>
          </p:cNvSpPr>
          <p:nvPr/>
        </p:nvSpPr>
        <p:spPr bwMode="auto">
          <a:xfrm>
            <a:off x="2960688" y="343693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63" name="Oval 351"/>
          <p:cNvSpPr>
            <a:spLocks noChangeArrowheads="1"/>
          </p:cNvSpPr>
          <p:nvPr/>
        </p:nvSpPr>
        <p:spPr bwMode="auto">
          <a:xfrm>
            <a:off x="3413125" y="516572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64" name="Oval 352"/>
          <p:cNvSpPr>
            <a:spLocks noChangeArrowheads="1"/>
          </p:cNvSpPr>
          <p:nvPr/>
        </p:nvSpPr>
        <p:spPr bwMode="auto">
          <a:xfrm>
            <a:off x="2508250" y="342423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65" name="Oval 353"/>
          <p:cNvSpPr>
            <a:spLocks noChangeArrowheads="1"/>
          </p:cNvSpPr>
          <p:nvPr/>
        </p:nvSpPr>
        <p:spPr bwMode="auto">
          <a:xfrm>
            <a:off x="5621338" y="1585913"/>
            <a:ext cx="57150"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66" name="Oval 354"/>
          <p:cNvSpPr>
            <a:spLocks noChangeArrowheads="1"/>
          </p:cNvSpPr>
          <p:nvPr/>
        </p:nvSpPr>
        <p:spPr bwMode="auto">
          <a:xfrm>
            <a:off x="2366963" y="2974975"/>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67" name="Oval 355"/>
          <p:cNvSpPr>
            <a:spLocks noChangeArrowheads="1"/>
          </p:cNvSpPr>
          <p:nvPr/>
        </p:nvSpPr>
        <p:spPr bwMode="auto">
          <a:xfrm>
            <a:off x="2493963" y="3790950"/>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68" name="Oval 356"/>
          <p:cNvSpPr>
            <a:spLocks noChangeArrowheads="1"/>
          </p:cNvSpPr>
          <p:nvPr/>
        </p:nvSpPr>
        <p:spPr bwMode="auto">
          <a:xfrm>
            <a:off x="6838950" y="1300163"/>
            <a:ext cx="55563"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69" name="Oval 357"/>
          <p:cNvSpPr>
            <a:spLocks noChangeArrowheads="1"/>
          </p:cNvSpPr>
          <p:nvPr/>
        </p:nvSpPr>
        <p:spPr bwMode="auto">
          <a:xfrm>
            <a:off x="2082800" y="496093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70" name="Oval 358"/>
          <p:cNvSpPr>
            <a:spLocks noChangeArrowheads="1"/>
          </p:cNvSpPr>
          <p:nvPr/>
        </p:nvSpPr>
        <p:spPr bwMode="auto">
          <a:xfrm>
            <a:off x="2395538" y="2674938"/>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71" name="Oval 359"/>
          <p:cNvSpPr>
            <a:spLocks noChangeArrowheads="1"/>
          </p:cNvSpPr>
          <p:nvPr/>
        </p:nvSpPr>
        <p:spPr bwMode="auto">
          <a:xfrm>
            <a:off x="4164013" y="1504950"/>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72" name="Oval 360"/>
          <p:cNvSpPr>
            <a:spLocks noChangeArrowheads="1"/>
          </p:cNvSpPr>
          <p:nvPr/>
        </p:nvSpPr>
        <p:spPr bwMode="auto">
          <a:xfrm>
            <a:off x="5848350" y="3382963"/>
            <a:ext cx="55563"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73" name="Oval 361"/>
          <p:cNvSpPr>
            <a:spLocks noChangeArrowheads="1"/>
          </p:cNvSpPr>
          <p:nvPr/>
        </p:nvSpPr>
        <p:spPr bwMode="auto">
          <a:xfrm>
            <a:off x="2281238" y="3900488"/>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74" name="Oval 362"/>
          <p:cNvSpPr>
            <a:spLocks noChangeArrowheads="1"/>
          </p:cNvSpPr>
          <p:nvPr/>
        </p:nvSpPr>
        <p:spPr bwMode="auto">
          <a:xfrm>
            <a:off x="3541713" y="5041900"/>
            <a:ext cx="55562" cy="55563"/>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75" name="Oval 363"/>
          <p:cNvSpPr>
            <a:spLocks noChangeArrowheads="1"/>
          </p:cNvSpPr>
          <p:nvPr/>
        </p:nvSpPr>
        <p:spPr bwMode="auto">
          <a:xfrm>
            <a:off x="2211388" y="4484688"/>
            <a:ext cx="55562"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76" name="Oval 364"/>
          <p:cNvSpPr>
            <a:spLocks noChangeArrowheads="1"/>
          </p:cNvSpPr>
          <p:nvPr/>
        </p:nvSpPr>
        <p:spPr bwMode="auto">
          <a:xfrm>
            <a:off x="5607050" y="300196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77" name="Oval 365"/>
          <p:cNvSpPr>
            <a:spLocks noChangeArrowheads="1"/>
          </p:cNvSpPr>
          <p:nvPr/>
        </p:nvSpPr>
        <p:spPr bwMode="auto">
          <a:xfrm>
            <a:off x="5281613" y="527367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78" name="Oval 366"/>
          <p:cNvSpPr>
            <a:spLocks noChangeArrowheads="1"/>
          </p:cNvSpPr>
          <p:nvPr/>
        </p:nvSpPr>
        <p:spPr bwMode="auto">
          <a:xfrm>
            <a:off x="6159500" y="1681163"/>
            <a:ext cx="55563" cy="55562"/>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79" name="Oval 367"/>
          <p:cNvSpPr>
            <a:spLocks noChangeArrowheads="1"/>
          </p:cNvSpPr>
          <p:nvPr/>
        </p:nvSpPr>
        <p:spPr bwMode="auto">
          <a:xfrm>
            <a:off x="2960688" y="5097463"/>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80" name="Oval 368"/>
          <p:cNvSpPr>
            <a:spLocks noChangeArrowheads="1"/>
          </p:cNvSpPr>
          <p:nvPr/>
        </p:nvSpPr>
        <p:spPr bwMode="auto">
          <a:xfrm>
            <a:off x="2436813" y="4987925"/>
            <a:ext cx="57150" cy="53975"/>
          </a:xfrm>
          <a:prstGeom prst="ellipse">
            <a:avLst/>
          </a:prstGeom>
          <a:solidFill>
            <a:srgbClr val="4D00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81" name="Oval 369"/>
          <p:cNvSpPr>
            <a:spLocks noChangeArrowheads="1"/>
          </p:cNvSpPr>
          <p:nvPr/>
        </p:nvSpPr>
        <p:spPr bwMode="auto">
          <a:xfrm>
            <a:off x="3357563" y="4416425"/>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82" name="Oval 371"/>
          <p:cNvSpPr>
            <a:spLocks noChangeArrowheads="1"/>
          </p:cNvSpPr>
          <p:nvPr/>
        </p:nvSpPr>
        <p:spPr bwMode="auto">
          <a:xfrm>
            <a:off x="5719763" y="206216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83" name="Oval 372"/>
          <p:cNvSpPr>
            <a:spLocks noChangeArrowheads="1"/>
          </p:cNvSpPr>
          <p:nvPr/>
        </p:nvSpPr>
        <p:spPr bwMode="auto">
          <a:xfrm>
            <a:off x="2776538" y="324643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84" name="Oval 373"/>
          <p:cNvSpPr>
            <a:spLocks noChangeArrowheads="1"/>
          </p:cNvSpPr>
          <p:nvPr/>
        </p:nvSpPr>
        <p:spPr bwMode="auto">
          <a:xfrm>
            <a:off x="6923088" y="349091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85" name="Oval 374"/>
          <p:cNvSpPr>
            <a:spLocks noChangeArrowheads="1"/>
          </p:cNvSpPr>
          <p:nvPr/>
        </p:nvSpPr>
        <p:spPr bwMode="auto">
          <a:xfrm>
            <a:off x="5664200" y="3300413"/>
            <a:ext cx="55563"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86" name="Oval 375"/>
          <p:cNvSpPr>
            <a:spLocks noChangeArrowheads="1"/>
          </p:cNvSpPr>
          <p:nvPr/>
        </p:nvSpPr>
        <p:spPr bwMode="auto">
          <a:xfrm>
            <a:off x="4135438" y="316547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87" name="Oval 376"/>
          <p:cNvSpPr>
            <a:spLocks noChangeArrowheads="1"/>
          </p:cNvSpPr>
          <p:nvPr/>
        </p:nvSpPr>
        <p:spPr bwMode="auto">
          <a:xfrm>
            <a:off x="5310188" y="4975225"/>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88" name="Oval 377"/>
          <p:cNvSpPr>
            <a:spLocks noChangeArrowheads="1"/>
          </p:cNvSpPr>
          <p:nvPr/>
        </p:nvSpPr>
        <p:spPr bwMode="auto">
          <a:xfrm>
            <a:off x="6669088" y="2689225"/>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89" name="Oval 378"/>
          <p:cNvSpPr>
            <a:spLocks noChangeArrowheads="1"/>
          </p:cNvSpPr>
          <p:nvPr/>
        </p:nvSpPr>
        <p:spPr bwMode="auto">
          <a:xfrm>
            <a:off x="6215063" y="115093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90" name="Oval 379"/>
          <p:cNvSpPr>
            <a:spLocks noChangeArrowheads="1"/>
          </p:cNvSpPr>
          <p:nvPr/>
        </p:nvSpPr>
        <p:spPr bwMode="auto">
          <a:xfrm>
            <a:off x="5592763" y="309721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91" name="Oval 380"/>
          <p:cNvSpPr>
            <a:spLocks noChangeArrowheads="1"/>
          </p:cNvSpPr>
          <p:nvPr/>
        </p:nvSpPr>
        <p:spPr bwMode="auto">
          <a:xfrm>
            <a:off x="7899400" y="425291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92" name="Oval 381"/>
          <p:cNvSpPr>
            <a:spLocks noChangeArrowheads="1"/>
          </p:cNvSpPr>
          <p:nvPr/>
        </p:nvSpPr>
        <p:spPr bwMode="auto">
          <a:xfrm>
            <a:off x="5592763" y="421322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93" name="Oval 382"/>
          <p:cNvSpPr>
            <a:spLocks noChangeArrowheads="1"/>
          </p:cNvSpPr>
          <p:nvPr/>
        </p:nvSpPr>
        <p:spPr bwMode="auto">
          <a:xfrm>
            <a:off x="3498850" y="3014663"/>
            <a:ext cx="55563"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94" name="Oval 383"/>
          <p:cNvSpPr>
            <a:spLocks noChangeArrowheads="1"/>
          </p:cNvSpPr>
          <p:nvPr/>
        </p:nvSpPr>
        <p:spPr bwMode="auto">
          <a:xfrm>
            <a:off x="6526213" y="3940175"/>
            <a:ext cx="57150"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95" name="Oval 384"/>
          <p:cNvSpPr>
            <a:spLocks noChangeArrowheads="1"/>
          </p:cNvSpPr>
          <p:nvPr/>
        </p:nvSpPr>
        <p:spPr bwMode="auto">
          <a:xfrm>
            <a:off x="4602163" y="275748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96" name="Oval 385"/>
          <p:cNvSpPr>
            <a:spLocks noChangeArrowheads="1"/>
          </p:cNvSpPr>
          <p:nvPr/>
        </p:nvSpPr>
        <p:spPr bwMode="auto">
          <a:xfrm>
            <a:off x="4178300" y="2252663"/>
            <a:ext cx="55563"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97" name="Oval 386"/>
          <p:cNvSpPr>
            <a:spLocks noChangeArrowheads="1"/>
          </p:cNvSpPr>
          <p:nvPr/>
        </p:nvSpPr>
        <p:spPr bwMode="auto">
          <a:xfrm>
            <a:off x="3271838" y="105568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98" name="Oval 387"/>
          <p:cNvSpPr>
            <a:spLocks noChangeArrowheads="1"/>
          </p:cNvSpPr>
          <p:nvPr/>
        </p:nvSpPr>
        <p:spPr bwMode="auto">
          <a:xfrm>
            <a:off x="3767138" y="364172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799" name="Oval 388"/>
          <p:cNvSpPr>
            <a:spLocks noChangeArrowheads="1"/>
          </p:cNvSpPr>
          <p:nvPr/>
        </p:nvSpPr>
        <p:spPr bwMode="auto">
          <a:xfrm>
            <a:off x="6894513" y="368141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00" name="Oval 389"/>
          <p:cNvSpPr>
            <a:spLocks noChangeArrowheads="1"/>
          </p:cNvSpPr>
          <p:nvPr/>
        </p:nvSpPr>
        <p:spPr bwMode="auto">
          <a:xfrm>
            <a:off x="6272213" y="483870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01" name="Oval 390"/>
          <p:cNvSpPr>
            <a:spLocks noChangeArrowheads="1"/>
          </p:cNvSpPr>
          <p:nvPr/>
        </p:nvSpPr>
        <p:spPr bwMode="auto">
          <a:xfrm>
            <a:off x="3101975" y="339566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02" name="Oval 391"/>
          <p:cNvSpPr>
            <a:spLocks noChangeArrowheads="1"/>
          </p:cNvSpPr>
          <p:nvPr/>
        </p:nvSpPr>
        <p:spPr bwMode="auto">
          <a:xfrm>
            <a:off x="2578100" y="300196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03" name="Oval 392"/>
          <p:cNvSpPr>
            <a:spLocks noChangeArrowheads="1"/>
          </p:cNvSpPr>
          <p:nvPr/>
        </p:nvSpPr>
        <p:spPr bwMode="auto">
          <a:xfrm>
            <a:off x="3711575" y="3436938"/>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04" name="Oval 393"/>
          <p:cNvSpPr>
            <a:spLocks noChangeArrowheads="1"/>
          </p:cNvSpPr>
          <p:nvPr/>
        </p:nvSpPr>
        <p:spPr bwMode="auto">
          <a:xfrm>
            <a:off x="4956175" y="3273425"/>
            <a:ext cx="57150"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05" name="Oval 394"/>
          <p:cNvSpPr>
            <a:spLocks noChangeArrowheads="1"/>
          </p:cNvSpPr>
          <p:nvPr/>
        </p:nvSpPr>
        <p:spPr bwMode="auto">
          <a:xfrm>
            <a:off x="6257925" y="2225675"/>
            <a:ext cx="57150"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06" name="Oval 395"/>
          <p:cNvSpPr>
            <a:spLocks noChangeArrowheads="1"/>
          </p:cNvSpPr>
          <p:nvPr/>
        </p:nvSpPr>
        <p:spPr bwMode="auto">
          <a:xfrm>
            <a:off x="5253038" y="362743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07" name="Oval 396"/>
          <p:cNvSpPr>
            <a:spLocks noChangeArrowheads="1"/>
          </p:cNvSpPr>
          <p:nvPr/>
        </p:nvSpPr>
        <p:spPr bwMode="auto">
          <a:xfrm>
            <a:off x="5353050" y="3178175"/>
            <a:ext cx="55563"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08" name="Oval 397"/>
          <p:cNvSpPr>
            <a:spLocks noChangeArrowheads="1"/>
          </p:cNvSpPr>
          <p:nvPr/>
        </p:nvSpPr>
        <p:spPr bwMode="auto">
          <a:xfrm>
            <a:off x="3386138" y="3355975"/>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09" name="Oval 398"/>
          <p:cNvSpPr>
            <a:spLocks noChangeArrowheads="1"/>
          </p:cNvSpPr>
          <p:nvPr/>
        </p:nvSpPr>
        <p:spPr bwMode="auto">
          <a:xfrm>
            <a:off x="4829175" y="1885950"/>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10" name="Oval 399"/>
          <p:cNvSpPr>
            <a:spLocks noChangeArrowheads="1"/>
          </p:cNvSpPr>
          <p:nvPr/>
        </p:nvSpPr>
        <p:spPr bwMode="auto">
          <a:xfrm>
            <a:off x="3243263" y="360045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11" name="Oval 400"/>
          <p:cNvSpPr>
            <a:spLocks noChangeArrowheads="1"/>
          </p:cNvSpPr>
          <p:nvPr/>
        </p:nvSpPr>
        <p:spPr bwMode="auto">
          <a:xfrm>
            <a:off x="5324475" y="3967163"/>
            <a:ext cx="55563"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12" name="Oval 401"/>
          <p:cNvSpPr>
            <a:spLocks noChangeArrowheads="1"/>
          </p:cNvSpPr>
          <p:nvPr/>
        </p:nvSpPr>
        <p:spPr bwMode="auto">
          <a:xfrm>
            <a:off x="4573588" y="291941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13" name="Oval 402"/>
          <p:cNvSpPr>
            <a:spLocks noChangeArrowheads="1"/>
          </p:cNvSpPr>
          <p:nvPr/>
        </p:nvSpPr>
        <p:spPr bwMode="auto">
          <a:xfrm>
            <a:off x="6073775" y="255270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14" name="Oval 403"/>
          <p:cNvSpPr>
            <a:spLocks noChangeArrowheads="1"/>
          </p:cNvSpPr>
          <p:nvPr/>
        </p:nvSpPr>
        <p:spPr bwMode="auto">
          <a:xfrm>
            <a:off x="5848350" y="3219450"/>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15" name="Oval 404"/>
          <p:cNvSpPr>
            <a:spLocks noChangeArrowheads="1"/>
          </p:cNvSpPr>
          <p:nvPr/>
        </p:nvSpPr>
        <p:spPr bwMode="auto">
          <a:xfrm>
            <a:off x="2338388" y="380523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16" name="Oval 405"/>
          <p:cNvSpPr>
            <a:spLocks noChangeArrowheads="1"/>
          </p:cNvSpPr>
          <p:nvPr/>
        </p:nvSpPr>
        <p:spPr bwMode="auto">
          <a:xfrm>
            <a:off x="2154238" y="391318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17" name="Oval 406"/>
          <p:cNvSpPr>
            <a:spLocks noChangeArrowheads="1"/>
          </p:cNvSpPr>
          <p:nvPr/>
        </p:nvSpPr>
        <p:spPr bwMode="auto">
          <a:xfrm>
            <a:off x="1900238" y="4416425"/>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18" name="Oval 407"/>
          <p:cNvSpPr>
            <a:spLocks noChangeArrowheads="1"/>
          </p:cNvSpPr>
          <p:nvPr/>
        </p:nvSpPr>
        <p:spPr bwMode="auto">
          <a:xfrm>
            <a:off x="4389438" y="272891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19" name="Oval 409"/>
          <p:cNvSpPr>
            <a:spLocks noChangeArrowheads="1"/>
          </p:cNvSpPr>
          <p:nvPr/>
        </p:nvSpPr>
        <p:spPr bwMode="auto">
          <a:xfrm>
            <a:off x="7121525" y="3436938"/>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20" name="Oval 410"/>
          <p:cNvSpPr>
            <a:spLocks noChangeArrowheads="1"/>
          </p:cNvSpPr>
          <p:nvPr/>
        </p:nvSpPr>
        <p:spPr bwMode="auto">
          <a:xfrm>
            <a:off x="1984375" y="464820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21" name="Oval 411"/>
          <p:cNvSpPr>
            <a:spLocks noChangeArrowheads="1"/>
          </p:cNvSpPr>
          <p:nvPr/>
        </p:nvSpPr>
        <p:spPr bwMode="auto">
          <a:xfrm>
            <a:off x="1927225" y="434816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22" name="Oval 412"/>
          <p:cNvSpPr>
            <a:spLocks noChangeArrowheads="1"/>
          </p:cNvSpPr>
          <p:nvPr/>
        </p:nvSpPr>
        <p:spPr bwMode="auto">
          <a:xfrm>
            <a:off x="7121525" y="3097213"/>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23" name="Oval 413"/>
          <p:cNvSpPr>
            <a:spLocks noChangeArrowheads="1"/>
          </p:cNvSpPr>
          <p:nvPr/>
        </p:nvSpPr>
        <p:spPr bwMode="auto">
          <a:xfrm>
            <a:off x="4106863" y="501491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24" name="Oval 414"/>
          <p:cNvSpPr>
            <a:spLocks noChangeArrowheads="1"/>
          </p:cNvSpPr>
          <p:nvPr/>
        </p:nvSpPr>
        <p:spPr bwMode="auto">
          <a:xfrm>
            <a:off x="1984375" y="425291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25" name="Oval 415"/>
          <p:cNvSpPr>
            <a:spLocks noChangeArrowheads="1"/>
          </p:cNvSpPr>
          <p:nvPr/>
        </p:nvSpPr>
        <p:spPr bwMode="auto">
          <a:xfrm>
            <a:off x="6499225" y="2212975"/>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26" name="Oval 416"/>
          <p:cNvSpPr>
            <a:spLocks noChangeArrowheads="1"/>
          </p:cNvSpPr>
          <p:nvPr/>
        </p:nvSpPr>
        <p:spPr bwMode="auto">
          <a:xfrm>
            <a:off x="3527425" y="1477963"/>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27" name="Oval 417"/>
          <p:cNvSpPr>
            <a:spLocks noChangeArrowheads="1"/>
          </p:cNvSpPr>
          <p:nvPr/>
        </p:nvSpPr>
        <p:spPr bwMode="auto">
          <a:xfrm>
            <a:off x="3838575" y="1463675"/>
            <a:ext cx="55563"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28" name="Oval 418"/>
          <p:cNvSpPr>
            <a:spLocks noChangeArrowheads="1"/>
          </p:cNvSpPr>
          <p:nvPr/>
        </p:nvSpPr>
        <p:spPr bwMode="auto">
          <a:xfrm>
            <a:off x="6499225" y="960438"/>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29" name="Oval 419"/>
          <p:cNvSpPr>
            <a:spLocks noChangeArrowheads="1"/>
          </p:cNvSpPr>
          <p:nvPr/>
        </p:nvSpPr>
        <p:spPr bwMode="auto">
          <a:xfrm>
            <a:off x="3810000" y="3368675"/>
            <a:ext cx="57150"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30" name="Oval 420"/>
          <p:cNvSpPr>
            <a:spLocks noChangeArrowheads="1"/>
          </p:cNvSpPr>
          <p:nvPr/>
        </p:nvSpPr>
        <p:spPr bwMode="auto">
          <a:xfrm>
            <a:off x="3271838" y="198120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31" name="Oval 421"/>
          <p:cNvSpPr>
            <a:spLocks noChangeArrowheads="1"/>
          </p:cNvSpPr>
          <p:nvPr/>
        </p:nvSpPr>
        <p:spPr bwMode="auto">
          <a:xfrm>
            <a:off x="1998663" y="415766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32" name="Oval 422"/>
          <p:cNvSpPr>
            <a:spLocks noChangeArrowheads="1"/>
          </p:cNvSpPr>
          <p:nvPr/>
        </p:nvSpPr>
        <p:spPr bwMode="auto">
          <a:xfrm>
            <a:off x="7164388" y="3871913"/>
            <a:ext cx="55562"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33" name="Oval 423"/>
          <p:cNvSpPr>
            <a:spLocks noChangeArrowheads="1"/>
          </p:cNvSpPr>
          <p:nvPr/>
        </p:nvSpPr>
        <p:spPr bwMode="auto">
          <a:xfrm>
            <a:off x="3271838" y="508317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34" name="Oval 424"/>
          <p:cNvSpPr>
            <a:spLocks noChangeArrowheads="1"/>
          </p:cNvSpPr>
          <p:nvPr/>
        </p:nvSpPr>
        <p:spPr bwMode="auto">
          <a:xfrm>
            <a:off x="3286125" y="176371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35" name="Oval 425"/>
          <p:cNvSpPr>
            <a:spLocks noChangeArrowheads="1"/>
          </p:cNvSpPr>
          <p:nvPr/>
        </p:nvSpPr>
        <p:spPr bwMode="auto">
          <a:xfrm>
            <a:off x="2706688" y="3546475"/>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36" name="Oval 426"/>
          <p:cNvSpPr>
            <a:spLocks noChangeArrowheads="1"/>
          </p:cNvSpPr>
          <p:nvPr/>
        </p:nvSpPr>
        <p:spPr bwMode="auto">
          <a:xfrm>
            <a:off x="3300413" y="1558925"/>
            <a:ext cx="57150"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37" name="Oval 427"/>
          <p:cNvSpPr>
            <a:spLocks noChangeArrowheads="1"/>
          </p:cNvSpPr>
          <p:nvPr/>
        </p:nvSpPr>
        <p:spPr bwMode="auto">
          <a:xfrm>
            <a:off x="2663825" y="380523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38" name="Oval 428"/>
          <p:cNvSpPr>
            <a:spLocks noChangeArrowheads="1"/>
          </p:cNvSpPr>
          <p:nvPr/>
        </p:nvSpPr>
        <p:spPr bwMode="auto">
          <a:xfrm>
            <a:off x="3752850" y="353218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39" name="Oval 429"/>
          <p:cNvSpPr>
            <a:spLocks noChangeArrowheads="1"/>
          </p:cNvSpPr>
          <p:nvPr/>
        </p:nvSpPr>
        <p:spPr bwMode="auto">
          <a:xfrm>
            <a:off x="3060700" y="5246688"/>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40" name="Oval 430"/>
          <p:cNvSpPr>
            <a:spLocks noChangeArrowheads="1"/>
          </p:cNvSpPr>
          <p:nvPr/>
        </p:nvSpPr>
        <p:spPr bwMode="auto">
          <a:xfrm>
            <a:off x="2238375" y="472916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41" name="Oval 431"/>
          <p:cNvSpPr>
            <a:spLocks noChangeArrowheads="1"/>
          </p:cNvSpPr>
          <p:nvPr/>
        </p:nvSpPr>
        <p:spPr bwMode="auto">
          <a:xfrm>
            <a:off x="2281238" y="320516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42" name="Oval 432"/>
          <p:cNvSpPr>
            <a:spLocks noChangeArrowheads="1"/>
          </p:cNvSpPr>
          <p:nvPr/>
        </p:nvSpPr>
        <p:spPr bwMode="auto">
          <a:xfrm>
            <a:off x="6681788" y="379095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43" name="Oval 433"/>
          <p:cNvSpPr>
            <a:spLocks noChangeArrowheads="1"/>
          </p:cNvSpPr>
          <p:nvPr/>
        </p:nvSpPr>
        <p:spPr bwMode="auto">
          <a:xfrm>
            <a:off x="3951288" y="507047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44" name="Oval 434"/>
          <p:cNvSpPr>
            <a:spLocks noChangeArrowheads="1"/>
          </p:cNvSpPr>
          <p:nvPr/>
        </p:nvSpPr>
        <p:spPr bwMode="auto">
          <a:xfrm>
            <a:off x="5267325" y="168116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45" name="Oval 435"/>
          <p:cNvSpPr>
            <a:spLocks noChangeArrowheads="1"/>
          </p:cNvSpPr>
          <p:nvPr/>
        </p:nvSpPr>
        <p:spPr bwMode="auto">
          <a:xfrm>
            <a:off x="2706688" y="4987925"/>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46" name="Oval 436"/>
          <p:cNvSpPr>
            <a:spLocks noChangeArrowheads="1"/>
          </p:cNvSpPr>
          <p:nvPr/>
        </p:nvSpPr>
        <p:spPr bwMode="auto">
          <a:xfrm>
            <a:off x="5564188" y="520541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47" name="Oval 437"/>
          <p:cNvSpPr>
            <a:spLocks noChangeArrowheads="1"/>
          </p:cNvSpPr>
          <p:nvPr/>
        </p:nvSpPr>
        <p:spPr bwMode="auto">
          <a:xfrm>
            <a:off x="3724275" y="5137150"/>
            <a:ext cx="57150"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48" name="Oval 438"/>
          <p:cNvSpPr>
            <a:spLocks noChangeArrowheads="1"/>
          </p:cNvSpPr>
          <p:nvPr/>
        </p:nvSpPr>
        <p:spPr bwMode="auto">
          <a:xfrm>
            <a:off x="2706688" y="5192713"/>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49" name="Oval 439"/>
          <p:cNvSpPr>
            <a:spLocks noChangeArrowheads="1"/>
          </p:cNvSpPr>
          <p:nvPr/>
        </p:nvSpPr>
        <p:spPr bwMode="auto">
          <a:xfrm>
            <a:off x="2154238" y="399573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50" name="Oval 440"/>
          <p:cNvSpPr>
            <a:spLocks noChangeArrowheads="1"/>
          </p:cNvSpPr>
          <p:nvPr/>
        </p:nvSpPr>
        <p:spPr bwMode="auto">
          <a:xfrm>
            <a:off x="6030913" y="332898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51" name="Oval 441"/>
          <p:cNvSpPr>
            <a:spLocks noChangeArrowheads="1"/>
          </p:cNvSpPr>
          <p:nvPr/>
        </p:nvSpPr>
        <p:spPr bwMode="auto">
          <a:xfrm>
            <a:off x="5903913" y="511016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52" name="Oval 442"/>
          <p:cNvSpPr>
            <a:spLocks noChangeArrowheads="1"/>
          </p:cNvSpPr>
          <p:nvPr/>
        </p:nvSpPr>
        <p:spPr bwMode="auto">
          <a:xfrm>
            <a:off x="6229350" y="198120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53" name="Oval 443"/>
          <p:cNvSpPr>
            <a:spLocks noChangeArrowheads="1"/>
          </p:cNvSpPr>
          <p:nvPr/>
        </p:nvSpPr>
        <p:spPr bwMode="auto">
          <a:xfrm>
            <a:off x="2082800" y="407670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54" name="Oval 444"/>
          <p:cNvSpPr>
            <a:spLocks noChangeArrowheads="1"/>
          </p:cNvSpPr>
          <p:nvPr/>
        </p:nvSpPr>
        <p:spPr bwMode="auto">
          <a:xfrm>
            <a:off x="2890838" y="960438"/>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55" name="Oval 445"/>
          <p:cNvSpPr>
            <a:spLocks noChangeArrowheads="1"/>
          </p:cNvSpPr>
          <p:nvPr/>
        </p:nvSpPr>
        <p:spPr bwMode="auto">
          <a:xfrm>
            <a:off x="2960688" y="343693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56" name="Oval 446"/>
          <p:cNvSpPr>
            <a:spLocks noChangeArrowheads="1"/>
          </p:cNvSpPr>
          <p:nvPr/>
        </p:nvSpPr>
        <p:spPr bwMode="auto">
          <a:xfrm>
            <a:off x="3413125" y="516572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57" name="Oval 447"/>
          <p:cNvSpPr>
            <a:spLocks noChangeArrowheads="1"/>
          </p:cNvSpPr>
          <p:nvPr/>
        </p:nvSpPr>
        <p:spPr bwMode="auto">
          <a:xfrm>
            <a:off x="2508250" y="342423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58" name="Oval 448"/>
          <p:cNvSpPr>
            <a:spLocks noChangeArrowheads="1"/>
          </p:cNvSpPr>
          <p:nvPr/>
        </p:nvSpPr>
        <p:spPr bwMode="auto">
          <a:xfrm>
            <a:off x="5621338" y="1585913"/>
            <a:ext cx="57150"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59" name="Oval 449"/>
          <p:cNvSpPr>
            <a:spLocks noChangeArrowheads="1"/>
          </p:cNvSpPr>
          <p:nvPr/>
        </p:nvSpPr>
        <p:spPr bwMode="auto">
          <a:xfrm>
            <a:off x="2366963" y="2974975"/>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60" name="Oval 450"/>
          <p:cNvSpPr>
            <a:spLocks noChangeArrowheads="1"/>
          </p:cNvSpPr>
          <p:nvPr/>
        </p:nvSpPr>
        <p:spPr bwMode="auto">
          <a:xfrm>
            <a:off x="2493963" y="3790950"/>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61" name="Oval 451"/>
          <p:cNvSpPr>
            <a:spLocks noChangeArrowheads="1"/>
          </p:cNvSpPr>
          <p:nvPr/>
        </p:nvSpPr>
        <p:spPr bwMode="auto">
          <a:xfrm>
            <a:off x="6838950" y="1300163"/>
            <a:ext cx="55563"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62" name="Oval 452"/>
          <p:cNvSpPr>
            <a:spLocks noChangeArrowheads="1"/>
          </p:cNvSpPr>
          <p:nvPr/>
        </p:nvSpPr>
        <p:spPr bwMode="auto">
          <a:xfrm>
            <a:off x="2082800" y="496093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63" name="Oval 453"/>
          <p:cNvSpPr>
            <a:spLocks noChangeArrowheads="1"/>
          </p:cNvSpPr>
          <p:nvPr/>
        </p:nvSpPr>
        <p:spPr bwMode="auto">
          <a:xfrm>
            <a:off x="2395538" y="2674938"/>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64" name="Oval 454"/>
          <p:cNvSpPr>
            <a:spLocks noChangeArrowheads="1"/>
          </p:cNvSpPr>
          <p:nvPr/>
        </p:nvSpPr>
        <p:spPr bwMode="auto">
          <a:xfrm>
            <a:off x="4164013" y="1504950"/>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65" name="Oval 455"/>
          <p:cNvSpPr>
            <a:spLocks noChangeArrowheads="1"/>
          </p:cNvSpPr>
          <p:nvPr/>
        </p:nvSpPr>
        <p:spPr bwMode="auto">
          <a:xfrm>
            <a:off x="5848350" y="3382963"/>
            <a:ext cx="55563"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66" name="Oval 456"/>
          <p:cNvSpPr>
            <a:spLocks noChangeArrowheads="1"/>
          </p:cNvSpPr>
          <p:nvPr/>
        </p:nvSpPr>
        <p:spPr bwMode="auto">
          <a:xfrm>
            <a:off x="2281238" y="3900488"/>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67" name="Oval 457"/>
          <p:cNvSpPr>
            <a:spLocks noChangeArrowheads="1"/>
          </p:cNvSpPr>
          <p:nvPr/>
        </p:nvSpPr>
        <p:spPr bwMode="auto">
          <a:xfrm>
            <a:off x="3541713" y="5041900"/>
            <a:ext cx="55562" cy="55563"/>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68" name="Oval 458"/>
          <p:cNvSpPr>
            <a:spLocks noChangeArrowheads="1"/>
          </p:cNvSpPr>
          <p:nvPr/>
        </p:nvSpPr>
        <p:spPr bwMode="auto">
          <a:xfrm>
            <a:off x="2211388" y="4484688"/>
            <a:ext cx="55562"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69" name="Oval 459"/>
          <p:cNvSpPr>
            <a:spLocks noChangeArrowheads="1"/>
          </p:cNvSpPr>
          <p:nvPr/>
        </p:nvSpPr>
        <p:spPr bwMode="auto">
          <a:xfrm>
            <a:off x="5607050" y="300196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70" name="Oval 460"/>
          <p:cNvSpPr>
            <a:spLocks noChangeArrowheads="1"/>
          </p:cNvSpPr>
          <p:nvPr/>
        </p:nvSpPr>
        <p:spPr bwMode="auto">
          <a:xfrm>
            <a:off x="5281613" y="527367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71" name="Oval 461"/>
          <p:cNvSpPr>
            <a:spLocks noChangeArrowheads="1"/>
          </p:cNvSpPr>
          <p:nvPr/>
        </p:nvSpPr>
        <p:spPr bwMode="auto">
          <a:xfrm>
            <a:off x="6159500" y="1681163"/>
            <a:ext cx="55563" cy="55562"/>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72" name="Oval 462"/>
          <p:cNvSpPr>
            <a:spLocks noChangeArrowheads="1"/>
          </p:cNvSpPr>
          <p:nvPr/>
        </p:nvSpPr>
        <p:spPr bwMode="auto">
          <a:xfrm>
            <a:off x="2960688" y="5097463"/>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73" name="Oval 463"/>
          <p:cNvSpPr>
            <a:spLocks noChangeArrowheads="1"/>
          </p:cNvSpPr>
          <p:nvPr/>
        </p:nvSpPr>
        <p:spPr bwMode="auto">
          <a:xfrm>
            <a:off x="2436813" y="4987925"/>
            <a:ext cx="57150" cy="53975"/>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
        <p:nvSpPr>
          <p:cNvPr id="151874" name="Oval 466"/>
          <p:cNvSpPr>
            <a:spLocks noChangeAspect="1" noChangeArrowheads="1"/>
          </p:cNvSpPr>
          <p:nvPr/>
        </p:nvSpPr>
        <p:spPr bwMode="auto">
          <a:xfrm>
            <a:off x="3810000" y="1981200"/>
            <a:ext cx="228600" cy="222250"/>
          </a:xfrm>
          <a:prstGeom prst="ellipse">
            <a:avLst/>
          </a:prstGeom>
          <a:solidFill>
            <a:schemeClr val="bg1"/>
          </a:solidFill>
          <a:ln w="38100">
            <a:solidFill>
              <a:srgbClr val="FF0000"/>
            </a:solidFill>
            <a:prstDash val="sysDot"/>
            <a:round/>
            <a:headEnd/>
            <a:tailEnd/>
          </a:ln>
        </p:spPr>
        <p:txBody>
          <a:bodyPr/>
          <a:lstStyle>
            <a:lvl1pPr>
              <a:spcBef>
                <a:spcPct val="20000"/>
              </a:spcBef>
              <a:buClr>
                <a:schemeClr val="bg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tx2"/>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sz="1600">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endParaRPr lang="en-US" altLang="en-US" sz="1800"/>
          </a:p>
        </p:txBody>
      </p:sp>
    </p:spTree>
    <p:extLst>
      <p:ext uri="{BB962C8B-B14F-4D97-AF65-F5344CB8AC3E}">
        <p14:creationId xmlns:p14="http://schemas.microsoft.com/office/powerpoint/2010/main" val="55498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Targeted attacks are affective against scale-free networks</a:t>
            </a:r>
          </a:p>
        </p:txBody>
      </p:sp>
      <p:sp>
        <p:nvSpPr>
          <p:cNvPr id="5" name="Rectangle 3">
            <a:extLst>
              <a:ext uri="{FF2B5EF4-FFF2-40B4-BE49-F238E27FC236}">
                <a16:creationId xmlns:a16="http://schemas.microsoft.com/office/drawing/2014/main" id="{B2391D32-0F91-B2B3-891A-B7CB90540EFD}"/>
              </a:ext>
            </a:extLst>
          </p:cNvPr>
          <p:cNvSpPr txBox="1">
            <a:spLocks noChangeArrowheads="1"/>
          </p:cNvSpPr>
          <p:nvPr/>
        </p:nvSpPr>
        <p:spPr>
          <a:xfrm>
            <a:off x="533399" y="1066800"/>
            <a:ext cx="8448675" cy="685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altLang="en-US" sz="2400" dirty="0">
                <a:latin typeface="Arial" panose="020B0604020202020204" pitchFamily="34" charset="0"/>
                <a:ea typeface="ＭＳ Ｐゴシック" panose="020B0600070205080204" pitchFamily="34" charset="-128"/>
                <a:cs typeface="Arial" panose="020B0604020202020204" pitchFamily="34" charset="0"/>
              </a:rPr>
              <a:t>Gnutella network, </a:t>
            </a:r>
          </a:p>
          <a:p>
            <a:pPr lvl="1">
              <a:lnSpc>
                <a:spcPct val="80000"/>
              </a:lnSpc>
              <a:buFont typeface="Courier New" panose="02070309020205020404" pitchFamily="49" charset="0"/>
              <a:buChar char="o"/>
            </a:pPr>
            <a:r>
              <a:rPr lang="en-US" altLang="en-US" dirty="0">
                <a:latin typeface="Arial" panose="020B0604020202020204" pitchFamily="34" charset="0"/>
                <a:ea typeface="ＭＳ Ｐゴシック" panose="020B0600070205080204" pitchFamily="34" charset="-128"/>
                <a:cs typeface="Arial" panose="020B0604020202020204" pitchFamily="34" charset="0"/>
              </a:rPr>
              <a:t>22 most connected nodes removed (2.8% of the nodes)</a:t>
            </a:r>
          </a:p>
        </p:txBody>
      </p:sp>
      <p:pic>
        <p:nvPicPr>
          <p:cNvPr id="6" name="Picture 4" descr="output">
            <a:extLst>
              <a:ext uri="{FF2B5EF4-FFF2-40B4-BE49-F238E27FC236}">
                <a16:creationId xmlns:a16="http://schemas.microsoft.com/office/drawing/2014/main" id="{1A5826DE-FE94-48A7-A75C-7C38D4C73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0"/>
            <a:ext cx="425767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output">
            <a:extLst>
              <a:ext uri="{FF2B5EF4-FFF2-40B4-BE49-F238E27FC236}">
                <a16:creationId xmlns:a16="http://schemas.microsoft.com/office/drawing/2014/main" id="{75545CD4-2AC5-8ABC-B0FB-B8B20F63CF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0"/>
            <a:ext cx="425767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5">
            <a:extLst>
              <a:ext uri="{FF2B5EF4-FFF2-40B4-BE49-F238E27FC236}">
                <a16:creationId xmlns:a16="http://schemas.microsoft.com/office/drawing/2014/main" id="{90A0B336-FB30-EFA7-C749-2A1BC66743C9}"/>
              </a:ext>
            </a:extLst>
          </p:cNvPr>
          <p:cNvSpPr>
            <a:spLocks noChangeShapeType="1"/>
          </p:cNvSpPr>
          <p:nvPr/>
        </p:nvSpPr>
        <p:spPr bwMode="auto">
          <a:xfrm>
            <a:off x="4648200" y="4191000"/>
            <a:ext cx="838200" cy="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10" name="Text Box 7">
            <a:extLst>
              <a:ext uri="{FF2B5EF4-FFF2-40B4-BE49-F238E27FC236}">
                <a16:creationId xmlns:a16="http://schemas.microsoft.com/office/drawing/2014/main" id="{30A44FD3-6D73-4182-44DB-9E537BBCE032}"/>
              </a:ext>
            </a:extLst>
          </p:cNvPr>
          <p:cNvSpPr txBox="1">
            <a:spLocks noChangeArrowheads="1"/>
          </p:cNvSpPr>
          <p:nvPr/>
        </p:nvSpPr>
        <p:spPr bwMode="auto">
          <a:xfrm>
            <a:off x="4820846" y="5986403"/>
            <a:ext cx="43717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r>
              <a:rPr lang="en-US" altLang="en-US" sz="2000" dirty="0"/>
              <a:t>301 nodes in giant component (52%)</a:t>
            </a:r>
          </a:p>
        </p:txBody>
      </p:sp>
      <p:sp>
        <p:nvSpPr>
          <p:cNvPr id="11" name="Text Box 8">
            <a:extLst>
              <a:ext uri="{FF2B5EF4-FFF2-40B4-BE49-F238E27FC236}">
                <a16:creationId xmlns:a16="http://schemas.microsoft.com/office/drawing/2014/main" id="{04852E59-8604-0248-18B1-A3E5264BF4AC}"/>
              </a:ext>
            </a:extLst>
          </p:cNvPr>
          <p:cNvSpPr txBox="1">
            <a:spLocks noChangeArrowheads="1"/>
          </p:cNvSpPr>
          <p:nvPr/>
        </p:nvSpPr>
        <p:spPr bwMode="auto">
          <a:xfrm>
            <a:off x="395884" y="5986403"/>
            <a:ext cx="36182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bg2"/>
              </a:buClr>
              <a:buSzPct val="90000"/>
              <a:buFont typeface="Wingdings" panose="05000000000000000000"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90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Wingdings" panose="05000000000000000000" pitchFamily="2" charset="2"/>
              <a:buChar char="n"/>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bg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90000"/>
              <a:buFont typeface="Wingdings" panose="05000000000000000000" pitchFamily="2" charset="2"/>
              <a:buChar char="n"/>
              <a:defRPr>
                <a:solidFill>
                  <a:schemeClr val="tx1"/>
                </a:solidFill>
                <a:latin typeface="Arial" panose="020B0604020202020204" pitchFamily="34" charset="0"/>
                <a:ea typeface="ＭＳ Ｐゴシック" panose="020B0600070205080204" pitchFamily="34" charset="-128"/>
              </a:defRPr>
            </a:lvl9pPr>
          </a:lstStyle>
          <a:p>
            <a:pPr eaLnBrk="1" hangingPunct="1">
              <a:buClrTx/>
              <a:buSzTx/>
              <a:buFont typeface="Wingdings" panose="05000000000000000000" pitchFamily="2" charset="2"/>
              <a:buNone/>
            </a:pPr>
            <a:r>
              <a:rPr lang="en-US" altLang="en-US" sz="2000" dirty="0"/>
              <a:t>574 nodes in giant component</a:t>
            </a:r>
          </a:p>
        </p:txBody>
      </p:sp>
    </p:spTree>
    <p:extLst>
      <p:ext uri="{BB962C8B-B14F-4D97-AF65-F5344CB8AC3E}">
        <p14:creationId xmlns:p14="http://schemas.microsoft.com/office/powerpoint/2010/main" val="274459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Introduction</a:t>
            </a:r>
          </a:p>
        </p:txBody>
      </p:sp>
      <p:sp>
        <p:nvSpPr>
          <p:cNvPr id="3" name="Rectangle 3">
            <a:extLst>
              <a:ext uri="{FF2B5EF4-FFF2-40B4-BE49-F238E27FC236}">
                <a16:creationId xmlns:a16="http://schemas.microsoft.com/office/drawing/2014/main" id="{CE2EA8A9-7AEB-0084-7F69-3EF9C83FBFE8}"/>
              </a:ext>
            </a:extLst>
          </p:cNvPr>
          <p:cNvSpPr txBox="1">
            <a:spLocks noChangeArrowheads="1"/>
          </p:cNvSpPr>
          <p:nvPr/>
        </p:nvSpPr>
        <p:spPr>
          <a:xfrm>
            <a:off x="319080" y="1066800"/>
            <a:ext cx="8824920"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000" b="1" dirty="0">
                <a:latin typeface="Arial" panose="020B0604020202020204" pitchFamily="34" charset="0"/>
                <a:ea typeface="ＭＳ Ｐゴシック" panose="020B0600070205080204" pitchFamily="34" charset="-128"/>
                <a:cs typeface="Arial" panose="020B0604020202020204" pitchFamily="34" charset="0"/>
              </a:rPr>
              <a:t>Edge removal </a:t>
            </a:r>
          </a:p>
          <a:p>
            <a:pPr>
              <a:buFont typeface="Courier New" panose="02070309020205020404" pitchFamily="49" charset="0"/>
              <a:buChar char="o"/>
            </a:pPr>
            <a:endParaRPr lang="en-US" altLang="en-US" sz="2000" b="1" dirty="0">
              <a:latin typeface="Arial" panose="020B0604020202020204" pitchFamily="34" charset="0"/>
              <a:ea typeface="ＭＳ Ｐゴシック" panose="020B0600070205080204" pitchFamily="34" charset="-128"/>
              <a:cs typeface="Arial" panose="020B0604020202020204" pitchFamily="34" charset="0"/>
            </a:endParaRPr>
          </a:p>
          <a:p>
            <a:pPr>
              <a:buFont typeface="Courier New" panose="02070309020205020404" pitchFamily="49" charset="0"/>
              <a:buChar char="o"/>
            </a:pPr>
            <a:r>
              <a:rPr lang="en-US" altLang="en-US" sz="2000" b="1" dirty="0">
                <a:latin typeface="Arial" panose="020B0604020202020204" pitchFamily="34" charset="0"/>
                <a:ea typeface="ＭＳ Ｐゴシック" panose="020B0600070205080204" pitchFamily="34" charset="-128"/>
                <a:cs typeface="Arial" panose="020B0604020202020204" pitchFamily="34" charset="0"/>
              </a:rPr>
              <a:t>Bond percolation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(deactivation): each edge is removed with </a:t>
            </a:r>
            <a:r>
              <a:rPr lang="en-US" altLang="en-US" sz="2000"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probability p</a:t>
            </a:r>
          </a:p>
          <a:p>
            <a:pPr lvl="1"/>
            <a:r>
              <a:rPr lang="en-US" altLang="en-US" sz="2000" dirty="0">
                <a:latin typeface="Arial" panose="020B0604020202020204" pitchFamily="34" charset="0"/>
                <a:ea typeface="ＭＳ Ｐゴシック" panose="020B0600070205080204" pitchFamily="34" charset="-128"/>
                <a:cs typeface="Arial" panose="020B0604020202020204" pitchFamily="34" charset="0"/>
              </a:rPr>
              <a:t>Corresponds to random failure of links</a:t>
            </a:r>
          </a:p>
          <a:p>
            <a:pPr>
              <a:buFont typeface="Courier New" panose="02070309020205020404" pitchFamily="49" charset="0"/>
              <a:buChar char="o"/>
            </a:pPr>
            <a:endParaRPr lang="en-US" altLang="en-US" sz="2000" b="1" dirty="0">
              <a:latin typeface="Arial" panose="020B0604020202020204" pitchFamily="34" charset="0"/>
              <a:ea typeface="ＭＳ Ｐゴシック" panose="020B0600070205080204" pitchFamily="34" charset="-128"/>
              <a:cs typeface="Arial" panose="020B0604020202020204" pitchFamily="34" charset="0"/>
            </a:endParaRPr>
          </a:p>
          <a:p>
            <a:pPr>
              <a:buFont typeface="Courier New" panose="02070309020205020404" pitchFamily="49" charset="0"/>
              <a:buChar char="o"/>
            </a:pPr>
            <a:r>
              <a:rPr lang="en-US" altLang="en-US" sz="2000" b="1" dirty="0">
                <a:latin typeface="Arial" panose="020B0604020202020204" pitchFamily="34" charset="0"/>
                <a:ea typeface="ＭＳ Ｐゴシック" panose="020B0600070205080204" pitchFamily="34" charset="-128"/>
                <a:cs typeface="Arial" panose="020B0604020202020204" pitchFamily="34" charset="0"/>
              </a:rPr>
              <a:t>Targeted attack: </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causing the most damage to the network with the removal of the fewest edges</a:t>
            </a:r>
          </a:p>
          <a:p>
            <a:pPr lvl="1"/>
            <a:r>
              <a:rPr lang="en-US" altLang="en-US" sz="2000" i="1" dirty="0">
                <a:latin typeface="Arial" panose="020B0604020202020204" pitchFamily="34" charset="0"/>
                <a:ea typeface="ＭＳ Ｐゴシック" panose="020B0600070205080204" pitchFamily="34" charset="-128"/>
                <a:cs typeface="Arial" panose="020B0604020202020204" pitchFamily="34" charset="0"/>
              </a:rPr>
              <a:t>Strategies</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remove edges that are most likely to break apart the network or lengthen the average shortest path</a:t>
            </a:r>
          </a:p>
          <a:p>
            <a:pPr lvl="2"/>
            <a:r>
              <a:rPr lang="en-US" altLang="en-US" dirty="0">
                <a:latin typeface="Arial" panose="020B0604020202020204" pitchFamily="34" charset="0"/>
                <a:ea typeface="ＭＳ Ｐゴシック" panose="020B0600070205080204" pitchFamily="34" charset="-128"/>
                <a:cs typeface="Arial" panose="020B0604020202020204" pitchFamily="34" charset="0"/>
              </a:rPr>
              <a:t>e.g. usually edges with high betweenness</a:t>
            </a:r>
          </a:p>
          <a:p>
            <a:pPr marL="0" indent="0">
              <a:buNone/>
            </a:pP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a:buFont typeface="Courier New" panose="02070309020205020404" pitchFamily="49" charset="0"/>
              <a:buChar char="o"/>
            </a:pP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8841902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22448</TotalTime>
  <Words>4674</Words>
  <Application>Microsoft Macintosh PowerPoint</Application>
  <PresentationFormat>On-screen Show (4:3)</PresentationFormat>
  <Paragraphs>557</Paragraphs>
  <Slides>64</Slides>
  <Notes>62</Notes>
  <HiddenSlides>1</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8" baseType="lpstr">
      <vt:lpstr>Arial</vt:lpstr>
      <vt:lpstr>Calibri</vt:lpstr>
      <vt:lpstr>Calibri Light</vt:lpstr>
      <vt:lpstr>Cambria Math</vt:lpstr>
      <vt:lpstr>Courier New</vt:lpstr>
      <vt:lpstr>Helvetica</vt:lpstr>
      <vt:lpstr>Merriweather</vt:lpstr>
      <vt:lpstr>Open Sans</vt:lpstr>
      <vt:lpstr>Roboto</vt:lpstr>
      <vt:lpstr>Times New Roman</vt:lpstr>
      <vt:lpstr>Trajan Pro</vt:lpstr>
      <vt:lpstr>Wingdings</vt:lpstr>
      <vt:lpstr>Office Theme</vt:lpstr>
      <vt:lpstr>Equation</vt:lpstr>
      <vt:lpstr>PowerPoint Presentation</vt:lpstr>
      <vt:lpstr>Introduction</vt:lpstr>
      <vt:lpstr>August 15, 2003 blackout</vt:lpstr>
      <vt:lpstr>Strategic Destabilization of  Terrorist Networks</vt:lpstr>
      <vt:lpstr>Power-law networks are robust to random breakdown</vt:lpstr>
      <vt:lpstr>Scale-free networks are resilient with respect to random attack</vt:lpstr>
      <vt:lpstr>But are especially vulnerable to targeted attack</vt:lpstr>
      <vt:lpstr>Targeted attacks are affective against scale-free networks</vt:lpstr>
      <vt:lpstr>Introduction</vt:lpstr>
      <vt:lpstr>Percolation Theory</vt:lpstr>
      <vt:lpstr>Percolation Theory</vt:lpstr>
      <vt:lpstr>Percolation Theory</vt:lpstr>
      <vt:lpstr>Percolation Theory</vt:lpstr>
      <vt:lpstr>Percolation Theory</vt:lpstr>
      <vt:lpstr>Percolation Theory</vt:lpstr>
      <vt:lpstr>Percolation Theory</vt:lpstr>
      <vt:lpstr>Percolation Theory</vt:lpstr>
      <vt:lpstr>Percolation Theory</vt:lpstr>
      <vt:lpstr>Percolation Theory - Network Breakdown as Inverse Percolation</vt:lpstr>
      <vt:lpstr>Percolation Theory - Network Breakdown as Inverse Percolation</vt:lpstr>
      <vt:lpstr>Percolation Theory – Random Network</vt:lpstr>
      <vt:lpstr>Percolation Theory – Scale Free Network</vt:lpstr>
      <vt:lpstr>Percolation Theory – Scale Free Network</vt:lpstr>
      <vt:lpstr>Percolation Theory – Scale Free Network</vt:lpstr>
      <vt:lpstr>Percolation Theory – Scale Free Network</vt:lpstr>
      <vt:lpstr>Scale Free Network – Attack Tolerance</vt:lpstr>
      <vt:lpstr>Scale Free Network – Attack Tolerance</vt:lpstr>
      <vt:lpstr>Scale Free Network – Attack Tolerance</vt:lpstr>
      <vt:lpstr>Network Resilience and Robustness</vt:lpstr>
      <vt:lpstr>Network Resilience and Robustness</vt:lpstr>
      <vt:lpstr>Network Resilience and Robustness</vt:lpstr>
      <vt:lpstr>Network Resilience and Robustness</vt:lpstr>
      <vt:lpstr>Network Resilience and Robustness</vt:lpstr>
      <vt:lpstr>Network Resilience and Robustness</vt:lpstr>
      <vt:lpstr>Cascading failures</vt:lpstr>
      <vt:lpstr>Cascading failures</vt:lpstr>
      <vt:lpstr>Cascading failures - Failure Propagation Model</vt:lpstr>
      <vt:lpstr>Cascading failures - Failure Propagation Model</vt:lpstr>
      <vt:lpstr>Cascading failures - Failure Propagation Model</vt:lpstr>
      <vt:lpstr>Cascading failures - Failure Propagation Model</vt:lpstr>
      <vt:lpstr>Cascading failures - Failure Propagation Model</vt:lpstr>
      <vt:lpstr>Cascading failures - Branching Model</vt:lpstr>
      <vt:lpstr>Building Robustness</vt:lpstr>
      <vt:lpstr>Building Robustness</vt:lpstr>
      <vt:lpstr>Building Robustness</vt:lpstr>
      <vt:lpstr>Halting Cascading Failures</vt:lpstr>
      <vt:lpstr>Robustness, Resilience, Redundancy</vt:lpstr>
      <vt:lpstr>Related Studies</vt:lpstr>
      <vt:lpstr>Related Studies</vt:lpstr>
      <vt:lpstr>Related Studies</vt:lpstr>
      <vt:lpstr>Related Studies</vt:lpstr>
      <vt:lpstr>Related Studies</vt:lpstr>
      <vt:lpstr>Related Studies</vt:lpstr>
      <vt:lpstr>Related Studies</vt:lpstr>
      <vt:lpstr>Related Studies</vt:lpstr>
      <vt:lpstr>Related Studies</vt:lpstr>
      <vt:lpstr>Related Studies</vt:lpstr>
      <vt:lpstr>Related Studies</vt:lpstr>
      <vt:lpstr>Related Studies</vt:lpstr>
      <vt:lpstr>Related Studies</vt:lpstr>
      <vt:lpstr>Related Studies</vt:lpstr>
      <vt:lpstr>Related Studies</vt:lpstr>
      <vt:lpstr>Summary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Batyr Charyyev</dc:creator>
  <cp:lastModifiedBy>Batyr Charyyev</cp:lastModifiedBy>
  <cp:revision>1137</cp:revision>
  <dcterms:created xsi:type="dcterms:W3CDTF">2023-02-20T15:47:28Z</dcterms:created>
  <dcterms:modified xsi:type="dcterms:W3CDTF">2023-04-24T23:31:50Z</dcterms:modified>
</cp:coreProperties>
</file>