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9" r:id="rId2"/>
    <p:sldId id="814" r:id="rId3"/>
    <p:sldId id="812" r:id="rId4"/>
    <p:sldId id="813" r:id="rId5"/>
    <p:sldId id="816" r:id="rId6"/>
    <p:sldId id="782" r:id="rId7"/>
    <p:sldId id="817" r:id="rId8"/>
    <p:sldId id="818" r:id="rId9"/>
    <p:sldId id="823" r:id="rId10"/>
    <p:sldId id="819" r:id="rId11"/>
    <p:sldId id="824" r:id="rId12"/>
    <p:sldId id="825" r:id="rId13"/>
    <p:sldId id="826" r:id="rId14"/>
    <p:sldId id="827" r:id="rId15"/>
    <p:sldId id="828" r:id="rId16"/>
    <p:sldId id="820" r:id="rId17"/>
    <p:sldId id="829" r:id="rId18"/>
    <p:sldId id="830" r:id="rId19"/>
    <p:sldId id="831" r:id="rId20"/>
    <p:sldId id="832" r:id="rId21"/>
    <p:sldId id="833" r:id="rId22"/>
    <p:sldId id="834" r:id="rId23"/>
    <p:sldId id="815" r:id="rId24"/>
    <p:sldId id="835" r:id="rId25"/>
    <p:sldId id="836" r:id="rId26"/>
    <p:sldId id="837" r:id="rId27"/>
    <p:sldId id="838" r:id="rId28"/>
    <p:sldId id="840" r:id="rId29"/>
    <p:sldId id="839" r:id="rId30"/>
    <p:sldId id="841" r:id="rId31"/>
    <p:sldId id="842" r:id="rId32"/>
    <p:sldId id="843" r:id="rId33"/>
    <p:sldId id="844" r:id="rId34"/>
    <p:sldId id="845" r:id="rId35"/>
    <p:sldId id="846" r:id="rId36"/>
    <p:sldId id="847" r:id="rId37"/>
    <p:sldId id="848" r:id="rId38"/>
    <p:sldId id="849" r:id="rId39"/>
    <p:sldId id="85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73"/>
    <p:restoredTop sz="84880"/>
  </p:normalViewPr>
  <p:slideViewPr>
    <p:cSldViewPr snapToGrid="0">
      <p:cViewPr varScale="1">
        <p:scale>
          <a:sx n="90" d="100"/>
          <a:sy n="90" d="100"/>
        </p:scale>
        <p:origin x="16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2039A-04D8-034C-8E68-D34C340BDB7E}" type="datetimeFigureOut">
              <a:rPr lang="en-US" smtClean="0"/>
              <a:t>4/26/23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4A411-1338-284C-BFB5-2E572D84E62A}" type="slidenum">
              <a:rPr lang="en-US" smtClean="0"/>
              <a:t>‹#›</a:t>
            </a:fld>
            <a:endParaRPr lang="en-US"/>
          </a:p>
        </p:txBody>
      </p:sp>
    </p:spTree>
    <p:extLst>
      <p:ext uri="{BB962C8B-B14F-4D97-AF65-F5344CB8AC3E}">
        <p14:creationId xmlns:p14="http://schemas.microsoft.com/office/powerpoint/2010/main" val="373410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a:t>
            </a:fld>
            <a:endParaRPr lang="en-US" dirty="0"/>
          </a:p>
        </p:txBody>
      </p:sp>
    </p:spTree>
    <p:extLst>
      <p:ext uri="{BB962C8B-B14F-4D97-AF65-F5344CB8AC3E}">
        <p14:creationId xmlns:p14="http://schemas.microsoft.com/office/powerpoint/2010/main" val="2599799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29</a:t>
            </a:fld>
            <a:endParaRPr lang="en-US" dirty="0"/>
          </a:p>
        </p:txBody>
      </p:sp>
    </p:spTree>
    <p:extLst>
      <p:ext uri="{BB962C8B-B14F-4D97-AF65-F5344CB8AC3E}">
        <p14:creationId xmlns:p14="http://schemas.microsoft.com/office/powerpoint/2010/main" val="2099957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30</a:t>
            </a:fld>
            <a:endParaRPr lang="en-US" dirty="0"/>
          </a:p>
        </p:txBody>
      </p:sp>
    </p:spTree>
    <p:extLst>
      <p:ext uri="{BB962C8B-B14F-4D97-AF65-F5344CB8AC3E}">
        <p14:creationId xmlns:p14="http://schemas.microsoft.com/office/powerpoint/2010/main" val="394552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31</a:t>
            </a:fld>
            <a:endParaRPr lang="en-US" dirty="0"/>
          </a:p>
        </p:txBody>
      </p:sp>
    </p:spTree>
    <p:extLst>
      <p:ext uri="{BB962C8B-B14F-4D97-AF65-F5344CB8AC3E}">
        <p14:creationId xmlns:p14="http://schemas.microsoft.com/office/powerpoint/2010/main" val="3140973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32</a:t>
            </a:fld>
            <a:endParaRPr lang="en-US" dirty="0"/>
          </a:p>
        </p:txBody>
      </p:sp>
    </p:spTree>
    <p:extLst>
      <p:ext uri="{BB962C8B-B14F-4D97-AF65-F5344CB8AC3E}">
        <p14:creationId xmlns:p14="http://schemas.microsoft.com/office/powerpoint/2010/main" val="146267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33</a:t>
            </a:fld>
            <a:endParaRPr lang="en-US" dirty="0"/>
          </a:p>
        </p:txBody>
      </p:sp>
    </p:spTree>
    <p:extLst>
      <p:ext uri="{BB962C8B-B14F-4D97-AF65-F5344CB8AC3E}">
        <p14:creationId xmlns:p14="http://schemas.microsoft.com/office/powerpoint/2010/main" val="302077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34</a:t>
            </a:fld>
            <a:endParaRPr lang="en-US" dirty="0"/>
          </a:p>
        </p:txBody>
      </p:sp>
    </p:spTree>
    <p:extLst>
      <p:ext uri="{BB962C8B-B14F-4D97-AF65-F5344CB8AC3E}">
        <p14:creationId xmlns:p14="http://schemas.microsoft.com/office/powerpoint/2010/main" val="39891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35</a:t>
            </a:fld>
            <a:endParaRPr lang="en-US" dirty="0"/>
          </a:p>
        </p:txBody>
      </p:sp>
    </p:spTree>
    <p:extLst>
      <p:ext uri="{BB962C8B-B14F-4D97-AF65-F5344CB8AC3E}">
        <p14:creationId xmlns:p14="http://schemas.microsoft.com/office/powerpoint/2010/main" val="236452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36</a:t>
            </a:fld>
            <a:endParaRPr lang="en-US" dirty="0"/>
          </a:p>
        </p:txBody>
      </p:sp>
    </p:spTree>
    <p:extLst>
      <p:ext uri="{BB962C8B-B14F-4D97-AF65-F5344CB8AC3E}">
        <p14:creationId xmlns:p14="http://schemas.microsoft.com/office/powerpoint/2010/main" val="4190899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37</a:t>
            </a:fld>
            <a:endParaRPr lang="en-US" dirty="0"/>
          </a:p>
        </p:txBody>
      </p:sp>
    </p:spTree>
    <p:extLst>
      <p:ext uri="{BB962C8B-B14F-4D97-AF65-F5344CB8AC3E}">
        <p14:creationId xmlns:p14="http://schemas.microsoft.com/office/powerpoint/2010/main" val="1203517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38</a:t>
            </a:fld>
            <a:endParaRPr lang="en-US" dirty="0"/>
          </a:p>
        </p:txBody>
      </p:sp>
    </p:spTree>
    <p:extLst>
      <p:ext uri="{BB962C8B-B14F-4D97-AF65-F5344CB8AC3E}">
        <p14:creationId xmlns:p14="http://schemas.microsoft.com/office/powerpoint/2010/main" val="68687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a:t>
            </a:fld>
            <a:endParaRPr lang="en-US" dirty="0"/>
          </a:p>
        </p:txBody>
      </p:sp>
    </p:spTree>
    <p:extLst>
      <p:ext uri="{BB962C8B-B14F-4D97-AF65-F5344CB8AC3E}">
        <p14:creationId xmlns:p14="http://schemas.microsoft.com/office/powerpoint/2010/main" val="1343089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39</a:t>
            </a:fld>
            <a:endParaRPr lang="en-US" dirty="0"/>
          </a:p>
        </p:txBody>
      </p:sp>
    </p:spTree>
    <p:extLst>
      <p:ext uri="{BB962C8B-B14F-4D97-AF65-F5344CB8AC3E}">
        <p14:creationId xmlns:p14="http://schemas.microsoft.com/office/powerpoint/2010/main" val="349756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a:t>
            </a:fld>
            <a:endParaRPr lang="en-US" dirty="0"/>
          </a:p>
        </p:txBody>
      </p:sp>
    </p:spTree>
    <p:extLst>
      <p:ext uri="{BB962C8B-B14F-4D97-AF65-F5344CB8AC3E}">
        <p14:creationId xmlns:p14="http://schemas.microsoft.com/office/powerpoint/2010/main" val="295483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23</a:t>
            </a:fld>
            <a:endParaRPr lang="en-US" dirty="0"/>
          </a:p>
        </p:txBody>
      </p:sp>
    </p:spTree>
    <p:extLst>
      <p:ext uri="{BB962C8B-B14F-4D97-AF65-F5344CB8AC3E}">
        <p14:creationId xmlns:p14="http://schemas.microsoft.com/office/powerpoint/2010/main" val="178240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24</a:t>
            </a:fld>
            <a:endParaRPr lang="en-US" dirty="0"/>
          </a:p>
        </p:txBody>
      </p:sp>
    </p:spTree>
    <p:extLst>
      <p:ext uri="{BB962C8B-B14F-4D97-AF65-F5344CB8AC3E}">
        <p14:creationId xmlns:p14="http://schemas.microsoft.com/office/powerpoint/2010/main" val="219823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25</a:t>
            </a:fld>
            <a:endParaRPr lang="en-US" dirty="0"/>
          </a:p>
        </p:txBody>
      </p:sp>
    </p:spTree>
    <p:extLst>
      <p:ext uri="{BB962C8B-B14F-4D97-AF65-F5344CB8AC3E}">
        <p14:creationId xmlns:p14="http://schemas.microsoft.com/office/powerpoint/2010/main" val="97565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26</a:t>
            </a:fld>
            <a:endParaRPr lang="en-US" dirty="0"/>
          </a:p>
        </p:txBody>
      </p:sp>
    </p:spTree>
    <p:extLst>
      <p:ext uri="{BB962C8B-B14F-4D97-AF65-F5344CB8AC3E}">
        <p14:creationId xmlns:p14="http://schemas.microsoft.com/office/powerpoint/2010/main" val="2709078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27</a:t>
            </a:fld>
            <a:endParaRPr lang="en-US" dirty="0"/>
          </a:p>
        </p:txBody>
      </p:sp>
    </p:spTree>
    <p:extLst>
      <p:ext uri="{BB962C8B-B14F-4D97-AF65-F5344CB8AC3E}">
        <p14:creationId xmlns:p14="http://schemas.microsoft.com/office/powerpoint/2010/main" val="98856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28</a:t>
            </a:fld>
            <a:endParaRPr lang="en-US" dirty="0"/>
          </a:p>
        </p:txBody>
      </p:sp>
    </p:spTree>
    <p:extLst>
      <p:ext uri="{BB962C8B-B14F-4D97-AF65-F5344CB8AC3E}">
        <p14:creationId xmlns:p14="http://schemas.microsoft.com/office/powerpoint/2010/main" val="50583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4/26/23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15363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4/26/23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388962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4/26/23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78739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style>
          <a:lnRef idx="1">
            <a:schemeClr val="accent1"/>
          </a:lnRef>
          <a:fillRef idx="3">
            <a:schemeClr val="accent1"/>
          </a:fillRef>
          <a:effectRef idx="2">
            <a:schemeClr val="accent1"/>
          </a:effectRef>
          <a:fontRef idx="none"/>
        </p:style>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457200" y="1066800"/>
            <a:ext cx="8229600" cy="5318760"/>
          </a:xfrm>
          <a:prstGeom prst="rect">
            <a:avLst/>
          </a:prstGeom>
        </p:spPr>
        <p:txBody>
          <a:bodyPr>
            <a:normAutofit/>
          </a:bodyPr>
          <a:lstStyle>
            <a:lvl1pP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695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4/26/23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88490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184C79-0336-DE48-95F9-F0713A23CB62}" type="datetimeFigureOut">
              <a:rPr lang="en-US" smtClean="0"/>
              <a:t>4/26/23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21573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184C79-0336-DE48-95F9-F0713A23CB62}" type="datetimeFigureOut">
              <a:rPr lang="en-US" smtClean="0"/>
              <a:t>4/26/23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312448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184C79-0336-DE48-95F9-F0713A23CB62}" type="datetimeFigureOut">
              <a:rPr lang="en-US" smtClean="0"/>
              <a:t>4/26/23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57882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184C79-0336-DE48-95F9-F0713A23CB62}" type="datetimeFigureOut">
              <a:rPr lang="en-US" smtClean="0"/>
              <a:t>4/26/23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327108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84C79-0336-DE48-95F9-F0713A23CB62}" type="datetimeFigureOut">
              <a:rPr lang="en-US" smtClean="0"/>
              <a:t>4/26/23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64525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84C79-0336-DE48-95F9-F0713A23CB62}" type="datetimeFigureOut">
              <a:rPr lang="en-US" smtClean="0"/>
              <a:t>4/26/23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426573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84C79-0336-DE48-95F9-F0713A23CB62}" type="datetimeFigureOut">
              <a:rPr lang="en-US" smtClean="0"/>
              <a:t>4/26/23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92813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84C79-0336-DE48-95F9-F0713A23CB62}" type="datetimeFigureOut">
              <a:rPr lang="en-US" smtClean="0"/>
              <a:t>4/26/23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C5CCD-C43C-7D42-B8F2-F654A1A09D9E}" type="slidenum">
              <a:rPr lang="en-US" smtClean="0"/>
              <a:t>‹#›</a:t>
            </a:fld>
            <a:endParaRPr lang="en-US"/>
          </a:p>
        </p:txBody>
      </p:sp>
    </p:spTree>
    <p:extLst>
      <p:ext uri="{BB962C8B-B14F-4D97-AF65-F5344CB8AC3E}">
        <p14:creationId xmlns:p14="http://schemas.microsoft.com/office/powerpoint/2010/main" val="242604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6.emf"/><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5">
            <a:extLst>
              <a:ext uri="{FF2B5EF4-FFF2-40B4-BE49-F238E27FC236}">
                <a16:creationId xmlns:a16="http://schemas.microsoft.com/office/drawing/2014/main" id="{C09DF6D9-FD9F-E290-B3B9-291C92CE97F4}"/>
              </a:ext>
            </a:extLst>
          </p:cNvPr>
          <p:cNvSpPr txBox="1">
            <a:spLocks noChangeArrowheads="1"/>
          </p:cNvSpPr>
          <p:nvPr/>
        </p:nvSpPr>
        <p:spPr bwMode="auto">
          <a:xfrm>
            <a:off x="3327620" y="1981200"/>
            <a:ext cx="3041218"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 typeface="Wingdings" panose="05000000000000000000" pitchFamily="2" charset="2"/>
              <a:buNone/>
            </a:pPr>
            <a:r>
              <a:rPr lang="en-US" altLang="en-US" b="1" dirty="0">
                <a:solidFill>
                  <a:schemeClr val="accent6"/>
                </a:solidFill>
                <a:cs typeface="Arial" panose="020B0604020202020204" pitchFamily="34" charset="0"/>
              </a:rPr>
              <a:t>Lecture 11:</a:t>
            </a:r>
          </a:p>
          <a:p>
            <a:pPr algn="ctr" eaLnBrk="1" hangingPunct="1">
              <a:buClrTx/>
              <a:buSzTx/>
              <a:buFont typeface="Wingdings" panose="05000000000000000000" pitchFamily="2" charset="2"/>
              <a:buNone/>
            </a:pPr>
            <a:br>
              <a:rPr lang="en-US" altLang="en-US" b="1" dirty="0">
                <a:solidFill>
                  <a:schemeClr val="accent6"/>
                </a:solidFill>
                <a:cs typeface="Arial" panose="020B0604020202020204" pitchFamily="34" charset="0"/>
              </a:rPr>
            </a:br>
            <a:r>
              <a:rPr lang="en-US" altLang="en-US" b="1" dirty="0">
                <a:solidFill>
                  <a:schemeClr val="accent6"/>
                </a:solidFill>
                <a:cs typeface="Arial" panose="020B0604020202020204" pitchFamily="34" charset="0"/>
              </a:rPr>
              <a:t>Search in Networks</a:t>
            </a:r>
          </a:p>
        </p:txBody>
      </p:sp>
      <p:sp>
        <p:nvSpPr>
          <p:cNvPr id="16" name="Text Box 96">
            <a:extLst>
              <a:ext uri="{FF2B5EF4-FFF2-40B4-BE49-F238E27FC236}">
                <a16:creationId xmlns:a16="http://schemas.microsoft.com/office/drawing/2014/main" id="{CCF7A34F-D611-1D11-9463-1BBBE261712F}"/>
              </a:ext>
            </a:extLst>
          </p:cNvPr>
          <p:cNvSpPr txBox="1">
            <a:spLocks noChangeArrowheads="1"/>
          </p:cNvSpPr>
          <p:nvPr/>
        </p:nvSpPr>
        <p:spPr bwMode="auto">
          <a:xfrm>
            <a:off x="2825750" y="4151313"/>
            <a:ext cx="33337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 typeface="Wingdings" panose="05000000000000000000" pitchFamily="2" charset="2"/>
              <a:buNone/>
            </a:pPr>
            <a:r>
              <a:rPr lang="en-US" altLang="en-US" sz="2000">
                <a:cs typeface="Arial" panose="020B0604020202020204" pitchFamily="34" charset="0"/>
              </a:rPr>
              <a:t>CS 765: Complex Networks</a:t>
            </a:r>
          </a:p>
          <a:p>
            <a:pPr algn="ctr" eaLnBrk="1" hangingPunct="1">
              <a:buClrTx/>
              <a:buSzTx/>
              <a:buFont typeface="Wingdings" panose="05000000000000000000" pitchFamily="2" charset="2"/>
              <a:buNone/>
            </a:pPr>
            <a:endParaRPr lang="en-US" altLang="en-US" sz="1800">
              <a:cs typeface="Arial" panose="020B0604020202020204" pitchFamily="34" charset="0"/>
            </a:endParaRPr>
          </a:p>
        </p:txBody>
      </p:sp>
      <p:sp>
        <p:nvSpPr>
          <p:cNvPr id="17" name="Rectangle 7" descr="Orange bar">
            <a:extLst>
              <a:ext uri="{FF2B5EF4-FFF2-40B4-BE49-F238E27FC236}">
                <a16:creationId xmlns:a16="http://schemas.microsoft.com/office/drawing/2014/main" id="{8E61DFBB-D134-4769-C1CC-D5D179346D72}"/>
              </a:ext>
            </a:extLst>
          </p:cNvPr>
          <p:cNvSpPr>
            <a:spLocks noChangeArrowheads="1"/>
          </p:cNvSpPr>
          <p:nvPr/>
        </p:nvSpPr>
        <p:spPr bwMode="auto">
          <a:xfrm>
            <a:off x="1914525" y="3429000"/>
            <a:ext cx="5314950" cy="188913"/>
          </a:xfrm>
          <a:prstGeom prst="rect">
            <a:avLst/>
          </a:prstGeom>
          <a:solidFill>
            <a:schemeClr val="accent6"/>
          </a:solidFill>
          <a:ln w="9525">
            <a:solidFill>
              <a:schemeClr val="accent6"/>
            </a:solidFill>
            <a:miter lim="800000"/>
            <a:headEnd/>
            <a:tailEnd/>
          </a:ln>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solidFill>
                <a:schemeClr val="accent6">
                  <a:lumMod val="75000"/>
                </a:schemeClr>
              </a:solidFill>
              <a:cs typeface="Arial" panose="020B0604020202020204" pitchFamily="34" charset="0"/>
            </a:endParaRPr>
          </a:p>
        </p:txBody>
      </p:sp>
      <p:sp>
        <p:nvSpPr>
          <p:cNvPr id="2" name="Text Box 96">
            <a:extLst>
              <a:ext uri="{FF2B5EF4-FFF2-40B4-BE49-F238E27FC236}">
                <a16:creationId xmlns:a16="http://schemas.microsoft.com/office/drawing/2014/main" id="{913CA9E1-A67E-7DB1-6BC2-501CC0F9A56C}"/>
              </a:ext>
            </a:extLst>
          </p:cNvPr>
          <p:cNvSpPr txBox="1">
            <a:spLocks noChangeArrowheads="1"/>
          </p:cNvSpPr>
          <p:nvPr/>
        </p:nvSpPr>
        <p:spPr bwMode="auto">
          <a:xfrm>
            <a:off x="-38100" y="4724400"/>
            <a:ext cx="91440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bg2"/>
              </a:buClr>
              <a:buSzPct val="90000"/>
              <a:buFont typeface="Wingdings" pitchFamily="2" charset="2"/>
              <a:buChar char="n"/>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9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90000"/>
              <a:buFont typeface="Wingdings" pitchFamily="2" charset="2"/>
              <a:buChar char="n"/>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9pPr>
          </a:lstStyle>
          <a:p>
            <a:pPr algn="ctr" eaLnBrk="1" hangingPunct="1">
              <a:buClrTx/>
              <a:buSzTx/>
              <a:buFont typeface="Wingdings" pitchFamily="2" charset="2"/>
              <a:buNone/>
            </a:pPr>
            <a:r>
              <a:rPr lang="en-US" altLang="en-US" sz="1800" dirty="0">
                <a:cs typeface="Arial" panose="020B0604020202020204" pitchFamily="34" charset="0"/>
              </a:rPr>
              <a:t>Slides are adapted from</a:t>
            </a:r>
          </a:p>
          <a:p>
            <a:pPr algn="ctr" eaLnBrk="1" hangingPunct="1">
              <a:buClrTx/>
              <a:buSzTx/>
              <a:buFont typeface="Wingdings" pitchFamily="2" charset="2"/>
              <a:buNone/>
            </a:pPr>
            <a:r>
              <a:rPr lang="en-US" altLang="en-US" sz="1800" dirty="0"/>
              <a:t>Lada Adamic</a:t>
            </a:r>
          </a:p>
        </p:txBody>
      </p:sp>
    </p:spTree>
    <p:extLst>
      <p:ext uri="{BB962C8B-B14F-4D97-AF65-F5344CB8AC3E}">
        <p14:creationId xmlns:p14="http://schemas.microsoft.com/office/powerpoint/2010/main" val="248315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sp>
        <p:nvSpPr>
          <p:cNvPr id="3" name="TextBox 2">
            <a:extLst>
              <a:ext uri="{FF2B5EF4-FFF2-40B4-BE49-F238E27FC236}">
                <a16:creationId xmlns:a16="http://schemas.microsoft.com/office/drawing/2014/main" id="{26C79A1B-0325-E087-3ACA-E5D540ACEF69}"/>
              </a:ext>
            </a:extLst>
          </p:cNvPr>
          <p:cNvSpPr txBox="1"/>
          <p:nvPr/>
        </p:nvSpPr>
        <p:spPr>
          <a:xfrm>
            <a:off x="444138" y="1402080"/>
            <a:ext cx="8573108" cy="480131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closest to the target in the organizational hierarchy</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Passing the message to the contact closest to the target in the organizational hierarchy.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In our simulation individuals are allowed full knowledge of the organizational hierarchy (in actuality, employees can reference an online organizational chart). However, the communication network that they are trying to navigate is hidden to them beyond their immediate contacts.</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At each step in the chain the message is passed to someone closer in the organizational hierarchy to the target.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message does not need to travel all the way to the top of the organizational hierarchy and instead takes advantage of a shortcut created by individuals in different research groups communicating with one another. </a:t>
            </a:r>
          </a:p>
        </p:txBody>
      </p:sp>
    </p:spTree>
    <p:extLst>
      <p:ext uri="{BB962C8B-B14F-4D97-AF65-F5344CB8AC3E}">
        <p14:creationId xmlns:p14="http://schemas.microsoft.com/office/powerpoint/2010/main" val="271663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sp>
        <p:nvSpPr>
          <p:cNvPr id="3" name="TextBox 2">
            <a:extLst>
              <a:ext uri="{FF2B5EF4-FFF2-40B4-BE49-F238E27FC236}">
                <a16:creationId xmlns:a16="http://schemas.microsoft.com/office/drawing/2014/main" id="{26C79A1B-0325-E087-3ACA-E5D540ACEF69}"/>
              </a:ext>
            </a:extLst>
          </p:cNvPr>
          <p:cNvSpPr txBox="1"/>
          <p:nvPr/>
        </p:nvSpPr>
        <p:spPr>
          <a:xfrm>
            <a:off x="444138" y="1402080"/>
            <a:ext cx="857310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closest to the target in the organizational hierarchy</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1ED8005-9EE2-73BE-47F3-FEF9627DDB05}"/>
              </a:ext>
            </a:extLst>
          </p:cNvPr>
          <p:cNvPicPr>
            <a:picLocks noChangeAspect="1"/>
          </p:cNvPicPr>
          <p:nvPr/>
        </p:nvPicPr>
        <p:blipFill>
          <a:blip r:embed="rId2"/>
          <a:stretch>
            <a:fillRect/>
          </a:stretch>
        </p:blipFill>
        <p:spPr>
          <a:xfrm>
            <a:off x="5136565" y="3910149"/>
            <a:ext cx="4007435" cy="2566747"/>
          </a:xfrm>
          <a:prstGeom prst="rect">
            <a:avLst/>
          </a:prstGeom>
        </p:spPr>
      </p:pic>
      <p:sp>
        <p:nvSpPr>
          <p:cNvPr id="6" name="TextBox 5">
            <a:extLst>
              <a:ext uri="{FF2B5EF4-FFF2-40B4-BE49-F238E27FC236}">
                <a16:creationId xmlns:a16="http://schemas.microsoft.com/office/drawing/2014/main" id="{30E2C1EC-55EC-4702-CCD4-C8189ED1813D}"/>
              </a:ext>
            </a:extLst>
          </p:cNvPr>
          <p:cNvSpPr txBox="1"/>
          <p:nvPr/>
        </p:nvSpPr>
        <p:spPr>
          <a:xfrm>
            <a:off x="444138" y="1994485"/>
            <a:ext cx="8255724" cy="1754326"/>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individuals closer together in the organizational hierarchy are more likely to email one another.</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relationship between separation in the hierarchy and probability of linking.</a:t>
            </a:r>
          </a:p>
          <a:p>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F562089-FA2E-4796-3FE6-7812AE1F2DA7}"/>
              </a:ext>
            </a:extLst>
          </p:cNvPr>
          <p:cNvPicPr>
            <a:picLocks noChangeAspect="1"/>
          </p:cNvPicPr>
          <p:nvPr/>
        </p:nvPicPr>
        <p:blipFill>
          <a:blip r:embed="rId3"/>
          <a:stretch>
            <a:fillRect/>
          </a:stretch>
        </p:blipFill>
        <p:spPr>
          <a:xfrm>
            <a:off x="801189" y="3748811"/>
            <a:ext cx="3770811" cy="2913809"/>
          </a:xfrm>
          <a:prstGeom prst="rect">
            <a:avLst/>
          </a:prstGeom>
        </p:spPr>
      </p:pic>
    </p:spTree>
    <p:extLst>
      <p:ext uri="{BB962C8B-B14F-4D97-AF65-F5344CB8AC3E}">
        <p14:creationId xmlns:p14="http://schemas.microsoft.com/office/powerpoint/2010/main" val="174160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sp>
        <p:nvSpPr>
          <p:cNvPr id="3" name="TextBox 2">
            <a:extLst>
              <a:ext uri="{FF2B5EF4-FFF2-40B4-BE49-F238E27FC236}">
                <a16:creationId xmlns:a16="http://schemas.microsoft.com/office/drawing/2014/main" id="{26C79A1B-0325-E087-3ACA-E5D540ACEF69}"/>
              </a:ext>
            </a:extLst>
          </p:cNvPr>
          <p:cNvSpPr txBox="1"/>
          <p:nvPr/>
        </p:nvSpPr>
        <p:spPr>
          <a:xfrm>
            <a:off x="444138" y="1402080"/>
            <a:ext cx="857310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closest to the target in the organizational hierarchy</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0E2C1EC-55EC-4702-CCD4-C8189ED1813D}"/>
              </a:ext>
            </a:extLst>
          </p:cNvPr>
          <p:cNvSpPr txBox="1"/>
          <p:nvPr/>
        </p:nvSpPr>
        <p:spPr>
          <a:xfrm>
            <a:off x="444138" y="1994485"/>
            <a:ext cx="8142513" cy="369332"/>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probability of linking as a function of the group size. </a:t>
            </a:r>
          </a:p>
        </p:txBody>
      </p:sp>
      <p:pic>
        <p:nvPicPr>
          <p:cNvPr id="7" name="Picture 6">
            <a:extLst>
              <a:ext uri="{FF2B5EF4-FFF2-40B4-BE49-F238E27FC236}">
                <a16:creationId xmlns:a16="http://schemas.microsoft.com/office/drawing/2014/main" id="{D97716C3-E529-9F00-9152-AAC52C77DCC7}"/>
              </a:ext>
            </a:extLst>
          </p:cNvPr>
          <p:cNvPicPr>
            <a:picLocks noChangeAspect="1"/>
          </p:cNvPicPr>
          <p:nvPr/>
        </p:nvPicPr>
        <p:blipFill>
          <a:blip r:embed="rId2"/>
          <a:stretch>
            <a:fillRect/>
          </a:stretch>
        </p:blipFill>
        <p:spPr>
          <a:xfrm>
            <a:off x="3560663" y="2599509"/>
            <a:ext cx="5456583" cy="4114800"/>
          </a:xfrm>
          <a:prstGeom prst="rect">
            <a:avLst/>
          </a:prstGeom>
        </p:spPr>
      </p:pic>
      <p:sp>
        <p:nvSpPr>
          <p:cNvPr id="8" name="TextBox 7">
            <a:extLst>
              <a:ext uri="{FF2B5EF4-FFF2-40B4-BE49-F238E27FC236}">
                <a16:creationId xmlns:a16="http://schemas.microsoft.com/office/drawing/2014/main" id="{DD947C96-37A4-3703-6E28-1ABAB8F142BB}"/>
              </a:ext>
            </a:extLst>
          </p:cNvPr>
          <p:cNvSpPr txBox="1"/>
          <p:nvPr/>
        </p:nvSpPr>
        <p:spPr>
          <a:xfrm>
            <a:off x="576127" y="3755520"/>
            <a:ext cx="3161212"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Slight difference from the optimal, this means that far-flung (distance or remote) collaborations occur slightly more often.</a:t>
            </a:r>
          </a:p>
        </p:txBody>
      </p:sp>
    </p:spTree>
    <p:extLst>
      <p:ext uri="{BB962C8B-B14F-4D97-AF65-F5344CB8AC3E}">
        <p14:creationId xmlns:p14="http://schemas.microsoft.com/office/powerpoint/2010/main" val="348901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sp>
        <p:nvSpPr>
          <p:cNvPr id="3" name="TextBox 2">
            <a:extLst>
              <a:ext uri="{FF2B5EF4-FFF2-40B4-BE49-F238E27FC236}">
                <a16:creationId xmlns:a16="http://schemas.microsoft.com/office/drawing/2014/main" id="{26C79A1B-0325-E087-3ACA-E5D540ACEF69}"/>
              </a:ext>
            </a:extLst>
          </p:cNvPr>
          <p:cNvSpPr txBox="1"/>
          <p:nvPr/>
        </p:nvSpPr>
        <p:spPr>
          <a:xfrm>
            <a:off x="444138" y="1402080"/>
            <a:ext cx="857310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closest to the target in the organizational hierarchy</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0E2C1EC-55EC-4702-CCD4-C8189ED1813D}"/>
              </a:ext>
            </a:extLst>
          </p:cNvPr>
          <p:cNvSpPr txBox="1"/>
          <p:nvPr/>
        </p:nvSpPr>
        <p:spPr>
          <a:xfrm>
            <a:off x="444138" y="1994485"/>
            <a:ext cx="8142513" cy="1754326"/>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median number of steps is 4, which is close to the shortest path of 3.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mean was 5 steps, slightly higher than the median because of the presence of a four hard to find individuals who had only a single link.</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Excluding these four individuals as targets resulted in a mean of 4.5 steps. </a:t>
            </a:r>
          </a:p>
        </p:txBody>
      </p:sp>
    </p:spTree>
    <p:extLst>
      <p:ext uri="{BB962C8B-B14F-4D97-AF65-F5344CB8AC3E}">
        <p14:creationId xmlns:p14="http://schemas.microsoft.com/office/powerpoint/2010/main" val="393399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sp>
        <p:nvSpPr>
          <p:cNvPr id="3" name="TextBox 2">
            <a:extLst>
              <a:ext uri="{FF2B5EF4-FFF2-40B4-BE49-F238E27FC236}">
                <a16:creationId xmlns:a16="http://schemas.microsoft.com/office/drawing/2014/main" id="{26C79A1B-0325-E087-3ACA-E5D540ACEF69}"/>
              </a:ext>
            </a:extLst>
          </p:cNvPr>
          <p:cNvSpPr txBox="1"/>
          <p:nvPr/>
        </p:nvSpPr>
        <p:spPr>
          <a:xfrm>
            <a:off x="444138" y="1402080"/>
            <a:ext cx="857310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Proximity</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0E2C1EC-55EC-4702-CCD4-C8189ED1813D}"/>
              </a:ext>
            </a:extLst>
          </p:cNvPr>
          <p:cNvSpPr txBox="1"/>
          <p:nvPr/>
        </p:nvSpPr>
        <p:spPr>
          <a:xfrm>
            <a:off x="444138" y="1994485"/>
            <a:ext cx="8344262" cy="2585323"/>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Individuals’ locations are given by their building, the floor of the building, etc.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general tendency of individuals in close physical proximity to communicate holds: over 87% of the 4000 email links are between individuals on the same floor.</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availability of other communication media, such as email, telephone, and instant messaging.</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47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sp>
        <p:nvSpPr>
          <p:cNvPr id="3" name="TextBox 2">
            <a:extLst>
              <a:ext uri="{FF2B5EF4-FFF2-40B4-BE49-F238E27FC236}">
                <a16:creationId xmlns:a16="http://schemas.microsoft.com/office/drawing/2014/main" id="{26C79A1B-0325-E087-3ACA-E5D540ACEF69}"/>
              </a:ext>
            </a:extLst>
          </p:cNvPr>
          <p:cNvSpPr txBox="1"/>
          <p:nvPr/>
        </p:nvSpPr>
        <p:spPr>
          <a:xfrm>
            <a:off x="444138" y="1402080"/>
            <a:ext cx="857310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Proximity</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96A3CEC-8CC5-E4AF-9661-40F5CEF5C024}"/>
              </a:ext>
            </a:extLst>
          </p:cNvPr>
          <p:cNvPicPr>
            <a:picLocks noChangeAspect="1"/>
          </p:cNvPicPr>
          <p:nvPr/>
        </p:nvPicPr>
        <p:blipFill>
          <a:blip r:embed="rId2"/>
          <a:stretch>
            <a:fillRect/>
          </a:stretch>
        </p:blipFill>
        <p:spPr>
          <a:xfrm>
            <a:off x="1354667" y="1906078"/>
            <a:ext cx="5935134" cy="4353518"/>
          </a:xfrm>
          <a:prstGeom prst="rect">
            <a:avLst/>
          </a:prstGeom>
        </p:spPr>
      </p:pic>
    </p:spTree>
    <p:extLst>
      <p:ext uri="{BB962C8B-B14F-4D97-AF65-F5344CB8AC3E}">
        <p14:creationId xmlns:p14="http://schemas.microsoft.com/office/powerpoint/2010/main" val="91661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pic>
        <p:nvPicPr>
          <p:cNvPr id="6" name="Picture 5" descr="Chart, line chart&#10;&#10;Description automatically generated">
            <a:extLst>
              <a:ext uri="{FF2B5EF4-FFF2-40B4-BE49-F238E27FC236}">
                <a16:creationId xmlns:a16="http://schemas.microsoft.com/office/drawing/2014/main" id="{7392B36E-4863-0911-5433-E91B4B6B6A06}"/>
              </a:ext>
            </a:extLst>
          </p:cNvPr>
          <p:cNvPicPr>
            <a:picLocks noChangeAspect="1"/>
          </p:cNvPicPr>
          <p:nvPr/>
        </p:nvPicPr>
        <p:blipFill>
          <a:blip r:embed="rId2"/>
          <a:stretch>
            <a:fillRect/>
          </a:stretch>
        </p:blipFill>
        <p:spPr>
          <a:xfrm>
            <a:off x="1270000" y="1589835"/>
            <a:ext cx="6019800" cy="4478732"/>
          </a:xfrm>
          <a:prstGeom prst="rect">
            <a:avLst/>
          </a:prstGeom>
        </p:spPr>
      </p:pic>
      <p:sp>
        <p:nvSpPr>
          <p:cNvPr id="7" name="TextBox 6">
            <a:extLst>
              <a:ext uri="{FF2B5EF4-FFF2-40B4-BE49-F238E27FC236}">
                <a16:creationId xmlns:a16="http://schemas.microsoft.com/office/drawing/2014/main" id="{5A037502-F3C7-7FA7-BFE7-1125D848011B}"/>
              </a:ext>
            </a:extLst>
          </p:cNvPr>
          <p:cNvSpPr txBox="1"/>
          <p:nvPr/>
        </p:nvSpPr>
        <p:spPr>
          <a:xfrm>
            <a:off x="444138" y="1402080"/>
            <a:ext cx="857310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Proximity</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38E44A3-9B1B-319E-6EBC-AF935ACA8E93}"/>
              </a:ext>
            </a:extLst>
          </p:cNvPr>
          <p:cNvSpPr txBox="1"/>
          <p:nvPr/>
        </p:nvSpPr>
        <p:spPr>
          <a:xfrm>
            <a:off x="1051802" y="6256322"/>
            <a:ext cx="834426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median number of 6 steps, and a mean of 12 steps needed. </a:t>
            </a:r>
          </a:p>
        </p:txBody>
      </p:sp>
    </p:spTree>
    <p:extLst>
      <p:ext uri="{BB962C8B-B14F-4D97-AF65-F5344CB8AC3E}">
        <p14:creationId xmlns:p14="http://schemas.microsoft.com/office/powerpoint/2010/main" val="221688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pic>
        <p:nvPicPr>
          <p:cNvPr id="5" name="Picture 4" descr="Table&#10;&#10;Description automatically generated">
            <a:extLst>
              <a:ext uri="{FF2B5EF4-FFF2-40B4-BE49-F238E27FC236}">
                <a16:creationId xmlns:a16="http://schemas.microsoft.com/office/drawing/2014/main" id="{06077D25-FC47-DDFD-F627-28DAB2CB1552}"/>
              </a:ext>
            </a:extLst>
          </p:cNvPr>
          <p:cNvPicPr>
            <a:picLocks noChangeAspect="1"/>
          </p:cNvPicPr>
          <p:nvPr/>
        </p:nvPicPr>
        <p:blipFill>
          <a:blip r:embed="rId2"/>
          <a:stretch>
            <a:fillRect/>
          </a:stretch>
        </p:blipFill>
        <p:spPr>
          <a:xfrm>
            <a:off x="541866" y="2311502"/>
            <a:ext cx="7628467" cy="1838184"/>
          </a:xfrm>
          <a:prstGeom prst="rect">
            <a:avLst/>
          </a:prstGeom>
        </p:spPr>
      </p:pic>
    </p:spTree>
    <p:extLst>
      <p:ext uri="{BB962C8B-B14F-4D97-AF65-F5344CB8AC3E}">
        <p14:creationId xmlns:p14="http://schemas.microsoft.com/office/powerpoint/2010/main" val="3067138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pic>
        <p:nvPicPr>
          <p:cNvPr id="3" name="Picture 2" descr="Graphical user interface, application&#10;&#10;Description automatically generated">
            <a:extLst>
              <a:ext uri="{FF2B5EF4-FFF2-40B4-BE49-F238E27FC236}">
                <a16:creationId xmlns:a16="http://schemas.microsoft.com/office/drawing/2014/main" id="{8F3E839C-4196-6355-91E4-A51A2483001B}"/>
              </a:ext>
            </a:extLst>
          </p:cNvPr>
          <p:cNvPicPr>
            <a:picLocks noChangeAspect="1"/>
          </p:cNvPicPr>
          <p:nvPr/>
        </p:nvPicPr>
        <p:blipFill>
          <a:blip r:embed="rId2"/>
          <a:stretch>
            <a:fillRect/>
          </a:stretch>
        </p:blipFill>
        <p:spPr>
          <a:xfrm>
            <a:off x="1608666" y="2206091"/>
            <a:ext cx="6112933" cy="4582620"/>
          </a:xfrm>
          <a:prstGeom prst="rect">
            <a:avLst/>
          </a:prstGeom>
        </p:spPr>
      </p:pic>
      <p:sp>
        <p:nvSpPr>
          <p:cNvPr id="4" name="TextBox 3">
            <a:extLst>
              <a:ext uri="{FF2B5EF4-FFF2-40B4-BE49-F238E27FC236}">
                <a16:creationId xmlns:a16="http://schemas.microsoft.com/office/drawing/2014/main" id="{77074955-C8A7-EB92-F012-A07B7CA65E80}"/>
              </a:ext>
            </a:extLst>
          </p:cNvPr>
          <p:cNvSpPr txBox="1"/>
          <p:nvPr/>
        </p:nvSpPr>
        <p:spPr>
          <a:xfrm>
            <a:off x="558800" y="1227667"/>
            <a:ext cx="231345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Stanford Club Nexus</a:t>
            </a:r>
          </a:p>
        </p:txBody>
      </p:sp>
    </p:spTree>
    <p:extLst>
      <p:ext uri="{BB962C8B-B14F-4D97-AF65-F5344CB8AC3E}">
        <p14:creationId xmlns:p14="http://schemas.microsoft.com/office/powerpoint/2010/main" val="223108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pic>
        <p:nvPicPr>
          <p:cNvPr id="6" name="Picture 5" descr="Chart&#10;&#10;Description automatically generated">
            <a:extLst>
              <a:ext uri="{FF2B5EF4-FFF2-40B4-BE49-F238E27FC236}">
                <a16:creationId xmlns:a16="http://schemas.microsoft.com/office/drawing/2014/main" id="{9342F3F1-D4A6-D004-3125-1DD366D7D939}"/>
              </a:ext>
            </a:extLst>
          </p:cNvPr>
          <p:cNvPicPr>
            <a:picLocks noChangeAspect="1"/>
          </p:cNvPicPr>
          <p:nvPr/>
        </p:nvPicPr>
        <p:blipFill>
          <a:blip r:embed="rId2"/>
          <a:stretch>
            <a:fillRect/>
          </a:stretch>
        </p:blipFill>
        <p:spPr>
          <a:xfrm>
            <a:off x="1143000" y="1699422"/>
            <a:ext cx="6530469" cy="5006177"/>
          </a:xfrm>
          <a:prstGeom prst="rect">
            <a:avLst/>
          </a:prstGeom>
        </p:spPr>
      </p:pic>
    </p:spTree>
    <p:extLst>
      <p:ext uri="{BB962C8B-B14F-4D97-AF65-F5344CB8AC3E}">
        <p14:creationId xmlns:p14="http://schemas.microsoft.com/office/powerpoint/2010/main" val="335441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a:t>
            </a:r>
          </a:p>
        </p:txBody>
      </p:sp>
      <p:sp>
        <p:nvSpPr>
          <p:cNvPr id="81" name="Slide Number Placeholder 3">
            <a:extLst>
              <a:ext uri="{FF2B5EF4-FFF2-40B4-BE49-F238E27FC236}">
                <a16:creationId xmlns:a16="http://schemas.microsoft.com/office/drawing/2014/main" id="{05ED29F7-34D3-1335-9846-6FD07EE085E0}"/>
              </a:ext>
            </a:extLst>
          </p:cNvPr>
          <p:cNvSpPr txBox="1">
            <a:spLocks/>
          </p:cNvSpPr>
          <p:nvPr/>
        </p:nvSpPr>
        <p:spPr>
          <a:xfrm>
            <a:off x="8166100" y="7297738"/>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bg2"/>
              </a:buClr>
              <a:buSzPct val="90000"/>
              <a:buFont typeface="Wingdings" panose="05000000000000000000" pitchFamily="2" charset="2"/>
              <a:buChar char="n"/>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57200" rtl="0" eaLnBrk="1" latinLnBrk="0" hangingPunct="1">
              <a:spcBef>
                <a:spcPct val="20000"/>
              </a:spcBef>
              <a:buClr>
                <a:schemeClr val="tx2"/>
              </a:buClr>
              <a:buSzPct val="90000"/>
              <a:buFont typeface="Wingdings" panose="05000000000000000000" pitchFamily="2" charset="2"/>
              <a:buChar char="n"/>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57200" rtl="0" eaLnBrk="1" latinLnBrk="0" hangingPunct="1">
              <a:spcBef>
                <a:spcPct val="20000"/>
              </a:spcBef>
              <a:buClr>
                <a:schemeClr val="accent1"/>
              </a:buClr>
              <a:buSzPct val="90000"/>
              <a:buFont typeface="Wingdings" panose="05000000000000000000" pitchFamily="2" charset="2"/>
              <a:buChar char="n"/>
              <a:defRPr sz="18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57200" rtl="0" eaLnBrk="1" latinLnBrk="0" hangingPunct="1">
              <a:spcBef>
                <a:spcPct val="20000"/>
              </a:spcBef>
              <a:buClr>
                <a:schemeClr val="bg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57200" rtl="0" eaLnBrk="1" latinLnBrk="0" hangingPunct="1">
              <a:spcBef>
                <a:spcPct val="20000"/>
              </a:spcBef>
              <a:buClr>
                <a:schemeClr val="tx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457200" rtl="0" eaLnBrk="0" fontAlgn="base" latinLnBrk="0" hangingPunct="0">
              <a:spcBef>
                <a:spcPct val="20000"/>
              </a:spcBef>
              <a:spcAft>
                <a:spcPct val="0"/>
              </a:spcAft>
              <a:buClr>
                <a:schemeClr val="tx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457200" rtl="0" eaLnBrk="0" fontAlgn="base" latinLnBrk="0" hangingPunct="0">
              <a:spcBef>
                <a:spcPct val="20000"/>
              </a:spcBef>
              <a:spcAft>
                <a:spcPct val="0"/>
              </a:spcAft>
              <a:buClr>
                <a:schemeClr val="tx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457200" rtl="0" eaLnBrk="0" fontAlgn="base" latinLnBrk="0" hangingPunct="0">
              <a:spcBef>
                <a:spcPct val="20000"/>
              </a:spcBef>
              <a:spcAft>
                <a:spcPct val="0"/>
              </a:spcAft>
              <a:buClr>
                <a:schemeClr val="tx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457200" rtl="0" eaLnBrk="0" fontAlgn="base" latinLnBrk="0" hangingPunct="0">
              <a:spcBef>
                <a:spcPct val="20000"/>
              </a:spcBef>
              <a:spcAft>
                <a:spcPct val="0"/>
              </a:spcAft>
              <a:buClr>
                <a:schemeClr val="tx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pPr>
            <a:fld id="{0D59F7C5-46F5-40BF-AF5B-ECD45EFBFF2F}" type="slidenum">
              <a:rPr lang="en-US" altLang="en-US" sz="1000" smtClean="0"/>
              <a:pPr>
                <a:spcBef>
                  <a:spcPct val="0"/>
                </a:spcBef>
                <a:buClrTx/>
                <a:buSzTx/>
                <a:buFontTx/>
                <a:buNone/>
              </a:pPr>
              <a:t>2</a:t>
            </a:fld>
            <a:endParaRPr lang="en-US" altLang="en-US" sz="1000"/>
          </a:p>
        </p:txBody>
      </p:sp>
      <p:pic>
        <p:nvPicPr>
          <p:cNvPr id="8" name="Picture 7" descr="A picture containing text, mug, vessel&#10;&#10;Description automatically generated">
            <a:extLst>
              <a:ext uri="{FF2B5EF4-FFF2-40B4-BE49-F238E27FC236}">
                <a16:creationId xmlns:a16="http://schemas.microsoft.com/office/drawing/2014/main" id="{BCE737F3-4863-AE3D-B182-09D6879C8472}"/>
              </a:ext>
            </a:extLst>
          </p:cNvPr>
          <p:cNvPicPr>
            <a:picLocks noChangeAspect="1"/>
          </p:cNvPicPr>
          <p:nvPr/>
        </p:nvPicPr>
        <p:blipFill>
          <a:blip r:embed="rId3"/>
          <a:stretch>
            <a:fillRect/>
          </a:stretch>
        </p:blipFill>
        <p:spPr>
          <a:xfrm>
            <a:off x="749300" y="1276350"/>
            <a:ext cx="7645400" cy="4305300"/>
          </a:xfrm>
          <a:prstGeom prst="rect">
            <a:avLst/>
          </a:prstGeom>
        </p:spPr>
      </p:pic>
    </p:spTree>
    <p:extLst>
      <p:ext uri="{BB962C8B-B14F-4D97-AF65-F5344CB8AC3E}">
        <p14:creationId xmlns:p14="http://schemas.microsoft.com/office/powerpoint/2010/main" val="41520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sp>
        <p:nvSpPr>
          <p:cNvPr id="6" name="TextBox 5">
            <a:extLst>
              <a:ext uri="{FF2B5EF4-FFF2-40B4-BE49-F238E27FC236}">
                <a16:creationId xmlns:a16="http://schemas.microsoft.com/office/drawing/2014/main" id="{30E2C1EC-55EC-4702-CCD4-C8189ED1813D}"/>
              </a:ext>
            </a:extLst>
          </p:cNvPr>
          <p:cNvSpPr txBox="1"/>
          <p:nvPr/>
        </p:nvSpPr>
        <p:spPr>
          <a:xfrm>
            <a:off x="444138" y="1994485"/>
            <a:ext cx="8344262" cy="294946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Utilizing the user profiles with 5 attributes simultaneously for the target and a person one is considering passing the message to.</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Both undergraduate, both graduate, or one of each</a:t>
            </a:r>
          </a:p>
          <a:p>
            <a:pPr marL="285750" indent="-285750">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Same year, a year apart, or more than a year apart</a:t>
            </a:r>
          </a:p>
          <a:p>
            <a:pPr marL="285750" indent="-285750">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Both male, both female, or one of each</a:t>
            </a:r>
          </a:p>
          <a:p>
            <a:pPr marL="285750" indent="-285750">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Same or different residences</a:t>
            </a:r>
          </a:p>
          <a:p>
            <a:pPr marL="285750" indent="-285750">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Same or different major/department and school</a:t>
            </a:r>
          </a:p>
        </p:txBody>
      </p:sp>
    </p:spTree>
    <p:extLst>
      <p:ext uri="{BB962C8B-B14F-4D97-AF65-F5344CB8AC3E}">
        <p14:creationId xmlns:p14="http://schemas.microsoft.com/office/powerpoint/2010/main" val="83653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pic>
        <p:nvPicPr>
          <p:cNvPr id="4" name="Picture 3">
            <a:extLst>
              <a:ext uri="{FF2B5EF4-FFF2-40B4-BE49-F238E27FC236}">
                <a16:creationId xmlns:a16="http://schemas.microsoft.com/office/drawing/2014/main" id="{673B77F0-1F4A-67E5-23FE-1E2847D83EA9}"/>
              </a:ext>
            </a:extLst>
          </p:cNvPr>
          <p:cNvPicPr>
            <a:picLocks noChangeAspect="1"/>
          </p:cNvPicPr>
          <p:nvPr/>
        </p:nvPicPr>
        <p:blipFill>
          <a:blip r:embed="rId2"/>
          <a:stretch>
            <a:fillRect/>
          </a:stretch>
        </p:blipFill>
        <p:spPr>
          <a:xfrm>
            <a:off x="982132" y="1336879"/>
            <a:ext cx="5401733" cy="4030650"/>
          </a:xfrm>
          <a:prstGeom prst="rect">
            <a:avLst/>
          </a:prstGeom>
        </p:spPr>
      </p:pic>
    </p:spTree>
    <p:extLst>
      <p:ext uri="{BB962C8B-B14F-4D97-AF65-F5344CB8AC3E}">
        <p14:creationId xmlns:p14="http://schemas.microsoft.com/office/powerpoint/2010/main" val="31329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pic>
        <p:nvPicPr>
          <p:cNvPr id="5" name="Picture 4" descr="Table&#10;&#10;Description automatically generated">
            <a:extLst>
              <a:ext uri="{FF2B5EF4-FFF2-40B4-BE49-F238E27FC236}">
                <a16:creationId xmlns:a16="http://schemas.microsoft.com/office/drawing/2014/main" id="{4023146E-AE47-D6FD-9444-C3CBF9FF2A4E}"/>
              </a:ext>
            </a:extLst>
          </p:cNvPr>
          <p:cNvPicPr>
            <a:picLocks noChangeAspect="1"/>
          </p:cNvPicPr>
          <p:nvPr/>
        </p:nvPicPr>
        <p:blipFill>
          <a:blip r:embed="rId2"/>
          <a:stretch>
            <a:fillRect/>
          </a:stretch>
        </p:blipFill>
        <p:spPr>
          <a:xfrm>
            <a:off x="502276" y="1401434"/>
            <a:ext cx="7508383" cy="2220687"/>
          </a:xfrm>
          <a:prstGeom prst="rect">
            <a:avLst/>
          </a:prstGeom>
        </p:spPr>
      </p:pic>
      <p:sp>
        <p:nvSpPr>
          <p:cNvPr id="6" name="TextBox 5">
            <a:extLst>
              <a:ext uri="{FF2B5EF4-FFF2-40B4-BE49-F238E27FC236}">
                <a16:creationId xmlns:a16="http://schemas.microsoft.com/office/drawing/2014/main" id="{5F1A10F9-3E6F-11EC-9046-F706B0CC6414}"/>
              </a:ext>
            </a:extLst>
          </p:cNvPr>
          <p:cNvSpPr txBox="1"/>
          <p:nvPr/>
        </p:nvSpPr>
        <p:spPr>
          <a:xfrm>
            <a:off x="631065" y="4185355"/>
            <a:ext cx="8306873" cy="1754326"/>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No hierarchical structure.</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Proximity is almost a binary variable</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Most importantly, non-participation or missing data might have impacted the results by hiding connections that could be used in the search.</a:t>
            </a:r>
          </a:p>
        </p:txBody>
      </p:sp>
    </p:spTree>
    <p:extLst>
      <p:ext uri="{BB962C8B-B14F-4D97-AF65-F5344CB8AC3E}">
        <p14:creationId xmlns:p14="http://schemas.microsoft.com/office/powerpoint/2010/main" val="1577709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C1CC8915-DDC8-AB01-93D0-684924215265}"/>
              </a:ext>
            </a:extLst>
          </p:cNvPr>
          <p:cNvPicPr>
            <a:picLocks noChangeAspect="1"/>
          </p:cNvPicPr>
          <p:nvPr/>
        </p:nvPicPr>
        <p:blipFill>
          <a:blip r:embed="rId3"/>
          <a:stretch>
            <a:fillRect/>
          </a:stretch>
        </p:blipFill>
        <p:spPr>
          <a:xfrm>
            <a:off x="0" y="1317292"/>
            <a:ext cx="9144000" cy="2111708"/>
          </a:xfrm>
          <a:prstGeom prst="rect">
            <a:avLst/>
          </a:prstGeom>
        </p:spPr>
      </p:pic>
    </p:spTree>
    <p:extLst>
      <p:ext uri="{BB962C8B-B14F-4D97-AF65-F5344CB8AC3E}">
        <p14:creationId xmlns:p14="http://schemas.microsoft.com/office/powerpoint/2010/main" val="656791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2482ED8-6F7C-C457-3356-407E373A6C39}"/>
              </a:ext>
            </a:extLst>
          </p:cNvPr>
          <p:cNvSpPr txBox="1"/>
          <p:nvPr/>
        </p:nvSpPr>
        <p:spPr>
          <a:xfrm>
            <a:off x="566670" y="1275009"/>
            <a:ext cx="8461420" cy="369331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Local Betweenness Centrality (LCB)</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Each node in the network has information about its first and second neighbors.</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Consider the local network formed by that node (which is called the root node), its first and second neighbors.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Then, the betweenness centrality, defined as the fraction of shortest paths going through a node, and calculated for the first neighbors in this local network.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Let </a:t>
            </a:r>
            <a:r>
              <a:rPr lang="en-US" dirty="0">
                <a:solidFill>
                  <a:srgbClr val="FF0000"/>
                </a:solidFill>
                <a:latin typeface="Arial" panose="020B0604020202020204" pitchFamily="34" charset="0"/>
                <a:cs typeface="Arial" panose="020B0604020202020204" pitchFamily="34" charset="0"/>
              </a:rPr>
              <a:t>L(</a:t>
            </a:r>
            <a:r>
              <a:rPr lang="en-US" dirty="0" err="1">
                <a:solidFill>
                  <a:srgbClr val="FF0000"/>
                </a:solidFill>
                <a:latin typeface="Arial" panose="020B0604020202020204" pitchFamily="34" charset="0"/>
                <a:cs typeface="Arial" panose="020B0604020202020204" pitchFamily="34" charset="0"/>
              </a:rPr>
              <a:t>i</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 the LBC of a neighbor node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i</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the local network. </a:t>
            </a: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Then</a:t>
            </a:r>
            <a:r>
              <a:rPr lang="en-US" dirty="0">
                <a:solidFill>
                  <a:srgbClr val="FF0000"/>
                </a:solidFill>
                <a:latin typeface="Arial" panose="020B0604020202020204" pitchFamily="34" charset="0"/>
                <a:cs typeface="Arial" panose="020B0604020202020204" pitchFamily="34" charset="0"/>
              </a:rPr>
              <a:t> L(</a:t>
            </a:r>
            <a:r>
              <a:rPr lang="en-US" dirty="0" err="1">
                <a:solidFill>
                  <a:srgbClr val="FF0000"/>
                </a:solidFill>
                <a:latin typeface="Arial" panose="020B0604020202020204" pitchFamily="34" charset="0"/>
                <a:cs typeface="Arial" panose="020B0604020202020204" pitchFamily="34" charset="0"/>
              </a:rPr>
              <a:t>i</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given by</a:t>
            </a:r>
          </a:p>
        </p:txBody>
      </p:sp>
      <p:pic>
        <p:nvPicPr>
          <p:cNvPr id="7" name="Picture 6" descr="Text&#10;&#10;Description automatically generated with medium confidence">
            <a:extLst>
              <a:ext uri="{FF2B5EF4-FFF2-40B4-BE49-F238E27FC236}">
                <a16:creationId xmlns:a16="http://schemas.microsoft.com/office/drawing/2014/main" id="{C18EEA1D-7F63-EA62-AFCF-C827A572AD29}"/>
              </a:ext>
            </a:extLst>
          </p:cNvPr>
          <p:cNvPicPr>
            <a:picLocks noChangeAspect="1"/>
          </p:cNvPicPr>
          <p:nvPr/>
        </p:nvPicPr>
        <p:blipFill>
          <a:blip r:embed="rId3"/>
          <a:stretch>
            <a:fillRect/>
          </a:stretch>
        </p:blipFill>
        <p:spPr>
          <a:xfrm>
            <a:off x="3119182" y="4968328"/>
            <a:ext cx="3857546" cy="1466319"/>
          </a:xfrm>
          <a:prstGeom prst="rect">
            <a:avLst/>
          </a:prstGeom>
        </p:spPr>
      </p:pic>
    </p:spTree>
    <p:extLst>
      <p:ext uri="{BB962C8B-B14F-4D97-AF65-F5344CB8AC3E}">
        <p14:creationId xmlns:p14="http://schemas.microsoft.com/office/powerpoint/2010/main" val="2800252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482ED8-6F7C-C457-3356-407E373A6C39}"/>
                  </a:ext>
                </a:extLst>
              </p:cNvPr>
              <p:cNvSpPr txBox="1"/>
              <p:nvPr/>
            </p:nvSpPr>
            <p:spPr>
              <a:xfrm>
                <a:off x="566670" y="1275009"/>
                <a:ext cx="8461420" cy="50783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Local Betweenness Centrality (LCB)</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Let </a:t>
                </a:r>
                <a:r>
                  <a:rPr lang="en-US" dirty="0">
                    <a:solidFill>
                      <a:srgbClr val="FF0000"/>
                    </a:solidFill>
                    <a:latin typeface="Arial" panose="020B0604020202020204" pitchFamily="34" charset="0"/>
                    <a:cs typeface="Arial" panose="020B0604020202020204" pitchFamily="34" charset="0"/>
                  </a:rPr>
                  <a:t>L(</a:t>
                </a:r>
                <a:r>
                  <a:rPr lang="en-US" dirty="0" err="1">
                    <a:solidFill>
                      <a:srgbClr val="FF0000"/>
                    </a:solidFill>
                    <a:latin typeface="Arial" panose="020B0604020202020204" pitchFamily="34" charset="0"/>
                    <a:cs typeface="Arial" panose="020B0604020202020204" pitchFamily="34" charset="0"/>
                  </a:rPr>
                  <a:t>i</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 the LBC of a neighbor node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i</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the local network</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𝜎</m:t>
                    </m:r>
                  </m:oMath>
                </a14:m>
                <a:r>
                  <a:rPr lang="en-US" baseline="-25000" dirty="0" err="1">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is the total number of shortest paths (where shortest path means the path over which the sum of weights is minimal) from node </a:t>
                </a:r>
                <a:r>
                  <a:rPr lang="en-US" dirty="0">
                    <a:solidFill>
                      <a:srgbClr val="FF0000"/>
                    </a:solidFill>
                    <a:latin typeface="Arial" panose="020B0604020202020204" pitchFamily="34" charset="0"/>
                    <a:cs typeface="Arial" panose="020B0604020202020204" pitchFamily="34" charset="0"/>
                  </a:rPr>
                  <a:t>s to t.</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𝜎</m:t>
                    </m:r>
                  </m:oMath>
                </a14:m>
                <a:r>
                  <a:rPr lang="en-US" baseline="-25000" dirty="0" err="1">
                    <a:latin typeface="Arial" panose="020B0604020202020204" pitchFamily="34" charset="0"/>
                    <a:cs typeface="Arial" panose="020B0604020202020204" pitchFamily="34" charset="0"/>
                  </a:rPr>
                  <a:t>st</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is the number of these shortest paths passing through </a:t>
                </a:r>
                <a:r>
                  <a:rPr lang="en-US" dirty="0" err="1">
                    <a:solidFill>
                      <a:srgbClr val="FF0000"/>
                    </a:solidFill>
                    <a:latin typeface="Arial" panose="020B0604020202020204" pitchFamily="34" charset="0"/>
                    <a:cs typeface="Arial" panose="020B0604020202020204" pitchFamily="34" charset="0"/>
                  </a:rPr>
                  <a:t>i</a:t>
                </a:r>
                <a:r>
                  <a:rPr lang="en-US" dirty="0">
                    <a:solidFill>
                      <a:srgbClr val="FF0000"/>
                    </a:solidFill>
                    <a:latin typeface="Arial" panose="020B0604020202020204" pitchFamily="34" charset="0"/>
                    <a:cs typeface="Arial" panose="020B0604020202020204" pitchFamily="34" charset="0"/>
                  </a:rPr>
                  <a:t>.</a:t>
                </a:r>
              </a:p>
              <a:p>
                <a:pPr marL="285750" indent="-285750">
                  <a:buFont typeface="Courier New" panose="02070309020205020404" pitchFamily="49" charset="0"/>
                  <a:buChar char="o"/>
                </a:pPr>
                <a:endParaRPr lang="en-US" dirty="0">
                  <a:solidFill>
                    <a:srgbClr val="FF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 LBC of a node is high, it implies that this node is critical in the local network</a:t>
                </a:r>
              </a:p>
              <a:p>
                <a:pPr marL="285750" indent="-285750">
                  <a:buFont typeface="Courier New" panose="02070309020205020404" pitchFamily="49" charset="0"/>
                  <a:buChar char="o"/>
                </a:pPr>
                <a:endParaRPr lang="en-US" dirty="0">
                  <a:solidFill>
                    <a:srgbClr val="FF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LBC depends both on degree of node and weight of link connecting it to root</a:t>
                </a:r>
              </a:p>
              <a:p>
                <a:pPr marL="285750" indent="-285750">
                  <a:buFont typeface="Courier New" panose="02070309020205020404" pitchFamily="49" charset="0"/>
                  <a:buChar char="o"/>
                </a:pPr>
                <a:endParaRPr lang="en-US" dirty="0">
                  <a:solidFill>
                    <a:srgbClr val="FF0000"/>
                  </a:solidFill>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32482ED8-6F7C-C457-3356-407E373A6C39}"/>
                  </a:ext>
                </a:extLst>
              </p:cNvPr>
              <p:cNvSpPr txBox="1">
                <a:spLocks noRot="1" noChangeAspect="1" noMove="1" noResize="1" noEditPoints="1" noAdjustHandles="1" noChangeArrowheads="1" noChangeShapeType="1" noTextEdit="1"/>
              </p:cNvSpPr>
              <p:nvPr/>
            </p:nvSpPr>
            <p:spPr>
              <a:xfrm>
                <a:off x="566670" y="1275009"/>
                <a:ext cx="8461420" cy="5078313"/>
              </a:xfrm>
              <a:prstGeom prst="rect">
                <a:avLst/>
              </a:prstGeom>
              <a:blipFill>
                <a:blip r:embed="rId3"/>
                <a:stretch>
                  <a:fillRect l="-600" t="-499"/>
                </a:stretch>
              </a:blipFill>
            </p:spPr>
            <p:txBody>
              <a:bodyPr/>
              <a:lstStyle/>
              <a:p>
                <a:r>
                  <a:rPr lang="en-US">
                    <a:noFill/>
                  </a:rPr>
                  <a:t> </a:t>
                </a:r>
              </a:p>
            </p:txBody>
          </p:sp>
        </mc:Fallback>
      </mc:AlternateContent>
      <p:pic>
        <p:nvPicPr>
          <p:cNvPr id="7" name="Picture 6" descr="Text&#10;&#10;Description automatically generated with medium confidence">
            <a:extLst>
              <a:ext uri="{FF2B5EF4-FFF2-40B4-BE49-F238E27FC236}">
                <a16:creationId xmlns:a16="http://schemas.microsoft.com/office/drawing/2014/main" id="{C18EEA1D-7F63-EA62-AFCF-C827A572AD29}"/>
              </a:ext>
            </a:extLst>
          </p:cNvPr>
          <p:cNvPicPr>
            <a:picLocks noChangeAspect="1"/>
          </p:cNvPicPr>
          <p:nvPr/>
        </p:nvPicPr>
        <p:blipFill>
          <a:blip r:embed="rId4"/>
          <a:stretch>
            <a:fillRect/>
          </a:stretch>
        </p:blipFill>
        <p:spPr>
          <a:xfrm>
            <a:off x="5447762" y="2426209"/>
            <a:ext cx="3207163" cy="1219097"/>
          </a:xfrm>
          <a:prstGeom prst="rect">
            <a:avLst/>
          </a:prstGeom>
        </p:spPr>
      </p:pic>
    </p:spTree>
    <p:extLst>
      <p:ext uri="{BB962C8B-B14F-4D97-AF65-F5344CB8AC3E}">
        <p14:creationId xmlns:p14="http://schemas.microsoft.com/office/powerpoint/2010/main" val="1868866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59AF694-559A-B0B8-3847-9C844A47516F}"/>
              </a:ext>
            </a:extLst>
          </p:cNvPr>
          <p:cNvPicPr>
            <a:picLocks noChangeAspect="1"/>
          </p:cNvPicPr>
          <p:nvPr/>
        </p:nvPicPr>
        <p:blipFill>
          <a:blip r:embed="rId3"/>
          <a:stretch>
            <a:fillRect/>
          </a:stretch>
        </p:blipFill>
        <p:spPr>
          <a:xfrm>
            <a:off x="2665927" y="838200"/>
            <a:ext cx="6336405" cy="6138392"/>
          </a:xfrm>
          <a:prstGeom prst="rect">
            <a:avLst/>
          </a:prstGeom>
        </p:spPr>
      </p:pic>
      <p:sp>
        <p:nvSpPr>
          <p:cNvPr id="6" name="TextBox 5">
            <a:extLst>
              <a:ext uri="{FF2B5EF4-FFF2-40B4-BE49-F238E27FC236}">
                <a16:creationId xmlns:a16="http://schemas.microsoft.com/office/drawing/2014/main" id="{7D9F1FA7-3B35-AF6A-0C3D-C1E60DFE034A}"/>
              </a:ext>
            </a:extLst>
          </p:cNvPr>
          <p:cNvSpPr txBox="1"/>
          <p:nvPr/>
        </p:nvSpPr>
        <p:spPr>
          <a:xfrm>
            <a:off x="347730" y="1352281"/>
            <a:ext cx="2318197" cy="507831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L(2)= (4*(13-4-1) + Comb(4,2) ) * 2 = 76</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L(3)= (2*(13-2-1) + Comb(2,2) ) * 2 = 42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L(4)= (2*(13-2-1) + Comb(2,2) ) * 2 = 42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L(2)= (4*(13-4-1) + Comb(4,2) ) * 2 = 76</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L(3)= </a:t>
            </a:r>
          </a:p>
          <a:p>
            <a:r>
              <a:rPr lang="en-US" dirty="0">
                <a:latin typeface="Arial" panose="020B0604020202020204" pitchFamily="34" charset="0"/>
                <a:cs typeface="Arial" panose="020B0604020202020204" pitchFamily="34" charset="0"/>
              </a:rPr>
              <a:t>(2*(13-2-1) + Comb(2,2) +</a:t>
            </a:r>
          </a:p>
          <a:p>
            <a:r>
              <a:rPr lang="en-US" dirty="0">
                <a:latin typeface="Arial" panose="020B0604020202020204" pitchFamily="34" charset="0"/>
                <a:cs typeface="Arial" panose="020B0604020202020204" pitchFamily="34" charset="0"/>
              </a:rPr>
              <a:t>5*(13-5-1) - </a:t>
            </a:r>
          </a:p>
          <a:p>
            <a:r>
              <a:rPr lang="en-US" dirty="0">
                <a:latin typeface="Arial" panose="020B0604020202020204" pitchFamily="34" charset="0"/>
                <a:cs typeface="Arial" panose="020B0604020202020204" pitchFamily="34" charset="0"/>
              </a:rPr>
              <a:t>5*2 ) * 2 = 92</a:t>
            </a:r>
          </a:p>
        </p:txBody>
      </p:sp>
    </p:spTree>
    <p:extLst>
      <p:ext uri="{BB962C8B-B14F-4D97-AF65-F5344CB8AC3E}">
        <p14:creationId xmlns:p14="http://schemas.microsoft.com/office/powerpoint/2010/main" val="175401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checkerboard(across)">
                                      <p:cBhvr>
                                        <p:cTn id="7" dur="500"/>
                                        <p:tgtEl>
                                          <p:spTgt spid="6">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9" end="9"/>
                                            </p:txEl>
                                          </p:spTgt>
                                        </p:tgtEl>
                                        <p:attrNameLst>
                                          <p:attrName>style.visibility</p:attrName>
                                        </p:attrNameLst>
                                      </p:cBhvr>
                                      <p:to>
                                        <p:strVal val="visible"/>
                                      </p:to>
                                    </p:set>
                                    <p:animEffect transition="in" filter="checkerboard(across)">
                                      <p:cBhvr>
                                        <p:cTn id="10" dur="500"/>
                                        <p:tgtEl>
                                          <p:spTgt spid="6">
                                            <p:txEl>
                                              <p:pRg st="9" end="9"/>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animEffect transition="in" filter="checkerboard(across)">
                                      <p:cBhvr>
                                        <p:cTn id="13" dur="500"/>
                                        <p:tgtEl>
                                          <p:spTgt spid="6">
                                            <p:txEl>
                                              <p:pRg st="10" end="1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6">
                                            <p:txEl>
                                              <p:pRg st="11" end="11"/>
                                            </p:txEl>
                                          </p:spTgt>
                                        </p:tgtEl>
                                        <p:attrNameLst>
                                          <p:attrName>style.visibility</p:attrName>
                                        </p:attrNameLst>
                                      </p:cBhvr>
                                      <p:to>
                                        <p:strVal val="visible"/>
                                      </p:to>
                                    </p:set>
                                    <p:animEffect transition="in" filter="checkerboard(across)">
                                      <p:cBhvr>
                                        <p:cTn id="16" dur="500"/>
                                        <p:tgtEl>
                                          <p:spTgt spid="6">
                                            <p:txEl>
                                              <p:pRg st="11" end="1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animEffect transition="in" filter="checkerboard(across)">
                                      <p:cBhvr>
                                        <p:cTn id="1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D9F1FA7-3B35-AF6A-0C3D-C1E60DFE034A}"/>
              </a:ext>
            </a:extLst>
          </p:cNvPr>
          <p:cNvSpPr txBox="1"/>
          <p:nvPr/>
        </p:nvSpPr>
        <p:spPr>
          <a:xfrm>
            <a:off x="347730" y="1352281"/>
            <a:ext cx="8615966" cy="4247317"/>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Choose a neighbor randomly:</a:t>
            </a:r>
            <a:r>
              <a:rPr lang="en-US" dirty="0">
                <a:latin typeface="Arial" panose="020B0604020202020204" pitchFamily="34" charset="0"/>
                <a:cs typeface="Arial" panose="020B0604020202020204" pitchFamily="34" charset="0"/>
              </a:rPr>
              <a:t> The node tries to reach the target by passing the message/query to a randomly selected neighbor.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Choose the neighbor with smallest edge weight:</a:t>
            </a:r>
            <a:r>
              <a:rPr lang="en-US" dirty="0">
                <a:latin typeface="Arial" panose="020B0604020202020204" pitchFamily="34" charset="0"/>
                <a:cs typeface="Arial" panose="020B0604020202020204" pitchFamily="34" charset="0"/>
              </a:rPr>
              <a:t> The node passes the message along the edge with minimum weight.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Choose the best-connected neighbor:</a:t>
            </a:r>
            <a:r>
              <a:rPr lang="en-US" dirty="0">
                <a:latin typeface="Arial" panose="020B0604020202020204" pitchFamily="34" charset="0"/>
                <a:cs typeface="Arial" panose="020B0604020202020204" pitchFamily="34" charset="0"/>
              </a:rPr>
              <a:t> The node passes the message to the neighbor which has the highest degree.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Choose the neighbor with the smallest average weight:</a:t>
            </a:r>
            <a:r>
              <a:rPr lang="en-US" dirty="0">
                <a:latin typeface="Arial" panose="020B0604020202020204" pitchFamily="34" charset="0"/>
                <a:cs typeface="Arial" panose="020B0604020202020204" pitchFamily="34" charset="0"/>
              </a:rPr>
              <a:t> The node passes the message to the neighbor which has the smallest average weight. The average weight of a node is the average weight of all the edges incident on that node.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Choose the neighbor with the highest LBC:</a:t>
            </a:r>
            <a:r>
              <a:rPr lang="en-US" dirty="0">
                <a:latin typeface="Arial" panose="020B0604020202020204" pitchFamily="34" charset="0"/>
                <a:cs typeface="Arial" panose="020B0604020202020204" pitchFamily="34" charset="0"/>
              </a:rPr>
              <a:t> The node passes the message to the neighbor which has the highest LBC. </a:t>
            </a:r>
          </a:p>
        </p:txBody>
      </p:sp>
    </p:spTree>
    <p:extLst>
      <p:ext uri="{BB962C8B-B14F-4D97-AF65-F5344CB8AC3E}">
        <p14:creationId xmlns:p14="http://schemas.microsoft.com/office/powerpoint/2010/main" val="3661453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A3E3FE-B6C9-CA07-CF49-03AB39E593EF}"/>
              </a:ext>
            </a:extLst>
          </p:cNvPr>
          <p:cNvSpPr txBox="1"/>
          <p:nvPr/>
        </p:nvSpPr>
        <p:spPr>
          <a:xfrm>
            <a:off x="746975" y="1510381"/>
            <a:ext cx="8023538" cy="4247317"/>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Randomly choose K pairs (source and target) of nodes.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In order to avoid passing the message to a neighbor that has already received it, a list </a:t>
            </a:r>
            <a:r>
              <a:rPr lang="en-US" dirty="0">
                <a:solidFill>
                  <a:srgbClr val="FF0000"/>
                </a:solidFill>
                <a:latin typeface="Arial" panose="020B0604020202020204" pitchFamily="34" charset="0"/>
                <a:cs typeface="Arial" panose="020B0604020202020204" pitchFamily="34" charset="0"/>
              </a:rPr>
              <a:t>l</a:t>
            </a:r>
            <a:r>
              <a:rPr lang="en-US" baseline="-25000" dirty="0">
                <a:solidFill>
                  <a:srgbClr val="FF0000"/>
                </a:solidFill>
                <a:latin typeface="Arial" panose="020B0604020202020204" pitchFamily="34" charset="0"/>
                <a:cs typeface="Arial" panose="020B0604020202020204" pitchFamily="34" charset="0"/>
              </a:rPr>
              <a:t>i</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all the neighbors that received the message is maintained at each node </a:t>
            </a:r>
            <a:r>
              <a:rPr lang="en-US" dirty="0" err="1">
                <a:solidFill>
                  <a:srgbClr val="FF0000"/>
                </a:solidFill>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During the search process, if node </a:t>
            </a:r>
            <a:r>
              <a:rPr lang="en-US" dirty="0" err="1">
                <a:solidFill>
                  <a:srgbClr val="FF0000"/>
                </a:solidFill>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passes the message to its neighbor </a:t>
            </a:r>
            <a:r>
              <a:rPr lang="en-US" dirty="0">
                <a:solidFill>
                  <a:srgbClr val="FF0000"/>
                </a:solidFill>
                <a:latin typeface="Arial" panose="020B0604020202020204" pitchFamily="34" charset="0"/>
                <a:cs typeface="Arial" panose="020B0604020202020204" pitchFamily="34" charset="0"/>
              </a:rPr>
              <a:t>j</a:t>
            </a:r>
            <a:r>
              <a:rPr lang="en-US" dirty="0">
                <a:latin typeface="Arial" panose="020B0604020202020204" pitchFamily="34" charset="0"/>
                <a:cs typeface="Arial" panose="020B0604020202020204" pitchFamily="34" charset="0"/>
              </a:rPr>
              <a:t>, which does not have any more neighbors that are not in the list </a:t>
            </a:r>
            <a:r>
              <a:rPr lang="en-US" dirty="0" err="1">
                <a:solidFill>
                  <a:srgbClr val="FF0000"/>
                </a:solidFill>
                <a:latin typeface="Arial" panose="020B0604020202020204" pitchFamily="34" charset="0"/>
                <a:cs typeface="Arial" panose="020B0604020202020204" pitchFamily="34" charset="0"/>
              </a:rPr>
              <a:t>l</a:t>
            </a:r>
            <a:r>
              <a:rPr lang="en-US" baseline="-25000" dirty="0" err="1">
                <a:solidFill>
                  <a:srgbClr val="FF0000"/>
                </a:solidFill>
                <a:latin typeface="Arial" panose="020B0604020202020204" pitchFamily="34" charset="0"/>
                <a:cs typeface="Arial" panose="020B0604020202020204" pitchFamily="34" charset="0"/>
              </a:rPr>
              <a:t>j</a:t>
            </a:r>
            <a:r>
              <a:rPr lang="en-US" dirty="0">
                <a:latin typeface="Arial" panose="020B0604020202020204" pitchFamily="34" charset="0"/>
                <a:cs typeface="Arial" panose="020B0604020202020204" pitchFamily="34" charset="0"/>
              </a:rPr>
              <a:t>, then the message is routed back to the node</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This particular neighbor </a:t>
            </a:r>
            <a:r>
              <a:rPr lang="en-US" dirty="0">
                <a:solidFill>
                  <a:srgbClr val="FF0000"/>
                </a:solidFill>
                <a:latin typeface="Arial" panose="020B0604020202020204" pitchFamily="34" charset="0"/>
                <a:cs typeface="Arial" panose="020B0604020202020204" pitchFamily="34" charset="0"/>
              </a:rPr>
              <a:t>j</a:t>
            </a:r>
            <a:r>
              <a:rPr lang="en-US" dirty="0">
                <a:latin typeface="Arial" panose="020B0604020202020204" pitchFamily="34" charset="0"/>
                <a:cs typeface="Arial" panose="020B0604020202020204" pitchFamily="34" charset="0"/>
              </a:rPr>
              <a:t> is marked to note that this node cannot pass the message any further.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average path distance is calculated for each search strategy from the paths obtained for these K pairs. </a:t>
            </a:r>
          </a:p>
        </p:txBody>
      </p:sp>
    </p:spTree>
    <p:extLst>
      <p:ext uri="{BB962C8B-B14F-4D97-AF65-F5344CB8AC3E}">
        <p14:creationId xmlns:p14="http://schemas.microsoft.com/office/powerpoint/2010/main" val="557057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D9F1FA7-3B35-AF6A-0C3D-C1E60DFE034A}"/>
              </a:ext>
            </a:extLst>
          </p:cNvPr>
          <p:cNvSpPr txBox="1"/>
          <p:nvPr/>
        </p:nvSpPr>
        <p:spPr>
          <a:xfrm>
            <a:off x="347730" y="1107580"/>
            <a:ext cx="861596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Evaluations on Random Network</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BB2053B-AD28-AD5C-4A2C-4634CD23F00A}"/>
              </a:ext>
            </a:extLst>
          </p:cNvPr>
          <p:cNvPicPr>
            <a:picLocks noChangeAspect="1"/>
          </p:cNvPicPr>
          <p:nvPr/>
        </p:nvPicPr>
        <p:blipFill>
          <a:blip r:embed="rId3"/>
          <a:stretch>
            <a:fillRect/>
          </a:stretch>
        </p:blipFill>
        <p:spPr>
          <a:xfrm>
            <a:off x="237826" y="3429000"/>
            <a:ext cx="9016807" cy="3357093"/>
          </a:xfrm>
          <a:prstGeom prst="rect">
            <a:avLst/>
          </a:prstGeom>
        </p:spPr>
      </p:pic>
      <p:sp>
        <p:nvSpPr>
          <p:cNvPr id="7" name="TextBox 6">
            <a:extLst>
              <a:ext uri="{FF2B5EF4-FFF2-40B4-BE49-F238E27FC236}">
                <a16:creationId xmlns:a16="http://schemas.microsoft.com/office/drawing/2014/main" id="{331F696D-4F6B-39A9-83F0-DDC33E9C3821}"/>
              </a:ext>
            </a:extLst>
          </p:cNvPr>
          <p:cNvSpPr txBox="1"/>
          <p:nvPr/>
        </p:nvSpPr>
        <p:spPr>
          <a:xfrm>
            <a:off x="438246" y="1810434"/>
            <a:ext cx="8615966"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High degree search and LBC did not perform well since the network is highly homogenous in node degree.</a:t>
            </a:r>
          </a:p>
        </p:txBody>
      </p:sp>
    </p:spTree>
    <p:extLst>
      <p:ext uri="{BB962C8B-B14F-4D97-AF65-F5344CB8AC3E}">
        <p14:creationId xmlns:p14="http://schemas.microsoft.com/office/powerpoint/2010/main" val="186445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a:t>
            </a:r>
          </a:p>
        </p:txBody>
      </p:sp>
      <p:pic>
        <p:nvPicPr>
          <p:cNvPr id="3" name="Picture 2">
            <a:extLst>
              <a:ext uri="{FF2B5EF4-FFF2-40B4-BE49-F238E27FC236}">
                <a16:creationId xmlns:a16="http://schemas.microsoft.com/office/drawing/2014/main" id="{148E83D9-EAB6-8EB5-36D2-88017FCFA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314450"/>
            <a:ext cx="72390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B128E5C-19D9-F404-DD66-DAA2B0FA6093}"/>
              </a:ext>
            </a:extLst>
          </p:cNvPr>
          <p:cNvSpPr>
            <a:spLocks noChangeArrowheads="1"/>
          </p:cNvSpPr>
          <p:nvPr/>
        </p:nvSpPr>
        <p:spPr bwMode="auto">
          <a:xfrm>
            <a:off x="1100138" y="2533650"/>
            <a:ext cx="233362" cy="3524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5" name="Text Box 4">
            <a:extLst>
              <a:ext uri="{FF2B5EF4-FFF2-40B4-BE49-F238E27FC236}">
                <a16:creationId xmlns:a16="http://schemas.microsoft.com/office/drawing/2014/main" id="{28499754-E37A-F751-78AE-588E466F04F4}"/>
              </a:ext>
            </a:extLst>
          </p:cNvPr>
          <p:cNvSpPr txBox="1">
            <a:spLocks noChangeArrowheads="1"/>
          </p:cNvSpPr>
          <p:nvPr/>
        </p:nvSpPr>
        <p:spPr bwMode="auto">
          <a:xfrm>
            <a:off x="1414463" y="244475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93</a:t>
            </a:r>
            <a:endParaRPr lang="en-US" altLang="en-US" sz="1200" b="1"/>
          </a:p>
        </p:txBody>
      </p:sp>
      <p:sp>
        <p:nvSpPr>
          <p:cNvPr id="6" name="Text Box 5">
            <a:extLst>
              <a:ext uri="{FF2B5EF4-FFF2-40B4-BE49-F238E27FC236}">
                <a16:creationId xmlns:a16="http://schemas.microsoft.com/office/drawing/2014/main" id="{E90EB50B-9FC5-9AD5-FEFE-6C2A68D163B2}"/>
              </a:ext>
            </a:extLst>
          </p:cNvPr>
          <p:cNvSpPr txBox="1">
            <a:spLocks noChangeArrowheads="1"/>
          </p:cNvSpPr>
          <p:nvPr/>
        </p:nvSpPr>
        <p:spPr bwMode="auto">
          <a:xfrm>
            <a:off x="809625" y="1838325"/>
            <a:ext cx="1244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400" b="1"/>
              <a:t>number of</a:t>
            </a:r>
          </a:p>
          <a:p>
            <a:pPr eaLnBrk="1" hangingPunct="1">
              <a:spcBef>
                <a:spcPct val="0"/>
              </a:spcBef>
              <a:buClrTx/>
              <a:buSzTx/>
              <a:buFontTx/>
              <a:buNone/>
            </a:pPr>
            <a:r>
              <a:rPr lang="hr-HR" altLang="en-US" sz="1400" b="1"/>
              <a:t>nodes found</a:t>
            </a:r>
            <a:endParaRPr lang="en-US" altLang="en-US" sz="1400" b="1"/>
          </a:p>
        </p:txBody>
      </p:sp>
      <p:grpSp>
        <p:nvGrpSpPr>
          <p:cNvPr id="9" name="Group 6">
            <a:extLst>
              <a:ext uri="{FF2B5EF4-FFF2-40B4-BE49-F238E27FC236}">
                <a16:creationId xmlns:a16="http://schemas.microsoft.com/office/drawing/2014/main" id="{63FD2B52-31CF-2361-CE82-F504DB26E55A}"/>
              </a:ext>
            </a:extLst>
          </p:cNvPr>
          <p:cNvGrpSpPr>
            <a:grpSpLocks/>
          </p:cNvGrpSpPr>
          <p:nvPr/>
        </p:nvGrpSpPr>
        <p:grpSpPr bwMode="auto">
          <a:xfrm>
            <a:off x="1100138" y="4667250"/>
            <a:ext cx="5010150" cy="1517650"/>
            <a:chOff x="624" y="2448"/>
            <a:chExt cx="3156" cy="956"/>
          </a:xfrm>
        </p:grpSpPr>
        <p:sp>
          <p:nvSpPr>
            <p:cNvPr id="10" name="Oval 7">
              <a:extLst>
                <a:ext uri="{FF2B5EF4-FFF2-40B4-BE49-F238E27FC236}">
                  <a16:creationId xmlns:a16="http://schemas.microsoft.com/office/drawing/2014/main" id="{1BC3C32E-3F4B-E121-5203-B212359E3CCC}"/>
                </a:ext>
              </a:extLst>
            </p:cNvPr>
            <p:cNvSpPr>
              <a:spLocks noChangeArrowheads="1"/>
            </p:cNvSpPr>
            <p:nvPr/>
          </p:nvSpPr>
          <p:spPr bwMode="auto">
            <a:xfrm>
              <a:off x="3696" y="2448"/>
              <a:ext cx="84" cy="78"/>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1" name="Line 8">
              <a:extLst>
                <a:ext uri="{FF2B5EF4-FFF2-40B4-BE49-F238E27FC236}">
                  <a16:creationId xmlns:a16="http://schemas.microsoft.com/office/drawing/2014/main" id="{E8E3A7C2-E839-B014-93C3-993925A42979}"/>
                </a:ext>
              </a:extLst>
            </p:cNvPr>
            <p:cNvSpPr>
              <a:spLocks noChangeShapeType="1"/>
            </p:cNvSpPr>
            <p:nvPr/>
          </p:nvSpPr>
          <p:spPr bwMode="auto">
            <a:xfrm>
              <a:off x="624" y="3312"/>
              <a:ext cx="144"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9">
              <a:extLst>
                <a:ext uri="{FF2B5EF4-FFF2-40B4-BE49-F238E27FC236}">
                  <a16:creationId xmlns:a16="http://schemas.microsoft.com/office/drawing/2014/main" id="{80DFF019-A5A1-225B-2637-3BB8ABE5082B}"/>
                </a:ext>
              </a:extLst>
            </p:cNvPr>
            <p:cNvSpPr txBox="1">
              <a:spLocks noChangeArrowheads="1"/>
            </p:cNvSpPr>
            <p:nvPr/>
          </p:nvSpPr>
          <p:spPr bwMode="auto">
            <a:xfrm>
              <a:off x="794" y="3231"/>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1</a:t>
              </a:r>
              <a:endParaRPr lang="en-US" altLang="en-US" sz="1200" b="1"/>
            </a:p>
          </p:txBody>
        </p:sp>
      </p:grpSp>
      <p:grpSp>
        <p:nvGrpSpPr>
          <p:cNvPr id="13" name="Group 10">
            <a:extLst>
              <a:ext uri="{FF2B5EF4-FFF2-40B4-BE49-F238E27FC236}">
                <a16:creationId xmlns:a16="http://schemas.microsoft.com/office/drawing/2014/main" id="{E6E6F8BD-588E-1B6B-81B6-00B3E5E10F8F}"/>
              </a:ext>
            </a:extLst>
          </p:cNvPr>
          <p:cNvGrpSpPr>
            <a:grpSpLocks/>
          </p:cNvGrpSpPr>
          <p:nvPr/>
        </p:nvGrpSpPr>
        <p:grpSpPr bwMode="auto">
          <a:xfrm>
            <a:off x="795338" y="4391025"/>
            <a:ext cx="5572125" cy="1639888"/>
            <a:chOff x="432" y="2274"/>
            <a:chExt cx="3510" cy="1033"/>
          </a:xfrm>
        </p:grpSpPr>
        <p:grpSp>
          <p:nvGrpSpPr>
            <p:cNvPr id="14" name="Group 11">
              <a:extLst>
                <a:ext uri="{FF2B5EF4-FFF2-40B4-BE49-F238E27FC236}">
                  <a16:creationId xmlns:a16="http://schemas.microsoft.com/office/drawing/2014/main" id="{8D214D87-F707-F034-530A-F2E08318CC33}"/>
                </a:ext>
              </a:extLst>
            </p:cNvPr>
            <p:cNvGrpSpPr>
              <a:grpSpLocks/>
            </p:cNvGrpSpPr>
            <p:nvPr/>
          </p:nvGrpSpPr>
          <p:grpSpPr bwMode="auto">
            <a:xfrm>
              <a:off x="3450" y="2274"/>
              <a:ext cx="492" cy="348"/>
              <a:chOff x="3450" y="2274"/>
              <a:chExt cx="492" cy="348"/>
            </a:xfrm>
          </p:grpSpPr>
          <p:sp>
            <p:nvSpPr>
              <p:cNvPr id="17" name="Oval 12">
                <a:extLst>
                  <a:ext uri="{FF2B5EF4-FFF2-40B4-BE49-F238E27FC236}">
                    <a16:creationId xmlns:a16="http://schemas.microsoft.com/office/drawing/2014/main" id="{76645033-C761-8AD0-412F-4525BF8F115D}"/>
                  </a:ext>
                </a:extLst>
              </p:cNvPr>
              <p:cNvSpPr>
                <a:spLocks noChangeArrowheads="1"/>
              </p:cNvSpPr>
              <p:nvPr/>
            </p:nvSpPr>
            <p:spPr bwMode="auto">
              <a:xfrm>
                <a:off x="3858" y="2274"/>
                <a:ext cx="84" cy="78"/>
              </a:xfrm>
              <a:prstGeom prst="ellipse">
                <a:avLst/>
              </a:pr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8" name="Oval 13">
                <a:extLst>
                  <a:ext uri="{FF2B5EF4-FFF2-40B4-BE49-F238E27FC236}">
                    <a16:creationId xmlns:a16="http://schemas.microsoft.com/office/drawing/2014/main" id="{D3A71FD1-0C21-EC49-4156-70C3ED43888E}"/>
                  </a:ext>
                </a:extLst>
              </p:cNvPr>
              <p:cNvSpPr>
                <a:spLocks noChangeArrowheads="1"/>
              </p:cNvSpPr>
              <p:nvPr/>
            </p:nvSpPr>
            <p:spPr bwMode="auto">
              <a:xfrm>
                <a:off x="3450" y="2544"/>
                <a:ext cx="84" cy="78"/>
              </a:xfrm>
              <a:prstGeom prst="ellipse">
                <a:avLst/>
              </a:pr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grpSp>
        <p:sp>
          <p:nvSpPr>
            <p:cNvPr id="15" name="Line 14">
              <a:extLst>
                <a:ext uri="{FF2B5EF4-FFF2-40B4-BE49-F238E27FC236}">
                  <a16:creationId xmlns:a16="http://schemas.microsoft.com/office/drawing/2014/main" id="{243882E2-8B74-EBB0-7660-F24C4DC32C4A}"/>
                </a:ext>
              </a:extLst>
            </p:cNvPr>
            <p:cNvSpPr>
              <a:spLocks noChangeShapeType="1"/>
            </p:cNvSpPr>
            <p:nvPr/>
          </p:nvSpPr>
          <p:spPr bwMode="auto">
            <a:xfrm>
              <a:off x="625" y="3270"/>
              <a:ext cx="141" cy="0"/>
            </a:xfrm>
            <a:prstGeom prst="line">
              <a:avLst/>
            </a:prstGeom>
            <a:noFill/>
            <a:ln w="76200">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15">
              <a:extLst>
                <a:ext uri="{FF2B5EF4-FFF2-40B4-BE49-F238E27FC236}">
                  <a16:creationId xmlns:a16="http://schemas.microsoft.com/office/drawing/2014/main" id="{9ADBE993-49A7-A0F8-7D1E-C108AB692DBB}"/>
                </a:ext>
              </a:extLst>
            </p:cNvPr>
            <p:cNvSpPr txBox="1">
              <a:spLocks noChangeArrowheads="1"/>
            </p:cNvSpPr>
            <p:nvPr/>
          </p:nvSpPr>
          <p:spPr bwMode="auto">
            <a:xfrm>
              <a:off x="432" y="3134"/>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3</a:t>
              </a:r>
              <a:endParaRPr lang="en-US" altLang="en-US" sz="1200" b="1"/>
            </a:p>
          </p:txBody>
        </p:sp>
      </p:grpSp>
      <p:grpSp>
        <p:nvGrpSpPr>
          <p:cNvPr id="19" name="Group 16">
            <a:extLst>
              <a:ext uri="{FF2B5EF4-FFF2-40B4-BE49-F238E27FC236}">
                <a16:creationId xmlns:a16="http://schemas.microsoft.com/office/drawing/2014/main" id="{00F0F450-6D1D-F4EA-98C6-F5C238CC00E9}"/>
              </a:ext>
            </a:extLst>
          </p:cNvPr>
          <p:cNvGrpSpPr>
            <a:grpSpLocks/>
          </p:cNvGrpSpPr>
          <p:nvPr/>
        </p:nvGrpSpPr>
        <p:grpSpPr bwMode="auto">
          <a:xfrm>
            <a:off x="1100138" y="3981450"/>
            <a:ext cx="5248275" cy="1938338"/>
            <a:chOff x="624" y="2016"/>
            <a:chExt cx="3306" cy="1221"/>
          </a:xfrm>
        </p:grpSpPr>
        <p:grpSp>
          <p:nvGrpSpPr>
            <p:cNvPr id="20" name="Group 17">
              <a:extLst>
                <a:ext uri="{FF2B5EF4-FFF2-40B4-BE49-F238E27FC236}">
                  <a16:creationId xmlns:a16="http://schemas.microsoft.com/office/drawing/2014/main" id="{02CE28EA-A3D7-4902-83BC-75311BE9A452}"/>
                </a:ext>
              </a:extLst>
            </p:cNvPr>
            <p:cNvGrpSpPr>
              <a:grpSpLocks/>
            </p:cNvGrpSpPr>
            <p:nvPr/>
          </p:nvGrpSpPr>
          <p:grpSpPr bwMode="auto">
            <a:xfrm>
              <a:off x="2700" y="2016"/>
              <a:ext cx="1230" cy="552"/>
              <a:chOff x="2700" y="2016"/>
              <a:chExt cx="1230" cy="552"/>
            </a:xfrm>
          </p:grpSpPr>
          <p:sp>
            <p:nvSpPr>
              <p:cNvPr id="23" name="Oval 18">
                <a:extLst>
                  <a:ext uri="{FF2B5EF4-FFF2-40B4-BE49-F238E27FC236}">
                    <a16:creationId xmlns:a16="http://schemas.microsoft.com/office/drawing/2014/main" id="{8A8FE278-D6E3-5317-9D0B-CB15F335260A}"/>
                  </a:ext>
                </a:extLst>
              </p:cNvPr>
              <p:cNvSpPr>
                <a:spLocks noChangeArrowheads="1"/>
              </p:cNvSpPr>
              <p:nvPr/>
            </p:nvSpPr>
            <p:spPr bwMode="auto">
              <a:xfrm>
                <a:off x="3846" y="2034"/>
                <a:ext cx="84" cy="78"/>
              </a:xfrm>
              <a:prstGeom prst="ellipse">
                <a:avLst/>
              </a:prstGeom>
              <a:noFill/>
              <a:ln w="28575">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4" name="Oval 19">
                <a:extLst>
                  <a:ext uri="{FF2B5EF4-FFF2-40B4-BE49-F238E27FC236}">
                    <a16:creationId xmlns:a16="http://schemas.microsoft.com/office/drawing/2014/main" id="{648D1F45-2765-C653-6F22-7959D1D3DE3B}"/>
                  </a:ext>
                </a:extLst>
              </p:cNvPr>
              <p:cNvSpPr>
                <a:spLocks noChangeArrowheads="1"/>
              </p:cNvSpPr>
              <p:nvPr/>
            </p:nvSpPr>
            <p:spPr bwMode="auto">
              <a:xfrm>
                <a:off x="3654" y="2016"/>
                <a:ext cx="84" cy="78"/>
              </a:xfrm>
              <a:prstGeom prst="ellipse">
                <a:avLst/>
              </a:prstGeom>
              <a:noFill/>
              <a:ln w="28575">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5" name="Oval 20">
                <a:extLst>
                  <a:ext uri="{FF2B5EF4-FFF2-40B4-BE49-F238E27FC236}">
                    <a16:creationId xmlns:a16="http://schemas.microsoft.com/office/drawing/2014/main" id="{76BAC5EE-63F1-D223-66CB-20627D7AB8A9}"/>
                  </a:ext>
                </a:extLst>
              </p:cNvPr>
              <p:cNvSpPr>
                <a:spLocks noChangeArrowheads="1"/>
              </p:cNvSpPr>
              <p:nvPr/>
            </p:nvSpPr>
            <p:spPr bwMode="auto">
              <a:xfrm>
                <a:off x="3342" y="2028"/>
                <a:ext cx="84" cy="78"/>
              </a:xfrm>
              <a:prstGeom prst="ellipse">
                <a:avLst/>
              </a:prstGeom>
              <a:noFill/>
              <a:ln w="28575">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6" name="Oval 21">
                <a:extLst>
                  <a:ext uri="{FF2B5EF4-FFF2-40B4-BE49-F238E27FC236}">
                    <a16:creationId xmlns:a16="http://schemas.microsoft.com/office/drawing/2014/main" id="{1EA63BF6-08FF-F8C8-E181-54E2E299AAB5}"/>
                  </a:ext>
                </a:extLst>
              </p:cNvPr>
              <p:cNvSpPr>
                <a:spLocks noChangeArrowheads="1"/>
              </p:cNvSpPr>
              <p:nvPr/>
            </p:nvSpPr>
            <p:spPr bwMode="auto">
              <a:xfrm>
                <a:off x="2700" y="2490"/>
                <a:ext cx="84" cy="78"/>
              </a:xfrm>
              <a:prstGeom prst="ellipse">
                <a:avLst/>
              </a:prstGeom>
              <a:noFill/>
              <a:ln w="28575">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grpSp>
        <p:sp>
          <p:nvSpPr>
            <p:cNvPr id="21" name="Rectangle 22">
              <a:extLst>
                <a:ext uri="{FF2B5EF4-FFF2-40B4-BE49-F238E27FC236}">
                  <a16:creationId xmlns:a16="http://schemas.microsoft.com/office/drawing/2014/main" id="{F760D398-1B16-C1A8-7D04-EA864FE6F7B5}"/>
                </a:ext>
              </a:extLst>
            </p:cNvPr>
            <p:cNvSpPr>
              <a:spLocks noChangeArrowheads="1"/>
            </p:cNvSpPr>
            <p:nvPr/>
          </p:nvSpPr>
          <p:spPr bwMode="auto">
            <a:xfrm>
              <a:off x="624" y="3135"/>
              <a:ext cx="144" cy="102"/>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2" name="Text Box 23">
              <a:extLst>
                <a:ext uri="{FF2B5EF4-FFF2-40B4-BE49-F238E27FC236}">
                  <a16:creationId xmlns:a16="http://schemas.microsoft.com/office/drawing/2014/main" id="{13298B4C-6CE7-6401-9890-9A86EEE0B511}"/>
                </a:ext>
              </a:extLst>
            </p:cNvPr>
            <p:cNvSpPr txBox="1">
              <a:spLocks noChangeArrowheads="1"/>
            </p:cNvSpPr>
            <p:nvPr/>
          </p:nvSpPr>
          <p:spPr bwMode="auto">
            <a:xfrm>
              <a:off x="798" y="3038"/>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7</a:t>
              </a:r>
              <a:endParaRPr lang="en-US" altLang="en-US" sz="1200" b="1"/>
            </a:p>
          </p:txBody>
        </p:sp>
      </p:grpSp>
      <p:grpSp>
        <p:nvGrpSpPr>
          <p:cNvPr id="27" name="Group 24">
            <a:extLst>
              <a:ext uri="{FF2B5EF4-FFF2-40B4-BE49-F238E27FC236}">
                <a16:creationId xmlns:a16="http://schemas.microsoft.com/office/drawing/2014/main" id="{3CBA184C-B2C3-F508-7054-2CEC2F497E7B}"/>
              </a:ext>
            </a:extLst>
          </p:cNvPr>
          <p:cNvGrpSpPr>
            <a:grpSpLocks/>
          </p:cNvGrpSpPr>
          <p:nvPr/>
        </p:nvGrpSpPr>
        <p:grpSpPr bwMode="auto">
          <a:xfrm>
            <a:off x="728663" y="3524250"/>
            <a:ext cx="5467350" cy="2220913"/>
            <a:chOff x="390" y="1728"/>
            <a:chExt cx="3444" cy="1399"/>
          </a:xfrm>
        </p:grpSpPr>
        <p:grpSp>
          <p:nvGrpSpPr>
            <p:cNvPr id="28" name="Group 25">
              <a:extLst>
                <a:ext uri="{FF2B5EF4-FFF2-40B4-BE49-F238E27FC236}">
                  <a16:creationId xmlns:a16="http://schemas.microsoft.com/office/drawing/2014/main" id="{D4EC0B6A-62D9-5EDD-B024-9E1BB809C263}"/>
                </a:ext>
              </a:extLst>
            </p:cNvPr>
            <p:cNvGrpSpPr>
              <a:grpSpLocks/>
            </p:cNvGrpSpPr>
            <p:nvPr/>
          </p:nvGrpSpPr>
          <p:grpSpPr bwMode="auto">
            <a:xfrm>
              <a:off x="2346" y="1728"/>
              <a:ext cx="1488" cy="660"/>
              <a:chOff x="2346" y="1728"/>
              <a:chExt cx="1488" cy="660"/>
            </a:xfrm>
          </p:grpSpPr>
          <p:sp>
            <p:nvSpPr>
              <p:cNvPr id="31" name="Oval 26">
                <a:extLst>
                  <a:ext uri="{FF2B5EF4-FFF2-40B4-BE49-F238E27FC236}">
                    <a16:creationId xmlns:a16="http://schemas.microsoft.com/office/drawing/2014/main" id="{B465522A-DE5F-278A-A9EC-9D519F3E454E}"/>
                  </a:ext>
                </a:extLst>
              </p:cNvPr>
              <p:cNvSpPr>
                <a:spLocks noChangeArrowheads="1"/>
              </p:cNvSpPr>
              <p:nvPr/>
            </p:nvSpPr>
            <p:spPr bwMode="auto">
              <a:xfrm>
                <a:off x="3750" y="1728"/>
                <a:ext cx="84" cy="78"/>
              </a:xfrm>
              <a:prstGeom prst="ellipse">
                <a:avLst/>
              </a:prstGeom>
              <a:noFill/>
              <a:ln w="28575">
                <a:solidFill>
                  <a:srgbClr val="CC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32" name="Oval 27">
                <a:extLst>
                  <a:ext uri="{FF2B5EF4-FFF2-40B4-BE49-F238E27FC236}">
                    <a16:creationId xmlns:a16="http://schemas.microsoft.com/office/drawing/2014/main" id="{B47EE0F4-B922-A711-3E26-F8E8D4BFBAA2}"/>
                  </a:ext>
                </a:extLst>
              </p:cNvPr>
              <p:cNvSpPr>
                <a:spLocks noChangeArrowheads="1"/>
              </p:cNvSpPr>
              <p:nvPr/>
            </p:nvSpPr>
            <p:spPr bwMode="auto">
              <a:xfrm>
                <a:off x="3144" y="1746"/>
                <a:ext cx="84" cy="78"/>
              </a:xfrm>
              <a:prstGeom prst="ellipse">
                <a:avLst/>
              </a:prstGeom>
              <a:noFill/>
              <a:ln w="28575">
                <a:solidFill>
                  <a:srgbClr val="CC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33" name="Oval 28">
                <a:extLst>
                  <a:ext uri="{FF2B5EF4-FFF2-40B4-BE49-F238E27FC236}">
                    <a16:creationId xmlns:a16="http://schemas.microsoft.com/office/drawing/2014/main" id="{8335BAAF-0A92-B007-F474-8CA709BAE8A2}"/>
                  </a:ext>
                </a:extLst>
              </p:cNvPr>
              <p:cNvSpPr>
                <a:spLocks noChangeArrowheads="1"/>
              </p:cNvSpPr>
              <p:nvPr/>
            </p:nvSpPr>
            <p:spPr bwMode="auto">
              <a:xfrm>
                <a:off x="2346" y="2052"/>
                <a:ext cx="84" cy="78"/>
              </a:xfrm>
              <a:prstGeom prst="ellipse">
                <a:avLst/>
              </a:prstGeom>
              <a:noFill/>
              <a:ln w="28575">
                <a:solidFill>
                  <a:srgbClr val="CC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34" name="Oval 29">
                <a:extLst>
                  <a:ext uri="{FF2B5EF4-FFF2-40B4-BE49-F238E27FC236}">
                    <a16:creationId xmlns:a16="http://schemas.microsoft.com/office/drawing/2014/main" id="{7C108559-AC5F-477C-DA23-16C155DE243B}"/>
                  </a:ext>
                </a:extLst>
              </p:cNvPr>
              <p:cNvSpPr>
                <a:spLocks noChangeArrowheads="1"/>
              </p:cNvSpPr>
              <p:nvPr/>
            </p:nvSpPr>
            <p:spPr bwMode="auto">
              <a:xfrm>
                <a:off x="3096" y="2310"/>
                <a:ext cx="84" cy="78"/>
              </a:xfrm>
              <a:prstGeom prst="ellipse">
                <a:avLst/>
              </a:prstGeom>
              <a:noFill/>
              <a:ln w="28575">
                <a:solidFill>
                  <a:srgbClr val="CC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grpSp>
        <p:sp>
          <p:nvSpPr>
            <p:cNvPr id="29" name="Rectangle 30">
              <a:extLst>
                <a:ext uri="{FF2B5EF4-FFF2-40B4-BE49-F238E27FC236}">
                  <a16:creationId xmlns:a16="http://schemas.microsoft.com/office/drawing/2014/main" id="{EDB5046B-ED2E-2755-E98F-CB3CA297720D}"/>
                </a:ext>
              </a:extLst>
            </p:cNvPr>
            <p:cNvSpPr>
              <a:spLocks noChangeArrowheads="1"/>
            </p:cNvSpPr>
            <p:nvPr/>
          </p:nvSpPr>
          <p:spPr bwMode="auto">
            <a:xfrm>
              <a:off x="625" y="3024"/>
              <a:ext cx="144" cy="102"/>
            </a:xfrm>
            <a:prstGeom prst="rect">
              <a:avLst/>
            </a:prstGeom>
            <a:solidFill>
              <a:srgbClr val="CC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30" name="Text Box 31">
              <a:extLst>
                <a:ext uri="{FF2B5EF4-FFF2-40B4-BE49-F238E27FC236}">
                  <a16:creationId xmlns:a16="http://schemas.microsoft.com/office/drawing/2014/main" id="{FD36678A-8DB2-3664-0FA5-94146ACAB3D7}"/>
                </a:ext>
              </a:extLst>
            </p:cNvPr>
            <p:cNvSpPr txBox="1">
              <a:spLocks noChangeArrowheads="1"/>
            </p:cNvSpPr>
            <p:nvPr/>
          </p:nvSpPr>
          <p:spPr bwMode="auto">
            <a:xfrm>
              <a:off x="390" y="2954"/>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11</a:t>
              </a:r>
              <a:endParaRPr lang="en-US" altLang="en-US" sz="1200" b="1"/>
            </a:p>
          </p:txBody>
        </p:sp>
      </p:grpSp>
      <p:grpSp>
        <p:nvGrpSpPr>
          <p:cNvPr id="35" name="Group 32">
            <a:extLst>
              <a:ext uri="{FF2B5EF4-FFF2-40B4-BE49-F238E27FC236}">
                <a16:creationId xmlns:a16="http://schemas.microsoft.com/office/drawing/2014/main" id="{F9251FE4-7147-78E0-A904-C7C03290E985}"/>
              </a:ext>
            </a:extLst>
          </p:cNvPr>
          <p:cNvGrpSpPr>
            <a:grpSpLocks/>
          </p:cNvGrpSpPr>
          <p:nvPr/>
        </p:nvGrpSpPr>
        <p:grpSpPr bwMode="auto">
          <a:xfrm>
            <a:off x="1103313" y="3343275"/>
            <a:ext cx="4425950" cy="2224088"/>
            <a:chOff x="626" y="1614"/>
            <a:chExt cx="2788" cy="1401"/>
          </a:xfrm>
        </p:grpSpPr>
        <p:grpSp>
          <p:nvGrpSpPr>
            <p:cNvPr id="36" name="Group 33">
              <a:extLst>
                <a:ext uri="{FF2B5EF4-FFF2-40B4-BE49-F238E27FC236}">
                  <a16:creationId xmlns:a16="http://schemas.microsoft.com/office/drawing/2014/main" id="{40C354EF-B268-71DB-FE0F-01A371EE7757}"/>
                </a:ext>
              </a:extLst>
            </p:cNvPr>
            <p:cNvGrpSpPr>
              <a:grpSpLocks/>
            </p:cNvGrpSpPr>
            <p:nvPr/>
          </p:nvGrpSpPr>
          <p:grpSpPr bwMode="auto">
            <a:xfrm>
              <a:off x="2382" y="1614"/>
              <a:ext cx="1032" cy="1284"/>
              <a:chOff x="2382" y="1614"/>
              <a:chExt cx="1032" cy="1284"/>
            </a:xfrm>
          </p:grpSpPr>
          <p:sp>
            <p:nvSpPr>
              <p:cNvPr id="39" name="Oval 34">
                <a:extLst>
                  <a:ext uri="{FF2B5EF4-FFF2-40B4-BE49-F238E27FC236}">
                    <a16:creationId xmlns:a16="http://schemas.microsoft.com/office/drawing/2014/main" id="{8FE3E052-1179-DA00-211A-4C2181BC3137}"/>
                  </a:ext>
                </a:extLst>
              </p:cNvPr>
              <p:cNvSpPr>
                <a:spLocks noChangeArrowheads="1"/>
              </p:cNvSpPr>
              <p:nvPr/>
            </p:nvSpPr>
            <p:spPr bwMode="auto">
              <a:xfrm>
                <a:off x="3330" y="1614"/>
                <a:ext cx="84" cy="78"/>
              </a:xfrm>
              <a:prstGeom prst="ellipse">
                <a:avLst/>
              </a:prstGeom>
              <a:noFill/>
              <a:ln w="28575">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40" name="Oval 35">
                <a:extLst>
                  <a:ext uri="{FF2B5EF4-FFF2-40B4-BE49-F238E27FC236}">
                    <a16:creationId xmlns:a16="http://schemas.microsoft.com/office/drawing/2014/main" id="{35432764-639D-D26E-C601-A83A764B6196}"/>
                  </a:ext>
                </a:extLst>
              </p:cNvPr>
              <p:cNvSpPr>
                <a:spLocks noChangeArrowheads="1"/>
              </p:cNvSpPr>
              <p:nvPr/>
            </p:nvSpPr>
            <p:spPr bwMode="auto">
              <a:xfrm>
                <a:off x="2694" y="2334"/>
                <a:ext cx="84" cy="78"/>
              </a:xfrm>
              <a:prstGeom prst="ellipse">
                <a:avLst/>
              </a:prstGeom>
              <a:noFill/>
              <a:ln w="28575">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41" name="Oval 36">
                <a:extLst>
                  <a:ext uri="{FF2B5EF4-FFF2-40B4-BE49-F238E27FC236}">
                    <a16:creationId xmlns:a16="http://schemas.microsoft.com/office/drawing/2014/main" id="{84B856DE-6BBB-09DA-5F93-60D4366EA81C}"/>
                  </a:ext>
                </a:extLst>
              </p:cNvPr>
              <p:cNvSpPr>
                <a:spLocks noChangeArrowheads="1"/>
              </p:cNvSpPr>
              <p:nvPr/>
            </p:nvSpPr>
            <p:spPr bwMode="auto">
              <a:xfrm>
                <a:off x="3102" y="2436"/>
                <a:ext cx="84" cy="78"/>
              </a:xfrm>
              <a:prstGeom prst="ellipse">
                <a:avLst/>
              </a:prstGeom>
              <a:noFill/>
              <a:ln w="28575">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42" name="Oval 37">
                <a:extLst>
                  <a:ext uri="{FF2B5EF4-FFF2-40B4-BE49-F238E27FC236}">
                    <a16:creationId xmlns:a16="http://schemas.microsoft.com/office/drawing/2014/main" id="{B9EB9D43-DFBA-5868-89B3-790FA9CE5CB4}"/>
                  </a:ext>
                </a:extLst>
              </p:cNvPr>
              <p:cNvSpPr>
                <a:spLocks noChangeArrowheads="1"/>
              </p:cNvSpPr>
              <p:nvPr/>
            </p:nvSpPr>
            <p:spPr bwMode="auto">
              <a:xfrm>
                <a:off x="2382" y="2820"/>
                <a:ext cx="84" cy="78"/>
              </a:xfrm>
              <a:prstGeom prst="ellipse">
                <a:avLst/>
              </a:prstGeom>
              <a:noFill/>
              <a:ln w="28575">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grpSp>
        <p:sp>
          <p:nvSpPr>
            <p:cNvPr id="37" name="Rectangle 38">
              <a:extLst>
                <a:ext uri="{FF2B5EF4-FFF2-40B4-BE49-F238E27FC236}">
                  <a16:creationId xmlns:a16="http://schemas.microsoft.com/office/drawing/2014/main" id="{4012453B-F94C-51D2-A754-F4020340A628}"/>
                </a:ext>
              </a:extLst>
            </p:cNvPr>
            <p:cNvSpPr>
              <a:spLocks noChangeArrowheads="1"/>
            </p:cNvSpPr>
            <p:nvPr/>
          </p:nvSpPr>
          <p:spPr bwMode="auto">
            <a:xfrm>
              <a:off x="626" y="2913"/>
              <a:ext cx="144" cy="10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38" name="Text Box 39">
              <a:extLst>
                <a:ext uri="{FF2B5EF4-FFF2-40B4-BE49-F238E27FC236}">
                  <a16:creationId xmlns:a16="http://schemas.microsoft.com/office/drawing/2014/main" id="{75F39D49-EAD7-5A94-F493-59A848C47C89}"/>
                </a:ext>
              </a:extLst>
            </p:cNvPr>
            <p:cNvSpPr txBox="1">
              <a:spLocks noChangeArrowheads="1"/>
            </p:cNvSpPr>
            <p:nvPr/>
          </p:nvSpPr>
          <p:spPr bwMode="auto">
            <a:xfrm>
              <a:off x="768" y="2840"/>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15</a:t>
              </a:r>
              <a:endParaRPr lang="en-US" altLang="en-US" sz="1200" b="1"/>
            </a:p>
          </p:txBody>
        </p:sp>
      </p:grpSp>
      <p:grpSp>
        <p:nvGrpSpPr>
          <p:cNvPr id="43" name="Group 40">
            <a:extLst>
              <a:ext uri="{FF2B5EF4-FFF2-40B4-BE49-F238E27FC236}">
                <a16:creationId xmlns:a16="http://schemas.microsoft.com/office/drawing/2014/main" id="{C1AE51C5-1D02-8047-5BD6-D10779529EE1}"/>
              </a:ext>
            </a:extLst>
          </p:cNvPr>
          <p:cNvGrpSpPr>
            <a:grpSpLocks/>
          </p:cNvGrpSpPr>
          <p:nvPr/>
        </p:nvGrpSpPr>
        <p:grpSpPr bwMode="auto">
          <a:xfrm>
            <a:off x="719138" y="4981575"/>
            <a:ext cx="4114800" cy="561975"/>
            <a:chOff x="384" y="2646"/>
            <a:chExt cx="2592" cy="354"/>
          </a:xfrm>
        </p:grpSpPr>
        <p:grpSp>
          <p:nvGrpSpPr>
            <p:cNvPr id="44" name="Group 41">
              <a:extLst>
                <a:ext uri="{FF2B5EF4-FFF2-40B4-BE49-F238E27FC236}">
                  <a16:creationId xmlns:a16="http://schemas.microsoft.com/office/drawing/2014/main" id="{F43422E7-C6C9-55A6-DDC9-A287824C5F00}"/>
                </a:ext>
              </a:extLst>
            </p:cNvPr>
            <p:cNvGrpSpPr>
              <a:grpSpLocks/>
            </p:cNvGrpSpPr>
            <p:nvPr/>
          </p:nvGrpSpPr>
          <p:grpSpPr bwMode="auto">
            <a:xfrm>
              <a:off x="1698" y="2646"/>
              <a:ext cx="1278" cy="354"/>
              <a:chOff x="1698" y="2646"/>
              <a:chExt cx="1278" cy="354"/>
            </a:xfrm>
          </p:grpSpPr>
          <p:sp>
            <p:nvSpPr>
              <p:cNvPr id="47" name="Oval 42">
                <a:extLst>
                  <a:ext uri="{FF2B5EF4-FFF2-40B4-BE49-F238E27FC236}">
                    <a16:creationId xmlns:a16="http://schemas.microsoft.com/office/drawing/2014/main" id="{E5BC2AE3-425C-0859-8A76-6D6A5C8B9CDE}"/>
                  </a:ext>
                </a:extLst>
              </p:cNvPr>
              <p:cNvSpPr>
                <a:spLocks noChangeArrowheads="1"/>
              </p:cNvSpPr>
              <p:nvPr/>
            </p:nvSpPr>
            <p:spPr bwMode="auto">
              <a:xfrm>
                <a:off x="2892" y="2898"/>
                <a:ext cx="84" cy="78"/>
              </a:xfrm>
              <a:prstGeom prst="ellipse">
                <a:avLst/>
              </a:prstGeom>
              <a:noFill/>
              <a:ln w="28575">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48" name="Oval 43">
                <a:extLst>
                  <a:ext uri="{FF2B5EF4-FFF2-40B4-BE49-F238E27FC236}">
                    <a16:creationId xmlns:a16="http://schemas.microsoft.com/office/drawing/2014/main" id="{FFA2BA5C-10CD-73A9-E835-65755E4C9663}"/>
                  </a:ext>
                </a:extLst>
              </p:cNvPr>
              <p:cNvSpPr>
                <a:spLocks noChangeArrowheads="1"/>
              </p:cNvSpPr>
              <p:nvPr/>
            </p:nvSpPr>
            <p:spPr bwMode="auto">
              <a:xfrm>
                <a:off x="2346" y="2922"/>
                <a:ext cx="84" cy="78"/>
              </a:xfrm>
              <a:prstGeom prst="ellipse">
                <a:avLst/>
              </a:prstGeom>
              <a:noFill/>
              <a:ln w="28575">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49" name="Oval 44">
                <a:extLst>
                  <a:ext uri="{FF2B5EF4-FFF2-40B4-BE49-F238E27FC236}">
                    <a16:creationId xmlns:a16="http://schemas.microsoft.com/office/drawing/2014/main" id="{64195D19-1936-328E-8576-E537842D9857}"/>
                  </a:ext>
                </a:extLst>
              </p:cNvPr>
              <p:cNvSpPr>
                <a:spLocks noChangeArrowheads="1"/>
              </p:cNvSpPr>
              <p:nvPr/>
            </p:nvSpPr>
            <p:spPr bwMode="auto">
              <a:xfrm>
                <a:off x="1698" y="2748"/>
                <a:ext cx="84" cy="78"/>
              </a:xfrm>
              <a:prstGeom prst="ellipse">
                <a:avLst/>
              </a:prstGeom>
              <a:noFill/>
              <a:ln w="28575">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50" name="Oval 45">
                <a:extLst>
                  <a:ext uri="{FF2B5EF4-FFF2-40B4-BE49-F238E27FC236}">
                    <a16:creationId xmlns:a16="http://schemas.microsoft.com/office/drawing/2014/main" id="{4A053430-5EB0-726B-010C-BA05802768D2}"/>
                  </a:ext>
                </a:extLst>
              </p:cNvPr>
              <p:cNvSpPr>
                <a:spLocks noChangeArrowheads="1"/>
              </p:cNvSpPr>
              <p:nvPr/>
            </p:nvSpPr>
            <p:spPr bwMode="auto">
              <a:xfrm>
                <a:off x="2280" y="2646"/>
                <a:ext cx="84" cy="78"/>
              </a:xfrm>
              <a:prstGeom prst="ellipse">
                <a:avLst/>
              </a:prstGeom>
              <a:noFill/>
              <a:ln w="28575">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grpSp>
        <p:sp>
          <p:nvSpPr>
            <p:cNvPr id="45" name="Rectangle 46">
              <a:extLst>
                <a:ext uri="{FF2B5EF4-FFF2-40B4-BE49-F238E27FC236}">
                  <a16:creationId xmlns:a16="http://schemas.microsoft.com/office/drawing/2014/main" id="{EFEF7B75-95B6-E2D8-F4AE-24F4A48CF9C6}"/>
                </a:ext>
              </a:extLst>
            </p:cNvPr>
            <p:cNvSpPr>
              <a:spLocks noChangeArrowheads="1"/>
            </p:cNvSpPr>
            <p:nvPr/>
          </p:nvSpPr>
          <p:spPr bwMode="auto">
            <a:xfrm>
              <a:off x="625" y="2802"/>
              <a:ext cx="144" cy="102"/>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46" name="Text Box 47">
              <a:extLst>
                <a:ext uri="{FF2B5EF4-FFF2-40B4-BE49-F238E27FC236}">
                  <a16:creationId xmlns:a16="http://schemas.microsoft.com/office/drawing/2014/main" id="{615FE9CE-AC00-6604-3566-4A27A14FB45A}"/>
                </a:ext>
              </a:extLst>
            </p:cNvPr>
            <p:cNvSpPr txBox="1">
              <a:spLocks noChangeArrowheads="1"/>
            </p:cNvSpPr>
            <p:nvPr/>
          </p:nvSpPr>
          <p:spPr bwMode="auto">
            <a:xfrm>
              <a:off x="384" y="2750"/>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19</a:t>
              </a:r>
              <a:endParaRPr lang="en-US" altLang="en-US" sz="1200" b="1"/>
            </a:p>
          </p:txBody>
        </p:sp>
      </p:grpSp>
      <p:grpSp>
        <p:nvGrpSpPr>
          <p:cNvPr id="51" name="Group 48">
            <a:extLst>
              <a:ext uri="{FF2B5EF4-FFF2-40B4-BE49-F238E27FC236}">
                <a16:creationId xmlns:a16="http://schemas.microsoft.com/office/drawing/2014/main" id="{4042B042-2BE4-E74D-7789-E036D6D84069}"/>
              </a:ext>
            </a:extLst>
          </p:cNvPr>
          <p:cNvGrpSpPr>
            <a:grpSpLocks/>
          </p:cNvGrpSpPr>
          <p:nvPr/>
        </p:nvGrpSpPr>
        <p:grpSpPr bwMode="auto">
          <a:xfrm>
            <a:off x="5653088" y="4460875"/>
            <a:ext cx="646112" cy="422275"/>
            <a:chOff x="3492" y="2318"/>
            <a:chExt cx="407" cy="266"/>
          </a:xfrm>
        </p:grpSpPr>
        <p:sp>
          <p:nvSpPr>
            <p:cNvPr id="52" name="Line 49">
              <a:extLst>
                <a:ext uri="{FF2B5EF4-FFF2-40B4-BE49-F238E27FC236}">
                  <a16:creationId xmlns:a16="http://schemas.microsoft.com/office/drawing/2014/main" id="{C4B6E662-7072-C917-C45F-E31B59ADDA96}"/>
                </a:ext>
              </a:extLst>
            </p:cNvPr>
            <p:cNvSpPr>
              <a:spLocks noChangeShapeType="1"/>
            </p:cNvSpPr>
            <p:nvPr/>
          </p:nvSpPr>
          <p:spPr bwMode="auto">
            <a:xfrm flipH="1">
              <a:off x="3492" y="2490"/>
              <a:ext cx="244" cy="94"/>
            </a:xfrm>
            <a:prstGeom prst="line">
              <a:avLst/>
            </a:prstGeom>
            <a:noFill/>
            <a:ln w="19050">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50">
              <a:extLst>
                <a:ext uri="{FF2B5EF4-FFF2-40B4-BE49-F238E27FC236}">
                  <a16:creationId xmlns:a16="http://schemas.microsoft.com/office/drawing/2014/main" id="{794CA0FE-EBF9-8A34-9649-16BF20A78B0A}"/>
                </a:ext>
              </a:extLst>
            </p:cNvPr>
            <p:cNvSpPr>
              <a:spLocks noChangeShapeType="1"/>
            </p:cNvSpPr>
            <p:nvPr/>
          </p:nvSpPr>
          <p:spPr bwMode="auto">
            <a:xfrm flipH="1">
              <a:off x="3736" y="2318"/>
              <a:ext cx="163" cy="172"/>
            </a:xfrm>
            <a:prstGeom prst="line">
              <a:avLst/>
            </a:prstGeom>
            <a:noFill/>
            <a:ln w="19050">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4" name="Group 51">
            <a:extLst>
              <a:ext uri="{FF2B5EF4-FFF2-40B4-BE49-F238E27FC236}">
                <a16:creationId xmlns:a16="http://schemas.microsoft.com/office/drawing/2014/main" id="{53E8B373-4386-C082-61C0-6040624C5F6A}"/>
              </a:ext>
            </a:extLst>
          </p:cNvPr>
          <p:cNvGrpSpPr>
            <a:grpSpLocks/>
          </p:cNvGrpSpPr>
          <p:nvPr/>
        </p:nvGrpSpPr>
        <p:grpSpPr bwMode="auto">
          <a:xfrm>
            <a:off x="4451350" y="4037013"/>
            <a:ext cx="1847850" cy="758825"/>
            <a:chOff x="2735" y="2051"/>
            <a:chExt cx="1164" cy="478"/>
          </a:xfrm>
        </p:grpSpPr>
        <p:sp>
          <p:nvSpPr>
            <p:cNvPr id="55" name="Line 52">
              <a:extLst>
                <a:ext uri="{FF2B5EF4-FFF2-40B4-BE49-F238E27FC236}">
                  <a16:creationId xmlns:a16="http://schemas.microsoft.com/office/drawing/2014/main" id="{12C6FC9A-9DEA-2487-9CBE-2C94222DA367}"/>
                </a:ext>
              </a:extLst>
            </p:cNvPr>
            <p:cNvSpPr>
              <a:spLocks noChangeShapeType="1"/>
            </p:cNvSpPr>
            <p:nvPr/>
          </p:nvSpPr>
          <p:spPr bwMode="auto">
            <a:xfrm flipH="1">
              <a:off x="2735" y="2318"/>
              <a:ext cx="1164" cy="211"/>
            </a:xfrm>
            <a:prstGeom prst="line">
              <a:avLst/>
            </a:prstGeom>
            <a:noFill/>
            <a:ln w="19050">
              <a:solidFill>
                <a:srgbClr val="FF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53">
              <a:extLst>
                <a:ext uri="{FF2B5EF4-FFF2-40B4-BE49-F238E27FC236}">
                  <a16:creationId xmlns:a16="http://schemas.microsoft.com/office/drawing/2014/main" id="{A14CE665-EC94-228E-EF77-AD7B47D98E87}"/>
                </a:ext>
              </a:extLst>
            </p:cNvPr>
            <p:cNvSpPr>
              <a:spLocks noChangeShapeType="1"/>
            </p:cNvSpPr>
            <p:nvPr/>
          </p:nvSpPr>
          <p:spPr bwMode="auto">
            <a:xfrm flipH="1" flipV="1">
              <a:off x="3883" y="2067"/>
              <a:ext cx="16" cy="251"/>
            </a:xfrm>
            <a:prstGeom prst="line">
              <a:avLst/>
            </a:prstGeom>
            <a:noFill/>
            <a:ln w="19050">
              <a:solidFill>
                <a:srgbClr val="FF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54">
              <a:extLst>
                <a:ext uri="{FF2B5EF4-FFF2-40B4-BE49-F238E27FC236}">
                  <a16:creationId xmlns:a16="http://schemas.microsoft.com/office/drawing/2014/main" id="{7B51E309-9533-8BAE-23C9-D6EC46063458}"/>
                </a:ext>
              </a:extLst>
            </p:cNvPr>
            <p:cNvSpPr>
              <a:spLocks noChangeShapeType="1"/>
            </p:cNvSpPr>
            <p:nvPr/>
          </p:nvSpPr>
          <p:spPr bwMode="auto">
            <a:xfrm flipH="1" flipV="1">
              <a:off x="3378" y="2067"/>
              <a:ext cx="521" cy="251"/>
            </a:xfrm>
            <a:prstGeom prst="line">
              <a:avLst/>
            </a:prstGeom>
            <a:noFill/>
            <a:ln w="19050">
              <a:solidFill>
                <a:srgbClr val="FF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55">
              <a:extLst>
                <a:ext uri="{FF2B5EF4-FFF2-40B4-BE49-F238E27FC236}">
                  <a16:creationId xmlns:a16="http://schemas.microsoft.com/office/drawing/2014/main" id="{08379E4F-6868-8BD3-8EF0-D37A4C69CC27}"/>
                </a:ext>
              </a:extLst>
            </p:cNvPr>
            <p:cNvSpPr>
              <a:spLocks noChangeShapeType="1"/>
            </p:cNvSpPr>
            <p:nvPr/>
          </p:nvSpPr>
          <p:spPr bwMode="auto">
            <a:xfrm flipH="1" flipV="1">
              <a:off x="3696" y="2051"/>
              <a:ext cx="203" cy="267"/>
            </a:xfrm>
            <a:prstGeom prst="line">
              <a:avLst/>
            </a:prstGeom>
            <a:noFill/>
            <a:ln w="19050">
              <a:solidFill>
                <a:srgbClr val="FF66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 name="Group 56">
            <a:extLst>
              <a:ext uri="{FF2B5EF4-FFF2-40B4-BE49-F238E27FC236}">
                <a16:creationId xmlns:a16="http://schemas.microsoft.com/office/drawing/2014/main" id="{BA5D3FAB-42E1-BCED-7BA7-21A1F571E635}"/>
              </a:ext>
            </a:extLst>
          </p:cNvPr>
          <p:cNvGrpSpPr>
            <a:grpSpLocks/>
          </p:cNvGrpSpPr>
          <p:nvPr/>
        </p:nvGrpSpPr>
        <p:grpSpPr bwMode="auto">
          <a:xfrm>
            <a:off x="2860675" y="4548188"/>
            <a:ext cx="1912938" cy="931862"/>
            <a:chOff x="1733" y="2373"/>
            <a:chExt cx="1205" cy="587"/>
          </a:xfrm>
        </p:grpSpPr>
        <p:sp>
          <p:nvSpPr>
            <p:cNvPr id="60" name="Line 57">
              <a:extLst>
                <a:ext uri="{FF2B5EF4-FFF2-40B4-BE49-F238E27FC236}">
                  <a16:creationId xmlns:a16="http://schemas.microsoft.com/office/drawing/2014/main" id="{F2C82A96-1931-45A1-8BB8-9B5207F1CDE9}"/>
                </a:ext>
              </a:extLst>
            </p:cNvPr>
            <p:cNvSpPr>
              <a:spLocks noChangeShapeType="1"/>
            </p:cNvSpPr>
            <p:nvPr/>
          </p:nvSpPr>
          <p:spPr bwMode="auto">
            <a:xfrm flipH="1">
              <a:off x="2425" y="2373"/>
              <a:ext cx="310" cy="485"/>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8">
              <a:extLst>
                <a:ext uri="{FF2B5EF4-FFF2-40B4-BE49-F238E27FC236}">
                  <a16:creationId xmlns:a16="http://schemas.microsoft.com/office/drawing/2014/main" id="{A16A6DD5-3F57-1DAF-D05D-BCB83469989C}"/>
                </a:ext>
              </a:extLst>
            </p:cNvPr>
            <p:cNvSpPr>
              <a:spLocks noChangeShapeType="1"/>
            </p:cNvSpPr>
            <p:nvPr/>
          </p:nvSpPr>
          <p:spPr bwMode="auto">
            <a:xfrm>
              <a:off x="2319" y="2694"/>
              <a:ext cx="106" cy="164"/>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9">
              <a:extLst>
                <a:ext uri="{FF2B5EF4-FFF2-40B4-BE49-F238E27FC236}">
                  <a16:creationId xmlns:a16="http://schemas.microsoft.com/office/drawing/2014/main" id="{D2E9AB04-7C97-1D96-B167-448713CCD38F}"/>
                </a:ext>
              </a:extLst>
            </p:cNvPr>
            <p:cNvSpPr>
              <a:spLocks noChangeShapeType="1"/>
            </p:cNvSpPr>
            <p:nvPr/>
          </p:nvSpPr>
          <p:spPr bwMode="auto">
            <a:xfrm flipH="1" flipV="1">
              <a:off x="2425" y="2858"/>
              <a:ext cx="513" cy="86"/>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60">
              <a:extLst>
                <a:ext uri="{FF2B5EF4-FFF2-40B4-BE49-F238E27FC236}">
                  <a16:creationId xmlns:a16="http://schemas.microsoft.com/office/drawing/2014/main" id="{E4CF4E02-29B0-24DB-29F3-8EC7DF530061}"/>
                </a:ext>
              </a:extLst>
            </p:cNvPr>
            <p:cNvSpPr>
              <a:spLocks noChangeShapeType="1"/>
            </p:cNvSpPr>
            <p:nvPr/>
          </p:nvSpPr>
          <p:spPr bwMode="auto">
            <a:xfrm>
              <a:off x="1733" y="2788"/>
              <a:ext cx="692" cy="70"/>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61">
              <a:extLst>
                <a:ext uri="{FF2B5EF4-FFF2-40B4-BE49-F238E27FC236}">
                  <a16:creationId xmlns:a16="http://schemas.microsoft.com/office/drawing/2014/main" id="{35E4FE2F-8376-995E-8113-D7C6422E5F28}"/>
                </a:ext>
              </a:extLst>
            </p:cNvPr>
            <p:cNvSpPr>
              <a:spLocks noChangeShapeType="1"/>
            </p:cNvSpPr>
            <p:nvPr/>
          </p:nvSpPr>
          <p:spPr bwMode="auto">
            <a:xfrm flipV="1">
              <a:off x="2385" y="2858"/>
              <a:ext cx="40" cy="102"/>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 name="Line 62">
            <a:extLst>
              <a:ext uri="{FF2B5EF4-FFF2-40B4-BE49-F238E27FC236}">
                <a16:creationId xmlns:a16="http://schemas.microsoft.com/office/drawing/2014/main" id="{94D23AE9-6B21-D557-CE26-F2CD30805EC2}"/>
              </a:ext>
            </a:extLst>
          </p:cNvPr>
          <p:cNvSpPr>
            <a:spLocks noChangeShapeType="1"/>
          </p:cNvSpPr>
          <p:nvPr/>
        </p:nvSpPr>
        <p:spPr bwMode="auto">
          <a:xfrm flipV="1">
            <a:off x="6105525" y="4519613"/>
            <a:ext cx="142875" cy="147637"/>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63">
            <a:extLst>
              <a:ext uri="{FF2B5EF4-FFF2-40B4-BE49-F238E27FC236}">
                <a16:creationId xmlns:a16="http://schemas.microsoft.com/office/drawing/2014/main" id="{55EC054A-0D66-9CB3-CBD5-B94159B745FB}"/>
              </a:ext>
            </a:extLst>
          </p:cNvPr>
          <p:cNvSpPr>
            <a:spLocks noChangeShapeType="1"/>
          </p:cNvSpPr>
          <p:nvPr/>
        </p:nvSpPr>
        <p:spPr bwMode="auto">
          <a:xfrm flipH="1" flipV="1">
            <a:off x="5553075" y="4100513"/>
            <a:ext cx="666750" cy="323850"/>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7" name="Group 64">
            <a:extLst>
              <a:ext uri="{FF2B5EF4-FFF2-40B4-BE49-F238E27FC236}">
                <a16:creationId xmlns:a16="http://schemas.microsoft.com/office/drawing/2014/main" id="{85AAE52F-2526-D6BB-3943-D3F80AE58730}"/>
              </a:ext>
            </a:extLst>
          </p:cNvPr>
          <p:cNvGrpSpPr>
            <a:grpSpLocks/>
          </p:cNvGrpSpPr>
          <p:nvPr/>
        </p:nvGrpSpPr>
        <p:grpSpPr bwMode="auto">
          <a:xfrm>
            <a:off x="3895725" y="3589338"/>
            <a:ext cx="2235200" cy="933450"/>
            <a:chOff x="2385" y="1769"/>
            <a:chExt cx="1408" cy="588"/>
          </a:xfrm>
        </p:grpSpPr>
        <p:sp>
          <p:nvSpPr>
            <p:cNvPr id="68" name="Line 65">
              <a:extLst>
                <a:ext uri="{FF2B5EF4-FFF2-40B4-BE49-F238E27FC236}">
                  <a16:creationId xmlns:a16="http://schemas.microsoft.com/office/drawing/2014/main" id="{B61E2F39-E7E9-BDFA-D4E5-F3BA732DF34C}"/>
                </a:ext>
              </a:extLst>
            </p:cNvPr>
            <p:cNvSpPr>
              <a:spLocks noChangeShapeType="1"/>
            </p:cNvSpPr>
            <p:nvPr/>
          </p:nvSpPr>
          <p:spPr bwMode="auto">
            <a:xfrm flipH="1" flipV="1">
              <a:off x="3183" y="1785"/>
              <a:ext cx="195" cy="28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66">
              <a:extLst>
                <a:ext uri="{FF2B5EF4-FFF2-40B4-BE49-F238E27FC236}">
                  <a16:creationId xmlns:a16="http://schemas.microsoft.com/office/drawing/2014/main" id="{90D20433-F9A0-1107-7F12-21DF766CFD21}"/>
                </a:ext>
              </a:extLst>
            </p:cNvPr>
            <p:cNvSpPr>
              <a:spLocks noChangeShapeType="1"/>
            </p:cNvSpPr>
            <p:nvPr/>
          </p:nvSpPr>
          <p:spPr bwMode="auto">
            <a:xfrm flipV="1">
              <a:off x="3378" y="1769"/>
              <a:ext cx="415" cy="298"/>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67">
              <a:extLst>
                <a:ext uri="{FF2B5EF4-FFF2-40B4-BE49-F238E27FC236}">
                  <a16:creationId xmlns:a16="http://schemas.microsoft.com/office/drawing/2014/main" id="{439521EC-16B7-2DE3-D431-566E7DAF018C}"/>
                </a:ext>
              </a:extLst>
            </p:cNvPr>
            <p:cNvSpPr>
              <a:spLocks noChangeShapeType="1"/>
            </p:cNvSpPr>
            <p:nvPr/>
          </p:nvSpPr>
          <p:spPr bwMode="auto">
            <a:xfrm flipH="1">
              <a:off x="3142" y="2067"/>
              <a:ext cx="236" cy="290"/>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68">
              <a:extLst>
                <a:ext uri="{FF2B5EF4-FFF2-40B4-BE49-F238E27FC236}">
                  <a16:creationId xmlns:a16="http://schemas.microsoft.com/office/drawing/2014/main" id="{0065365B-141F-D50A-2F22-C703020DD2B2}"/>
                </a:ext>
              </a:extLst>
            </p:cNvPr>
            <p:cNvSpPr>
              <a:spLocks noChangeShapeType="1"/>
            </p:cNvSpPr>
            <p:nvPr/>
          </p:nvSpPr>
          <p:spPr bwMode="auto">
            <a:xfrm flipV="1">
              <a:off x="2385" y="2067"/>
              <a:ext cx="993" cy="24"/>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2" name="Line 69">
            <a:extLst>
              <a:ext uri="{FF2B5EF4-FFF2-40B4-BE49-F238E27FC236}">
                <a16:creationId xmlns:a16="http://schemas.microsoft.com/office/drawing/2014/main" id="{56B19F02-FC47-B498-9434-54751A98C2D3}"/>
              </a:ext>
            </a:extLst>
          </p:cNvPr>
          <p:cNvSpPr>
            <a:spLocks noChangeShapeType="1"/>
          </p:cNvSpPr>
          <p:nvPr/>
        </p:nvSpPr>
        <p:spPr bwMode="auto">
          <a:xfrm flipH="1">
            <a:off x="5153025" y="4114800"/>
            <a:ext cx="271463" cy="33813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3" name="Group 70">
            <a:extLst>
              <a:ext uri="{FF2B5EF4-FFF2-40B4-BE49-F238E27FC236}">
                <a16:creationId xmlns:a16="http://schemas.microsoft.com/office/drawing/2014/main" id="{25E647F2-4950-B94A-4327-0094DD230412}"/>
              </a:ext>
            </a:extLst>
          </p:cNvPr>
          <p:cNvGrpSpPr>
            <a:grpSpLocks/>
          </p:cNvGrpSpPr>
          <p:nvPr/>
        </p:nvGrpSpPr>
        <p:grpSpPr bwMode="auto">
          <a:xfrm>
            <a:off x="3959225" y="3403600"/>
            <a:ext cx="1500188" cy="1914525"/>
            <a:chOff x="2425" y="1652"/>
            <a:chExt cx="945" cy="1206"/>
          </a:xfrm>
        </p:grpSpPr>
        <p:sp>
          <p:nvSpPr>
            <p:cNvPr id="74" name="Line 71">
              <a:extLst>
                <a:ext uri="{FF2B5EF4-FFF2-40B4-BE49-F238E27FC236}">
                  <a16:creationId xmlns:a16="http://schemas.microsoft.com/office/drawing/2014/main" id="{FCC85D88-A439-E72B-9280-C0F791F09B67}"/>
                </a:ext>
              </a:extLst>
            </p:cNvPr>
            <p:cNvSpPr>
              <a:spLocks noChangeShapeType="1"/>
            </p:cNvSpPr>
            <p:nvPr/>
          </p:nvSpPr>
          <p:spPr bwMode="auto">
            <a:xfrm flipH="1">
              <a:off x="2425" y="2357"/>
              <a:ext cx="717" cy="501"/>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5" name="Group 72">
              <a:extLst>
                <a:ext uri="{FF2B5EF4-FFF2-40B4-BE49-F238E27FC236}">
                  <a16:creationId xmlns:a16="http://schemas.microsoft.com/office/drawing/2014/main" id="{3D907B30-6A25-BC6D-0906-51FD76F04938}"/>
                </a:ext>
              </a:extLst>
            </p:cNvPr>
            <p:cNvGrpSpPr>
              <a:grpSpLocks/>
            </p:cNvGrpSpPr>
            <p:nvPr/>
          </p:nvGrpSpPr>
          <p:grpSpPr bwMode="auto">
            <a:xfrm>
              <a:off x="2735" y="1652"/>
              <a:ext cx="635" cy="822"/>
              <a:chOff x="2735" y="1652"/>
              <a:chExt cx="635" cy="822"/>
            </a:xfrm>
          </p:grpSpPr>
          <p:sp>
            <p:nvSpPr>
              <p:cNvPr id="76" name="Line 73">
                <a:extLst>
                  <a:ext uri="{FF2B5EF4-FFF2-40B4-BE49-F238E27FC236}">
                    <a16:creationId xmlns:a16="http://schemas.microsoft.com/office/drawing/2014/main" id="{0E4642CA-FADA-5128-1059-6D26FD93263E}"/>
                  </a:ext>
                </a:extLst>
              </p:cNvPr>
              <p:cNvSpPr>
                <a:spLocks noChangeShapeType="1"/>
              </p:cNvSpPr>
              <p:nvPr/>
            </p:nvSpPr>
            <p:spPr bwMode="auto">
              <a:xfrm>
                <a:off x="3142" y="2357"/>
                <a:ext cx="1" cy="117"/>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74">
                <a:extLst>
                  <a:ext uri="{FF2B5EF4-FFF2-40B4-BE49-F238E27FC236}">
                    <a16:creationId xmlns:a16="http://schemas.microsoft.com/office/drawing/2014/main" id="{82791611-2ADC-C86C-D101-B2D7AE03BAC9}"/>
                  </a:ext>
                </a:extLst>
              </p:cNvPr>
              <p:cNvSpPr>
                <a:spLocks noChangeShapeType="1"/>
              </p:cNvSpPr>
              <p:nvPr/>
            </p:nvSpPr>
            <p:spPr bwMode="auto">
              <a:xfrm flipH="1">
                <a:off x="2735" y="2357"/>
                <a:ext cx="407" cy="16"/>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75">
                <a:extLst>
                  <a:ext uri="{FF2B5EF4-FFF2-40B4-BE49-F238E27FC236}">
                    <a16:creationId xmlns:a16="http://schemas.microsoft.com/office/drawing/2014/main" id="{086479DF-9CBA-D874-9ADD-B6D3DB9C707D}"/>
                  </a:ext>
                </a:extLst>
              </p:cNvPr>
              <p:cNvSpPr>
                <a:spLocks noChangeShapeType="1"/>
              </p:cNvSpPr>
              <p:nvPr/>
            </p:nvSpPr>
            <p:spPr bwMode="auto">
              <a:xfrm flipH="1">
                <a:off x="3142" y="1652"/>
                <a:ext cx="228" cy="705"/>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79" name="Line 76">
            <a:extLst>
              <a:ext uri="{FF2B5EF4-FFF2-40B4-BE49-F238E27FC236}">
                <a16:creationId xmlns:a16="http://schemas.microsoft.com/office/drawing/2014/main" id="{7C92B43A-57A7-C901-5651-845233070697}"/>
              </a:ext>
            </a:extLst>
          </p:cNvPr>
          <p:cNvSpPr>
            <a:spLocks noChangeShapeType="1"/>
          </p:cNvSpPr>
          <p:nvPr/>
        </p:nvSpPr>
        <p:spPr bwMode="auto">
          <a:xfrm flipH="1">
            <a:off x="4024313" y="4562475"/>
            <a:ext cx="1009650" cy="704850"/>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Text Box 77">
            <a:extLst>
              <a:ext uri="{FF2B5EF4-FFF2-40B4-BE49-F238E27FC236}">
                <a16:creationId xmlns:a16="http://schemas.microsoft.com/office/drawing/2014/main" id="{229C39A1-69F9-0A1D-933A-3822DBE2FEE9}"/>
              </a:ext>
            </a:extLst>
          </p:cNvPr>
          <p:cNvSpPr txBox="1">
            <a:spLocks noChangeArrowheads="1"/>
          </p:cNvSpPr>
          <p:nvPr/>
        </p:nvSpPr>
        <p:spPr bwMode="auto">
          <a:xfrm>
            <a:off x="2943225" y="1152525"/>
            <a:ext cx="194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000" b="1">
                <a:solidFill>
                  <a:srgbClr val="990099"/>
                </a:solidFill>
              </a:rPr>
              <a:t>Poisson graph</a:t>
            </a:r>
          </a:p>
        </p:txBody>
      </p:sp>
      <p:sp>
        <p:nvSpPr>
          <p:cNvPr id="81" name="Slide Number Placeholder 3">
            <a:extLst>
              <a:ext uri="{FF2B5EF4-FFF2-40B4-BE49-F238E27FC236}">
                <a16:creationId xmlns:a16="http://schemas.microsoft.com/office/drawing/2014/main" id="{05ED29F7-34D3-1335-9846-6FD07EE085E0}"/>
              </a:ext>
            </a:extLst>
          </p:cNvPr>
          <p:cNvSpPr txBox="1">
            <a:spLocks/>
          </p:cNvSpPr>
          <p:nvPr/>
        </p:nvSpPr>
        <p:spPr>
          <a:xfrm>
            <a:off x="8166100" y="7297738"/>
            <a:ext cx="381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bg2"/>
              </a:buClr>
              <a:buSzPct val="90000"/>
              <a:buFont typeface="Wingdings" panose="05000000000000000000" pitchFamily="2" charset="2"/>
              <a:buChar char="n"/>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57200" rtl="0" eaLnBrk="1" latinLnBrk="0" hangingPunct="1">
              <a:spcBef>
                <a:spcPct val="20000"/>
              </a:spcBef>
              <a:buClr>
                <a:schemeClr val="tx2"/>
              </a:buClr>
              <a:buSzPct val="90000"/>
              <a:buFont typeface="Wingdings" panose="05000000000000000000" pitchFamily="2" charset="2"/>
              <a:buChar char="n"/>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57200" rtl="0" eaLnBrk="1" latinLnBrk="0" hangingPunct="1">
              <a:spcBef>
                <a:spcPct val="20000"/>
              </a:spcBef>
              <a:buClr>
                <a:schemeClr val="accent1"/>
              </a:buClr>
              <a:buSzPct val="90000"/>
              <a:buFont typeface="Wingdings" panose="05000000000000000000" pitchFamily="2" charset="2"/>
              <a:buChar char="n"/>
              <a:defRPr sz="18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57200" rtl="0" eaLnBrk="1" latinLnBrk="0" hangingPunct="1">
              <a:spcBef>
                <a:spcPct val="20000"/>
              </a:spcBef>
              <a:buClr>
                <a:schemeClr val="bg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57200" rtl="0" eaLnBrk="1" latinLnBrk="0" hangingPunct="1">
              <a:spcBef>
                <a:spcPct val="20000"/>
              </a:spcBef>
              <a:buClr>
                <a:schemeClr val="tx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457200" rtl="0" eaLnBrk="0" fontAlgn="base" latinLnBrk="0" hangingPunct="0">
              <a:spcBef>
                <a:spcPct val="20000"/>
              </a:spcBef>
              <a:spcAft>
                <a:spcPct val="0"/>
              </a:spcAft>
              <a:buClr>
                <a:schemeClr val="tx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457200" rtl="0" eaLnBrk="0" fontAlgn="base" latinLnBrk="0" hangingPunct="0">
              <a:spcBef>
                <a:spcPct val="20000"/>
              </a:spcBef>
              <a:spcAft>
                <a:spcPct val="0"/>
              </a:spcAft>
              <a:buClr>
                <a:schemeClr val="tx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457200" rtl="0" eaLnBrk="0" fontAlgn="base" latinLnBrk="0" hangingPunct="0">
              <a:spcBef>
                <a:spcPct val="20000"/>
              </a:spcBef>
              <a:spcAft>
                <a:spcPct val="0"/>
              </a:spcAft>
              <a:buClr>
                <a:schemeClr val="tx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457200" rtl="0" eaLnBrk="0" fontAlgn="base" latinLnBrk="0" hangingPunct="0">
              <a:spcBef>
                <a:spcPct val="20000"/>
              </a:spcBef>
              <a:spcAft>
                <a:spcPct val="0"/>
              </a:spcAft>
              <a:buClr>
                <a:schemeClr val="tx2"/>
              </a:buClr>
              <a:buSzPct val="90000"/>
              <a:buFont typeface="Wingdings" panose="05000000000000000000" pitchFamily="2" charset="2"/>
              <a:buChar char="n"/>
              <a:defRPr sz="16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pPr>
            <a:fld id="{0D59F7C5-46F5-40BF-AF5B-ECD45EFBFF2F}" type="slidenum">
              <a:rPr lang="en-US" altLang="en-US" sz="1000" smtClean="0"/>
              <a:pPr>
                <a:spcBef>
                  <a:spcPct val="0"/>
                </a:spcBef>
                <a:buClrTx/>
                <a:buSzTx/>
                <a:buFontTx/>
                <a:buNone/>
              </a:pPr>
              <a:t>3</a:t>
            </a:fld>
            <a:endParaRPr lang="en-US" altLang="en-US" sz="1000"/>
          </a:p>
        </p:txBody>
      </p:sp>
    </p:spTree>
    <p:extLst>
      <p:ext uri="{BB962C8B-B14F-4D97-AF65-F5344CB8AC3E}">
        <p14:creationId xmlns:p14="http://schemas.microsoft.com/office/powerpoint/2010/main" val="5568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499"/>
                                          </p:stCondLst>
                                        </p:cTn>
                                        <p:tgtEl>
                                          <p:spTgt spid="5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499"/>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65"/>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1000"/>
                                  </p:stCondLst>
                                  <p:childTnLst>
                                    <p:set>
                                      <p:cBhvr>
                                        <p:cTn id="19" dur="1" fill="hold">
                                          <p:stCondLst>
                                            <p:cond delay="499"/>
                                          </p:stCondLst>
                                        </p:cTn>
                                        <p:tgtEl>
                                          <p:spTgt spid="54"/>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1000"/>
                                  </p:stCondLst>
                                  <p:childTnLst>
                                    <p:set>
                                      <p:cBhvr>
                                        <p:cTn id="22" dur="1" fill="hold">
                                          <p:stCondLst>
                                            <p:cond delay="499"/>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6"/>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1000"/>
                                  </p:stCondLst>
                                  <p:childTnLst>
                                    <p:set>
                                      <p:cBhvr>
                                        <p:cTn id="29" dur="1" fill="hold">
                                          <p:stCondLst>
                                            <p:cond delay="499"/>
                                          </p:stCondLst>
                                        </p:cTn>
                                        <p:tgtEl>
                                          <p:spTgt spid="67"/>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1000"/>
                                  </p:stCondLst>
                                  <p:childTnLst>
                                    <p:set>
                                      <p:cBhvr>
                                        <p:cTn id="32" dur="1" fill="hold">
                                          <p:stCondLst>
                                            <p:cond delay="499"/>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72"/>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1000"/>
                                  </p:stCondLst>
                                  <p:childTnLst>
                                    <p:set>
                                      <p:cBhvr>
                                        <p:cTn id="39" dur="1" fill="hold">
                                          <p:stCondLst>
                                            <p:cond delay="499"/>
                                          </p:stCondLst>
                                        </p:cTn>
                                        <p:tgtEl>
                                          <p:spTgt spid="73"/>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nodeType="afterEffect">
                                  <p:stCondLst>
                                    <p:cond delay="1000"/>
                                  </p:stCondLst>
                                  <p:childTnLst>
                                    <p:set>
                                      <p:cBhvr>
                                        <p:cTn id="42" dur="1" fill="hold">
                                          <p:stCondLst>
                                            <p:cond delay="499"/>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79"/>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nodeType="afterEffect">
                                  <p:stCondLst>
                                    <p:cond delay="1000"/>
                                  </p:stCondLst>
                                  <p:childTnLst>
                                    <p:set>
                                      <p:cBhvr>
                                        <p:cTn id="49" dur="1" fill="hold">
                                          <p:stCondLst>
                                            <p:cond delay="499"/>
                                          </p:stCondLst>
                                        </p:cTn>
                                        <p:tgtEl>
                                          <p:spTgt spid="59"/>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1000"/>
                                  </p:stCondLst>
                                  <p:childTnLst>
                                    <p:set>
                                      <p:cBhvr>
                                        <p:cTn id="52" dur="1" fill="hold">
                                          <p:stCondLst>
                                            <p:cond delay="499"/>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D9F1FA7-3B35-AF6A-0C3D-C1E60DFE034A}"/>
              </a:ext>
            </a:extLst>
          </p:cNvPr>
          <p:cNvSpPr txBox="1"/>
          <p:nvPr/>
        </p:nvSpPr>
        <p:spPr>
          <a:xfrm>
            <a:off x="347730" y="1107580"/>
            <a:ext cx="861596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Evaluations on Scale Free Network</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31F696D-4F6B-39A9-83F0-DDC33E9C3821}"/>
              </a:ext>
            </a:extLst>
          </p:cNvPr>
          <p:cNvSpPr txBox="1"/>
          <p:nvPr/>
        </p:nvSpPr>
        <p:spPr>
          <a:xfrm>
            <a:off x="438246" y="1810434"/>
            <a:ext cx="3142081"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search strategy that utilizes the heterogeneities of both the edge weights and nodes’ degrees (the high LBC search) performs better than the other strategies.</a:t>
            </a:r>
          </a:p>
        </p:txBody>
      </p:sp>
      <p:pic>
        <p:nvPicPr>
          <p:cNvPr id="5" name="Picture 4">
            <a:extLst>
              <a:ext uri="{FF2B5EF4-FFF2-40B4-BE49-F238E27FC236}">
                <a16:creationId xmlns:a16="http://schemas.microsoft.com/office/drawing/2014/main" id="{0F5A7AC0-ACD9-B977-12DB-997AD5145F49}"/>
              </a:ext>
            </a:extLst>
          </p:cNvPr>
          <p:cNvPicPr>
            <a:picLocks noChangeAspect="1"/>
          </p:cNvPicPr>
          <p:nvPr/>
        </p:nvPicPr>
        <p:blipFill>
          <a:blip r:embed="rId3"/>
          <a:stretch>
            <a:fillRect/>
          </a:stretch>
        </p:blipFill>
        <p:spPr>
          <a:xfrm>
            <a:off x="4106224" y="2058830"/>
            <a:ext cx="5021612" cy="4586669"/>
          </a:xfrm>
          <a:prstGeom prst="rect">
            <a:avLst/>
          </a:prstGeom>
        </p:spPr>
      </p:pic>
    </p:spTree>
    <p:extLst>
      <p:ext uri="{BB962C8B-B14F-4D97-AF65-F5344CB8AC3E}">
        <p14:creationId xmlns:p14="http://schemas.microsoft.com/office/powerpoint/2010/main" val="4082595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D9F1FA7-3B35-AF6A-0C3D-C1E60DFE034A}"/>
              </a:ext>
            </a:extLst>
          </p:cNvPr>
          <p:cNvSpPr txBox="1"/>
          <p:nvPr/>
        </p:nvSpPr>
        <p:spPr>
          <a:xfrm>
            <a:off x="347730" y="1107580"/>
            <a:ext cx="861596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Evaluations on Scale Free Network</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31F696D-4F6B-39A9-83F0-DDC33E9C3821}"/>
              </a:ext>
            </a:extLst>
          </p:cNvPr>
          <p:cNvSpPr txBox="1"/>
          <p:nvPr/>
        </p:nvSpPr>
        <p:spPr>
          <a:xfrm>
            <a:off x="438246" y="1810434"/>
            <a:ext cx="796387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We observe that as the heterogeneity in the node degree decreases (i.e., as power-law exponent increases), the difference between the high LBC search and other strategies decreases.</a:t>
            </a:r>
          </a:p>
        </p:txBody>
      </p:sp>
      <p:pic>
        <p:nvPicPr>
          <p:cNvPr id="4" name="Picture 3">
            <a:extLst>
              <a:ext uri="{FF2B5EF4-FFF2-40B4-BE49-F238E27FC236}">
                <a16:creationId xmlns:a16="http://schemas.microsoft.com/office/drawing/2014/main" id="{E6038D61-CD8D-265F-6E90-3984354DC2D5}"/>
              </a:ext>
            </a:extLst>
          </p:cNvPr>
          <p:cNvPicPr>
            <a:picLocks noChangeAspect="1"/>
          </p:cNvPicPr>
          <p:nvPr/>
        </p:nvPicPr>
        <p:blipFill>
          <a:blip r:embed="rId3"/>
          <a:stretch>
            <a:fillRect/>
          </a:stretch>
        </p:blipFill>
        <p:spPr>
          <a:xfrm>
            <a:off x="741877" y="3091734"/>
            <a:ext cx="7827671" cy="3643916"/>
          </a:xfrm>
          <a:prstGeom prst="rect">
            <a:avLst/>
          </a:prstGeom>
        </p:spPr>
      </p:pic>
    </p:spTree>
    <p:extLst>
      <p:ext uri="{BB962C8B-B14F-4D97-AF65-F5344CB8AC3E}">
        <p14:creationId xmlns:p14="http://schemas.microsoft.com/office/powerpoint/2010/main" val="1495239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D9F1FA7-3B35-AF6A-0C3D-C1E60DFE034A}"/>
              </a:ext>
            </a:extLst>
          </p:cNvPr>
          <p:cNvSpPr txBox="1"/>
          <p:nvPr/>
        </p:nvSpPr>
        <p:spPr>
          <a:xfrm>
            <a:off x="347730" y="1107580"/>
            <a:ext cx="861596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Evaluations on Unweighted Networks</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89EE3F8-9666-E1B2-A3D8-A24CEE36A987}"/>
              </a:ext>
            </a:extLst>
          </p:cNvPr>
          <p:cNvSpPr txBox="1"/>
          <p:nvPr/>
        </p:nvSpPr>
        <p:spPr>
          <a:xfrm>
            <a:off x="669701" y="2176530"/>
            <a:ext cx="7673896" cy="1754326"/>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In unweighted networks Highest LBC is similar to which of the strategies?</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Random walk</a:t>
            </a: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Minimum edge weight</a:t>
            </a: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Highest degree</a:t>
            </a: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Minimum average node weight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322A19B-1CFC-F13A-8EDA-6D813165A7EC}"/>
                  </a:ext>
                </a:extLst>
              </p:cNvPr>
              <p:cNvSpPr txBox="1"/>
              <p:nvPr/>
            </p:nvSpPr>
            <p:spPr>
              <a:xfrm>
                <a:off x="682580" y="2783814"/>
                <a:ext cx="8461420" cy="3693319"/>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𝜎</m:t>
                    </m:r>
                  </m:oMath>
                </a14:m>
                <a:r>
                  <a:rPr lang="en-US" baseline="-25000" dirty="0" err="1">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is the total number of shortest paths (where shortest path means the path over which the sum of weights is minimal) from node </a:t>
                </a:r>
                <a:r>
                  <a:rPr lang="en-US" dirty="0">
                    <a:solidFill>
                      <a:srgbClr val="FF0000"/>
                    </a:solidFill>
                    <a:latin typeface="Arial" panose="020B0604020202020204" pitchFamily="34" charset="0"/>
                    <a:cs typeface="Arial" panose="020B0604020202020204" pitchFamily="34" charset="0"/>
                  </a:rPr>
                  <a:t>s to t.</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14:m>
                  <m:oMath xmlns:m="http://schemas.openxmlformats.org/officeDocument/2006/math">
                    <m:r>
                      <a:rPr lang="en-US" i="1" smtClean="0">
                        <a:latin typeface="Cambria Math" panose="02040503050406030204" pitchFamily="18" charset="0"/>
                        <a:ea typeface="Cambria Math" panose="02040503050406030204" pitchFamily="18" charset="0"/>
                        <a:cs typeface="Arial" panose="020B0604020202020204" pitchFamily="34" charset="0"/>
                      </a:rPr>
                      <m:t>𝜎</m:t>
                    </m:r>
                  </m:oMath>
                </a14:m>
                <a:r>
                  <a:rPr lang="en-US" baseline="-25000" dirty="0" err="1">
                    <a:latin typeface="Arial" panose="020B0604020202020204" pitchFamily="34" charset="0"/>
                    <a:cs typeface="Arial" panose="020B0604020202020204" pitchFamily="34" charset="0"/>
                  </a:rPr>
                  <a:t>st</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is the number of these shortest paths passing through </a:t>
                </a:r>
                <a:r>
                  <a:rPr lang="en-US" dirty="0" err="1">
                    <a:solidFill>
                      <a:srgbClr val="FF0000"/>
                    </a:solidFill>
                    <a:latin typeface="Arial" panose="020B0604020202020204" pitchFamily="34" charset="0"/>
                    <a:cs typeface="Arial" panose="020B0604020202020204" pitchFamily="34" charset="0"/>
                  </a:rPr>
                  <a:t>i</a:t>
                </a:r>
                <a:r>
                  <a:rPr lang="en-US" dirty="0">
                    <a:solidFill>
                      <a:srgbClr val="FF0000"/>
                    </a:solidFill>
                    <a:latin typeface="Arial" panose="020B0604020202020204" pitchFamily="34" charset="0"/>
                    <a:cs typeface="Arial" panose="020B0604020202020204" pitchFamily="34" charset="0"/>
                  </a:rPr>
                  <a:t>.</a:t>
                </a:r>
              </a:p>
              <a:p>
                <a:pPr marL="285750" indent="-285750">
                  <a:buFont typeface="Courier New" panose="02070309020205020404" pitchFamily="49" charset="0"/>
                  <a:buChar char="o"/>
                </a:pPr>
                <a:endParaRPr lang="en-US" dirty="0">
                  <a:solidFill>
                    <a:srgbClr val="FF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rgbClr val="FF0000"/>
                  </a:solidFill>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A322A19B-1CFC-F13A-8EDA-6D813165A7EC}"/>
                  </a:ext>
                </a:extLst>
              </p:cNvPr>
              <p:cNvSpPr txBox="1">
                <a:spLocks noRot="1" noChangeAspect="1" noMove="1" noResize="1" noEditPoints="1" noAdjustHandles="1" noChangeArrowheads="1" noChangeShapeType="1" noTextEdit="1"/>
              </p:cNvSpPr>
              <p:nvPr/>
            </p:nvSpPr>
            <p:spPr>
              <a:xfrm>
                <a:off x="682580" y="2783814"/>
                <a:ext cx="8461420" cy="3693319"/>
              </a:xfrm>
              <a:prstGeom prst="rect">
                <a:avLst/>
              </a:prstGeom>
              <a:blipFill>
                <a:blip r:embed="rId3"/>
                <a:stretch>
                  <a:fillRect l="-450"/>
                </a:stretch>
              </a:blipFill>
            </p:spPr>
            <p:txBody>
              <a:bodyPr/>
              <a:lstStyle/>
              <a:p>
                <a:r>
                  <a:rPr lang="en-US">
                    <a:noFill/>
                  </a:rPr>
                  <a:t> </a:t>
                </a:r>
              </a:p>
            </p:txBody>
          </p:sp>
        </mc:Fallback>
      </mc:AlternateContent>
      <p:pic>
        <p:nvPicPr>
          <p:cNvPr id="8" name="Picture 7" descr="Text&#10;&#10;Description automatically generated with medium confidence">
            <a:extLst>
              <a:ext uri="{FF2B5EF4-FFF2-40B4-BE49-F238E27FC236}">
                <a16:creationId xmlns:a16="http://schemas.microsoft.com/office/drawing/2014/main" id="{60D4B028-0255-4756-7F31-701CEAEFDB62}"/>
              </a:ext>
            </a:extLst>
          </p:cNvPr>
          <p:cNvPicPr>
            <a:picLocks noChangeAspect="1"/>
          </p:cNvPicPr>
          <p:nvPr/>
        </p:nvPicPr>
        <p:blipFill>
          <a:blip r:embed="rId4"/>
          <a:stretch>
            <a:fillRect/>
          </a:stretch>
        </p:blipFill>
        <p:spPr>
          <a:xfrm>
            <a:off x="5383368" y="2637705"/>
            <a:ext cx="3207163" cy="1219097"/>
          </a:xfrm>
          <a:prstGeom prst="rect">
            <a:avLst/>
          </a:prstGeom>
        </p:spPr>
      </p:pic>
    </p:spTree>
    <p:extLst>
      <p:ext uri="{BB962C8B-B14F-4D97-AF65-F5344CB8AC3E}">
        <p14:creationId xmlns:p14="http://schemas.microsoft.com/office/powerpoint/2010/main" val="72994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checkerboard(across)">
                                      <p:cBhvr>
                                        <p:cTn id="10" dur="500"/>
                                        <p:tgtEl>
                                          <p:spTgt spid="5">
                                            <p:txEl>
                                              <p:pRg st="7" end="7"/>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checkerboard(across)">
                                      <p:cBhvr>
                                        <p:cTn id="1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D9F1FA7-3B35-AF6A-0C3D-C1E60DFE034A}"/>
              </a:ext>
            </a:extLst>
          </p:cNvPr>
          <p:cNvSpPr txBox="1"/>
          <p:nvPr/>
        </p:nvSpPr>
        <p:spPr>
          <a:xfrm>
            <a:off x="347730" y="1107580"/>
            <a:ext cx="5362715" cy="923330"/>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Are Neighbor with the highest LBC is always the same as the neighbor with the highest degree in unweighted networks?</a:t>
            </a: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FD9CFFD-ED59-91A0-4FF9-B840853D0616}"/>
              </a:ext>
            </a:extLst>
          </p:cNvPr>
          <p:cNvPicPr>
            <a:picLocks noChangeAspect="1"/>
          </p:cNvPicPr>
          <p:nvPr/>
        </p:nvPicPr>
        <p:blipFill>
          <a:blip r:embed="rId3"/>
          <a:stretch>
            <a:fillRect/>
          </a:stretch>
        </p:blipFill>
        <p:spPr>
          <a:xfrm>
            <a:off x="0" y="2690648"/>
            <a:ext cx="5659827" cy="4250553"/>
          </a:xfrm>
          <a:prstGeom prst="rect">
            <a:avLst/>
          </a:prstGeom>
        </p:spPr>
      </p:pic>
      <p:pic>
        <p:nvPicPr>
          <p:cNvPr id="14" name="Picture 13">
            <a:extLst>
              <a:ext uri="{FF2B5EF4-FFF2-40B4-BE49-F238E27FC236}">
                <a16:creationId xmlns:a16="http://schemas.microsoft.com/office/drawing/2014/main" id="{08E3CE27-BE79-74AE-3ECC-2189B11FEE59}"/>
              </a:ext>
            </a:extLst>
          </p:cNvPr>
          <p:cNvPicPr>
            <a:picLocks noChangeAspect="1"/>
          </p:cNvPicPr>
          <p:nvPr/>
        </p:nvPicPr>
        <p:blipFill>
          <a:blip r:embed="rId4"/>
          <a:stretch>
            <a:fillRect/>
          </a:stretch>
        </p:blipFill>
        <p:spPr>
          <a:xfrm>
            <a:off x="5842074" y="927219"/>
            <a:ext cx="3300845" cy="3086902"/>
          </a:xfrm>
          <a:prstGeom prst="rect">
            <a:avLst/>
          </a:prstGeom>
        </p:spPr>
      </p:pic>
      <p:pic>
        <p:nvPicPr>
          <p:cNvPr id="16" name="Picture 15">
            <a:extLst>
              <a:ext uri="{FF2B5EF4-FFF2-40B4-BE49-F238E27FC236}">
                <a16:creationId xmlns:a16="http://schemas.microsoft.com/office/drawing/2014/main" id="{C682A935-7D6D-0C54-DD97-FB4980ABD541}"/>
              </a:ext>
            </a:extLst>
          </p:cNvPr>
          <p:cNvPicPr>
            <a:picLocks noChangeAspect="1"/>
          </p:cNvPicPr>
          <p:nvPr/>
        </p:nvPicPr>
        <p:blipFill rotWithShape="1">
          <a:blip r:embed="rId5"/>
          <a:srcRect b="13019"/>
          <a:stretch/>
        </p:blipFill>
        <p:spPr>
          <a:xfrm>
            <a:off x="5710445" y="4014121"/>
            <a:ext cx="3564102" cy="2843879"/>
          </a:xfrm>
          <a:prstGeom prst="rect">
            <a:avLst/>
          </a:prstGeom>
        </p:spPr>
      </p:pic>
    </p:spTree>
    <p:extLst>
      <p:ext uri="{BB962C8B-B14F-4D97-AF65-F5344CB8AC3E}">
        <p14:creationId xmlns:p14="http://schemas.microsoft.com/office/powerpoint/2010/main" val="400534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D8DD100-727D-480E-1B57-4E07F2767EED}"/>
              </a:ext>
            </a:extLst>
          </p:cNvPr>
          <p:cNvPicPr>
            <a:picLocks noChangeAspect="1"/>
          </p:cNvPicPr>
          <p:nvPr/>
        </p:nvPicPr>
        <p:blipFill>
          <a:blip r:embed="rId3"/>
          <a:stretch>
            <a:fillRect/>
          </a:stretch>
        </p:blipFill>
        <p:spPr>
          <a:xfrm>
            <a:off x="4063998" y="2242850"/>
            <a:ext cx="4864100" cy="4615150"/>
          </a:xfrm>
          <a:prstGeom prst="rect">
            <a:avLst/>
          </a:prstGeom>
        </p:spPr>
      </p:pic>
      <p:sp>
        <p:nvSpPr>
          <p:cNvPr id="5" name="TextBox 4">
            <a:extLst>
              <a:ext uri="{FF2B5EF4-FFF2-40B4-BE49-F238E27FC236}">
                <a16:creationId xmlns:a16="http://schemas.microsoft.com/office/drawing/2014/main" id="{C7F9F3D2-D956-7645-02DC-763632211FE9}"/>
              </a:ext>
            </a:extLst>
          </p:cNvPr>
          <p:cNvSpPr txBox="1"/>
          <p:nvPr/>
        </p:nvSpPr>
        <p:spPr>
          <a:xfrm>
            <a:off x="389468" y="1078860"/>
            <a:ext cx="83058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If there are two neighbors with the same degree (one with a common second neighbor and another without any) then the neighbor without any common second neighbors will have higher LBC.</a:t>
            </a:r>
          </a:p>
        </p:txBody>
      </p:sp>
    </p:spTree>
    <p:extLst>
      <p:ext uri="{BB962C8B-B14F-4D97-AF65-F5344CB8AC3E}">
        <p14:creationId xmlns:p14="http://schemas.microsoft.com/office/powerpoint/2010/main" val="3179730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3ADD2D20-75EF-F88A-CE89-886B85AB0287}"/>
              </a:ext>
            </a:extLst>
          </p:cNvPr>
          <p:cNvPicPr>
            <a:picLocks noChangeAspect="1"/>
          </p:cNvPicPr>
          <p:nvPr/>
        </p:nvPicPr>
        <p:blipFill>
          <a:blip r:embed="rId3"/>
          <a:stretch>
            <a:fillRect/>
          </a:stretch>
        </p:blipFill>
        <p:spPr>
          <a:xfrm>
            <a:off x="1125414" y="1152532"/>
            <a:ext cx="6717323" cy="1695368"/>
          </a:xfrm>
          <a:prstGeom prst="rect">
            <a:avLst/>
          </a:prstGeom>
        </p:spPr>
      </p:pic>
      <p:sp>
        <p:nvSpPr>
          <p:cNvPr id="7" name="TextBox 6">
            <a:extLst>
              <a:ext uri="{FF2B5EF4-FFF2-40B4-BE49-F238E27FC236}">
                <a16:creationId xmlns:a16="http://schemas.microsoft.com/office/drawing/2014/main" id="{4E0D488F-6D07-EC4E-C566-DC809457389F}"/>
              </a:ext>
            </a:extLst>
          </p:cNvPr>
          <p:cNvSpPr txBox="1"/>
          <p:nvPr/>
        </p:nvSpPr>
        <p:spPr>
          <a:xfrm>
            <a:off x="668213" y="4247011"/>
            <a:ext cx="7631723"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Report results of the a global social-search experiment in which more than 60,000 e-mail users attempted to reach one of 18 target persons in 13 countries by forwarding messages to acquaintances.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198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E0D488F-6D07-EC4E-C566-DC809457389F}"/>
              </a:ext>
            </a:extLst>
          </p:cNvPr>
          <p:cNvSpPr txBox="1"/>
          <p:nvPr/>
        </p:nvSpPr>
        <p:spPr>
          <a:xfrm>
            <a:off x="586805" y="2000604"/>
            <a:ext cx="7970389" cy="3139321"/>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Participants registered online (http://</a:t>
            </a:r>
            <a:r>
              <a:rPr lang="en-US" dirty="0" err="1">
                <a:latin typeface="Arial" panose="020B0604020202020204" pitchFamily="34" charset="0"/>
                <a:cs typeface="Arial" panose="020B0604020202020204" pitchFamily="34" charset="0"/>
              </a:rPr>
              <a:t>smallworld.sociology.columbia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edu</a:t>
            </a:r>
            <a:r>
              <a:rPr lang="en-US" dirty="0">
                <a:latin typeface="Arial" panose="020B0604020202020204" pitchFamily="34" charset="0"/>
                <a:cs typeface="Arial" panose="020B0604020202020204" pitchFamily="34" charset="0"/>
              </a:rPr>
              <a:t>) and were randomly allocated one of 18 target persons from 13 countries.</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Of the 98,847 individuals who registered, about 25% provided their personal information and initiated message chains.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Participant number increased with subsequent senders joining the chain. Including initial and subsequent senders, data were recorded on 61,168 individuals from 166 countries, constituting 24,163 distinct message chains.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998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pic>
        <p:nvPicPr>
          <p:cNvPr id="4" name="Picture 3" descr="Table&#10;&#10;Description automatically generated">
            <a:extLst>
              <a:ext uri="{FF2B5EF4-FFF2-40B4-BE49-F238E27FC236}">
                <a16:creationId xmlns:a16="http://schemas.microsoft.com/office/drawing/2014/main" id="{4610A68C-7282-7588-C345-51CB4BC228C5}"/>
              </a:ext>
            </a:extLst>
          </p:cNvPr>
          <p:cNvPicPr>
            <a:picLocks noChangeAspect="1"/>
          </p:cNvPicPr>
          <p:nvPr/>
        </p:nvPicPr>
        <p:blipFill>
          <a:blip r:embed="rId3"/>
          <a:stretch>
            <a:fillRect/>
          </a:stretch>
        </p:blipFill>
        <p:spPr>
          <a:xfrm>
            <a:off x="609599" y="3496482"/>
            <a:ext cx="8206154" cy="2618072"/>
          </a:xfrm>
          <a:prstGeom prst="rect">
            <a:avLst/>
          </a:prstGeom>
        </p:spPr>
      </p:pic>
      <p:sp>
        <p:nvSpPr>
          <p:cNvPr id="5" name="TextBox 4">
            <a:extLst>
              <a:ext uri="{FF2B5EF4-FFF2-40B4-BE49-F238E27FC236}">
                <a16:creationId xmlns:a16="http://schemas.microsoft.com/office/drawing/2014/main" id="{B51A2685-1F82-68AA-A32E-D58D5D238A55}"/>
              </a:ext>
            </a:extLst>
          </p:cNvPr>
          <p:cNvSpPr txBox="1"/>
          <p:nvPr/>
        </p:nvSpPr>
        <p:spPr>
          <a:xfrm>
            <a:off x="829734" y="1269999"/>
            <a:ext cx="7645400"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When passing messages, senders typically used friendships in preference to business or family ties; however, almost half of these friendships were formed through either work or school affiliations.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Men passed messages more frequently to other men (57%), and women to other women (61%).</a:t>
            </a:r>
          </a:p>
        </p:txBody>
      </p:sp>
    </p:spTree>
    <p:extLst>
      <p:ext uri="{BB962C8B-B14F-4D97-AF65-F5344CB8AC3E}">
        <p14:creationId xmlns:p14="http://schemas.microsoft.com/office/powerpoint/2010/main" val="195964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51A2685-1F82-68AA-A32E-D58D5D238A55}"/>
              </a:ext>
            </a:extLst>
          </p:cNvPr>
          <p:cNvSpPr txBox="1"/>
          <p:nvPr/>
        </p:nvSpPr>
        <p:spPr>
          <a:xfrm>
            <a:off x="285226" y="1126066"/>
            <a:ext cx="8333841" cy="2585323"/>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Why senders considered their nominated acquaintance a suitable recipient.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Geographical proximity of the acquaintance to the target and similarity of occupation accounted for at least half of all choices.</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Geography clearly dominated the early stages of a chain (when senders were geographically distant) but after the third step the occupation was dominant.</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Highly connected individuals (hubs) were not the top </a:t>
            </a:r>
            <a:r>
              <a:rPr lang="en-US" dirty="0" err="1">
                <a:latin typeface="Arial" panose="020B0604020202020204" pitchFamily="34" charset="0"/>
                <a:cs typeface="Arial" panose="020B0604020202020204" pitchFamily="34" charset="0"/>
              </a:rPr>
              <a:t>selectied</a:t>
            </a:r>
            <a:r>
              <a:rPr lang="en-US" dirty="0">
                <a:latin typeface="Arial" panose="020B0604020202020204" pitchFamily="34" charset="0"/>
                <a:cs typeface="Arial" panose="020B0604020202020204" pitchFamily="34" charset="0"/>
              </a:rPr>
              <a:t> option.</a:t>
            </a:r>
          </a:p>
        </p:txBody>
      </p:sp>
      <p:pic>
        <p:nvPicPr>
          <p:cNvPr id="6" name="Picture 5" descr="Table&#10;&#10;Description automatically generated">
            <a:extLst>
              <a:ext uri="{FF2B5EF4-FFF2-40B4-BE49-F238E27FC236}">
                <a16:creationId xmlns:a16="http://schemas.microsoft.com/office/drawing/2014/main" id="{B636F05D-E246-BB3C-F723-DA5EB5E81064}"/>
              </a:ext>
            </a:extLst>
          </p:cNvPr>
          <p:cNvPicPr>
            <a:picLocks noChangeAspect="1"/>
          </p:cNvPicPr>
          <p:nvPr/>
        </p:nvPicPr>
        <p:blipFill>
          <a:blip r:embed="rId3"/>
          <a:stretch>
            <a:fillRect/>
          </a:stretch>
        </p:blipFill>
        <p:spPr>
          <a:xfrm>
            <a:off x="1115736" y="3878334"/>
            <a:ext cx="7030284" cy="2979666"/>
          </a:xfrm>
          <a:prstGeom prst="rect">
            <a:avLst/>
          </a:prstGeom>
        </p:spPr>
      </p:pic>
    </p:spTree>
    <p:extLst>
      <p:ext uri="{BB962C8B-B14F-4D97-AF65-F5344CB8AC3E}">
        <p14:creationId xmlns:p14="http://schemas.microsoft.com/office/powerpoint/2010/main" val="2194837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51A2685-1F82-68AA-A32E-D58D5D238A55}"/>
              </a:ext>
            </a:extLst>
          </p:cNvPr>
          <p:cNvSpPr txBox="1"/>
          <p:nvPr/>
        </p:nvSpPr>
        <p:spPr>
          <a:xfrm>
            <a:off x="285226" y="1830741"/>
            <a:ext cx="8333841" cy="1200329"/>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Out of 24,163 chains 384 reached their targets</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Average chain length is 4.05</a:t>
            </a:r>
          </a:p>
        </p:txBody>
      </p:sp>
      <p:pic>
        <p:nvPicPr>
          <p:cNvPr id="4" name="Picture 3" descr="Chart, histogram&#10;&#10;Description automatically generated">
            <a:extLst>
              <a:ext uri="{FF2B5EF4-FFF2-40B4-BE49-F238E27FC236}">
                <a16:creationId xmlns:a16="http://schemas.microsoft.com/office/drawing/2014/main" id="{B7532826-F767-7909-015D-D6794627801B}"/>
              </a:ext>
            </a:extLst>
          </p:cNvPr>
          <p:cNvPicPr>
            <a:picLocks noChangeAspect="1"/>
          </p:cNvPicPr>
          <p:nvPr/>
        </p:nvPicPr>
        <p:blipFill>
          <a:blip r:embed="rId3"/>
          <a:stretch>
            <a:fillRect/>
          </a:stretch>
        </p:blipFill>
        <p:spPr>
          <a:xfrm>
            <a:off x="3740997" y="4462617"/>
            <a:ext cx="4633636" cy="2011676"/>
          </a:xfrm>
          <a:prstGeom prst="rect">
            <a:avLst/>
          </a:prstGeom>
        </p:spPr>
      </p:pic>
    </p:spTree>
    <p:extLst>
      <p:ext uri="{BB962C8B-B14F-4D97-AF65-F5344CB8AC3E}">
        <p14:creationId xmlns:p14="http://schemas.microsoft.com/office/powerpoint/2010/main" val="60764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a:t>
            </a:r>
          </a:p>
        </p:txBody>
      </p:sp>
      <p:pic>
        <p:nvPicPr>
          <p:cNvPr id="7" name="Picture 2">
            <a:extLst>
              <a:ext uri="{FF2B5EF4-FFF2-40B4-BE49-F238E27FC236}">
                <a16:creationId xmlns:a16="http://schemas.microsoft.com/office/drawing/2014/main" id="{F4DE9CA4-9A5D-BD44-3241-349305F7B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85856"/>
            <a:ext cx="7924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a:extLst>
              <a:ext uri="{FF2B5EF4-FFF2-40B4-BE49-F238E27FC236}">
                <a16:creationId xmlns:a16="http://schemas.microsoft.com/office/drawing/2014/main" id="{18151FE6-3FFE-3D5E-C574-1D6171D7253A}"/>
              </a:ext>
            </a:extLst>
          </p:cNvPr>
          <p:cNvGrpSpPr>
            <a:grpSpLocks/>
          </p:cNvGrpSpPr>
          <p:nvPr/>
        </p:nvGrpSpPr>
        <p:grpSpPr bwMode="auto">
          <a:xfrm>
            <a:off x="1927225" y="2690819"/>
            <a:ext cx="6000750" cy="3211512"/>
            <a:chOff x="974" y="1347"/>
            <a:chExt cx="3780" cy="2023"/>
          </a:xfrm>
        </p:grpSpPr>
        <p:sp>
          <p:nvSpPr>
            <p:cNvPr id="82" name="Line 4">
              <a:extLst>
                <a:ext uri="{FF2B5EF4-FFF2-40B4-BE49-F238E27FC236}">
                  <a16:creationId xmlns:a16="http://schemas.microsoft.com/office/drawing/2014/main" id="{8EC4C67E-D82E-293D-6821-93D4797A7BAB}"/>
                </a:ext>
              </a:extLst>
            </p:cNvPr>
            <p:cNvSpPr>
              <a:spLocks noChangeShapeType="1"/>
            </p:cNvSpPr>
            <p:nvPr/>
          </p:nvSpPr>
          <p:spPr bwMode="auto">
            <a:xfrm flipH="1">
              <a:off x="974" y="2847"/>
              <a:ext cx="919" cy="1"/>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5">
              <a:extLst>
                <a:ext uri="{FF2B5EF4-FFF2-40B4-BE49-F238E27FC236}">
                  <a16:creationId xmlns:a16="http://schemas.microsoft.com/office/drawing/2014/main" id="{D9E4F21A-F395-11AA-72EE-1B7FD800A7BE}"/>
                </a:ext>
              </a:extLst>
            </p:cNvPr>
            <p:cNvSpPr>
              <a:spLocks noChangeShapeType="1"/>
            </p:cNvSpPr>
            <p:nvPr/>
          </p:nvSpPr>
          <p:spPr bwMode="auto">
            <a:xfrm flipH="1">
              <a:off x="1028" y="2847"/>
              <a:ext cx="865" cy="146"/>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6">
              <a:extLst>
                <a:ext uri="{FF2B5EF4-FFF2-40B4-BE49-F238E27FC236}">
                  <a16:creationId xmlns:a16="http://schemas.microsoft.com/office/drawing/2014/main" id="{958DA305-AC59-69AD-A485-D54C34A4D20B}"/>
                </a:ext>
              </a:extLst>
            </p:cNvPr>
            <p:cNvSpPr>
              <a:spLocks noChangeShapeType="1"/>
            </p:cNvSpPr>
            <p:nvPr/>
          </p:nvSpPr>
          <p:spPr bwMode="auto">
            <a:xfrm flipH="1" flipV="1">
              <a:off x="992" y="2805"/>
              <a:ext cx="901" cy="4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7">
              <a:extLst>
                <a:ext uri="{FF2B5EF4-FFF2-40B4-BE49-F238E27FC236}">
                  <a16:creationId xmlns:a16="http://schemas.microsoft.com/office/drawing/2014/main" id="{111FA503-15E4-FC4B-1008-A61DBAE9ED15}"/>
                </a:ext>
              </a:extLst>
            </p:cNvPr>
            <p:cNvSpPr>
              <a:spLocks noChangeShapeType="1"/>
            </p:cNvSpPr>
            <p:nvPr/>
          </p:nvSpPr>
          <p:spPr bwMode="auto">
            <a:xfrm>
              <a:off x="1893" y="2847"/>
              <a:ext cx="472" cy="378"/>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8">
              <a:extLst>
                <a:ext uri="{FF2B5EF4-FFF2-40B4-BE49-F238E27FC236}">
                  <a16:creationId xmlns:a16="http://schemas.microsoft.com/office/drawing/2014/main" id="{E47108F5-AEF7-C88B-0CA7-9AA50360A3B7}"/>
                </a:ext>
              </a:extLst>
            </p:cNvPr>
            <p:cNvSpPr>
              <a:spLocks noChangeShapeType="1"/>
            </p:cNvSpPr>
            <p:nvPr/>
          </p:nvSpPr>
          <p:spPr bwMode="auto">
            <a:xfrm flipH="1" flipV="1">
              <a:off x="1028" y="2745"/>
              <a:ext cx="865" cy="10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9">
              <a:extLst>
                <a:ext uri="{FF2B5EF4-FFF2-40B4-BE49-F238E27FC236}">
                  <a16:creationId xmlns:a16="http://schemas.microsoft.com/office/drawing/2014/main" id="{F1344063-B3A8-C1E4-BA04-9FC4A15E1C7F}"/>
                </a:ext>
              </a:extLst>
            </p:cNvPr>
            <p:cNvSpPr>
              <a:spLocks noChangeShapeType="1"/>
            </p:cNvSpPr>
            <p:nvPr/>
          </p:nvSpPr>
          <p:spPr bwMode="auto">
            <a:xfrm flipH="1" flipV="1">
              <a:off x="1090" y="2633"/>
              <a:ext cx="803" cy="214"/>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10">
              <a:extLst>
                <a:ext uri="{FF2B5EF4-FFF2-40B4-BE49-F238E27FC236}">
                  <a16:creationId xmlns:a16="http://schemas.microsoft.com/office/drawing/2014/main" id="{89558D5A-D548-E2D5-7FEB-308F11DCDBB6}"/>
                </a:ext>
              </a:extLst>
            </p:cNvPr>
            <p:cNvSpPr>
              <a:spLocks noChangeShapeType="1"/>
            </p:cNvSpPr>
            <p:nvPr/>
          </p:nvSpPr>
          <p:spPr bwMode="auto">
            <a:xfrm>
              <a:off x="1893" y="2847"/>
              <a:ext cx="35" cy="47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11">
              <a:extLst>
                <a:ext uri="{FF2B5EF4-FFF2-40B4-BE49-F238E27FC236}">
                  <a16:creationId xmlns:a16="http://schemas.microsoft.com/office/drawing/2014/main" id="{2870CD52-DD06-999E-F45B-C6B68573681E}"/>
                </a:ext>
              </a:extLst>
            </p:cNvPr>
            <p:cNvSpPr>
              <a:spLocks noChangeShapeType="1"/>
            </p:cNvSpPr>
            <p:nvPr/>
          </p:nvSpPr>
          <p:spPr bwMode="auto">
            <a:xfrm flipH="1" flipV="1">
              <a:off x="1349" y="2453"/>
              <a:ext cx="544" cy="394"/>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2">
              <a:extLst>
                <a:ext uri="{FF2B5EF4-FFF2-40B4-BE49-F238E27FC236}">
                  <a16:creationId xmlns:a16="http://schemas.microsoft.com/office/drawing/2014/main" id="{C23DE987-A91C-9C78-2DD0-3F38495992A0}"/>
                </a:ext>
              </a:extLst>
            </p:cNvPr>
            <p:cNvSpPr>
              <a:spLocks noChangeShapeType="1"/>
            </p:cNvSpPr>
            <p:nvPr/>
          </p:nvSpPr>
          <p:spPr bwMode="auto">
            <a:xfrm flipH="1">
              <a:off x="1090" y="2847"/>
              <a:ext cx="803" cy="343"/>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3">
              <a:extLst>
                <a:ext uri="{FF2B5EF4-FFF2-40B4-BE49-F238E27FC236}">
                  <a16:creationId xmlns:a16="http://schemas.microsoft.com/office/drawing/2014/main" id="{54D9B453-FC44-BDA8-7D86-30C54FB2B489}"/>
                </a:ext>
              </a:extLst>
            </p:cNvPr>
            <p:cNvSpPr>
              <a:spLocks noChangeShapeType="1"/>
            </p:cNvSpPr>
            <p:nvPr/>
          </p:nvSpPr>
          <p:spPr bwMode="auto">
            <a:xfrm flipH="1" flipV="1">
              <a:off x="1215" y="2522"/>
              <a:ext cx="678" cy="325"/>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4">
              <a:extLst>
                <a:ext uri="{FF2B5EF4-FFF2-40B4-BE49-F238E27FC236}">
                  <a16:creationId xmlns:a16="http://schemas.microsoft.com/office/drawing/2014/main" id="{4FC8C532-FD2C-6FD1-F387-0AE17E146954}"/>
                </a:ext>
              </a:extLst>
            </p:cNvPr>
            <p:cNvSpPr>
              <a:spLocks noChangeShapeType="1"/>
            </p:cNvSpPr>
            <p:nvPr/>
          </p:nvSpPr>
          <p:spPr bwMode="auto">
            <a:xfrm>
              <a:off x="1893" y="2847"/>
              <a:ext cx="115" cy="395"/>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15">
              <a:extLst>
                <a:ext uri="{FF2B5EF4-FFF2-40B4-BE49-F238E27FC236}">
                  <a16:creationId xmlns:a16="http://schemas.microsoft.com/office/drawing/2014/main" id="{11522DE4-D92B-4799-957E-5F90E24C71A5}"/>
                </a:ext>
              </a:extLst>
            </p:cNvPr>
            <p:cNvSpPr>
              <a:spLocks noChangeShapeType="1"/>
            </p:cNvSpPr>
            <p:nvPr/>
          </p:nvSpPr>
          <p:spPr bwMode="auto">
            <a:xfrm flipH="1">
              <a:off x="1171" y="2847"/>
              <a:ext cx="722" cy="43"/>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16">
              <a:extLst>
                <a:ext uri="{FF2B5EF4-FFF2-40B4-BE49-F238E27FC236}">
                  <a16:creationId xmlns:a16="http://schemas.microsoft.com/office/drawing/2014/main" id="{D54F0FFF-238B-5F79-D3D3-886BAFB02DE7}"/>
                </a:ext>
              </a:extLst>
            </p:cNvPr>
            <p:cNvSpPr>
              <a:spLocks noChangeShapeType="1"/>
            </p:cNvSpPr>
            <p:nvPr/>
          </p:nvSpPr>
          <p:spPr bwMode="auto">
            <a:xfrm flipH="1">
              <a:off x="1893" y="1347"/>
              <a:ext cx="338" cy="1500"/>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17">
              <a:extLst>
                <a:ext uri="{FF2B5EF4-FFF2-40B4-BE49-F238E27FC236}">
                  <a16:creationId xmlns:a16="http://schemas.microsoft.com/office/drawing/2014/main" id="{700D2C4E-0638-9F6B-1FCC-24B9A81122FE}"/>
                </a:ext>
              </a:extLst>
            </p:cNvPr>
            <p:cNvSpPr>
              <a:spLocks noChangeShapeType="1"/>
            </p:cNvSpPr>
            <p:nvPr/>
          </p:nvSpPr>
          <p:spPr bwMode="auto">
            <a:xfrm flipH="1">
              <a:off x="1893" y="1365"/>
              <a:ext cx="1488" cy="148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18">
              <a:extLst>
                <a:ext uri="{FF2B5EF4-FFF2-40B4-BE49-F238E27FC236}">
                  <a16:creationId xmlns:a16="http://schemas.microsoft.com/office/drawing/2014/main" id="{A321E6BB-9AC9-ADB8-8063-E0A5B04E91A9}"/>
                </a:ext>
              </a:extLst>
            </p:cNvPr>
            <p:cNvSpPr>
              <a:spLocks noChangeShapeType="1"/>
            </p:cNvSpPr>
            <p:nvPr/>
          </p:nvSpPr>
          <p:spPr bwMode="auto">
            <a:xfrm>
              <a:off x="1527" y="2110"/>
              <a:ext cx="366" cy="737"/>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19">
              <a:extLst>
                <a:ext uri="{FF2B5EF4-FFF2-40B4-BE49-F238E27FC236}">
                  <a16:creationId xmlns:a16="http://schemas.microsoft.com/office/drawing/2014/main" id="{D8522ADA-E2BB-686D-E4F9-C975E416E216}"/>
                </a:ext>
              </a:extLst>
            </p:cNvPr>
            <p:cNvSpPr>
              <a:spLocks noChangeShapeType="1"/>
            </p:cNvSpPr>
            <p:nvPr/>
          </p:nvSpPr>
          <p:spPr bwMode="auto">
            <a:xfrm flipH="1">
              <a:off x="1893" y="2265"/>
              <a:ext cx="2246" cy="58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20">
              <a:extLst>
                <a:ext uri="{FF2B5EF4-FFF2-40B4-BE49-F238E27FC236}">
                  <a16:creationId xmlns:a16="http://schemas.microsoft.com/office/drawing/2014/main" id="{84568CEB-BEFA-B278-679C-48D21E8F744E}"/>
                </a:ext>
              </a:extLst>
            </p:cNvPr>
            <p:cNvSpPr>
              <a:spLocks noChangeShapeType="1"/>
            </p:cNvSpPr>
            <p:nvPr/>
          </p:nvSpPr>
          <p:spPr bwMode="auto">
            <a:xfrm flipH="1">
              <a:off x="1893" y="2745"/>
              <a:ext cx="2861" cy="10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21">
              <a:extLst>
                <a:ext uri="{FF2B5EF4-FFF2-40B4-BE49-F238E27FC236}">
                  <a16:creationId xmlns:a16="http://schemas.microsoft.com/office/drawing/2014/main" id="{96216E5A-7479-2BFD-E06C-B3B1A1823CCE}"/>
                </a:ext>
              </a:extLst>
            </p:cNvPr>
            <p:cNvSpPr>
              <a:spLocks noChangeShapeType="1"/>
            </p:cNvSpPr>
            <p:nvPr/>
          </p:nvSpPr>
          <p:spPr bwMode="auto">
            <a:xfrm flipH="1">
              <a:off x="1893" y="2145"/>
              <a:ext cx="1453" cy="70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22">
              <a:extLst>
                <a:ext uri="{FF2B5EF4-FFF2-40B4-BE49-F238E27FC236}">
                  <a16:creationId xmlns:a16="http://schemas.microsoft.com/office/drawing/2014/main" id="{DE06B83E-269C-A50D-1FC1-00E800821D14}"/>
                </a:ext>
              </a:extLst>
            </p:cNvPr>
            <p:cNvSpPr>
              <a:spLocks noChangeShapeType="1"/>
            </p:cNvSpPr>
            <p:nvPr/>
          </p:nvSpPr>
          <p:spPr bwMode="auto">
            <a:xfrm flipH="1">
              <a:off x="1893" y="2719"/>
              <a:ext cx="1408" cy="128"/>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23">
              <a:extLst>
                <a:ext uri="{FF2B5EF4-FFF2-40B4-BE49-F238E27FC236}">
                  <a16:creationId xmlns:a16="http://schemas.microsoft.com/office/drawing/2014/main" id="{DD0CD071-4832-3967-B159-5078DB617973}"/>
                </a:ext>
              </a:extLst>
            </p:cNvPr>
            <p:cNvSpPr>
              <a:spLocks noChangeShapeType="1"/>
            </p:cNvSpPr>
            <p:nvPr/>
          </p:nvSpPr>
          <p:spPr bwMode="auto">
            <a:xfrm flipH="1">
              <a:off x="1893" y="2059"/>
              <a:ext cx="490" cy="788"/>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24">
              <a:extLst>
                <a:ext uri="{FF2B5EF4-FFF2-40B4-BE49-F238E27FC236}">
                  <a16:creationId xmlns:a16="http://schemas.microsoft.com/office/drawing/2014/main" id="{B3E6E7CF-CDF1-93FF-94A2-21D79391B224}"/>
                </a:ext>
              </a:extLst>
            </p:cNvPr>
            <p:cNvSpPr>
              <a:spLocks noChangeShapeType="1"/>
            </p:cNvSpPr>
            <p:nvPr/>
          </p:nvSpPr>
          <p:spPr bwMode="auto">
            <a:xfrm flipH="1">
              <a:off x="1893" y="1965"/>
              <a:ext cx="89" cy="88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25">
              <a:extLst>
                <a:ext uri="{FF2B5EF4-FFF2-40B4-BE49-F238E27FC236}">
                  <a16:creationId xmlns:a16="http://schemas.microsoft.com/office/drawing/2014/main" id="{97D4DFD6-1ED1-F15B-9F69-4DD6A60C800A}"/>
                </a:ext>
              </a:extLst>
            </p:cNvPr>
            <p:cNvSpPr>
              <a:spLocks noChangeShapeType="1"/>
            </p:cNvSpPr>
            <p:nvPr/>
          </p:nvSpPr>
          <p:spPr bwMode="auto">
            <a:xfrm flipH="1" flipV="1">
              <a:off x="1893" y="2847"/>
              <a:ext cx="1230" cy="35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26">
              <a:extLst>
                <a:ext uri="{FF2B5EF4-FFF2-40B4-BE49-F238E27FC236}">
                  <a16:creationId xmlns:a16="http://schemas.microsoft.com/office/drawing/2014/main" id="{F9B2AF43-A794-9E1B-B70D-AB4F21D11131}"/>
                </a:ext>
              </a:extLst>
            </p:cNvPr>
            <p:cNvSpPr>
              <a:spLocks noChangeShapeType="1"/>
            </p:cNvSpPr>
            <p:nvPr/>
          </p:nvSpPr>
          <p:spPr bwMode="auto">
            <a:xfrm flipH="1">
              <a:off x="1893" y="2547"/>
              <a:ext cx="1996" cy="300"/>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27">
              <a:extLst>
                <a:ext uri="{FF2B5EF4-FFF2-40B4-BE49-F238E27FC236}">
                  <a16:creationId xmlns:a16="http://schemas.microsoft.com/office/drawing/2014/main" id="{AB407DB3-14D3-B5F8-1607-DB627580723B}"/>
                </a:ext>
              </a:extLst>
            </p:cNvPr>
            <p:cNvSpPr>
              <a:spLocks noChangeShapeType="1"/>
            </p:cNvSpPr>
            <p:nvPr/>
          </p:nvSpPr>
          <p:spPr bwMode="auto">
            <a:xfrm flipH="1">
              <a:off x="1893" y="1759"/>
              <a:ext cx="2085" cy="1088"/>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28">
              <a:extLst>
                <a:ext uri="{FF2B5EF4-FFF2-40B4-BE49-F238E27FC236}">
                  <a16:creationId xmlns:a16="http://schemas.microsoft.com/office/drawing/2014/main" id="{9A6A5EC0-A771-6F22-DC6B-7C526F4F9538}"/>
                </a:ext>
              </a:extLst>
            </p:cNvPr>
            <p:cNvSpPr>
              <a:spLocks noChangeShapeType="1"/>
            </p:cNvSpPr>
            <p:nvPr/>
          </p:nvSpPr>
          <p:spPr bwMode="auto">
            <a:xfrm flipH="1">
              <a:off x="1893" y="1802"/>
              <a:ext cx="784" cy="1045"/>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29">
              <a:extLst>
                <a:ext uri="{FF2B5EF4-FFF2-40B4-BE49-F238E27FC236}">
                  <a16:creationId xmlns:a16="http://schemas.microsoft.com/office/drawing/2014/main" id="{91E6DA4E-3B3E-10EE-F766-947120CCEB39}"/>
                </a:ext>
              </a:extLst>
            </p:cNvPr>
            <p:cNvSpPr>
              <a:spLocks noChangeShapeType="1"/>
            </p:cNvSpPr>
            <p:nvPr/>
          </p:nvSpPr>
          <p:spPr bwMode="auto">
            <a:xfrm flipH="1">
              <a:off x="1893" y="2359"/>
              <a:ext cx="258" cy="488"/>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30">
              <a:extLst>
                <a:ext uri="{FF2B5EF4-FFF2-40B4-BE49-F238E27FC236}">
                  <a16:creationId xmlns:a16="http://schemas.microsoft.com/office/drawing/2014/main" id="{6396018E-DFF3-96E2-A016-DAF990C02ED1}"/>
                </a:ext>
              </a:extLst>
            </p:cNvPr>
            <p:cNvSpPr>
              <a:spLocks noChangeShapeType="1"/>
            </p:cNvSpPr>
            <p:nvPr/>
          </p:nvSpPr>
          <p:spPr bwMode="auto">
            <a:xfrm>
              <a:off x="1037" y="2685"/>
              <a:ext cx="856" cy="16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31">
              <a:extLst>
                <a:ext uri="{FF2B5EF4-FFF2-40B4-BE49-F238E27FC236}">
                  <a16:creationId xmlns:a16="http://schemas.microsoft.com/office/drawing/2014/main" id="{5319D111-5973-98DD-5000-C2D6F4D399D6}"/>
                </a:ext>
              </a:extLst>
            </p:cNvPr>
            <p:cNvSpPr>
              <a:spLocks noChangeShapeType="1"/>
            </p:cNvSpPr>
            <p:nvPr/>
          </p:nvSpPr>
          <p:spPr bwMode="auto">
            <a:xfrm flipV="1">
              <a:off x="1839" y="2847"/>
              <a:ext cx="54" cy="420"/>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32">
              <a:extLst>
                <a:ext uri="{FF2B5EF4-FFF2-40B4-BE49-F238E27FC236}">
                  <a16:creationId xmlns:a16="http://schemas.microsoft.com/office/drawing/2014/main" id="{0226C2F1-50E6-F290-5C73-435BD1ED90D2}"/>
                </a:ext>
              </a:extLst>
            </p:cNvPr>
            <p:cNvSpPr>
              <a:spLocks noChangeShapeType="1"/>
            </p:cNvSpPr>
            <p:nvPr/>
          </p:nvSpPr>
          <p:spPr bwMode="auto">
            <a:xfrm>
              <a:off x="1456" y="2462"/>
              <a:ext cx="437" cy="385"/>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33">
              <a:extLst>
                <a:ext uri="{FF2B5EF4-FFF2-40B4-BE49-F238E27FC236}">
                  <a16:creationId xmlns:a16="http://schemas.microsoft.com/office/drawing/2014/main" id="{992C8FD6-3CCF-A9E2-E246-145F4424E48C}"/>
                </a:ext>
              </a:extLst>
            </p:cNvPr>
            <p:cNvSpPr>
              <a:spLocks noChangeShapeType="1"/>
            </p:cNvSpPr>
            <p:nvPr/>
          </p:nvSpPr>
          <p:spPr bwMode="auto">
            <a:xfrm flipV="1">
              <a:off x="1705" y="2847"/>
              <a:ext cx="188" cy="523"/>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34">
              <a:extLst>
                <a:ext uri="{FF2B5EF4-FFF2-40B4-BE49-F238E27FC236}">
                  <a16:creationId xmlns:a16="http://schemas.microsoft.com/office/drawing/2014/main" id="{F97E28E1-C2A8-8672-A1A2-914AF5C4F0E0}"/>
                </a:ext>
              </a:extLst>
            </p:cNvPr>
            <p:cNvSpPr>
              <a:spLocks noChangeShapeType="1"/>
            </p:cNvSpPr>
            <p:nvPr/>
          </p:nvSpPr>
          <p:spPr bwMode="auto">
            <a:xfrm flipV="1">
              <a:off x="1643" y="2847"/>
              <a:ext cx="250" cy="429"/>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35">
              <a:extLst>
                <a:ext uri="{FF2B5EF4-FFF2-40B4-BE49-F238E27FC236}">
                  <a16:creationId xmlns:a16="http://schemas.microsoft.com/office/drawing/2014/main" id="{D13ECC9C-8B07-F2F7-E06E-4E916502318C}"/>
                </a:ext>
              </a:extLst>
            </p:cNvPr>
            <p:cNvSpPr>
              <a:spLocks noChangeShapeType="1"/>
            </p:cNvSpPr>
            <p:nvPr/>
          </p:nvSpPr>
          <p:spPr bwMode="auto">
            <a:xfrm flipV="1">
              <a:off x="1313" y="2847"/>
              <a:ext cx="580" cy="360"/>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36">
              <a:extLst>
                <a:ext uri="{FF2B5EF4-FFF2-40B4-BE49-F238E27FC236}">
                  <a16:creationId xmlns:a16="http://schemas.microsoft.com/office/drawing/2014/main" id="{B288768D-7582-F9B6-A17C-4923B442D131}"/>
                </a:ext>
              </a:extLst>
            </p:cNvPr>
            <p:cNvSpPr>
              <a:spLocks noChangeShapeType="1"/>
            </p:cNvSpPr>
            <p:nvPr/>
          </p:nvSpPr>
          <p:spPr bwMode="auto">
            <a:xfrm flipH="1" flipV="1">
              <a:off x="1893" y="2847"/>
              <a:ext cx="1836" cy="266"/>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37">
              <a:extLst>
                <a:ext uri="{FF2B5EF4-FFF2-40B4-BE49-F238E27FC236}">
                  <a16:creationId xmlns:a16="http://schemas.microsoft.com/office/drawing/2014/main" id="{97007BD4-1B69-50C8-89A5-8D60706A863E}"/>
                </a:ext>
              </a:extLst>
            </p:cNvPr>
            <p:cNvSpPr>
              <a:spLocks noChangeShapeType="1"/>
            </p:cNvSpPr>
            <p:nvPr/>
          </p:nvSpPr>
          <p:spPr bwMode="auto">
            <a:xfrm>
              <a:off x="1732" y="2205"/>
              <a:ext cx="161" cy="64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38">
              <a:extLst>
                <a:ext uri="{FF2B5EF4-FFF2-40B4-BE49-F238E27FC236}">
                  <a16:creationId xmlns:a16="http://schemas.microsoft.com/office/drawing/2014/main" id="{1D7B4664-53C9-13B0-A09E-A8F5DB5609DF}"/>
                </a:ext>
              </a:extLst>
            </p:cNvPr>
            <p:cNvSpPr>
              <a:spLocks noChangeShapeType="1"/>
            </p:cNvSpPr>
            <p:nvPr/>
          </p:nvSpPr>
          <p:spPr bwMode="auto">
            <a:xfrm flipH="1">
              <a:off x="1893" y="2230"/>
              <a:ext cx="222" cy="617"/>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39">
              <a:extLst>
                <a:ext uri="{FF2B5EF4-FFF2-40B4-BE49-F238E27FC236}">
                  <a16:creationId xmlns:a16="http://schemas.microsoft.com/office/drawing/2014/main" id="{95A4B354-20FC-EEB9-2C5E-46F2D7CBFE91}"/>
                </a:ext>
              </a:extLst>
            </p:cNvPr>
            <p:cNvSpPr>
              <a:spLocks noChangeShapeType="1"/>
            </p:cNvSpPr>
            <p:nvPr/>
          </p:nvSpPr>
          <p:spPr bwMode="auto">
            <a:xfrm flipH="1">
              <a:off x="1893" y="2127"/>
              <a:ext cx="1007" cy="720"/>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40">
              <a:extLst>
                <a:ext uri="{FF2B5EF4-FFF2-40B4-BE49-F238E27FC236}">
                  <a16:creationId xmlns:a16="http://schemas.microsoft.com/office/drawing/2014/main" id="{D1E4D398-F238-AEE6-782E-E5395C0D3C9B}"/>
                </a:ext>
              </a:extLst>
            </p:cNvPr>
            <p:cNvSpPr>
              <a:spLocks noChangeShapeType="1"/>
            </p:cNvSpPr>
            <p:nvPr/>
          </p:nvSpPr>
          <p:spPr bwMode="auto">
            <a:xfrm flipH="1">
              <a:off x="1893" y="2350"/>
              <a:ext cx="1194" cy="497"/>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41">
              <a:extLst>
                <a:ext uri="{FF2B5EF4-FFF2-40B4-BE49-F238E27FC236}">
                  <a16:creationId xmlns:a16="http://schemas.microsoft.com/office/drawing/2014/main" id="{10F22F1D-DF10-60A7-9A6B-4C1598E982D7}"/>
                </a:ext>
              </a:extLst>
            </p:cNvPr>
            <p:cNvSpPr>
              <a:spLocks noChangeShapeType="1"/>
            </p:cNvSpPr>
            <p:nvPr/>
          </p:nvSpPr>
          <p:spPr bwMode="auto">
            <a:xfrm flipH="1">
              <a:off x="1893" y="2067"/>
              <a:ext cx="1256" cy="780"/>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42">
              <a:extLst>
                <a:ext uri="{FF2B5EF4-FFF2-40B4-BE49-F238E27FC236}">
                  <a16:creationId xmlns:a16="http://schemas.microsoft.com/office/drawing/2014/main" id="{8C5BCA80-6F09-F100-C61B-EFCC2BBDBF94}"/>
                </a:ext>
              </a:extLst>
            </p:cNvPr>
            <p:cNvSpPr>
              <a:spLocks noChangeShapeType="1"/>
            </p:cNvSpPr>
            <p:nvPr/>
          </p:nvSpPr>
          <p:spPr bwMode="auto">
            <a:xfrm flipV="1">
              <a:off x="1188" y="2847"/>
              <a:ext cx="705" cy="198"/>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43">
              <a:extLst>
                <a:ext uri="{FF2B5EF4-FFF2-40B4-BE49-F238E27FC236}">
                  <a16:creationId xmlns:a16="http://schemas.microsoft.com/office/drawing/2014/main" id="{5ED3C6D0-4CE2-A3D0-8606-D17F56CA01C1}"/>
                </a:ext>
              </a:extLst>
            </p:cNvPr>
            <p:cNvSpPr>
              <a:spLocks noChangeShapeType="1"/>
            </p:cNvSpPr>
            <p:nvPr/>
          </p:nvSpPr>
          <p:spPr bwMode="auto">
            <a:xfrm flipH="1" flipV="1">
              <a:off x="1893" y="2847"/>
              <a:ext cx="374" cy="41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44">
              <a:extLst>
                <a:ext uri="{FF2B5EF4-FFF2-40B4-BE49-F238E27FC236}">
                  <a16:creationId xmlns:a16="http://schemas.microsoft.com/office/drawing/2014/main" id="{2FBEEF6E-FDA8-56D6-043D-8E21888FD8A2}"/>
                </a:ext>
              </a:extLst>
            </p:cNvPr>
            <p:cNvSpPr>
              <a:spLocks noChangeShapeType="1"/>
            </p:cNvSpPr>
            <p:nvPr/>
          </p:nvSpPr>
          <p:spPr bwMode="auto">
            <a:xfrm flipV="1">
              <a:off x="1483" y="2847"/>
              <a:ext cx="410" cy="360"/>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45">
              <a:extLst>
                <a:ext uri="{FF2B5EF4-FFF2-40B4-BE49-F238E27FC236}">
                  <a16:creationId xmlns:a16="http://schemas.microsoft.com/office/drawing/2014/main" id="{54D0C82A-DF4F-5669-37F1-16F90A4637F7}"/>
                </a:ext>
              </a:extLst>
            </p:cNvPr>
            <p:cNvSpPr>
              <a:spLocks noChangeShapeType="1"/>
            </p:cNvSpPr>
            <p:nvPr/>
          </p:nvSpPr>
          <p:spPr bwMode="auto">
            <a:xfrm flipH="1" flipV="1">
              <a:off x="1893" y="2847"/>
              <a:ext cx="231" cy="455"/>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46">
              <a:extLst>
                <a:ext uri="{FF2B5EF4-FFF2-40B4-BE49-F238E27FC236}">
                  <a16:creationId xmlns:a16="http://schemas.microsoft.com/office/drawing/2014/main" id="{E7679601-FFE4-E9EB-1793-6C7B8EFFACDE}"/>
                </a:ext>
              </a:extLst>
            </p:cNvPr>
            <p:cNvSpPr>
              <a:spLocks noChangeShapeType="1"/>
            </p:cNvSpPr>
            <p:nvPr/>
          </p:nvSpPr>
          <p:spPr bwMode="auto">
            <a:xfrm flipV="1">
              <a:off x="1483" y="2847"/>
              <a:ext cx="410" cy="489"/>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47">
              <a:extLst>
                <a:ext uri="{FF2B5EF4-FFF2-40B4-BE49-F238E27FC236}">
                  <a16:creationId xmlns:a16="http://schemas.microsoft.com/office/drawing/2014/main" id="{5A4BD2E9-DBBE-63F6-8DAD-11464271675A}"/>
                </a:ext>
              </a:extLst>
            </p:cNvPr>
            <p:cNvSpPr>
              <a:spLocks noChangeShapeType="1"/>
            </p:cNvSpPr>
            <p:nvPr/>
          </p:nvSpPr>
          <p:spPr bwMode="auto">
            <a:xfrm>
              <a:off x="1135" y="2582"/>
              <a:ext cx="758" cy="265"/>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48">
              <a:extLst>
                <a:ext uri="{FF2B5EF4-FFF2-40B4-BE49-F238E27FC236}">
                  <a16:creationId xmlns:a16="http://schemas.microsoft.com/office/drawing/2014/main" id="{477AD31B-C4EB-42F0-1BEC-95CB363D12B1}"/>
                </a:ext>
              </a:extLst>
            </p:cNvPr>
            <p:cNvSpPr>
              <a:spLocks noChangeShapeType="1"/>
            </p:cNvSpPr>
            <p:nvPr/>
          </p:nvSpPr>
          <p:spPr bwMode="auto">
            <a:xfrm>
              <a:off x="1821" y="2333"/>
              <a:ext cx="72" cy="514"/>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49">
              <a:extLst>
                <a:ext uri="{FF2B5EF4-FFF2-40B4-BE49-F238E27FC236}">
                  <a16:creationId xmlns:a16="http://schemas.microsoft.com/office/drawing/2014/main" id="{2F6E59EB-8C1E-B120-3720-D4B441FAE321}"/>
                </a:ext>
              </a:extLst>
            </p:cNvPr>
            <p:cNvSpPr>
              <a:spLocks noChangeShapeType="1"/>
            </p:cNvSpPr>
            <p:nvPr/>
          </p:nvSpPr>
          <p:spPr bwMode="auto">
            <a:xfrm flipH="1">
              <a:off x="1893" y="2565"/>
              <a:ext cx="1239" cy="28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50">
              <a:extLst>
                <a:ext uri="{FF2B5EF4-FFF2-40B4-BE49-F238E27FC236}">
                  <a16:creationId xmlns:a16="http://schemas.microsoft.com/office/drawing/2014/main" id="{A72D36DA-B7D0-328B-E933-703593C363AB}"/>
                </a:ext>
              </a:extLst>
            </p:cNvPr>
            <p:cNvSpPr>
              <a:spLocks noChangeShapeType="1"/>
            </p:cNvSpPr>
            <p:nvPr/>
          </p:nvSpPr>
          <p:spPr bwMode="auto">
            <a:xfrm flipH="1">
              <a:off x="1893" y="1905"/>
              <a:ext cx="766" cy="942"/>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51">
              <a:extLst>
                <a:ext uri="{FF2B5EF4-FFF2-40B4-BE49-F238E27FC236}">
                  <a16:creationId xmlns:a16="http://schemas.microsoft.com/office/drawing/2014/main" id="{DB7A405D-1646-41B9-8658-786AD6B9F890}"/>
                </a:ext>
              </a:extLst>
            </p:cNvPr>
            <p:cNvSpPr>
              <a:spLocks noChangeShapeType="1"/>
            </p:cNvSpPr>
            <p:nvPr/>
          </p:nvSpPr>
          <p:spPr bwMode="auto">
            <a:xfrm flipH="1">
              <a:off x="1893" y="1673"/>
              <a:ext cx="1711" cy="1174"/>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52">
              <a:extLst>
                <a:ext uri="{FF2B5EF4-FFF2-40B4-BE49-F238E27FC236}">
                  <a16:creationId xmlns:a16="http://schemas.microsoft.com/office/drawing/2014/main" id="{117F2DE5-4027-8F1B-2457-77E5D0C829F6}"/>
                </a:ext>
              </a:extLst>
            </p:cNvPr>
            <p:cNvSpPr>
              <a:spLocks noChangeShapeType="1"/>
            </p:cNvSpPr>
            <p:nvPr/>
          </p:nvSpPr>
          <p:spPr bwMode="auto">
            <a:xfrm>
              <a:off x="1251" y="2462"/>
              <a:ext cx="642" cy="385"/>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53">
              <a:extLst>
                <a:ext uri="{FF2B5EF4-FFF2-40B4-BE49-F238E27FC236}">
                  <a16:creationId xmlns:a16="http://schemas.microsoft.com/office/drawing/2014/main" id="{C6263208-82F5-0E94-B593-714C268F5361}"/>
                </a:ext>
              </a:extLst>
            </p:cNvPr>
            <p:cNvSpPr>
              <a:spLocks noChangeShapeType="1"/>
            </p:cNvSpPr>
            <p:nvPr/>
          </p:nvSpPr>
          <p:spPr bwMode="auto">
            <a:xfrm>
              <a:off x="1135" y="2530"/>
              <a:ext cx="758" cy="317"/>
            </a:xfrm>
            <a:prstGeom prst="line">
              <a:avLst/>
            </a:prstGeom>
            <a:noFill/>
            <a:ln w="19050">
              <a:solidFill>
                <a:srgbClr val="CC66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2" name="Group 54">
            <a:extLst>
              <a:ext uri="{FF2B5EF4-FFF2-40B4-BE49-F238E27FC236}">
                <a16:creationId xmlns:a16="http://schemas.microsoft.com/office/drawing/2014/main" id="{4F74FC80-41B0-1305-A30E-1D777466A47E}"/>
              </a:ext>
            </a:extLst>
          </p:cNvPr>
          <p:cNvGrpSpPr>
            <a:grpSpLocks/>
          </p:cNvGrpSpPr>
          <p:nvPr/>
        </p:nvGrpSpPr>
        <p:grpSpPr bwMode="auto">
          <a:xfrm>
            <a:off x="3386138" y="3752856"/>
            <a:ext cx="3565525" cy="1319213"/>
            <a:chOff x="1893" y="2016"/>
            <a:chExt cx="2246" cy="831"/>
          </a:xfrm>
        </p:grpSpPr>
        <p:sp>
          <p:nvSpPr>
            <p:cNvPr id="133" name="Line 55">
              <a:extLst>
                <a:ext uri="{FF2B5EF4-FFF2-40B4-BE49-F238E27FC236}">
                  <a16:creationId xmlns:a16="http://schemas.microsoft.com/office/drawing/2014/main" id="{DB3085EF-2762-5ACF-3D94-59F80856B4C8}"/>
                </a:ext>
              </a:extLst>
            </p:cNvPr>
            <p:cNvSpPr>
              <a:spLocks noChangeShapeType="1"/>
            </p:cNvSpPr>
            <p:nvPr/>
          </p:nvSpPr>
          <p:spPr bwMode="auto">
            <a:xfrm flipH="1">
              <a:off x="1893" y="2016"/>
              <a:ext cx="1408" cy="831"/>
            </a:xfrm>
            <a:prstGeom prst="line">
              <a:avLst/>
            </a:prstGeom>
            <a:noFill/>
            <a:ln w="19050">
              <a:solidFill>
                <a:srgbClr val="FF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56">
              <a:extLst>
                <a:ext uri="{FF2B5EF4-FFF2-40B4-BE49-F238E27FC236}">
                  <a16:creationId xmlns:a16="http://schemas.microsoft.com/office/drawing/2014/main" id="{78E8EC5D-7FFF-6663-1C21-F081B995808A}"/>
                </a:ext>
              </a:extLst>
            </p:cNvPr>
            <p:cNvSpPr>
              <a:spLocks noChangeShapeType="1"/>
            </p:cNvSpPr>
            <p:nvPr/>
          </p:nvSpPr>
          <p:spPr bwMode="auto">
            <a:xfrm flipH="1" flipV="1">
              <a:off x="3301" y="2016"/>
              <a:ext cx="838" cy="249"/>
            </a:xfrm>
            <a:prstGeom prst="line">
              <a:avLst/>
            </a:prstGeom>
            <a:noFill/>
            <a:ln w="19050">
              <a:solidFill>
                <a:srgbClr val="FF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57">
              <a:extLst>
                <a:ext uri="{FF2B5EF4-FFF2-40B4-BE49-F238E27FC236}">
                  <a16:creationId xmlns:a16="http://schemas.microsoft.com/office/drawing/2014/main" id="{41D4678F-2070-F4A7-C115-1EF65486669D}"/>
                </a:ext>
              </a:extLst>
            </p:cNvPr>
            <p:cNvSpPr>
              <a:spLocks noChangeShapeType="1"/>
            </p:cNvSpPr>
            <p:nvPr/>
          </p:nvSpPr>
          <p:spPr bwMode="auto">
            <a:xfrm flipV="1">
              <a:off x="2383" y="2016"/>
              <a:ext cx="918" cy="43"/>
            </a:xfrm>
            <a:prstGeom prst="line">
              <a:avLst/>
            </a:prstGeom>
            <a:noFill/>
            <a:ln w="19050">
              <a:solidFill>
                <a:srgbClr val="FF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58">
              <a:extLst>
                <a:ext uri="{FF2B5EF4-FFF2-40B4-BE49-F238E27FC236}">
                  <a16:creationId xmlns:a16="http://schemas.microsoft.com/office/drawing/2014/main" id="{EB080E30-C7D7-FBCF-2B32-88BBCB281B7E}"/>
                </a:ext>
              </a:extLst>
            </p:cNvPr>
            <p:cNvSpPr>
              <a:spLocks noChangeShapeType="1"/>
            </p:cNvSpPr>
            <p:nvPr/>
          </p:nvSpPr>
          <p:spPr bwMode="auto">
            <a:xfrm flipV="1">
              <a:off x="3149" y="2016"/>
              <a:ext cx="152" cy="51"/>
            </a:xfrm>
            <a:prstGeom prst="line">
              <a:avLst/>
            </a:prstGeom>
            <a:noFill/>
            <a:ln w="19050">
              <a:solidFill>
                <a:srgbClr val="FF66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7" name="Line 59">
            <a:extLst>
              <a:ext uri="{FF2B5EF4-FFF2-40B4-BE49-F238E27FC236}">
                <a16:creationId xmlns:a16="http://schemas.microsoft.com/office/drawing/2014/main" id="{5CB9BCC6-1E50-E721-0889-570CAD143B23}"/>
              </a:ext>
            </a:extLst>
          </p:cNvPr>
          <p:cNvSpPr>
            <a:spLocks noChangeShapeType="1"/>
          </p:cNvSpPr>
          <p:nvPr/>
        </p:nvSpPr>
        <p:spPr bwMode="auto">
          <a:xfrm flipV="1">
            <a:off x="5621338" y="3657606"/>
            <a:ext cx="14287" cy="95250"/>
          </a:xfrm>
          <a:prstGeom prst="line">
            <a:avLst/>
          </a:prstGeom>
          <a:noFill/>
          <a:ln w="19050">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Rectangle 60">
            <a:extLst>
              <a:ext uri="{FF2B5EF4-FFF2-40B4-BE49-F238E27FC236}">
                <a16:creationId xmlns:a16="http://schemas.microsoft.com/office/drawing/2014/main" id="{917C501F-C1CA-9A56-19CE-238182A8681B}"/>
              </a:ext>
            </a:extLst>
          </p:cNvPr>
          <p:cNvSpPr>
            <a:spLocks noChangeArrowheads="1"/>
          </p:cNvSpPr>
          <p:nvPr/>
        </p:nvSpPr>
        <p:spPr bwMode="auto">
          <a:xfrm>
            <a:off x="1281113" y="2314581"/>
            <a:ext cx="233362" cy="3524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grpSp>
        <p:nvGrpSpPr>
          <p:cNvPr id="139" name="Group 61">
            <a:extLst>
              <a:ext uri="{FF2B5EF4-FFF2-40B4-BE49-F238E27FC236}">
                <a16:creationId xmlns:a16="http://schemas.microsoft.com/office/drawing/2014/main" id="{2A2072AA-6384-3B64-54FC-7D2A85E73AE8}"/>
              </a:ext>
            </a:extLst>
          </p:cNvPr>
          <p:cNvGrpSpPr>
            <a:grpSpLocks/>
          </p:cNvGrpSpPr>
          <p:nvPr/>
        </p:nvGrpSpPr>
        <p:grpSpPr bwMode="auto">
          <a:xfrm>
            <a:off x="1285875" y="3605219"/>
            <a:ext cx="4395788" cy="2400300"/>
            <a:chOff x="570" y="1923"/>
            <a:chExt cx="2769" cy="1512"/>
          </a:xfrm>
        </p:grpSpPr>
        <p:sp>
          <p:nvSpPr>
            <p:cNvPr id="140" name="Oval 62">
              <a:extLst>
                <a:ext uri="{FF2B5EF4-FFF2-40B4-BE49-F238E27FC236}">
                  <a16:creationId xmlns:a16="http://schemas.microsoft.com/office/drawing/2014/main" id="{B717BA80-3948-3D2E-C09F-CF7849A73D9C}"/>
                </a:ext>
              </a:extLst>
            </p:cNvPr>
            <p:cNvSpPr>
              <a:spLocks noChangeArrowheads="1"/>
            </p:cNvSpPr>
            <p:nvPr/>
          </p:nvSpPr>
          <p:spPr bwMode="auto">
            <a:xfrm>
              <a:off x="3279" y="1923"/>
              <a:ext cx="60" cy="6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41" name="Line 63">
              <a:extLst>
                <a:ext uri="{FF2B5EF4-FFF2-40B4-BE49-F238E27FC236}">
                  <a16:creationId xmlns:a16="http://schemas.microsoft.com/office/drawing/2014/main" id="{A7066695-87D7-175D-82C4-75832915E7F8}"/>
                </a:ext>
              </a:extLst>
            </p:cNvPr>
            <p:cNvSpPr>
              <a:spLocks noChangeShapeType="1"/>
            </p:cNvSpPr>
            <p:nvPr/>
          </p:nvSpPr>
          <p:spPr bwMode="auto">
            <a:xfrm>
              <a:off x="570" y="3315"/>
              <a:ext cx="14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Text Box 64">
              <a:extLst>
                <a:ext uri="{FF2B5EF4-FFF2-40B4-BE49-F238E27FC236}">
                  <a16:creationId xmlns:a16="http://schemas.microsoft.com/office/drawing/2014/main" id="{0AE38229-F8A7-A9B1-A6EC-9768CD943ED4}"/>
                </a:ext>
              </a:extLst>
            </p:cNvPr>
            <p:cNvSpPr txBox="1">
              <a:spLocks noChangeArrowheads="1"/>
            </p:cNvSpPr>
            <p:nvPr/>
          </p:nvSpPr>
          <p:spPr bwMode="auto">
            <a:xfrm>
              <a:off x="768" y="326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1</a:t>
              </a:r>
              <a:endParaRPr lang="en-US" altLang="en-US" sz="1200" b="1"/>
            </a:p>
          </p:txBody>
        </p:sp>
      </p:grpSp>
      <p:grpSp>
        <p:nvGrpSpPr>
          <p:cNvPr id="143" name="Group 65">
            <a:extLst>
              <a:ext uri="{FF2B5EF4-FFF2-40B4-BE49-F238E27FC236}">
                <a16:creationId xmlns:a16="http://schemas.microsoft.com/office/drawing/2014/main" id="{9117C753-9E8C-6EB4-6C1C-D829D82043D8}"/>
              </a:ext>
            </a:extLst>
          </p:cNvPr>
          <p:cNvGrpSpPr>
            <a:grpSpLocks/>
          </p:cNvGrpSpPr>
          <p:nvPr/>
        </p:nvGrpSpPr>
        <p:grpSpPr bwMode="auto">
          <a:xfrm>
            <a:off x="1290638" y="3771906"/>
            <a:ext cx="5705475" cy="1966913"/>
            <a:chOff x="813" y="1980"/>
            <a:chExt cx="3594" cy="1239"/>
          </a:xfrm>
        </p:grpSpPr>
        <p:grpSp>
          <p:nvGrpSpPr>
            <p:cNvPr id="144" name="Group 66">
              <a:extLst>
                <a:ext uri="{FF2B5EF4-FFF2-40B4-BE49-F238E27FC236}">
                  <a16:creationId xmlns:a16="http://schemas.microsoft.com/office/drawing/2014/main" id="{5590B677-A1C8-EDA5-6FF5-FCFFE71D35CE}"/>
                </a:ext>
              </a:extLst>
            </p:cNvPr>
            <p:cNvGrpSpPr>
              <a:grpSpLocks/>
            </p:cNvGrpSpPr>
            <p:nvPr/>
          </p:nvGrpSpPr>
          <p:grpSpPr bwMode="auto">
            <a:xfrm>
              <a:off x="2097" y="1980"/>
              <a:ext cx="2310" cy="846"/>
              <a:chOff x="1857" y="2028"/>
              <a:chExt cx="2310" cy="846"/>
            </a:xfrm>
          </p:grpSpPr>
          <p:sp>
            <p:nvSpPr>
              <p:cNvPr id="146" name="Oval 67">
                <a:extLst>
                  <a:ext uri="{FF2B5EF4-FFF2-40B4-BE49-F238E27FC236}">
                    <a16:creationId xmlns:a16="http://schemas.microsoft.com/office/drawing/2014/main" id="{3F2C30CE-CE7F-32E1-9F3E-17CBBA22AECE}"/>
                  </a:ext>
                </a:extLst>
              </p:cNvPr>
              <p:cNvSpPr>
                <a:spLocks noChangeArrowheads="1"/>
              </p:cNvSpPr>
              <p:nvPr/>
            </p:nvSpPr>
            <p:spPr bwMode="auto">
              <a:xfrm>
                <a:off x="2355" y="2028"/>
                <a:ext cx="60" cy="60"/>
              </a:xfrm>
              <a:prstGeom prst="ellipse">
                <a:avLst/>
              </a:prstGeom>
              <a:noFill/>
              <a:ln w="19050">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47" name="Oval 68">
                <a:extLst>
                  <a:ext uri="{FF2B5EF4-FFF2-40B4-BE49-F238E27FC236}">
                    <a16:creationId xmlns:a16="http://schemas.microsoft.com/office/drawing/2014/main" id="{8EB4F3FC-E9FD-DEA0-CF2A-554AB075093D}"/>
                  </a:ext>
                </a:extLst>
              </p:cNvPr>
              <p:cNvSpPr>
                <a:spLocks noChangeArrowheads="1"/>
              </p:cNvSpPr>
              <p:nvPr/>
            </p:nvSpPr>
            <p:spPr bwMode="auto">
              <a:xfrm>
                <a:off x="3120" y="2040"/>
                <a:ext cx="60" cy="60"/>
              </a:xfrm>
              <a:prstGeom prst="ellipse">
                <a:avLst/>
              </a:prstGeom>
              <a:noFill/>
              <a:ln w="19050">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48" name="Oval 69">
                <a:extLst>
                  <a:ext uri="{FF2B5EF4-FFF2-40B4-BE49-F238E27FC236}">
                    <a16:creationId xmlns:a16="http://schemas.microsoft.com/office/drawing/2014/main" id="{E7D986F5-829D-BEBE-D344-5800E4B7AB3D}"/>
                  </a:ext>
                </a:extLst>
              </p:cNvPr>
              <p:cNvSpPr>
                <a:spLocks noChangeArrowheads="1"/>
              </p:cNvSpPr>
              <p:nvPr/>
            </p:nvSpPr>
            <p:spPr bwMode="auto">
              <a:xfrm>
                <a:off x="4107" y="2235"/>
                <a:ext cx="60" cy="60"/>
              </a:xfrm>
              <a:prstGeom prst="ellipse">
                <a:avLst/>
              </a:prstGeom>
              <a:noFill/>
              <a:ln w="19050">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49" name="Oval 70">
                <a:extLst>
                  <a:ext uri="{FF2B5EF4-FFF2-40B4-BE49-F238E27FC236}">
                    <a16:creationId xmlns:a16="http://schemas.microsoft.com/office/drawing/2014/main" id="{05A6A01F-A1D8-0009-6E26-76BA7D377AE4}"/>
                  </a:ext>
                </a:extLst>
              </p:cNvPr>
              <p:cNvSpPr>
                <a:spLocks noChangeArrowheads="1"/>
              </p:cNvSpPr>
              <p:nvPr/>
            </p:nvSpPr>
            <p:spPr bwMode="auto">
              <a:xfrm>
                <a:off x="1857" y="2814"/>
                <a:ext cx="60" cy="60"/>
              </a:xfrm>
              <a:prstGeom prst="ellipse">
                <a:avLst/>
              </a:prstGeom>
              <a:noFill/>
              <a:ln w="19050">
                <a:solidFill>
                  <a:srgbClr val="FF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grpSp>
        <p:sp>
          <p:nvSpPr>
            <p:cNvPr id="145" name="Rectangle 71">
              <a:extLst>
                <a:ext uri="{FF2B5EF4-FFF2-40B4-BE49-F238E27FC236}">
                  <a16:creationId xmlns:a16="http://schemas.microsoft.com/office/drawing/2014/main" id="{13C44525-61C3-909C-C376-CED222AD0FF4}"/>
                </a:ext>
              </a:extLst>
            </p:cNvPr>
            <p:cNvSpPr>
              <a:spLocks noChangeArrowheads="1"/>
            </p:cNvSpPr>
            <p:nvPr/>
          </p:nvSpPr>
          <p:spPr bwMode="auto">
            <a:xfrm>
              <a:off x="813" y="3159"/>
              <a:ext cx="138" cy="60"/>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grpSp>
      <p:sp>
        <p:nvSpPr>
          <p:cNvPr id="150" name="Text Box 72">
            <a:extLst>
              <a:ext uri="{FF2B5EF4-FFF2-40B4-BE49-F238E27FC236}">
                <a16:creationId xmlns:a16="http://schemas.microsoft.com/office/drawing/2014/main" id="{AE61D2FA-A5F4-1E43-E27F-ED7632F36BF4}"/>
              </a:ext>
            </a:extLst>
          </p:cNvPr>
          <p:cNvSpPr txBox="1">
            <a:spLocks noChangeArrowheads="1"/>
          </p:cNvSpPr>
          <p:nvPr/>
        </p:nvSpPr>
        <p:spPr bwMode="auto">
          <a:xfrm>
            <a:off x="1600200" y="5502281"/>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6</a:t>
            </a:r>
            <a:endParaRPr lang="en-US" altLang="en-US" sz="1200" b="1"/>
          </a:p>
        </p:txBody>
      </p:sp>
      <p:grpSp>
        <p:nvGrpSpPr>
          <p:cNvPr id="151" name="Group 73">
            <a:extLst>
              <a:ext uri="{FF2B5EF4-FFF2-40B4-BE49-F238E27FC236}">
                <a16:creationId xmlns:a16="http://schemas.microsoft.com/office/drawing/2014/main" id="{5CBA5D49-FE0C-97E5-4C0C-694B68E1EF64}"/>
              </a:ext>
            </a:extLst>
          </p:cNvPr>
          <p:cNvGrpSpPr>
            <a:grpSpLocks/>
          </p:cNvGrpSpPr>
          <p:nvPr/>
        </p:nvGrpSpPr>
        <p:grpSpPr bwMode="auto">
          <a:xfrm>
            <a:off x="1290638" y="2647956"/>
            <a:ext cx="6681787" cy="3300413"/>
            <a:chOff x="813" y="1272"/>
            <a:chExt cx="4209" cy="2079"/>
          </a:xfrm>
        </p:grpSpPr>
        <p:grpSp>
          <p:nvGrpSpPr>
            <p:cNvPr id="152" name="Group 74">
              <a:extLst>
                <a:ext uri="{FF2B5EF4-FFF2-40B4-BE49-F238E27FC236}">
                  <a16:creationId xmlns:a16="http://schemas.microsoft.com/office/drawing/2014/main" id="{B7C0A801-3D4B-D8F1-8B7A-E49AEAA1BA8F}"/>
                </a:ext>
              </a:extLst>
            </p:cNvPr>
            <p:cNvGrpSpPr>
              <a:grpSpLocks/>
            </p:cNvGrpSpPr>
            <p:nvPr/>
          </p:nvGrpSpPr>
          <p:grpSpPr bwMode="auto">
            <a:xfrm>
              <a:off x="1185" y="1272"/>
              <a:ext cx="3837" cy="2079"/>
              <a:chOff x="945" y="1320"/>
              <a:chExt cx="3837" cy="2079"/>
            </a:xfrm>
          </p:grpSpPr>
          <p:sp>
            <p:nvSpPr>
              <p:cNvPr id="155" name="Oval 75">
                <a:extLst>
                  <a:ext uri="{FF2B5EF4-FFF2-40B4-BE49-F238E27FC236}">
                    <a16:creationId xmlns:a16="http://schemas.microsoft.com/office/drawing/2014/main" id="{38D51D21-7487-1347-908E-372C3392076B}"/>
                  </a:ext>
                </a:extLst>
              </p:cNvPr>
              <p:cNvSpPr>
                <a:spLocks noChangeArrowheads="1"/>
              </p:cNvSpPr>
              <p:nvPr/>
            </p:nvSpPr>
            <p:spPr bwMode="auto">
              <a:xfrm>
                <a:off x="3093" y="3171"/>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56" name="Oval 76">
                <a:extLst>
                  <a:ext uri="{FF2B5EF4-FFF2-40B4-BE49-F238E27FC236}">
                    <a16:creationId xmlns:a16="http://schemas.microsoft.com/office/drawing/2014/main" id="{C3E74BF2-DC86-3F48-D14E-664B399AA38C}"/>
                  </a:ext>
                </a:extLst>
              </p:cNvPr>
              <p:cNvSpPr>
                <a:spLocks noChangeArrowheads="1"/>
              </p:cNvSpPr>
              <p:nvPr/>
            </p:nvSpPr>
            <p:spPr bwMode="auto">
              <a:xfrm>
                <a:off x="2202" y="1320"/>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57" name="Oval 77">
                <a:extLst>
                  <a:ext uri="{FF2B5EF4-FFF2-40B4-BE49-F238E27FC236}">
                    <a16:creationId xmlns:a16="http://schemas.microsoft.com/office/drawing/2014/main" id="{98B3B0B5-2F8C-367D-56AA-47EE2FD49C90}"/>
                  </a:ext>
                </a:extLst>
              </p:cNvPr>
              <p:cNvSpPr>
                <a:spLocks noChangeArrowheads="1"/>
              </p:cNvSpPr>
              <p:nvPr/>
            </p:nvSpPr>
            <p:spPr bwMode="auto">
              <a:xfrm>
                <a:off x="2334" y="3192"/>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58" name="Oval 78">
                <a:extLst>
                  <a:ext uri="{FF2B5EF4-FFF2-40B4-BE49-F238E27FC236}">
                    <a16:creationId xmlns:a16="http://schemas.microsoft.com/office/drawing/2014/main" id="{73C571DE-34E8-9AFB-61DA-177EDA93C281}"/>
                  </a:ext>
                </a:extLst>
              </p:cNvPr>
              <p:cNvSpPr>
                <a:spLocks noChangeArrowheads="1"/>
              </p:cNvSpPr>
              <p:nvPr/>
            </p:nvSpPr>
            <p:spPr bwMode="auto">
              <a:xfrm>
                <a:off x="2235" y="3231"/>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59" name="Oval 79">
                <a:extLst>
                  <a:ext uri="{FF2B5EF4-FFF2-40B4-BE49-F238E27FC236}">
                    <a16:creationId xmlns:a16="http://schemas.microsoft.com/office/drawing/2014/main" id="{87B4429F-EC1F-4B54-1CA2-6CFB88758157}"/>
                  </a:ext>
                </a:extLst>
              </p:cNvPr>
              <p:cNvSpPr>
                <a:spLocks noChangeArrowheads="1"/>
              </p:cNvSpPr>
              <p:nvPr/>
            </p:nvSpPr>
            <p:spPr bwMode="auto">
              <a:xfrm>
                <a:off x="2094" y="3273"/>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60" name="Oval 80">
                <a:extLst>
                  <a:ext uri="{FF2B5EF4-FFF2-40B4-BE49-F238E27FC236}">
                    <a16:creationId xmlns:a16="http://schemas.microsoft.com/office/drawing/2014/main" id="{786CB395-2573-C98F-13E8-82647541734A}"/>
                  </a:ext>
                </a:extLst>
              </p:cNvPr>
              <p:cNvSpPr>
                <a:spLocks noChangeArrowheads="1"/>
              </p:cNvSpPr>
              <p:nvPr/>
            </p:nvSpPr>
            <p:spPr bwMode="auto">
              <a:xfrm>
                <a:off x="1980" y="3213"/>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61" name="Oval 81">
                <a:extLst>
                  <a:ext uri="{FF2B5EF4-FFF2-40B4-BE49-F238E27FC236}">
                    <a16:creationId xmlns:a16="http://schemas.microsoft.com/office/drawing/2014/main" id="{AC5572CC-324B-7E24-8A19-7CF715DDE3EE}"/>
                  </a:ext>
                </a:extLst>
              </p:cNvPr>
              <p:cNvSpPr>
                <a:spLocks noChangeArrowheads="1"/>
              </p:cNvSpPr>
              <p:nvPr/>
            </p:nvSpPr>
            <p:spPr bwMode="auto">
              <a:xfrm>
                <a:off x="1899" y="3288"/>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62" name="Oval 82">
                <a:extLst>
                  <a:ext uri="{FF2B5EF4-FFF2-40B4-BE49-F238E27FC236}">
                    <a16:creationId xmlns:a16="http://schemas.microsoft.com/office/drawing/2014/main" id="{2E346D83-4913-7789-DAEA-803875854545}"/>
                  </a:ext>
                </a:extLst>
              </p:cNvPr>
              <p:cNvSpPr>
                <a:spLocks noChangeArrowheads="1"/>
              </p:cNvSpPr>
              <p:nvPr/>
            </p:nvSpPr>
            <p:spPr bwMode="auto">
              <a:xfrm>
                <a:off x="1809" y="3240"/>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63" name="Oval 83">
                <a:extLst>
                  <a:ext uri="{FF2B5EF4-FFF2-40B4-BE49-F238E27FC236}">
                    <a16:creationId xmlns:a16="http://schemas.microsoft.com/office/drawing/2014/main" id="{754699F1-B645-A994-86FC-DB15CE7C7F51}"/>
                  </a:ext>
                </a:extLst>
              </p:cNvPr>
              <p:cNvSpPr>
                <a:spLocks noChangeArrowheads="1"/>
              </p:cNvSpPr>
              <p:nvPr/>
            </p:nvSpPr>
            <p:spPr bwMode="auto">
              <a:xfrm>
                <a:off x="1674" y="3339"/>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64" name="Oval 84">
                <a:extLst>
                  <a:ext uri="{FF2B5EF4-FFF2-40B4-BE49-F238E27FC236}">
                    <a16:creationId xmlns:a16="http://schemas.microsoft.com/office/drawing/2014/main" id="{D9B31DDE-2C2D-0BDD-0166-39ECC1B0D77D}"/>
                  </a:ext>
                </a:extLst>
              </p:cNvPr>
              <p:cNvSpPr>
                <a:spLocks noChangeArrowheads="1"/>
              </p:cNvSpPr>
              <p:nvPr/>
            </p:nvSpPr>
            <p:spPr bwMode="auto">
              <a:xfrm>
                <a:off x="1614" y="3249"/>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65" name="Oval 85">
                <a:extLst>
                  <a:ext uri="{FF2B5EF4-FFF2-40B4-BE49-F238E27FC236}">
                    <a16:creationId xmlns:a16="http://schemas.microsoft.com/office/drawing/2014/main" id="{EFC3C902-3923-D098-3E0B-5F83C238387D}"/>
                  </a:ext>
                </a:extLst>
              </p:cNvPr>
              <p:cNvSpPr>
                <a:spLocks noChangeArrowheads="1"/>
              </p:cNvSpPr>
              <p:nvPr/>
            </p:nvSpPr>
            <p:spPr bwMode="auto">
              <a:xfrm>
                <a:off x="1452" y="3306"/>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66" name="Oval 86">
                <a:extLst>
                  <a:ext uri="{FF2B5EF4-FFF2-40B4-BE49-F238E27FC236}">
                    <a16:creationId xmlns:a16="http://schemas.microsoft.com/office/drawing/2014/main" id="{3B71C1F9-5336-5B03-9481-AD1F65406A71}"/>
                  </a:ext>
                </a:extLst>
              </p:cNvPr>
              <p:cNvSpPr>
                <a:spLocks noChangeArrowheads="1"/>
              </p:cNvSpPr>
              <p:nvPr/>
            </p:nvSpPr>
            <p:spPr bwMode="auto">
              <a:xfrm>
                <a:off x="1452" y="3180"/>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67" name="Oval 87">
                <a:extLst>
                  <a:ext uri="{FF2B5EF4-FFF2-40B4-BE49-F238E27FC236}">
                    <a16:creationId xmlns:a16="http://schemas.microsoft.com/office/drawing/2014/main" id="{8719A017-C447-9DC4-FB85-F6A4B6FA438F}"/>
                  </a:ext>
                </a:extLst>
              </p:cNvPr>
              <p:cNvSpPr>
                <a:spLocks noChangeArrowheads="1"/>
              </p:cNvSpPr>
              <p:nvPr/>
            </p:nvSpPr>
            <p:spPr bwMode="auto">
              <a:xfrm>
                <a:off x="1284" y="3177"/>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68" name="Oval 88">
                <a:extLst>
                  <a:ext uri="{FF2B5EF4-FFF2-40B4-BE49-F238E27FC236}">
                    <a16:creationId xmlns:a16="http://schemas.microsoft.com/office/drawing/2014/main" id="{C10DD9E6-8A50-1FFD-CD1C-58321A84F916}"/>
                  </a:ext>
                </a:extLst>
              </p:cNvPr>
              <p:cNvSpPr>
                <a:spLocks noChangeArrowheads="1"/>
              </p:cNvSpPr>
              <p:nvPr/>
            </p:nvSpPr>
            <p:spPr bwMode="auto">
              <a:xfrm>
                <a:off x="1062" y="3162"/>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69" name="Oval 89">
                <a:extLst>
                  <a:ext uri="{FF2B5EF4-FFF2-40B4-BE49-F238E27FC236}">
                    <a16:creationId xmlns:a16="http://schemas.microsoft.com/office/drawing/2014/main" id="{B47A8A47-810B-9829-1395-B24954BE7E1A}"/>
                  </a:ext>
                </a:extLst>
              </p:cNvPr>
              <p:cNvSpPr>
                <a:spLocks noChangeArrowheads="1"/>
              </p:cNvSpPr>
              <p:nvPr/>
            </p:nvSpPr>
            <p:spPr bwMode="auto">
              <a:xfrm>
                <a:off x="1158" y="3015"/>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70" name="Oval 90">
                <a:extLst>
                  <a:ext uri="{FF2B5EF4-FFF2-40B4-BE49-F238E27FC236}">
                    <a16:creationId xmlns:a16="http://schemas.microsoft.com/office/drawing/2014/main" id="{6317F463-232B-EA19-2FA9-AE606730359D}"/>
                  </a:ext>
                </a:extLst>
              </p:cNvPr>
              <p:cNvSpPr>
                <a:spLocks noChangeArrowheads="1"/>
              </p:cNvSpPr>
              <p:nvPr/>
            </p:nvSpPr>
            <p:spPr bwMode="auto">
              <a:xfrm>
                <a:off x="996" y="2964"/>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71" name="Oval 91">
                <a:extLst>
                  <a:ext uri="{FF2B5EF4-FFF2-40B4-BE49-F238E27FC236}">
                    <a16:creationId xmlns:a16="http://schemas.microsoft.com/office/drawing/2014/main" id="{DC675CEF-C4BD-C8E5-C10C-435D5DAFE8CD}"/>
                  </a:ext>
                </a:extLst>
              </p:cNvPr>
              <p:cNvSpPr>
                <a:spLocks noChangeArrowheads="1"/>
              </p:cNvSpPr>
              <p:nvPr/>
            </p:nvSpPr>
            <p:spPr bwMode="auto">
              <a:xfrm>
                <a:off x="1140" y="2859"/>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72" name="Oval 92">
                <a:extLst>
                  <a:ext uri="{FF2B5EF4-FFF2-40B4-BE49-F238E27FC236}">
                    <a16:creationId xmlns:a16="http://schemas.microsoft.com/office/drawing/2014/main" id="{FFCBA6D6-2AB8-A142-5664-39F27683BA95}"/>
                  </a:ext>
                </a:extLst>
              </p:cNvPr>
              <p:cNvSpPr>
                <a:spLocks noChangeArrowheads="1"/>
              </p:cNvSpPr>
              <p:nvPr/>
            </p:nvSpPr>
            <p:spPr bwMode="auto">
              <a:xfrm>
                <a:off x="945" y="2820"/>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73" name="Oval 93">
                <a:extLst>
                  <a:ext uri="{FF2B5EF4-FFF2-40B4-BE49-F238E27FC236}">
                    <a16:creationId xmlns:a16="http://schemas.microsoft.com/office/drawing/2014/main" id="{530DD771-B8EC-D2F7-502B-920B1846AE05}"/>
                  </a:ext>
                </a:extLst>
              </p:cNvPr>
              <p:cNvSpPr>
                <a:spLocks noChangeArrowheads="1"/>
              </p:cNvSpPr>
              <p:nvPr/>
            </p:nvSpPr>
            <p:spPr bwMode="auto">
              <a:xfrm>
                <a:off x="963" y="2775"/>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74" name="Oval 94">
                <a:extLst>
                  <a:ext uri="{FF2B5EF4-FFF2-40B4-BE49-F238E27FC236}">
                    <a16:creationId xmlns:a16="http://schemas.microsoft.com/office/drawing/2014/main" id="{C6234686-C98F-9B2B-5ADC-1E2EFEC69F1A}"/>
                  </a:ext>
                </a:extLst>
              </p:cNvPr>
              <p:cNvSpPr>
                <a:spLocks noChangeArrowheads="1"/>
              </p:cNvSpPr>
              <p:nvPr/>
            </p:nvSpPr>
            <p:spPr bwMode="auto">
              <a:xfrm>
                <a:off x="999" y="2715"/>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75" name="Oval 95">
                <a:extLst>
                  <a:ext uri="{FF2B5EF4-FFF2-40B4-BE49-F238E27FC236}">
                    <a16:creationId xmlns:a16="http://schemas.microsoft.com/office/drawing/2014/main" id="{59F37E50-B72B-A779-BB2F-1CB273D3DCB1}"/>
                  </a:ext>
                </a:extLst>
              </p:cNvPr>
              <p:cNvSpPr>
                <a:spLocks noChangeArrowheads="1"/>
              </p:cNvSpPr>
              <p:nvPr/>
            </p:nvSpPr>
            <p:spPr bwMode="auto">
              <a:xfrm>
                <a:off x="1005" y="2655"/>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76" name="Oval 96">
                <a:extLst>
                  <a:ext uri="{FF2B5EF4-FFF2-40B4-BE49-F238E27FC236}">
                    <a16:creationId xmlns:a16="http://schemas.microsoft.com/office/drawing/2014/main" id="{CDFE229E-9648-5226-CEDA-3467FABF5224}"/>
                  </a:ext>
                </a:extLst>
              </p:cNvPr>
              <p:cNvSpPr>
                <a:spLocks noChangeArrowheads="1"/>
              </p:cNvSpPr>
              <p:nvPr/>
            </p:nvSpPr>
            <p:spPr bwMode="auto">
              <a:xfrm>
                <a:off x="1059" y="2604"/>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77" name="Oval 97">
                <a:extLst>
                  <a:ext uri="{FF2B5EF4-FFF2-40B4-BE49-F238E27FC236}">
                    <a16:creationId xmlns:a16="http://schemas.microsoft.com/office/drawing/2014/main" id="{628B88EA-620C-8496-56F3-19C65CEBC235}"/>
                  </a:ext>
                </a:extLst>
              </p:cNvPr>
              <p:cNvSpPr>
                <a:spLocks noChangeArrowheads="1"/>
              </p:cNvSpPr>
              <p:nvPr/>
            </p:nvSpPr>
            <p:spPr bwMode="auto">
              <a:xfrm>
                <a:off x="1104" y="2553"/>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78" name="Oval 98">
                <a:extLst>
                  <a:ext uri="{FF2B5EF4-FFF2-40B4-BE49-F238E27FC236}">
                    <a16:creationId xmlns:a16="http://schemas.microsoft.com/office/drawing/2014/main" id="{E566D6E8-8176-F758-4FEB-CF64DD0D1F12}"/>
                  </a:ext>
                </a:extLst>
              </p:cNvPr>
              <p:cNvSpPr>
                <a:spLocks noChangeArrowheads="1"/>
              </p:cNvSpPr>
              <p:nvPr/>
            </p:nvSpPr>
            <p:spPr bwMode="auto">
              <a:xfrm>
                <a:off x="1107" y="2502"/>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79" name="Oval 99">
                <a:extLst>
                  <a:ext uri="{FF2B5EF4-FFF2-40B4-BE49-F238E27FC236}">
                    <a16:creationId xmlns:a16="http://schemas.microsoft.com/office/drawing/2014/main" id="{0E1C5BC5-F309-0B27-450E-26CA38B42C51}"/>
                  </a:ext>
                </a:extLst>
              </p:cNvPr>
              <p:cNvSpPr>
                <a:spLocks noChangeArrowheads="1"/>
              </p:cNvSpPr>
              <p:nvPr/>
            </p:nvSpPr>
            <p:spPr bwMode="auto">
              <a:xfrm>
                <a:off x="1182" y="2493"/>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80" name="Oval 100">
                <a:extLst>
                  <a:ext uri="{FF2B5EF4-FFF2-40B4-BE49-F238E27FC236}">
                    <a16:creationId xmlns:a16="http://schemas.microsoft.com/office/drawing/2014/main" id="{CD033C4F-B4C3-6DD0-89C8-8316A292070F}"/>
                  </a:ext>
                </a:extLst>
              </p:cNvPr>
              <p:cNvSpPr>
                <a:spLocks noChangeArrowheads="1"/>
              </p:cNvSpPr>
              <p:nvPr/>
            </p:nvSpPr>
            <p:spPr bwMode="auto">
              <a:xfrm>
                <a:off x="1221" y="2433"/>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81" name="Oval 101">
                <a:extLst>
                  <a:ext uri="{FF2B5EF4-FFF2-40B4-BE49-F238E27FC236}">
                    <a16:creationId xmlns:a16="http://schemas.microsoft.com/office/drawing/2014/main" id="{61A8511C-3159-B67F-A52A-C4B1A850F3FE}"/>
                  </a:ext>
                </a:extLst>
              </p:cNvPr>
              <p:cNvSpPr>
                <a:spLocks noChangeArrowheads="1"/>
              </p:cNvSpPr>
              <p:nvPr/>
            </p:nvSpPr>
            <p:spPr bwMode="auto">
              <a:xfrm>
                <a:off x="1317" y="2427"/>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82" name="Oval 102">
                <a:extLst>
                  <a:ext uri="{FF2B5EF4-FFF2-40B4-BE49-F238E27FC236}">
                    <a16:creationId xmlns:a16="http://schemas.microsoft.com/office/drawing/2014/main" id="{B3EA55C2-14D6-E366-7284-B84F04EEEE35}"/>
                  </a:ext>
                </a:extLst>
              </p:cNvPr>
              <p:cNvSpPr>
                <a:spLocks noChangeArrowheads="1"/>
              </p:cNvSpPr>
              <p:nvPr/>
            </p:nvSpPr>
            <p:spPr bwMode="auto">
              <a:xfrm>
                <a:off x="1425" y="2433"/>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83" name="Oval 103">
                <a:extLst>
                  <a:ext uri="{FF2B5EF4-FFF2-40B4-BE49-F238E27FC236}">
                    <a16:creationId xmlns:a16="http://schemas.microsoft.com/office/drawing/2014/main" id="{9A970616-50BF-29C0-8A96-513A3EB6BD63}"/>
                  </a:ext>
                </a:extLst>
              </p:cNvPr>
              <p:cNvSpPr>
                <a:spLocks noChangeArrowheads="1"/>
              </p:cNvSpPr>
              <p:nvPr/>
            </p:nvSpPr>
            <p:spPr bwMode="auto">
              <a:xfrm>
                <a:off x="1497" y="2079"/>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84" name="Oval 104">
                <a:extLst>
                  <a:ext uri="{FF2B5EF4-FFF2-40B4-BE49-F238E27FC236}">
                    <a16:creationId xmlns:a16="http://schemas.microsoft.com/office/drawing/2014/main" id="{B671C7CD-AE72-8924-71F1-E3D9E0EB6511}"/>
                  </a:ext>
                </a:extLst>
              </p:cNvPr>
              <p:cNvSpPr>
                <a:spLocks noChangeArrowheads="1"/>
              </p:cNvSpPr>
              <p:nvPr/>
            </p:nvSpPr>
            <p:spPr bwMode="auto">
              <a:xfrm>
                <a:off x="1704" y="2175"/>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85" name="Oval 105">
                <a:extLst>
                  <a:ext uri="{FF2B5EF4-FFF2-40B4-BE49-F238E27FC236}">
                    <a16:creationId xmlns:a16="http://schemas.microsoft.com/office/drawing/2014/main" id="{6979D762-94F0-2317-AB34-DA876C7CABF5}"/>
                  </a:ext>
                </a:extLst>
              </p:cNvPr>
              <p:cNvSpPr>
                <a:spLocks noChangeArrowheads="1"/>
              </p:cNvSpPr>
              <p:nvPr/>
            </p:nvSpPr>
            <p:spPr bwMode="auto">
              <a:xfrm>
                <a:off x="1791" y="2304"/>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86" name="Oval 106">
                <a:extLst>
                  <a:ext uri="{FF2B5EF4-FFF2-40B4-BE49-F238E27FC236}">
                    <a16:creationId xmlns:a16="http://schemas.microsoft.com/office/drawing/2014/main" id="{1B48F458-175A-D571-4E85-19F68520D371}"/>
                  </a:ext>
                </a:extLst>
              </p:cNvPr>
              <p:cNvSpPr>
                <a:spLocks noChangeArrowheads="1"/>
              </p:cNvSpPr>
              <p:nvPr/>
            </p:nvSpPr>
            <p:spPr bwMode="auto">
              <a:xfrm>
                <a:off x="1953" y="1938"/>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87" name="Oval 107">
                <a:extLst>
                  <a:ext uri="{FF2B5EF4-FFF2-40B4-BE49-F238E27FC236}">
                    <a16:creationId xmlns:a16="http://schemas.microsoft.com/office/drawing/2014/main" id="{47613332-5B44-B615-62E2-6EAD9C998AAF}"/>
                  </a:ext>
                </a:extLst>
              </p:cNvPr>
              <p:cNvSpPr>
                <a:spLocks noChangeArrowheads="1"/>
              </p:cNvSpPr>
              <p:nvPr/>
            </p:nvSpPr>
            <p:spPr bwMode="auto">
              <a:xfrm>
                <a:off x="2085" y="2199"/>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88" name="Oval 108">
                <a:extLst>
                  <a:ext uri="{FF2B5EF4-FFF2-40B4-BE49-F238E27FC236}">
                    <a16:creationId xmlns:a16="http://schemas.microsoft.com/office/drawing/2014/main" id="{93339FC2-9100-2EC0-F086-864256C8AFA2}"/>
                  </a:ext>
                </a:extLst>
              </p:cNvPr>
              <p:cNvSpPr>
                <a:spLocks noChangeArrowheads="1"/>
              </p:cNvSpPr>
              <p:nvPr/>
            </p:nvSpPr>
            <p:spPr bwMode="auto">
              <a:xfrm>
                <a:off x="2121" y="2328"/>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89" name="Oval 109">
                <a:extLst>
                  <a:ext uri="{FF2B5EF4-FFF2-40B4-BE49-F238E27FC236}">
                    <a16:creationId xmlns:a16="http://schemas.microsoft.com/office/drawing/2014/main" id="{4A052212-BBC6-29AB-0AF7-56B9D7A01356}"/>
                  </a:ext>
                </a:extLst>
              </p:cNvPr>
              <p:cNvSpPr>
                <a:spLocks noChangeArrowheads="1"/>
              </p:cNvSpPr>
              <p:nvPr/>
            </p:nvSpPr>
            <p:spPr bwMode="auto">
              <a:xfrm>
                <a:off x="2646" y="1773"/>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90" name="Oval 110">
                <a:extLst>
                  <a:ext uri="{FF2B5EF4-FFF2-40B4-BE49-F238E27FC236}">
                    <a16:creationId xmlns:a16="http://schemas.microsoft.com/office/drawing/2014/main" id="{D26CCA90-8189-BFB7-041D-0F28E1C56906}"/>
                  </a:ext>
                </a:extLst>
              </p:cNvPr>
              <p:cNvSpPr>
                <a:spLocks noChangeArrowheads="1"/>
              </p:cNvSpPr>
              <p:nvPr/>
            </p:nvSpPr>
            <p:spPr bwMode="auto">
              <a:xfrm>
                <a:off x="2631" y="1875"/>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91" name="Oval 111">
                <a:extLst>
                  <a:ext uri="{FF2B5EF4-FFF2-40B4-BE49-F238E27FC236}">
                    <a16:creationId xmlns:a16="http://schemas.microsoft.com/office/drawing/2014/main" id="{471C5A7A-E20F-2927-B45D-1058FFFC65AA}"/>
                  </a:ext>
                </a:extLst>
              </p:cNvPr>
              <p:cNvSpPr>
                <a:spLocks noChangeArrowheads="1"/>
              </p:cNvSpPr>
              <p:nvPr/>
            </p:nvSpPr>
            <p:spPr bwMode="auto">
              <a:xfrm>
                <a:off x="2868" y="2100"/>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92" name="Oval 112">
                <a:extLst>
                  <a:ext uri="{FF2B5EF4-FFF2-40B4-BE49-F238E27FC236}">
                    <a16:creationId xmlns:a16="http://schemas.microsoft.com/office/drawing/2014/main" id="{488B24A2-E158-9AFE-0905-A9B5015B3AAA}"/>
                  </a:ext>
                </a:extLst>
              </p:cNvPr>
              <p:cNvSpPr>
                <a:spLocks noChangeArrowheads="1"/>
              </p:cNvSpPr>
              <p:nvPr/>
            </p:nvSpPr>
            <p:spPr bwMode="auto">
              <a:xfrm>
                <a:off x="3315" y="2115"/>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93" name="Oval 113">
                <a:extLst>
                  <a:ext uri="{FF2B5EF4-FFF2-40B4-BE49-F238E27FC236}">
                    <a16:creationId xmlns:a16="http://schemas.microsoft.com/office/drawing/2014/main" id="{1D3821E2-4484-8228-9CEB-FD5C2BF5C499}"/>
                  </a:ext>
                </a:extLst>
              </p:cNvPr>
              <p:cNvSpPr>
                <a:spLocks noChangeArrowheads="1"/>
              </p:cNvSpPr>
              <p:nvPr/>
            </p:nvSpPr>
            <p:spPr bwMode="auto">
              <a:xfrm>
                <a:off x="3057" y="2322"/>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94" name="Oval 114">
                <a:extLst>
                  <a:ext uri="{FF2B5EF4-FFF2-40B4-BE49-F238E27FC236}">
                    <a16:creationId xmlns:a16="http://schemas.microsoft.com/office/drawing/2014/main" id="{9EF79603-AD5B-EC42-3B43-FC3CACB0FC35}"/>
                  </a:ext>
                </a:extLst>
              </p:cNvPr>
              <p:cNvSpPr>
                <a:spLocks noChangeArrowheads="1"/>
              </p:cNvSpPr>
              <p:nvPr/>
            </p:nvSpPr>
            <p:spPr bwMode="auto">
              <a:xfrm>
                <a:off x="3573" y="1641"/>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95" name="Oval 115">
                <a:extLst>
                  <a:ext uri="{FF2B5EF4-FFF2-40B4-BE49-F238E27FC236}">
                    <a16:creationId xmlns:a16="http://schemas.microsoft.com/office/drawing/2014/main" id="{92035BEB-39BA-6BF4-19A5-4770603B3646}"/>
                  </a:ext>
                </a:extLst>
              </p:cNvPr>
              <p:cNvSpPr>
                <a:spLocks noChangeArrowheads="1"/>
              </p:cNvSpPr>
              <p:nvPr/>
            </p:nvSpPr>
            <p:spPr bwMode="auto">
              <a:xfrm>
                <a:off x="3354" y="1335"/>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96" name="Oval 116">
                <a:extLst>
                  <a:ext uri="{FF2B5EF4-FFF2-40B4-BE49-F238E27FC236}">
                    <a16:creationId xmlns:a16="http://schemas.microsoft.com/office/drawing/2014/main" id="{D3E7C082-102D-FACD-9DD7-7F1FC269D807}"/>
                  </a:ext>
                </a:extLst>
              </p:cNvPr>
              <p:cNvSpPr>
                <a:spLocks noChangeArrowheads="1"/>
              </p:cNvSpPr>
              <p:nvPr/>
            </p:nvSpPr>
            <p:spPr bwMode="auto">
              <a:xfrm>
                <a:off x="3948" y="1728"/>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97" name="Oval 117">
                <a:extLst>
                  <a:ext uri="{FF2B5EF4-FFF2-40B4-BE49-F238E27FC236}">
                    <a16:creationId xmlns:a16="http://schemas.microsoft.com/office/drawing/2014/main" id="{11B4459A-FCCC-E17F-2C8A-071C5556059E}"/>
                  </a:ext>
                </a:extLst>
              </p:cNvPr>
              <p:cNvSpPr>
                <a:spLocks noChangeArrowheads="1"/>
              </p:cNvSpPr>
              <p:nvPr/>
            </p:nvSpPr>
            <p:spPr bwMode="auto">
              <a:xfrm>
                <a:off x="3861" y="2514"/>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98" name="Oval 118">
                <a:extLst>
                  <a:ext uri="{FF2B5EF4-FFF2-40B4-BE49-F238E27FC236}">
                    <a16:creationId xmlns:a16="http://schemas.microsoft.com/office/drawing/2014/main" id="{F0B2B29C-DAE4-A9B4-6BA7-8A658C5F280D}"/>
                  </a:ext>
                </a:extLst>
              </p:cNvPr>
              <p:cNvSpPr>
                <a:spLocks noChangeArrowheads="1"/>
              </p:cNvSpPr>
              <p:nvPr/>
            </p:nvSpPr>
            <p:spPr bwMode="auto">
              <a:xfrm>
                <a:off x="3102" y="2538"/>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199" name="Oval 119">
                <a:extLst>
                  <a:ext uri="{FF2B5EF4-FFF2-40B4-BE49-F238E27FC236}">
                    <a16:creationId xmlns:a16="http://schemas.microsoft.com/office/drawing/2014/main" id="{5AF6B559-6FAE-6288-32EA-0E5924B1EA15}"/>
                  </a:ext>
                </a:extLst>
              </p:cNvPr>
              <p:cNvSpPr>
                <a:spLocks noChangeArrowheads="1"/>
              </p:cNvSpPr>
              <p:nvPr/>
            </p:nvSpPr>
            <p:spPr bwMode="auto">
              <a:xfrm>
                <a:off x="3273" y="2688"/>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00" name="Oval 120">
                <a:extLst>
                  <a:ext uri="{FF2B5EF4-FFF2-40B4-BE49-F238E27FC236}">
                    <a16:creationId xmlns:a16="http://schemas.microsoft.com/office/drawing/2014/main" id="{57642DBB-A13E-2FCE-9F17-C4EF94636763}"/>
                  </a:ext>
                </a:extLst>
              </p:cNvPr>
              <p:cNvSpPr>
                <a:spLocks noChangeArrowheads="1"/>
              </p:cNvSpPr>
              <p:nvPr/>
            </p:nvSpPr>
            <p:spPr bwMode="auto">
              <a:xfrm>
                <a:off x="4722" y="2715"/>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01" name="Oval 121">
                <a:extLst>
                  <a:ext uri="{FF2B5EF4-FFF2-40B4-BE49-F238E27FC236}">
                    <a16:creationId xmlns:a16="http://schemas.microsoft.com/office/drawing/2014/main" id="{5DD911BD-AF57-3FFD-2A12-A2DC1D9B17F0}"/>
                  </a:ext>
                </a:extLst>
              </p:cNvPr>
              <p:cNvSpPr>
                <a:spLocks noChangeArrowheads="1"/>
              </p:cNvSpPr>
              <p:nvPr/>
            </p:nvSpPr>
            <p:spPr bwMode="auto">
              <a:xfrm>
                <a:off x="3696" y="3081"/>
                <a:ext cx="60" cy="60"/>
              </a:xfrm>
              <a:prstGeom prst="ellipse">
                <a:avLst/>
              </a:prstGeom>
              <a:noFill/>
              <a:ln w="19050">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grpSp>
        <p:sp>
          <p:nvSpPr>
            <p:cNvPr id="153" name="Rectangle 122">
              <a:extLst>
                <a:ext uri="{FF2B5EF4-FFF2-40B4-BE49-F238E27FC236}">
                  <a16:creationId xmlns:a16="http://schemas.microsoft.com/office/drawing/2014/main" id="{A230478E-9BB7-1272-CC72-AA9819EAC704}"/>
                </a:ext>
              </a:extLst>
            </p:cNvPr>
            <p:cNvSpPr>
              <a:spLocks noChangeArrowheads="1"/>
            </p:cNvSpPr>
            <p:nvPr/>
          </p:nvSpPr>
          <p:spPr bwMode="auto">
            <a:xfrm>
              <a:off x="813" y="2034"/>
              <a:ext cx="138" cy="1119"/>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a:solidFill>
                  <a:srgbClr val="3366FF"/>
                </a:solidFill>
                <a:latin typeface="Times New Roman" panose="02020603050405020304" pitchFamily="18" charset="0"/>
              </a:endParaRPr>
            </a:p>
          </p:txBody>
        </p:sp>
        <p:sp>
          <p:nvSpPr>
            <p:cNvPr id="154" name="Text Box 123">
              <a:extLst>
                <a:ext uri="{FF2B5EF4-FFF2-40B4-BE49-F238E27FC236}">
                  <a16:creationId xmlns:a16="http://schemas.microsoft.com/office/drawing/2014/main" id="{447AD391-DA16-CF17-79F9-6671672BB195}"/>
                </a:ext>
              </a:extLst>
            </p:cNvPr>
            <p:cNvSpPr txBox="1">
              <a:spLocks noChangeArrowheads="1"/>
            </p:cNvSpPr>
            <p:nvPr/>
          </p:nvSpPr>
          <p:spPr bwMode="auto">
            <a:xfrm>
              <a:off x="1005" y="1960"/>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54</a:t>
              </a:r>
              <a:endParaRPr lang="en-US" altLang="en-US" sz="1200" b="1"/>
            </a:p>
          </p:txBody>
        </p:sp>
      </p:grpSp>
      <p:grpSp>
        <p:nvGrpSpPr>
          <p:cNvPr id="202" name="Group 124">
            <a:extLst>
              <a:ext uri="{FF2B5EF4-FFF2-40B4-BE49-F238E27FC236}">
                <a16:creationId xmlns:a16="http://schemas.microsoft.com/office/drawing/2014/main" id="{53D590B1-8390-27AC-CBFA-788814949A45}"/>
              </a:ext>
            </a:extLst>
          </p:cNvPr>
          <p:cNvGrpSpPr>
            <a:grpSpLocks/>
          </p:cNvGrpSpPr>
          <p:nvPr/>
        </p:nvGrpSpPr>
        <p:grpSpPr bwMode="auto">
          <a:xfrm>
            <a:off x="2805113" y="1806581"/>
            <a:ext cx="3438525" cy="3824288"/>
            <a:chOff x="1527" y="790"/>
            <a:chExt cx="2166" cy="2409"/>
          </a:xfrm>
        </p:grpSpPr>
        <p:sp>
          <p:nvSpPr>
            <p:cNvPr id="203" name="Line 125">
              <a:extLst>
                <a:ext uri="{FF2B5EF4-FFF2-40B4-BE49-F238E27FC236}">
                  <a16:creationId xmlns:a16="http://schemas.microsoft.com/office/drawing/2014/main" id="{1AEDF8E8-4D9A-F663-9900-2405950E4EE4}"/>
                </a:ext>
              </a:extLst>
            </p:cNvPr>
            <p:cNvSpPr>
              <a:spLocks noChangeShapeType="1"/>
            </p:cNvSpPr>
            <p:nvPr/>
          </p:nvSpPr>
          <p:spPr bwMode="auto">
            <a:xfrm flipH="1" flipV="1">
              <a:off x="2000" y="996"/>
              <a:ext cx="231" cy="351"/>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126">
              <a:extLst>
                <a:ext uri="{FF2B5EF4-FFF2-40B4-BE49-F238E27FC236}">
                  <a16:creationId xmlns:a16="http://schemas.microsoft.com/office/drawing/2014/main" id="{248ACBD5-DE14-0833-FC53-41EF40370081}"/>
                </a:ext>
              </a:extLst>
            </p:cNvPr>
            <p:cNvSpPr>
              <a:spLocks noChangeShapeType="1"/>
            </p:cNvSpPr>
            <p:nvPr/>
          </p:nvSpPr>
          <p:spPr bwMode="auto">
            <a:xfrm flipH="1" flipV="1">
              <a:off x="2196" y="987"/>
              <a:ext cx="35" cy="360"/>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127">
              <a:extLst>
                <a:ext uri="{FF2B5EF4-FFF2-40B4-BE49-F238E27FC236}">
                  <a16:creationId xmlns:a16="http://schemas.microsoft.com/office/drawing/2014/main" id="{040D9224-9693-A3B6-226A-3EBBD27D7E85}"/>
                </a:ext>
              </a:extLst>
            </p:cNvPr>
            <p:cNvSpPr>
              <a:spLocks noChangeShapeType="1"/>
            </p:cNvSpPr>
            <p:nvPr/>
          </p:nvSpPr>
          <p:spPr bwMode="auto">
            <a:xfrm flipV="1">
              <a:off x="2231" y="1013"/>
              <a:ext cx="170" cy="334"/>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128">
              <a:extLst>
                <a:ext uri="{FF2B5EF4-FFF2-40B4-BE49-F238E27FC236}">
                  <a16:creationId xmlns:a16="http://schemas.microsoft.com/office/drawing/2014/main" id="{3FBA6912-B4AF-7892-BFA3-3BD12A9A7FA2}"/>
                </a:ext>
              </a:extLst>
            </p:cNvPr>
            <p:cNvSpPr>
              <a:spLocks noChangeShapeType="1"/>
            </p:cNvSpPr>
            <p:nvPr/>
          </p:nvSpPr>
          <p:spPr bwMode="auto">
            <a:xfrm flipH="1" flipV="1">
              <a:off x="2231" y="1347"/>
              <a:ext cx="1150" cy="18"/>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129">
              <a:extLst>
                <a:ext uri="{FF2B5EF4-FFF2-40B4-BE49-F238E27FC236}">
                  <a16:creationId xmlns:a16="http://schemas.microsoft.com/office/drawing/2014/main" id="{78DC4F66-57CE-6610-36BC-F7517C14F7AC}"/>
                </a:ext>
              </a:extLst>
            </p:cNvPr>
            <p:cNvSpPr>
              <a:spLocks noChangeShapeType="1"/>
            </p:cNvSpPr>
            <p:nvPr/>
          </p:nvSpPr>
          <p:spPr bwMode="auto">
            <a:xfrm flipV="1">
              <a:off x="1527" y="1347"/>
              <a:ext cx="704" cy="763"/>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130">
              <a:extLst>
                <a:ext uri="{FF2B5EF4-FFF2-40B4-BE49-F238E27FC236}">
                  <a16:creationId xmlns:a16="http://schemas.microsoft.com/office/drawing/2014/main" id="{44C048C9-0188-254A-8E1D-C003BED6AA46}"/>
                </a:ext>
              </a:extLst>
            </p:cNvPr>
            <p:cNvSpPr>
              <a:spLocks noChangeShapeType="1"/>
            </p:cNvSpPr>
            <p:nvPr/>
          </p:nvSpPr>
          <p:spPr bwMode="auto">
            <a:xfrm flipH="1" flipV="1">
              <a:off x="2231" y="1347"/>
              <a:ext cx="152" cy="712"/>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131">
              <a:extLst>
                <a:ext uri="{FF2B5EF4-FFF2-40B4-BE49-F238E27FC236}">
                  <a16:creationId xmlns:a16="http://schemas.microsoft.com/office/drawing/2014/main" id="{E9B50247-CF3D-20E7-5AEB-0AE0CA04906A}"/>
                </a:ext>
              </a:extLst>
            </p:cNvPr>
            <p:cNvSpPr>
              <a:spLocks noChangeShapeType="1"/>
            </p:cNvSpPr>
            <p:nvPr/>
          </p:nvSpPr>
          <p:spPr bwMode="auto">
            <a:xfrm flipV="1">
              <a:off x="1982" y="1347"/>
              <a:ext cx="249" cy="618"/>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132">
              <a:extLst>
                <a:ext uri="{FF2B5EF4-FFF2-40B4-BE49-F238E27FC236}">
                  <a16:creationId xmlns:a16="http://schemas.microsoft.com/office/drawing/2014/main" id="{5BACE159-1B56-3C64-48F7-DE0F5EED98CE}"/>
                </a:ext>
              </a:extLst>
            </p:cNvPr>
            <p:cNvSpPr>
              <a:spLocks noChangeShapeType="1"/>
            </p:cNvSpPr>
            <p:nvPr/>
          </p:nvSpPr>
          <p:spPr bwMode="auto">
            <a:xfrm flipH="1" flipV="1">
              <a:off x="2231" y="1347"/>
              <a:ext cx="892" cy="1852"/>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133">
              <a:extLst>
                <a:ext uri="{FF2B5EF4-FFF2-40B4-BE49-F238E27FC236}">
                  <a16:creationId xmlns:a16="http://schemas.microsoft.com/office/drawing/2014/main" id="{DB1A7717-2B8F-3071-2FFF-38E61F218550}"/>
                </a:ext>
              </a:extLst>
            </p:cNvPr>
            <p:cNvSpPr>
              <a:spLocks noChangeShapeType="1"/>
            </p:cNvSpPr>
            <p:nvPr/>
          </p:nvSpPr>
          <p:spPr bwMode="auto">
            <a:xfrm flipH="1">
              <a:off x="2231" y="790"/>
              <a:ext cx="1462" cy="557"/>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134">
              <a:extLst>
                <a:ext uri="{FF2B5EF4-FFF2-40B4-BE49-F238E27FC236}">
                  <a16:creationId xmlns:a16="http://schemas.microsoft.com/office/drawing/2014/main" id="{FD81393C-B714-A067-A52F-2ECD2BADAA36}"/>
                </a:ext>
              </a:extLst>
            </p:cNvPr>
            <p:cNvSpPr>
              <a:spLocks noChangeShapeType="1"/>
            </p:cNvSpPr>
            <p:nvPr/>
          </p:nvSpPr>
          <p:spPr bwMode="auto">
            <a:xfrm flipH="1" flipV="1">
              <a:off x="2231" y="1347"/>
              <a:ext cx="179" cy="138"/>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135">
              <a:extLst>
                <a:ext uri="{FF2B5EF4-FFF2-40B4-BE49-F238E27FC236}">
                  <a16:creationId xmlns:a16="http://schemas.microsoft.com/office/drawing/2014/main" id="{08F9F6C6-0A46-A0D7-E012-C86DF3D23D3E}"/>
                </a:ext>
              </a:extLst>
            </p:cNvPr>
            <p:cNvSpPr>
              <a:spLocks noChangeShapeType="1"/>
            </p:cNvSpPr>
            <p:nvPr/>
          </p:nvSpPr>
          <p:spPr bwMode="auto">
            <a:xfrm>
              <a:off x="1839" y="1313"/>
              <a:ext cx="392" cy="34"/>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136">
              <a:extLst>
                <a:ext uri="{FF2B5EF4-FFF2-40B4-BE49-F238E27FC236}">
                  <a16:creationId xmlns:a16="http://schemas.microsoft.com/office/drawing/2014/main" id="{53D38DCE-157D-CB96-9B60-7C221559459B}"/>
                </a:ext>
              </a:extLst>
            </p:cNvPr>
            <p:cNvSpPr>
              <a:spLocks noChangeShapeType="1"/>
            </p:cNvSpPr>
            <p:nvPr/>
          </p:nvSpPr>
          <p:spPr bwMode="auto">
            <a:xfrm>
              <a:off x="1848" y="1176"/>
              <a:ext cx="383" cy="171"/>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137">
              <a:extLst>
                <a:ext uri="{FF2B5EF4-FFF2-40B4-BE49-F238E27FC236}">
                  <a16:creationId xmlns:a16="http://schemas.microsoft.com/office/drawing/2014/main" id="{B630520B-9C0E-5897-AE87-6FC70AE11BD4}"/>
                </a:ext>
              </a:extLst>
            </p:cNvPr>
            <p:cNvSpPr>
              <a:spLocks noChangeShapeType="1"/>
            </p:cNvSpPr>
            <p:nvPr/>
          </p:nvSpPr>
          <p:spPr bwMode="auto">
            <a:xfrm>
              <a:off x="1857" y="1047"/>
              <a:ext cx="374" cy="300"/>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138">
              <a:extLst>
                <a:ext uri="{FF2B5EF4-FFF2-40B4-BE49-F238E27FC236}">
                  <a16:creationId xmlns:a16="http://schemas.microsoft.com/office/drawing/2014/main" id="{B887CF7C-BFEA-71B5-EF80-533B6F69DE9B}"/>
                </a:ext>
              </a:extLst>
            </p:cNvPr>
            <p:cNvSpPr>
              <a:spLocks noChangeShapeType="1"/>
            </p:cNvSpPr>
            <p:nvPr/>
          </p:nvSpPr>
          <p:spPr bwMode="auto">
            <a:xfrm flipV="1">
              <a:off x="1732" y="1347"/>
              <a:ext cx="499" cy="858"/>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139">
              <a:extLst>
                <a:ext uri="{FF2B5EF4-FFF2-40B4-BE49-F238E27FC236}">
                  <a16:creationId xmlns:a16="http://schemas.microsoft.com/office/drawing/2014/main" id="{84439AD5-EAAC-16CF-41FD-CE594406BFD9}"/>
                </a:ext>
              </a:extLst>
            </p:cNvPr>
            <p:cNvSpPr>
              <a:spLocks noChangeShapeType="1"/>
            </p:cNvSpPr>
            <p:nvPr/>
          </p:nvSpPr>
          <p:spPr bwMode="auto">
            <a:xfrm flipV="1">
              <a:off x="2115" y="1347"/>
              <a:ext cx="116" cy="883"/>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140">
              <a:extLst>
                <a:ext uri="{FF2B5EF4-FFF2-40B4-BE49-F238E27FC236}">
                  <a16:creationId xmlns:a16="http://schemas.microsoft.com/office/drawing/2014/main" id="{C14D80F8-D472-C4D5-C96D-A1763964D906}"/>
                </a:ext>
              </a:extLst>
            </p:cNvPr>
            <p:cNvSpPr>
              <a:spLocks noChangeShapeType="1"/>
            </p:cNvSpPr>
            <p:nvPr/>
          </p:nvSpPr>
          <p:spPr bwMode="auto">
            <a:xfrm flipH="1">
              <a:off x="2231" y="1253"/>
              <a:ext cx="589" cy="94"/>
            </a:xfrm>
            <a:prstGeom prst="line">
              <a:avLst/>
            </a:prstGeom>
            <a:noFill/>
            <a:ln w="19050">
              <a:solidFill>
                <a:srgbClr val="9999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9" name="Group 141">
            <a:extLst>
              <a:ext uri="{FF2B5EF4-FFF2-40B4-BE49-F238E27FC236}">
                <a16:creationId xmlns:a16="http://schemas.microsoft.com/office/drawing/2014/main" id="{FF0237F8-218E-D7C5-7ABD-32A22B25463C}"/>
              </a:ext>
            </a:extLst>
          </p:cNvPr>
          <p:cNvGrpSpPr>
            <a:grpSpLocks/>
          </p:cNvGrpSpPr>
          <p:nvPr/>
        </p:nvGrpSpPr>
        <p:grpSpPr bwMode="auto">
          <a:xfrm>
            <a:off x="952500" y="1762131"/>
            <a:ext cx="5338763" cy="2085975"/>
            <a:chOff x="600" y="714"/>
            <a:chExt cx="3363" cy="1314"/>
          </a:xfrm>
        </p:grpSpPr>
        <p:grpSp>
          <p:nvGrpSpPr>
            <p:cNvPr id="220" name="Group 142">
              <a:extLst>
                <a:ext uri="{FF2B5EF4-FFF2-40B4-BE49-F238E27FC236}">
                  <a16:creationId xmlns:a16="http://schemas.microsoft.com/office/drawing/2014/main" id="{909C0FE4-4AF5-CF85-A6E2-3CE9C3FE664B}"/>
                </a:ext>
              </a:extLst>
            </p:cNvPr>
            <p:cNvGrpSpPr>
              <a:grpSpLocks/>
            </p:cNvGrpSpPr>
            <p:nvPr/>
          </p:nvGrpSpPr>
          <p:grpSpPr bwMode="auto">
            <a:xfrm>
              <a:off x="2046" y="714"/>
              <a:ext cx="1917" cy="750"/>
              <a:chOff x="1806" y="762"/>
              <a:chExt cx="1917" cy="750"/>
            </a:xfrm>
          </p:grpSpPr>
          <p:sp>
            <p:nvSpPr>
              <p:cNvPr id="223" name="Oval 143">
                <a:extLst>
                  <a:ext uri="{FF2B5EF4-FFF2-40B4-BE49-F238E27FC236}">
                    <a16:creationId xmlns:a16="http://schemas.microsoft.com/office/drawing/2014/main" id="{FF737ABB-B782-6DB3-4295-A866DF2EFD0D}"/>
                  </a:ext>
                </a:extLst>
              </p:cNvPr>
              <p:cNvSpPr>
                <a:spLocks noChangeArrowheads="1"/>
              </p:cNvSpPr>
              <p:nvPr/>
            </p:nvSpPr>
            <p:spPr bwMode="auto">
              <a:xfrm>
                <a:off x="1827" y="1017"/>
                <a:ext cx="60" cy="60"/>
              </a:xfrm>
              <a:prstGeom prst="ellipse">
                <a:avLst/>
              </a:prstGeom>
              <a:noFill/>
              <a:ln w="190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24" name="Oval 144">
                <a:extLst>
                  <a:ext uri="{FF2B5EF4-FFF2-40B4-BE49-F238E27FC236}">
                    <a16:creationId xmlns:a16="http://schemas.microsoft.com/office/drawing/2014/main" id="{AD6AAEC9-6CE0-3369-AD51-C001F4E0DEF2}"/>
                  </a:ext>
                </a:extLst>
              </p:cNvPr>
              <p:cNvSpPr>
                <a:spLocks noChangeArrowheads="1"/>
              </p:cNvSpPr>
              <p:nvPr/>
            </p:nvSpPr>
            <p:spPr bwMode="auto">
              <a:xfrm>
                <a:off x="1974" y="966"/>
                <a:ext cx="57" cy="60"/>
              </a:xfrm>
              <a:prstGeom prst="ellipse">
                <a:avLst/>
              </a:prstGeom>
              <a:noFill/>
              <a:ln w="190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25" name="Oval 145">
                <a:extLst>
                  <a:ext uri="{FF2B5EF4-FFF2-40B4-BE49-F238E27FC236}">
                    <a16:creationId xmlns:a16="http://schemas.microsoft.com/office/drawing/2014/main" id="{5E3869F1-A141-E0CF-A2CF-ABF61E5673D7}"/>
                  </a:ext>
                </a:extLst>
              </p:cNvPr>
              <p:cNvSpPr>
                <a:spLocks noChangeArrowheads="1"/>
              </p:cNvSpPr>
              <p:nvPr/>
            </p:nvSpPr>
            <p:spPr bwMode="auto">
              <a:xfrm>
                <a:off x="2166" y="960"/>
                <a:ext cx="60" cy="60"/>
              </a:xfrm>
              <a:prstGeom prst="ellipse">
                <a:avLst/>
              </a:prstGeom>
              <a:noFill/>
              <a:ln w="190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26" name="Oval 146">
                <a:extLst>
                  <a:ext uri="{FF2B5EF4-FFF2-40B4-BE49-F238E27FC236}">
                    <a16:creationId xmlns:a16="http://schemas.microsoft.com/office/drawing/2014/main" id="{B300DD77-9DB3-A223-2BEE-9E4EEB7C6BA1}"/>
                  </a:ext>
                </a:extLst>
              </p:cNvPr>
              <p:cNvSpPr>
                <a:spLocks noChangeArrowheads="1"/>
              </p:cNvSpPr>
              <p:nvPr/>
            </p:nvSpPr>
            <p:spPr bwMode="auto">
              <a:xfrm>
                <a:off x="2370" y="984"/>
                <a:ext cx="60" cy="60"/>
              </a:xfrm>
              <a:prstGeom prst="ellipse">
                <a:avLst/>
              </a:prstGeom>
              <a:noFill/>
              <a:ln w="190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27" name="Oval 147">
                <a:extLst>
                  <a:ext uri="{FF2B5EF4-FFF2-40B4-BE49-F238E27FC236}">
                    <a16:creationId xmlns:a16="http://schemas.microsoft.com/office/drawing/2014/main" id="{695E2B9D-66D3-502D-1601-60DAFC8E054A}"/>
                  </a:ext>
                </a:extLst>
              </p:cNvPr>
              <p:cNvSpPr>
                <a:spLocks noChangeArrowheads="1"/>
              </p:cNvSpPr>
              <p:nvPr/>
            </p:nvSpPr>
            <p:spPr bwMode="auto">
              <a:xfrm>
                <a:off x="1815" y="1146"/>
                <a:ext cx="60" cy="60"/>
              </a:xfrm>
              <a:prstGeom prst="ellipse">
                <a:avLst/>
              </a:prstGeom>
              <a:noFill/>
              <a:ln w="190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28" name="Oval 148">
                <a:extLst>
                  <a:ext uri="{FF2B5EF4-FFF2-40B4-BE49-F238E27FC236}">
                    <a16:creationId xmlns:a16="http://schemas.microsoft.com/office/drawing/2014/main" id="{46B4C66C-893F-8809-6616-51E7DA7F7412}"/>
                  </a:ext>
                </a:extLst>
              </p:cNvPr>
              <p:cNvSpPr>
                <a:spLocks noChangeArrowheads="1"/>
              </p:cNvSpPr>
              <p:nvPr/>
            </p:nvSpPr>
            <p:spPr bwMode="auto">
              <a:xfrm>
                <a:off x="1806" y="1284"/>
                <a:ext cx="60" cy="60"/>
              </a:xfrm>
              <a:prstGeom prst="ellipse">
                <a:avLst/>
              </a:prstGeom>
              <a:noFill/>
              <a:ln w="190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29" name="Oval 149">
                <a:extLst>
                  <a:ext uri="{FF2B5EF4-FFF2-40B4-BE49-F238E27FC236}">
                    <a16:creationId xmlns:a16="http://schemas.microsoft.com/office/drawing/2014/main" id="{14BCFBA3-6241-8F55-193C-7EFAD5FAB608}"/>
                  </a:ext>
                </a:extLst>
              </p:cNvPr>
              <p:cNvSpPr>
                <a:spLocks noChangeArrowheads="1"/>
              </p:cNvSpPr>
              <p:nvPr/>
            </p:nvSpPr>
            <p:spPr bwMode="auto">
              <a:xfrm>
                <a:off x="3663" y="762"/>
                <a:ext cx="60" cy="60"/>
              </a:xfrm>
              <a:prstGeom prst="ellipse">
                <a:avLst/>
              </a:prstGeom>
              <a:noFill/>
              <a:ln w="190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30" name="Oval 150">
                <a:extLst>
                  <a:ext uri="{FF2B5EF4-FFF2-40B4-BE49-F238E27FC236}">
                    <a16:creationId xmlns:a16="http://schemas.microsoft.com/office/drawing/2014/main" id="{D0685077-E0C8-294C-2AE4-2CE50D2D7B44}"/>
                  </a:ext>
                </a:extLst>
              </p:cNvPr>
              <p:cNvSpPr>
                <a:spLocks noChangeArrowheads="1"/>
              </p:cNvSpPr>
              <p:nvPr/>
            </p:nvSpPr>
            <p:spPr bwMode="auto">
              <a:xfrm>
                <a:off x="2790" y="1224"/>
                <a:ext cx="60" cy="60"/>
              </a:xfrm>
              <a:prstGeom prst="ellipse">
                <a:avLst/>
              </a:prstGeom>
              <a:noFill/>
              <a:ln w="190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31" name="Oval 151">
                <a:extLst>
                  <a:ext uri="{FF2B5EF4-FFF2-40B4-BE49-F238E27FC236}">
                    <a16:creationId xmlns:a16="http://schemas.microsoft.com/office/drawing/2014/main" id="{402ADDD4-F7FD-2B67-0154-A7A9756F4734}"/>
                  </a:ext>
                </a:extLst>
              </p:cNvPr>
              <p:cNvSpPr>
                <a:spLocks noChangeArrowheads="1"/>
              </p:cNvSpPr>
              <p:nvPr/>
            </p:nvSpPr>
            <p:spPr bwMode="auto">
              <a:xfrm>
                <a:off x="2379" y="1452"/>
                <a:ext cx="60" cy="60"/>
              </a:xfrm>
              <a:prstGeom prst="ellipse">
                <a:avLst/>
              </a:prstGeom>
              <a:noFill/>
              <a:ln w="19050">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grpSp>
        <p:sp>
          <p:nvSpPr>
            <p:cNvPr id="221" name="Rectangle 152">
              <a:extLst>
                <a:ext uri="{FF2B5EF4-FFF2-40B4-BE49-F238E27FC236}">
                  <a16:creationId xmlns:a16="http://schemas.microsoft.com/office/drawing/2014/main" id="{C1B8422C-8D2C-20FD-D5B9-FB95CEF15F0D}"/>
                </a:ext>
              </a:extLst>
            </p:cNvPr>
            <p:cNvSpPr>
              <a:spLocks noChangeArrowheads="1"/>
            </p:cNvSpPr>
            <p:nvPr/>
          </p:nvSpPr>
          <p:spPr bwMode="auto">
            <a:xfrm>
              <a:off x="813" y="1836"/>
              <a:ext cx="138" cy="19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22" name="Text Box 153">
              <a:extLst>
                <a:ext uri="{FF2B5EF4-FFF2-40B4-BE49-F238E27FC236}">
                  <a16:creationId xmlns:a16="http://schemas.microsoft.com/office/drawing/2014/main" id="{1CE98E57-F936-AC4B-8CE9-F93D80E825B6}"/>
                </a:ext>
              </a:extLst>
            </p:cNvPr>
            <p:cNvSpPr txBox="1">
              <a:spLocks noChangeArrowheads="1"/>
            </p:cNvSpPr>
            <p:nvPr/>
          </p:nvSpPr>
          <p:spPr bwMode="auto">
            <a:xfrm>
              <a:off x="600" y="1726"/>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63</a:t>
              </a:r>
              <a:endParaRPr lang="en-US" altLang="en-US" sz="1200" b="1"/>
            </a:p>
          </p:txBody>
        </p:sp>
      </p:grpSp>
      <p:grpSp>
        <p:nvGrpSpPr>
          <p:cNvPr id="232" name="Group 154">
            <a:extLst>
              <a:ext uri="{FF2B5EF4-FFF2-40B4-BE49-F238E27FC236}">
                <a16:creationId xmlns:a16="http://schemas.microsoft.com/office/drawing/2014/main" id="{C53C2484-1B31-F286-5CA6-2AE7EACEAF9D}"/>
              </a:ext>
            </a:extLst>
          </p:cNvPr>
          <p:cNvGrpSpPr>
            <a:grpSpLocks/>
          </p:cNvGrpSpPr>
          <p:nvPr/>
        </p:nvGrpSpPr>
        <p:grpSpPr bwMode="auto">
          <a:xfrm>
            <a:off x="2805113" y="1711331"/>
            <a:ext cx="3890962" cy="2884488"/>
            <a:chOff x="1527" y="730"/>
            <a:chExt cx="2451" cy="1817"/>
          </a:xfrm>
        </p:grpSpPr>
        <p:sp>
          <p:nvSpPr>
            <p:cNvPr id="233" name="Line 155">
              <a:extLst>
                <a:ext uri="{FF2B5EF4-FFF2-40B4-BE49-F238E27FC236}">
                  <a16:creationId xmlns:a16="http://schemas.microsoft.com/office/drawing/2014/main" id="{965F242A-FDE4-F729-4B59-E69FA75EA3F6}"/>
                </a:ext>
              </a:extLst>
            </p:cNvPr>
            <p:cNvSpPr>
              <a:spLocks noChangeShapeType="1"/>
            </p:cNvSpPr>
            <p:nvPr/>
          </p:nvSpPr>
          <p:spPr bwMode="auto">
            <a:xfrm flipH="1" flipV="1">
              <a:off x="3319" y="1065"/>
              <a:ext cx="62" cy="300"/>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156">
              <a:extLst>
                <a:ext uri="{FF2B5EF4-FFF2-40B4-BE49-F238E27FC236}">
                  <a16:creationId xmlns:a16="http://schemas.microsoft.com/office/drawing/2014/main" id="{7F54A34B-E913-D0EA-1152-366E18AAF1C0}"/>
                </a:ext>
              </a:extLst>
            </p:cNvPr>
            <p:cNvSpPr>
              <a:spLocks noChangeShapeType="1"/>
            </p:cNvSpPr>
            <p:nvPr/>
          </p:nvSpPr>
          <p:spPr bwMode="auto">
            <a:xfrm flipV="1">
              <a:off x="1527" y="1365"/>
              <a:ext cx="1854" cy="745"/>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157">
              <a:extLst>
                <a:ext uri="{FF2B5EF4-FFF2-40B4-BE49-F238E27FC236}">
                  <a16:creationId xmlns:a16="http://schemas.microsoft.com/office/drawing/2014/main" id="{4448BB73-273B-7DB6-6272-3556CE1FB3A1}"/>
                </a:ext>
              </a:extLst>
            </p:cNvPr>
            <p:cNvSpPr>
              <a:spLocks noChangeShapeType="1"/>
            </p:cNvSpPr>
            <p:nvPr/>
          </p:nvSpPr>
          <p:spPr bwMode="auto">
            <a:xfrm flipV="1">
              <a:off x="3346" y="1365"/>
              <a:ext cx="35" cy="780"/>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Line 158">
              <a:extLst>
                <a:ext uri="{FF2B5EF4-FFF2-40B4-BE49-F238E27FC236}">
                  <a16:creationId xmlns:a16="http://schemas.microsoft.com/office/drawing/2014/main" id="{58452CCB-0B84-874B-2358-08CDA9796DE0}"/>
                </a:ext>
              </a:extLst>
            </p:cNvPr>
            <p:cNvSpPr>
              <a:spLocks noChangeShapeType="1"/>
            </p:cNvSpPr>
            <p:nvPr/>
          </p:nvSpPr>
          <p:spPr bwMode="auto">
            <a:xfrm flipV="1">
              <a:off x="1982" y="1365"/>
              <a:ext cx="1399" cy="600"/>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Line 159">
              <a:extLst>
                <a:ext uri="{FF2B5EF4-FFF2-40B4-BE49-F238E27FC236}">
                  <a16:creationId xmlns:a16="http://schemas.microsoft.com/office/drawing/2014/main" id="{46B7A2D6-DECF-E81D-8F2E-FABF247D9146}"/>
                </a:ext>
              </a:extLst>
            </p:cNvPr>
            <p:cNvSpPr>
              <a:spLocks noChangeShapeType="1"/>
            </p:cNvSpPr>
            <p:nvPr/>
          </p:nvSpPr>
          <p:spPr bwMode="auto">
            <a:xfrm flipH="1" flipV="1">
              <a:off x="3381" y="1365"/>
              <a:ext cx="508" cy="1182"/>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160">
              <a:extLst>
                <a:ext uri="{FF2B5EF4-FFF2-40B4-BE49-F238E27FC236}">
                  <a16:creationId xmlns:a16="http://schemas.microsoft.com/office/drawing/2014/main" id="{94A6843E-FF88-715C-0EF1-DB8B6BBC9F1E}"/>
                </a:ext>
              </a:extLst>
            </p:cNvPr>
            <p:cNvSpPr>
              <a:spLocks noChangeShapeType="1"/>
            </p:cNvSpPr>
            <p:nvPr/>
          </p:nvSpPr>
          <p:spPr bwMode="auto">
            <a:xfrm flipH="1" flipV="1">
              <a:off x="3381" y="1365"/>
              <a:ext cx="597" cy="394"/>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161">
              <a:extLst>
                <a:ext uri="{FF2B5EF4-FFF2-40B4-BE49-F238E27FC236}">
                  <a16:creationId xmlns:a16="http://schemas.microsoft.com/office/drawing/2014/main" id="{B8D8BE9C-2E10-43DF-B48E-F5C19B64A220}"/>
                </a:ext>
              </a:extLst>
            </p:cNvPr>
            <p:cNvSpPr>
              <a:spLocks noChangeShapeType="1"/>
            </p:cNvSpPr>
            <p:nvPr/>
          </p:nvSpPr>
          <p:spPr bwMode="auto">
            <a:xfrm flipH="1">
              <a:off x="3381" y="790"/>
              <a:ext cx="312" cy="575"/>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162">
              <a:extLst>
                <a:ext uri="{FF2B5EF4-FFF2-40B4-BE49-F238E27FC236}">
                  <a16:creationId xmlns:a16="http://schemas.microsoft.com/office/drawing/2014/main" id="{C67D2F50-2923-7ECD-A0D4-699187FBB86C}"/>
                </a:ext>
              </a:extLst>
            </p:cNvPr>
            <p:cNvSpPr>
              <a:spLocks noChangeShapeType="1"/>
            </p:cNvSpPr>
            <p:nvPr/>
          </p:nvSpPr>
          <p:spPr bwMode="auto">
            <a:xfrm flipV="1">
              <a:off x="2677" y="1365"/>
              <a:ext cx="704" cy="437"/>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163">
              <a:extLst>
                <a:ext uri="{FF2B5EF4-FFF2-40B4-BE49-F238E27FC236}">
                  <a16:creationId xmlns:a16="http://schemas.microsoft.com/office/drawing/2014/main" id="{8774518F-7A5B-3E33-50DA-52366E214C30}"/>
                </a:ext>
              </a:extLst>
            </p:cNvPr>
            <p:cNvSpPr>
              <a:spLocks noChangeShapeType="1"/>
            </p:cNvSpPr>
            <p:nvPr/>
          </p:nvSpPr>
          <p:spPr bwMode="auto">
            <a:xfrm flipV="1">
              <a:off x="2410" y="1365"/>
              <a:ext cx="971" cy="120"/>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Line 164">
              <a:extLst>
                <a:ext uri="{FF2B5EF4-FFF2-40B4-BE49-F238E27FC236}">
                  <a16:creationId xmlns:a16="http://schemas.microsoft.com/office/drawing/2014/main" id="{9BBADB9D-6F9A-3AD9-3979-7C209378DF7D}"/>
                </a:ext>
              </a:extLst>
            </p:cNvPr>
            <p:cNvSpPr>
              <a:spLocks noChangeShapeType="1"/>
            </p:cNvSpPr>
            <p:nvPr/>
          </p:nvSpPr>
          <p:spPr bwMode="auto">
            <a:xfrm>
              <a:off x="1839" y="730"/>
              <a:ext cx="1542" cy="635"/>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Line 165">
              <a:extLst>
                <a:ext uri="{FF2B5EF4-FFF2-40B4-BE49-F238E27FC236}">
                  <a16:creationId xmlns:a16="http://schemas.microsoft.com/office/drawing/2014/main" id="{0D9841EE-975B-6057-6EB5-0CE53CD10486}"/>
                </a:ext>
              </a:extLst>
            </p:cNvPr>
            <p:cNvSpPr>
              <a:spLocks noChangeShapeType="1"/>
            </p:cNvSpPr>
            <p:nvPr/>
          </p:nvSpPr>
          <p:spPr bwMode="auto">
            <a:xfrm flipH="1">
              <a:off x="3381" y="1125"/>
              <a:ext cx="277" cy="240"/>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 name="Line 166">
              <a:extLst>
                <a:ext uri="{FF2B5EF4-FFF2-40B4-BE49-F238E27FC236}">
                  <a16:creationId xmlns:a16="http://schemas.microsoft.com/office/drawing/2014/main" id="{2ED323EF-4A65-14CA-2E70-0095DBDABE64}"/>
                </a:ext>
              </a:extLst>
            </p:cNvPr>
            <p:cNvSpPr>
              <a:spLocks noChangeShapeType="1"/>
            </p:cNvSpPr>
            <p:nvPr/>
          </p:nvSpPr>
          <p:spPr bwMode="auto">
            <a:xfrm flipV="1">
              <a:off x="2900" y="1365"/>
              <a:ext cx="481" cy="762"/>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 name="Line 167">
              <a:extLst>
                <a:ext uri="{FF2B5EF4-FFF2-40B4-BE49-F238E27FC236}">
                  <a16:creationId xmlns:a16="http://schemas.microsoft.com/office/drawing/2014/main" id="{3547C20A-D58D-66B7-9691-1249A19741A9}"/>
                </a:ext>
              </a:extLst>
            </p:cNvPr>
            <p:cNvSpPr>
              <a:spLocks noChangeShapeType="1"/>
            </p:cNvSpPr>
            <p:nvPr/>
          </p:nvSpPr>
          <p:spPr bwMode="auto">
            <a:xfrm>
              <a:off x="2820" y="1253"/>
              <a:ext cx="561" cy="112"/>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 name="Line 168">
              <a:extLst>
                <a:ext uri="{FF2B5EF4-FFF2-40B4-BE49-F238E27FC236}">
                  <a16:creationId xmlns:a16="http://schemas.microsoft.com/office/drawing/2014/main" id="{4B987E12-1326-0ABB-B720-C21ADC4B4318}"/>
                </a:ext>
              </a:extLst>
            </p:cNvPr>
            <p:cNvSpPr>
              <a:spLocks noChangeShapeType="1"/>
            </p:cNvSpPr>
            <p:nvPr/>
          </p:nvSpPr>
          <p:spPr bwMode="auto">
            <a:xfrm>
              <a:off x="3096" y="1125"/>
              <a:ext cx="285" cy="240"/>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Line 169">
              <a:extLst>
                <a:ext uri="{FF2B5EF4-FFF2-40B4-BE49-F238E27FC236}">
                  <a16:creationId xmlns:a16="http://schemas.microsoft.com/office/drawing/2014/main" id="{72BF648D-76F1-A7CE-DC04-D7DDFF65C088}"/>
                </a:ext>
              </a:extLst>
            </p:cNvPr>
            <p:cNvSpPr>
              <a:spLocks noChangeShapeType="1"/>
            </p:cNvSpPr>
            <p:nvPr/>
          </p:nvSpPr>
          <p:spPr bwMode="auto">
            <a:xfrm flipV="1">
              <a:off x="2659" y="1365"/>
              <a:ext cx="722" cy="540"/>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8" name="Group 170">
            <a:extLst>
              <a:ext uri="{FF2B5EF4-FFF2-40B4-BE49-F238E27FC236}">
                <a16:creationId xmlns:a16="http://schemas.microsoft.com/office/drawing/2014/main" id="{D85B87FE-94DB-ECFD-4864-43B06307DFFD}"/>
              </a:ext>
            </a:extLst>
          </p:cNvPr>
          <p:cNvGrpSpPr>
            <a:grpSpLocks/>
          </p:cNvGrpSpPr>
          <p:nvPr/>
        </p:nvGrpSpPr>
        <p:grpSpPr bwMode="auto">
          <a:xfrm>
            <a:off x="1290638" y="1666881"/>
            <a:ext cx="4938712" cy="1862138"/>
            <a:chOff x="813" y="654"/>
            <a:chExt cx="3111" cy="1173"/>
          </a:xfrm>
        </p:grpSpPr>
        <p:grpSp>
          <p:nvGrpSpPr>
            <p:cNvPr id="249" name="Group 171">
              <a:extLst>
                <a:ext uri="{FF2B5EF4-FFF2-40B4-BE49-F238E27FC236}">
                  <a16:creationId xmlns:a16="http://schemas.microsoft.com/office/drawing/2014/main" id="{0BD94776-C8BF-287B-937B-CFA83F423490}"/>
                </a:ext>
              </a:extLst>
            </p:cNvPr>
            <p:cNvGrpSpPr>
              <a:grpSpLocks/>
            </p:cNvGrpSpPr>
            <p:nvPr/>
          </p:nvGrpSpPr>
          <p:grpSpPr bwMode="auto">
            <a:xfrm>
              <a:off x="2052" y="654"/>
              <a:ext cx="1872" cy="453"/>
              <a:chOff x="1812" y="702"/>
              <a:chExt cx="1872" cy="453"/>
            </a:xfrm>
          </p:grpSpPr>
          <p:sp>
            <p:nvSpPr>
              <p:cNvPr id="252" name="Oval 172">
                <a:extLst>
                  <a:ext uri="{FF2B5EF4-FFF2-40B4-BE49-F238E27FC236}">
                    <a16:creationId xmlns:a16="http://schemas.microsoft.com/office/drawing/2014/main" id="{BA73CA3A-DFC8-86E4-B5C2-9C42A52CF590}"/>
                  </a:ext>
                </a:extLst>
              </p:cNvPr>
              <p:cNvSpPr>
                <a:spLocks noChangeArrowheads="1"/>
              </p:cNvSpPr>
              <p:nvPr/>
            </p:nvSpPr>
            <p:spPr bwMode="auto">
              <a:xfrm>
                <a:off x="1812" y="702"/>
                <a:ext cx="60" cy="60"/>
              </a:xfrm>
              <a:prstGeom prst="ellipse">
                <a:avLst/>
              </a:prstGeom>
              <a:noFill/>
              <a:ln w="19050">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53" name="Oval 173">
                <a:extLst>
                  <a:ext uri="{FF2B5EF4-FFF2-40B4-BE49-F238E27FC236}">
                    <a16:creationId xmlns:a16="http://schemas.microsoft.com/office/drawing/2014/main" id="{2909E8DD-FEE0-46D6-C81E-31D9548EA42E}"/>
                  </a:ext>
                </a:extLst>
              </p:cNvPr>
              <p:cNvSpPr>
                <a:spLocks noChangeArrowheads="1"/>
              </p:cNvSpPr>
              <p:nvPr/>
            </p:nvSpPr>
            <p:spPr bwMode="auto">
              <a:xfrm>
                <a:off x="3285" y="1035"/>
                <a:ext cx="60" cy="60"/>
              </a:xfrm>
              <a:prstGeom prst="ellipse">
                <a:avLst/>
              </a:prstGeom>
              <a:noFill/>
              <a:ln w="19050">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54" name="Oval 174">
                <a:extLst>
                  <a:ext uri="{FF2B5EF4-FFF2-40B4-BE49-F238E27FC236}">
                    <a16:creationId xmlns:a16="http://schemas.microsoft.com/office/drawing/2014/main" id="{CE35BAFD-719A-808B-D90E-C4325CEF5978}"/>
                  </a:ext>
                </a:extLst>
              </p:cNvPr>
              <p:cNvSpPr>
                <a:spLocks noChangeArrowheads="1"/>
              </p:cNvSpPr>
              <p:nvPr/>
            </p:nvSpPr>
            <p:spPr bwMode="auto">
              <a:xfrm>
                <a:off x="3063" y="1095"/>
                <a:ext cx="60" cy="60"/>
              </a:xfrm>
              <a:prstGeom prst="ellipse">
                <a:avLst/>
              </a:prstGeom>
              <a:noFill/>
              <a:ln w="19050">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55" name="Oval 175">
                <a:extLst>
                  <a:ext uri="{FF2B5EF4-FFF2-40B4-BE49-F238E27FC236}">
                    <a16:creationId xmlns:a16="http://schemas.microsoft.com/office/drawing/2014/main" id="{0EE65297-0EF5-D1F0-C21A-5D852E265EB4}"/>
                  </a:ext>
                </a:extLst>
              </p:cNvPr>
              <p:cNvSpPr>
                <a:spLocks noChangeArrowheads="1"/>
              </p:cNvSpPr>
              <p:nvPr/>
            </p:nvSpPr>
            <p:spPr bwMode="auto">
              <a:xfrm>
                <a:off x="3624" y="1092"/>
                <a:ext cx="60" cy="60"/>
              </a:xfrm>
              <a:prstGeom prst="ellipse">
                <a:avLst/>
              </a:prstGeom>
              <a:noFill/>
              <a:ln w="19050">
                <a:solidFill>
                  <a:srgbClr val="0066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grpSp>
        <p:sp>
          <p:nvSpPr>
            <p:cNvPr id="250" name="Rectangle 176">
              <a:extLst>
                <a:ext uri="{FF2B5EF4-FFF2-40B4-BE49-F238E27FC236}">
                  <a16:creationId xmlns:a16="http://schemas.microsoft.com/office/drawing/2014/main" id="{D5ACCE27-4D23-B244-3A58-25B91EEFAE3F}"/>
                </a:ext>
              </a:extLst>
            </p:cNvPr>
            <p:cNvSpPr>
              <a:spLocks noChangeArrowheads="1"/>
            </p:cNvSpPr>
            <p:nvPr/>
          </p:nvSpPr>
          <p:spPr bwMode="auto">
            <a:xfrm>
              <a:off x="813" y="1716"/>
              <a:ext cx="138" cy="111"/>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51" name="Text Box 177">
              <a:extLst>
                <a:ext uri="{FF2B5EF4-FFF2-40B4-BE49-F238E27FC236}">
                  <a16:creationId xmlns:a16="http://schemas.microsoft.com/office/drawing/2014/main" id="{F5D73E9D-28EE-32C2-BAE0-898E7880905E}"/>
                </a:ext>
              </a:extLst>
            </p:cNvPr>
            <p:cNvSpPr txBox="1">
              <a:spLocks noChangeArrowheads="1"/>
            </p:cNvSpPr>
            <p:nvPr/>
          </p:nvSpPr>
          <p:spPr bwMode="auto">
            <a:xfrm>
              <a:off x="1008" y="1582"/>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67</a:t>
              </a:r>
              <a:endParaRPr lang="en-US" altLang="en-US" sz="1200" b="1"/>
            </a:p>
          </p:txBody>
        </p:sp>
      </p:grpSp>
      <p:grpSp>
        <p:nvGrpSpPr>
          <p:cNvPr id="256" name="Group 178">
            <a:extLst>
              <a:ext uri="{FF2B5EF4-FFF2-40B4-BE49-F238E27FC236}">
                <a16:creationId xmlns:a16="http://schemas.microsoft.com/office/drawing/2014/main" id="{28879BF4-6FCF-D92D-F1FF-282D1BF404CF}"/>
              </a:ext>
            </a:extLst>
          </p:cNvPr>
          <p:cNvGrpSpPr>
            <a:grpSpLocks/>
          </p:cNvGrpSpPr>
          <p:nvPr/>
        </p:nvGrpSpPr>
        <p:grpSpPr bwMode="auto">
          <a:xfrm>
            <a:off x="1285875" y="3705231"/>
            <a:ext cx="4376738" cy="2062163"/>
            <a:chOff x="813" y="1938"/>
            <a:chExt cx="2757" cy="1299"/>
          </a:xfrm>
        </p:grpSpPr>
        <p:sp>
          <p:nvSpPr>
            <p:cNvPr id="257" name="Oval 179">
              <a:extLst>
                <a:ext uri="{FF2B5EF4-FFF2-40B4-BE49-F238E27FC236}">
                  <a16:creationId xmlns:a16="http://schemas.microsoft.com/office/drawing/2014/main" id="{E208DD33-77F0-10BA-E43A-22D801D3CEBA}"/>
                </a:ext>
              </a:extLst>
            </p:cNvPr>
            <p:cNvSpPr>
              <a:spLocks noChangeArrowheads="1"/>
            </p:cNvSpPr>
            <p:nvPr/>
          </p:nvSpPr>
          <p:spPr bwMode="auto">
            <a:xfrm>
              <a:off x="3510" y="1938"/>
              <a:ext cx="60" cy="60"/>
            </a:xfrm>
            <a:prstGeom prst="ellipse">
              <a:avLst/>
            </a:prstGeom>
            <a:noFill/>
            <a:ln w="19050">
              <a:solidFill>
                <a:srgbClr val="FF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Char char="•"/>
              </a:pPr>
              <a:endParaRPr lang="en-US" altLang="en-US" sz="1800"/>
            </a:p>
          </p:txBody>
        </p:sp>
        <p:sp>
          <p:nvSpPr>
            <p:cNvPr id="258" name="Line 180">
              <a:extLst>
                <a:ext uri="{FF2B5EF4-FFF2-40B4-BE49-F238E27FC236}">
                  <a16:creationId xmlns:a16="http://schemas.microsoft.com/office/drawing/2014/main" id="{351F40CF-0C5E-1643-CE3E-CC89B0D74E72}"/>
                </a:ext>
              </a:extLst>
            </p:cNvPr>
            <p:cNvSpPr>
              <a:spLocks noChangeShapeType="1"/>
            </p:cNvSpPr>
            <p:nvPr/>
          </p:nvSpPr>
          <p:spPr bwMode="auto">
            <a:xfrm>
              <a:off x="813" y="3237"/>
              <a:ext cx="141" cy="0"/>
            </a:xfrm>
            <a:prstGeom prst="line">
              <a:avLst/>
            </a:prstGeom>
            <a:noFill/>
            <a:ln w="38100">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9" name="Text Box 181">
            <a:extLst>
              <a:ext uri="{FF2B5EF4-FFF2-40B4-BE49-F238E27FC236}">
                <a16:creationId xmlns:a16="http://schemas.microsoft.com/office/drawing/2014/main" id="{5817A462-A867-754F-A4B9-23F28307AD65}"/>
              </a:ext>
            </a:extLst>
          </p:cNvPr>
          <p:cNvSpPr txBox="1">
            <a:spLocks noChangeArrowheads="1"/>
          </p:cNvSpPr>
          <p:nvPr/>
        </p:nvSpPr>
        <p:spPr bwMode="auto">
          <a:xfrm>
            <a:off x="990600" y="5578481"/>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2</a:t>
            </a:r>
            <a:endParaRPr lang="en-US" altLang="en-US" sz="1200" b="1"/>
          </a:p>
        </p:txBody>
      </p:sp>
      <p:sp>
        <p:nvSpPr>
          <p:cNvPr id="260" name="Text Box 182">
            <a:extLst>
              <a:ext uri="{FF2B5EF4-FFF2-40B4-BE49-F238E27FC236}">
                <a16:creationId xmlns:a16="http://schemas.microsoft.com/office/drawing/2014/main" id="{F3AEFEBE-B7CA-0D8C-C65B-8DA7B834C7EB}"/>
              </a:ext>
            </a:extLst>
          </p:cNvPr>
          <p:cNvSpPr txBox="1">
            <a:spLocks noChangeArrowheads="1"/>
          </p:cNvSpPr>
          <p:nvPr/>
        </p:nvSpPr>
        <p:spPr bwMode="auto">
          <a:xfrm>
            <a:off x="1595438" y="2225681"/>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200" b="1"/>
              <a:t>94</a:t>
            </a:r>
            <a:endParaRPr lang="en-US" altLang="en-US" sz="1200" b="1"/>
          </a:p>
        </p:txBody>
      </p:sp>
      <p:sp>
        <p:nvSpPr>
          <p:cNvPr id="261" name="Text Box 183">
            <a:extLst>
              <a:ext uri="{FF2B5EF4-FFF2-40B4-BE49-F238E27FC236}">
                <a16:creationId xmlns:a16="http://schemas.microsoft.com/office/drawing/2014/main" id="{BA9D7957-EC23-8AB9-F073-B09C5F0FE19A}"/>
              </a:ext>
            </a:extLst>
          </p:cNvPr>
          <p:cNvSpPr txBox="1">
            <a:spLocks noChangeArrowheads="1"/>
          </p:cNvSpPr>
          <p:nvPr/>
        </p:nvSpPr>
        <p:spPr bwMode="auto">
          <a:xfrm>
            <a:off x="990600" y="1619256"/>
            <a:ext cx="1244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hr-HR" altLang="en-US" sz="1400" b="1"/>
              <a:t>number of</a:t>
            </a:r>
          </a:p>
          <a:p>
            <a:pPr eaLnBrk="1" hangingPunct="1">
              <a:spcBef>
                <a:spcPct val="0"/>
              </a:spcBef>
              <a:buClrTx/>
              <a:buSzTx/>
              <a:buFontTx/>
              <a:buNone/>
            </a:pPr>
            <a:r>
              <a:rPr lang="hr-HR" altLang="en-US" sz="1400" b="1"/>
              <a:t>nodes found</a:t>
            </a:r>
            <a:endParaRPr lang="en-US" altLang="en-US" sz="1400" b="1"/>
          </a:p>
        </p:txBody>
      </p:sp>
      <p:sp>
        <p:nvSpPr>
          <p:cNvPr id="262" name="Line 184">
            <a:extLst>
              <a:ext uri="{FF2B5EF4-FFF2-40B4-BE49-F238E27FC236}">
                <a16:creationId xmlns:a16="http://schemas.microsoft.com/office/drawing/2014/main" id="{14E29E72-1419-B3DC-ED37-91C2BA15AAD2}"/>
              </a:ext>
            </a:extLst>
          </p:cNvPr>
          <p:cNvSpPr>
            <a:spLocks noChangeShapeType="1"/>
          </p:cNvSpPr>
          <p:nvPr/>
        </p:nvSpPr>
        <p:spPr bwMode="auto">
          <a:xfrm flipV="1">
            <a:off x="5619750" y="3657606"/>
            <a:ext cx="14288" cy="95250"/>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Line 185">
            <a:extLst>
              <a:ext uri="{FF2B5EF4-FFF2-40B4-BE49-F238E27FC236}">
                <a16:creationId xmlns:a16="http://schemas.microsoft.com/office/drawing/2014/main" id="{503403D6-9124-4E47-F17F-D3DFA1DFD50F}"/>
              </a:ext>
            </a:extLst>
          </p:cNvPr>
          <p:cNvSpPr>
            <a:spLocks noChangeShapeType="1"/>
          </p:cNvSpPr>
          <p:nvPr/>
        </p:nvSpPr>
        <p:spPr bwMode="auto">
          <a:xfrm flipH="1">
            <a:off x="3386138" y="3752856"/>
            <a:ext cx="2235200" cy="1319213"/>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 name="Line 186">
            <a:extLst>
              <a:ext uri="{FF2B5EF4-FFF2-40B4-BE49-F238E27FC236}">
                <a16:creationId xmlns:a16="http://schemas.microsoft.com/office/drawing/2014/main" id="{65F812A5-BAD2-2A1A-7BA5-32CEA610758D}"/>
              </a:ext>
            </a:extLst>
          </p:cNvPr>
          <p:cNvSpPr>
            <a:spLocks noChangeShapeType="1"/>
          </p:cNvSpPr>
          <p:nvPr/>
        </p:nvSpPr>
        <p:spPr bwMode="auto">
          <a:xfrm flipH="1">
            <a:off x="3395663" y="2690819"/>
            <a:ext cx="536575" cy="2381250"/>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 name="Line 187">
            <a:extLst>
              <a:ext uri="{FF2B5EF4-FFF2-40B4-BE49-F238E27FC236}">
                <a16:creationId xmlns:a16="http://schemas.microsoft.com/office/drawing/2014/main" id="{8E0577ED-F725-7EBF-666A-AAAC6566259E}"/>
              </a:ext>
            </a:extLst>
          </p:cNvPr>
          <p:cNvSpPr>
            <a:spLocks noChangeShapeType="1"/>
          </p:cNvSpPr>
          <p:nvPr/>
        </p:nvSpPr>
        <p:spPr bwMode="auto">
          <a:xfrm flipH="1" flipV="1">
            <a:off x="3913188" y="2700344"/>
            <a:ext cx="1825625" cy="28575"/>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 name="Text Box 188">
            <a:extLst>
              <a:ext uri="{FF2B5EF4-FFF2-40B4-BE49-F238E27FC236}">
                <a16:creationId xmlns:a16="http://schemas.microsoft.com/office/drawing/2014/main" id="{26BDEBAD-B304-6B0A-6900-B1F25871DC40}"/>
              </a:ext>
            </a:extLst>
          </p:cNvPr>
          <p:cNvSpPr txBox="1">
            <a:spLocks noChangeArrowheads="1"/>
          </p:cNvSpPr>
          <p:nvPr/>
        </p:nvSpPr>
        <p:spPr bwMode="auto">
          <a:xfrm>
            <a:off x="3429000" y="1085856"/>
            <a:ext cx="2200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000" b="1">
                <a:solidFill>
                  <a:srgbClr val="990099"/>
                </a:solidFill>
              </a:rPr>
              <a:t>power-law graph</a:t>
            </a:r>
          </a:p>
        </p:txBody>
      </p:sp>
    </p:spTree>
    <p:extLst>
      <p:ext uri="{BB962C8B-B14F-4D97-AF65-F5344CB8AC3E}">
        <p14:creationId xmlns:p14="http://schemas.microsoft.com/office/powerpoint/2010/main" val="326022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499"/>
                                          </p:stCondLst>
                                        </p:cTn>
                                        <p:tgtEl>
                                          <p:spTgt spid="13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499"/>
                                          </p:stCondLst>
                                        </p:cTn>
                                        <p:tgtEl>
                                          <p:spTgt spid="2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62"/>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1000"/>
                                  </p:stCondLst>
                                  <p:childTnLst>
                                    <p:set>
                                      <p:cBhvr>
                                        <p:cTn id="19" dur="1" fill="hold">
                                          <p:stCondLst>
                                            <p:cond delay="499"/>
                                          </p:stCondLst>
                                        </p:cTn>
                                        <p:tgtEl>
                                          <p:spTgt spid="132"/>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1000"/>
                                  </p:stCondLst>
                                  <p:childTnLst>
                                    <p:set>
                                      <p:cBhvr>
                                        <p:cTn id="22" dur="1" fill="hold">
                                          <p:stCondLst>
                                            <p:cond delay="499"/>
                                          </p:stCondLst>
                                        </p:cTn>
                                        <p:tgtEl>
                                          <p:spTgt spid="1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63"/>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1000"/>
                                  </p:stCondLst>
                                  <p:childTnLst>
                                    <p:set>
                                      <p:cBhvr>
                                        <p:cTn id="29" dur="1" fill="hold">
                                          <p:stCondLst>
                                            <p:cond delay="499"/>
                                          </p:stCondLst>
                                        </p:cTn>
                                        <p:tgtEl>
                                          <p:spTgt spid="8"/>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1000"/>
                                  </p:stCondLst>
                                  <p:childTnLst>
                                    <p:set>
                                      <p:cBhvr>
                                        <p:cTn id="32" dur="1" fill="hold">
                                          <p:stCondLst>
                                            <p:cond delay="499"/>
                                          </p:stCondLst>
                                        </p:cTn>
                                        <p:tgtEl>
                                          <p:spTgt spid="1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264"/>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1000"/>
                                  </p:stCondLst>
                                  <p:childTnLst>
                                    <p:set>
                                      <p:cBhvr>
                                        <p:cTn id="39" dur="1" fill="hold">
                                          <p:stCondLst>
                                            <p:cond delay="499"/>
                                          </p:stCondLst>
                                        </p:cTn>
                                        <p:tgtEl>
                                          <p:spTgt spid="202"/>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nodeType="afterEffect">
                                  <p:stCondLst>
                                    <p:cond delay="1000"/>
                                  </p:stCondLst>
                                  <p:childTnLst>
                                    <p:set>
                                      <p:cBhvr>
                                        <p:cTn id="42" dur="1" fill="hold">
                                          <p:stCondLst>
                                            <p:cond delay="499"/>
                                          </p:stCondLst>
                                        </p:cTn>
                                        <p:tgtEl>
                                          <p:spTgt spid="2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265"/>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nodeType="afterEffect">
                                  <p:stCondLst>
                                    <p:cond delay="1000"/>
                                  </p:stCondLst>
                                  <p:childTnLst>
                                    <p:set>
                                      <p:cBhvr>
                                        <p:cTn id="49" dur="1" fill="hold">
                                          <p:stCondLst>
                                            <p:cond delay="499"/>
                                          </p:stCondLst>
                                        </p:cTn>
                                        <p:tgtEl>
                                          <p:spTgt spid="232"/>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1000"/>
                                  </p:stCondLst>
                                  <p:childTnLst>
                                    <p:set>
                                      <p:cBhvr>
                                        <p:cTn id="52" dur="1" fill="hold">
                                          <p:stCondLst>
                                            <p:cond delay="499"/>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pic>
        <p:nvPicPr>
          <p:cNvPr id="4" name="Picture 3" descr="Text&#10;&#10;Description automatically generated">
            <a:extLst>
              <a:ext uri="{FF2B5EF4-FFF2-40B4-BE49-F238E27FC236}">
                <a16:creationId xmlns:a16="http://schemas.microsoft.com/office/drawing/2014/main" id="{705A47C6-2E10-243A-FB74-756B110FCD34}"/>
              </a:ext>
            </a:extLst>
          </p:cNvPr>
          <p:cNvPicPr>
            <a:picLocks noChangeAspect="1"/>
          </p:cNvPicPr>
          <p:nvPr/>
        </p:nvPicPr>
        <p:blipFill>
          <a:blip r:embed="rId2"/>
          <a:stretch>
            <a:fillRect/>
          </a:stretch>
        </p:blipFill>
        <p:spPr>
          <a:xfrm>
            <a:off x="1051034" y="1206015"/>
            <a:ext cx="7241628" cy="3337882"/>
          </a:xfrm>
          <a:prstGeom prst="rect">
            <a:avLst/>
          </a:prstGeom>
        </p:spPr>
      </p:pic>
      <p:sp>
        <p:nvSpPr>
          <p:cNvPr id="5" name="TextBox 4">
            <a:extLst>
              <a:ext uri="{FF2B5EF4-FFF2-40B4-BE49-F238E27FC236}">
                <a16:creationId xmlns:a16="http://schemas.microsoft.com/office/drawing/2014/main" id="{348A58D8-6CE5-C69A-7795-28C042874930}"/>
              </a:ext>
            </a:extLst>
          </p:cNvPr>
          <p:cNvSpPr txBox="1"/>
          <p:nvPr/>
        </p:nvSpPr>
        <p:spPr>
          <a:xfrm>
            <a:off x="609601" y="5312229"/>
            <a:ext cx="8133806" cy="923330"/>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How participants in a small world experiment are able to find short paths in a social network using only local information about their immediate contacts?</a:t>
            </a:r>
          </a:p>
        </p:txBody>
      </p:sp>
    </p:spTree>
    <p:extLst>
      <p:ext uri="{BB962C8B-B14F-4D97-AF65-F5344CB8AC3E}">
        <p14:creationId xmlns:p14="http://schemas.microsoft.com/office/powerpoint/2010/main" val="16546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Small-World Model</a:t>
            </a:r>
          </a:p>
        </p:txBody>
      </p:sp>
      <p:sp>
        <p:nvSpPr>
          <p:cNvPr id="6" name="Content Placeholder 2">
            <a:extLst>
              <a:ext uri="{FF2B5EF4-FFF2-40B4-BE49-F238E27FC236}">
                <a16:creationId xmlns:a16="http://schemas.microsoft.com/office/drawing/2014/main" id="{364F5D82-67AB-A7A9-8645-424234CEA3B7}"/>
              </a:ext>
            </a:extLst>
          </p:cNvPr>
          <p:cNvSpPr txBox="1">
            <a:spLocks/>
          </p:cNvSpPr>
          <p:nvPr/>
        </p:nvSpPr>
        <p:spPr>
          <a:xfrm>
            <a:off x="304800" y="1529413"/>
            <a:ext cx="5094514" cy="25282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Arial" panose="020B0604020202020204" pitchFamily="34" charset="0"/>
                <a:cs typeface="Arial" panose="020B0604020202020204" pitchFamily="34" charset="0"/>
              </a:rPr>
              <a:t>A rumor is spreading over a social network. </a:t>
            </a:r>
          </a:p>
          <a:p>
            <a:pPr lvl="1">
              <a:buFont typeface="Courier New" panose="02070309020205020404" pitchFamily="49" charset="0"/>
              <a:buChar char="o"/>
            </a:pPr>
            <a:r>
              <a:rPr lang="en-US" sz="2000" dirty="0">
                <a:solidFill>
                  <a:srgbClr val="FF0000"/>
                </a:solidFill>
                <a:latin typeface="Arial" panose="020B0604020202020204" pitchFamily="34" charset="0"/>
                <a:cs typeface="Arial" panose="020B0604020202020204" pitchFamily="34" charset="0"/>
              </a:rPr>
              <a:t>Assume all users pass it immediately to all of  their friends </a:t>
            </a:r>
          </a:p>
          <a:p>
            <a:pPr marL="457200" lvl="1" indent="0">
              <a:buNone/>
            </a:pPr>
            <a:endParaRPr lang="en-US" sz="2000" dirty="0">
              <a:solidFill>
                <a:srgbClr val="FF0000"/>
              </a:solidFill>
              <a:latin typeface="Arial" panose="020B0604020202020204" pitchFamily="34" charset="0"/>
              <a:cs typeface="Arial" panose="020B0604020202020204" pitchFamily="34" charset="0"/>
            </a:endParaRPr>
          </a:p>
          <a:p>
            <a:pPr marL="457200" lvl="1" indent="0">
              <a:buNone/>
            </a:pPr>
            <a:r>
              <a:rPr lang="en-US" sz="2000" dirty="0">
                <a:latin typeface="Arial" panose="020B0604020202020204" pitchFamily="34" charset="0"/>
                <a:cs typeface="Arial" panose="020B0604020202020204" pitchFamily="34" charset="0"/>
              </a:rPr>
              <a:t>An estimate: </a:t>
            </a:r>
            <a:r>
              <a:rPr lang="en-US" sz="2000" dirty="0" err="1">
                <a:latin typeface="Arial" panose="020B0604020202020204" pitchFamily="34" charset="0"/>
                <a:cs typeface="Arial" panose="020B0604020202020204" pitchFamily="34" charset="0"/>
              </a:rPr>
              <a:t>k</a:t>
            </a:r>
            <a:r>
              <a:rPr lang="en-US" sz="2000" baseline="30000" dirty="0" err="1">
                <a:latin typeface="Arial" panose="020B0604020202020204" pitchFamily="34" charset="0"/>
                <a:cs typeface="Arial" panose="020B0604020202020204" pitchFamily="34" charset="0"/>
              </a:rPr>
              <a:t>d</a:t>
            </a:r>
            <a:r>
              <a:rPr lang="en-US" sz="2000" baseline="30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N, d=</a:t>
            </a:r>
            <a:r>
              <a:rPr lang="en-US" sz="2000" dirty="0" err="1">
                <a:latin typeface="Arial" panose="020B0604020202020204" pitchFamily="34" charset="0"/>
                <a:cs typeface="Arial" panose="020B0604020202020204" pitchFamily="34" charset="0"/>
              </a:rPr>
              <a:t>logN</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logk</a:t>
            </a:r>
            <a:endParaRPr lang="en-US" sz="2000" dirty="0">
              <a:latin typeface="Arial" panose="020B0604020202020204" pitchFamily="34" charset="0"/>
              <a:cs typeface="Arial" panose="020B0604020202020204" pitchFamily="34" charset="0"/>
            </a:endParaRPr>
          </a:p>
          <a:p>
            <a:pPr marL="457200" lvl="1" indent="0">
              <a:buNone/>
            </a:pPr>
            <a:r>
              <a:rPr lang="en-US" sz="2000" dirty="0">
                <a:latin typeface="Arial" panose="020B0604020202020204" pitchFamily="34" charset="0"/>
                <a:cs typeface="Arial" panose="020B0604020202020204" pitchFamily="34" charset="0"/>
              </a:rPr>
              <a:t>N = 6.7 </a:t>
            </a:r>
            <a:r>
              <a:rPr lang="en-US" sz="2000" dirty="0" err="1">
                <a:latin typeface="Arial" panose="020B0604020202020204" pitchFamily="34" charset="0"/>
                <a:cs typeface="Arial" panose="020B0604020202020204" pitchFamily="34" charset="0"/>
              </a:rPr>
              <a:t>bln</a:t>
            </a:r>
            <a:r>
              <a:rPr lang="en-US" sz="2000" dirty="0">
                <a:latin typeface="Arial" panose="020B0604020202020204" pitchFamily="34" charset="0"/>
                <a:cs typeface="Arial" panose="020B0604020202020204" pitchFamily="34" charset="0"/>
              </a:rPr>
              <a:t>,  k=50 friends, d=5.8</a:t>
            </a:r>
          </a:p>
        </p:txBody>
      </p:sp>
      <p:pic>
        <p:nvPicPr>
          <p:cNvPr id="7" name="Picture 2" descr="http://static.ddmcdn.com/gif/myspace-networking.jpg">
            <a:extLst>
              <a:ext uri="{FF2B5EF4-FFF2-40B4-BE49-F238E27FC236}">
                <a16:creationId xmlns:a16="http://schemas.microsoft.com/office/drawing/2014/main" id="{658BB60D-51A4-8B73-EFCA-F4680854434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6850" y="1304766"/>
            <a:ext cx="3597150" cy="36511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3675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sp>
        <p:nvSpPr>
          <p:cNvPr id="3" name="TextBox 2">
            <a:extLst>
              <a:ext uri="{FF2B5EF4-FFF2-40B4-BE49-F238E27FC236}">
                <a16:creationId xmlns:a16="http://schemas.microsoft.com/office/drawing/2014/main" id="{1C35A7CE-2EC2-4C68-3775-526B92F774A1}"/>
              </a:ext>
            </a:extLst>
          </p:cNvPr>
          <p:cNvSpPr txBox="1"/>
          <p:nvPr/>
        </p:nvSpPr>
        <p:spPr>
          <a:xfrm>
            <a:off x="444138" y="1402080"/>
            <a:ext cx="8573108"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Email logs at HP Labs </a:t>
            </a: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Individuals (nodes) had exchanged at least 6 emails both ways over the period of approximately 3 months.</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430 individuals with a median number of 10 acquaintances and a mean of 12.9</a:t>
            </a:r>
          </a:p>
        </p:txBody>
      </p:sp>
      <p:pic>
        <p:nvPicPr>
          <p:cNvPr id="8" name="Picture 7">
            <a:extLst>
              <a:ext uri="{FF2B5EF4-FFF2-40B4-BE49-F238E27FC236}">
                <a16:creationId xmlns:a16="http://schemas.microsoft.com/office/drawing/2014/main" id="{BCCFD770-30DA-5ED5-3273-3D8F9F8E8823}"/>
              </a:ext>
            </a:extLst>
          </p:cNvPr>
          <p:cNvPicPr>
            <a:picLocks noChangeAspect="1"/>
          </p:cNvPicPr>
          <p:nvPr/>
        </p:nvPicPr>
        <p:blipFill>
          <a:blip r:embed="rId2"/>
          <a:stretch>
            <a:fillRect/>
          </a:stretch>
        </p:blipFill>
        <p:spPr>
          <a:xfrm>
            <a:off x="4211710" y="2880271"/>
            <a:ext cx="4936167" cy="3804307"/>
          </a:xfrm>
          <a:prstGeom prst="rect">
            <a:avLst/>
          </a:prstGeom>
        </p:spPr>
      </p:pic>
      <p:sp>
        <p:nvSpPr>
          <p:cNvPr id="9" name="TextBox 8">
            <a:extLst>
              <a:ext uri="{FF2B5EF4-FFF2-40B4-BE49-F238E27FC236}">
                <a16:creationId xmlns:a16="http://schemas.microsoft.com/office/drawing/2014/main" id="{B0BDAC10-01C1-01F5-67C7-A31849C50D46}"/>
              </a:ext>
            </a:extLst>
          </p:cNvPr>
          <p:cNvSpPr txBox="1"/>
          <p:nvPr/>
        </p:nvSpPr>
        <p:spPr>
          <a:xfrm>
            <a:off x="369359" y="3137809"/>
            <a:ext cx="374108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 average 3.1 links separate any two individuals, and median is 3.</a:t>
            </a:r>
          </a:p>
        </p:txBody>
      </p:sp>
      <p:sp>
        <p:nvSpPr>
          <p:cNvPr id="10" name="TextBox 9">
            <a:extLst>
              <a:ext uri="{FF2B5EF4-FFF2-40B4-BE49-F238E27FC236}">
                <a16:creationId xmlns:a16="http://schemas.microsoft.com/office/drawing/2014/main" id="{63281B5F-1C67-A71F-2DC2-134D58BC4D0C}"/>
              </a:ext>
            </a:extLst>
          </p:cNvPr>
          <p:cNvSpPr txBox="1"/>
          <p:nvPr/>
        </p:nvSpPr>
        <p:spPr>
          <a:xfrm>
            <a:off x="369359" y="4163258"/>
            <a:ext cx="4054595"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Three strategies to past the message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High Degree: best connected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closest to the target in the organizational hierarchy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Proximity: located in closest physical proximity to the target.</a:t>
            </a:r>
          </a:p>
        </p:txBody>
      </p:sp>
    </p:spTree>
    <p:extLst>
      <p:ext uri="{BB962C8B-B14F-4D97-AF65-F5344CB8AC3E}">
        <p14:creationId xmlns:p14="http://schemas.microsoft.com/office/powerpoint/2010/main" val="408568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sp>
        <p:nvSpPr>
          <p:cNvPr id="3" name="TextBox 2">
            <a:extLst>
              <a:ext uri="{FF2B5EF4-FFF2-40B4-BE49-F238E27FC236}">
                <a16:creationId xmlns:a16="http://schemas.microsoft.com/office/drawing/2014/main" id="{7FC7B58B-B6AB-C41D-7586-023B08C266DB}"/>
              </a:ext>
            </a:extLst>
          </p:cNvPr>
          <p:cNvSpPr txBox="1"/>
          <p:nvPr/>
        </p:nvSpPr>
        <p:spPr>
          <a:xfrm>
            <a:off x="444138" y="1402080"/>
            <a:ext cx="8573108" cy="4247317"/>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Best connected</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Who are the best connected individuals?</a:t>
            </a:r>
          </a:p>
          <a:p>
            <a:pPr marL="285750" indent="-285750">
              <a:buFont typeface="Courier New" panose="02070309020205020404" pitchFamily="49" charset="0"/>
              <a:buChar char="o"/>
            </a:pPr>
            <a:endParaRPr lang="en-US" dirty="0">
              <a:solidFill>
                <a:srgbClr val="FF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High-degree strategy: selects the individual who is more likely to know the target by virtue of the fact that he/she knows so many people.</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High-degree strategy: are effective in networks with a power-law degree distribution with an exponent </a:t>
            </a:r>
            <a:r>
              <a:rPr lang="el-GR" dirty="0">
                <a:latin typeface="Arial" panose="020B0604020202020204" pitchFamily="34" charset="0"/>
                <a:cs typeface="Arial" panose="020B0604020202020204" pitchFamily="34" charset="0"/>
              </a:rPr>
              <a:t>γ </a:t>
            </a:r>
            <a:r>
              <a:rPr lang="en-US" dirty="0">
                <a:latin typeface="Arial" panose="020B0604020202020204" pitchFamily="34" charset="0"/>
                <a:cs typeface="Arial" panose="020B0604020202020204" pitchFamily="34" charset="0"/>
              </a:rPr>
              <a:t>close to 2 [1].</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Unfiltered HP Labs email network (raw network) shows the power-law degree distribution.</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9300B09-EFED-13C1-908D-980B42EB2FD6}"/>
              </a:ext>
            </a:extLst>
          </p:cNvPr>
          <p:cNvSpPr txBox="1"/>
          <p:nvPr/>
        </p:nvSpPr>
        <p:spPr>
          <a:xfrm>
            <a:off x="574206" y="6323510"/>
            <a:ext cx="799558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 Adamic, Lada A., et al. "Search in power-law networks." Physical review E 64.4 (2001): 046135.</a:t>
            </a:r>
          </a:p>
        </p:txBody>
      </p:sp>
    </p:spTree>
    <p:extLst>
      <p:ext uri="{BB962C8B-B14F-4D97-AF65-F5344CB8AC3E}">
        <p14:creationId xmlns:p14="http://schemas.microsoft.com/office/powerpoint/2010/main" val="48926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74193-F590-1DA8-F6A4-C439F4F5FACB}"/>
              </a:ext>
            </a:extLst>
          </p:cNvPr>
          <p:cNvSpPr>
            <a:spLocks noGrp="1" noChangeArrowheads="1"/>
          </p:cNvSpPr>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Search in Networks</a:t>
            </a:r>
          </a:p>
        </p:txBody>
      </p:sp>
      <p:sp>
        <p:nvSpPr>
          <p:cNvPr id="3" name="TextBox 2">
            <a:extLst>
              <a:ext uri="{FF2B5EF4-FFF2-40B4-BE49-F238E27FC236}">
                <a16:creationId xmlns:a16="http://schemas.microsoft.com/office/drawing/2014/main" id="{7FC7B58B-B6AB-C41D-7586-023B08C266DB}"/>
              </a:ext>
            </a:extLst>
          </p:cNvPr>
          <p:cNvSpPr txBox="1"/>
          <p:nvPr/>
        </p:nvSpPr>
        <p:spPr>
          <a:xfrm>
            <a:off x="444138" y="1045027"/>
            <a:ext cx="8573108" cy="397031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Best connected</a:t>
            </a:r>
          </a:p>
          <a:p>
            <a:endParaRPr lang="en-US" b="1"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High-degree seeking search strategy is unsuitable for the filtered HP email network. </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median number of steps required to find a randomly chosen target from a random starting point was 16, and average was 43 steps, compared to the 3 steps in the average shortest path. </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Why there is a discrepancy between the mean (43) and median (16)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C1D596AB-F9A6-EF0F-F18B-D53C9DA7375F}"/>
              </a:ext>
            </a:extLst>
          </p:cNvPr>
          <p:cNvPicPr>
            <a:picLocks noChangeAspect="1"/>
          </p:cNvPicPr>
          <p:nvPr/>
        </p:nvPicPr>
        <p:blipFill>
          <a:blip r:embed="rId2"/>
          <a:stretch>
            <a:fillRect/>
          </a:stretch>
        </p:blipFill>
        <p:spPr>
          <a:xfrm>
            <a:off x="4093029" y="4305822"/>
            <a:ext cx="5050971" cy="2146663"/>
          </a:xfrm>
          <a:prstGeom prst="rect">
            <a:avLst/>
          </a:prstGeom>
        </p:spPr>
      </p:pic>
      <p:sp>
        <p:nvSpPr>
          <p:cNvPr id="6" name="TextBox 5">
            <a:extLst>
              <a:ext uri="{FF2B5EF4-FFF2-40B4-BE49-F238E27FC236}">
                <a16:creationId xmlns:a16="http://schemas.microsoft.com/office/drawing/2014/main" id="{B891FE6B-5AFA-5AC8-6004-7398CBE90422}"/>
              </a:ext>
            </a:extLst>
          </p:cNvPr>
          <p:cNvSpPr txBox="1"/>
          <p:nvPr/>
        </p:nvSpPr>
        <p:spPr>
          <a:xfrm>
            <a:off x="513807" y="4141917"/>
            <a:ext cx="3648891"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discrepancy between the mean and median is due to the existence of high-degree individuals and their contacts are easy to find, but others who do not have many links and do not have high-degree neighbors are difficult to locate using this strategy.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19522</TotalTime>
  <Words>2025</Words>
  <Application>Microsoft Macintosh PowerPoint</Application>
  <PresentationFormat>On-screen Show (4:3)</PresentationFormat>
  <Paragraphs>268</Paragraphs>
  <Slides>39</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Cambria Math</vt:lpstr>
      <vt:lpstr>Courier New</vt:lpstr>
      <vt:lpstr>Open Sans</vt:lpstr>
      <vt:lpstr>Times New Roman</vt:lpstr>
      <vt:lpstr>Wingdings</vt:lpstr>
      <vt:lpstr>Office Theme</vt:lpstr>
      <vt:lpstr>PowerPoint Presentation</vt:lpstr>
      <vt:lpstr>Introduction</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in Networks</vt:lpstr>
      <vt:lpstr>Search in Networks</vt:lpstr>
      <vt:lpstr>Search in Networks</vt:lpstr>
      <vt:lpstr>Search in Networks</vt:lpstr>
      <vt:lpstr>Search in Networks</vt:lpstr>
      <vt:lpstr>Search in Networks</vt:lpstr>
      <vt:lpstr>Search in Networks</vt:lpstr>
      <vt:lpstr>Search in Networks</vt:lpstr>
      <vt:lpstr>Search in Networks</vt:lpstr>
      <vt:lpstr>Search in Networks</vt:lpstr>
      <vt:lpstr>Search in Networks</vt:lpstr>
      <vt:lpstr>Search in Networks</vt:lpstr>
      <vt:lpstr>Search in Networks</vt:lpstr>
      <vt:lpstr>Search in Networks</vt:lpstr>
      <vt:lpstr>Search in Networks</vt:lpstr>
      <vt:lpstr>Search in Networks</vt:lpstr>
      <vt:lpstr>Search in Networks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Batyr Charyyev</dc:creator>
  <cp:lastModifiedBy>Batyr Charyyev</cp:lastModifiedBy>
  <cp:revision>1045</cp:revision>
  <dcterms:created xsi:type="dcterms:W3CDTF">2023-02-20T15:47:28Z</dcterms:created>
  <dcterms:modified xsi:type="dcterms:W3CDTF">2023-04-26T20:00:08Z</dcterms:modified>
</cp:coreProperties>
</file>