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sldIdLst>
    <p:sldId id="259" r:id="rId2"/>
    <p:sldId id="812" r:id="rId3"/>
    <p:sldId id="816" r:id="rId4"/>
    <p:sldId id="813" r:id="rId5"/>
    <p:sldId id="824" r:id="rId6"/>
    <p:sldId id="823" r:id="rId7"/>
    <p:sldId id="825" r:id="rId8"/>
    <p:sldId id="883" r:id="rId9"/>
    <p:sldId id="826" r:id="rId10"/>
    <p:sldId id="884" r:id="rId11"/>
    <p:sldId id="852" r:id="rId12"/>
    <p:sldId id="891" r:id="rId13"/>
    <p:sldId id="885" r:id="rId14"/>
    <p:sldId id="886" r:id="rId15"/>
    <p:sldId id="887" r:id="rId16"/>
    <p:sldId id="888" r:id="rId17"/>
    <p:sldId id="889" r:id="rId18"/>
    <p:sldId id="890" r:id="rId19"/>
    <p:sldId id="833" r:id="rId20"/>
    <p:sldId id="856" r:id="rId21"/>
    <p:sldId id="892" r:id="rId22"/>
    <p:sldId id="893" r:id="rId23"/>
    <p:sldId id="841" r:id="rId24"/>
    <p:sldId id="882" r:id="rId25"/>
    <p:sldId id="842" r:id="rId26"/>
    <p:sldId id="861" r:id="rId27"/>
    <p:sldId id="862" r:id="rId28"/>
    <p:sldId id="845" r:id="rId29"/>
    <p:sldId id="865" r:id="rId30"/>
    <p:sldId id="866" r:id="rId31"/>
    <p:sldId id="868" r:id="rId32"/>
    <p:sldId id="869" r:id="rId33"/>
    <p:sldId id="870" r:id="rId34"/>
    <p:sldId id="871" r:id="rId35"/>
    <p:sldId id="872" r:id="rId36"/>
    <p:sldId id="867" r:id="rId37"/>
    <p:sldId id="873" r:id="rId38"/>
    <p:sldId id="874" r:id="rId39"/>
    <p:sldId id="875" r:id="rId40"/>
    <p:sldId id="876" r:id="rId41"/>
    <p:sldId id="863" r:id="rId42"/>
    <p:sldId id="877" r:id="rId43"/>
    <p:sldId id="878" r:id="rId44"/>
    <p:sldId id="880" r:id="rId45"/>
    <p:sldId id="881" r:id="rId46"/>
    <p:sldId id="895" r:id="rId47"/>
    <p:sldId id="896" r:id="rId48"/>
    <p:sldId id="898" r:id="rId49"/>
    <p:sldId id="899" r:id="rId50"/>
    <p:sldId id="900" r:id="rId51"/>
    <p:sldId id="902" r:id="rId52"/>
    <p:sldId id="903" r:id="rId53"/>
    <p:sldId id="904" r:id="rId54"/>
    <p:sldId id="90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p:restoredTop sz="84991"/>
  </p:normalViewPr>
  <p:slideViewPr>
    <p:cSldViewPr snapToGrid="0">
      <p:cViewPr>
        <p:scale>
          <a:sx n="146" d="100"/>
          <a:sy n="146" d="100"/>
        </p:scale>
        <p:origin x="39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2039A-04D8-034C-8E68-D34C340BDB7E}" type="datetimeFigureOut">
              <a:rPr lang="en-US" smtClean="0"/>
              <a:t>5/2/23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4A411-1338-284C-BFB5-2E572D84E62A}" type="slidenum">
              <a:rPr lang="en-US" smtClean="0"/>
              <a:t>‹#›</a:t>
            </a:fld>
            <a:endParaRPr lang="en-US"/>
          </a:p>
        </p:txBody>
      </p:sp>
    </p:spTree>
    <p:extLst>
      <p:ext uri="{BB962C8B-B14F-4D97-AF65-F5344CB8AC3E}">
        <p14:creationId xmlns:p14="http://schemas.microsoft.com/office/powerpoint/2010/main" val="373410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4A411-1338-284C-BFB5-2E572D84E62A}" type="slidenum">
              <a:rPr lang="en-US" smtClean="0"/>
              <a:t>1</a:t>
            </a:fld>
            <a:endParaRPr lang="en-US"/>
          </a:p>
        </p:txBody>
      </p:sp>
    </p:spTree>
    <p:extLst>
      <p:ext uri="{BB962C8B-B14F-4D97-AF65-F5344CB8AC3E}">
        <p14:creationId xmlns:p14="http://schemas.microsoft.com/office/powerpoint/2010/main" val="308857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10</a:t>
            </a:fld>
            <a:endParaRPr lang="en-US" dirty="0"/>
          </a:p>
        </p:txBody>
      </p:sp>
    </p:spTree>
    <p:extLst>
      <p:ext uri="{BB962C8B-B14F-4D97-AF65-F5344CB8AC3E}">
        <p14:creationId xmlns:p14="http://schemas.microsoft.com/office/powerpoint/2010/main" val="280582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a:solidFill>
                  <a:schemeClr val="tx1"/>
                </a:solidFill>
                <a:effectLst/>
                <a:latin typeface="Open Sans" panose="020B0606030504020204" pitchFamily="34" charset="0"/>
                <a:ea typeface="+mn-ea"/>
                <a:cs typeface="+mn-cs"/>
              </a:rPr>
              <a:t>https://</a:t>
            </a:r>
            <a:r>
              <a:rPr lang="en-US" sz="1200" kern="1200" dirty="0" err="1">
                <a:solidFill>
                  <a:schemeClr val="tx1"/>
                </a:solidFill>
                <a:effectLst/>
                <a:latin typeface="Open Sans" panose="020B0606030504020204" pitchFamily="34" charset="0"/>
                <a:ea typeface="+mn-ea"/>
                <a:cs typeface="+mn-cs"/>
              </a:rPr>
              <a:t>link.springer.com</a:t>
            </a:r>
            <a:r>
              <a:rPr lang="en-US" sz="1200" kern="1200" dirty="0">
                <a:solidFill>
                  <a:schemeClr val="tx1"/>
                </a:solidFill>
                <a:effectLst/>
                <a:latin typeface="Open Sans" panose="020B0606030504020204" pitchFamily="34" charset="0"/>
                <a:ea typeface="+mn-ea"/>
                <a:cs typeface="+mn-cs"/>
              </a:rPr>
              <a:t>/chapter/10.1007/978-3-319-23105-1_4</a:t>
            </a:r>
          </a:p>
        </p:txBody>
      </p:sp>
      <p:sp>
        <p:nvSpPr>
          <p:cNvPr id="4" name="Slide Number Placeholder 3"/>
          <p:cNvSpPr>
            <a:spLocks noGrp="1"/>
          </p:cNvSpPr>
          <p:nvPr>
            <p:ph type="sldNum" sz="quarter" idx="10"/>
          </p:nvPr>
        </p:nvSpPr>
        <p:spPr/>
        <p:txBody>
          <a:bodyPr/>
          <a:lstStyle/>
          <a:p>
            <a:fld id="{08E3BB6A-C8C6-4CE1-B31D-D41FC741C6B0}" type="slidenum">
              <a:rPr lang="en-US" smtClean="0"/>
              <a:pPr/>
              <a:t>11</a:t>
            </a:fld>
            <a:endParaRPr lang="en-US" dirty="0"/>
          </a:p>
        </p:txBody>
      </p:sp>
    </p:spTree>
    <p:extLst>
      <p:ext uri="{BB962C8B-B14F-4D97-AF65-F5344CB8AC3E}">
        <p14:creationId xmlns:p14="http://schemas.microsoft.com/office/powerpoint/2010/main" val="425242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12</a:t>
            </a:fld>
            <a:endParaRPr lang="en-US" dirty="0"/>
          </a:p>
        </p:txBody>
      </p:sp>
    </p:spTree>
    <p:extLst>
      <p:ext uri="{BB962C8B-B14F-4D97-AF65-F5344CB8AC3E}">
        <p14:creationId xmlns:p14="http://schemas.microsoft.com/office/powerpoint/2010/main" val="64756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13</a:t>
            </a:fld>
            <a:endParaRPr lang="en-US" dirty="0"/>
          </a:p>
        </p:txBody>
      </p:sp>
    </p:spTree>
    <p:extLst>
      <p:ext uri="{BB962C8B-B14F-4D97-AF65-F5344CB8AC3E}">
        <p14:creationId xmlns:p14="http://schemas.microsoft.com/office/powerpoint/2010/main" val="321867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14</a:t>
            </a:fld>
            <a:endParaRPr lang="en-US" dirty="0"/>
          </a:p>
        </p:txBody>
      </p:sp>
    </p:spTree>
    <p:extLst>
      <p:ext uri="{BB962C8B-B14F-4D97-AF65-F5344CB8AC3E}">
        <p14:creationId xmlns:p14="http://schemas.microsoft.com/office/powerpoint/2010/main" val="117057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CkpnskTimes"/>
              </a:rPr>
              <a:t>An example of this model is shown in Fig. </a:t>
            </a:r>
            <a:r>
              <a:rPr lang="en-US" sz="1800" dirty="0">
                <a:solidFill>
                  <a:srgbClr val="0000FF"/>
                </a:solidFill>
                <a:effectLst/>
                <a:latin typeface="CkpnskTimes"/>
              </a:rPr>
              <a:t>4.1</a:t>
            </a:r>
            <a:r>
              <a:rPr lang="en-US" sz="1800" dirty="0">
                <a:effectLst/>
                <a:latin typeface="CkpnskTimes"/>
              </a:rPr>
              <a:t>. Active nodes are shown in yellow dotted line. At initial time, two nodes C and D are activated. At the next time step, node C and D has a chance to activate their three neighbors (A, G, and H) and (B, E, and F) respectively. According to Fig. </a:t>
            </a:r>
            <a:r>
              <a:rPr lang="en-US" sz="1800" dirty="0">
                <a:solidFill>
                  <a:srgbClr val="0000FF"/>
                </a:solidFill>
                <a:effectLst/>
                <a:latin typeface="CkpnskTimes"/>
              </a:rPr>
              <a:t>4.1</a:t>
            </a:r>
            <a:r>
              <a:rPr lang="en-US" sz="1800" dirty="0">
                <a:effectLst/>
                <a:latin typeface="CkpnskTimes"/>
              </a:rPr>
              <a:t>b, only three nodes A, H, and E are successfully activated and the initial active nodes change to gray (denoting it stays active but no chance to activate others). In the next time step, two nodes G and F become active, and the previous active nodes A, E, and H change to gray. At time </a:t>
            </a:r>
            <a:r>
              <a:rPr lang="en-US" sz="1800" i="1" dirty="0">
                <a:effectLst/>
                <a:latin typeface="KjtlsgTimes"/>
              </a:rPr>
              <a:t>t </a:t>
            </a:r>
            <a:r>
              <a:rPr lang="en-US" sz="1800" dirty="0">
                <a:effectLst/>
                <a:latin typeface="XnrcglCMR10"/>
              </a:rPr>
              <a:t>= </a:t>
            </a:r>
            <a:r>
              <a:rPr lang="en-US" sz="1800" dirty="0">
                <a:effectLst/>
                <a:latin typeface="CkpnskTimes"/>
              </a:rPr>
              <a:t>2, two nodes F and G become active. Node G’s neighbors are active, so it does not have a chance to activate any nodes. Node F has an option to activate node I; however it fails as shown in our given example in Fig. </a:t>
            </a:r>
            <a:r>
              <a:rPr lang="en-US" sz="1800" dirty="0">
                <a:solidFill>
                  <a:srgbClr val="0000FF"/>
                </a:solidFill>
                <a:effectLst/>
                <a:latin typeface="CkpnskTimes"/>
              </a:rPr>
              <a:t>4.1</a:t>
            </a:r>
            <a:r>
              <a:rPr lang="en-US" sz="1800" dirty="0">
                <a:effectLst/>
                <a:latin typeface="CkpnskTimes"/>
              </a:rPr>
              <a:t>d. Since there is no more new active node, the diffusion process stopped. </a:t>
            </a:r>
            <a:endParaRPr lang="en-US" dirty="0"/>
          </a:p>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15</a:t>
            </a:fld>
            <a:endParaRPr lang="en-US" dirty="0"/>
          </a:p>
        </p:txBody>
      </p:sp>
    </p:spTree>
    <p:extLst>
      <p:ext uri="{BB962C8B-B14F-4D97-AF65-F5344CB8AC3E}">
        <p14:creationId xmlns:p14="http://schemas.microsoft.com/office/powerpoint/2010/main" val="245366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16</a:t>
            </a:fld>
            <a:endParaRPr lang="en-US" dirty="0"/>
          </a:p>
        </p:txBody>
      </p:sp>
    </p:spTree>
    <p:extLst>
      <p:ext uri="{BB962C8B-B14F-4D97-AF65-F5344CB8AC3E}">
        <p14:creationId xmlns:p14="http://schemas.microsoft.com/office/powerpoint/2010/main" val="59561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17</a:t>
            </a:fld>
            <a:endParaRPr lang="en-US" dirty="0"/>
          </a:p>
        </p:txBody>
      </p:sp>
    </p:spTree>
    <p:extLst>
      <p:ext uri="{BB962C8B-B14F-4D97-AF65-F5344CB8AC3E}">
        <p14:creationId xmlns:p14="http://schemas.microsoft.com/office/powerpoint/2010/main" val="1343424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18</a:t>
            </a:fld>
            <a:endParaRPr lang="en-US" dirty="0"/>
          </a:p>
        </p:txBody>
      </p:sp>
    </p:spTree>
    <p:extLst>
      <p:ext uri="{BB962C8B-B14F-4D97-AF65-F5344CB8AC3E}">
        <p14:creationId xmlns:p14="http://schemas.microsoft.com/office/powerpoint/2010/main" val="210073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19</a:t>
            </a:fld>
            <a:endParaRPr lang="en-US" dirty="0"/>
          </a:p>
        </p:txBody>
      </p:sp>
    </p:spTree>
    <p:extLst>
      <p:ext uri="{BB962C8B-B14F-4D97-AF65-F5344CB8AC3E}">
        <p14:creationId xmlns:p14="http://schemas.microsoft.com/office/powerpoint/2010/main" val="234298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a:t>
            </a:fld>
            <a:endParaRPr lang="en-US" dirty="0"/>
          </a:p>
        </p:txBody>
      </p:sp>
    </p:spTree>
    <p:extLst>
      <p:ext uri="{BB962C8B-B14F-4D97-AF65-F5344CB8AC3E}">
        <p14:creationId xmlns:p14="http://schemas.microsoft.com/office/powerpoint/2010/main" val="134308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20</a:t>
            </a:fld>
            <a:endParaRPr lang="en-US" dirty="0"/>
          </a:p>
        </p:txBody>
      </p:sp>
    </p:spTree>
    <p:extLst>
      <p:ext uri="{BB962C8B-B14F-4D97-AF65-F5344CB8AC3E}">
        <p14:creationId xmlns:p14="http://schemas.microsoft.com/office/powerpoint/2010/main" val="286308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21</a:t>
            </a:fld>
            <a:endParaRPr lang="en-US" dirty="0"/>
          </a:p>
        </p:txBody>
      </p:sp>
    </p:spTree>
    <p:extLst>
      <p:ext uri="{BB962C8B-B14F-4D97-AF65-F5344CB8AC3E}">
        <p14:creationId xmlns:p14="http://schemas.microsoft.com/office/powerpoint/2010/main" val="174372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22</a:t>
            </a:fld>
            <a:endParaRPr lang="en-US" dirty="0"/>
          </a:p>
        </p:txBody>
      </p:sp>
    </p:spTree>
    <p:extLst>
      <p:ext uri="{BB962C8B-B14F-4D97-AF65-F5344CB8AC3E}">
        <p14:creationId xmlns:p14="http://schemas.microsoft.com/office/powerpoint/2010/main" val="214637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23</a:t>
            </a:fld>
            <a:endParaRPr lang="en-US" dirty="0"/>
          </a:p>
        </p:txBody>
      </p:sp>
    </p:spTree>
    <p:extLst>
      <p:ext uri="{BB962C8B-B14F-4D97-AF65-F5344CB8AC3E}">
        <p14:creationId xmlns:p14="http://schemas.microsoft.com/office/powerpoint/2010/main" val="174152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24</a:t>
            </a:fld>
            <a:endParaRPr lang="en-US" dirty="0"/>
          </a:p>
        </p:txBody>
      </p:sp>
    </p:spTree>
    <p:extLst>
      <p:ext uri="{BB962C8B-B14F-4D97-AF65-F5344CB8AC3E}">
        <p14:creationId xmlns:p14="http://schemas.microsoft.com/office/powerpoint/2010/main" val="913154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25</a:t>
            </a:fld>
            <a:endParaRPr lang="en-US" dirty="0"/>
          </a:p>
        </p:txBody>
      </p:sp>
    </p:spTree>
    <p:extLst>
      <p:ext uri="{BB962C8B-B14F-4D97-AF65-F5344CB8AC3E}">
        <p14:creationId xmlns:p14="http://schemas.microsoft.com/office/powerpoint/2010/main" val="2162935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26</a:t>
            </a:fld>
            <a:endParaRPr lang="en-US" dirty="0"/>
          </a:p>
        </p:txBody>
      </p:sp>
    </p:spTree>
    <p:extLst>
      <p:ext uri="{BB962C8B-B14F-4D97-AF65-F5344CB8AC3E}">
        <p14:creationId xmlns:p14="http://schemas.microsoft.com/office/powerpoint/2010/main" val="17593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27</a:t>
            </a:fld>
            <a:endParaRPr lang="en-US" dirty="0"/>
          </a:p>
        </p:txBody>
      </p:sp>
    </p:spTree>
    <p:extLst>
      <p:ext uri="{BB962C8B-B14F-4D97-AF65-F5344CB8AC3E}">
        <p14:creationId xmlns:p14="http://schemas.microsoft.com/office/powerpoint/2010/main" val="2378083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28</a:t>
            </a:fld>
            <a:endParaRPr lang="en-US" dirty="0"/>
          </a:p>
        </p:txBody>
      </p:sp>
    </p:spTree>
    <p:extLst>
      <p:ext uri="{BB962C8B-B14F-4D97-AF65-F5344CB8AC3E}">
        <p14:creationId xmlns:p14="http://schemas.microsoft.com/office/powerpoint/2010/main" val="943262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29</a:t>
            </a:fld>
            <a:endParaRPr lang="en-US" dirty="0"/>
          </a:p>
        </p:txBody>
      </p:sp>
    </p:spTree>
    <p:extLst>
      <p:ext uri="{BB962C8B-B14F-4D97-AF65-F5344CB8AC3E}">
        <p14:creationId xmlns:p14="http://schemas.microsoft.com/office/powerpoint/2010/main" val="50204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a:t>
            </a:fld>
            <a:endParaRPr lang="en-US" dirty="0"/>
          </a:p>
        </p:txBody>
      </p:sp>
    </p:spTree>
    <p:extLst>
      <p:ext uri="{BB962C8B-B14F-4D97-AF65-F5344CB8AC3E}">
        <p14:creationId xmlns:p14="http://schemas.microsoft.com/office/powerpoint/2010/main" val="1270682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30</a:t>
            </a:fld>
            <a:endParaRPr lang="en-US" dirty="0"/>
          </a:p>
        </p:txBody>
      </p:sp>
    </p:spTree>
    <p:extLst>
      <p:ext uri="{BB962C8B-B14F-4D97-AF65-F5344CB8AC3E}">
        <p14:creationId xmlns:p14="http://schemas.microsoft.com/office/powerpoint/2010/main" val="1303124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31</a:t>
            </a:fld>
            <a:endParaRPr lang="en-US" dirty="0"/>
          </a:p>
        </p:txBody>
      </p:sp>
    </p:spTree>
    <p:extLst>
      <p:ext uri="{BB962C8B-B14F-4D97-AF65-F5344CB8AC3E}">
        <p14:creationId xmlns:p14="http://schemas.microsoft.com/office/powerpoint/2010/main" val="3442850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32</a:t>
            </a:fld>
            <a:endParaRPr lang="en-US" dirty="0"/>
          </a:p>
        </p:txBody>
      </p:sp>
    </p:spTree>
    <p:extLst>
      <p:ext uri="{BB962C8B-B14F-4D97-AF65-F5344CB8AC3E}">
        <p14:creationId xmlns:p14="http://schemas.microsoft.com/office/powerpoint/2010/main" val="205389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33</a:t>
            </a:fld>
            <a:endParaRPr lang="en-US" dirty="0"/>
          </a:p>
        </p:txBody>
      </p:sp>
    </p:spTree>
    <p:extLst>
      <p:ext uri="{BB962C8B-B14F-4D97-AF65-F5344CB8AC3E}">
        <p14:creationId xmlns:p14="http://schemas.microsoft.com/office/powerpoint/2010/main" val="2960099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34</a:t>
            </a:fld>
            <a:endParaRPr lang="en-US" dirty="0"/>
          </a:p>
        </p:txBody>
      </p:sp>
    </p:spTree>
    <p:extLst>
      <p:ext uri="{BB962C8B-B14F-4D97-AF65-F5344CB8AC3E}">
        <p14:creationId xmlns:p14="http://schemas.microsoft.com/office/powerpoint/2010/main" val="2714506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35</a:t>
            </a:fld>
            <a:endParaRPr lang="en-US" dirty="0"/>
          </a:p>
        </p:txBody>
      </p:sp>
    </p:spTree>
    <p:extLst>
      <p:ext uri="{BB962C8B-B14F-4D97-AF65-F5344CB8AC3E}">
        <p14:creationId xmlns:p14="http://schemas.microsoft.com/office/powerpoint/2010/main" val="807752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36</a:t>
            </a:fld>
            <a:endParaRPr lang="en-US" dirty="0"/>
          </a:p>
        </p:txBody>
      </p:sp>
    </p:spTree>
    <p:extLst>
      <p:ext uri="{BB962C8B-B14F-4D97-AF65-F5344CB8AC3E}">
        <p14:creationId xmlns:p14="http://schemas.microsoft.com/office/powerpoint/2010/main" val="2838739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37</a:t>
            </a:fld>
            <a:endParaRPr lang="en-US" dirty="0"/>
          </a:p>
        </p:txBody>
      </p:sp>
    </p:spTree>
    <p:extLst>
      <p:ext uri="{BB962C8B-B14F-4D97-AF65-F5344CB8AC3E}">
        <p14:creationId xmlns:p14="http://schemas.microsoft.com/office/powerpoint/2010/main" val="89105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38</a:t>
            </a:fld>
            <a:endParaRPr lang="en-US" dirty="0"/>
          </a:p>
        </p:txBody>
      </p:sp>
    </p:spTree>
    <p:extLst>
      <p:ext uri="{BB962C8B-B14F-4D97-AF65-F5344CB8AC3E}">
        <p14:creationId xmlns:p14="http://schemas.microsoft.com/office/powerpoint/2010/main" val="4165830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39</a:t>
            </a:fld>
            <a:endParaRPr lang="en-US" dirty="0"/>
          </a:p>
        </p:txBody>
      </p:sp>
    </p:spTree>
    <p:extLst>
      <p:ext uri="{BB962C8B-B14F-4D97-AF65-F5344CB8AC3E}">
        <p14:creationId xmlns:p14="http://schemas.microsoft.com/office/powerpoint/2010/main" val="224649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a:t>
            </a:fld>
            <a:endParaRPr lang="en-US" dirty="0"/>
          </a:p>
        </p:txBody>
      </p:sp>
    </p:spTree>
    <p:extLst>
      <p:ext uri="{BB962C8B-B14F-4D97-AF65-F5344CB8AC3E}">
        <p14:creationId xmlns:p14="http://schemas.microsoft.com/office/powerpoint/2010/main" val="1626216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40</a:t>
            </a:fld>
            <a:endParaRPr lang="en-US" dirty="0"/>
          </a:p>
        </p:txBody>
      </p:sp>
    </p:spTree>
    <p:extLst>
      <p:ext uri="{BB962C8B-B14F-4D97-AF65-F5344CB8AC3E}">
        <p14:creationId xmlns:p14="http://schemas.microsoft.com/office/powerpoint/2010/main" val="3879720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41</a:t>
            </a:fld>
            <a:endParaRPr lang="en-US" dirty="0"/>
          </a:p>
        </p:txBody>
      </p:sp>
    </p:spTree>
    <p:extLst>
      <p:ext uri="{BB962C8B-B14F-4D97-AF65-F5344CB8AC3E}">
        <p14:creationId xmlns:p14="http://schemas.microsoft.com/office/powerpoint/2010/main" val="434667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42</a:t>
            </a:fld>
            <a:endParaRPr lang="en-US" dirty="0"/>
          </a:p>
        </p:txBody>
      </p:sp>
    </p:spTree>
    <p:extLst>
      <p:ext uri="{BB962C8B-B14F-4D97-AF65-F5344CB8AC3E}">
        <p14:creationId xmlns:p14="http://schemas.microsoft.com/office/powerpoint/2010/main" val="3582282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43</a:t>
            </a:fld>
            <a:endParaRPr lang="en-US" dirty="0"/>
          </a:p>
        </p:txBody>
      </p:sp>
    </p:spTree>
    <p:extLst>
      <p:ext uri="{BB962C8B-B14F-4D97-AF65-F5344CB8AC3E}">
        <p14:creationId xmlns:p14="http://schemas.microsoft.com/office/powerpoint/2010/main" val="4165249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44</a:t>
            </a:fld>
            <a:endParaRPr lang="en-US" dirty="0"/>
          </a:p>
        </p:txBody>
      </p:sp>
    </p:spTree>
    <p:extLst>
      <p:ext uri="{BB962C8B-B14F-4D97-AF65-F5344CB8AC3E}">
        <p14:creationId xmlns:p14="http://schemas.microsoft.com/office/powerpoint/2010/main" val="1763759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45</a:t>
            </a:fld>
            <a:endParaRPr lang="en-US" dirty="0"/>
          </a:p>
        </p:txBody>
      </p:sp>
    </p:spTree>
    <p:extLst>
      <p:ext uri="{BB962C8B-B14F-4D97-AF65-F5344CB8AC3E}">
        <p14:creationId xmlns:p14="http://schemas.microsoft.com/office/powerpoint/2010/main" val="3492925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46</a:t>
            </a:fld>
            <a:endParaRPr lang="en-US" dirty="0"/>
          </a:p>
        </p:txBody>
      </p:sp>
    </p:spTree>
    <p:extLst>
      <p:ext uri="{BB962C8B-B14F-4D97-AF65-F5344CB8AC3E}">
        <p14:creationId xmlns:p14="http://schemas.microsoft.com/office/powerpoint/2010/main" val="2303110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47</a:t>
            </a:fld>
            <a:endParaRPr lang="en-US" dirty="0"/>
          </a:p>
        </p:txBody>
      </p:sp>
    </p:spTree>
    <p:extLst>
      <p:ext uri="{BB962C8B-B14F-4D97-AF65-F5344CB8AC3E}">
        <p14:creationId xmlns:p14="http://schemas.microsoft.com/office/powerpoint/2010/main" val="3062671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48</a:t>
            </a:fld>
            <a:endParaRPr lang="en-US" dirty="0"/>
          </a:p>
        </p:txBody>
      </p:sp>
    </p:spTree>
    <p:extLst>
      <p:ext uri="{BB962C8B-B14F-4D97-AF65-F5344CB8AC3E}">
        <p14:creationId xmlns:p14="http://schemas.microsoft.com/office/powerpoint/2010/main" val="1043265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49</a:t>
            </a:fld>
            <a:endParaRPr lang="en-US" dirty="0"/>
          </a:p>
        </p:txBody>
      </p:sp>
    </p:spTree>
    <p:extLst>
      <p:ext uri="{BB962C8B-B14F-4D97-AF65-F5344CB8AC3E}">
        <p14:creationId xmlns:p14="http://schemas.microsoft.com/office/powerpoint/2010/main" val="314747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5</a:t>
            </a:fld>
            <a:endParaRPr lang="en-US" dirty="0"/>
          </a:p>
        </p:txBody>
      </p:sp>
    </p:spTree>
    <p:extLst>
      <p:ext uri="{BB962C8B-B14F-4D97-AF65-F5344CB8AC3E}">
        <p14:creationId xmlns:p14="http://schemas.microsoft.com/office/powerpoint/2010/main" val="913175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50</a:t>
            </a:fld>
            <a:endParaRPr lang="en-US" dirty="0"/>
          </a:p>
        </p:txBody>
      </p:sp>
    </p:spTree>
    <p:extLst>
      <p:ext uri="{BB962C8B-B14F-4D97-AF65-F5344CB8AC3E}">
        <p14:creationId xmlns:p14="http://schemas.microsoft.com/office/powerpoint/2010/main" val="1603505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51</a:t>
            </a:fld>
            <a:endParaRPr lang="en-US" dirty="0"/>
          </a:p>
        </p:txBody>
      </p:sp>
    </p:spTree>
    <p:extLst>
      <p:ext uri="{BB962C8B-B14F-4D97-AF65-F5344CB8AC3E}">
        <p14:creationId xmlns:p14="http://schemas.microsoft.com/office/powerpoint/2010/main" val="1170763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52</a:t>
            </a:fld>
            <a:endParaRPr lang="en-US" dirty="0"/>
          </a:p>
        </p:txBody>
      </p:sp>
    </p:spTree>
    <p:extLst>
      <p:ext uri="{BB962C8B-B14F-4D97-AF65-F5344CB8AC3E}">
        <p14:creationId xmlns:p14="http://schemas.microsoft.com/office/powerpoint/2010/main" val="375551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53</a:t>
            </a:fld>
            <a:endParaRPr lang="en-US" dirty="0"/>
          </a:p>
        </p:txBody>
      </p:sp>
    </p:spTree>
    <p:extLst>
      <p:ext uri="{BB962C8B-B14F-4D97-AF65-F5344CB8AC3E}">
        <p14:creationId xmlns:p14="http://schemas.microsoft.com/office/powerpoint/2010/main" val="1241880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54</a:t>
            </a:fld>
            <a:endParaRPr lang="en-US" dirty="0"/>
          </a:p>
        </p:txBody>
      </p:sp>
    </p:spTree>
    <p:extLst>
      <p:ext uri="{BB962C8B-B14F-4D97-AF65-F5344CB8AC3E}">
        <p14:creationId xmlns:p14="http://schemas.microsoft.com/office/powerpoint/2010/main" val="286060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6</a:t>
            </a:fld>
            <a:endParaRPr lang="en-US" dirty="0"/>
          </a:p>
        </p:txBody>
      </p:sp>
    </p:spTree>
    <p:extLst>
      <p:ext uri="{BB962C8B-B14F-4D97-AF65-F5344CB8AC3E}">
        <p14:creationId xmlns:p14="http://schemas.microsoft.com/office/powerpoint/2010/main" val="25686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7</a:t>
            </a:fld>
            <a:endParaRPr lang="en-US" dirty="0"/>
          </a:p>
        </p:txBody>
      </p:sp>
    </p:spTree>
    <p:extLst>
      <p:ext uri="{BB962C8B-B14F-4D97-AF65-F5344CB8AC3E}">
        <p14:creationId xmlns:p14="http://schemas.microsoft.com/office/powerpoint/2010/main" val="425409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8</a:t>
            </a:fld>
            <a:endParaRPr lang="en-US" dirty="0"/>
          </a:p>
        </p:txBody>
      </p:sp>
    </p:spTree>
    <p:extLst>
      <p:ext uri="{BB962C8B-B14F-4D97-AF65-F5344CB8AC3E}">
        <p14:creationId xmlns:p14="http://schemas.microsoft.com/office/powerpoint/2010/main" val="338337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dirty="0">
              <a:solidFill>
                <a:schemeClr val="tx1"/>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9</a:t>
            </a:fld>
            <a:endParaRPr lang="en-US" dirty="0"/>
          </a:p>
        </p:txBody>
      </p:sp>
    </p:spTree>
    <p:extLst>
      <p:ext uri="{BB962C8B-B14F-4D97-AF65-F5344CB8AC3E}">
        <p14:creationId xmlns:p14="http://schemas.microsoft.com/office/powerpoint/2010/main" val="114265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15363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88962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78739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style>
          <a:lnRef idx="1">
            <a:schemeClr val="accent1"/>
          </a:lnRef>
          <a:fillRef idx="3">
            <a:schemeClr val="accent1"/>
          </a:fillRef>
          <a:effectRef idx="2">
            <a:schemeClr val="accent1"/>
          </a:effectRef>
          <a:fontRef idx="none"/>
        </p:style>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457200" y="1066800"/>
            <a:ext cx="8229600" cy="5318760"/>
          </a:xfrm>
          <a:prstGeom prst="rect">
            <a:avLst/>
          </a:prstGeom>
        </p:spPr>
        <p:txBody>
          <a:bodyPr>
            <a:normAutofit/>
          </a:bodyPr>
          <a:lstStyle>
            <a:lvl1pP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695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88490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84C79-0336-DE48-95F9-F0713A23CB62}"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21573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184C79-0336-DE48-95F9-F0713A23CB62}" type="datetimeFigureOut">
              <a:rPr lang="en-US" smtClean="0"/>
              <a:t>5/2/23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12448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84C79-0336-DE48-95F9-F0713A23CB62}" type="datetimeFigureOut">
              <a:rPr lang="en-US" smtClean="0"/>
              <a:t>5/2/23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57882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184C79-0336-DE48-95F9-F0713A23CB62}" type="datetimeFigureOut">
              <a:rPr lang="en-US" smtClean="0"/>
              <a:t>5/2/23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27108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84C79-0336-DE48-95F9-F0713A23CB62}" type="datetimeFigureOut">
              <a:rPr lang="en-US" smtClean="0"/>
              <a:t>5/2/23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64525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84C79-0336-DE48-95F9-F0713A23CB62}" type="datetimeFigureOut">
              <a:rPr lang="en-US" smtClean="0"/>
              <a:t>5/2/23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42657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84C79-0336-DE48-95F9-F0713A23CB62}" type="datetimeFigureOut">
              <a:rPr lang="en-US" smtClean="0"/>
              <a:t>5/2/23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92813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84C79-0336-DE48-95F9-F0713A23CB62}" type="datetimeFigureOut">
              <a:rPr lang="en-US" smtClean="0"/>
              <a:t>5/2/23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C5CCD-C43C-7D42-B8F2-F654A1A09D9E}" type="slidenum">
              <a:rPr lang="en-US" smtClean="0"/>
              <a:t>‹#›</a:t>
            </a:fld>
            <a:endParaRPr lang="en-US"/>
          </a:p>
        </p:txBody>
      </p:sp>
    </p:spTree>
    <p:extLst>
      <p:ext uri="{BB962C8B-B14F-4D97-AF65-F5344CB8AC3E}">
        <p14:creationId xmlns:p14="http://schemas.microsoft.com/office/powerpoint/2010/main" val="242604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27.emf"/><Relationship Id="rId11" Type="http://schemas.openxmlformats.org/officeDocument/2006/relationships/image" Target="../media/image30.png"/><Relationship Id="rId5" Type="http://schemas.openxmlformats.org/officeDocument/2006/relationships/oleObject" Target="../embeddings/oleObject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3.emf"/><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4.emf"/><Relationship Id="rId5" Type="http://schemas.openxmlformats.org/officeDocument/2006/relationships/oleObject" Target="../embeddings/oleObject6.bin"/><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43.wmf"/></Relationships>
</file>

<file path=ppt/slides/_rels/slide5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5.wmf"/></Relationships>
</file>

<file path=ppt/slides/_rels/slide5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5">
            <a:extLst>
              <a:ext uri="{FF2B5EF4-FFF2-40B4-BE49-F238E27FC236}">
                <a16:creationId xmlns:a16="http://schemas.microsoft.com/office/drawing/2014/main" id="{C09DF6D9-FD9F-E290-B3B9-291C92CE97F4}"/>
              </a:ext>
            </a:extLst>
          </p:cNvPr>
          <p:cNvSpPr txBox="1">
            <a:spLocks noChangeArrowheads="1"/>
          </p:cNvSpPr>
          <p:nvPr/>
        </p:nvSpPr>
        <p:spPr bwMode="auto">
          <a:xfrm>
            <a:off x="3219418" y="1981200"/>
            <a:ext cx="325762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 typeface="Wingdings" panose="05000000000000000000" pitchFamily="2" charset="2"/>
              <a:buNone/>
            </a:pPr>
            <a:r>
              <a:rPr lang="en-US" altLang="en-US" b="1" dirty="0">
                <a:solidFill>
                  <a:schemeClr val="accent6"/>
                </a:solidFill>
                <a:cs typeface="Arial" panose="020B0604020202020204" pitchFamily="34" charset="0"/>
              </a:rPr>
              <a:t>Lecture 12:</a:t>
            </a:r>
          </a:p>
          <a:p>
            <a:pPr algn="ctr" eaLnBrk="1" hangingPunct="1">
              <a:buClrTx/>
              <a:buSzTx/>
              <a:buFont typeface="Wingdings" panose="05000000000000000000" pitchFamily="2" charset="2"/>
              <a:buNone/>
            </a:pPr>
            <a:endParaRPr lang="en-US" altLang="en-US" b="1" dirty="0">
              <a:solidFill>
                <a:schemeClr val="accent6"/>
              </a:solidFill>
              <a:cs typeface="Arial" panose="020B0604020202020204" pitchFamily="34" charset="0"/>
            </a:endParaRPr>
          </a:p>
          <a:p>
            <a:pPr algn="ctr" eaLnBrk="1" hangingPunct="1">
              <a:buClrTx/>
              <a:buSzTx/>
              <a:buFont typeface="Wingdings" panose="05000000000000000000" pitchFamily="2" charset="2"/>
              <a:buNone/>
            </a:pPr>
            <a:r>
              <a:rPr lang="en-US" altLang="en-US" b="1" dirty="0">
                <a:solidFill>
                  <a:schemeClr val="accent6"/>
                </a:solidFill>
                <a:cs typeface="Arial" panose="020B0604020202020204" pitchFamily="34" charset="0"/>
              </a:rPr>
              <a:t>Information diffusion</a:t>
            </a:r>
          </a:p>
        </p:txBody>
      </p:sp>
      <p:sp>
        <p:nvSpPr>
          <p:cNvPr id="16" name="Text Box 96">
            <a:extLst>
              <a:ext uri="{FF2B5EF4-FFF2-40B4-BE49-F238E27FC236}">
                <a16:creationId xmlns:a16="http://schemas.microsoft.com/office/drawing/2014/main" id="{CCF7A34F-D611-1D11-9463-1BBBE261712F}"/>
              </a:ext>
            </a:extLst>
          </p:cNvPr>
          <p:cNvSpPr txBox="1">
            <a:spLocks noChangeArrowheads="1"/>
          </p:cNvSpPr>
          <p:nvPr/>
        </p:nvSpPr>
        <p:spPr bwMode="auto">
          <a:xfrm>
            <a:off x="2825750" y="4151313"/>
            <a:ext cx="33337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 typeface="Wingdings" panose="05000000000000000000" pitchFamily="2" charset="2"/>
              <a:buNone/>
            </a:pPr>
            <a:r>
              <a:rPr lang="en-US" altLang="en-US" sz="2000">
                <a:cs typeface="Arial" panose="020B0604020202020204" pitchFamily="34" charset="0"/>
              </a:rPr>
              <a:t>CS 765: Complex Networks</a:t>
            </a:r>
          </a:p>
          <a:p>
            <a:pPr algn="ctr" eaLnBrk="1" hangingPunct="1">
              <a:buClrTx/>
              <a:buSzTx/>
              <a:buFont typeface="Wingdings" panose="05000000000000000000" pitchFamily="2" charset="2"/>
              <a:buNone/>
            </a:pPr>
            <a:endParaRPr lang="en-US" altLang="en-US" sz="1800">
              <a:cs typeface="Arial" panose="020B0604020202020204" pitchFamily="34" charset="0"/>
            </a:endParaRPr>
          </a:p>
        </p:txBody>
      </p:sp>
      <p:sp>
        <p:nvSpPr>
          <p:cNvPr id="17" name="Rectangle 7" descr="Orange bar">
            <a:extLst>
              <a:ext uri="{FF2B5EF4-FFF2-40B4-BE49-F238E27FC236}">
                <a16:creationId xmlns:a16="http://schemas.microsoft.com/office/drawing/2014/main" id="{8E61DFBB-D134-4769-C1CC-D5D179346D72}"/>
              </a:ext>
            </a:extLst>
          </p:cNvPr>
          <p:cNvSpPr>
            <a:spLocks noChangeArrowheads="1"/>
          </p:cNvSpPr>
          <p:nvPr/>
        </p:nvSpPr>
        <p:spPr bwMode="auto">
          <a:xfrm>
            <a:off x="1914525" y="3429000"/>
            <a:ext cx="5314950" cy="188913"/>
          </a:xfrm>
          <a:prstGeom prst="rect">
            <a:avLst/>
          </a:prstGeom>
          <a:solidFill>
            <a:schemeClr val="accent6"/>
          </a:solidFill>
          <a:ln w="9525">
            <a:solidFill>
              <a:schemeClr val="accent6"/>
            </a:solidFill>
            <a:miter lim="800000"/>
            <a:headEnd/>
            <a:tailEnd/>
          </a:ln>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solidFill>
                <a:schemeClr val="accent6">
                  <a:lumMod val="75000"/>
                </a:schemeClr>
              </a:solidFill>
              <a:cs typeface="Arial" panose="020B0604020202020204" pitchFamily="34" charset="0"/>
            </a:endParaRPr>
          </a:p>
        </p:txBody>
      </p:sp>
      <p:sp>
        <p:nvSpPr>
          <p:cNvPr id="3" name="Text Box 96">
            <a:extLst>
              <a:ext uri="{FF2B5EF4-FFF2-40B4-BE49-F238E27FC236}">
                <a16:creationId xmlns:a16="http://schemas.microsoft.com/office/drawing/2014/main" id="{E86D13F2-8905-47BE-73D3-6C0E1D590C99}"/>
              </a:ext>
            </a:extLst>
          </p:cNvPr>
          <p:cNvSpPr txBox="1">
            <a:spLocks noChangeArrowheads="1"/>
          </p:cNvSpPr>
          <p:nvPr/>
        </p:nvSpPr>
        <p:spPr bwMode="auto">
          <a:xfrm>
            <a:off x="0" y="60198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 typeface="Wingdings" panose="05000000000000000000" pitchFamily="2" charset="2"/>
              <a:buNone/>
            </a:pPr>
            <a:r>
              <a:rPr lang="en-US" altLang="en-US" sz="2000" dirty="0"/>
              <a:t>Slides are modified from Lada Adamic, David Kempe, Bill </a:t>
            </a:r>
            <a:r>
              <a:rPr lang="en-US" altLang="en-US" sz="2000" dirty="0" err="1"/>
              <a:t>Hackbor</a:t>
            </a:r>
            <a:endParaRPr lang="en-US" altLang="en-US" sz="2000" dirty="0"/>
          </a:p>
          <a:p>
            <a:pPr algn="ctr" eaLnBrk="1" hangingPunct="1">
              <a:buClrTx/>
              <a:buSzTx/>
              <a:buFont typeface="Wingdings" panose="05000000000000000000" pitchFamily="2" charset="2"/>
              <a:buNone/>
            </a:pPr>
            <a:r>
              <a:rPr lang="en-US" altLang="en-US" sz="2000" dirty="0"/>
              <a:t>And  Leonid E. Zhukov</a:t>
            </a:r>
          </a:p>
        </p:txBody>
      </p:sp>
    </p:spTree>
    <p:extLst>
      <p:ext uri="{BB962C8B-B14F-4D97-AF65-F5344CB8AC3E}">
        <p14:creationId xmlns:p14="http://schemas.microsoft.com/office/powerpoint/2010/main" val="248315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AD036-65DE-8312-017D-73BD629E744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a:t>
            </a:r>
            <a:endParaRPr lang="en-US" dirty="0"/>
          </a:p>
        </p:txBody>
      </p:sp>
      <p:pic>
        <p:nvPicPr>
          <p:cNvPr id="3" name="Picture 2">
            <a:extLst>
              <a:ext uri="{FF2B5EF4-FFF2-40B4-BE49-F238E27FC236}">
                <a16:creationId xmlns:a16="http://schemas.microsoft.com/office/drawing/2014/main" id="{8F377EE4-B80E-9484-87F9-51F2EAD0556D}"/>
              </a:ext>
            </a:extLst>
          </p:cNvPr>
          <p:cNvPicPr>
            <a:picLocks noChangeAspect="1"/>
          </p:cNvPicPr>
          <p:nvPr/>
        </p:nvPicPr>
        <p:blipFill>
          <a:blip r:embed="rId3"/>
          <a:stretch>
            <a:fillRect/>
          </a:stretch>
        </p:blipFill>
        <p:spPr>
          <a:xfrm>
            <a:off x="1329668" y="1608335"/>
            <a:ext cx="6728482" cy="4163814"/>
          </a:xfrm>
          <a:prstGeom prst="rect">
            <a:avLst/>
          </a:prstGeom>
        </p:spPr>
      </p:pic>
      <p:sp>
        <p:nvSpPr>
          <p:cNvPr id="4" name="TextBox 3">
            <a:extLst>
              <a:ext uri="{FF2B5EF4-FFF2-40B4-BE49-F238E27FC236}">
                <a16:creationId xmlns:a16="http://schemas.microsoft.com/office/drawing/2014/main" id="{6F8E4FE6-28B7-06FB-CD6E-9CDDF0E4C00D}"/>
              </a:ext>
            </a:extLst>
          </p:cNvPr>
          <p:cNvSpPr txBox="1"/>
          <p:nvPr/>
        </p:nvSpPr>
        <p:spPr>
          <a:xfrm>
            <a:off x="542925" y="1110040"/>
            <a:ext cx="791915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Influence response: diminishing returns and threshold (critical mass)</a:t>
            </a:r>
          </a:p>
        </p:txBody>
      </p:sp>
      <p:sp>
        <p:nvSpPr>
          <p:cNvPr id="6" name="TextBox 5">
            <a:extLst>
              <a:ext uri="{FF2B5EF4-FFF2-40B4-BE49-F238E27FC236}">
                <a16:creationId xmlns:a16="http://schemas.microsoft.com/office/drawing/2014/main" id="{940317D6-6C98-E96F-E07C-DB72AE93DD3B}"/>
              </a:ext>
            </a:extLst>
          </p:cNvPr>
          <p:cNvSpPr txBox="1"/>
          <p:nvPr/>
        </p:nvSpPr>
        <p:spPr>
          <a:xfrm>
            <a:off x="542925" y="5870334"/>
            <a:ext cx="415766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More friends activating higher chance to get activated</a:t>
            </a:r>
          </a:p>
        </p:txBody>
      </p:sp>
      <p:sp>
        <p:nvSpPr>
          <p:cNvPr id="2" name="TextBox 1">
            <a:extLst>
              <a:ext uri="{FF2B5EF4-FFF2-40B4-BE49-F238E27FC236}">
                <a16:creationId xmlns:a16="http://schemas.microsoft.com/office/drawing/2014/main" id="{21ECB384-8E07-F39A-542B-6F3197E06DF1}"/>
              </a:ext>
            </a:extLst>
          </p:cNvPr>
          <p:cNvSpPr txBox="1"/>
          <p:nvPr/>
        </p:nvSpPr>
        <p:spPr>
          <a:xfrm>
            <a:off x="4700589" y="5870334"/>
            <a:ext cx="415766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Until certain number of friends get activated the node stays inactivate</a:t>
            </a:r>
          </a:p>
        </p:txBody>
      </p:sp>
    </p:spTree>
    <p:extLst>
      <p:ext uri="{BB962C8B-B14F-4D97-AF65-F5344CB8AC3E}">
        <p14:creationId xmlns:p14="http://schemas.microsoft.com/office/powerpoint/2010/main" val="125257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AD036-65DE-8312-017D-73BD629E744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a:t>
            </a:r>
            <a:endParaRPr lang="en-US" dirty="0"/>
          </a:p>
        </p:txBody>
      </p:sp>
      <p:pic>
        <p:nvPicPr>
          <p:cNvPr id="3" name="Picture 2">
            <a:extLst>
              <a:ext uri="{FF2B5EF4-FFF2-40B4-BE49-F238E27FC236}">
                <a16:creationId xmlns:a16="http://schemas.microsoft.com/office/drawing/2014/main" id="{8F377EE4-B80E-9484-87F9-51F2EAD0556D}"/>
              </a:ext>
            </a:extLst>
          </p:cNvPr>
          <p:cNvPicPr>
            <a:picLocks noChangeAspect="1"/>
          </p:cNvPicPr>
          <p:nvPr/>
        </p:nvPicPr>
        <p:blipFill>
          <a:blip r:embed="rId3"/>
          <a:stretch>
            <a:fillRect/>
          </a:stretch>
        </p:blipFill>
        <p:spPr>
          <a:xfrm>
            <a:off x="1329668" y="1608335"/>
            <a:ext cx="6728482" cy="4163814"/>
          </a:xfrm>
          <a:prstGeom prst="rect">
            <a:avLst/>
          </a:prstGeom>
        </p:spPr>
      </p:pic>
      <p:sp>
        <p:nvSpPr>
          <p:cNvPr id="4" name="TextBox 3">
            <a:extLst>
              <a:ext uri="{FF2B5EF4-FFF2-40B4-BE49-F238E27FC236}">
                <a16:creationId xmlns:a16="http://schemas.microsoft.com/office/drawing/2014/main" id="{6F8E4FE6-28B7-06FB-CD6E-9CDDF0E4C00D}"/>
              </a:ext>
            </a:extLst>
          </p:cNvPr>
          <p:cNvSpPr txBox="1"/>
          <p:nvPr/>
        </p:nvSpPr>
        <p:spPr>
          <a:xfrm>
            <a:off x="542925" y="1110040"/>
            <a:ext cx="791915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Influence response: diminishing returns and threshold (critical mass)</a:t>
            </a:r>
          </a:p>
        </p:txBody>
      </p:sp>
      <p:sp>
        <p:nvSpPr>
          <p:cNvPr id="5" name="TextBox 4">
            <a:extLst>
              <a:ext uri="{FF2B5EF4-FFF2-40B4-BE49-F238E27FC236}">
                <a16:creationId xmlns:a16="http://schemas.microsoft.com/office/drawing/2014/main" id="{2EF5AC7A-B92F-2347-C964-77C4C6709EB1}"/>
              </a:ext>
            </a:extLst>
          </p:cNvPr>
          <p:cNvSpPr txBox="1"/>
          <p:nvPr/>
        </p:nvSpPr>
        <p:spPr>
          <a:xfrm>
            <a:off x="542925" y="5770900"/>
            <a:ext cx="5856090" cy="1015663"/>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Two models:</a:t>
            </a:r>
          </a:p>
          <a:p>
            <a:r>
              <a:rPr lang="en-US" sz="2000" dirty="0">
                <a:latin typeface="Arial" panose="020B0604020202020204" pitchFamily="34" charset="0"/>
                <a:cs typeface="Arial" panose="020B0604020202020204" pitchFamily="34" charset="0"/>
              </a:rPr>
              <a:t>Independent Cascade Model (diminishing returns)</a:t>
            </a:r>
          </a:p>
          <a:p>
            <a:r>
              <a:rPr lang="en-US" sz="2000" dirty="0">
                <a:latin typeface="Arial" panose="020B0604020202020204" pitchFamily="34" charset="0"/>
                <a:cs typeface="Arial" panose="020B0604020202020204" pitchFamily="34" charset="0"/>
              </a:rPr>
              <a:t>Linear Threshold Model (critical mass)</a:t>
            </a:r>
          </a:p>
        </p:txBody>
      </p:sp>
    </p:spTree>
    <p:extLst>
      <p:ext uri="{BB962C8B-B14F-4D97-AF65-F5344CB8AC3E}">
        <p14:creationId xmlns:p14="http://schemas.microsoft.com/office/powerpoint/2010/main" val="345162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 - </a:t>
            </a:r>
            <a:r>
              <a:rPr lang="en-US" sz="2800" b="1" dirty="0">
                <a:latin typeface="Arial" panose="020B0604020202020204" pitchFamily="34" charset="0"/>
                <a:cs typeface="Arial" panose="020B0604020202020204" pitchFamily="34" charset="0"/>
              </a:rPr>
              <a:t>Independent Cascade Model </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0876D96-156B-6E6C-64F1-7B0E12C2FD6C}"/>
              </a:ext>
            </a:extLst>
          </p:cNvPr>
          <p:cNvPicPr>
            <a:picLocks noChangeAspect="1"/>
          </p:cNvPicPr>
          <p:nvPr/>
        </p:nvPicPr>
        <p:blipFill>
          <a:blip r:embed="rId3"/>
          <a:stretch>
            <a:fillRect/>
          </a:stretch>
        </p:blipFill>
        <p:spPr>
          <a:xfrm>
            <a:off x="0" y="2876797"/>
            <a:ext cx="9144000" cy="1104405"/>
          </a:xfrm>
          <a:prstGeom prst="rect">
            <a:avLst/>
          </a:prstGeom>
        </p:spPr>
      </p:pic>
    </p:spTree>
    <p:extLst>
      <p:ext uri="{BB962C8B-B14F-4D97-AF65-F5344CB8AC3E}">
        <p14:creationId xmlns:p14="http://schemas.microsoft.com/office/powerpoint/2010/main" val="52780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 - </a:t>
            </a:r>
            <a:r>
              <a:rPr lang="en-US" sz="2800" b="1" dirty="0">
                <a:latin typeface="Arial" panose="020B0604020202020204" pitchFamily="34" charset="0"/>
                <a:cs typeface="Arial" panose="020B0604020202020204" pitchFamily="34" charset="0"/>
              </a:rPr>
              <a:t>Independent Cascade Model </a:t>
            </a:r>
            <a:endParaRPr lang="en-US" dirty="0">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7CE8C451-2B0D-3AD2-B785-DFAB0CF34ED4}"/>
              </a:ext>
            </a:extLst>
          </p:cNvPr>
          <p:cNvSpPr>
            <a:spLocks noGrp="1"/>
          </p:cNvSpPr>
          <p:nvPr>
            <p:ph idx="1"/>
          </p:nvPr>
        </p:nvSpPr>
        <p:spPr>
          <a:xfrm>
            <a:off x="457200" y="1066800"/>
            <a:ext cx="8458200" cy="5318760"/>
          </a:xfrm>
        </p:spPr>
        <p:txBody>
          <a:bodyPr>
            <a:noAutofit/>
          </a:bodyPr>
          <a:lstStyle/>
          <a:p>
            <a:pPr marL="0" indent="0">
              <a:buNone/>
            </a:pPr>
            <a:r>
              <a:rPr lang="en-US" sz="2200" b="1" dirty="0">
                <a:latin typeface="Arial" panose="020B0604020202020204" pitchFamily="34" charset="0"/>
                <a:cs typeface="Arial" panose="020B0604020202020204" pitchFamily="34" charset="0"/>
              </a:rPr>
              <a:t>Independent Cascade Model (ICM)</a:t>
            </a:r>
          </a:p>
          <a:p>
            <a:pPr marL="0" indent="0">
              <a:buNone/>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There is a probability of influencing associated with each edge.</a:t>
            </a:r>
          </a:p>
          <a:p>
            <a:pPr>
              <a:lnSpc>
                <a:spcPct val="100000"/>
              </a:lnSpc>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 The probability </a:t>
            </a:r>
            <a:r>
              <a:rPr lang="en-US" sz="2200" dirty="0" err="1">
                <a:latin typeface="Arial" panose="020B0604020202020204" pitchFamily="34" charset="0"/>
                <a:cs typeface="Arial" panose="020B0604020202020204" pitchFamily="34" charset="0"/>
              </a:rPr>
              <a:t>P</a:t>
            </a:r>
            <a:r>
              <a:rPr lang="en-US" sz="2200" baseline="-25000" dirty="0" err="1">
                <a:latin typeface="Arial" panose="020B0604020202020204" pitchFamily="34" charset="0"/>
                <a:cs typeface="Arial" panose="020B0604020202020204" pitchFamily="34" charset="0"/>
              </a:rPr>
              <a:t>u,v</a:t>
            </a:r>
            <a:r>
              <a:rPr lang="en-US" sz="2200" baseline="-250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the probability of u influencing v. </a:t>
            </a:r>
          </a:p>
          <a:p>
            <a:pPr>
              <a:lnSpc>
                <a:spcPct val="100000"/>
              </a:lnSpc>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This probability can be assigned based on frequency of interactions, geographic proximity, or historical infection traces. </a:t>
            </a:r>
          </a:p>
          <a:p>
            <a:pPr>
              <a:lnSpc>
                <a:spcPct val="100000"/>
              </a:lnSpc>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Each node, once activated, has the ability to influence its neighbor in the next time step based on the probability associated with that edge.</a:t>
            </a:r>
          </a:p>
        </p:txBody>
      </p:sp>
    </p:spTree>
    <p:extLst>
      <p:ext uri="{BB962C8B-B14F-4D97-AF65-F5344CB8AC3E}">
        <p14:creationId xmlns:p14="http://schemas.microsoft.com/office/powerpoint/2010/main" val="21763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 - </a:t>
            </a:r>
            <a:r>
              <a:rPr lang="en-US" sz="2800" b="1" dirty="0">
                <a:latin typeface="Arial" panose="020B0604020202020204" pitchFamily="34" charset="0"/>
                <a:cs typeface="Arial" panose="020B0604020202020204" pitchFamily="34" charset="0"/>
              </a:rPr>
              <a:t>Independent Cascade Model </a:t>
            </a:r>
            <a:endParaRPr lang="en-US" dirty="0">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7CE8C451-2B0D-3AD2-B785-DFAB0CF34ED4}"/>
              </a:ext>
            </a:extLst>
          </p:cNvPr>
          <p:cNvSpPr>
            <a:spLocks noGrp="1"/>
          </p:cNvSpPr>
          <p:nvPr>
            <p:ph idx="1"/>
          </p:nvPr>
        </p:nvSpPr>
        <p:spPr>
          <a:xfrm>
            <a:off x="457200" y="1066800"/>
            <a:ext cx="8458200" cy="5318760"/>
          </a:xfrm>
        </p:spPr>
        <p:txBody>
          <a:bodyPr>
            <a:noAutofit/>
          </a:bodyPr>
          <a:lstStyle/>
          <a:p>
            <a:pPr marL="0" indent="0">
              <a:buNone/>
            </a:pPr>
            <a:r>
              <a:rPr lang="en-US" sz="2200" b="1" dirty="0">
                <a:latin typeface="Arial" panose="020B0604020202020204" pitchFamily="34" charset="0"/>
                <a:cs typeface="Arial" panose="020B0604020202020204" pitchFamily="34" charset="0"/>
              </a:rPr>
              <a:t>Independent Cascade Model (ICM)</a:t>
            </a:r>
          </a:p>
          <a:p>
            <a:pPr marL="0" indent="0">
              <a:buNone/>
            </a:pPr>
            <a:endParaRPr lang="en-US" sz="22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At each time step t where </a:t>
            </a:r>
            <a:r>
              <a:rPr lang="en-US" sz="2200" dirty="0" err="1">
                <a:latin typeface="Arial" panose="020B0604020202020204" pitchFamily="34" charset="0"/>
                <a:cs typeface="Arial" panose="020B0604020202020204" pitchFamily="34" charset="0"/>
              </a:rPr>
              <a:t>Xnew</a:t>
            </a:r>
            <a:r>
              <a:rPr lang="en-US" sz="2200" dirty="0">
                <a:latin typeface="Arial" panose="020B0604020202020204" pitchFamily="34" charset="0"/>
                <a:cs typeface="Arial" panose="020B0604020202020204" pitchFamily="34" charset="0"/>
              </a:rPr>
              <a:t> is the set of newly activated nodes at time t-1</a:t>
            </a:r>
          </a:p>
          <a:p>
            <a:pPr>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Each node v ∈ </a:t>
            </a:r>
            <a:r>
              <a:rPr lang="en-US" sz="2200" dirty="0" err="1">
                <a:latin typeface="Arial" panose="020B0604020202020204" pitchFamily="34" charset="0"/>
                <a:cs typeface="Arial" panose="020B0604020202020204" pitchFamily="34" charset="0"/>
              </a:rPr>
              <a:t>Xnew</a:t>
            </a:r>
            <a:r>
              <a:rPr lang="en-US" sz="2200" dirty="0">
                <a:latin typeface="Arial" panose="020B0604020202020204" pitchFamily="34" charset="0"/>
                <a:cs typeface="Arial" panose="020B0604020202020204" pitchFamily="34" charset="0"/>
              </a:rPr>
              <a:t> infects the inactive neighbors with probability </a:t>
            </a:r>
            <a:r>
              <a:rPr lang="en-US" sz="2200" dirty="0" err="1">
                <a:latin typeface="Arial" panose="020B0604020202020204" pitchFamily="34" charset="0"/>
                <a:cs typeface="Arial" panose="020B0604020202020204" pitchFamily="34" charset="0"/>
              </a:rPr>
              <a:t>P</a:t>
            </a:r>
            <a:r>
              <a:rPr lang="en-US" sz="2200" baseline="-25000" dirty="0" err="1">
                <a:latin typeface="Arial" panose="020B0604020202020204" pitchFamily="34" charset="0"/>
                <a:cs typeface="Arial" panose="020B0604020202020204" pitchFamily="34" charset="0"/>
              </a:rPr>
              <a:t>u,v</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53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 - </a:t>
            </a:r>
            <a:r>
              <a:rPr lang="en-US" sz="2800" b="1" dirty="0">
                <a:latin typeface="Arial" panose="020B0604020202020204" pitchFamily="34" charset="0"/>
                <a:cs typeface="Arial" panose="020B0604020202020204" pitchFamily="34" charset="0"/>
              </a:rPr>
              <a:t>Independent Cascade Model </a:t>
            </a:r>
            <a:endParaRPr lang="en-US" dirty="0">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7CE8C451-2B0D-3AD2-B785-DFAB0CF34ED4}"/>
              </a:ext>
            </a:extLst>
          </p:cNvPr>
          <p:cNvSpPr>
            <a:spLocks noGrp="1"/>
          </p:cNvSpPr>
          <p:nvPr>
            <p:ph idx="1"/>
          </p:nvPr>
        </p:nvSpPr>
        <p:spPr>
          <a:xfrm>
            <a:off x="457200" y="1066800"/>
            <a:ext cx="8458200" cy="5318760"/>
          </a:xfrm>
        </p:spPr>
        <p:txBody>
          <a:bodyPr>
            <a:noAutofit/>
          </a:bodyPr>
          <a:lstStyle/>
          <a:p>
            <a:pPr marL="0" indent="0">
              <a:buNone/>
            </a:pPr>
            <a:r>
              <a:rPr lang="en-US" sz="2200" b="1" dirty="0">
                <a:latin typeface="Arial" panose="020B0604020202020204" pitchFamily="34" charset="0"/>
                <a:cs typeface="Arial" panose="020B0604020202020204" pitchFamily="34" charset="0"/>
              </a:rPr>
              <a:t>Independent Cascade Model (ICM)</a:t>
            </a:r>
          </a:p>
          <a:p>
            <a:pPr marL="0" indent="0">
              <a:buNone/>
            </a:pPr>
            <a:endParaRPr lang="en-US"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24DD400-CEFA-EA32-57A8-925683B771ED}"/>
              </a:ext>
            </a:extLst>
          </p:cNvPr>
          <p:cNvPicPr>
            <a:picLocks noChangeAspect="1"/>
          </p:cNvPicPr>
          <p:nvPr/>
        </p:nvPicPr>
        <p:blipFill>
          <a:blip r:embed="rId3"/>
          <a:stretch>
            <a:fillRect/>
          </a:stretch>
        </p:blipFill>
        <p:spPr>
          <a:xfrm>
            <a:off x="1028700" y="1650469"/>
            <a:ext cx="6597915" cy="4405844"/>
          </a:xfrm>
          <a:prstGeom prst="rect">
            <a:avLst/>
          </a:prstGeom>
        </p:spPr>
      </p:pic>
      <p:pic>
        <p:nvPicPr>
          <p:cNvPr id="6" name="Picture 5">
            <a:extLst>
              <a:ext uri="{FF2B5EF4-FFF2-40B4-BE49-F238E27FC236}">
                <a16:creationId xmlns:a16="http://schemas.microsoft.com/office/drawing/2014/main" id="{E531DE9B-F825-9629-52D7-F40604CAD498}"/>
              </a:ext>
            </a:extLst>
          </p:cNvPr>
          <p:cNvPicPr>
            <a:picLocks noChangeAspect="1"/>
          </p:cNvPicPr>
          <p:nvPr/>
        </p:nvPicPr>
        <p:blipFill>
          <a:blip r:embed="rId4"/>
          <a:stretch>
            <a:fillRect/>
          </a:stretch>
        </p:blipFill>
        <p:spPr>
          <a:xfrm>
            <a:off x="831850" y="5925185"/>
            <a:ext cx="7480300" cy="889000"/>
          </a:xfrm>
          <a:prstGeom prst="rect">
            <a:avLst/>
          </a:prstGeom>
        </p:spPr>
      </p:pic>
    </p:spTree>
    <p:extLst>
      <p:ext uri="{BB962C8B-B14F-4D97-AF65-F5344CB8AC3E}">
        <p14:creationId xmlns:p14="http://schemas.microsoft.com/office/powerpoint/2010/main" val="356552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 - </a:t>
            </a:r>
            <a:r>
              <a:rPr lang="en-US" sz="2800" b="1" dirty="0">
                <a:latin typeface="Arial" panose="020B0604020202020204" pitchFamily="34" charset="0"/>
                <a:cs typeface="Arial" panose="020B0604020202020204" pitchFamily="34" charset="0"/>
              </a:rPr>
              <a:t>Independent Cascade Model </a:t>
            </a:r>
            <a:endParaRPr lang="en-US" dirty="0">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7CE8C451-2B0D-3AD2-B785-DFAB0CF34ED4}"/>
              </a:ext>
            </a:extLst>
          </p:cNvPr>
          <p:cNvSpPr>
            <a:spLocks noGrp="1"/>
          </p:cNvSpPr>
          <p:nvPr>
            <p:ph idx="1"/>
          </p:nvPr>
        </p:nvSpPr>
        <p:spPr>
          <a:xfrm>
            <a:off x="457200" y="1066800"/>
            <a:ext cx="8458200" cy="5318760"/>
          </a:xfrm>
        </p:spPr>
        <p:txBody>
          <a:bodyPr>
            <a:noAutofit/>
          </a:bodyPr>
          <a:lstStyle/>
          <a:p>
            <a:pPr marL="0" indent="0">
              <a:buNone/>
            </a:pPr>
            <a:r>
              <a:rPr lang="en-US" sz="2200" b="1" dirty="0">
                <a:latin typeface="Arial" panose="020B0604020202020204" pitchFamily="34" charset="0"/>
                <a:cs typeface="Arial" panose="020B0604020202020204" pitchFamily="34" charset="0"/>
              </a:rPr>
              <a:t>Independent Cascade Model (ICM)</a:t>
            </a:r>
          </a:p>
          <a:p>
            <a:pPr marL="0" indent="0">
              <a:buNone/>
            </a:pPr>
            <a:endParaRPr lang="en-US" sz="2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531DE9B-F825-9629-52D7-F40604CAD498}"/>
              </a:ext>
            </a:extLst>
          </p:cNvPr>
          <p:cNvPicPr>
            <a:picLocks noChangeAspect="1"/>
          </p:cNvPicPr>
          <p:nvPr/>
        </p:nvPicPr>
        <p:blipFill>
          <a:blip r:embed="rId3"/>
          <a:stretch>
            <a:fillRect/>
          </a:stretch>
        </p:blipFill>
        <p:spPr>
          <a:xfrm>
            <a:off x="831850" y="5925185"/>
            <a:ext cx="7480300" cy="889000"/>
          </a:xfrm>
          <a:prstGeom prst="rect">
            <a:avLst/>
          </a:prstGeom>
        </p:spPr>
      </p:pic>
      <p:pic>
        <p:nvPicPr>
          <p:cNvPr id="5" name="Picture 4">
            <a:extLst>
              <a:ext uri="{FF2B5EF4-FFF2-40B4-BE49-F238E27FC236}">
                <a16:creationId xmlns:a16="http://schemas.microsoft.com/office/drawing/2014/main" id="{CC50D806-75C3-0E33-8FED-C64CB61D67DF}"/>
              </a:ext>
            </a:extLst>
          </p:cNvPr>
          <p:cNvPicPr>
            <a:picLocks noChangeAspect="1"/>
          </p:cNvPicPr>
          <p:nvPr/>
        </p:nvPicPr>
        <p:blipFill>
          <a:blip r:embed="rId4"/>
          <a:stretch>
            <a:fillRect/>
          </a:stretch>
        </p:blipFill>
        <p:spPr>
          <a:xfrm>
            <a:off x="1289049" y="1576621"/>
            <a:ext cx="6565901" cy="4348564"/>
          </a:xfrm>
          <a:prstGeom prst="rect">
            <a:avLst/>
          </a:prstGeom>
        </p:spPr>
      </p:pic>
    </p:spTree>
    <p:extLst>
      <p:ext uri="{BB962C8B-B14F-4D97-AF65-F5344CB8AC3E}">
        <p14:creationId xmlns:p14="http://schemas.microsoft.com/office/powerpoint/2010/main" val="118582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 - </a:t>
            </a:r>
            <a:r>
              <a:rPr lang="en-US" sz="2800" b="1" dirty="0">
                <a:latin typeface="Arial" panose="020B0604020202020204" pitchFamily="34" charset="0"/>
                <a:cs typeface="Arial" panose="020B0604020202020204" pitchFamily="34" charset="0"/>
              </a:rPr>
              <a:t>Independent Cascade Model </a:t>
            </a:r>
            <a:endParaRPr lang="en-US" dirty="0">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7CE8C451-2B0D-3AD2-B785-DFAB0CF34ED4}"/>
              </a:ext>
            </a:extLst>
          </p:cNvPr>
          <p:cNvSpPr>
            <a:spLocks noGrp="1"/>
          </p:cNvSpPr>
          <p:nvPr>
            <p:ph idx="1"/>
          </p:nvPr>
        </p:nvSpPr>
        <p:spPr>
          <a:xfrm>
            <a:off x="457200" y="1066800"/>
            <a:ext cx="8458200" cy="5318760"/>
          </a:xfrm>
        </p:spPr>
        <p:txBody>
          <a:bodyPr>
            <a:noAutofit/>
          </a:bodyPr>
          <a:lstStyle/>
          <a:p>
            <a:pPr marL="0" indent="0">
              <a:spcBef>
                <a:spcPct val="30000"/>
              </a:spcBef>
              <a:buNone/>
            </a:pPr>
            <a:r>
              <a:rPr lang="en-US" altLang="en-US" sz="2200" b="1" dirty="0">
                <a:latin typeface="Arial" panose="020B0604020202020204" pitchFamily="34" charset="0"/>
                <a:ea typeface="ＭＳ Ｐゴシック" panose="020B0600070205080204" pitchFamily="34" charset="-128"/>
                <a:cs typeface="Arial" panose="020B0604020202020204" pitchFamily="34" charset="0"/>
              </a:rPr>
              <a:t>Linear Threshold Model</a:t>
            </a:r>
          </a:p>
          <a:p>
            <a:pPr marL="0" indent="0">
              <a:spcBef>
                <a:spcPct val="30000"/>
              </a:spcBef>
              <a:buNone/>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Each directed edge (</a:t>
            </a:r>
            <a:r>
              <a:rPr lang="en-US" sz="2200" dirty="0" err="1">
                <a:latin typeface="Arial" panose="020B0604020202020204" pitchFamily="34" charset="0"/>
                <a:cs typeface="Arial" panose="020B0604020202020204" pitchFamily="34" charset="0"/>
              </a:rPr>
              <a:t>u,v</a:t>
            </a:r>
            <a:r>
              <a:rPr lang="en-US" sz="2200" dirty="0">
                <a:latin typeface="Arial" panose="020B0604020202020204" pitchFamily="34" charset="0"/>
                <a:cs typeface="Arial" panose="020B0604020202020204" pitchFamily="34" charset="0"/>
              </a:rPr>
              <a:t>) ∈ E has a non-negative weight b(</a:t>
            </a:r>
            <a:r>
              <a:rPr lang="en-US" sz="2200" dirty="0" err="1">
                <a:latin typeface="Arial" panose="020B0604020202020204" pitchFamily="34" charset="0"/>
                <a:cs typeface="Arial" panose="020B0604020202020204" pitchFamily="34" charset="0"/>
              </a:rPr>
              <a:t>u,v</a:t>
            </a:r>
            <a:r>
              <a:rPr lang="en-US" sz="2200" dirty="0">
                <a:latin typeface="Arial" panose="020B0604020202020204" pitchFamily="34" charset="0"/>
                <a:cs typeface="Arial" panose="020B0604020202020204" pitchFamily="34" charset="0"/>
              </a:rPr>
              <a:t>). </a:t>
            </a: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For any node v ∈ V, the total incoming edge weights sum to less than or equal to one</a:t>
            </a: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Each node v selects a threshold </a:t>
            </a:r>
            <a:r>
              <a:rPr lang="el-GR" sz="2200" dirty="0">
                <a:latin typeface="Arial" panose="020B0604020202020204" pitchFamily="34" charset="0"/>
                <a:cs typeface="Arial" panose="020B0604020202020204" pitchFamily="34" charset="0"/>
              </a:rPr>
              <a:t>θ</a:t>
            </a:r>
            <a:r>
              <a:rPr lang="en-US" sz="2200" baseline="-25000" dirty="0">
                <a:latin typeface="Arial" panose="020B0604020202020204" pitchFamily="34" charset="0"/>
                <a:cs typeface="Arial" panose="020B0604020202020204" pitchFamily="34" charset="0"/>
              </a:rPr>
              <a:t>v</a:t>
            </a:r>
            <a:r>
              <a:rPr lang="en-US" sz="2200" dirty="0">
                <a:latin typeface="Arial" panose="020B0604020202020204" pitchFamily="34" charset="0"/>
                <a:cs typeface="Arial" panose="020B0604020202020204" pitchFamily="34" charset="0"/>
              </a:rPr>
              <a:t> in the interval [0,1] uniformly at random. </a:t>
            </a: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At each time step t where H</a:t>
            </a:r>
            <a:r>
              <a:rPr lang="en-US" sz="2200" baseline="-25000" dirty="0">
                <a:latin typeface="Arial" panose="020B0604020202020204" pitchFamily="34" charset="0"/>
                <a:cs typeface="Arial" panose="020B0604020202020204" pitchFamily="34" charset="0"/>
              </a:rPr>
              <a:t>t−1 </a:t>
            </a:r>
            <a:r>
              <a:rPr lang="en-US" sz="2200" dirty="0">
                <a:latin typeface="Arial" panose="020B0604020202020204" pitchFamily="34" charset="0"/>
                <a:cs typeface="Arial" panose="020B0604020202020204" pitchFamily="34" charset="0"/>
              </a:rPr>
              <a:t>is the set of nodes activated at time t − 1 or earlier, each inactive node becomes active if</a:t>
            </a:r>
          </a:p>
          <a:p>
            <a:pPr>
              <a:lnSpc>
                <a:spcPct val="100000"/>
              </a:lnSpc>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An inactive node is influenced by all of its active neighbors at each time step.</a:t>
            </a:r>
          </a:p>
        </p:txBody>
      </p:sp>
      <p:pic>
        <p:nvPicPr>
          <p:cNvPr id="4" name="Picture 3" descr="A picture containing diagram&#10;&#10;Description automatically generated">
            <a:extLst>
              <a:ext uri="{FF2B5EF4-FFF2-40B4-BE49-F238E27FC236}">
                <a16:creationId xmlns:a16="http://schemas.microsoft.com/office/drawing/2014/main" id="{F7CEE195-5731-9E6E-C846-16D2482DC0D3}"/>
              </a:ext>
            </a:extLst>
          </p:cNvPr>
          <p:cNvPicPr>
            <a:picLocks noChangeAspect="1"/>
          </p:cNvPicPr>
          <p:nvPr/>
        </p:nvPicPr>
        <p:blipFill>
          <a:blip r:embed="rId3"/>
          <a:stretch>
            <a:fillRect/>
          </a:stretch>
        </p:blipFill>
        <p:spPr>
          <a:xfrm>
            <a:off x="1685924" y="5033699"/>
            <a:ext cx="5354637" cy="790838"/>
          </a:xfrm>
          <a:prstGeom prst="rect">
            <a:avLst/>
          </a:prstGeom>
        </p:spPr>
      </p:pic>
    </p:spTree>
    <p:extLst>
      <p:ext uri="{BB962C8B-B14F-4D97-AF65-F5344CB8AC3E}">
        <p14:creationId xmlns:p14="http://schemas.microsoft.com/office/powerpoint/2010/main" val="344299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 dur="500"/>
                                        <p:tgtEl>
                                          <p:spTgt spid="8">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checkerboard(across)">
                                      <p:cBhvr>
                                        <p:cTn id="10" dur="500"/>
                                        <p:tgtEl>
                                          <p:spTgt spid="8">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xEl>
                                              <p:pRg st="9" end="9"/>
                                            </p:txEl>
                                          </p:spTgt>
                                        </p:tgtEl>
                                        <p:attrNameLst>
                                          <p:attrName>style.visibility</p:attrName>
                                        </p:attrNameLst>
                                      </p:cBhvr>
                                      <p:to>
                                        <p:strVal val="visible"/>
                                      </p:to>
                                    </p:set>
                                    <p:animEffect transition="in" filter="checkerboard(across)">
                                      <p:cBhvr>
                                        <p:cTn id="2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 - </a:t>
            </a:r>
            <a:r>
              <a:rPr lang="en-US" sz="2800" b="1" dirty="0">
                <a:latin typeface="Arial" panose="020B0604020202020204" pitchFamily="34" charset="0"/>
                <a:cs typeface="Arial" panose="020B0604020202020204" pitchFamily="34" charset="0"/>
              </a:rPr>
              <a:t>Independent Cascade Model </a:t>
            </a:r>
            <a:endParaRPr lang="en-US" dirty="0">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7CE8C451-2B0D-3AD2-B785-DFAB0CF34ED4}"/>
              </a:ext>
            </a:extLst>
          </p:cNvPr>
          <p:cNvSpPr>
            <a:spLocks noGrp="1"/>
          </p:cNvSpPr>
          <p:nvPr>
            <p:ph idx="1"/>
          </p:nvPr>
        </p:nvSpPr>
        <p:spPr>
          <a:xfrm>
            <a:off x="457200" y="1066800"/>
            <a:ext cx="8458200" cy="5318760"/>
          </a:xfrm>
        </p:spPr>
        <p:txBody>
          <a:bodyPr>
            <a:noAutofit/>
          </a:bodyPr>
          <a:lstStyle/>
          <a:p>
            <a:pPr marL="0" indent="0">
              <a:spcBef>
                <a:spcPct val="30000"/>
              </a:spcBef>
              <a:buNone/>
            </a:pPr>
            <a:r>
              <a:rPr lang="en-US" altLang="en-US" sz="2200" b="1" dirty="0">
                <a:latin typeface="Arial" panose="020B0604020202020204" pitchFamily="34" charset="0"/>
                <a:ea typeface="ＭＳ Ｐゴシック" panose="020B0600070205080204" pitchFamily="34" charset="-128"/>
                <a:cs typeface="Arial" panose="020B0604020202020204" pitchFamily="34" charset="0"/>
              </a:rPr>
              <a:t>Linear Threshold Model</a:t>
            </a:r>
          </a:p>
          <a:p>
            <a:pPr marL="0" indent="0">
              <a:spcBef>
                <a:spcPct val="30000"/>
              </a:spcBef>
              <a:buNone/>
            </a:pP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5D00988-0478-58C9-0BAE-87209BE4664D}"/>
              </a:ext>
            </a:extLst>
          </p:cNvPr>
          <p:cNvPicPr>
            <a:picLocks noChangeAspect="1"/>
          </p:cNvPicPr>
          <p:nvPr/>
        </p:nvPicPr>
        <p:blipFill>
          <a:blip r:embed="rId3"/>
          <a:stretch>
            <a:fillRect/>
          </a:stretch>
        </p:blipFill>
        <p:spPr>
          <a:xfrm>
            <a:off x="228600" y="1740462"/>
            <a:ext cx="8686800" cy="4873698"/>
          </a:xfrm>
          <a:prstGeom prst="rect">
            <a:avLst/>
          </a:prstGeom>
        </p:spPr>
      </p:pic>
    </p:spTree>
    <p:extLst>
      <p:ext uri="{BB962C8B-B14F-4D97-AF65-F5344CB8AC3E}">
        <p14:creationId xmlns:p14="http://schemas.microsoft.com/office/powerpoint/2010/main" val="238374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 Maximization</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E1A9F1-E8B2-E97E-F312-EE11D27A6C72}"/>
              </a:ext>
            </a:extLst>
          </p:cNvPr>
          <p:cNvSpPr txBox="1"/>
          <p:nvPr/>
        </p:nvSpPr>
        <p:spPr>
          <a:xfrm>
            <a:off x="785812" y="1300160"/>
            <a:ext cx="6757987"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Given</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A limited budget B for initial advertising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e.g. give away free samples of product</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Estimates for influence between individuals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Goal</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Trigger a large cascade of influence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e.g. further adoptions of a product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Question</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Which set of individuals should B target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Application besides product marketing</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Spread an innovation</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Detect stories in blogs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51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sp>
        <p:nvSpPr>
          <p:cNvPr id="7" name="Content Placeholder 2">
            <a:extLst>
              <a:ext uri="{FF2B5EF4-FFF2-40B4-BE49-F238E27FC236}">
                <a16:creationId xmlns:a16="http://schemas.microsoft.com/office/drawing/2014/main" id="{DDFB4807-E68B-CD92-5DA7-BCBBF9A1CC19}"/>
              </a:ext>
            </a:extLst>
          </p:cNvPr>
          <p:cNvSpPr>
            <a:spLocks noGrp="1"/>
          </p:cNvSpPr>
          <p:nvPr>
            <p:ph idx="1"/>
          </p:nvPr>
        </p:nvSpPr>
        <p:spPr>
          <a:xfrm>
            <a:off x="457200" y="1066800"/>
            <a:ext cx="8229600" cy="5318760"/>
          </a:xfrm>
        </p:spPr>
        <p:txBody>
          <a:bodyPr>
            <a:normAutofit fontScale="92500" lnSpcReduction="10000"/>
          </a:bodyPr>
          <a:lstStyle/>
          <a:p>
            <a:pPr>
              <a:buFont typeface="Courier New" panose="02070309020205020404" pitchFamily="49" charset="0"/>
              <a:buChar char="o"/>
            </a:pPr>
            <a:r>
              <a:rPr lang="en-US" sz="2400" dirty="0">
                <a:solidFill>
                  <a:srgbClr val="FF0000"/>
                </a:solidFill>
                <a:latin typeface="Arial" panose="020B0604020202020204" pitchFamily="34" charset="0"/>
                <a:cs typeface="Arial" panose="020B0604020202020204" pitchFamily="34" charset="0"/>
              </a:rPr>
              <a:t>Information diffusion</a:t>
            </a:r>
            <a:r>
              <a:rPr lang="fa-IR" sz="2400" dirty="0">
                <a:solidFill>
                  <a:srgbClr val="FF0000"/>
                </a:solidFill>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process by which a piece of information (knowledge) is spread and reaches individuals through interactions.</a:t>
            </a:r>
          </a:p>
          <a:p>
            <a:endParaRPr lang="en-US" sz="2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400" dirty="0">
                <a:solidFill>
                  <a:srgbClr val="FF0000"/>
                </a:solidFill>
                <a:latin typeface="Arial" panose="020B0604020202020204" pitchFamily="34" charset="0"/>
                <a:cs typeface="Arial" panose="020B0604020202020204" pitchFamily="34" charset="0"/>
              </a:rPr>
              <a:t>Sender(s):</a:t>
            </a:r>
            <a:r>
              <a:rPr lang="en-US" sz="2400" dirty="0">
                <a:latin typeface="Arial" panose="020B0604020202020204" pitchFamily="34" charset="0"/>
                <a:cs typeface="Arial" panose="020B0604020202020204" pitchFamily="34" charset="0"/>
              </a:rPr>
              <a:t> A sender or a small set of senders that initiate the information diffusion process.</a:t>
            </a:r>
          </a:p>
          <a:p>
            <a:pP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400" dirty="0">
                <a:solidFill>
                  <a:srgbClr val="FF0000"/>
                </a:solidFill>
                <a:latin typeface="Arial" panose="020B0604020202020204" pitchFamily="34" charset="0"/>
                <a:cs typeface="Arial" panose="020B0604020202020204" pitchFamily="34" charset="0"/>
              </a:rPr>
              <a:t>Receiver(s):</a:t>
            </a:r>
            <a:r>
              <a:rPr lang="en-US" sz="2400" dirty="0">
                <a:latin typeface="Arial" panose="020B0604020202020204" pitchFamily="34" charset="0"/>
                <a:cs typeface="Arial" panose="020B0604020202020204" pitchFamily="34" charset="0"/>
              </a:rPr>
              <a:t> A receiver or a set of receivers that receive diffused information. Commonly, the set of receivers is much larger than the set of senders and can overlap with the set of senders.</a:t>
            </a:r>
          </a:p>
          <a:p>
            <a:pP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400" dirty="0">
                <a:solidFill>
                  <a:srgbClr val="FF0000"/>
                </a:solidFill>
                <a:latin typeface="Arial" panose="020B0604020202020204" pitchFamily="34" charset="0"/>
                <a:cs typeface="Arial" panose="020B0604020202020204" pitchFamily="34" charset="0"/>
              </a:rPr>
              <a:t>Medium:</a:t>
            </a:r>
            <a:r>
              <a:rPr lang="en-US" sz="2400" dirty="0">
                <a:latin typeface="Arial" panose="020B0604020202020204" pitchFamily="34" charset="0"/>
                <a:cs typeface="Arial" panose="020B0604020202020204" pitchFamily="34" charset="0"/>
              </a:rPr>
              <a:t> This is the medium through which the diffusion takes place. For example, when a rumor is spreading, the medium can be the personal communication between individuals.</a:t>
            </a:r>
          </a:p>
        </p:txBody>
      </p:sp>
    </p:spTree>
    <p:extLst>
      <p:ext uri="{BB962C8B-B14F-4D97-AF65-F5344CB8AC3E}">
        <p14:creationId xmlns:p14="http://schemas.microsoft.com/office/powerpoint/2010/main" val="55682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 Maximization</a:t>
            </a: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245966A-0BEC-9CE0-2C9E-2AD2DD8B0255}"/>
              </a:ext>
            </a:extLst>
          </p:cNvPr>
          <p:cNvPicPr>
            <a:picLocks noChangeAspect="1"/>
          </p:cNvPicPr>
          <p:nvPr/>
        </p:nvPicPr>
        <p:blipFill>
          <a:blip r:embed="rId3"/>
          <a:stretch>
            <a:fillRect/>
          </a:stretch>
        </p:blipFill>
        <p:spPr>
          <a:xfrm>
            <a:off x="211803" y="1257282"/>
            <a:ext cx="8720393" cy="4588346"/>
          </a:xfrm>
          <a:prstGeom prst="rect">
            <a:avLst/>
          </a:prstGeom>
        </p:spPr>
      </p:pic>
      <p:sp>
        <p:nvSpPr>
          <p:cNvPr id="10" name="TextBox 9">
            <a:extLst>
              <a:ext uri="{FF2B5EF4-FFF2-40B4-BE49-F238E27FC236}">
                <a16:creationId xmlns:a16="http://schemas.microsoft.com/office/drawing/2014/main" id="{CDD68A5B-7A77-A3BB-DF2A-2000BCA5E27D}"/>
              </a:ext>
            </a:extLst>
          </p:cNvPr>
          <p:cNvSpPr txBox="1"/>
          <p:nvPr/>
        </p:nvSpPr>
        <p:spPr>
          <a:xfrm>
            <a:off x="407980" y="6068768"/>
            <a:ext cx="8328039" cy="646331"/>
          </a:xfrm>
          <a:prstGeom prst="rect">
            <a:avLst/>
          </a:prstGeom>
          <a:noFill/>
        </p:spPr>
        <p:txBody>
          <a:bodyPr wrap="square" rtlCol="0">
            <a:spAutoFit/>
          </a:bodyPr>
          <a:lstStyle/>
          <a:p>
            <a:r>
              <a:rPr lang="en-US" dirty="0"/>
              <a:t>2. </a:t>
            </a:r>
            <a:r>
              <a:rPr lang="en-US" dirty="0" err="1"/>
              <a:t>Nemhauser</a:t>
            </a:r>
            <a:r>
              <a:rPr lang="en-US" dirty="0"/>
              <a:t>, George L and Wolsey, Laurence A and Fisher, Marshall L. An analysis of approximations for maximizing submodular set functions. (1978) 14(1) 265–294.</a:t>
            </a:r>
          </a:p>
        </p:txBody>
      </p:sp>
      <p:sp>
        <p:nvSpPr>
          <p:cNvPr id="11" name="Rectangle 10">
            <a:extLst>
              <a:ext uri="{FF2B5EF4-FFF2-40B4-BE49-F238E27FC236}">
                <a16:creationId xmlns:a16="http://schemas.microsoft.com/office/drawing/2014/main" id="{0B874879-5BF2-55EE-1DCC-CF08CD88524A}"/>
              </a:ext>
            </a:extLst>
          </p:cNvPr>
          <p:cNvSpPr/>
          <p:nvPr/>
        </p:nvSpPr>
        <p:spPr>
          <a:xfrm>
            <a:off x="211803" y="3004457"/>
            <a:ext cx="8720393"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F59317-5540-D914-B43D-09906BA947C7}"/>
              </a:ext>
            </a:extLst>
          </p:cNvPr>
          <p:cNvSpPr/>
          <p:nvPr/>
        </p:nvSpPr>
        <p:spPr>
          <a:xfrm>
            <a:off x="211802" y="3812711"/>
            <a:ext cx="8720393" cy="290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41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 Maximization</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9B7952-2522-AE5F-365A-86E8F3E42D2E}"/>
              </a:ext>
            </a:extLst>
          </p:cNvPr>
          <p:cNvPicPr>
            <a:picLocks noChangeAspect="1"/>
          </p:cNvPicPr>
          <p:nvPr/>
        </p:nvPicPr>
        <p:blipFill>
          <a:blip r:embed="rId3"/>
          <a:stretch>
            <a:fillRect/>
          </a:stretch>
        </p:blipFill>
        <p:spPr>
          <a:xfrm>
            <a:off x="-1" y="2138589"/>
            <a:ext cx="9082257" cy="2727325"/>
          </a:xfrm>
          <a:prstGeom prst="rect">
            <a:avLst/>
          </a:prstGeom>
        </p:spPr>
      </p:pic>
    </p:spTree>
    <p:extLst>
      <p:ext uri="{BB962C8B-B14F-4D97-AF65-F5344CB8AC3E}">
        <p14:creationId xmlns:p14="http://schemas.microsoft.com/office/powerpoint/2010/main" val="286965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 Maximization</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D344788-3A99-2F1F-AC8D-FE56A5FB1960}"/>
              </a:ext>
            </a:extLst>
          </p:cNvPr>
          <p:cNvPicPr>
            <a:picLocks noChangeAspect="1"/>
          </p:cNvPicPr>
          <p:nvPr/>
        </p:nvPicPr>
        <p:blipFill>
          <a:blip r:embed="rId3"/>
          <a:stretch>
            <a:fillRect/>
          </a:stretch>
        </p:blipFill>
        <p:spPr>
          <a:xfrm>
            <a:off x="473987" y="1610096"/>
            <a:ext cx="7853584" cy="3637807"/>
          </a:xfrm>
          <a:prstGeom prst="rect">
            <a:avLst/>
          </a:prstGeom>
        </p:spPr>
      </p:pic>
    </p:spTree>
    <p:extLst>
      <p:ext uri="{BB962C8B-B14F-4D97-AF65-F5344CB8AC3E}">
        <p14:creationId xmlns:p14="http://schemas.microsoft.com/office/powerpoint/2010/main" val="270050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6108"/>
            <a:ext cx="9144000" cy="838200"/>
          </a:xfrm>
        </p:spPr>
        <p:txBody>
          <a:bodyPr/>
          <a:lstStyle/>
          <a:p>
            <a:r>
              <a:rPr lang="en-US" dirty="0">
                <a:latin typeface="Arial" panose="020B0604020202020204" pitchFamily="34" charset="0"/>
                <a:cs typeface="Arial" panose="020B0604020202020204" pitchFamily="34" charset="0"/>
              </a:rPr>
              <a:t>Epidemics</a:t>
            </a:r>
          </a:p>
        </p:txBody>
      </p:sp>
    </p:spTree>
    <p:extLst>
      <p:ext uri="{BB962C8B-B14F-4D97-AF65-F5344CB8AC3E}">
        <p14:creationId xmlns:p14="http://schemas.microsoft.com/office/powerpoint/2010/main" val="4091785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pic>
        <p:nvPicPr>
          <p:cNvPr id="7" name="Picture 6">
            <a:extLst>
              <a:ext uri="{FF2B5EF4-FFF2-40B4-BE49-F238E27FC236}">
                <a16:creationId xmlns:a16="http://schemas.microsoft.com/office/drawing/2014/main" id="{1009FCE4-E670-13A5-4120-83D3117B80CD}"/>
              </a:ext>
            </a:extLst>
          </p:cNvPr>
          <p:cNvPicPr>
            <a:picLocks noChangeAspect="1"/>
          </p:cNvPicPr>
          <p:nvPr/>
        </p:nvPicPr>
        <p:blipFill>
          <a:blip r:embed="rId3"/>
          <a:stretch>
            <a:fillRect/>
          </a:stretch>
        </p:blipFill>
        <p:spPr>
          <a:xfrm>
            <a:off x="4504294" y="1499616"/>
            <a:ext cx="4639706" cy="4856226"/>
          </a:xfrm>
          <a:prstGeom prst="rect">
            <a:avLst/>
          </a:prstGeom>
        </p:spPr>
      </p:pic>
      <p:sp>
        <p:nvSpPr>
          <p:cNvPr id="8" name="TextBox 7">
            <a:extLst>
              <a:ext uri="{FF2B5EF4-FFF2-40B4-BE49-F238E27FC236}">
                <a16:creationId xmlns:a16="http://schemas.microsoft.com/office/drawing/2014/main" id="{D9964647-E55F-8D06-2147-E021C7792C54}"/>
              </a:ext>
            </a:extLst>
          </p:cNvPr>
          <p:cNvSpPr txBox="1"/>
          <p:nvPr/>
        </p:nvSpPr>
        <p:spPr>
          <a:xfrm>
            <a:off x="283465" y="941832"/>
            <a:ext cx="4047093" cy="553997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Great Plague</a:t>
            </a:r>
          </a:p>
          <a:p>
            <a:r>
              <a:rPr lang="en-US" sz="1600" dirty="0">
                <a:solidFill>
                  <a:srgbClr val="FF0000"/>
                </a:solidFill>
                <a:latin typeface="Arial" panose="020B0604020202020204" pitchFamily="34" charset="0"/>
                <a:cs typeface="Arial" panose="020B0604020202020204" pitchFamily="34" charset="0"/>
              </a:rPr>
              <a:t>The Black Death</a:t>
            </a:r>
            <a:r>
              <a:rPr lang="en-US" sz="1600" dirty="0">
                <a:latin typeface="Arial" panose="020B0604020202020204" pitchFamily="34" charset="0"/>
                <a:cs typeface="Arial" panose="020B0604020202020204" pitchFamily="34" charset="0"/>
              </a:rPr>
              <a:t>, one of the most devastating pandemics in human history, was an outbreak of bubonic plague caused by the </a:t>
            </a:r>
            <a:r>
              <a:rPr lang="en-US" sz="1600" dirty="0">
                <a:solidFill>
                  <a:srgbClr val="FF0000"/>
                </a:solidFill>
                <a:latin typeface="Arial" panose="020B0604020202020204" pitchFamily="34" charset="0"/>
                <a:cs typeface="Arial" panose="020B0604020202020204" pitchFamily="34" charset="0"/>
              </a:rPr>
              <a:t>bacterium Yersinia pestis</a:t>
            </a:r>
            <a:r>
              <a:rPr lang="en-US" sz="1600" dirty="0">
                <a:latin typeface="Arial" panose="020B0604020202020204" pitchFamily="34" charset="0"/>
                <a:cs typeface="Arial" panose="020B0604020202020204" pitchFamily="34" charset="0"/>
              </a:rPr>
              <a:t>. The figure shows the gradual advance of the disease throughout Europe, taking years to sweep the continent. It started in China and traveled along the Silk Road to reach Crimea around 1346. From there, probably </a:t>
            </a:r>
            <a:r>
              <a:rPr lang="en-US" sz="1600" dirty="0">
                <a:solidFill>
                  <a:srgbClr val="FF0000"/>
                </a:solidFill>
                <a:latin typeface="Arial" panose="020B0604020202020204" pitchFamily="34" charset="0"/>
                <a:cs typeface="Arial" panose="020B0604020202020204" pitchFamily="34" charset="0"/>
              </a:rPr>
              <a:t>carried by Oriental rat fleas on the black rats that were regular passengers on merchant ships</a:t>
            </a:r>
            <a:r>
              <a:rPr lang="en-US" sz="1600" dirty="0">
                <a:latin typeface="Arial" panose="020B0604020202020204" pitchFamily="34" charset="0"/>
                <a:cs typeface="Arial" panose="020B0604020202020204" pitchFamily="34" charset="0"/>
              </a:rPr>
              <a:t>, spread throughout the Mediterranean and Europe. Its slow spread reflected the slow travel speed of its era. The black death is estimated to have killed 30% to 60% of Europe's population. The resulting devastation has caused a series of religious, social and economic upheavals, having a profound impact on the history of Europe.</a:t>
            </a:r>
          </a:p>
          <a:p>
            <a:r>
              <a:rPr lang="en-US" sz="1600" dirty="0">
                <a:latin typeface="Arial" panose="020B0604020202020204" pitchFamily="34" charset="0"/>
                <a:cs typeface="Arial" panose="020B0604020202020204" pitchFamily="34" charset="0"/>
              </a:rPr>
              <a:t>After Roger Zenner, Wikipedia.</a:t>
            </a:r>
          </a:p>
        </p:txBody>
      </p:sp>
    </p:spTree>
    <p:extLst>
      <p:ext uri="{BB962C8B-B14F-4D97-AF65-F5344CB8AC3E}">
        <p14:creationId xmlns:p14="http://schemas.microsoft.com/office/powerpoint/2010/main" val="918593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457200" y="1066800"/>
            <a:ext cx="8382000" cy="5318760"/>
          </a:xfrm>
        </p:spPr>
        <p:txBody>
          <a:bodyPr>
            <a:normAutofit/>
          </a:bodyPr>
          <a:lstStyle/>
          <a:p>
            <a:pPr marL="0" indent="0">
              <a:buNone/>
            </a:pPr>
            <a:r>
              <a:rPr lang="en-US" sz="2200" dirty="0">
                <a:latin typeface="Arial" panose="020B0604020202020204" pitchFamily="34" charset="0"/>
                <a:cs typeface="Arial" panose="020B0604020202020204" pitchFamily="34" charset="0"/>
              </a:rPr>
              <a:t>Epidemics describes the process by which diseases spread. This process consists of</a:t>
            </a:r>
          </a:p>
          <a:p>
            <a:pPr lvl="1"/>
            <a:endParaRPr lang="en-US" sz="2200" dirty="0">
              <a:solidFill>
                <a:srgbClr val="FF00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solidFill>
                  <a:srgbClr val="FF0000"/>
                </a:solidFill>
                <a:latin typeface="Arial" panose="020B0604020202020204" pitchFamily="34" charset="0"/>
                <a:cs typeface="Arial" panose="020B0604020202020204" pitchFamily="34" charset="0"/>
              </a:rPr>
              <a:t>A pathogen</a:t>
            </a:r>
            <a:r>
              <a:rPr lang="en-US" sz="2200" dirty="0">
                <a:latin typeface="Arial" panose="020B0604020202020204" pitchFamily="34" charset="0"/>
                <a:cs typeface="Arial" panose="020B0604020202020204" pitchFamily="34" charset="0"/>
              </a:rPr>
              <a:t> </a:t>
            </a:r>
          </a:p>
          <a:p>
            <a:pPr lvl="1"/>
            <a:r>
              <a:rPr lang="en-US" sz="2200" dirty="0">
                <a:latin typeface="Arial" panose="020B0604020202020204" pitchFamily="34" charset="0"/>
                <a:cs typeface="Arial" panose="020B0604020202020204" pitchFamily="34" charset="0"/>
              </a:rPr>
              <a:t>The disease being spread</a:t>
            </a:r>
          </a:p>
          <a:p>
            <a:pPr>
              <a:buFont typeface="Courier New" panose="02070309020205020404" pitchFamily="49" charset="0"/>
              <a:buChar char="o"/>
            </a:pPr>
            <a:endParaRPr lang="en-US" sz="2200" dirty="0">
              <a:solidFill>
                <a:srgbClr val="FF00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solidFill>
                  <a:srgbClr val="FF0000"/>
                </a:solidFill>
                <a:latin typeface="Arial" panose="020B0604020202020204" pitchFamily="34" charset="0"/>
                <a:cs typeface="Arial" panose="020B0604020202020204" pitchFamily="34" charset="0"/>
              </a:rPr>
              <a:t>A population of hosts </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Humans, animals, plants, etc.</a:t>
            </a:r>
          </a:p>
          <a:p>
            <a:pPr>
              <a:buFont typeface="Courier New" panose="02070309020205020404" pitchFamily="49" charset="0"/>
              <a:buChar char="o"/>
            </a:pPr>
            <a:endParaRPr lang="en-US" sz="2200" dirty="0">
              <a:solidFill>
                <a:srgbClr val="FF00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solidFill>
                  <a:srgbClr val="FF0000"/>
                </a:solidFill>
                <a:latin typeface="Arial" panose="020B0604020202020204" pitchFamily="34" charset="0"/>
                <a:cs typeface="Arial" panose="020B0604020202020204" pitchFamily="34" charset="0"/>
              </a:rPr>
              <a:t>A spreading mechanism </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Breathing, drinking, sexual activity, etc.</a:t>
            </a:r>
          </a:p>
        </p:txBody>
      </p:sp>
      <p:pic>
        <p:nvPicPr>
          <p:cNvPr id="4" name="Picture 2" descr="http://science.psu.edu/news-and-events/2013-news/images/research/bio/Salathe_SchoolData.jpg">
            <a:extLst>
              <a:ext uri="{FF2B5EF4-FFF2-40B4-BE49-F238E27FC236}">
                <a16:creationId xmlns:a16="http://schemas.microsoft.com/office/drawing/2014/main" id="{89BC0809-3766-9D0B-F77A-A81347BC56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5975" y="1914525"/>
            <a:ext cx="2626756" cy="337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7" name="TextBox 6">
            <a:extLst>
              <a:ext uri="{FF2B5EF4-FFF2-40B4-BE49-F238E27FC236}">
                <a16:creationId xmlns:a16="http://schemas.microsoft.com/office/drawing/2014/main" id="{DA3D9CB6-C514-40AF-CD6F-84AB89160FA1}"/>
              </a:ext>
            </a:extLst>
          </p:cNvPr>
          <p:cNvSpPr txBox="1"/>
          <p:nvPr/>
        </p:nvSpPr>
        <p:spPr>
          <a:xfrm>
            <a:off x="387350" y="1328738"/>
            <a:ext cx="8291955" cy="8894743"/>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Epidemic Modeling frameworks in general rely on two fundamental hypotheses</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Homogenous Mixing</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This hypothesis assumes that each individual has the same chance of coming into contact with an infected individual.</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It eliminates the need to know the precise contact network on which the disease spreads, replacing it with the assumption that anyone can infect anyone else.</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Compartmentalization</a:t>
            </a: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Individuals can move between compartments. For example, at the beginning of a new influenza outbreak everyone is in the susceptible state. Once an individual comes into contact with an infected person, she can become infected. Eventually she will recover and develop immunity, losing her susceptibility to the the particular strain of influenza.</a:t>
            </a: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5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checkerboard(across)">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checkerboard(across)">
                                      <p:cBhvr>
                                        <p:cTn id="1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7" name="TextBox 6">
            <a:extLst>
              <a:ext uri="{FF2B5EF4-FFF2-40B4-BE49-F238E27FC236}">
                <a16:creationId xmlns:a16="http://schemas.microsoft.com/office/drawing/2014/main" id="{DA3D9CB6-C514-40AF-CD6F-84AB89160FA1}"/>
              </a:ext>
            </a:extLst>
          </p:cNvPr>
          <p:cNvSpPr txBox="1"/>
          <p:nvPr/>
        </p:nvSpPr>
        <p:spPr>
          <a:xfrm>
            <a:off x="387350" y="1328738"/>
            <a:ext cx="8291955" cy="4832092"/>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Compartmentalization:</a:t>
            </a:r>
            <a:r>
              <a:rPr lang="en-US" sz="2200" dirty="0">
                <a:latin typeface="Arial" panose="020B0604020202020204" pitchFamily="34" charset="0"/>
                <a:cs typeface="Arial" panose="020B0604020202020204" pitchFamily="34" charset="0"/>
              </a:rPr>
              <a:t> Epidemic models classify each individual based on the stage of the disease affecting them. The simplest classification assumes that an individual can be in one of three states or compartments:</a:t>
            </a:r>
          </a:p>
          <a:p>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Susceptible (S):</a:t>
            </a:r>
            <a:r>
              <a:rPr lang="en-US" sz="2200" dirty="0">
                <a:latin typeface="Arial" panose="020B0604020202020204" pitchFamily="34" charset="0"/>
                <a:cs typeface="Arial" panose="020B0604020202020204" pitchFamily="34" charset="0"/>
              </a:rPr>
              <a:t> Healthy individuals who have not yet contacted the pathogen. </a:t>
            </a: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Infectious (I):</a:t>
            </a:r>
            <a:r>
              <a:rPr lang="en-US" sz="2200" dirty="0">
                <a:latin typeface="Arial" panose="020B0604020202020204" pitchFamily="34" charset="0"/>
                <a:cs typeface="Arial" panose="020B0604020202020204" pitchFamily="34" charset="0"/>
              </a:rPr>
              <a:t> Contagious individuals who have contacted the pathogen and hence can infect others.</a:t>
            </a: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Recovered (R):</a:t>
            </a:r>
            <a:r>
              <a:rPr lang="en-US" sz="2200" dirty="0">
                <a:latin typeface="Arial" panose="020B0604020202020204" pitchFamily="34" charset="0"/>
                <a:cs typeface="Arial" panose="020B0604020202020204" pitchFamily="34" charset="0"/>
              </a:rPr>
              <a:t> Individuals who have been infected before, but have recovered from the disease, hence are not infectious.</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81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457200" y="1066800"/>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Basic Epidemic Models are:</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Susceptible-Infected (SI)</a:t>
            </a: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Susceptible-Infected-Susceptible (SIS)</a:t>
            </a: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Susceptible-Infected-Recovered (SIR) </a:t>
            </a:r>
          </a:p>
          <a:p>
            <a:pPr marL="0" indent="0">
              <a:buNone/>
            </a:pPr>
            <a:endParaRPr lang="en-US" sz="2000" b="1"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05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457200" y="1066800"/>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C4484482-A039-D14F-1995-ABA1634A8732}"/>
              </a:ext>
            </a:extLst>
          </p:cNvPr>
          <p:cNvSpPr/>
          <p:nvPr/>
        </p:nvSpPr>
        <p:spPr>
          <a:xfrm>
            <a:off x="3550708" y="1843943"/>
            <a:ext cx="2042584" cy="3947257"/>
          </a:xfrm>
          <a:prstGeom prst="roundRect">
            <a:avLst/>
          </a:prstGeom>
          <a:solidFill>
            <a:srgbClr val="FF0000">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10C41BD-077D-E92C-83EA-51C189124B93}"/>
              </a:ext>
            </a:extLst>
          </p:cNvPr>
          <p:cNvPicPr>
            <a:picLocks noChangeAspect="1"/>
          </p:cNvPicPr>
          <p:nvPr/>
        </p:nvPicPr>
        <p:blipFill>
          <a:blip r:embed="rId3"/>
          <a:stretch>
            <a:fillRect/>
          </a:stretch>
        </p:blipFill>
        <p:spPr>
          <a:xfrm>
            <a:off x="3628573" y="2775261"/>
            <a:ext cx="1872242" cy="1572683"/>
          </a:xfrm>
          <a:prstGeom prst="rect">
            <a:avLst/>
          </a:prstGeom>
        </p:spPr>
      </p:pic>
      <p:pic>
        <p:nvPicPr>
          <p:cNvPr id="10" name="Picture 9">
            <a:extLst>
              <a:ext uri="{FF2B5EF4-FFF2-40B4-BE49-F238E27FC236}">
                <a16:creationId xmlns:a16="http://schemas.microsoft.com/office/drawing/2014/main" id="{3F2DF368-3DC2-1BF1-B4D1-1FE920267A2E}"/>
              </a:ext>
            </a:extLst>
          </p:cNvPr>
          <p:cNvPicPr>
            <a:picLocks noChangeAspect="1"/>
          </p:cNvPicPr>
          <p:nvPr/>
        </p:nvPicPr>
        <p:blipFill>
          <a:blip r:embed="rId4"/>
          <a:stretch>
            <a:fillRect/>
          </a:stretch>
        </p:blipFill>
        <p:spPr>
          <a:xfrm>
            <a:off x="7210680" y="4102425"/>
            <a:ext cx="939495" cy="922867"/>
          </a:xfrm>
          <a:prstGeom prst="rect">
            <a:avLst/>
          </a:prstGeom>
        </p:spPr>
      </p:pic>
      <p:pic>
        <p:nvPicPr>
          <p:cNvPr id="12" name="Picture 11">
            <a:extLst>
              <a:ext uri="{FF2B5EF4-FFF2-40B4-BE49-F238E27FC236}">
                <a16:creationId xmlns:a16="http://schemas.microsoft.com/office/drawing/2014/main" id="{755FF589-A5C2-A5BD-C8D1-8E6F6A4C6FBC}"/>
              </a:ext>
            </a:extLst>
          </p:cNvPr>
          <p:cNvPicPr>
            <a:picLocks noChangeAspect="1"/>
          </p:cNvPicPr>
          <p:nvPr/>
        </p:nvPicPr>
        <p:blipFill>
          <a:blip r:embed="rId5"/>
          <a:stretch>
            <a:fillRect/>
          </a:stretch>
        </p:blipFill>
        <p:spPr>
          <a:xfrm>
            <a:off x="7133925" y="2529905"/>
            <a:ext cx="1090331" cy="1435602"/>
          </a:xfrm>
          <a:prstGeom prst="rect">
            <a:avLst/>
          </a:prstGeom>
        </p:spPr>
      </p:pic>
      <p:sp>
        <p:nvSpPr>
          <p:cNvPr id="16" name="TextBox 15">
            <a:extLst>
              <a:ext uri="{FF2B5EF4-FFF2-40B4-BE49-F238E27FC236}">
                <a16:creationId xmlns:a16="http://schemas.microsoft.com/office/drawing/2014/main" id="{056F552D-A3B4-0C71-CB8B-CD31FAECBE42}"/>
              </a:ext>
            </a:extLst>
          </p:cNvPr>
          <p:cNvSpPr txBox="1"/>
          <p:nvPr/>
        </p:nvSpPr>
        <p:spPr>
          <a:xfrm>
            <a:off x="630322" y="5144869"/>
            <a:ext cx="1378052" cy="646331"/>
          </a:xfrm>
          <a:prstGeom prst="rect">
            <a:avLst/>
          </a:prstGeom>
          <a:noFill/>
        </p:spPr>
        <p:txBody>
          <a:bodyPr wrap="none" rtlCol="0">
            <a:spAutoFit/>
          </a:bodyPr>
          <a:lstStyle/>
          <a:p>
            <a:pPr algn="ctr"/>
            <a:r>
              <a:rPr lang="en-US" b="1" dirty="0"/>
              <a:t>S</a:t>
            </a:r>
            <a:r>
              <a:rPr lang="en-US" dirty="0"/>
              <a:t>usceptible </a:t>
            </a:r>
          </a:p>
          <a:p>
            <a:pPr algn="ctr"/>
            <a:r>
              <a:rPr lang="en-US" dirty="0"/>
              <a:t>(healthy)</a:t>
            </a:r>
          </a:p>
        </p:txBody>
      </p:sp>
      <p:sp>
        <p:nvSpPr>
          <p:cNvPr id="17" name="TextBox 16">
            <a:extLst>
              <a:ext uri="{FF2B5EF4-FFF2-40B4-BE49-F238E27FC236}">
                <a16:creationId xmlns:a16="http://schemas.microsoft.com/office/drawing/2014/main" id="{5A6FFA80-3912-37CC-4516-D4297B771C3E}"/>
              </a:ext>
            </a:extLst>
          </p:cNvPr>
          <p:cNvSpPr txBox="1"/>
          <p:nvPr/>
        </p:nvSpPr>
        <p:spPr>
          <a:xfrm>
            <a:off x="4090167" y="5144869"/>
            <a:ext cx="1005992" cy="646331"/>
          </a:xfrm>
          <a:prstGeom prst="rect">
            <a:avLst/>
          </a:prstGeom>
          <a:noFill/>
        </p:spPr>
        <p:txBody>
          <a:bodyPr wrap="none" rtlCol="0">
            <a:spAutoFit/>
          </a:bodyPr>
          <a:lstStyle/>
          <a:p>
            <a:pPr algn="ctr"/>
            <a:r>
              <a:rPr lang="en-US" b="1" dirty="0"/>
              <a:t>I</a:t>
            </a:r>
            <a:r>
              <a:rPr lang="en-US" dirty="0"/>
              <a:t>nfected </a:t>
            </a:r>
          </a:p>
          <a:p>
            <a:pPr algn="ctr"/>
            <a:r>
              <a:rPr lang="en-US" dirty="0"/>
              <a:t>(sick)</a:t>
            </a:r>
          </a:p>
        </p:txBody>
      </p:sp>
      <p:sp>
        <p:nvSpPr>
          <p:cNvPr id="20" name="TextBox 19">
            <a:extLst>
              <a:ext uri="{FF2B5EF4-FFF2-40B4-BE49-F238E27FC236}">
                <a16:creationId xmlns:a16="http://schemas.microsoft.com/office/drawing/2014/main" id="{76D6821B-14A8-3396-B3C9-049E5B263145}"/>
              </a:ext>
            </a:extLst>
          </p:cNvPr>
          <p:cNvSpPr txBox="1"/>
          <p:nvPr/>
        </p:nvSpPr>
        <p:spPr>
          <a:xfrm>
            <a:off x="6874931" y="5144869"/>
            <a:ext cx="1865302" cy="646331"/>
          </a:xfrm>
          <a:prstGeom prst="rect">
            <a:avLst/>
          </a:prstGeom>
          <a:noFill/>
        </p:spPr>
        <p:txBody>
          <a:bodyPr wrap="none" rtlCol="0">
            <a:spAutoFit/>
          </a:bodyPr>
          <a:lstStyle/>
          <a:p>
            <a:pPr algn="ctr"/>
            <a:r>
              <a:rPr lang="en-US" b="1" dirty="0"/>
              <a:t>R</a:t>
            </a:r>
            <a:r>
              <a:rPr lang="en-US" dirty="0"/>
              <a:t>emoved</a:t>
            </a:r>
          </a:p>
          <a:p>
            <a:pPr algn="ctr"/>
            <a:r>
              <a:rPr lang="en-US" dirty="0"/>
              <a:t>(immune / dead)</a:t>
            </a:r>
          </a:p>
        </p:txBody>
      </p:sp>
      <p:cxnSp>
        <p:nvCxnSpPr>
          <p:cNvPr id="24" name="Straight Arrow Connector 23">
            <a:extLst>
              <a:ext uri="{FF2B5EF4-FFF2-40B4-BE49-F238E27FC236}">
                <a16:creationId xmlns:a16="http://schemas.microsoft.com/office/drawing/2014/main" id="{BE8FAA68-93BA-80F4-F67C-3B65B0467ED2}"/>
              </a:ext>
            </a:extLst>
          </p:cNvPr>
          <p:cNvCxnSpPr/>
          <p:nvPr/>
        </p:nvCxnSpPr>
        <p:spPr>
          <a:xfrm>
            <a:off x="2397124" y="3218184"/>
            <a:ext cx="1132417" cy="1588"/>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BE06BE7-241D-D2E8-CAE5-9F59E5481E60}"/>
              </a:ext>
            </a:extLst>
          </p:cNvPr>
          <p:cNvCxnSpPr/>
          <p:nvPr/>
        </p:nvCxnSpPr>
        <p:spPr>
          <a:xfrm>
            <a:off x="5646211" y="3399689"/>
            <a:ext cx="998451"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B85470D-C998-13F0-1A72-75B6FEB2DAA7}"/>
              </a:ext>
            </a:extLst>
          </p:cNvPr>
          <p:cNvCxnSpPr/>
          <p:nvPr/>
        </p:nvCxnSpPr>
        <p:spPr>
          <a:xfrm rot="10800000" flipV="1">
            <a:off x="2397125" y="3965507"/>
            <a:ext cx="1058278" cy="1"/>
          </a:xfrm>
          <a:prstGeom prst="straightConnector1">
            <a:avLst/>
          </a:prstGeom>
          <a:ln w="38100">
            <a:solidFill>
              <a:srgbClr val="22C029"/>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5956874-5B80-9E17-4D76-9F7DC5B382AD}"/>
              </a:ext>
            </a:extLst>
          </p:cNvPr>
          <p:cNvSpPr txBox="1"/>
          <p:nvPr/>
        </p:nvSpPr>
        <p:spPr>
          <a:xfrm>
            <a:off x="1032402" y="1843943"/>
            <a:ext cx="655110" cy="938719"/>
          </a:xfrm>
          <a:prstGeom prst="rect">
            <a:avLst/>
          </a:prstGeom>
          <a:noFill/>
        </p:spPr>
        <p:txBody>
          <a:bodyPr wrap="none" rtlCol="0">
            <a:spAutoFit/>
          </a:bodyPr>
          <a:lstStyle/>
          <a:p>
            <a:r>
              <a:rPr lang="en-US" sz="5500" dirty="0"/>
              <a:t>S</a:t>
            </a:r>
          </a:p>
        </p:txBody>
      </p:sp>
      <p:sp>
        <p:nvSpPr>
          <p:cNvPr id="28" name="TextBox 27">
            <a:extLst>
              <a:ext uri="{FF2B5EF4-FFF2-40B4-BE49-F238E27FC236}">
                <a16:creationId xmlns:a16="http://schemas.microsoft.com/office/drawing/2014/main" id="{67EA3130-EF93-3DF7-2DC2-1CEFA335405C}"/>
              </a:ext>
            </a:extLst>
          </p:cNvPr>
          <p:cNvSpPr txBox="1"/>
          <p:nvPr/>
        </p:nvSpPr>
        <p:spPr>
          <a:xfrm>
            <a:off x="4434418" y="1843943"/>
            <a:ext cx="380627" cy="938719"/>
          </a:xfrm>
          <a:prstGeom prst="rect">
            <a:avLst/>
          </a:prstGeom>
          <a:noFill/>
        </p:spPr>
        <p:txBody>
          <a:bodyPr wrap="none" rtlCol="0">
            <a:spAutoFit/>
          </a:bodyPr>
          <a:lstStyle/>
          <a:p>
            <a:r>
              <a:rPr lang="en-US" sz="5500" dirty="0"/>
              <a:t>I</a:t>
            </a:r>
          </a:p>
        </p:txBody>
      </p:sp>
      <p:sp>
        <p:nvSpPr>
          <p:cNvPr id="29" name="TextBox 28">
            <a:extLst>
              <a:ext uri="{FF2B5EF4-FFF2-40B4-BE49-F238E27FC236}">
                <a16:creationId xmlns:a16="http://schemas.microsoft.com/office/drawing/2014/main" id="{D0B984DD-81B4-A6E7-7634-124041483EBF}"/>
              </a:ext>
            </a:extLst>
          </p:cNvPr>
          <p:cNvSpPr txBox="1"/>
          <p:nvPr/>
        </p:nvSpPr>
        <p:spPr>
          <a:xfrm>
            <a:off x="7310360" y="1843943"/>
            <a:ext cx="694026" cy="938719"/>
          </a:xfrm>
          <a:prstGeom prst="rect">
            <a:avLst/>
          </a:prstGeom>
          <a:noFill/>
        </p:spPr>
        <p:txBody>
          <a:bodyPr wrap="none" rtlCol="0">
            <a:spAutoFit/>
          </a:bodyPr>
          <a:lstStyle/>
          <a:p>
            <a:r>
              <a:rPr lang="en-US" sz="5500" dirty="0"/>
              <a:t>R</a:t>
            </a:r>
          </a:p>
        </p:txBody>
      </p:sp>
      <p:cxnSp>
        <p:nvCxnSpPr>
          <p:cNvPr id="30" name="Straight Arrow Connector 29">
            <a:extLst>
              <a:ext uri="{FF2B5EF4-FFF2-40B4-BE49-F238E27FC236}">
                <a16:creationId xmlns:a16="http://schemas.microsoft.com/office/drawing/2014/main" id="{E91B33C6-D531-E35C-4DA0-7F769E05BF56}"/>
              </a:ext>
            </a:extLst>
          </p:cNvPr>
          <p:cNvCxnSpPr/>
          <p:nvPr/>
        </p:nvCxnSpPr>
        <p:spPr>
          <a:xfrm rot="10800000">
            <a:off x="2366436" y="5076619"/>
            <a:ext cx="4332201" cy="1588"/>
          </a:xfrm>
          <a:prstGeom prst="straightConnector1">
            <a:avLst/>
          </a:prstGeom>
          <a:ln w="38100">
            <a:solidFill>
              <a:srgbClr val="22C029"/>
            </a:solidFill>
            <a:tailEnd type="arrow"/>
          </a:ln>
        </p:spPr>
        <p:style>
          <a:lnRef idx="2">
            <a:schemeClr val="accent1"/>
          </a:lnRef>
          <a:fillRef idx="0">
            <a:schemeClr val="accent1"/>
          </a:fillRef>
          <a:effectRef idx="1">
            <a:schemeClr val="accent1"/>
          </a:effectRef>
          <a:fontRef idx="minor">
            <a:schemeClr val="tx1"/>
          </a:fontRef>
        </p:style>
      </p:cxnSp>
      <p:pic>
        <p:nvPicPr>
          <p:cNvPr id="31" name="Picture 30">
            <a:extLst>
              <a:ext uri="{FF2B5EF4-FFF2-40B4-BE49-F238E27FC236}">
                <a16:creationId xmlns:a16="http://schemas.microsoft.com/office/drawing/2014/main" id="{2E1BDAE0-F76E-B426-5434-59DA439BEA7B}"/>
              </a:ext>
            </a:extLst>
          </p:cNvPr>
          <p:cNvPicPr>
            <a:picLocks noChangeAspect="1"/>
          </p:cNvPicPr>
          <p:nvPr/>
        </p:nvPicPr>
        <p:blipFill>
          <a:blip r:embed="rId6"/>
          <a:stretch>
            <a:fillRect/>
          </a:stretch>
        </p:blipFill>
        <p:spPr>
          <a:xfrm>
            <a:off x="630322" y="2905447"/>
            <a:ext cx="1243045" cy="1911349"/>
          </a:xfrm>
          <a:prstGeom prst="rect">
            <a:avLst/>
          </a:prstGeom>
        </p:spPr>
      </p:pic>
      <p:sp>
        <p:nvSpPr>
          <p:cNvPr id="32" name="Rounded Rectangle 31">
            <a:extLst>
              <a:ext uri="{FF2B5EF4-FFF2-40B4-BE49-F238E27FC236}">
                <a16:creationId xmlns:a16="http://schemas.microsoft.com/office/drawing/2014/main" id="{A75FCC8F-DF3B-4F6B-F5DE-8725EC33FB0A}"/>
              </a:ext>
            </a:extLst>
          </p:cNvPr>
          <p:cNvSpPr/>
          <p:nvPr/>
        </p:nvSpPr>
        <p:spPr>
          <a:xfrm>
            <a:off x="301627" y="1843943"/>
            <a:ext cx="2042584" cy="3947257"/>
          </a:xfrm>
          <a:prstGeom prst="roundRect">
            <a:avLst/>
          </a:prstGeom>
          <a:solidFill>
            <a:srgbClr val="22C029">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ACF6EC29-C8BE-CB2C-CCC7-6D71D8A5CF05}"/>
              </a:ext>
            </a:extLst>
          </p:cNvPr>
          <p:cNvSpPr/>
          <p:nvPr/>
        </p:nvSpPr>
        <p:spPr>
          <a:xfrm>
            <a:off x="6665828" y="1843943"/>
            <a:ext cx="2042584" cy="3947257"/>
          </a:xfrm>
          <a:prstGeom prst="roundRect">
            <a:avLst/>
          </a:prstGeom>
          <a:solidFill>
            <a:schemeClr val="accent1">
              <a:alpha val="16000"/>
            </a:scheme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5686831-10DD-5EEA-AA68-E19E5BC5C405}"/>
              </a:ext>
            </a:extLst>
          </p:cNvPr>
          <p:cNvSpPr txBox="1"/>
          <p:nvPr/>
        </p:nvSpPr>
        <p:spPr>
          <a:xfrm>
            <a:off x="2440517" y="2829274"/>
            <a:ext cx="1057276" cy="369332"/>
          </a:xfrm>
          <a:prstGeom prst="rect">
            <a:avLst/>
          </a:prstGeom>
          <a:noFill/>
        </p:spPr>
        <p:txBody>
          <a:bodyPr wrap="none" rtlCol="0">
            <a:spAutoFit/>
          </a:bodyPr>
          <a:lstStyle/>
          <a:p>
            <a:r>
              <a:rPr lang="en-US" dirty="0">
                <a:solidFill>
                  <a:srgbClr val="FF0000"/>
                </a:solidFill>
              </a:rPr>
              <a:t>Infection</a:t>
            </a:r>
          </a:p>
        </p:txBody>
      </p:sp>
      <p:sp>
        <p:nvSpPr>
          <p:cNvPr id="35" name="TextBox 34">
            <a:extLst>
              <a:ext uri="{FF2B5EF4-FFF2-40B4-BE49-F238E27FC236}">
                <a16:creationId xmlns:a16="http://schemas.microsoft.com/office/drawing/2014/main" id="{7470F692-3C18-65B3-664E-54E4FBE51235}"/>
              </a:ext>
            </a:extLst>
          </p:cNvPr>
          <p:cNvSpPr txBox="1"/>
          <p:nvPr/>
        </p:nvSpPr>
        <p:spPr>
          <a:xfrm>
            <a:off x="2419351" y="3553691"/>
            <a:ext cx="1159617" cy="369332"/>
          </a:xfrm>
          <a:prstGeom prst="rect">
            <a:avLst/>
          </a:prstGeom>
          <a:noFill/>
        </p:spPr>
        <p:txBody>
          <a:bodyPr wrap="none" rtlCol="0">
            <a:spAutoFit/>
          </a:bodyPr>
          <a:lstStyle/>
          <a:p>
            <a:r>
              <a:rPr lang="en-US" dirty="0">
                <a:solidFill>
                  <a:srgbClr val="22C029"/>
                </a:solidFill>
              </a:rPr>
              <a:t>Recovery</a:t>
            </a:r>
          </a:p>
        </p:txBody>
      </p:sp>
      <p:sp>
        <p:nvSpPr>
          <p:cNvPr id="36" name="TextBox 35">
            <a:extLst>
              <a:ext uri="{FF2B5EF4-FFF2-40B4-BE49-F238E27FC236}">
                <a16:creationId xmlns:a16="http://schemas.microsoft.com/office/drawing/2014/main" id="{7D520AB1-CE7A-294B-FB82-431D3AD4F83B}"/>
              </a:ext>
            </a:extLst>
          </p:cNvPr>
          <p:cNvSpPr txBox="1"/>
          <p:nvPr/>
        </p:nvSpPr>
        <p:spPr>
          <a:xfrm>
            <a:off x="2468956" y="4632130"/>
            <a:ext cx="1159617" cy="369332"/>
          </a:xfrm>
          <a:prstGeom prst="rect">
            <a:avLst/>
          </a:prstGeom>
          <a:noFill/>
        </p:spPr>
        <p:txBody>
          <a:bodyPr wrap="none" rtlCol="0">
            <a:spAutoFit/>
          </a:bodyPr>
          <a:lstStyle/>
          <a:p>
            <a:r>
              <a:rPr lang="en-US" dirty="0">
                <a:solidFill>
                  <a:srgbClr val="22C029"/>
                </a:solidFill>
              </a:rPr>
              <a:t>Recovery</a:t>
            </a:r>
          </a:p>
        </p:txBody>
      </p:sp>
      <p:sp>
        <p:nvSpPr>
          <p:cNvPr id="37" name="TextBox 36">
            <a:extLst>
              <a:ext uri="{FF2B5EF4-FFF2-40B4-BE49-F238E27FC236}">
                <a16:creationId xmlns:a16="http://schemas.microsoft.com/office/drawing/2014/main" id="{4C1799E8-68B6-1E70-A0AA-2BA7F7372606}"/>
              </a:ext>
            </a:extLst>
          </p:cNvPr>
          <p:cNvSpPr txBox="1"/>
          <p:nvPr/>
        </p:nvSpPr>
        <p:spPr>
          <a:xfrm>
            <a:off x="5614462" y="3011277"/>
            <a:ext cx="1095485" cy="369332"/>
          </a:xfrm>
          <a:prstGeom prst="rect">
            <a:avLst/>
          </a:prstGeom>
          <a:noFill/>
        </p:spPr>
        <p:txBody>
          <a:bodyPr wrap="none" rtlCol="0">
            <a:spAutoFit/>
          </a:bodyPr>
          <a:lstStyle/>
          <a:p>
            <a:r>
              <a:rPr lang="en-US" dirty="0">
                <a:solidFill>
                  <a:srgbClr val="3366FF"/>
                </a:solidFill>
              </a:rPr>
              <a:t>Removal</a:t>
            </a:r>
          </a:p>
        </p:txBody>
      </p:sp>
    </p:spTree>
    <p:extLst>
      <p:ext uri="{BB962C8B-B14F-4D97-AF65-F5344CB8AC3E}">
        <p14:creationId xmlns:p14="http://schemas.microsoft.com/office/powerpoint/2010/main" val="2846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sp>
        <p:nvSpPr>
          <p:cNvPr id="4" name="Rectangle 3">
            <a:extLst>
              <a:ext uri="{FF2B5EF4-FFF2-40B4-BE49-F238E27FC236}">
                <a16:creationId xmlns:a16="http://schemas.microsoft.com/office/drawing/2014/main" id="{EB5E2FA7-3C32-C16C-595C-FC04A784DBB9}"/>
              </a:ext>
            </a:extLst>
          </p:cNvPr>
          <p:cNvSpPr txBox="1">
            <a:spLocks noChangeArrowheads="1"/>
          </p:cNvSpPr>
          <p:nvPr/>
        </p:nvSpPr>
        <p:spPr>
          <a:xfrm>
            <a:off x="607219" y="1190625"/>
            <a:ext cx="7600950" cy="2838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Social network plays a fundamental role as a medium for the spread of INFLUENCE among its members </a:t>
            </a:r>
          </a:p>
          <a:p>
            <a:pPr lvl="1">
              <a:buFont typeface="Courier New" panose="02070309020205020404" pitchFamily="49" charset="0"/>
              <a:buChar char="o"/>
            </a:pPr>
            <a:r>
              <a:rPr lang="en-US" altLang="en-US" dirty="0">
                <a:latin typeface="Arial" panose="020B0604020202020204" pitchFamily="34" charset="0"/>
                <a:ea typeface="ＭＳ Ｐゴシック" panose="020B0600070205080204" pitchFamily="34" charset="-128"/>
                <a:cs typeface="Arial" panose="020B0604020202020204" pitchFamily="34" charset="0"/>
              </a:rPr>
              <a:t>Opinions, ideas, information, innovation… </a:t>
            </a:r>
          </a:p>
        </p:txBody>
      </p:sp>
      <p:pic>
        <p:nvPicPr>
          <p:cNvPr id="7" name="Picture 6">
            <a:extLst>
              <a:ext uri="{FF2B5EF4-FFF2-40B4-BE49-F238E27FC236}">
                <a16:creationId xmlns:a16="http://schemas.microsoft.com/office/drawing/2014/main" id="{E7642B4C-97B7-2D20-C319-3DAC19363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3171303"/>
            <a:ext cx="4757738" cy="368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75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457200" y="1066800"/>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 (SI)</a:t>
            </a:r>
          </a:p>
          <a:p>
            <a:pPr marL="0" indent="0">
              <a:buNone/>
            </a:pPr>
            <a:endParaRPr lang="en-US" sz="2000" b="1" dirty="0">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E7B45D27-9DF4-8054-09DC-5C897B8F1FA2}"/>
              </a:ext>
            </a:extLst>
          </p:cNvPr>
          <p:cNvSpPr/>
          <p:nvPr/>
        </p:nvSpPr>
        <p:spPr>
          <a:xfrm>
            <a:off x="3649675" y="2260211"/>
            <a:ext cx="2042584" cy="3947257"/>
          </a:xfrm>
          <a:prstGeom prst="roundRect">
            <a:avLst/>
          </a:prstGeom>
          <a:solidFill>
            <a:srgbClr val="FF0000">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318B170-3864-A776-17D9-2DA0E4A1D725}"/>
              </a:ext>
            </a:extLst>
          </p:cNvPr>
          <p:cNvPicPr>
            <a:picLocks noChangeAspect="1"/>
          </p:cNvPicPr>
          <p:nvPr/>
        </p:nvPicPr>
        <p:blipFill>
          <a:blip r:embed="rId3"/>
          <a:stretch>
            <a:fillRect/>
          </a:stretch>
        </p:blipFill>
        <p:spPr>
          <a:xfrm>
            <a:off x="3727540" y="3191529"/>
            <a:ext cx="1872242" cy="1572683"/>
          </a:xfrm>
          <a:prstGeom prst="rect">
            <a:avLst/>
          </a:prstGeom>
        </p:spPr>
      </p:pic>
      <p:pic>
        <p:nvPicPr>
          <p:cNvPr id="27" name="Picture 26">
            <a:extLst>
              <a:ext uri="{FF2B5EF4-FFF2-40B4-BE49-F238E27FC236}">
                <a16:creationId xmlns:a16="http://schemas.microsoft.com/office/drawing/2014/main" id="{87D3100F-1EB2-C17E-4744-289DDB31CEFA}"/>
              </a:ext>
            </a:extLst>
          </p:cNvPr>
          <p:cNvPicPr>
            <a:picLocks noChangeAspect="1"/>
          </p:cNvPicPr>
          <p:nvPr/>
        </p:nvPicPr>
        <p:blipFill>
          <a:blip r:embed="rId4"/>
          <a:stretch>
            <a:fillRect/>
          </a:stretch>
        </p:blipFill>
        <p:spPr>
          <a:xfrm>
            <a:off x="7309647" y="4518693"/>
            <a:ext cx="939495" cy="922867"/>
          </a:xfrm>
          <a:prstGeom prst="rect">
            <a:avLst/>
          </a:prstGeom>
        </p:spPr>
      </p:pic>
      <p:pic>
        <p:nvPicPr>
          <p:cNvPr id="28" name="Picture 27">
            <a:extLst>
              <a:ext uri="{FF2B5EF4-FFF2-40B4-BE49-F238E27FC236}">
                <a16:creationId xmlns:a16="http://schemas.microsoft.com/office/drawing/2014/main" id="{F72DF106-E0A2-92F0-805F-E2B8CF92045E}"/>
              </a:ext>
            </a:extLst>
          </p:cNvPr>
          <p:cNvPicPr>
            <a:picLocks noChangeAspect="1"/>
          </p:cNvPicPr>
          <p:nvPr/>
        </p:nvPicPr>
        <p:blipFill>
          <a:blip r:embed="rId5"/>
          <a:stretch>
            <a:fillRect/>
          </a:stretch>
        </p:blipFill>
        <p:spPr>
          <a:xfrm>
            <a:off x="7232892" y="2946173"/>
            <a:ext cx="1090331" cy="1435602"/>
          </a:xfrm>
          <a:prstGeom prst="rect">
            <a:avLst/>
          </a:prstGeom>
        </p:spPr>
      </p:pic>
      <p:sp>
        <p:nvSpPr>
          <p:cNvPr id="29" name="TextBox 28">
            <a:extLst>
              <a:ext uri="{FF2B5EF4-FFF2-40B4-BE49-F238E27FC236}">
                <a16:creationId xmlns:a16="http://schemas.microsoft.com/office/drawing/2014/main" id="{E5A245EA-3DDC-54AD-6D9E-3AA476B857DF}"/>
              </a:ext>
            </a:extLst>
          </p:cNvPr>
          <p:cNvSpPr txBox="1"/>
          <p:nvPr/>
        </p:nvSpPr>
        <p:spPr>
          <a:xfrm>
            <a:off x="729289" y="5561137"/>
            <a:ext cx="1378052" cy="646331"/>
          </a:xfrm>
          <a:prstGeom prst="rect">
            <a:avLst/>
          </a:prstGeom>
          <a:noFill/>
        </p:spPr>
        <p:txBody>
          <a:bodyPr wrap="none" rtlCol="0">
            <a:spAutoFit/>
          </a:bodyPr>
          <a:lstStyle/>
          <a:p>
            <a:pPr algn="ctr"/>
            <a:r>
              <a:rPr lang="en-US" b="1" dirty="0"/>
              <a:t>S</a:t>
            </a:r>
            <a:r>
              <a:rPr lang="en-US" dirty="0"/>
              <a:t>usceptible </a:t>
            </a:r>
          </a:p>
          <a:p>
            <a:pPr algn="ctr"/>
            <a:r>
              <a:rPr lang="en-US" dirty="0"/>
              <a:t>(healthy)</a:t>
            </a:r>
          </a:p>
        </p:txBody>
      </p:sp>
      <p:sp>
        <p:nvSpPr>
          <p:cNvPr id="30" name="TextBox 29">
            <a:extLst>
              <a:ext uri="{FF2B5EF4-FFF2-40B4-BE49-F238E27FC236}">
                <a16:creationId xmlns:a16="http://schemas.microsoft.com/office/drawing/2014/main" id="{A58B68D5-A019-1FFD-A09B-94D36E857BD0}"/>
              </a:ext>
            </a:extLst>
          </p:cNvPr>
          <p:cNvSpPr txBox="1"/>
          <p:nvPr/>
        </p:nvSpPr>
        <p:spPr>
          <a:xfrm>
            <a:off x="4189134" y="5561137"/>
            <a:ext cx="1005992" cy="646331"/>
          </a:xfrm>
          <a:prstGeom prst="rect">
            <a:avLst/>
          </a:prstGeom>
          <a:noFill/>
        </p:spPr>
        <p:txBody>
          <a:bodyPr wrap="none" rtlCol="0">
            <a:spAutoFit/>
          </a:bodyPr>
          <a:lstStyle/>
          <a:p>
            <a:pPr algn="ctr"/>
            <a:r>
              <a:rPr lang="en-US" b="1" dirty="0"/>
              <a:t>I</a:t>
            </a:r>
            <a:r>
              <a:rPr lang="en-US" dirty="0"/>
              <a:t>nfected </a:t>
            </a:r>
          </a:p>
          <a:p>
            <a:pPr algn="ctr"/>
            <a:r>
              <a:rPr lang="en-US" dirty="0"/>
              <a:t>(sick)</a:t>
            </a:r>
          </a:p>
        </p:txBody>
      </p:sp>
      <p:sp>
        <p:nvSpPr>
          <p:cNvPr id="31" name="TextBox 30">
            <a:extLst>
              <a:ext uri="{FF2B5EF4-FFF2-40B4-BE49-F238E27FC236}">
                <a16:creationId xmlns:a16="http://schemas.microsoft.com/office/drawing/2014/main" id="{DAB34CBB-6A8A-CB7B-0308-A71D0F3D3909}"/>
              </a:ext>
            </a:extLst>
          </p:cNvPr>
          <p:cNvSpPr txBox="1"/>
          <p:nvPr/>
        </p:nvSpPr>
        <p:spPr>
          <a:xfrm>
            <a:off x="6973898" y="5561137"/>
            <a:ext cx="1865302" cy="646331"/>
          </a:xfrm>
          <a:prstGeom prst="rect">
            <a:avLst/>
          </a:prstGeom>
          <a:noFill/>
        </p:spPr>
        <p:txBody>
          <a:bodyPr wrap="none" rtlCol="0">
            <a:spAutoFit/>
          </a:bodyPr>
          <a:lstStyle/>
          <a:p>
            <a:pPr algn="ctr"/>
            <a:r>
              <a:rPr lang="en-US" b="1" dirty="0"/>
              <a:t>R</a:t>
            </a:r>
            <a:r>
              <a:rPr lang="en-US" dirty="0"/>
              <a:t>emoved</a:t>
            </a:r>
          </a:p>
          <a:p>
            <a:pPr algn="ctr"/>
            <a:r>
              <a:rPr lang="en-US" dirty="0"/>
              <a:t>(immune / dead)</a:t>
            </a:r>
          </a:p>
        </p:txBody>
      </p:sp>
      <p:cxnSp>
        <p:nvCxnSpPr>
          <p:cNvPr id="32" name="Straight Arrow Connector 31">
            <a:extLst>
              <a:ext uri="{FF2B5EF4-FFF2-40B4-BE49-F238E27FC236}">
                <a16:creationId xmlns:a16="http://schemas.microsoft.com/office/drawing/2014/main" id="{9E04D071-9F1B-22B3-1F87-2DCB2D24EF77}"/>
              </a:ext>
            </a:extLst>
          </p:cNvPr>
          <p:cNvCxnSpPr/>
          <p:nvPr/>
        </p:nvCxnSpPr>
        <p:spPr>
          <a:xfrm>
            <a:off x="2496091" y="3634452"/>
            <a:ext cx="1132417" cy="1588"/>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AD660B1-ECE3-96F0-E307-4AC6A6089E85}"/>
              </a:ext>
            </a:extLst>
          </p:cNvPr>
          <p:cNvCxnSpPr/>
          <p:nvPr/>
        </p:nvCxnSpPr>
        <p:spPr>
          <a:xfrm>
            <a:off x="5745178" y="3815957"/>
            <a:ext cx="998451" cy="1588"/>
          </a:xfrm>
          <a:prstGeom prst="straightConnector1">
            <a:avLst/>
          </a:prstGeom>
          <a:ln w="381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E7F0A47-1D87-3A21-A082-AAF2211E34B4}"/>
              </a:ext>
            </a:extLst>
          </p:cNvPr>
          <p:cNvCxnSpPr/>
          <p:nvPr/>
        </p:nvCxnSpPr>
        <p:spPr>
          <a:xfrm rot="10800000" flipV="1">
            <a:off x="2496092" y="4381775"/>
            <a:ext cx="1058278" cy="1"/>
          </a:xfrm>
          <a:prstGeom prst="straightConnector1">
            <a:avLst/>
          </a:prstGeom>
          <a:ln w="381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CD8C32B-232C-C1E1-6CEC-2D598ED2E962}"/>
              </a:ext>
            </a:extLst>
          </p:cNvPr>
          <p:cNvSpPr txBox="1"/>
          <p:nvPr/>
        </p:nvSpPr>
        <p:spPr>
          <a:xfrm>
            <a:off x="1131369" y="2260211"/>
            <a:ext cx="655110" cy="938719"/>
          </a:xfrm>
          <a:prstGeom prst="rect">
            <a:avLst/>
          </a:prstGeom>
          <a:noFill/>
        </p:spPr>
        <p:txBody>
          <a:bodyPr wrap="none" rtlCol="0">
            <a:spAutoFit/>
          </a:bodyPr>
          <a:lstStyle/>
          <a:p>
            <a:r>
              <a:rPr lang="en-US" sz="5500" dirty="0"/>
              <a:t>S</a:t>
            </a:r>
          </a:p>
        </p:txBody>
      </p:sp>
      <p:sp>
        <p:nvSpPr>
          <p:cNvPr id="36" name="TextBox 35">
            <a:extLst>
              <a:ext uri="{FF2B5EF4-FFF2-40B4-BE49-F238E27FC236}">
                <a16:creationId xmlns:a16="http://schemas.microsoft.com/office/drawing/2014/main" id="{C2F69D53-41F4-ED7C-46E3-4AD6E367708A}"/>
              </a:ext>
            </a:extLst>
          </p:cNvPr>
          <p:cNvSpPr txBox="1"/>
          <p:nvPr/>
        </p:nvSpPr>
        <p:spPr>
          <a:xfrm>
            <a:off x="4533385" y="2260211"/>
            <a:ext cx="380627" cy="938719"/>
          </a:xfrm>
          <a:prstGeom prst="rect">
            <a:avLst/>
          </a:prstGeom>
          <a:noFill/>
        </p:spPr>
        <p:txBody>
          <a:bodyPr wrap="none" rtlCol="0">
            <a:spAutoFit/>
          </a:bodyPr>
          <a:lstStyle/>
          <a:p>
            <a:r>
              <a:rPr lang="en-US" sz="5500" dirty="0"/>
              <a:t>I</a:t>
            </a:r>
          </a:p>
        </p:txBody>
      </p:sp>
      <p:sp>
        <p:nvSpPr>
          <p:cNvPr id="37" name="TextBox 36">
            <a:extLst>
              <a:ext uri="{FF2B5EF4-FFF2-40B4-BE49-F238E27FC236}">
                <a16:creationId xmlns:a16="http://schemas.microsoft.com/office/drawing/2014/main" id="{B8727812-89C3-6797-C02B-771C28AC16F2}"/>
              </a:ext>
            </a:extLst>
          </p:cNvPr>
          <p:cNvSpPr txBox="1"/>
          <p:nvPr/>
        </p:nvSpPr>
        <p:spPr>
          <a:xfrm>
            <a:off x="7409327" y="2260211"/>
            <a:ext cx="694026" cy="938719"/>
          </a:xfrm>
          <a:prstGeom prst="rect">
            <a:avLst/>
          </a:prstGeom>
          <a:noFill/>
        </p:spPr>
        <p:txBody>
          <a:bodyPr wrap="none" rtlCol="0">
            <a:spAutoFit/>
          </a:bodyPr>
          <a:lstStyle/>
          <a:p>
            <a:r>
              <a:rPr lang="en-US" sz="5500" dirty="0"/>
              <a:t>R</a:t>
            </a:r>
          </a:p>
        </p:txBody>
      </p:sp>
      <p:cxnSp>
        <p:nvCxnSpPr>
          <p:cNvPr id="38" name="Straight Arrow Connector 37">
            <a:extLst>
              <a:ext uri="{FF2B5EF4-FFF2-40B4-BE49-F238E27FC236}">
                <a16:creationId xmlns:a16="http://schemas.microsoft.com/office/drawing/2014/main" id="{E1CBF37F-2DB5-AFF1-2EC0-F89A04F366E2}"/>
              </a:ext>
            </a:extLst>
          </p:cNvPr>
          <p:cNvCxnSpPr/>
          <p:nvPr/>
        </p:nvCxnSpPr>
        <p:spPr>
          <a:xfrm rot="10800000">
            <a:off x="2465403" y="5492887"/>
            <a:ext cx="4332201" cy="1588"/>
          </a:xfrm>
          <a:prstGeom prst="straightConnector1">
            <a:avLst/>
          </a:prstGeom>
          <a:ln w="381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39" name="Picture 38">
            <a:extLst>
              <a:ext uri="{FF2B5EF4-FFF2-40B4-BE49-F238E27FC236}">
                <a16:creationId xmlns:a16="http://schemas.microsoft.com/office/drawing/2014/main" id="{DC2C256D-1D53-5B85-6448-5C5AA5CAC30A}"/>
              </a:ext>
            </a:extLst>
          </p:cNvPr>
          <p:cNvPicPr>
            <a:picLocks noChangeAspect="1"/>
          </p:cNvPicPr>
          <p:nvPr/>
        </p:nvPicPr>
        <p:blipFill>
          <a:blip r:embed="rId6"/>
          <a:stretch>
            <a:fillRect/>
          </a:stretch>
        </p:blipFill>
        <p:spPr>
          <a:xfrm>
            <a:off x="729289" y="3321715"/>
            <a:ext cx="1243045" cy="1911349"/>
          </a:xfrm>
          <a:prstGeom prst="rect">
            <a:avLst/>
          </a:prstGeom>
        </p:spPr>
      </p:pic>
      <p:sp>
        <p:nvSpPr>
          <p:cNvPr id="40" name="Rounded Rectangle 39">
            <a:extLst>
              <a:ext uri="{FF2B5EF4-FFF2-40B4-BE49-F238E27FC236}">
                <a16:creationId xmlns:a16="http://schemas.microsoft.com/office/drawing/2014/main" id="{65203426-8BFA-1E78-E6F0-E172EEBDD414}"/>
              </a:ext>
            </a:extLst>
          </p:cNvPr>
          <p:cNvSpPr/>
          <p:nvPr/>
        </p:nvSpPr>
        <p:spPr>
          <a:xfrm>
            <a:off x="400594" y="2260211"/>
            <a:ext cx="2042584" cy="3947257"/>
          </a:xfrm>
          <a:prstGeom prst="roundRect">
            <a:avLst/>
          </a:prstGeom>
          <a:solidFill>
            <a:srgbClr val="22C029">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E06E76AF-458E-E0DA-58BA-6480C1C5E245}"/>
              </a:ext>
            </a:extLst>
          </p:cNvPr>
          <p:cNvSpPr/>
          <p:nvPr/>
        </p:nvSpPr>
        <p:spPr>
          <a:xfrm>
            <a:off x="6764795" y="2260211"/>
            <a:ext cx="2042584" cy="3947257"/>
          </a:xfrm>
          <a:prstGeom prst="roundRect">
            <a:avLst/>
          </a:prstGeom>
          <a:solidFill>
            <a:schemeClr val="bg1">
              <a:lumMod val="75000"/>
              <a:alpha val="79000"/>
            </a:schemeClr>
          </a:solidFill>
          <a:ln>
            <a:solidFill>
              <a:schemeClr val="bg1">
                <a:lumMod val="75000"/>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8A6DDCC-9BB9-8F92-CF6E-412554969BBA}"/>
              </a:ext>
            </a:extLst>
          </p:cNvPr>
          <p:cNvSpPr txBox="1"/>
          <p:nvPr/>
        </p:nvSpPr>
        <p:spPr>
          <a:xfrm>
            <a:off x="2539484" y="3245542"/>
            <a:ext cx="1057276" cy="369332"/>
          </a:xfrm>
          <a:prstGeom prst="rect">
            <a:avLst/>
          </a:prstGeom>
          <a:noFill/>
        </p:spPr>
        <p:txBody>
          <a:bodyPr wrap="none" rtlCol="0">
            <a:spAutoFit/>
          </a:bodyPr>
          <a:lstStyle/>
          <a:p>
            <a:r>
              <a:rPr lang="en-US" dirty="0">
                <a:solidFill>
                  <a:srgbClr val="FF0000"/>
                </a:solidFill>
              </a:rPr>
              <a:t>Infection</a:t>
            </a:r>
          </a:p>
        </p:txBody>
      </p:sp>
      <p:sp>
        <p:nvSpPr>
          <p:cNvPr id="43" name="TextBox 42">
            <a:extLst>
              <a:ext uri="{FF2B5EF4-FFF2-40B4-BE49-F238E27FC236}">
                <a16:creationId xmlns:a16="http://schemas.microsoft.com/office/drawing/2014/main" id="{33195F6A-42D3-08C0-A925-2E0615E4A5BE}"/>
              </a:ext>
            </a:extLst>
          </p:cNvPr>
          <p:cNvSpPr txBox="1"/>
          <p:nvPr/>
        </p:nvSpPr>
        <p:spPr>
          <a:xfrm>
            <a:off x="2518318" y="3969959"/>
            <a:ext cx="1159617" cy="369332"/>
          </a:xfrm>
          <a:prstGeom prst="rect">
            <a:avLst/>
          </a:prstGeom>
          <a:noFill/>
        </p:spPr>
        <p:txBody>
          <a:bodyPr wrap="none" rtlCol="0">
            <a:spAutoFit/>
          </a:bodyPr>
          <a:lstStyle/>
          <a:p>
            <a:r>
              <a:rPr lang="en-US" dirty="0">
                <a:solidFill>
                  <a:srgbClr val="BFBFBF"/>
                </a:solidFill>
              </a:rPr>
              <a:t>Recovery</a:t>
            </a:r>
          </a:p>
        </p:txBody>
      </p:sp>
      <p:sp>
        <p:nvSpPr>
          <p:cNvPr id="44" name="TextBox 43">
            <a:extLst>
              <a:ext uri="{FF2B5EF4-FFF2-40B4-BE49-F238E27FC236}">
                <a16:creationId xmlns:a16="http://schemas.microsoft.com/office/drawing/2014/main" id="{DF2F79D5-5302-7436-80EB-C15C177F0B79}"/>
              </a:ext>
            </a:extLst>
          </p:cNvPr>
          <p:cNvSpPr txBox="1"/>
          <p:nvPr/>
        </p:nvSpPr>
        <p:spPr>
          <a:xfrm>
            <a:off x="2567923" y="5048398"/>
            <a:ext cx="1159617" cy="369332"/>
          </a:xfrm>
          <a:prstGeom prst="rect">
            <a:avLst/>
          </a:prstGeom>
          <a:noFill/>
        </p:spPr>
        <p:txBody>
          <a:bodyPr wrap="none" rtlCol="0">
            <a:spAutoFit/>
          </a:bodyPr>
          <a:lstStyle/>
          <a:p>
            <a:r>
              <a:rPr lang="en-US" dirty="0">
                <a:solidFill>
                  <a:schemeClr val="bg1">
                    <a:lumMod val="75000"/>
                  </a:schemeClr>
                </a:solidFill>
              </a:rPr>
              <a:t>Recovery</a:t>
            </a:r>
          </a:p>
        </p:txBody>
      </p:sp>
      <p:sp>
        <p:nvSpPr>
          <p:cNvPr id="45" name="TextBox 44">
            <a:extLst>
              <a:ext uri="{FF2B5EF4-FFF2-40B4-BE49-F238E27FC236}">
                <a16:creationId xmlns:a16="http://schemas.microsoft.com/office/drawing/2014/main" id="{4A1C38EB-6EC7-4B75-4F77-69CB73ACED2D}"/>
              </a:ext>
            </a:extLst>
          </p:cNvPr>
          <p:cNvSpPr txBox="1"/>
          <p:nvPr/>
        </p:nvSpPr>
        <p:spPr>
          <a:xfrm>
            <a:off x="5713429" y="3427545"/>
            <a:ext cx="1095485" cy="369332"/>
          </a:xfrm>
          <a:prstGeom prst="rect">
            <a:avLst/>
          </a:prstGeom>
          <a:noFill/>
          <a:ln>
            <a:solidFill>
              <a:schemeClr val="bg1">
                <a:lumMod val="75000"/>
              </a:schemeClr>
            </a:solidFill>
          </a:ln>
        </p:spPr>
        <p:txBody>
          <a:bodyPr wrap="none" rtlCol="0">
            <a:spAutoFit/>
          </a:bodyPr>
          <a:lstStyle/>
          <a:p>
            <a:r>
              <a:rPr lang="en-US" dirty="0">
                <a:solidFill>
                  <a:srgbClr val="BFBFBF"/>
                </a:solidFill>
              </a:rPr>
              <a:t>Removal</a:t>
            </a:r>
          </a:p>
        </p:txBody>
      </p:sp>
    </p:spTree>
    <p:extLst>
      <p:ext uri="{BB962C8B-B14F-4D97-AF65-F5344CB8AC3E}">
        <p14:creationId xmlns:p14="http://schemas.microsoft.com/office/powerpoint/2010/main" val="1456575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517161" y="769620"/>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 (SI)</a:t>
            </a:r>
          </a:p>
          <a:p>
            <a:pPr marL="0" indent="0">
              <a:buNone/>
            </a:pPr>
            <a:endParaRPr lang="en-US" sz="2000" b="1" dirty="0">
              <a:latin typeface="Arial" panose="020B0604020202020204" pitchFamily="34" charset="0"/>
              <a:cs typeface="Arial" panose="020B0604020202020204" pitchFamily="34" charset="0"/>
            </a:endParaRP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Population of N individuals</a:t>
            </a:r>
          </a:p>
          <a:p>
            <a:pPr>
              <a:lnSpc>
                <a:spcPct val="150000"/>
              </a:lnSpc>
              <a:buFont typeface="Courier New" panose="02070309020205020404" pitchFamily="49" charset="0"/>
              <a:buChar char="o"/>
            </a:pPr>
            <a:r>
              <a:rPr lang="en-US" sz="2000" dirty="0">
                <a:solidFill>
                  <a:srgbClr val="FF0000"/>
                </a:solidFill>
                <a:latin typeface="Arial" panose="020B0604020202020204" pitchFamily="34" charset="0"/>
                <a:cs typeface="Arial" panose="020B0604020202020204" pitchFamily="34" charset="0"/>
              </a:rPr>
              <a:t>S(t) </a:t>
            </a:r>
            <a:r>
              <a:rPr lang="en-US" sz="2000" dirty="0">
                <a:latin typeface="Arial" panose="020B0604020202020204" pitchFamily="34" charset="0"/>
                <a:cs typeface="Arial" panose="020B0604020202020204" pitchFamily="34" charset="0"/>
              </a:rPr>
              <a:t>the number of individuals who are susceptible (healthy) at time </a:t>
            </a:r>
            <a:r>
              <a:rPr lang="en-US" sz="2000" dirty="0">
                <a:solidFill>
                  <a:srgbClr val="FF0000"/>
                </a:solidFill>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a:t>
            </a: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I(t) the number individuals that have been already infected</a:t>
            </a: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At time t=0 everyone is susceptible (S(0)=N) and no one is infected (I(0)=0)</a:t>
            </a: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Each individual has </a:t>
            </a:r>
            <a:r>
              <a:rPr lang="en-US" sz="2000" dirty="0">
                <a:solidFill>
                  <a:srgbClr val="FF0000"/>
                </a:solidFill>
                <a:latin typeface="Arial" panose="020B0604020202020204" pitchFamily="34" charset="0"/>
                <a:cs typeface="Arial" panose="020B0604020202020204" pitchFamily="34" charset="0"/>
              </a:rPr>
              <a:t>&lt;k&gt;</a:t>
            </a:r>
            <a:r>
              <a:rPr lang="en-US" sz="2000" dirty="0">
                <a:latin typeface="Arial" panose="020B0604020202020204" pitchFamily="34" charset="0"/>
                <a:cs typeface="Arial" panose="020B0604020202020204" pitchFamily="34" charset="0"/>
              </a:rPr>
              <a:t> contacts </a:t>
            </a:r>
          </a:p>
          <a:p>
            <a:pPr>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The likelihood that the disease will be transmitted from an infected to a healthy individual in a unit time: </a:t>
            </a:r>
            <a:r>
              <a:rPr lang="el-GR" sz="2000" dirty="0">
                <a:solidFill>
                  <a:srgbClr val="FF0000"/>
                </a:solidFill>
                <a:latin typeface="Arial" panose="020B0604020202020204" pitchFamily="34" charset="0"/>
                <a:cs typeface="Arial" panose="020B0604020202020204" pitchFamily="34" charset="0"/>
              </a:rPr>
              <a:t>β</a:t>
            </a:r>
          </a:p>
          <a:p>
            <a:pPr marL="0" indent="0">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493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517161" y="769620"/>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 (SI)</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If a single individual becomes infected at time t=0 (i.e. I(0)=1), how many individuals will be infected at some later time 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probability that the infected person encounters a susceptible individual is S(t)/N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Therefore the infected person comes into contact with 〈</a:t>
            </a:r>
            <a:r>
              <a:rPr lang="en-US" sz="2000" dirty="0" err="1">
                <a:latin typeface="Arial" panose="020B0604020202020204" pitchFamily="34" charset="0"/>
                <a:cs typeface="Arial" panose="020B0604020202020204" pitchFamily="34" charset="0"/>
              </a:rPr>
              <a:t>k〉S</a:t>
            </a:r>
            <a:r>
              <a:rPr lang="en-US" sz="2000" dirty="0">
                <a:latin typeface="Arial" panose="020B0604020202020204" pitchFamily="34" charset="0"/>
                <a:cs typeface="Arial" panose="020B0604020202020204" pitchFamily="34" charset="0"/>
              </a:rPr>
              <a:t>(t)/N susceptible individuals in a unit time.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Since I(t) infected individuals are transmitting the pathogen, at rate </a:t>
            </a:r>
            <a:r>
              <a:rPr lang="el-GR" sz="2000" dirty="0">
                <a:latin typeface="Arial" panose="020B0604020202020204" pitchFamily="34" charset="0"/>
                <a:cs typeface="Arial" panose="020B0604020202020204" pitchFamily="34" charset="0"/>
              </a:rPr>
              <a:t>β, </a:t>
            </a:r>
            <a:r>
              <a:rPr lang="en-US" sz="2000" dirty="0">
                <a:latin typeface="Arial" panose="020B0604020202020204" pitchFamily="34" charset="0"/>
                <a:cs typeface="Arial" panose="020B0604020202020204" pitchFamily="34" charset="0"/>
              </a:rPr>
              <a:t>the average number of new infections </a:t>
            </a:r>
            <a:r>
              <a:rPr lang="en-US" sz="2000" dirty="0" err="1">
                <a:latin typeface="Arial" panose="020B0604020202020204" pitchFamily="34" charset="0"/>
                <a:cs typeface="Arial" panose="020B0604020202020204" pitchFamily="34" charset="0"/>
              </a:rPr>
              <a:t>dI</a:t>
            </a:r>
            <a:r>
              <a:rPr lang="en-US" sz="2000" dirty="0">
                <a:latin typeface="Arial" panose="020B0604020202020204" pitchFamily="34" charset="0"/>
                <a:cs typeface="Arial" panose="020B0604020202020204" pitchFamily="34" charset="0"/>
              </a:rPr>
              <a:t>(t) during a timeframe dt is</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A86603-64AD-418C-7771-60FBFD7797A0}"/>
              </a:ext>
            </a:extLst>
          </p:cNvPr>
          <p:cNvPicPr>
            <a:picLocks noChangeAspect="1"/>
          </p:cNvPicPr>
          <p:nvPr/>
        </p:nvPicPr>
        <p:blipFill>
          <a:blip r:embed="rId3"/>
          <a:stretch>
            <a:fillRect/>
          </a:stretch>
        </p:blipFill>
        <p:spPr>
          <a:xfrm>
            <a:off x="2826805" y="5962213"/>
            <a:ext cx="2832537" cy="838200"/>
          </a:xfrm>
          <a:prstGeom prst="rect">
            <a:avLst/>
          </a:prstGeom>
        </p:spPr>
      </p:pic>
    </p:spTree>
    <p:extLst>
      <p:ext uri="{BB962C8B-B14F-4D97-AF65-F5344CB8AC3E}">
        <p14:creationId xmlns:p14="http://schemas.microsoft.com/office/powerpoint/2010/main" val="184309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517161" y="769620"/>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 (SI)</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Since I(t) infected individuals are transmitting the pathogen, at rate </a:t>
            </a:r>
            <a:r>
              <a:rPr lang="el-GR" sz="2000" dirty="0">
                <a:latin typeface="Arial" panose="020B0604020202020204" pitchFamily="34" charset="0"/>
                <a:cs typeface="Arial" panose="020B0604020202020204" pitchFamily="34" charset="0"/>
              </a:rPr>
              <a:t>β, </a:t>
            </a:r>
            <a:r>
              <a:rPr lang="en-US" sz="2000" dirty="0">
                <a:latin typeface="Arial" panose="020B0604020202020204" pitchFamily="34" charset="0"/>
                <a:cs typeface="Arial" panose="020B0604020202020204" pitchFamily="34" charset="0"/>
              </a:rPr>
              <a:t>the average number of new infections </a:t>
            </a:r>
            <a:r>
              <a:rPr lang="en-US" sz="2000" dirty="0" err="1">
                <a:latin typeface="Arial" panose="020B0604020202020204" pitchFamily="34" charset="0"/>
                <a:cs typeface="Arial" panose="020B0604020202020204" pitchFamily="34" charset="0"/>
              </a:rPr>
              <a:t>dI</a:t>
            </a:r>
            <a:r>
              <a:rPr lang="en-US" sz="2000" dirty="0">
                <a:latin typeface="Arial" panose="020B0604020202020204" pitchFamily="34" charset="0"/>
                <a:cs typeface="Arial" panose="020B0604020202020204" pitchFamily="34" charset="0"/>
              </a:rPr>
              <a:t>(t) during a timeframe dt is</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With the initial condition i</a:t>
            </a:r>
            <a:r>
              <a:rPr lang="en-US" sz="2000"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(t=0), the fraction of infected individuals increases in time as</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A86603-64AD-418C-7771-60FBFD7797A0}"/>
              </a:ext>
            </a:extLst>
          </p:cNvPr>
          <p:cNvPicPr>
            <a:picLocks noChangeAspect="1"/>
          </p:cNvPicPr>
          <p:nvPr/>
        </p:nvPicPr>
        <p:blipFill>
          <a:blip r:embed="rId3"/>
          <a:stretch>
            <a:fillRect/>
          </a:stretch>
        </p:blipFill>
        <p:spPr>
          <a:xfrm>
            <a:off x="2991697" y="2859249"/>
            <a:ext cx="2832537" cy="838200"/>
          </a:xfrm>
          <a:prstGeom prst="rect">
            <a:avLst/>
          </a:prstGeom>
        </p:spPr>
      </p:pic>
      <p:pic>
        <p:nvPicPr>
          <p:cNvPr id="7" name="Picture 6">
            <a:extLst>
              <a:ext uri="{FF2B5EF4-FFF2-40B4-BE49-F238E27FC236}">
                <a16:creationId xmlns:a16="http://schemas.microsoft.com/office/drawing/2014/main" id="{D95C9422-1228-2DEB-B164-74DF68EBA160}"/>
              </a:ext>
            </a:extLst>
          </p:cNvPr>
          <p:cNvPicPr>
            <a:picLocks noChangeAspect="1"/>
          </p:cNvPicPr>
          <p:nvPr/>
        </p:nvPicPr>
        <p:blipFill>
          <a:blip r:embed="rId4"/>
          <a:stretch>
            <a:fillRect/>
          </a:stretch>
        </p:blipFill>
        <p:spPr>
          <a:xfrm>
            <a:off x="2607569" y="5315323"/>
            <a:ext cx="3216665" cy="1115457"/>
          </a:xfrm>
          <a:prstGeom prst="rect">
            <a:avLst/>
          </a:prstGeom>
        </p:spPr>
      </p:pic>
    </p:spTree>
    <p:extLst>
      <p:ext uri="{BB962C8B-B14F-4D97-AF65-F5344CB8AC3E}">
        <p14:creationId xmlns:p14="http://schemas.microsoft.com/office/powerpoint/2010/main" val="463008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517161" y="769620"/>
            <a:ext cx="8441102"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 (SI)</a:t>
            </a:r>
          </a:p>
          <a:p>
            <a:pPr marL="0" indent="0">
              <a:buNone/>
            </a:pPr>
            <a:endParaRPr lang="en-US" sz="2000" b="1"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At the beginning the fraction of infected individuals increases exponentially </a:t>
            </a:r>
          </a:p>
          <a:p>
            <a:pPr lvl="1"/>
            <a:r>
              <a:rPr lang="en-US" sz="2000" dirty="0">
                <a:latin typeface="Arial" panose="020B0604020202020204" pitchFamily="34" charset="0"/>
                <a:cs typeface="Arial" panose="020B0604020202020204" pitchFamily="34" charset="0"/>
              </a:rPr>
              <a:t>Early on an infected individual encounters only susceptible individuals, hence the pathogen can easily spread.</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The characteristic time required to reach an </a:t>
            </a:r>
            <a:r>
              <a:rPr lang="en-US" sz="2000" dirty="0">
                <a:solidFill>
                  <a:srgbClr val="FF0000"/>
                </a:solidFill>
                <a:latin typeface="Arial" panose="020B0604020202020204" pitchFamily="34" charset="0"/>
                <a:cs typeface="Arial" panose="020B0604020202020204" pitchFamily="34" charset="0"/>
              </a:rPr>
              <a:t>1/e</a:t>
            </a:r>
            <a:r>
              <a:rPr lang="en-US" sz="2000" dirty="0">
                <a:latin typeface="Arial" panose="020B0604020202020204" pitchFamily="34" charset="0"/>
                <a:cs typeface="Arial" panose="020B0604020202020204" pitchFamily="34" charset="0"/>
              </a:rPr>
              <a:t> fraction (about 36%) of all susceptible individuals is </a:t>
            </a:r>
            <a:r>
              <a:rPr lang="en-US" sz="2000" dirty="0">
                <a:solidFill>
                  <a:srgbClr val="FF0000"/>
                </a:solidFill>
                <a:latin typeface="Arial" panose="020B0604020202020204" pitchFamily="34" charset="0"/>
                <a:cs typeface="Arial" panose="020B0604020202020204" pitchFamily="34" charset="0"/>
              </a:rPr>
              <a:t>T=</a:t>
            </a:r>
            <a:r>
              <a:rPr lang="el-GR" sz="2000" dirty="0">
                <a:solidFill>
                  <a:srgbClr val="FF0000"/>
                </a:solidFill>
                <a:latin typeface="Arial" panose="020B0604020202020204" pitchFamily="34" charset="0"/>
                <a:cs typeface="Arial" panose="020B0604020202020204" pitchFamily="34" charset="0"/>
              </a:rPr>
              <a:t>1</a:t>
            </a:r>
            <a:r>
              <a:rPr lang="en-US" sz="2000" dirty="0">
                <a:solidFill>
                  <a:srgbClr val="FF0000"/>
                </a:solidFill>
                <a:latin typeface="Arial" panose="020B0604020202020204" pitchFamily="34" charset="0"/>
                <a:cs typeface="Arial" panose="020B0604020202020204" pitchFamily="34" charset="0"/>
              </a:rPr>
              <a:t>/</a:t>
            </a:r>
            <a:r>
              <a:rPr lang="el-GR" sz="2000" dirty="0">
                <a:solidFill>
                  <a:srgbClr val="FF0000"/>
                </a:solidFill>
                <a:latin typeface="Arial" panose="020B0604020202020204" pitchFamily="34" charset="0"/>
                <a:cs typeface="Arial" panose="020B0604020202020204" pitchFamily="34" charset="0"/>
              </a:rPr>
              <a:t>β⟨</a:t>
            </a:r>
            <a:r>
              <a:rPr lang="en-US" sz="2000" dirty="0">
                <a:solidFill>
                  <a:srgbClr val="FF0000"/>
                </a:solidFill>
                <a:latin typeface="Arial" panose="020B0604020202020204" pitchFamily="34" charset="0"/>
                <a:cs typeface="Arial" panose="020B0604020202020204" pitchFamily="34" charset="0"/>
              </a:rPr>
              <a:t>k⟩</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Either increasing the number of links </a:t>
            </a:r>
            <a:r>
              <a:rPr lang="en-US" sz="2000" dirty="0">
                <a:solidFill>
                  <a:srgbClr val="FF0000"/>
                </a:solidFill>
                <a:latin typeface="Arial" panose="020B0604020202020204" pitchFamily="34" charset="0"/>
                <a:cs typeface="Arial" panose="020B0604020202020204" pitchFamily="34" charset="0"/>
              </a:rPr>
              <a:t>&lt;k&gt;</a:t>
            </a:r>
            <a:r>
              <a:rPr lang="en-US" sz="2000" dirty="0">
                <a:latin typeface="Arial" panose="020B0604020202020204" pitchFamily="34" charset="0"/>
                <a:cs typeface="Arial" panose="020B0604020202020204" pitchFamily="34" charset="0"/>
              </a:rPr>
              <a:t> (density) or </a:t>
            </a:r>
            <a:r>
              <a:rPr lang="el-GR" sz="2000" dirty="0">
                <a:solidFill>
                  <a:srgbClr val="FF0000"/>
                </a:solidFill>
                <a:latin typeface="Arial" panose="020B0604020202020204" pitchFamily="34" charset="0"/>
                <a:cs typeface="Arial" panose="020B0604020202020204" pitchFamily="34" charset="0"/>
              </a:rPr>
              <a:t>β </a:t>
            </a:r>
            <a:r>
              <a:rPr lang="en-US" sz="2000" dirty="0">
                <a:latin typeface="Arial" panose="020B0604020202020204" pitchFamily="34" charset="0"/>
                <a:cs typeface="Arial" panose="020B0604020202020204" pitchFamily="34" charset="0"/>
              </a:rPr>
              <a:t>enhances the speed of the pathogen </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With time an infected individual encounters fewer and fewer susceptible individuals. Hence the growth of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slows for large </a:t>
            </a:r>
            <a:r>
              <a:rPr lang="en-US" sz="2000" dirty="0">
                <a:solidFill>
                  <a:srgbClr val="FF0000"/>
                </a:solidFill>
                <a:latin typeface="Arial" panose="020B0604020202020204" pitchFamily="34" charset="0"/>
                <a:cs typeface="Arial" panose="020B0604020202020204" pitchFamily="34" charset="0"/>
              </a:rPr>
              <a:t>t. </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The epidemic ends when everyone has been infected, i.e. when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(t→∞)=1 </a:t>
            </a:r>
            <a:r>
              <a:rPr lang="en-US" sz="2000" dirty="0">
                <a:latin typeface="Arial" panose="020B0604020202020204" pitchFamily="34" charset="0"/>
                <a:cs typeface="Arial" panose="020B0604020202020204" pitchFamily="34" charset="0"/>
              </a:rPr>
              <a:t>and </a:t>
            </a:r>
            <a:r>
              <a:rPr lang="en-US" sz="2000" dirty="0">
                <a:solidFill>
                  <a:srgbClr val="FF0000"/>
                </a:solidFill>
                <a:latin typeface="Arial" panose="020B0604020202020204" pitchFamily="34" charset="0"/>
                <a:cs typeface="Arial" panose="020B0604020202020204" pitchFamily="34" charset="0"/>
              </a:rPr>
              <a:t>s(t→∞)=0</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231EBE4-7449-8D0F-D509-B31E9C1E82AD}"/>
              </a:ext>
            </a:extLst>
          </p:cNvPr>
          <p:cNvPicPr>
            <a:picLocks noChangeAspect="1"/>
          </p:cNvPicPr>
          <p:nvPr/>
        </p:nvPicPr>
        <p:blipFill>
          <a:blip r:embed="rId3"/>
          <a:stretch>
            <a:fillRect/>
          </a:stretch>
        </p:blipFill>
        <p:spPr>
          <a:xfrm>
            <a:off x="2820247" y="1850708"/>
            <a:ext cx="2832537" cy="838200"/>
          </a:xfrm>
          <a:prstGeom prst="rect">
            <a:avLst/>
          </a:prstGeom>
        </p:spPr>
      </p:pic>
    </p:spTree>
    <p:extLst>
      <p:ext uri="{BB962C8B-B14F-4D97-AF65-F5344CB8AC3E}">
        <p14:creationId xmlns:p14="http://schemas.microsoft.com/office/powerpoint/2010/main" val="418666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checkerboard(across)">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517161" y="769620"/>
            <a:ext cx="8441102"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 (SI)</a:t>
            </a:r>
          </a:p>
          <a:p>
            <a:pPr marL="0" indent="0">
              <a:buNone/>
            </a:pPr>
            <a:endParaRPr lang="en-US" sz="2000" b="1"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00ABE911-A9EC-370D-FAE0-C381FC9AA761}"/>
              </a:ext>
            </a:extLst>
          </p:cNvPr>
          <p:cNvGraphicFramePr>
            <a:graphicFrameLocks noChangeAspect="1"/>
          </p:cNvGraphicFramePr>
          <p:nvPr>
            <p:extLst>
              <p:ext uri="{D42A27DB-BD31-4B8C-83A1-F6EECF244321}">
                <p14:modId xmlns:p14="http://schemas.microsoft.com/office/powerpoint/2010/main" val="3806136966"/>
              </p:ext>
            </p:extLst>
          </p:nvPr>
        </p:nvGraphicFramePr>
        <p:xfrm>
          <a:off x="584718" y="2544401"/>
          <a:ext cx="1726133" cy="757307"/>
        </p:xfrm>
        <a:graphic>
          <a:graphicData uri="http://schemas.openxmlformats.org/presentationml/2006/ole">
            <mc:AlternateContent xmlns:mc="http://schemas.openxmlformats.org/markup-compatibility/2006">
              <mc:Choice xmlns:v="urn:schemas-microsoft-com:vml" Requires="v">
                <p:oleObj name="Equation" r:id="rId3" imgW="812800" imgH="355600" progId="Equation.3">
                  <p:embed/>
                </p:oleObj>
              </mc:Choice>
              <mc:Fallback>
                <p:oleObj name="Equation" r:id="rId3" imgW="812800" imgH="355600" progId="Equation.3">
                  <p:embed/>
                  <p:pic>
                    <p:nvPicPr>
                      <p:cNvPr id="8704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18" y="2544401"/>
                        <a:ext cx="1726133" cy="757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5C6BC17B-912D-13B2-74D4-3CF93E95A9A1}"/>
              </a:ext>
            </a:extLst>
          </p:cNvPr>
          <p:cNvSpPr txBox="1"/>
          <p:nvPr/>
        </p:nvSpPr>
        <p:spPr>
          <a:xfrm>
            <a:off x="825487" y="3683680"/>
            <a:ext cx="1543962" cy="369332"/>
          </a:xfrm>
          <a:prstGeom prst="rect">
            <a:avLst/>
          </a:prstGeom>
          <a:noFill/>
        </p:spPr>
        <p:txBody>
          <a:bodyPr wrap="none" rtlCol="0">
            <a:spAutoFit/>
          </a:bodyPr>
          <a:lstStyle/>
          <a:p>
            <a:r>
              <a:rPr lang="en-US" dirty="0"/>
              <a:t>If </a:t>
            </a:r>
            <a:r>
              <a:rPr lang="en-US" i="1" dirty="0" err="1"/>
              <a:t>i(t</a:t>
            </a:r>
            <a:r>
              <a:rPr lang="en-US" i="1" dirty="0"/>
              <a:t>)</a:t>
            </a:r>
            <a:r>
              <a:rPr lang="en-US" dirty="0"/>
              <a:t> is small, </a:t>
            </a:r>
          </a:p>
        </p:txBody>
      </p:sp>
      <p:graphicFrame>
        <p:nvGraphicFramePr>
          <p:cNvPr id="6" name="Object 4">
            <a:extLst>
              <a:ext uri="{FF2B5EF4-FFF2-40B4-BE49-F238E27FC236}">
                <a16:creationId xmlns:a16="http://schemas.microsoft.com/office/drawing/2014/main" id="{BD93D1DF-6D09-DCA7-A3C4-DA33B73E1362}"/>
              </a:ext>
            </a:extLst>
          </p:cNvPr>
          <p:cNvGraphicFramePr>
            <a:graphicFrameLocks noChangeAspect="1"/>
          </p:cNvGraphicFramePr>
          <p:nvPr>
            <p:extLst>
              <p:ext uri="{D42A27DB-BD31-4B8C-83A1-F6EECF244321}">
                <p14:modId xmlns:p14="http://schemas.microsoft.com/office/powerpoint/2010/main" val="1665413340"/>
              </p:ext>
            </p:extLst>
          </p:nvPr>
        </p:nvGraphicFramePr>
        <p:xfrm>
          <a:off x="888985" y="4070817"/>
          <a:ext cx="1430337" cy="1069975"/>
        </p:xfrm>
        <a:graphic>
          <a:graphicData uri="http://schemas.openxmlformats.org/presentationml/2006/ole">
            <mc:AlternateContent xmlns:mc="http://schemas.openxmlformats.org/markup-compatibility/2006">
              <mc:Choice xmlns:v="urn:schemas-microsoft-com:vml" Requires="v">
                <p:oleObj name="Equation" r:id="rId5" imgW="800100" imgH="596900" progId="Equation.3">
                  <p:embed/>
                </p:oleObj>
              </mc:Choice>
              <mc:Fallback>
                <p:oleObj name="Equation" r:id="rId5" imgW="800100" imgH="596900" progId="Equation.3">
                  <p:embed/>
                  <p:pic>
                    <p:nvPicPr>
                      <p:cNvPr id="8704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985" y="4070817"/>
                        <a:ext cx="1430337"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0322D7C9-29B7-80EB-E31D-F4AFAC508B5B}"/>
              </a:ext>
            </a:extLst>
          </p:cNvPr>
          <p:cNvSpPr txBox="1"/>
          <p:nvPr/>
        </p:nvSpPr>
        <p:spPr>
          <a:xfrm>
            <a:off x="828898" y="5204261"/>
            <a:ext cx="1324802" cy="584776"/>
          </a:xfrm>
          <a:prstGeom prst="rect">
            <a:avLst/>
          </a:prstGeom>
          <a:noFill/>
        </p:spPr>
        <p:txBody>
          <a:bodyPr wrap="none" rtlCol="0">
            <a:spAutoFit/>
          </a:bodyPr>
          <a:lstStyle/>
          <a:p>
            <a:pPr algn="ctr"/>
            <a:r>
              <a:rPr lang="en-US" sz="1600" b="1" dirty="0">
                <a:solidFill>
                  <a:srgbClr val="0000FF"/>
                </a:solidFill>
              </a:rPr>
              <a:t>exponential </a:t>
            </a:r>
          </a:p>
          <a:p>
            <a:pPr algn="ctr"/>
            <a:r>
              <a:rPr lang="en-US" sz="1600" b="1" dirty="0">
                <a:solidFill>
                  <a:srgbClr val="0000FF"/>
                </a:solidFill>
              </a:rPr>
              <a:t>outbreak</a:t>
            </a:r>
            <a:endParaRPr lang="en-US" sz="1600" dirty="0">
              <a:solidFill>
                <a:srgbClr val="0000FF"/>
              </a:solidFill>
            </a:endParaRPr>
          </a:p>
        </p:txBody>
      </p:sp>
      <p:grpSp>
        <p:nvGrpSpPr>
          <p:cNvPr id="8" name="Group 12">
            <a:extLst>
              <a:ext uri="{FF2B5EF4-FFF2-40B4-BE49-F238E27FC236}">
                <a16:creationId xmlns:a16="http://schemas.microsoft.com/office/drawing/2014/main" id="{8E795FEC-AFC5-FF70-0515-145D5FF3B1C7}"/>
              </a:ext>
            </a:extLst>
          </p:cNvPr>
          <p:cNvGrpSpPr/>
          <p:nvPr/>
        </p:nvGrpSpPr>
        <p:grpSpPr>
          <a:xfrm>
            <a:off x="7303505" y="3524935"/>
            <a:ext cx="1282898" cy="1182470"/>
            <a:chOff x="7200973" y="6304975"/>
            <a:chExt cx="1282898" cy="1182470"/>
          </a:xfrm>
        </p:grpSpPr>
        <p:graphicFrame>
          <p:nvGraphicFramePr>
            <p:cNvPr id="9" name="Object 6">
              <a:extLst>
                <a:ext uri="{FF2B5EF4-FFF2-40B4-BE49-F238E27FC236}">
                  <a16:creationId xmlns:a16="http://schemas.microsoft.com/office/drawing/2014/main" id="{280D208E-3CCE-A331-25CE-CC57F43F74D9}"/>
                </a:ext>
              </a:extLst>
            </p:cNvPr>
            <p:cNvGraphicFramePr>
              <a:graphicFrameLocks noChangeAspect="1"/>
            </p:cNvGraphicFramePr>
            <p:nvPr/>
          </p:nvGraphicFramePr>
          <p:xfrm>
            <a:off x="7452323" y="6850857"/>
            <a:ext cx="817563" cy="636588"/>
          </p:xfrm>
          <a:graphic>
            <a:graphicData uri="http://schemas.openxmlformats.org/presentationml/2006/ole">
              <mc:AlternateContent xmlns:mc="http://schemas.openxmlformats.org/markup-compatibility/2006">
                <mc:Choice xmlns:v="urn:schemas-microsoft-com:vml" Requires="v">
                  <p:oleObj name="Equation" r:id="rId7" imgW="457200" imgH="355600" progId="Equation.3">
                    <p:embed/>
                  </p:oleObj>
                </mc:Choice>
                <mc:Fallback>
                  <p:oleObj name="Equation" r:id="rId7" imgW="457200" imgH="355600" progId="Equation.3">
                    <p:embed/>
                    <p:pic>
                      <p:nvPicPr>
                        <p:cNvPr id="87040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3" y="6850857"/>
                          <a:ext cx="8175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1BB1F84D-4667-3048-653A-0CC35C5C6CD8}"/>
                </a:ext>
              </a:extLst>
            </p:cNvPr>
            <p:cNvSpPr txBox="1"/>
            <p:nvPr/>
          </p:nvSpPr>
          <p:spPr>
            <a:xfrm>
              <a:off x="7200973" y="6304975"/>
              <a:ext cx="1282898" cy="369332"/>
            </a:xfrm>
            <a:prstGeom prst="rect">
              <a:avLst/>
            </a:prstGeom>
            <a:noFill/>
          </p:spPr>
          <p:txBody>
            <a:bodyPr wrap="none" rtlCol="0">
              <a:spAutoFit/>
            </a:bodyPr>
            <a:lstStyle/>
            <a:p>
              <a:r>
                <a:rPr lang="en-US" dirty="0"/>
                <a:t>As </a:t>
              </a:r>
              <a:r>
                <a:rPr lang="en-US" dirty="0" err="1"/>
                <a:t>i(t)</a:t>
              </a:r>
              <a:r>
                <a:rPr lang="en-US" dirty="0" err="1">
                  <a:sym typeface="Wingdings"/>
                </a:rPr>
                <a:t></a:t>
              </a:r>
              <a:r>
                <a:rPr lang="en-US" dirty="0">
                  <a:sym typeface="Wingdings"/>
                </a:rPr>
                <a:t> 1</a:t>
              </a:r>
              <a:r>
                <a:rPr lang="en-US" dirty="0"/>
                <a:t>. </a:t>
              </a:r>
            </a:p>
          </p:txBody>
        </p:sp>
      </p:grpSp>
      <p:sp>
        <p:nvSpPr>
          <p:cNvPr id="11" name="TextBox 10">
            <a:extLst>
              <a:ext uri="{FF2B5EF4-FFF2-40B4-BE49-F238E27FC236}">
                <a16:creationId xmlns:a16="http://schemas.microsoft.com/office/drawing/2014/main" id="{8C353A2A-255A-CB5E-2989-C680D14B8163}"/>
              </a:ext>
            </a:extLst>
          </p:cNvPr>
          <p:cNvSpPr txBox="1"/>
          <p:nvPr/>
        </p:nvSpPr>
        <p:spPr>
          <a:xfrm>
            <a:off x="7303505" y="4951342"/>
            <a:ext cx="1300506" cy="369332"/>
          </a:xfrm>
          <a:prstGeom prst="rect">
            <a:avLst/>
          </a:prstGeom>
          <a:noFill/>
        </p:spPr>
        <p:txBody>
          <a:bodyPr wrap="none" rtlCol="0">
            <a:spAutoFit/>
          </a:bodyPr>
          <a:lstStyle/>
          <a:p>
            <a:r>
              <a:rPr lang="en-US" b="1" dirty="0">
                <a:solidFill>
                  <a:srgbClr val="0000FF"/>
                </a:solidFill>
              </a:rPr>
              <a:t>saturation</a:t>
            </a:r>
            <a:endParaRPr lang="en-US" dirty="0">
              <a:solidFill>
                <a:srgbClr val="0000FF"/>
              </a:solidFill>
            </a:endParaRPr>
          </a:p>
        </p:txBody>
      </p:sp>
      <p:graphicFrame>
        <p:nvGraphicFramePr>
          <p:cNvPr id="12" name="Object 7">
            <a:extLst>
              <a:ext uri="{FF2B5EF4-FFF2-40B4-BE49-F238E27FC236}">
                <a16:creationId xmlns:a16="http://schemas.microsoft.com/office/drawing/2014/main" id="{EACD6BBC-7E03-F2C0-20D9-561ECF0D3E89}"/>
              </a:ext>
            </a:extLst>
          </p:cNvPr>
          <p:cNvGraphicFramePr>
            <a:graphicFrameLocks noChangeAspect="1"/>
          </p:cNvGraphicFramePr>
          <p:nvPr>
            <p:extLst>
              <p:ext uri="{D42A27DB-BD31-4B8C-83A1-F6EECF244321}">
                <p14:modId xmlns:p14="http://schemas.microsoft.com/office/powerpoint/2010/main" val="2247484097"/>
              </p:ext>
            </p:extLst>
          </p:nvPr>
        </p:nvGraphicFramePr>
        <p:xfrm>
          <a:off x="2896123" y="2544401"/>
          <a:ext cx="2529937" cy="708255"/>
        </p:xfrm>
        <a:graphic>
          <a:graphicData uri="http://schemas.openxmlformats.org/presentationml/2006/ole">
            <mc:AlternateContent xmlns:mc="http://schemas.openxmlformats.org/markup-compatibility/2006">
              <mc:Choice xmlns:v="urn:schemas-microsoft-com:vml" Requires="v">
                <p:oleObj name="Equation" r:id="rId9" imgW="1409700" imgH="393700" progId="Equation.3">
                  <p:embed/>
                </p:oleObj>
              </mc:Choice>
              <mc:Fallback>
                <p:oleObj name="Equation" r:id="rId9" imgW="1409700" imgH="393700" progId="Equation.3">
                  <p:embed/>
                  <p:pic>
                    <p:nvPicPr>
                      <p:cNvPr id="90829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6123" y="2544401"/>
                        <a:ext cx="2529937" cy="708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a:extLst>
              <a:ext uri="{FF2B5EF4-FFF2-40B4-BE49-F238E27FC236}">
                <a16:creationId xmlns:a16="http://schemas.microsoft.com/office/drawing/2014/main" id="{36761522-2C87-A30D-C3C2-7CBE389F0299}"/>
              </a:ext>
            </a:extLst>
          </p:cNvPr>
          <p:cNvPicPr>
            <a:picLocks noChangeAspect="1"/>
          </p:cNvPicPr>
          <p:nvPr/>
        </p:nvPicPr>
        <p:blipFill>
          <a:blip r:embed="rId11"/>
          <a:stretch>
            <a:fillRect/>
          </a:stretch>
        </p:blipFill>
        <p:spPr>
          <a:xfrm>
            <a:off x="3147946" y="3429000"/>
            <a:ext cx="3677689" cy="2650533"/>
          </a:xfrm>
          <a:prstGeom prst="rect">
            <a:avLst/>
          </a:prstGeom>
        </p:spPr>
      </p:pic>
      <p:sp>
        <p:nvSpPr>
          <p:cNvPr id="14" name="TextBox 13">
            <a:extLst>
              <a:ext uri="{FF2B5EF4-FFF2-40B4-BE49-F238E27FC236}">
                <a16:creationId xmlns:a16="http://schemas.microsoft.com/office/drawing/2014/main" id="{605D1656-2324-C880-3C2D-770F2701E8AC}"/>
              </a:ext>
            </a:extLst>
          </p:cNvPr>
          <p:cNvSpPr txBox="1"/>
          <p:nvPr/>
        </p:nvSpPr>
        <p:spPr>
          <a:xfrm>
            <a:off x="4818017" y="5905450"/>
            <a:ext cx="946699" cy="338554"/>
          </a:xfrm>
          <a:prstGeom prst="rect">
            <a:avLst/>
          </a:prstGeom>
          <a:noFill/>
        </p:spPr>
        <p:txBody>
          <a:bodyPr wrap="square" rtlCol="0">
            <a:spAutoFit/>
          </a:bodyPr>
          <a:lstStyle/>
          <a:p>
            <a:r>
              <a:rPr lang="en-US" sz="1600" dirty="0"/>
              <a:t>Time (</a:t>
            </a:r>
            <a:r>
              <a:rPr lang="en-US" sz="1600" dirty="0" err="1"/>
              <a:t>t</a:t>
            </a:r>
            <a:r>
              <a:rPr lang="en-US" sz="1600" dirty="0"/>
              <a:t>)</a:t>
            </a:r>
          </a:p>
        </p:txBody>
      </p:sp>
      <p:sp>
        <p:nvSpPr>
          <p:cNvPr id="15" name="TextBox 14">
            <a:extLst>
              <a:ext uri="{FF2B5EF4-FFF2-40B4-BE49-F238E27FC236}">
                <a16:creationId xmlns:a16="http://schemas.microsoft.com/office/drawing/2014/main" id="{FAE81C59-D102-7C8A-19B9-579011BD505F}"/>
              </a:ext>
            </a:extLst>
          </p:cNvPr>
          <p:cNvSpPr txBox="1"/>
          <p:nvPr/>
        </p:nvSpPr>
        <p:spPr>
          <a:xfrm rot="16200000">
            <a:off x="1965414" y="4553580"/>
            <a:ext cx="2026510" cy="338554"/>
          </a:xfrm>
          <a:prstGeom prst="rect">
            <a:avLst/>
          </a:prstGeom>
          <a:noFill/>
        </p:spPr>
        <p:txBody>
          <a:bodyPr wrap="square" rtlCol="0">
            <a:spAutoFit/>
          </a:bodyPr>
          <a:lstStyle/>
          <a:p>
            <a:r>
              <a:rPr lang="en-US" sz="1600" dirty="0"/>
              <a:t>Fraction Infected </a:t>
            </a:r>
            <a:r>
              <a:rPr lang="en-US" sz="1600" dirty="0" err="1"/>
              <a:t>i(t</a:t>
            </a:r>
            <a:r>
              <a:rPr lang="en-US" sz="1600" dirty="0"/>
              <a:t>)</a:t>
            </a:r>
          </a:p>
        </p:txBody>
      </p:sp>
      <p:sp>
        <p:nvSpPr>
          <p:cNvPr id="16" name="Rounded Rectangle 15">
            <a:extLst>
              <a:ext uri="{FF2B5EF4-FFF2-40B4-BE49-F238E27FC236}">
                <a16:creationId xmlns:a16="http://schemas.microsoft.com/office/drawing/2014/main" id="{98A024B0-C57D-9813-561A-BADDC9267DBB}"/>
              </a:ext>
            </a:extLst>
          </p:cNvPr>
          <p:cNvSpPr/>
          <p:nvPr/>
        </p:nvSpPr>
        <p:spPr>
          <a:xfrm>
            <a:off x="793738" y="3683680"/>
            <a:ext cx="1543962" cy="2052432"/>
          </a:xfrm>
          <a:prstGeom prst="roundRect">
            <a:avLst/>
          </a:prstGeom>
          <a:solidFill>
            <a:srgbClr val="FF66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6C1C455A-BEB5-BE70-5524-AFAA2653FFBC}"/>
              </a:ext>
            </a:extLst>
          </p:cNvPr>
          <p:cNvSpPr/>
          <p:nvPr/>
        </p:nvSpPr>
        <p:spPr>
          <a:xfrm>
            <a:off x="7169437" y="3440271"/>
            <a:ext cx="1543962" cy="2052432"/>
          </a:xfrm>
          <a:prstGeom prst="roundRect">
            <a:avLst/>
          </a:prstGeom>
          <a:solidFill>
            <a:srgbClr val="22C029">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rved Up Arrow 17">
            <a:extLst>
              <a:ext uri="{FF2B5EF4-FFF2-40B4-BE49-F238E27FC236}">
                <a16:creationId xmlns:a16="http://schemas.microsoft.com/office/drawing/2014/main" id="{033E2705-4F8C-C31E-06FB-A71AB4DAE360}"/>
              </a:ext>
            </a:extLst>
          </p:cNvPr>
          <p:cNvSpPr/>
          <p:nvPr/>
        </p:nvSpPr>
        <p:spPr>
          <a:xfrm>
            <a:off x="1493481" y="5905450"/>
            <a:ext cx="2368891" cy="661120"/>
          </a:xfrm>
          <a:prstGeom prst="curvedUpArrow">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a:extLst>
              <a:ext uri="{FF2B5EF4-FFF2-40B4-BE49-F238E27FC236}">
                <a16:creationId xmlns:a16="http://schemas.microsoft.com/office/drawing/2014/main" id="{33BF7C15-3632-141A-BA90-7D4CCA43C814}"/>
              </a:ext>
            </a:extLst>
          </p:cNvPr>
          <p:cNvSpPr/>
          <p:nvPr/>
        </p:nvSpPr>
        <p:spPr>
          <a:xfrm flipH="1" flipV="1">
            <a:off x="6330534" y="2654973"/>
            <a:ext cx="1677803" cy="785298"/>
          </a:xfrm>
          <a:prstGeom prst="curvedUpArrow">
            <a:avLst/>
          </a:prstGeom>
          <a:solidFill>
            <a:srgbClr val="22C029">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82CA7BB5-ECCC-9AA9-E727-D88D8307358D}"/>
              </a:ext>
            </a:extLst>
          </p:cNvPr>
          <p:cNvPicPr>
            <a:picLocks noChangeAspect="1"/>
          </p:cNvPicPr>
          <p:nvPr/>
        </p:nvPicPr>
        <p:blipFill>
          <a:blip r:embed="rId12"/>
          <a:stretch>
            <a:fillRect/>
          </a:stretch>
        </p:blipFill>
        <p:spPr>
          <a:xfrm>
            <a:off x="5041412" y="4494778"/>
            <a:ext cx="1289122" cy="913128"/>
          </a:xfrm>
          <a:prstGeom prst="rect">
            <a:avLst/>
          </a:prstGeom>
        </p:spPr>
      </p:pic>
    </p:spTree>
    <p:extLst>
      <p:ext uri="{BB962C8B-B14F-4D97-AF65-F5344CB8AC3E}">
        <p14:creationId xmlns:p14="http://schemas.microsoft.com/office/powerpoint/2010/main" val="263833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457200" y="1066800"/>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Susceptible-Infected-Susceptible (SIS)</a:t>
            </a:r>
          </a:p>
        </p:txBody>
      </p:sp>
      <p:sp>
        <p:nvSpPr>
          <p:cNvPr id="46" name="Rounded Rectangle 45">
            <a:extLst>
              <a:ext uri="{FF2B5EF4-FFF2-40B4-BE49-F238E27FC236}">
                <a16:creationId xmlns:a16="http://schemas.microsoft.com/office/drawing/2014/main" id="{F91580C8-BB43-E981-DB0D-37F7DCD77FB4}"/>
              </a:ext>
            </a:extLst>
          </p:cNvPr>
          <p:cNvSpPr/>
          <p:nvPr/>
        </p:nvSpPr>
        <p:spPr>
          <a:xfrm>
            <a:off x="3649675" y="2275201"/>
            <a:ext cx="2042584" cy="3947257"/>
          </a:xfrm>
          <a:prstGeom prst="roundRect">
            <a:avLst/>
          </a:prstGeom>
          <a:solidFill>
            <a:srgbClr val="FF0000">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E959BBEC-4F49-99AB-DB1E-6D1FF96B5797}"/>
              </a:ext>
            </a:extLst>
          </p:cNvPr>
          <p:cNvPicPr>
            <a:picLocks noChangeAspect="1"/>
          </p:cNvPicPr>
          <p:nvPr/>
        </p:nvPicPr>
        <p:blipFill>
          <a:blip r:embed="rId3"/>
          <a:stretch>
            <a:fillRect/>
          </a:stretch>
        </p:blipFill>
        <p:spPr>
          <a:xfrm>
            <a:off x="3727540" y="3206519"/>
            <a:ext cx="1872242" cy="1572683"/>
          </a:xfrm>
          <a:prstGeom prst="rect">
            <a:avLst/>
          </a:prstGeom>
        </p:spPr>
      </p:pic>
      <p:pic>
        <p:nvPicPr>
          <p:cNvPr id="48" name="Picture 47">
            <a:extLst>
              <a:ext uri="{FF2B5EF4-FFF2-40B4-BE49-F238E27FC236}">
                <a16:creationId xmlns:a16="http://schemas.microsoft.com/office/drawing/2014/main" id="{428A1017-CCCF-DD53-DFCD-2FB3327F95DF}"/>
              </a:ext>
            </a:extLst>
          </p:cNvPr>
          <p:cNvPicPr>
            <a:picLocks noChangeAspect="1"/>
          </p:cNvPicPr>
          <p:nvPr/>
        </p:nvPicPr>
        <p:blipFill>
          <a:blip r:embed="rId4"/>
          <a:stretch>
            <a:fillRect/>
          </a:stretch>
        </p:blipFill>
        <p:spPr>
          <a:xfrm>
            <a:off x="7309647" y="4533683"/>
            <a:ext cx="939495" cy="922867"/>
          </a:xfrm>
          <a:prstGeom prst="rect">
            <a:avLst/>
          </a:prstGeom>
        </p:spPr>
      </p:pic>
      <p:pic>
        <p:nvPicPr>
          <p:cNvPr id="49" name="Picture 48">
            <a:extLst>
              <a:ext uri="{FF2B5EF4-FFF2-40B4-BE49-F238E27FC236}">
                <a16:creationId xmlns:a16="http://schemas.microsoft.com/office/drawing/2014/main" id="{D98A0CFA-61A9-0C0F-078D-FE8114FEAFDF}"/>
              </a:ext>
            </a:extLst>
          </p:cNvPr>
          <p:cNvPicPr>
            <a:picLocks noChangeAspect="1"/>
          </p:cNvPicPr>
          <p:nvPr/>
        </p:nvPicPr>
        <p:blipFill>
          <a:blip r:embed="rId5"/>
          <a:stretch>
            <a:fillRect/>
          </a:stretch>
        </p:blipFill>
        <p:spPr>
          <a:xfrm>
            <a:off x="7232892" y="2961163"/>
            <a:ext cx="1090331" cy="1435602"/>
          </a:xfrm>
          <a:prstGeom prst="rect">
            <a:avLst/>
          </a:prstGeom>
        </p:spPr>
      </p:pic>
      <p:sp>
        <p:nvSpPr>
          <p:cNvPr id="50" name="TextBox 49">
            <a:extLst>
              <a:ext uri="{FF2B5EF4-FFF2-40B4-BE49-F238E27FC236}">
                <a16:creationId xmlns:a16="http://schemas.microsoft.com/office/drawing/2014/main" id="{40244133-B2DF-5F12-58B7-D4C4F51F62A4}"/>
              </a:ext>
            </a:extLst>
          </p:cNvPr>
          <p:cNvSpPr txBox="1"/>
          <p:nvPr/>
        </p:nvSpPr>
        <p:spPr>
          <a:xfrm>
            <a:off x="729289" y="5576127"/>
            <a:ext cx="1378052" cy="646331"/>
          </a:xfrm>
          <a:prstGeom prst="rect">
            <a:avLst/>
          </a:prstGeom>
          <a:noFill/>
        </p:spPr>
        <p:txBody>
          <a:bodyPr wrap="none" rtlCol="0">
            <a:spAutoFit/>
          </a:bodyPr>
          <a:lstStyle/>
          <a:p>
            <a:pPr algn="ctr"/>
            <a:r>
              <a:rPr lang="en-US" b="1" dirty="0"/>
              <a:t>S</a:t>
            </a:r>
            <a:r>
              <a:rPr lang="en-US" dirty="0"/>
              <a:t>usceptible </a:t>
            </a:r>
          </a:p>
          <a:p>
            <a:pPr algn="ctr"/>
            <a:r>
              <a:rPr lang="en-US" dirty="0"/>
              <a:t>(healthy)</a:t>
            </a:r>
          </a:p>
        </p:txBody>
      </p:sp>
      <p:sp>
        <p:nvSpPr>
          <p:cNvPr id="51" name="TextBox 50">
            <a:extLst>
              <a:ext uri="{FF2B5EF4-FFF2-40B4-BE49-F238E27FC236}">
                <a16:creationId xmlns:a16="http://schemas.microsoft.com/office/drawing/2014/main" id="{6BAB8669-9A80-F946-CE5D-F6107B4AB62A}"/>
              </a:ext>
            </a:extLst>
          </p:cNvPr>
          <p:cNvSpPr txBox="1"/>
          <p:nvPr/>
        </p:nvSpPr>
        <p:spPr>
          <a:xfrm>
            <a:off x="4189134" y="5576127"/>
            <a:ext cx="1005992" cy="646331"/>
          </a:xfrm>
          <a:prstGeom prst="rect">
            <a:avLst/>
          </a:prstGeom>
          <a:noFill/>
        </p:spPr>
        <p:txBody>
          <a:bodyPr wrap="none" rtlCol="0">
            <a:spAutoFit/>
          </a:bodyPr>
          <a:lstStyle/>
          <a:p>
            <a:pPr algn="ctr"/>
            <a:r>
              <a:rPr lang="en-US" b="1" dirty="0"/>
              <a:t>I</a:t>
            </a:r>
            <a:r>
              <a:rPr lang="en-US" dirty="0"/>
              <a:t>nfected </a:t>
            </a:r>
          </a:p>
          <a:p>
            <a:pPr algn="ctr"/>
            <a:r>
              <a:rPr lang="en-US" dirty="0"/>
              <a:t>(sick)</a:t>
            </a:r>
          </a:p>
        </p:txBody>
      </p:sp>
      <p:sp>
        <p:nvSpPr>
          <p:cNvPr id="52" name="TextBox 51">
            <a:extLst>
              <a:ext uri="{FF2B5EF4-FFF2-40B4-BE49-F238E27FC236}">
                <a16:creationId xmlns:a16="http://schemas.microsoft.com/office/drawing/2014/main" id="{449B0709-8FC1-6E48-230A-5C2ADA02CBA2}"/>
              </a:ext>
            </a:extLst>
          </p:cNvPr>
          <p:cNvSpPr txBox="1"/>
          <p:nvPr/>
        </p:nvSpPr>
        <p:spPr>
          <a:xfrm>
            <a:off x="6973898" y="5576127"/>
            <a:ext cx="1865302" cy="646331"/>
          </a:xfrm>
          <a:prstGeom prst="rect">
            <a:avLst/>
          </a:prstGeom>
          <a:noFill/>
        </p:spPr>
        <p:txBody>
          <a:bodyPr wrap="none" rtlCol="0">
            <a:spAutoFit/>
          </a:bodyPr>
          <a:lstStyle/>
          <a:p>
            <a:pPr algn="ctr"/>
            <a:r>
              <a:rPr lang="en-US" b="1" dirty="0"/>
              <a:t>R</a:t>
            </a:r>
            <a:r>
              <a:rPr lang="en-US" dirty="0"/>
              <a:t>emoved</a:t>
            </a:r>
          </a:p>
          <a:p>
            <a:pPr algn="ctr"/>
            <a:r>
              <a:rPr lang="en-US" dirty="0"/>
              <a:t>(immune / dead)</a:t>
            </a:r>
          </a:p>
        </p:txBody>
      </p:sp>
      <p:cxnSp>
        <p:nvCxnSpPr>
          <p:cNvPr id="53" name="Straight Arrow Connector 52">
            <a:extLst>
              <a:ext uri="{FF2B5EF4-FFF2-40B4-BE49-F238E27FC236}">
                <a16:creationId xmlns:a16="http://schemas.microsoft.com/office/drawing/2014/main" id="{56AC3053-2C32-636E-3890-6687F62F657B}"/>
              </a:ext>
            </a:extLst>
          </p:cNvPr>
          <p:cNvCxnSpPr/>
          <p:nvPr/>
        </p:nvCxnSpPr>
        <p:spPr>
          <a:xfrm>
            <a:off x="2496091" y="3649442"/>
            <a:ext cx="1132417" cy="1588"/>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D01C75C0-D8B0-824B-E6B8-72B1AF37B4E2}"/>
              </a:ext>
            </a:extLst>
          </p:cNvPr>
          <p:cNvCxnSpPr/>
          <p:nvPr/>
        </p:nvCxnSpPr>
        <p:spPr>
          <a:xfrm>
            <a:off x="5745178" y="3830947"/>
            <a:ext cx="998451" cy="1588"/>
          </a:xfrm>
          <a:prstGeom prst="straightConnector1">
            <a:avLst/>
          </a:prstGeom>
          <a:ln w="381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1B2C71DD-DD70-E8FC-A2D1-6E7010D43C7C}"/>
              </a:ext>
            </a:extLst>
          </p:cNvPr>
          <p:cNvCxnSpPr/>
          <p:nvPr/>
        </p:nvCxnSpPr>
        <p:spPr>
          <a:xfrm rot="10800000" flipV="1">
            <a:off x="2496092" y="4396765"/>
            <a:ext cx="1058278" cy="1"/>
          </a:xfrm>
          <a:prstGeom prst="straightConnector1">
            <a:avLst/>
          </a:prstGeom>
          <a:ln w="38100">
            <a:solidFill>
              <a:srgbClr val="22C029"/>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4A0AFF6E-7161-1FD9-27BC-E9570999F5F4}"/>
              </a:ext>
            </a:extLst>
          </p:cNvPr>
          <p:cNvSpPr txBox="1"/>
          <p:nvPr/>
        </p:nvSpPr>
        <p:spPr>
          <a:xfrm>
            <a:off x="1131369" y="2275201"/>
            <a:ext cx="655110" cy="938719"/>
          </a:xfrm>
          <a:prstGeom prst="rect">
            <a:avLst/>
          </a:prstGeom>
          <a:noFill/>
        </p:spPr>
        <p:txBody>
          <a:bodyPr wrap="none" rtlCol="0">
            <a:spAutoFit/>
          </a:bodyPr>
          <a:lstStyle/>
          <a:p>
            <a:r>
              <a:rPr lang="en-US" sz="5500" dirty="0"/>
              <a:t>S</a:t>
            </a:r>
          </a:p>
        </p:txBody>
      </p:sp>
      <p:sp>
        <p:nvSpPr>
          <p:cNvPr id="57" name="TextBox 56">
            <a:extLst>
              <a:ext uri="{FF2B5EF4-FFF2-40B4-BE49-F238E27FC236}">
                <a16:creationId xmlns:a16="http://schemas.microsoft.com/office/drawing/2014/main" id="{574D18CF-C2BE-C45C-1B00-BF69B7F8E081}"/>
              </a:ext>
            </a:extLst>
          </p:cNvPr>
          <p:cNvSpPr txBox="1"/>
          <p:nvPr/>
        </p:nvSpPr>
        <p:spPr>
          <a:xfrm>
            <a:off x="4533385" y="2275201"/>
            <a:ext cx="380627" cy="938719"/>
          </a:xfrm>
          <a:prstGeom prst="rect">
            <a:avLst/>
          </a:prstGeom>
          <a:noFill/>
        </p:spPr>
        <p:txBody>
          <a:bodyPr wrap="none" rtlCol="0">
            <a:spAutoFit/>
          </a:bodyPr>
          <a:lstStyle/>
          <a:p>
            <a:r>
              <a:rPr lang="en-US" sz="5500" dirty="0"/>
              <a:t>I</a:t>
            </a:r>
          </a:p>
        </p:txBody>
      </p:sp>
      <p:sp>
        <p:nvSpPr>
          <p:cNvPr id="58" name="TextBox 57">
            <a:extLst>
              <a:ext uri="{FF2B5EF4-FFF2-40B4-BE49-F238E27FC236}">
                <a16:creationId xmlns:a16="http://schemas.microsoft.com/office/drawing/2014/main" id="{6B417C79-89B6-1B9C-3749-C97B65429734}"/>
              </a:ext>
            </a:extLst>
          </p:cNvPr>
          <p:cNvSpPr txBox="1"/>
          <p:nvPr/>
        </p:nvSpPr>
        <p:spPr>
          <a:xfrm>
            <a:off x="7409327" y="2275201"/>
            <a:ext cx="694026" cy="938719"/>
          </a:xfrm>
          <a:prstGeom prst="rect">
            <a:avLst/>
          </a:prstGeom>
          <a:noFill/>
        </p:spPr>
        <p:txBody>
          <a:bodyPr wrap="none" rtlCol="0">
            <a:spAutoFit/>
          </a:bodyPr>
          <a:lstStyle/>
          <a:p>
            <a:r>
              <a:rPr lang="en-US" sz="5500" dirty="0"/>
              <a:t>R</a:t>
            </a:r>
          </a:p>
        </p:txBody>
      </p:sp>
      <p:cxnSp>
        <p:nvCxnSpPr>
          <p:cNvPr id="59" name="Straight Arrow Connector 58">
            <a:extLst>
              <a:ext uri="{FF2B5EF4-FFF2-40B4-BE49-F238E27FC236}">
                <a16:creationId xmlns:a16="http://schemas.microsoft.com/office/drawing/2014/main" id="{6ADE587D-A50F-AB99-7DA1-9316927FEC49}"/>
              </a:ext>
            </a:extLst>
          </p:cNvPr>
          <p:cNvCxnSpPr/>
          <p:nvPr/>
        </p:nvCxnSpPr>
        <p:spPr>
          <a:xfrm rot="10800000">
            <a:off x="2465403" y="5507877"/>
            <a:ext cx="4332201" cy="1588"/>
          </a:xfrm>
          <a:prstGeom prst="straightConnector1">
            <a:avLst/>
          </a:prstGeom>
          <a:ln w="38100">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60" name="Picture 59">
            <a:extLst>
              <a:ext uri="{FF2B5EF4-FFF2-40B4-BE49-F238E27FC236}">
                <a16:creationId xmlns:a16="http://schemas.microsoft.com/office/drawing/2014/main" id="{9B2EE131-35AC-95D6-759B-B6AFAF42988B}"/>
              </a:ext>
            </a:extLst>
          </p:cNvPr>
          <p:cNvPicPr>
            <a:picLocks noChangeAspect="1"/>
          </p:cNvPicPr>
          <p:nvPr/>
        </p:nvPicPr>
        <p:blipFill>
          <a:blip r:embed="rId6"/>
          <a:stretch>
            <a:fillRect/>
          </a:stretch>
        </p:blipFill>
        <p:spPr>
          <a:xfrm>
            <a:off x="729289" y="3336705"/>
            <a:ext cx="1243045" cy="1911349"/>
          </a:xfrm>
          <a:prstGeom prst="rect">
            <a:avLst/>
          </a:prstGeom>
        </p:spPr>
      </p:pic>
      <p:sp>
        <p:nvSpPr>
          <p:cNvPr id="61" name="Rounded Rectangle 60">
            <a:extLst>
              <a:ext uri="{FF2B5EF4-FFF2-40B4-BE49-F238E27FC236}">
                <a16:creationId xmlns:a16="http://schemas.microsoft.com/office/drawing/2014/main" id="{7CF3912B-C162-ED0B-A3F9-56DAF818E146}"/>
              </a:ext>
            </a:extLst>
          </p:cNvPr>
          <p:cNvSpPr/>
          <p:nvPr/>
        </p:nvSpPr>
        <p:spPr>
          <a:xfrm>
            <a:off x="400594" y="2275201"/>
            <a:ext cx="2042584" cy="3947257"/>
          </a:xfrm>
          <a:prstGeom prst="roundRect">
            <a:avLst/>
          </a:prstGeom>
          <a:solidFill>
            <a:srgbClr val="22C029">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9A103848-FC96-5203-F559-0D4970ADA48D}"/>
              </a:ext>
            </a:extLst>
          </p:cNvPr>
          <p:cNvSpPr/>
          <p:nvPr/>
        </p:nvSpPr>
        <p:spPr>
          <a:xfrm>
            <a:off x="6764795" y="2275201"/>
            <a:ext cx="2042584" cy="3947257"/>
          </a:xfrm>
          <a:prstGeom prst="roundRect">
            <a:avLst/>
          </a:prstGeom>
          <a:solidFill>
            <a:schemeClr val="bg1">
              <a:lumMod val="75000"/>
              <a:alpha val="79000"/>
            </a:schemeClr>
          </a:solidFill>
          <a:ln>
            <a:solidFill>
              <a:schemeClr val="bg1">
                <a:lumMod val="75000"/>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F81FA9AE-AA73-0E39-6809-C9BEF4839392}"/>
              </a:ext>
            </a:extLst>
          </p:cNvPr>
          <p:cNvSpPr txBox="1"/>
          <p:nvPr/>
        </p:nvSpPr>
        <p:spPr>
          <a:xfrm>
            <a:off x="2539484" y="3260532"/>
            <a:ext cx="1057276" cy="369332"/>
          </a:xfrm>
          <a:prstGeom prst="rect">
            <a:avLst/>
          </a:prstGeom>
          <a:noFill/>
        </p:spPr>
        <p:txBody>
          <a:bodyPr wrap="none" rtlCol="0">
            <a:spAutoFit/>
          </a:bodyPr>
          <a:lstStyle/>
          <a:p>
            <a:r>
              <a:rPr lang="en-US" dirty="0">
                <a:solidFill>
                  <a:srgbClr val="FF0000"/>
                </a:solidFill>
              </a:rPr>
              <a:t>Infection</a:t>
            </a:r>
          </a:p>
        </p:txBody>
      </p:sp>
      <p:sp>
        <p:nvSpPr>
          <p:cNvPr id="64" name="TextBox 63">
            <a:extLst>
              <a:ext uri="{FF2B5EF4-FFF2-40B4-BE49-F238E27FC236}">
                <a16:creationId xmlns:a16="http://schemas.microsoft.com/office/drawing/2014/main" id="{E2031D06-D987-A8C0-2580-24AD707D171D}"/>
              </a:ext>
            </a:extLst>
          </p:cNvPr>
          <p:cNvSpPr txBox="1"/>
          <p:nvPr/>
        </p:nvSpPr>
        <p:spPr>
          <a:xfrm>
            <a:off x="2518318" y="3984949"/>
            <a:ext cx="1159617" cy="369332"/>
          </a:xfrm>
          <a:prstGeom prst="rect">
            <a:avLst/>
          </a:prstGeom>
          <a:noFill/>
        </p:spPr>
        <p:txBody>
          <a:bodyPr wrap="none" rtlCol="0">
            <a:spAutoFit/>
          </a:bodyPr>
          <a:lstStyle/>
          <a:p>
            <a:r>
              <a:rPr lang="en-US" dirty="0">
                <a:solidFill>
                  <a:srgbClr val="22C029"/>
                </a:solidFill>
              </a:rPr>
              <a:t>Recovery</a:t>
            </a:r>
          </a:p>
        </p:txBody>
      </p:sp>
      <p:sp>
        <p:nvSpPr>
          <p:cNvPr id="65" name="TextBox 64">
            <a:extLst>
              <a:ext uri="{FF2B5EF4-FFF2-40B4-BE49-F238E27FC236}">
                <a16:creationId xmlns:a16="http://schemas.microsoft.com/office/drawing/2014/main" id="{76092730-47B7-ADBA-93EE-4F7CAEDAFEE9}"/>
              </a:ext>
            </a:extLst>
          </p:cNvPr>
          <p:cNvSpPr txBox="1"/>
          <p:nvPr/>
        </p:nvSpPr>
        <p:spPr>
          <a:xfrm>
            <a:off x="2567923" y="5063388"/>
            <a:ext cx="1159617" cy="369332"/>
          </a:xfrm>
          <a:prstGeom prst="rect">
            <a:avLst/>
          </a:prstGeom>
          <a:noFill/>
        </p:spPr>
        <p:txBody>
          <a:bodyPr wrap="none" rtlCol="0">
            <a:spAutoFit/>
          </a:bodyPr>
          <a:lstStyle/>
          <a:p>
            <a:r>
              <a:rPr lang="en-US" dirty="0">
                <a:solidFill>
                  <a:schemeClr val="bg1">
                    <a:lumMod val="75000"/>
                  </a:schemeClr>
                </a:solidFill>
              </a:rPr>
              <a:t>Recovery</a:t>
            </a:r>
          </a:p>
        </p:txBody>
      </p:sp>
      <p:sp>
        <p:nvSpPr>
          <p:cNvPr id="66" name="TextBox 65">
            <a:extLst>
              <a:ext uri="{FF2B5EF4-FFF2-40B4-BE49-F238E27FC236}">
                <a16:creationId xmlns:a16="http://schemas.microsoft.com/office/drawing/2014/main" id="{4ABFF2B4-E2DB-4EEC-4576-EA4471B5473B}"/>
              </a:ext>
            </a:extLst>
          </p:cNvPr>
          <p:cNvSpPr txBox="1"/>
          <p:nvPr/>
        </p:nvSpPr>
        <p:spPr>
          <a:xfrm>
            <a:off x="5713429" y="3442535"/>
            <a:ext cx="1095485" cy="369332"/>
          </a:xfrm>
          <a:prstGeom prst="rect">
            <a:avLst/>
          </a:prstGeom>
          <a:noFill/>
          <a:ln>
            <a:solidFill>
              <a:schemeClr val="bg1">
                <a:lumMod val="75000"/>
              </a:schemeClr>
            </a:solidFill>
          </a:ln>
        </p:spPr>
        <p:txBody>
          <a:bodyPr wrap="none" rtlCol="0">
            <a:spAutoFit/>
          </a:bodyPr>
          <a:lstStyle/>
          <a:p>
            <a:r>
              <a:rPr lang="en-US" dirty="0">
                <a:solidFill>
                  <a:srgbClr val="BFBFBF"/>
                </a:solidFill>
              </a:rPr>
              <a:t>Removal</a:t>
            </a:r>
          </a:p>
        </p:txBody>
      </p:sp>
    </p:spTree>
    <p:extLst>
      <p:ext uri="{BB962C8B-B14F-4D97-AF65-F5344CB8AC3E}">
        <p14:creationId xmlns:p14="http://schemas.microsoft.com/office/powerpoint/2010/main" val="901086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5C329193-244E-62F6-643D-41A2623EE98C}"/>
              </a:ext>
            </a:extLst>
          </p:cNvPr>
          <p:cNvSpPr txBox="1">
            <a:spLocks/>
          </p:cNvSpPr>
          <p:nvPr/>
        </p:nvSpPr>
        <p:spPr>
          <a:xfrm>
            <a:off x="517161" y="769620"/>
            <a:ext cx="8441102" cy="5318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Susceptible-Infected-Susceptible (SIS)</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Pathogens are eventually defeated by the immune system (treatment) </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To capture this fact we need to allow the infected individuals to recover</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Infected individuals recover at a </a:t>
            </a:r>
            <a:r>
              <a:rPr lang="en-US" sz="2000" dirty="0">
                <a:solidFill>
                  <a:srgbClr val="FF0000"/>
                </a:solidFill>
                <a:latin typeface="Arial" panose="020B0604020202020204" pitchFamily="34" charset="0"/>
                <a:cs typeface="Arial" panose="020B0604020202020204" pitchFamily="34" charset="0"/>
              </a:rPr>
              <a:t>fixed rate </a:t>
            </a:r>
            <a:r>
              <a:rPr lang="el-GR" sz="2000" dirty="0">
                <a:solidFill>
                  <a:srgbClr val="FF0000"/>
                </a:solidFill>
                <a:latin typeface="Arial" panose="020B0604020202020204" pitchFamily="34" charset="0"/>
                <a:cs typeface="Arial" panose="020B0604020202020204" pitchFamily="34" charset="0"/>
              </a:rPr>
              <a:t>μ</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becoming susceptible again</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where </a:t>
            </a:r>
            <a:r>
              <a:rPr lang="el-GR" sz="2000" dirty="0">
                <a:solidFill>
                  <a:srgbClr val="FF0000"/>
                </a:solidFill>
                <a:latin typeface="Arial" panose="020B0604020202020204" pitchFamily="34" charset="0"/>
                <a:cs typeface="Arial" panose="020B0604020202020204" pitchFamily="34" charset="0"/>
              </a:rPr>
              <a:t>μ</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the recovery rate and the </a:t>
            </a:r>
            <a:r>
              <a:rPr lang="el-GR" sz="2000" dirty="0">
                <a:solidFill>
                  <a:srgbClr val="FF0000"/>
                </a:solidFill>
                <a:latin typeface="Arial" panose="020B0604020202020204" pitchFamily="34" charset="0"/>
                <a:cs typeface="Arial" panose="020B0604020202020204" pitchFamily="34" charset="0"/>
              </a:rPr>
              <a:t>μ</a:t>
            </a:r>
            <a:r>
              <a:rPr lang="en-US" sz="2000" dirty="0" err="1">
                <a:solidFill>
                  <a:srgbClr val="FF0000"/>
                </a:solidFill>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term captures the rate at which the population recovers from the disease. </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The fraction of infected individuals in function of time </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graphicFrame>
        <p:nvGraphicFramePr>
          <p:cNvPr id="5" name="Object 4">
            <a:extLst>
              <a:ext uri="{FF2B5EF4-FFF2-40B4-BE49-F238E27FC236}">
                <a16:creationId xmlns:a16="http://schemas.microsoft.com/office/drawing/2014/main" id="{F45310DF-950E-8135-AF6D-F5BCF24740C2}"/>
              </a:ext>
            </a:extLst>
          </p:cNvPr>
          <p:cNvGraphicFramePr>
            <a:graphicFrameLocks noChangeAspect="1"/>
          </p:cNvGraphicFramePr>
          <p:nvPr>
            <p:extLst>
              <p:ext uri="{D42A27DB-BD31-4B8C-83A1-F6EECF244321}">
                <p14:modId xmlns:p14="http://schemas.microsoft.com/office/powerpoint/2010/main" val="4170167552"/>
              </p:ext>
            </p:extLst>
          </p:nvPr>
        </p:nvGraphicFramePr>
        <p:xfrm>
          <a:off x="2968021" y="3405180"/>
          <a:ext cx="2443162" cy="722313"/>
        </p:xfrm>
        <a:graphic>
          <a:graphicData uri="http://schemas.openxmlformats.org/presentationml/2006/ole">
            <mc:AlternateContent xmlns:mc="http://schemas.openxmlformats.org/markup-compatibility/2006">
              <mc:Choice xmlns:v="urn:schemas-microsoft-com:vml" Requires="v">
                <p:oleObj name="Equation" r:id="rId3" imgW="1333500" imgH="393700" progId="">
                  <p:embed/>
                </p:oleObj>
              </mc:Choice>
              <mc:Fallback>
                <p:oleObj name="Equation" r:id="rId3" imgW="1333500" imgH="393700" progId="">
                  <p:embed/>
                  <p:pic>
                    <p:nvPicPr>
                      <p:cNvPr id="2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021" y="3405180"/>
                        <a:ext cx="2443162"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74DD73B3-EFF8-3A4E-6EEB-F83BD74EB581}"/>
              </a:ext>
            </a:extLst>
          </p:cNvPr>
          <p:cNvPicPr>
            <a:picLocks noChangeAspect="1"/>
          </p:cNvPicPr>
          <p:nvPr/>
        </p:nvPicPr>
        <p:blipFill>
          <a:blip r:embed="rId5"/>
          <a:stretch>
            <a:fillRect/>
          </a:stretch>
        </p:blipFill>
        <p:spPr>
          <a:xfrm>
            <a:off x="2677825" y="5857875"/>
            <a:ext cx="3788349" cy="1000125"/>
          </a:xfrm>
          <a:prstGeom prst="rect">
            <a:avLst/>
          </a:prstGeom>
        </p:spPr>
      </p:pic>
    </p:spTree>
    <p:extLst>
      <p:ext uri="{BB962C8B-B14F-4D97-AF65-F5344CB8AC3E}">
        <p14:creationId xmlns:p14="http://schemas.microsoft.com/office/powerpoint/2010/main" val="3618023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5C329193-244E-62F6-643D-41A2623EE98C}"/>
              </a:ext>
            </a:extLst>
          </p:cNvPr>
          <p:cNvSpPr txBox="1">
            <a:spLocks/>
          </p:cNvSpPr>
          <p:nvPr/>
        </p:nvSpPr>
        <p:spPr>
          <a:xfrm>
            <a:off x="517161" y="769620"/>
            <a:ext cx="8441102" cy="5318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Susceptible-Infected-Susceptible (SIS)</a:t>
            </a:r>
          </a:p>
          <a:p>
            <a:pPr marL="0" indent="0">
              <a:buNone/>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The fraction of infected individuals in function of time</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where the initial condition i</a:t>
            </a:r>
            <a:r>
              <a:rPr lang="en-US" sz="2000"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(t=0) gives C=i</a:t>
            </a:r>
            <a:r>
              <a:rPr lang="en-US" sz="2000"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/(1–i</a:t>
            </a:r>
            <a:r>
              <a:rPr lang="en-US" sz="2000"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–µ/</a:t>
            </a:r>
            <a:r>
              <a:rPr lang="el-GR" sz="2000" dirty="0">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k〉).</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SIS model the epidemic has two possible outcomes</a:t>
            </a:r>
          </a:p>
          <a:p>
            <a:pPr lvl="1"/>
            <a:r>
              <a:rPr lang="en-US" sz="2000" dirty="0">
                <a:latin typeface="Arial" panose="020B0604020202020204" pitchFamily="34" charset="0"/>
                <a:cs typeface="Arial" panose="020B0604020202020204" pitchFamily="34" charset="0"/>
              </a:rPr>
              <a:t>Endemic State (</a:t>
            </a:r>
            <a:r>
              <a:rPr lang="el-GR" sz="2000" dirty="0">
                <a:latin typeface="Arial" panose="020B0604020202020204" pitchFamily="34" charset="0"/>
                <a:cs typeface="Arial" panose="020B0604020202020204" pitchFamily="34" charset="0"/>
              </a:rPr>
              <a:t>μ &lt; β〈</a:t>
            </a:r>
            <a:r>
              <a:rPr lang="en-US" sz="2000" dirty="0">
                <a:latin typeface="Arial" panose="020B0604020202020204" pitchFamily="34" charset="0"/>
                <a:cs typeface="Arial" panose="020B0604020202020204" pitchFamily="34" charset="0"/>
              </a:rPr>
              <a:t>k〉)</a:t>
            </a:r>
          </a:p>
          <a:p>
            <a:pPr lvl="1"/>
            <a:r>
              <a:rPr lang="en-US" sz="2000" dirty="0">
                <a:latin typeface="Arial" panose="020B0604020202020204" pitchFamily="34" charset="0"/>
                <a:cs typeface="Arial" panose="020B0604020202020204" pitchFamily="34" charset="0"/>
              </a:rPr>
              <a:t>Disease-free State (</a:t>
            </a:r>
            <a:r>
              <a:rPr lang="el-GR" sz="2000" dirty="0">
                <a:latin typeface="Arial" panose="020B0604020202020204" pitchFamily="34" charset="0"/>
                <a:cs typeface="Arial" panose="020B0604020202020204" pitchFamily="34" charset="0"/>
              </a:rPr>
              <a:t>μ &gt; β〈</a:t>
            </a:r>
            <a:r>
              <a:rPr lang="en-US" sz="2000" dirty="0">
                <a:latin typeface="Arial" panose="020B0604020202020204" pitchFamily="34" charset="0"/>
                <a:cs typeface="Arial" panose="020B0604020202020204" pitchFamily="34" charset="0"/>
              </a:rPr>
              <a:t>k〉)</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pic>
        <p:nvPicPr>
          <p:cNvPr id="6" name="Picture 5">
            <a:extLst>
              <a:ext uri="{FF2B5EF4-FFF2-40B4-BE49-F238E27FC236}">
                <a16:creationId xmlns:a16="http://schemas.microsoft.com/office/drawing/2014/main" id="{74DD73B3-EFF8-3A4E-6EEB-F83BD74EB581}"/>
              </a:ext>
            </a:extLst>
          </p:cNvPr>
          <p:cNvPicPr>
            <a:picLocks noChangeAspect="1"/>
          </p:cNvPicPr>
          <p:nvPr/>
        </p:nvPicPr>
        <p:blipFill>
          <a:blip r:embed="rId3"/>
          <a:stretch>
            <a:fillRect/>
          </a:stretch>
        </p:blipFill>
        <p:spPr>
          <a:xfrm>
            <a:off x="2677825" y="2491739"/>
            <a:ext cx="3788349" cy="1000125"/>
          </a:xfrm>
          <a:prstGeom prst="rect">
            <a:avLst/>
          </a:prstGeom>
        </p:spPr>
      </p:pic>
    </p:spTree>
    <p:extLst>
      <p:ext uri="{BB962C8B-B14F-4D97-AF65-F5344CB8AC3E}">
        <p14:creationId xmlns:p14="http://schemas.microsoft.com/office/powerpoint/2010/main" val="22886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checkerboard(across)">
                                      <p:cBhvr>
                                        <p:cTn id="7" dur="500"/>
                                        <p:tgtEl>
                                          <p:spTgt spid="4">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10" dur="500"/>
                                        <p:tgtEl>
                                          <p:spTgt spid="4">
                                            <p:txEl>
                                              <p:pRg st="10" end="1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1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5C329193-244E-62F6-643D-41A2623EE98C}"/>
              </a:ext>
            </a:extLst>
          </p:cNvPr>
          <p:cNvSpPr txBox="1">
            <a:spLocks/>
          </p:cNvSpPr>
          <p:nvPr/>
        </p:nvSpPr>
        <p:spPr>
          <a:xfrm>
            <a:off x="517160" y="769620"/>
            <a:ext cx="8626839" cy="5318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Susceptible-Infected-Susceptible (SIS)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SIS model the epidemic has two possible outcomes</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b="1" dirty="0">
                <a:latin typeface="Arial" panose="020B0604020202020204" pitchFamily="34" charset="0"/>
                <a:cs typeface="Arial" panose="020B0604020202020204" pitchFamily="34" charset="0"/>
              </a:rPr>
              <a:t>Endemic State (</a:t>
            </a:r>
            <a:r>
              <a:rPr lang="el-GR" sz="2000" b="1" dirty="0">
                <a:latin typeface="Arial" panose="020B0604020202020204" pitchFamily="34" charset="0"/>
                <a:cs typeface="Arial" panose="020B0604020202020204" pitchFamily="34" charset="0"/>
              </a:rPr>
              <a:t>μ &lt; β〈</a:t>
            </a:r>
            <a:r>
              <a:rPr lang="en-US" sz="2000" b="1" dirty="0">
                <a:latin typeface="Arial" panose="020B0604020202020204" pitchFamily="34" charset="0"/>
                <a:cs typeface="Arial" panose="020B0604020202020204" pitchFamily="34" charset="0"/>
              </a:rPr>
              <a:t>k〉) </a:t>
            </a:r>
          </a:p>
          <a:p>
            <a:pPr lvl="1"/>
            <a:r>
              <a:rPr lang="en-US" sz="2000" dirty="0">
                <a:latin typeface="Arial" panose="020B0604020202020204" pitchFamily="34" charset="0"/>
                <a:cs typeface="Arial" panose="020B0604020202020204" pitchFamily="34" charset="0"/>
              </a:rPr>
              <a:t>For low recovery rate the fraction of infected individuals, </a:t>
            </a:r>
            <a:r>
              <a:rPr lang="en-US" sz="2000" dirty="0" err="1">
                <a:solidFill>
                  <a:srgbClr val="FF0000"/>
                </a:solidFill>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follows a logistic curve similar to the one observed for the SI model. </a:t>
            </a:r>
          </a:p>
          <a:p>
            <a:pPr lvl="1"/>
            <a:r>
              <a:rPr lang="en-US" sz="2000" dirty="0">
                <a:latin typeface="Arial" panose="020B0604020202020204" pitchFamily="34" charset="0"/>
                <a:cs typeface="Arial" panose="020B0604020202020204" pitchFamily="34" charset="0"/>
              </a:rPr>
              <a:t>Yet, not everyone is infected, but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reaches a constant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&lt; 1 </a:t>
            </a:r>
            <a:r>
              <a:rPr lang="en-US" sz="2000" dirty="0">
                <a:latin typeface="Arial" panose="020B0604020202020204" pitchFamily="34" charset="0"/>
                <a:cs typeface="Arial" panose="020B0604020202020204" pitchFamily="34" charset="0"/>
              </a:rPr>
              <a:t>value</a:t>
            </a:r>
          </a:p>
          <a:p>
            <a:pPr lvl="1"/>
            <a:r>
              <a:rPr lang="en-US" sz="2000" dirty="0">
                <a:latin typeface="Arial" panose="020B0604020202020204" pitchFamily="34" charset="0"/>
                <a:cs typeface="Arial" panose="020B0604020202020204" pitchFamily="34" charset="0"/>
              </a:rPr>
              <a:t>In this stationary or endemic state the number of newly infected individuals equals the number of individuals who recover from the disease, hence the infected fraction of the population does not change with time.</a:t>
            </a:r>
          </a:p>
          <a:p>
            <a:pPr lvl="1"/>
            <a:r>
              <a:rPr lang="en-US" sz="2000" dirty="0">
                <a:latin typeface="Arial" panose="020B0604020202020204" pitchFamily="34" charset="0"/>
                <a:cs typeface="Arial" panose="020B0604020202020204" pitchFamily="34" charset="0"/>
              </a:rPr>
              <a:t>We can calculate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by setting di/dt=0 in</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And obtain </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graphicFrame>
        <p:nvGraphicFramePr>
          <p:cNvPr id="3" name="Object 2">
            <a:extLst>
              <a:ext uri="{FF2B5EF4-FFF2-40B4-BE49-F238E27FC236}">
                <a16:creationId xmlns:a16="http://schemas.microsoft.com/office/drawing/2014/main" id="{5E94DFB6-CC61-3714-6285-D76418FDBC31}"/>
              </a:ext>
            </a:extLst>
          </p:cNvPr>
          <p:cNvGraphicFramePr>
            <a:graphicFrameLocks noChangeAspect="1"/>
          </p:cNvGraphicFramePr>
          <p:nvPr>
            <p:extLst>
              <p:ext uri="{D42A27DB-BD31-4B8C-83A1-F6EECF244321}">
                <p14:modId xmlns:p14="http://schemas.microsoft.com/office/powerpoint/2010/main" val="4157925405"/>
              </p:ext>
            </p:extLst>
          </p:nvPr>
        </p:nvGraphicFramePr>
        <p:xfrm>
          <a:off x="6311296" y="5366067"/>
          <a:ext cx="2443162" cy="722313"/>
        </p:xfrm>
        <a:graphic>
          <a:graphicData uri="http://schemas.openxmlformats.org/presentationml/2006/ole">
            <mc:AlternateContent xmlns:mc="http://schemas.openxmlformats.org/markup-compatibility/2006">
              <mc:Choice xmlns:v="urn:schemas-microsoft-com:vml" Requires="v">
                <p:oleObj name="Equation" r:id="rId3" imgW="1333500" imgH="393700" progId="">
                  <p:embed/>
                </p:oleObj>
              </mc:Choice>
              <mc:Fallback>
                <p:oleObj name="Equation" r:id="rId3" imgW="1333500" imgH="393700" progId="">
                  <p:embed/>
                  <p:pic>
                    <p:nvPicPr>
                      <p:cNvPr id="5" name="Object 4">
                        <a:extLst>
                          <a:ext uri="{FF2B5EF4-FFF2-40B4-BE49-F238E27FC236}">
                            <a16:creationId xmlns:a16="http://schemas.microsoft.com/office/drawing/2014/main" id="{F45310DF-950E-8135-AF6D-F5BCF2474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296" y="5366067"/>
                        <a:ext cx="2443162"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1">
            <a:extLst>
              <a:ext uri="{FF2B5EF4-FFF2-40B4-BE49-F238E27FC236}">
                <a16:creationId xmlns:a16="http://schemas.microsoft.com/office/drawing/2014/main" id="{2A1AE464-6A6C-01B3-F469-B2D23273347D}"/>
              </a:ext>
            </a:extLst>
          </p:cNvPr>
          <p:cNvGraphicFramePr>
            <a:graphicFrameLocks noChangeAspect="1"/>
          </p:cNvGraphicFramePr>
          <p:nvPr>
            <p:extLst>
              <p:ext uri="{D42A27DB-BD31-4B8C-83A1-F6EECF244321}">
                <p14:modId xmlns:p14="http://schemas.microsoft.com/office/powerpoint/2010/main" val="1236366801"/>
              </p:ext>
            </p:extLst>
          </p:nvPr>
        </p:nvGraphicFramePr>
        <p:xfrm>
          <a:off x="2832705" y="6088380"/>
          <a:ext cx="2687821" cy="727707"/>
        </p:xfrm>
        <a:graphic>
          <a:graphicData uri="http://schemas.openxmlformats.org/presentationml/2006/ole">
            <mc:AlternateContent xmlns:mc="http://schemas.openxmlformats.org/markup-compatibility/2006">
              <mc:Choice xmlns:v="urn:schemas-microsoft-com:vml" Requires="v">
                <p:oleObj name="Equation" r:id="rId5" imgW="1587500" imgH="431800" progId="">
                  <p:embed/>
                </p:oleObj>
              </mc:Choice>
              <mc:Fallback>
                <p:oleObj name="Equation" r:id="rId5" imgW="1587500" imgH="431800" progId="">
                  <p:embed/>
                  <p:pic>
                    <p:nvPicPr>
                      <p:cNvPr id="919573"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705" y="6088380"/>
                        <a:ext cx="2687821" cy="727707"/>
                      </a:xfrm>
                      <a:prstGeom prst="rect">
                        <a:avLst/>
                      </a:prstGeom>
                      <a:noFill/>
                    </p:spPr>
                  </p:pic>
                </p:oleObj>
              </mc:Fallback>
            </mc:AlternateContent>
          </a:graphicData>
        </a:graphic>
      </p:graphicFrame>
    </p:spTree>
    <p:extLst>
      <p:ext uri="{BB962C8B-B14F-4D97-AF65-F5344CB8AC3E}">
        <p14:creationId xmlns:p14="http://schemas.microsoft.com/office/powerpoint/2010/main" val="31617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checkerboard(across)">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checkerboard(across)">
                                      <p:cBhvr>
                                        <p:cTn id="12" dur="50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checkerboard(across)">
                                      <p:cBhvr>
                                        <p:cTn id="17" dur="500"/>
                                        <p:tgtEl>
                                          <p:spTgt spid="4">
                                            <p:txEl>
                                              <p:pRg st="9" end="9"/>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25" dur="500"/>
                                        <p:tgtEl>
                                          <p:spTgt spid="4">
                                            <p:txEl>
                                              <p:pRg st="12" end="12"/>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sp>
        <p:nvSpPr>
          <p:cNvPr id="6" name="Rectangle 3">
            <a:extLst>
              <a:ext uri="{FF2B5EF4-FFF2-40B4-BE49-F238E27FC236}">
                <a16:creationId xmlns:a16="http://schemas.microsoft.com/office/drawing/2014/main" id="{0476FE71-D0E1-CA05-32F5-4BF5ADD6448F}"/>
              </a:ext>
            </a:extLst>
          </p:cNvPr>
          <p:cNvSpPr txBox="1">
            <a:spLocks noChangeArrowheads="1"/>
          </p:cNvSpPr>
          <p:nvPr/>
        </p:nvSpPr>
        <p:spPr>
          <a:xfrm>
            <a:off x="533400" y="1066800"/>
            <a:ext cx="8229600" cy="5029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200" b="1" dirty="0">
                <a:latin typeface="Arial" panose="020B0604020202020204" pitchFamily="34" charset="0"/>
                <a:ea typeface="ＭＳ Ｐゴシック" panose="020B0600070205080204" pitchFamily="34" charset="-128"/>
                <a:cs typeface="Arial" panose="020B0604020202020204" pitchFamily="34" charset="0"/>
              </a:rPr>
              <a:t>Factors influencing diffusion</a:t>
            </a:r>
          </a:p>
          <a:p>
            <a:pPr marL="0" indent="0">
              <a:buNone/>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a:p>
            <a:pPr>
              <a:buFont typeface="Courier New" panose="02070309020205020404" pitchFamily="49" charset="0"/>
              <a:buChar char="o"/>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Network structure (unweighted)</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density</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degree distribution</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clustering</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connected components</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community structure</a:t>
            </a:r>
          </a:p>
          <a:p>
            <a:pPr lvl="1">
              <a:buFont typeface="Courier New" panose="02070309020205020404" pitchFamily="49" charset="0"/>
              <a:buChar char="o"/>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a:p>
            <a:pPr>
              <a:buFont typeface="Courier New" panose="02070309020205020404" pitchFamily="49" charset="0"/>
              <a:buChar char="o"/>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Strength of ties (weighted)</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frequency of communication</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strength of influence</a:t>
            </a:r>
          </a:p>
          <a:p>
            <a:pPr lvl="1">
              <a:buFont typeface="Courier New" panose="02070309020205020404" pitchFamily="49" charset="0"/>
              <a:buChar char="o"/>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a:p>
            <a:pPr>
              <a:buFont typeface="Courier New" panose="02070309020205020404" pitchFamily="49" charset="0"/>
              <a:buChar char="o"/>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Spreading agent</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attractiveness and specificity of information</a:t>
            </a:r>
          </a:p>
          <a:p>
            <a:pPr lvl="1">
              <a:buFont typeface="Courier New" panose="02070309020205020404" pitchFamily="49" charset="0"/>
              <a:buChar char="o"/>
            </a:pPr>
            <a:endParaRPr lang="en-US" altLang="en-US" sz="2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685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blinds(horizontal)">
                                      <p:cBhvr>
                                        <p:cTn id="7" dur="500"/>
                                        <p:tgtEl>
                                          <p:spTgt spid="6">
                                            <p:txEl>
                                              <p:pRg st="9"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0" end="10"/>
                                            </p:txEl>
                                          </p:spTgt>
                                        </p:tgtEl>
                                        <p:attrNameLst>
                                          <p:attrName>style.visibility</p:attrName>
                                        </p:attrNameLst>
                                      </p:cBhvr>
                                      <p:to>
                                        <p:strVal val="visible"/>
                                      </p:to>
                                    </p:set>
                                    <p:animEffect transition="in" filter="blinds(horizontal)">
                                      <p:cBhvr>
                                        <p:cTn id="10" dur="500"/>
                                        <p:tgtEl>
                                          <p:spTgt spid="6">
                                            <p:txEl>
                                              <p:pRg st="10" end="1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animEffect transition="in" filter="blinds(horizontal)">
                                      <p:cBhvr>
                                        <p:cTn id="13" dur="500"/>
                                        <p:tgtEl>
                                          <p:spTgt spid="6">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13" end="13"/>
                                            </p:txEl>
                                          </p:spTgt>
                                        </p:tgtEl>
                                        <p:attrNameLst>
                                          <p:attrName>style.visibility</p:attrName>
                                        </p:attrNameLst>
                                      </p:cBhvr>
                                      <p:to>
                                        <p:strVal val="visible"/>
                                      </p:to>
                                    </p:set>
                                    <p:animEffect transition="in" filter="blinds(horizontal)">
                                      <p:cBhvr>
                                        <p:cTn id="18" dur="500"/>
                                        <p:tgtEl>
                                          <p:spTgt spid="6">
                                            <p:txEl>
                                              <p:pRg st="13" end="1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14" end="14"/>
                                            </p:txEl>
                                          </p:spTgt>
                                        </p:tgtEl>
                                        <p:attrNameLst>
                                          <p:attrName>style.visibility</p:attrName>
                                        </p:attrNameLst>
                                      </p:cBhvr>
                                      <p:to>
                                        <p:strVal val="visible"/>
                                      </p:to>
                                    </p:set>
                                    <p:animEffect transition="in" filter="blinds(horizontal)">
                                      <p:cBhvr>
                                        <p:cTn id="21"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5C329193-244E-62F6-643D-41A2623EE98C}"/>
              </a:ext>
            </a:extLst>
          </p:cNvPr>
          <p:cNvSpPr txBox="1">
            <a:spLocks/>
          </p:cNvSpPr>
          <p:nvPr/>
        </p:nvSpPr>
        <p:spPr>
          <a:xfrm>
            <a:off x="517160" y="769620"/>
            <a:ext cx="8626839" cy="5318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Susceptible-Infected-Susceptible (SIS)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SIS model the epidemic has two possible outcomes</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b="1" dirty="0">
                <a:latin typeface="Arial" panose="020B0604020202020204" pitchFamily="34" charset="0"/>
                <a:cs typeface="Arial" panose="020B0604020202020204" pitchFamily="34" charset="0"/>
              </a:rPr>
              <a:t>Disease-free State (</a:t>
            </a:r>
            <a:r>
              <a:rPr lang="el-GR" sz="2000" b="1" dirty="0">
                <a:latin typeface="Arial" panose="020B0604020202020204" pitchFamily="34" charset="0"/>
                <a:cs typeface="Arial" panose="020B0604020202020204" pitchFamily="34" charset="0"/>
              </a:rPr>
              <a:t>μ &gt; β〈</a:t>
            </a:r>
            <a:r>
              <a:rPr lang="en-US" sz="2000" b="1" dirty="0">
                <a:latin typeface="Arial" panose="020B0604020202020204" pitchFamily="34" charset="0"/>
                <a:cs typeface="Arial" panose="020B0604020202020204" pitchFamily="34" charset="0"/>
              </a:rPr>
              <a:t>k〉)</a:t>
            </a:r>
          </a:p>
          <a:p>
            <a:pPr lvl="1"/>
            <a:r>
              <a:rPr lang="en-US" sz="2000" dirty="0">
                <a:latin typeface="Arial" panose="020B0604020202020204" pitchFamily="34" charset="0"/>
                <a:cs typeface="Arial" panose="020B0604020202020204" pitchFamily="34" charset="0"/>
              </a:rPr>
              <a:t>For a sufficiently high recovery rate the exponent in </a:t>
            </a:r>
          </a:p>
          <a:p>
            <a:pPr marL="457200" lvl="1" indent="0">
              <a:buNone/>
            </a:pPr>
            <a:r>
              <a:rPr lang="en-US" sz="2000" dirty="0">
                <a:latin typeface="Arial" panose="020B0604020202020204" pitchFamily="34" charset="0"/>
                <a:cs typeface="Arial" panose="020B0604020202020204" pitchFamily="34" charset="0"/>
              </a:rPr>
              <a:t>						is negative. </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Therefore,</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decreases exponentially with time, indicating that an initial infection will </a:t>
            </a:r>
            <a:r>
              <a:rPr lang="en-US" sz="2000" dirty="0">
                <a:solidFill>
                  <a:srgbClr val="FF0000"/>
                </a:solidFill>
                <a:latin typeface="Arial" panose="020B0604020202020204" pitchFamily="34" charset="0"/>
                <a:cs typeface="Arial" panose="020B0604020202020204" pitchFamily="34" charset="0"/>
              </a:rPr>
              <a:t>die out </a:t>
            </a:r>
            <a:r>
              <a:rPr lang="en-US" sz="2000" dirty="0">
                <a:latin typeface="Arial" panose="020B0604020202020204" pitchFamily="34" charset="0"/>
                <a:cs typeface="Arial" panose="020B0604020202020204" pitchFamily="34" charset="0"/>
              </a:rPr>
              <a:t>exponentially. </a:t>
            </a:r>
          </a:p>
          <a:p>
            <a:pPr lvl="1"/>
            <a:r>
              <a:rPr lang="en-US" sz="2000" dirty="0">
                <a:latin typeface="Arial" panose="020B0604020202020204" pitchFamily="34" charset="0"/>
                <a:cs typeface="Arial" panose="020B0604020202020204" pitchFamily="34" charset="0"/>
              </a:rPr>
              <a:t>Because in this state the number of individuals cured per unit time exceeds the number of newly infected individuals. </a:t>
            </a:r>
          </a:p>
          <a:p>
            <a:pPr lvl="1"/>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pic>
        <p:nvPicPr>
          <p:cNvPr id="6" name="Picture 5">
            <a:extLst>
              <a:ext uri="{FF2B5EF4-FFF2-40B4-BE49-F238E27FC236}">
                <a16:creationId xmlns:a16="http://schemas.microsoft.com/office/drawing/2014/main" id="{4272181E-64AF-6442-CBE1-B1C3927B4D08}"/>
              </a:ext>
            </a:extLst>
          </p:cNvPr>
          <p:cNvPicPr>
            <a:picLocks noChangeAspect="1"/>
          </p:cNvPicPr>
          <p:nvPr/>
        </p:nvPicPr>
        <p:blipFill>
          <a:blip r:embed="rId3"/>
          <a:stretch>
            <a:fillRect/>
          </a:stretch>
        </p:blipFill>
        <p:spPr>
          <a:xfrm>
            <a:off x="1306225" y="3586162"/>
            <a:ext cx="3788349" cy="1000125"/>
          </a:xfrm>
          <a:prstGeom prst="rect">
            <a:avLst/>
          </a:prstGeom>
        </p:spPr>
      </p:pic>
    </p:spTree>
    <p:extLst>
      <p:ext uri="{BB962C8B-B14F-4D97-AF65-F5344CB8AC3E}">
        <p14:creationId xmlns:p14="http://schemas.microsoft.com/office/powerpoint/2010/main" val="31441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7" dur="500"/>
                                        <p:tgtEl>
                                          <p:spTgt spid="4">
                                            <p:txEl>
                                              <p:pRg st="11" end="1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1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3" name="Content Placeholder 4">
            <a:extLst>
              <a:ext uri="{FF2B5EF4-FFF2-40B4-BE49-F238E27FC236}">
                <a16:creationId xmlns:a16="http://schemas.microsoft.com/office/drawing/2014/main" id="{AB876880-8032-D4B8-DD02-0451DA99159B}"/>
              </a:ext>
            </a:extLst>
          </p:cNvPr>
          <p:cNvSpPr>
            <a:spLocks noGrp="1"/>
          </p:cNvSpPr>
          <p:nvPr>
            <p:ph idx="1"/>
          </p:nvPr>
        </p:nvSpPr>
        <p:spPr>
          <a:xfrm>
            <a:off x="457200" y="652458"/>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Susceptible-Infected-Recovered (SIR) </a:t>
            </a:r>
          </a:p>
        </p:txBody>
      </p:sp>
      <p:sp>
        <p:nvSpPr>
          <p:cNvPr id="67" name="Content Placeholder 4">
            <a:extLst>
              <a:ext uri="{FF2B5EF4-FFF2-40B4-BE49-F238E27FC236}">
                <a16:creationId xmlns:a16="http://schemas.microsoft.com/office/drawing/2014/main" id="{9F42C948-4A82-523D-2EDC-F6C53DF9FE13}"/>
              </a:ext>
            </a:extLst>
          </p:cNvPr>
          <p:cNvSpPr txBox="1">
            <a:spLocks/>
          </p:cNvSpPr>
          <p:nvPr/>
        </p:nvSpPr>
        <p:spPr>
          <a:xfrm>
            <a:off x="457200" y="1771336"/>
            <a:ext cx="8382000" cy="5318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p:txBody>
      </p:sp>
      <p:sp>
        <p:nvSpPr>
          <p:cNvPr id="68" name="Rounded Rectangle 67">
            <a:extLst>
              <a:ext uri="{FF2B5EF4-FFF2-40B4-BE49-F238E27FC236}">
                <a16:creationId xmlns:a16="http://schemas.microsoft.com/office/drawing/2014/main" id="{119EEF6E-D3DE-439D-7F22-AE4AD712E374}"/>
              </a:ext>
            </a:extLst>
          </p:cNvPr>
          <p:cNvSpPr/>
          <p:nvPr/>
        </p:nvSpPr>
        <p:spPr>
          <a:xfrm>
            <a:off x="3550708" y="1648359"/>
            <a:ext cx="2042584" cy="3947257"/>
          </a:xfrm>
          <a:prstGeom prst="roundRect">
            <a:avLst/>
          </a:prstGeom>
          <a:solidFill>
            <a:srgbClr val="FF0000">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791959F1-E94C-884B-0AF2-5BB2F473DB41}"/>
              </a:ext>
            </a:extLst>
          </p:cNvPr>
          <p:cNvPicPr>
            <a:picLocks noChangeAspect="1"/>
          </p:cNvPicPr>
          <p:nvPr/>
        </p:nvPicPr>
        <p:blipFill>
          <a:blip r:embed="rId3"/>
          <a:stretch>
            <a:fillRect/>
          </a:stretch>
        </p:blipFill>
        <p:spPr>
          <a:xfrm>
            <a:off x="3628573" y="2579677"/>
            <a:ext cx="1872242" cy="1572683"/>
          </a:xfrm>
          <a:prstGeom prst="rect">
            <a:avLst/>
          </a:prstGeom>
        </p:spPr>
      </p:pic>
      <p:pic>
        <p:nvPicPr>
          <p:cNvPr id="70" name="Picture 69">
            <a:extLst>
              <a:ext uri="{FF2B5EF4-FFF2-40B4-BE49-F238E27FC236}">
                <a16:creationId xmlns:a16="http://schemas.microsoft.com/office/drawing/2014/main" id="{A723B272-2ECB-B349-A2AE-99DE33B6D56F}"/>
              </a:ext>
            </a:extLst>
          </p:cNvPr>
          <p:cNvPicPr>
            <a:picLocks noChangeAspect="1"/>
          </p:cNvPicPr>
          <p:nvPr/>
        </p:nvPicPr>
        <p:blipFill>
          <a:blip r:embed="rId4"/>
          <a:stretch>
            <a:fillRect/>
          </a:stretch>
        </p:blipFill>
        <p:spPr>
          <a:xfrm>
            <a:off x="7210680" y="3906841"/>
            <a:ext cx="939495" cy="922867"/>
          </a:xfrm>
          <a:prstGeom prst="rect">
            <a:avLst/>
          </a:prstGeom>
        </p:spPr>
      </p:pic>
      <p:pic>
        <p:nvPicPr>
          <p:cNvPr id="71" name="Picture 70">
            <a:extLst>
              <a:ext uri="{FF2B5EF4-FFF2-40B4-BE49-F238E27FC236}">
                <a16:creationId xmlns:a16="http://schemas.microsoft.com/office/drawing/2014/main" id="{9F6158E0-7F3C-791A-E665-F0AEE17397B6}"/>
              </a:ext>
            </a:extLst>
          </p:cNvPr>
          <p:cNvPicPr>
            <a:picLocks noChangeAspect="1"/>
          </p:cNvPicPr>
          <p:nvPr/>
        </p:nvPicPr>
        <p:blipFill>
          <a:blip r:embed="rId5"/>
          <a:stretch>
            <a:fillRect/>
          </a:stretch>
        </p:blipFill>
        <p:spPr>
          <a:xfrm>
            <a:off x="7133925" y="2334321"/>
            <a:ext cx="1090331" cy="1435602"/>
          </a:xfrm>
          <a:prstGeom prst="rect">
            <a:avLst/>
          </a:prstGeom>
        </p:spPr>
      </p:pic>
      <p:sp>
        <p:nvSpPr>
          <p:cNvPr id="72" name="TextBox 71">
            <a:extLst>
              <a:ext uri="{FF2B5EF4-FFF2-40B4-BE49-F238E27FC236}">
                <a16:creationId xmlns:a16="http://schemas.microsoft.com/office/drawing/2014/main" id="{48BE2C99-606D-EAD8-FAB6-CC23928B4E3F}"/>
              </a:ext>
            </a:extLst>
          </p:cNvPr>
          <p:cNvSpPr txBox="1"/>
          <p:nvPr/>
        </p:nvSpPr>
        <p:spPr>
          <a:xfrm>
            <a:off x="630322" y="4949285"/>
            <a:ext cx="1378052" cy="646331"/>
          </a:xfrm>
          <a:prstGeom prst="rect">
            <a:avLst/>
          </a:prstGeom>
          <a:noFill/>
        </p:spPr>
        <p:txBody>
          <a:bodyPr wrap="none" rtlCol="0">
            <a:spAutoFit/>
          </a:bodyPr>
          <a:lstStyle/>
          <a:p>
            <a:pPr algn="ctr"/>
            <a:r>
              <a:rPr lang="en-US" b="1" dirty="0"/>
              <a:t>S</a:t>
            </a:r>
            <a:r>
              <a:rPr lang="en-US" dirty="0"/>
              <a:t>usceptible </a:t>
            </a:r>
          </a:p>
          <a:p>
            <a:pPr algn="ctr"/>
            <a:r>
              <a:rPr lang="en-US" dirty="0"/>
              <a:t>(healthy)</a:t>
            </a:r>
          </a:p>
        </p:txBody>
      </p:sp>
      <p:sp>
        <p:nvSpPr>
          <p:cNvPr id="73" name="TextBox 72">
            <a:extLst>
              <a:ext uri="{FF2B5EF4-FFF2-40B4-BE49-F238E27FC236}">
                <a16:creationId xmlns:a16="http://schemas.microsoft.com/office/drawing/2014/main" id="{5BF3AD0B-E79F-BF8E-0612-91A832DBDA27}"/>
              </a:ext>
            </a:extLst>
          </p:cNvPr>
          <p:cNvSpPr txBox="1"/>
          <p:nvPr/>
        </p:nvSpPr>
        <p:spPr>
          <a:xfrm>
            <a:off x="4090167" y="4949285"/>
            <a:ext cx="1005992" cy="646331"/>
          </a:xfrm>
          <a:prstGeom prst="rect">
            <a:avLst/>
          </a:prstGeom>
          <a:noFill/>
        </p:spPr>
        <p:txBody>
          <a:bodyPr wrap="none" rtlCol="0">
            <a:spAutoFit/>
          </a:bodyPr>
          <a:lstStyle/>
          <a:p>
            <a:pPr algn="ctr"/>
            <a:r>
              <a:rPr lang="en-US" b="1" dirty="0"/>
              <a:t>I</a:t>
            </a:r>
            <a:r>
              <a:rPr lang="en-US" dirty="0"/>
              <a:t>nfected </a:t>
            </a:r>
          </a:p>
          <a:p>
            <a:pPr algn="ctr"/>
            <a:r>
              <a:rPr lang="en-US" dirty="0"/>
              <a:t>(sick)</a:t>
            </a:r>
          </a:p>
        </p:txBody>
      </p:sp>
      <p:sp>
        <p:nvSpPr>
          <p:cNvPr id="74" name="TextBox 73">
            <a:extLst>
              <a:ext uri="{FF2B5EF4-FFF2-40B4-BE49-F238E27FC236}">
                <a16:creationId xmlns:a16="http://schemas.microsoft.com/office/drawing/2014/main" id="{BD68541E-3D63-79DB-B5ED-033B432E6CAA}"/>
              </a:ext>
            </a:extLst>
          </p:cNvPr>
          <p:cNvSpPr txBox="1"/>
          <p:nvPr/>
        </p:nvSpPr>
        <p:spPr>
          <a:xfrm>
            <a:off x="6874931" y="4949285"/>
            <a:ext cx="1865302" cy="646331"/>
          </a:xfrm>
          <a:prstGeom prst="rect">
            <a:avLst/>
          </a:prstGeom>
          <a:noFill/>
        </p:spPr>
        <p:txBody>
          <a:bodyPr wrap="none" rtlCol="0">
            <a:spAutoFit/>
          </a:bodyPr>
          <a:lstStyle/>
          <a:p>
            <a:pPr algn="ctr"/>
            <a:r>
              <a:rPr lang="en-US" b="1" dirty="0"/>
              <a:t>R</a:t>
            </a:r>
            <a:r>
              <a:rPr lang="en-US" dirty="0"/>
              <a:t>emoved</a:t>
            </a:r>
          </a:p>
          <a:p>
            <a:pPr algn="ctr"/>
            <a:r>
              <a:rPr lang="en-US" dirty="0"/>
              <a:t>(immune / dead)</a:t>
            </a:r>
          </a:p>
        </p:txBody>
      </p:sp>
      <p:cxnSp>
        <p:nvCxnSpPr>
          <p:cNvPr id="75" name="Straight Arrow Connector 74">
            <a:extLst>
              <a:ext uri="{FF2B5EF4-FFF2-40B4-BE49-F238E27FC236}">
                <a16:creationId xmlns:a16="http://schemas.microsoft.com/office/drawing/2014/main" id="{CA99CA3D-D35E-07EC-74FC-9E0A1467F7F4}"/>
              </a:ext>
            </a:extLst>
          </p:cNvPr>
          <p:cNvCxnSpPr/>
          <p:nvPr/>
        </p:nvCxnSpPr>
        <p:spPr>
          <a:xfrm>
            <a:off x="2397124" y="3022600"/>
            <a:ext cx="1132417" cy="1588"/>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33076A42-C8AC-D336-A178-7DBF5C82D773}"/>
              </a:ext>
            </a:extLst>
          </p:cNvPr>
          <p:cNvCxnSpPr/>
          <p:nvPr/>
        </p:nvCxnSpPr>
        <p:spPr>
          <a:xfrm>
            <a:off x="5646211" y="3204105"/>
            <a:ext cx="998451"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E9941B2D-642E-080F-E9B1-5118B12A1B6D}"/>
              </a:ext>
            </a:extLst>
          </p:cNvPr>
          <p:cNvCxnSpPr/>
          <p:nvPr/>
        </p:nvCxnSpPr>
        <p:spPr>
          <a:xfrm rot="10800000" flipV="1">
            <a:off x="2397125" y="3769923"/>
            <a:ext cx="1058278" cy="1"/>
          </a:xfrm>
          <a:prstGeom prst="straightConnector1">
            <a:avLst/>
          </a:prstGeom>
          <a:ln w="38100">
            <a:solidFill>
              <a:srgbClr val="22C029"/>
            </a:solidFill>
            <a:tailEnd type="arrow"/>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6DBAA764-E3B5-D88B-C38E-D1C4172CBE34}"/>
              </a:ext>
            </a:extLst>
          </p:cNvPr>
          <p:cNvSpPr txBox="1"/>
          <p:nvPr/>
        </p:nvSpPr>
        <p:spPr>
          <a:xfrm>
            <a:off x="1032402" y="1648359"/>
            <a:ext cx="655110" cy="938719"/>
          </a:xfrm>
          <a:prstGeom prst="rect">
            <a:avLst/>
          </a:prstGeom>
          <a:noFill/>
        </p:spPr>
        <p:txBody>
          <a:bodyPr wrap="none" rtlCol="0">
            <a:spAutoFit/>
          </a:bodyPr>
          <a:lstStyle/>
          <a:p>
            <a:r>
              <a:rPr lang="en-US" sz="5500" dirty="0"/>
              <a:t>S</a:t>
            </a:r>
          </a:p>
        </p:txBody>
      </p:sp>
      <p:sp>
        <p:nvSpPr>
          <p:cNvPr id="79" name="TextBox 78">
            <a:extLst>
              <a:ext uri="{FF2B5EF4-FFF2-40B4-BE49-F238E27FC236}">
                <a16:creationId xmlns:a16="http://schemas.microsoft.com/office/drawing/2014/main" id="{463D83EA-3D51-7453-9A98-D618CAD34543}"/>
              </a:ext>
            </a:extLst>
          </p:cNvPr>
          <p:cNvSpPr txBox="1"/>
          <p:nvPr/>
        </p:nvSpPr>
        <p:spPr>
          <a:xfrm>
            <a:off x="4434418" y="1648359"/>
            <a:ext cx="380627" cy="938719"/>
          </a:xfrm>
          <a:prstGeom prst="rect">
            <a:avLst/>
          </a:prstGeom>
          <a:noFill/>
        </p:spPr>
        <p:txBody>
          <a:bodyPr wrap="none" rtlCol="0">
            <a:spAutoFit/>
          </a:bodyPr>
          <a:lstStyle/>
          <a:p>
            <a:r>
              <a:rPr lang="en-US" sz="5500" dirty="0"/>
              <a:t>I</a:t>
            </a:r>
          </a:p>
        </p:txBody>
      </p:sp>
      <p:sp>
        <p:nvSpPr>
          <p:cNvPr id="80" name="TextBox 79">
            <a:extLst>
              <a:ext uri="{FF2B5EF4-FFF2-40B4-BE49-F238E27FC236}">
                <a16:creationId xmlns:a16="http://schemas.microsoft.com/office/drawing/2014/main" id="{ADA656E8-D0A9-465D-D226-A2B2CD17F71D}"/>
              </a:ext>
            </a:extLst>
          </p:cNvPr>
          <p:cNvSpPr txBox="1"/>
          <p:nvPr/>
        </p:nvSpPr>
        <p:spPr>
          <a:xfrm>
            <a:off x="7310360" y="1648359"/>
            <a:ext cx="694026" cy="938719"/>
          </a:xfrm>
          <a:prstGeom prst="rect">
            <a:avLst/>
          </a:prstGeom>
          <a:noFill/>
        </p:spPr>
        <p:txBody>
          <a:bodyPr wrap="none" rtlCol="0">
            <a:spAutoFit/>
          </a:bodyPr>
          <a:lstStyle/>
          <a:p>
            <a:r>
              <a:rPr lang="en-US" sz="5500" dirty="0"/>
              <a:t>R</a:t>
            </a:r>
          </a:p>
        </p:txBody>
      </p:sp>
      <p:pic>
        <p:nvPicPr>
          <p:cNvPr id="82" name="Picture 81">
            <a:extLst>
              <a:ext uri="{FF2B5EF4-FFF2-40B4-BE49-F238E27FC236}">
                <a16:creationId xmlns:a16="http://schemas.microsoft.com/office/drawing/2014/main" id="{365EDEF6-FBBD-0D9D-DDAF-D9454E755FCD}"/>
              </a:ext>
            </a:extLst>
          </p:cNvPr>
          <p:cNvPicPr>
            <a:picLocks noChangeAspect="1"/>
          </p:cNvPicPr>
          <p:nvPr/>
        </p:nvPicPr>
        <p:blipFill>
          <a:blip r:embed="rId6"/>
          <a:stretch>
            <a:fillRect/>
          </a:stretch>
        </p:blipFill>
        <p:spPr>
          <a:xfrm>
            <a:off x="630322" y="2709863"/>
            <a:ext cx="1243045" cy="1911349"/>
          </a:xfrm>
          <a:prstGeom prst="rect">
            <a:avLst/>
          </a:prstGeom>
        </p:spPr>
      </p:pic>
      <p:sp>
        <p:nvSpPr>
          <p:cNvPr id="83" name="Rounded Rectangle 82">
            <a:extLst>
              <a:ext uri="{FF2B5EF4-FFF2-40B4-BE49-F238E27FC236}">
                <a16:creationId xmlns:a16="http://schemas.microsoft.com/office/drawing/2014/main" id="{9ACBBECE-DD32-9767-79B0-11265E0C7101}"/>
              </a:ext>
            </a:extLst>
          </p:cNvPr>
          <p:cNvSpPr/>
          <p:nvPr/>
        </p:nvSpPr>
        <p:spPr>
          <a:xfrm>
            <a:off x="301627" y="1648359"/>
            <a:ext cx="2042584" cy="3947257"/>
          </a:xfrm>
          <a:prstGeom prst="roundRect">
            <a:avLst/>
          </a:prstGeom>
          <a:solidFill>
            <a:srgbClr val="22C029">
              <a:alpha val="16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DD70ABB7-867A-8362-A686-1A459342E50A}"/>
              </a:ext>
            </a:extLst>
          </p:cNvPr>
          <p:cNvSpPr/>
          <p:nvPr/>
        </p:nvSpPr>
        <p:spPr>
          <a:xfrm>
            <a:off x="6665828" y="1648359"/>
            <a:ext cx="2042584" cy="3947257"/>
          </a:xfrm>
          <a:prstGeom prst="roundRect">
            <a:avLst/>
          </a:prstGeom>
          <a:solidFill>
            <a:schemeClr val="accent1">
              <a:alpha val="16000"/>
            </a:scheme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1C62DE2-4A87-BB91-C44D-74AD85E9D0E0}"/>
              </a:ext>
            </a:extLst>
          </p:cNvPr>
          <p:cNvSpPr txBox="1"/>
          <p:nvPr/>
        </p:nvSpPr>
        <p:spPr>
          <a:xfrm>
            <a:off x="2440517" y="2633690"/>
            <a:ext cx="1057276" cy="369332"/>
          </a:xfrm>
          <a:prstGeom prst="rect">
            <a:avLst/>
          </a:prstGeom>
          <a:noFill/>
        </p:spPr>
        <p:txBody>
          <a:bodyPr wrap="none" rtlCol="0">
            <a:spAutoFit/>
          </a:bodyPr>
          <a:lstStyle/>
          <a:p>
            <a:r>
              <a:rPr lang="en-US" dirty="0">
                <a:solidFill>
                  <a:srgbClr val="FF0000"/>
                </a:solidFill>
              </a:rPr>
              <a:t>Infection</a:t>
            </a:r>
          </a:p>
        </p:txBody>
      </p:sp>
      <p:sp>
        <p:nvSpPr>
          <p:cNvPr id="86" name="TextBox 85">
            <a:extLst>
              <a:ext uri="{FF2B5EF4-FFF2-40B4-BE49-F238E27FC236}">
                <a16:creationId xmlns:a16="http://schemas.microsoft.com/office/drawing/2014/main" id="{C2E3D01B-D056-D89D-74F7-ADF4540B956A}"/>
              </a:ext>
            </a:extLst>
          </p:cNvPr>
          <p:cNvSpPr txBox="1"/>
          <p:nvPr/>
        </p:nvSpPr>
        <p:spPr>
          <a:xfrm>
            <a:off x="2419351" y="3358107"/>
            <a:ext cx="1159617" cy="369332"/>
          </a:xfrm>
          <a:prstGeom prst="rect">
            <a:avLst/>
          </a:prstGeom>
          <a:noFill/>
        </p:spPr>
        <p:txBody>
          <a:bodyPr wrap="none" rtlCol="0">
            <a:spAutoFit/>
          </a:bodyPr>
          <a:lstStyle/>
          <a:p>
            <a:r>
              <a:rPr lang="en-US" dirty="0">
                <a:solidFill>
                  <a:srgbClr val="22C029"/>
                </a:solidFill>
              </a:rPr>
              <a:t>Recovery</a:t>
            </a:r>
          </a:p>
        </p:txBody>
      </p:sp>
      <p:sp>
        <p:nvSpPr>
          <p:cNvPr id="88" name="TextBox 87">
            <a:extLst>
              <a:ext uri="{FF2B5EF4-FFF2-40B4-BE49-F238E27FC236}">
                <a16:creationId xmlns:a16="http://schemas.microsoft.com/office/drawing/2014/main" id="{C90D6167-2A28-F7E4-66DA-807168D101CF}"/>
              </a:ext>
            </a:extLst>
          </p:cNvPr>
          <p:cNvSpPr txBox="1"/>
          <p:nvPr/>
        </p:nvSpPr>
        <p:spPr>
          <a:xfrm>
            <a:off x="5614462" y="2815693"/>
            <a:ext cx="1095485" cy="369332"/>
          </a:xfrm>
          <a:prstGeom prst="rect">
            <a:avLst/>
          </a:prstGeom>
          <a:noFill/>
        </p:spPr>
        <p:txBody>
          <a:bodyPr wrap="none" rtlCol="0">
            <a:spAutoFit/>
          </a:bodyPr>
          <a:lstStyle/>
          <a:p>
            <a:r>
              <a:rPr lang="en-US" dirty="0">
                <a:solidFill>
                  <a:srgbClr val="3366FF"/>
                </a:solidFill>
              </a:rPr>
              <a:t>Removal</a:t>
            </a:r>
          </a:p>
        </p:txBody>
      </p:sp>
      <p:sp>
        <p:nvSpPr>
          <p:cNvPr id="5" name="TextBox 4">
            <a:extLst>
              <a:ext uri="{FF2B5EF4-FFF2-40B4-BE49-F238E27FC236}">
                <a16:creationId xmlns:a16="http://schemas.microsoft.com/office/drawing/2014/main" id="{0FB9D3A7-83AB-94BD-AD50-1B33F7354A2D}"/>
              </a:ext>
            </a:extLst>
          </p:cNvPr>
          <p:cNvSpPr txBox="1"/>
          <p:nvPr/>
        </p:nvSpPr>
        <p:spPr>
          <a:xfrm>
            <a:off x="301627" y="5699126"/>
            <a:ext cx="9144001" cy="1200329"/>
          </a:xfrm>
          <a:prstGeom prst="rect">
            <a:avLst/>
          </a:prstGeom>
          <a:noFill/>
        </p:spPr>
        <p:txBody>
          <a:bodyPr wrap="square" rtlCol="0">
            <a:spAutoFit/>
          </a:bodyPr>
          <a:lstStyle/>
          <a:p>
            <a:r>
              <a:rPr lang="en-US" dirty="0"/>
              <a:t>For some pathogens, individuals develop immunity after they recover from the infection. </a:t>
            </a:r>
          </a:p>
          <a:p>
            <a:r>
              <a:rPr lang="en-US" dirty="0"/>
              <a:t>Hence, instead of returning to the susceptible state, they are “removed” from the population. These recovered individuals do not count any longer from the perspective of the pathogen as they cannot be infected, nor can they infect others.</a:t>
            </a:r>
          </a:p>
        </p:txBody>
      </p:sp>
    </p:spTree>
    <p:extLst>
      <p:ext uri="{BB962C8B-B14F-4D97-AF65-F5344CB8AC3E}">
        <p14:creationId xmlns:p14="http://schemas.microsoft.com/office/powerpoint/2010/main" val="644153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 letter&#10;&#10;Description automatically generated">
            <a:extLst>
              <a:ext uri="{FF2B5EF4-FFF2-40B4-BE49-F238E27FC236}">
                <a16:creationId xmlns:a16="http://schemas.microsoft.com/office/drawing/2014/main" id="{B1C0D7EB-A910-EAF1-F5F7-FCAABC3CDFAF}"/>
              </a:ext>
            </a:extLst>
          </p:cNvPr>
          <p:cNvPicPr>
            <a:picLocks noChangeAspect="1"/>
          </p:cNvPicPr>
          <p:nvPr/>
        </p:nvPicPr>
        <p:blipFill>
          <a:blip r:embed="rId3"/>
          <a:stretch>
            <a:fillRect/>
          </a:stretch>
        </p:blipFill>
        <p:spPr>
          <a:xfrm>
            <a:off x="61913" y="4193157"/>
            <a:ext cx="5139226" cy="2386069"/>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6" name="Content Placeholder 4">
            <a:extLst>
              <a:ext uri="{FF2B5EF4-FFF2-40B4-BE49-F238E27FC236}">
                <a16:creationId xmlns:a16="http://schemas.microsoft.com/office/drawing/2014/main" id="{81D5D938-C855-6CDF-55AF-697BFBD8F31E}"/>
              </a:ext>
            </a:extLst>
          </p:cNvPr>
          <p:cNvSpPr>
            <a:spLocks noGrp="1"/>
          </p:cNvSpPr>
          <p:nvPr>
            <p:ph idx="1"/>
          </p:nvPr>
        </p:nvSpPr>
        <p:spPr>
          <a:xfrm>
            <a:off x="457200" y="652458"/>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Susceptible-Infected-Recovered (SIR) </a:t>
            </a:r>
          </a:p>
        </p:txBody>
      </p:sp>
      <p:pic>
        <p:nvPicPr>
          <p:cNvPr id="9" name="Picture 8" descr="Diagram&#10;&#10;Description automatically generated with medium confidence">
            <a:extLst>
              <a:ext uri="{FF2B5EF4-FFF2-40B4-BE49-F238E27FC236}">
                <a16:creationId xmlns:a16="http://schemas.microsoft.com/office/drawing/2014/main" id="{57BA1B99-9D0D-09A5-0D51-E9F5039EE8E4}"/>
              </a:ext>
            </a:extLst>
          </p:cNvPr>
          <p:cNvPicPr>
            <a:picLocks noChangeAspect="1"/>
          </p:cNvPicPr>
          <p:nvPr/>
        </p:nvPicPr>
        <p:blipFill>
          <a:blip r:embed="rId4"/>
          <a:stretch>
            <a:fillRect/>
          </a:stretch>
        </p:blipFill>
        <p:spPr>
          <a:xfrm>
            <a:off x="457200" y="1739900"/>
            <a:ext cx="6017236" cy="2317750"/>
          </a:xfrm>
          <a:prstGeom prst="rect">
            <a:avLst/>
          </a:prstGeom>
        </p:spPr>
      </p:pic>
      <p:pic>
        <p:nvPicPr>
          <p:cNvPr id="13" name="Picture 12" descr="Chart&#10;&#10;Description automatically generated">
            <a:extLst>
              <a:ext uri="{FF2B5EF4-FFF2-40B4-BE49-F238E27FC236}">
                <a16:creationId xmlns:a16="http://schemas.microsoft.com/office/drawing/2014/main" id="{BFC27BC1-77F9-A83E-15ED-EB2D35ADED80}"/>
              </a:ext>
            </a:extLst>
          </p:cNvPr>
          <p:cNvPicPr>
            <a:picLocks noChangeAspect="1"/>
          </p:cNvPicPr>
          <p:nvPr/>
        </p:nvPicPr>
        <p:blipFill>
          <a:blip r:embed="rId5"/>
          <a:stretch>
            <a:fillRect/>
          </a:stretch>
        </p:blipFill>
        <p:spPr>
          <a:xfrm>
            <a:off x="4435536" y="3736581"/>
            <a:ext cx="4667503" cy="3095028"/>
          </a:xfrm>
          <a:prstGeom prst="rect">
            <a:avLst/>
          </a:prstGeom>
        </p:spPr>
      </p:pic>
    </p:spTree>
    <p:extLst>
      <p:ext uri="{BB962C8B-B14F-4D97-AF65-F5344CB8AC3E}">
        <p14:creationId xmlns:p14="http://schemas.microsoft.com/office/powerpoint/2010/main" val="7854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6" name="Content Placeholder 4">
            <a:extLst>
              <a:ext uri="{FF2B5EF4-FFF2-40B4-BE49-F238E27FC236}">
                <a16:creationId xmlns:a16="http://schemas.microsoft.com/office/drawing/2014/main" id="{81D5D938-C855-6CDF-55AF-697BFBD8F31E}"/>
              </a:ext>
            </a:extLst>
          </p:cNvPr>
          <p:cNvSpPr>
            <a:spLocks noGrp="1"/>
          </p:cNvSpPr>
          <p:nvPr>
            <p:ph idx="1"/>
          </p:nvPr>
        </p:nvSpPr>
        <p:spPr>
          <a:xfrm>
            <a:off x="457200" y="652458"/>
            <a:ext cx="8382000" cy="531876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Susceptible-Infected-Recovered (SIR) </a:t>
            </a:r>
          </a:p>
          <a:p>
            <a:pPr marL="0" indent="0">
              <a:buNone/>
            </a:pPr>
            <a:endParaRPr lang="en-US" sz="2000" b="1"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In contrast with the SIS model, in the SIR model recovered individuals enter a recovered state, meaning that they develop immunity rather than becoming susceptible again. </a:t>
            </a:r>
          </a:p>
          <a:p>
            <a:pPr lvl="1"/>
            <a:r>
              <a:rPr lang="en-US" sz="2000" dirty="0">
                <a:latin typeface="Arial" panose="020B0604020202020204" pitchFamily="34" charset="0"/>
                <a:cs typeface="Arial" panose="020B0604020202020204" pitchFamily="34" charset="0"/>
              </a:rPr>
              <a:t>Flu, SARS and Plague are diseases with this property</a:t>
            </a:r>
          </a:p>
          <a:p>
            <a:pPr marL="0" indent="0">
              <a:buNone/>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The differential equations governing the time evolution of the fraction of individuals in the </a:t>
            </a:r>
            <a:r>
              <a:rPr lang="en-US" sz="2000" dirty="0">
                <a:solidFill>
                  <a:srgbClr val="FF0000"/>
                </a:solidFill>
                <a:latin typeface="Arial" panose="020B0604020202020204" pitchFamily="34" charset="0"/>
                <a:cs typeface="Arial" panose="020B0604020202020204" pitchFamily="34" charset="0"/>
              </a:rPr>
              <a:t>susceptible s</a:t>
            </a: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infected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the </a:t>
            </a:r>
            <a:r>
              <a:rPr lang="en-US" sz="2000" dirty="0">
                <a:solidFill>
                  <a:srgbClr val="FF0000"/>
                </a:solidFill>
                <a:latin typeface="Arial" panose="020B0604020202020204" pitchFamily="34" charset="0"/>
                <a:cs typeface="Arial" panose="020B0604020202020204" pitchFamily="34" charset="0"/>
              </a:rPr>
              <a:t>removed r </a:t>
            </a:r>
            <a:r>
              <a:rPr lang="en-US" sz="2000" dirty="0">
                <a:latin typeface="Arial" panose="020B0604020202020204" pitchFamily="34" charset="0"/>
                <a:cs typeface="Arial" panose="020B0604020202020204" pitchFamily="34" charset="0"/>
              </a:rPr>
              <a:t>state.</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251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sp>
        <p:nvSpPr>
          <p:cNvPr id="6" name="Content Placeholder 4">
            <a:extLst>
              <a:ext uri="{FF2B5EF4-FFF2-40B4-BE49-F238E27FC236}">
                <a16:creationId xmlns:a16="http://schemas.microsoft.com/office/drawing/2014/main" id="{81D5D938-C855-6CDF-55AF-697BFBD8F31E}"/>
              </a:ext>
            </a:extLst>
          </p:cNvPr>
          <p:cNvSpPr>
            <a:spLocks noGrp="1"/>
          </p:cNvSpPr>
          <p:nvPr>
            <p:ph idx="1"/>
          </p:nvPr>
        </p:nvSpPr>
        <p:spPr>
          <a:xfrm>
            <a:off x="457200" y="1166812"/>
            <a:ext cx="8382000" cy="5318760"/>
          </a:xfrm>
        </p:spPr>
        <p:txBody>
          <a:bodyPr>
            <a:noAutofit/>
          </a:bodyPr>
          <a:lstStyle/>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In summary, depending on the characteristics of a pathogen, we need different models to capture the dynamics of an epidemic outbreak</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SI, SIS, and SIR models agree with each other in the early stages of an epidemic: When the number of infected individuals is small, the disease spreads freely and the number of infected individuals increases exponentially.</a:t>
            </a:r>
          </a:p>
          <a:p>
            <a:pPr marL="0" indent="0">
              <a:buNone/>
            </a:pPr>
            <a:r>
              <a:rPr lang="en-US" sz="2000" dirty="0">
                <a:latin typeface="Arial" panose="020B0604020202020204" pitchFamily="34" charset="0"/>
                <a:cs typeface="Arial" panose="020B0604020202020204" pitchFamily="34" charset="0"/>
              </a:rPr>
              <a:t> </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The outcomes are different for large times </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SI model everyone becomes infected</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SIR model everyone recovers at the end </a:t>
            </a:r>
          </a:p>
          <a:p>
            <a:pPr lvl="1"/>
            <a:r>
              <a:rPr lang="en-US" sz="2000" dirty="0">
                <a:latin typeface="Arial" panose="020B0604020202020204" pitchFamily="34" charset="0"/>
                <a:cs typeface="Arial" panose="020B0604020202020204" pitchFamily="34" charset="0"/>
              </a:rPr>
              <a:t>Endemic State (</a:t>
            </a:r>
            <a:r>
              <a:rPr lang="el-GR" sz="2000" dirty="0">
                <a:latin typeface="Arial" panose="020B0604020202020204" pitchFamily="34" charset="0"/>
                <a:cs typeface="Arial" panose="020B0604020202020204" pitchFamily="34" charset="0"/>
              </a:rPr>
              <a:t>μ &lt; β〈</a:t>
            </a:r>
            <a:r>
              <a:rPr lang="en-US" sz="2000" dirty="0">
                <a:latin typeface="Arial" panose="020B0604020202020204" pitchFamily="34" charset="0"/>
                <a:cs typeface="Arial" panose="020B0604020202020204" pitchFamily="34" charset="0"/>
              </a:rPr>
              <a:t>k〉)</a:t>
            </a:r>
          </a:p>
          <a:p>
            <a:pPr lvl="1"/>
            <a:r>
              <a:rPr lang="en-US" sz="2000" dirty="0">
                <a:latin typeface="Arial" panose="020B0604020202020204" pitchFamily="34" charset="0"/>
                <a:cs typeface="Arial" panose="020B0604020202020204" pitchFamily="34" charset="0"/>
              </a:rPr>
              <a:t>Disease-free State (</a:t>
            </a:r>
            <a:r>
              <a:rPr lang="el-GR" sz="2000" dirty="0">
                <a:latin typeface="Arial" panose="020B0604020202020204" pitchFamily="34" charset="0"/>
                <a:cs typeface="Arial" panose="020B0604020202020204" pitchFamily="34" charset="0"/>
              </a:rPr>
              <a:t>μ &gt; β〈</a:t>
            </a:r>
            <a:r>
              <a:rPr lang="en-US" sz="2000" dirty="0">
                <a:latin typeface="Arial" panose="020B0604020202020204" pitchFamily="34" charset="0"/>
                <a:cs typeface="Arial" panose="020B0604020202020204" pitchFamily="34" charset="0"/>
              </a:rPr>
              <a:t>k〉)</a:t>
            </a:r>
          </a:p>
          <a:p>
            <a:pPr>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17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Epidemics</a:t>
            </a:r>
          </a:p>
        </p:txBody>
      </p:sp>
      <p:pic>
        <p:nvPicPr>
          <p:cNvPr id="5" name="Picture 4">
            <a:extLst>
              <a:ext uri="{FF2B5EF4-FFF2-40B4-BE49-F238E27FC236}">
                <a16:creationId xmlns:a16="http://schemas.microsoft.com/office/drawing/2014/main" id="{87F672BB-CCF5-11A7-373C-968E08CE5E5E}"/>
              </a:ext>
            </a:extLst>
          </p:cNvPr>
          <p:cNvPicPr>
            <a:picLocks noChangeAspect="1"/>
          </p:cNvPicPr>
          <p:nvPr/>
        </p:nvPicPr>
        <p:blipFill>
          <a:blip r:embed="rId3"/>
          <a:stretch>
            <a:fillRect/>
          </a:stretch>
        </p:blipFill>
        <p:spPr>
          <a:xfrm>
            <a:off x="2419161" y="833437"/>
            <a:ext cx="6572250" cy="6024563"/>
          </a:xfrm>
          <a:prstGeom prst="rect">
            <a:avLst/>
          </a:prstGeom>
        </p:spPr>
      </p:pic>
      <p:sp>
        <p:nvSpPr>
          <p:cNvPr id="7" name="TextBox 6">
            <a:extLst>
              <a:ext uri="{FF2B5EF4-FFF2-40B4-BE49-F238E27FC236}">
                <a16:creationId xmlns:a16="http://schemas.microsoft.com/office/drawing/2014/main" id="{27518152-0A15-3771-26C3-BE32823509FF}"/>
              </a:ext>
            </a:extLst>
          </p:cNvPr>
          <p:cNvSpPr txBox="1"/>
          <p:nvPr/>
        </p:nvSpPr>
        <p:spPr>
          <a:xfrm>
            <a:off x="152589" y="1197864"/>
            <a:ext cx="2663763" cy="495520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Exponential Regime</a:t>
            </a:r>
          </a:p>
          <a:p>
            <a:r>
              <a:rPr lang="en-US" sz="1600" dirty="0">
                <a:latin typeface="Arial" panose="020B0604020202020204" pitchFamily="34" charset="0"/>
                <a:cs typeface="Arial" panose="020B0604020202020204" pitchFamily="34" charset="0"/>
              </a:rPr>
              <a:t>Exponential growth in the number of infected individuals during the early stages of the epidemic.</a:t>
            </a:r>
          </a:p>
          <a:p>
            <a:r>
              <a:rPr lang="en-US" sz="2000"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Final Regime</a:t>
            </a:r>
          </a:p>
          <a:p>
            <a:r>
              <a:rPr lang="en-US" sz="1600" dirty="0">
                <a:latin typeface="Arial" panose="020B0604020202020204" pitchFamily="34" charset="0"/>
                <a:cs typeface="Arial" panose="020B0604020202020204" pitchFamily="34" charset="0"/>
              </a:rPr>
              <a:t>SI model everyone becomes infected,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(∞)=1</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SIS model a finite fraction of individuals are infected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&lt; 1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SIR model all infected nodes recover, hence the number of infected individuals goes to zero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149236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6108"/>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spTree>
    <p:extLst>
      <p:ext uri="{BB962C8B-B14F-4D97-AF65-F5344CB8AC3E}">
        <p14:creationId xmlns:p14="http://schemas.microsoft.com/office/powerpoint/2010/main" val="406977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sp>
        <p:nvSpPr>
          <p:cNvPr id="3" name="Rectangle 3">
            <a:extLst>
              <a:ext uri="{FF2B5EF4-FFF2-40B4-BE49-F238E27FC236}">
                <a16:creationId xmlns:a16="http://schemas.microsoft.com/office/drawing/2014/main" id="{EE896B38-0C2C-B2CB-B780-F847A6DCB39D}"/>
              </a:ext>
            </a:extLst>
          </p:cNvPr>
          <p:cNvSpPr txBox="1">
            <a:spLocks noChangeArrowheads="1"/>
          </p:cNvSpPr>
          <p:nvPr/>
        </p:nvSpPr>
        <p:spPr>
          <a:xfrm>
            <a:off x="152400" y="1524000"/>
            <a:ext cx="8839200" cy="4648200"/>
          </a:xfrm>
          <a:prstGeom prst="rect">
            <a:avLst/>
          </a:prstGeom>
          <a:noFill/>
          <a:ln/>
        </p:spPr>
        <p:txBody>
          <a:bodyPr vert="horz" lIns="90487" tIns="45720" rIns="90487"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sz="2200" b="1" dirty="0">
                <a:latin typeface="Arial" panose="020B0604020202020204" pitchFamily="34" charset="0"/>
                <a:cs typeface="Arial" panose="020B0604020202020204" pitchFamily="34" charset="0"/>
              </a:rPr>
              <a:t>Define the issue </a:t>
            </a:r>
            <a:r>
              <a:rPr lang="en-US" sz="2200" dirty="0">
                <a:latin typeface="Arial" panose="020B0604020202020204" pitchFamily="34" charset="0"/>
                <a:cs typeface="Arial" panose="020B0604020202020204" pitchFamily="34" charset="0"/>
              </a:rPr>
              <a:t>you are trying to understand</a:t>
            </a:r>
          </a:p>
          <a:p>
            <a:pPr lvl="1">
              <a:lnSpc>
                <a:spcPct val="80000"/>
              </a:lnSpc>
            </a:pPr>
            <a:r>
              <a:rPr lang="en-US" sz="2200" dirty="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despite our new sales effort, market share continues to fall”</a:t>
            </a:r>
          </a:p>
          <a:p>
            <a:pPr lvl="1">
              <a:lnSpc>
                <a:spcPct val="80000"/>
              </a:lnSpc>
            </a:pPr>
            <a:endParaRPr lang="en-US" sz="2200" i="1" dirty="0">
              <a:latin typeface="Arial" panose="020B0604020202020204" pitchFamily="34" charset="0"/>
              <a:cs typeface="Arial" panose="020B0604020202020204" pitchFamily="34" charset="0"/>
            </a:endParaRPr>
          </a:p>
          <a:p>
            <a:pPr>
              <a:lnSpc>
                <a:spcPct val="80000"/>
              </a:lnSpc>
              <a:buFontTx/>
              <a:buNone/>
            </a:pPr>
            <a:r>
              <a:rPr lang="en-US" sz="2200" dirty="0">
                <a:latin typeface="Arial" panose="020B0604020202020204" pitchFamily="34" charset="0"/>
                <a:cs typeface="Arial" panose="020B0604020202020204" pitchFamily="34" charset="0"/>
              </a:rPr>
              <a:t>List the </a:t>
            </a:r>
            <a:r>
              <a:rPr lang="en-US" sz="2200" b="1" dirty="0">
                <a:latin typeface="Arial" panose="020B0604020202020204" pitchFamily="34" charset="0"/>
                <a:cs typeface="Arial" panose="020B0604020202020204" pitchFamily="34" charset="0"/>
              </a:rPr>
              <a:t>variables</a:t>
            </a:r>
            <a:r>
              <a:rPr lang="en-US" sz="2200" dirty="0">
                <a:latin typeface="Arial" panose="020B0604020202020204" pitchFamily="34" charset="0"/>
                <a:cs typeface="Arial" panose="020B0604020202020204" pitchFamily="34" charset="0"/>
              </a:rPr>
              <a:t> that seem to be important</a:t>
            </a:r>
          </a:p>
          <a:p>
            <a:pPr lvl="1">
              <a:lnSpc>
                <a:spcPct val="80000"/>
              </a:lnSpc>
            </a:pPr>
            <a:r>
              <a:rPr lang="en-US" sz="2200" dirty="0">
                <a:latin typeface="Arial" panose="020B0604020202020204" pitchFamily="34" charset="0"/>
                <a:cs typeface="Arial" panose="020B0604020202020204" pitchFamily="34" charset="0"/>
              </a:rPr>
              <a:t>outcomes (profit, quality, market share)</a:t>
            </a:r>
          </a:p>
          <a:p>
            <a:pPr lvl="1">
              <a:lnSpc>
                <a:spcPct val="80000"/>
              </a:lnSpc>
            </a:pPr>
            <a:r>
              <a:rPr lang="en-US" sz="2200" dirty="0">
                <a:latin typeface="Arial" panose="020B0604020202020204" pitchFamily="34" charset="0"/>
                <a:cs typeface="Arial" panose="020B0604020202020204" pitchFamily="34" charset="0"/>
              </a:rPr>
              <a:t>decisions (price, production pressure)</a:t>
            </a:r>
          </a:p>
          <a:p>
            <a:pPr lvl="1">
              <a:lnSpc>
                <a:spcPct val="80000"/>
              </a:lnSpc>
            </a:pPr>
            <a:endParaRPr lang="en-US" sz="2200" dirty="0">
              <a:latin typeface="Arial" panose="020B0604020202020204" pitchFamily="34" charset="0"/>
              <a:cs typeface="Arial" panose="020B0604020202020204" pitchFamily="34" charset="0"/>
            </a:endParaRPr>
          </a:p>
          <a:p>
            <a:pPr>
              <a:lnSpc>
                <a:spcPct val="80000"/>
              </a:lnSpc>
              <a:buFontTx/>
              <a:buNone/>
            </a:pPr>
            <a:r>
              <a:rPr lang="en-US" sz="2200" dirty="0">
                <a:latin typeface="Arial" panose="020B0604020202020204" pitchFamily="34" charset="0"/>
                <a:cs typeface="Arial" panose="020B0604020202020204" pitchFamily="34" charset="0"/>
              </a:rPr>
              <a:t>Sketch the </a:t>
            </a:r>
            <a:r>
              <a:rPr lang="en-US" sz="2200" b="1" dirty="0">
                <a:latin typeface="Arial" panose="020B0604020202020204" pitchFamily="34" charset="0"/>
                <a:cs typeface="Arial" panose="020B0604020202020204" pitchFamily="34" charset="0"/>
              </a:rPr>
              <a:t>behavior</a:t>
            </a:r>
            <a:r>
              <a:rPr lang="en-US" sz="2200" dirty="0">
                <a:latin typeface="Arial" panose="020B0604020202020204" pitchFamily="34" charset="0"/>
                <a:cs typeface="Arial" panose="020B0604020202020204" pitchFamily="34" charset="0"/>
              </a:rPr>
              <a:t> of a few key variables</a:t>
            </a:r>
          </a:p>
          <a:p>
            <a:pPr lvl="1">
              <a:lnSpc>
                <a:spcPct val="80000"/>
              </a:lnSpc>
              <a:buFontTx/>
              <a:buChar char=" "/>
            </a:pPr>
            <a:endParaRPr lang="en-US" sz="2200" dirty="0">
              <a:latin typeface="Arial" panose="020B0604020202020204" pitchFamily="34" charset="0"/>
              <a:cs typeface="Arial" panose="020B0604020202020204" pitchFamily="34" charset="0"/>
            </a:endParaRPr>
          </a:p>
          <a:p>
            <a:pPr lvl="1">
              <a:lnSpc>
                <a:spcPct val="80000"/>
              </a:lnSpc>
              <a:buFontTx/>
              <a:buChar char=" "/>
            </a:pPr>
            <a:endParaRPr lang="en-US" sz="2200" dirty="0">
              <a:latin typeface="Arial" panose="020B0604020202020204" pitchFamily="34" charset="0"/>
              <a:cs typeface="Arial" panose="020B0604020202020204" pitchFamily="34" charset="0"/>
            </a:endParaRPr>
          </a:p>
          <a:p>
            <a:pPr lvl="1">
              <a:lnSpc>
                <a:spcPct val="80000"/>
              </a:lnSpc>
              <a:buFontTx/>
              <a:buChar char=" "/>
            </a:pPr>
            <a:endParaRPr lang="en-US" sz="2200" dirty="0">
              <a:latin typeface="Arial" panose="020B0604020202020204" pitchFamily="34" charset="0"/>
              <a:cs typeface="Arial" panose="020B0604020202020204" pitchFamily="34" charset="0"/>
            </a:endParaRPr>
          </a:p>
          <a:p>
            <a:pPr lvl="1">
              <a:lnSpc>
                <a:spcPct val="80000"/>
              </a:lnSpc>
              <a:buFontTx/>
              <a:buChar char=" "/>
            </a:pPr>
            <a:endParaRPr lang="en-US" sz="2200" dirty="0">
              <a:latin typeface="Arial" panose="020B0604020202020204" pitchFamily="34" charset="0"/>
              <a:cs typeface="Arial" panose="020B0604020202020204" pitchFamily="34" charset="0"/>
            </a:endParaRPr>
          </a:p>
          <a:p>
            <a:pPr>
              <a:lnSpc>
                <a:spcPct val="80000"/>
              </a:lnSpc>
              <a:buFontTx/>
              <a:buNone/>
            </a:pPr>
            <a:r>
              <a:rPr lang="en-US" sz="2200" dirty="0">
                <a:latin typeface="Arial" panose="020B0604020202020204" pitchFamily="34" charset="0"/>
                <a:cs typeface="Arial" panose="020B0604020202020204" pitchFamily="34" charset="0"/>
              </a:rPr>
              <a:t>Determine the appropriate </a:t>
            </a:r>
            <a:r>
              <a:rPr lang="en-US" sz="2200" b="1" dirty="0">
                <a:latin typeface="Arial" panose="020B0604020202020204" pitchFamily="34" charset="0"/>
                <a:cs typeface="Arial" panose="020B0604020202020204" pitchFamily="34" charset="0"/>
              </a:rPr>
              <a:t>time horizon </a:t>
            </a:r>
            <a:r>
              <a:rPr lang="en-US" sz="2200" dirty="0">
                <a:latin typeface="Arial" panose="020B0604020202020204" pitchFamily="34" charset="0"/>
                <a:cs typeface="Arial" panose="020B0604020202020204" pitchFamily="34" charset="0"/>
              </a:rPr>
              <a:t>for your analysis</a:t>
            </a:r>
          </a:p>
        </p:txBody>
      </p:sp>
      <p:grpSp>
        <p:nvGrpSpPr>
          <p:cNvPr id="18" name="Group 17">
            <a:extLst>
              <a:ext uri="{FF2B5EF4-FFF2-40B4-BE49-F238E27FC236}">
                <a16:creationId xmlns:a16="http://schemas.microsoft.com/office/drawing/2014/main" id="{B6496EB8-C4EB-9929-7AB4-F9320569B555}"/>
              </a:ext>
            </a:extLst>
          </p:cNvPr>
          <p:cNvGrpSpPr/>
          <p:nvPr/>
        </p:nvGrpSpPr>
        <p:grpSpPr>
          <a:xfrm>
            <a:off x="1874749" y="4419369"/>
            <a:ext cx="4006849" cy="1331912"/>
            <a:chOff x="1854201" y="4183063"/>
            <a:chExt cx="4006849" cy="1331912"/>
          </a:xfrm>
        </p:grpSpPr>
        <p:sp>
          <p:nvSpPr>
            <p:cNvPr id="13" name="Line 4">
              <a:extLst>
                <a:ext uri="{FF2B5EF4-FFF2-40B4-BE49-F238E27FC236}">
                  <a16:creationId xmlns:a16="http://schemas.microsoft.com/office/drawing/2014/main" id="{E3F83AA2-C787-8865-CAAB-B3FD299E163D}"/>
                </a:ext>
              </a:extLst>
            </p:cNvPr>
            <p:cNvSpPr>
              <a:spLocks noChangeShapeType="1"/>
            </p:cNvSpPr>
            <p:nvPr/>
          </p:nvSpPr>
          <p:spPr bwMode="auto">
            <a:xfrm>
              <a:off x="2667000" y="4249738"/>
              <a:ext cx="0" cy="1054100"/>
            </a:xfrm>
            <a:prstGeom prst="line">
              <a:avLst/>
            </a:prstGeom>
            <a:noFill/>
            <a:ln w="12700">
              <a:solidFill>
                <a:schemeClr val="tx1"/>
              </a:solidFill>
              <a:round/>
              <a:headEnd/>
              <a:tailEnd/>
            </a:ln>
            <a:effectLst/>
          </p:spPr>
          <p:txBody>
            <a:bodyPr wrap="none" anchor="ctr"/>
            <a:lstStyle/>
            <a:p>
              <a:endParaRPr lang="en-US"/>
            </a:p>
          </p:txBody>
        </p:sp>
        <p:sp>
          <p:nvSpPr>
            <p:cNvPr id="14" name="Line 5">
              <a:extLst>
                <a:ext uri="{FF2B5EF4-FFF2-40B4-BE49-F238E27FC236}">
                  <a16:creationId xmlns:a16="http://schemas.microsoft.com/office/drawing/2014/main" id="{81F8A3CB-B823-6B98-A5B0-E996C1C92F05}"/>
                </a:ext>
              </a:extLst>
            </p:cNvPr>
            <p:cNvSpPr>
              <a:spLocks noChangeShapeType="1"/>
            </p:cNvSpPr>
            <p:nvPr/>
          </p:nvSpPr>
          <p:spPr bwMode="auto">
            <a:xfrm>
              <a:off x="2520950" y="5157788"/>
              <a:ext cx="3340100" cy="0"/>
            </a:xfrm>
            <a:prstGeom prst="line">
              <a:avLst/>
            </a:prstGeom>
            <a:noFill/>
            <a:ln w="12700">
              <a:solidFill>
                <a:schemeClr val="tx1"/>
              </a:solidFill>
              <a:round/>
              <a:headEnd/>
              <a:tailEnd/>
            </a:ln>
            <a:effectLst/>
          </p:spPr>
          <p:txBody>
            <a:bodyPr wrap="none" anchor="ctr"/>
            <a:lstStyle/>
            <a:p>
              <a:endParaRPr lang="en-US"/>
            </a:p>
          </p:txBody>
        </p:sp>
        <p:sp>
          <p:nvSpPr>
            <p:cNvPr id="15" name="Arc 6">
              <a:extLst>
                <a:ext uri="{FF2B5EF4-FFF2-40B4-BE49-F238E27FC236}">
                  <a16:creationId xmlns:a16="http://schemas.microsoft.com/office/drawing/2014/main" id="{667147A5-965A-9E1E-71A1-E673870FFBDE}"/>
                </a:ext>
              </a:extLst>
            </p:cNvPr>
            <p:cNvSpPr>
              <a:spLocks/>
            </p:cNvSpPr>
            <p:nvPr/>
          </p:nvSpPr>
          <p:spPr bwMode="auto">
            <a:xfrm>
              <a:off x="3048000" y="4403725"/>
              <a:ext cx="984250" cy="374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16" name="Rectangle 8">
              <a:extLst>
                <a:ext uri="{FF2B5EF4-FFF2-40B4-BE49-F238E27FC236}">
                  <a16:creationId xmlns:a16="http://schemas.microsoft.com/office/drawing/2014/main" id="{0F6C1B40-B1E6-2660-4434-C7898CCACF73}"/>
                </a:ext>
              </a:extLst>
            </p:cNvPr>
            <p:cNvSpPr>
              <a:spLocks noChangeArrowheads="1"/>
            </p:cNvSpPr>
            <p:nvPr/>
          </p:nvSpPr>
          <p:spPr bwMode="auto">
            <a:xfrm>
              <a:off x="5243513" y="5181600"/>
              <a:ext cx="565150" cy="333375"/>
            </a:xfrm>
            <a:prstGeom prst="rect">
              <a:avLst/>
            </a:prstGeom>
            <a:noFill/>
            <a:ln w="12700">
              <a:noFill/>
              <a:miter lim="800000"/>
              <a:headEnd/>
              <a:tailEnd/>
            </a:ln>
            <a:effectLst/>
          </p:spPr>
          <p:txBody>
            <a:bodyPr wrap="none" lIns="90487" tIns="44450" rIns="90487" bIns="44450">
              <a:spAutoFit/>
            </a:bodyPr>
            <a:lstStyle/>
            <a:p>
              <a:r>
                <a:rPr lang="en-US" sz="1600" b="0">
                  <a:latin typeface="Helvetica" pitchFamily="34" charset="0"/>
                </a:rPr>
                <a:t>time</a:t>
              </a:r>
            </a:p>
          </p:txBody>
        </p:sp>
        <p:sp>
          <p:nvSpPr>
            <p:cNvPr id="17" name="Rectangle 9">
              <a:extLst>
                <a:ext uri="{FF2B5EF4-FFF2-40B4-BE49-F238E27FC236}">
                  <a16:creationId xmlns:a16="http://schemas.microsoft.com/office/drawing/2014/main" id="{8A7FCD41-5A36-9DCD-F3F6-03619279C826}"/>
                </a:ext>
              </a:extLst>
            </p:cNvPr>
            <p:cNvSpPr>
              <a:spLocks noChangeArrowheads="1"/>
            </p:cNvSpPr>
            <p:nvPr/>
          </p:nvSpPr>
          <p:spPr bwMode="auto">
            <a:xfrm>
              <a:off x="1854201" y="4183063"/>
              <a:ext cx="1003300" cy="577850"/>
            </a:xfrm>
            <a:prstGeom prst="rect">
              <a:avLst/>
            </a:prstGeom>
            <a:noFill/>
            <a:ln w="12700">
              <a:noFill/>
              <a:miter lim="800000"/>
              <a:headEnd/>
              <a:tailEnd/>
            </a:ln>
            <a:effectLst/>
          </p:spPr>
          <p:txBody>
            <a:bodyPr lIns="90487" tIns="44450" rIns="90487" bIns="44450">
              <a:spAutoFit/>
            </a:bodyPr>
            <a:lstStyle/>
            <a:p>
              <a:r>
                <a:rPr lang="en-US" sz="1600" b="0" dirty="0">
                  <a:latin typeface="Helvetica" pitchFamily="34" charset="0"/>
                </a:rPr>
                <a:t>market share</a:t>
              </a:r>
            </a:p>
          </p:txBody>
        </p:sp>
      </p:grpSp>
    </p:spTree>
    <p:extLst>
      <p:ext uri="{BB962C8B-B14F-4D97-AF65-F5344CB8AC3E}">
        <p14:creationId xmlns:p14="http://schemas.microsoft.com/office/powerpoint/2010/main" val="1885537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pic>
        <p:nvPicPr>
          <p:cNvPr id="3" name="Picture 3">
            <a:extLst>
              <a:ext uri="{FF2B5EF4-FFF2-40B4-BE49-F238E27FC236}">
                <a16:creationId xmlns:a16="http://schemas.microsoft.com/office/drawing/2014/main" id="{0015482F-7C2F-5B93-504A-5B85F9D16F8C}"/>
              </a:ext>
            </a:extLst>
          </p:cNvPr>
          <p:cNvPicPr>
            <a:picLocks noChangeAspect="1" noChangeArrowheads="1"/>
          </p:cNvPicPr>
          <p:nvPr/>
        </p:nvPicPr>
        <p:blipFill>
          <a:blip r:embed="rId3"/>
          <a:srcRect/>
          <a:stretch>
            <a:fillRect/>
          </a:stretch>
        </p:blipFill>
        <p:spPr bwMode="auto">
          <a:xfrm>
            <a:off x="2971800" y="914400"/>
            <a:ext cx="3073400" cy="4902200"/>
          </a:xfrm>
          <a:prstGeom prst="rect">
            <a:avLst/>
          </a:prstGeom>
          <a:noFill/>
          <a:ln w="9525">
            <a:noFill/>
            <a:miter lim="800000"/>
            <a:headEnd/>
            <a:tailEnd/>
          </a:ln>
          <a:effectLst/>
        </p:spPr>
      </p:pic>
    </p:spTree>
    <p:extLst>
      <p:ext uri="{BB962C8B-B14F-4D97-AF65-F5344CB8AC3E}">
        <p14:creationId xmlns:p14="http://schemas.microsoft.com/office/powerpoint/2010/main" val="1245514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pic>
        <p:nvPicPr>
          <p:cNvPr id="4" name="Picture 3">
            <a:extLst>
              <a:ext uri="{FF2B5EF4-FFF2-40B4-BE49-F238E27FC236}">
                <a16:creationId xmlns:a16="http://schemas.microsoft.com/office/drawing/2014/main" id="{753D6855-D050-0DD1-353C-CF413ABEC98F}"/>
              </a:ext>
            </a:extLst>
          </p:cNvPr>
          <p:cNvPicPr>
            <a:picLocks noChangeAspect="1" noChangeArrowheads="1"/>
          </p:cNvPicPr>
          <p:nvPr/>
        </p:nvPicPr>
        <p:blipFill>
          <a:blip r:embed="rId3"/>
          <a:srcRect/>
          <a:stretch>
            <a:fillRect/>
          </a:stretch>
        </p:blipFill>
        <p:spPr bwMode="auto">
          <a:xfrm>
            <a:off x="600501" y="937946"/>
            <a:ext cx="8366077" cy="5882398"/>
          </a:xfrm>
          <a:prstGeom prst="rect">
            <a:avLst/>
          </a:prstGeom>
          <a:noFill/>
          <a:ln w="12700">
            <a:noFill/>
            <a:miter lim="800000"/>
            <a:headEnd/>
            <a:tailEnd/>
          </a:ln>
          <a:effectLst/>
        </p:spPr>
      </p:pic>
    </p:spTree>
    <p:extLst>
      <p:ext uri="{BB962C8B-B14F-4D97-AF65-F5344CB8AC3E}">
        <p14:creationId xmlns:p14="http://schemas.microsoft.com/office/powerpoint/2010/main" val="248202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6108"/>
            <a:ext cx="9144000" cy="838200"/>
          </a:xfrm>
        </p:spPr>
        <p:txBody>
          <a:bodyPr/>
          <a:lstStyle/>
          <a:p>
            <a:r>
              <a:rPr lang="en-US" dirty="0">
                <a:latin typeface="Arial" panose="020B0604020202020204" pitchFamily="34" charset="0"/>
                <a:cs typeface="Arial" panose="020B0604020202020204" pitchFamily="34" charset="0"/>
              </a:rPr>
              <a:t>Information Cascade</a:t>
            </a:r>
          </a:p>
        </p:txBody>
      </p:sp>
    </p:spTree>
    <p:extLst>
      <p:ext uri="{BB962C8B-B14F-4D97-AF65-F5344CB8AC3E}">
        <p14:creationId xmlns:p14="http://schemas.microsoft.com/office/powerpoint/2010/main" val="4162171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pic>
        <p:nvPicPr>
          <p:cNvPr id="3" name="Picture 4">
            <a:extLst>
              <a:ext uri="{FF2B5EF4-FFF2-40B4-BE49-F238E27FC236}">
                <a16:creationId xmlns:a16="http://schemas.microsoft.com/office/drawing/2014/main" id="{EF815D9E-7386-1064-391D-15ABAEBD9309}"/>
              </a:ext>
            </a:extLst>
          </p:cNvPr>
          <p:cNvPicPr>
            <a:picLocks noChangeAspect="1" noChangeArrowheads="1"/>
          </p:cNvPicPr>
          <p:nvPr/>
        </p:nvPicPr>
        <p:blipFill>
          <a:blip r:embed="rId3"/>
          <a:srcRect/>
          <a:stretch>
            <a:fillRect/>
          </a:stretch>
        </p:blipFill>
        <p:spPr bwMode="auto">
          <a:xfrm>
            <a:off x="685800" y="914400"/>
            <a:ext cx="7632700" cy="4418013"/>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49B1AA5F-FFB7-4E7C-33DA-AB0E2AA724DC}"/>
              </a:ext>
            </a:extLst>
          </p:cNvPr>
          <p:cNvSpPr txBox="1">
            <a:spLocks noChangeArrowheads="1"/>
          </p:cNvSpPr>
          <p:nvPr/>
        </p:nvSpPr>
        <p:spPr>
          <a:xfrm>
            <a:off x="368490" y="5776155"/>
            <a:ext cx="8775510" cy="674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Balancing loops, denoted with a B, work to bring systems towards stability.</a:t>
            </a:r>
          </a:p>
          <a:p>
            <a:pPr>
              <a:buFont typeface="Courier New" panose="02070309020205020404" pitchFamily="49" charset="0"/>
              <a:buChar char="o"/>
            </a:pPr>
            <a:r>
              <a:rPr lang="en-US" sz="2000" dirty="0">
                <a:latin typeface="Arial" panose="020B0604020202020204" pitchFamily="34" charset="0"/>
                <a:cs typeface="Arial" panose="020B0604020202020204" pitchFamily="34" charset="0"/>
              </a:rPr>
              <a:t>R means reinforcing loop </a:t>
            </a:r>
          </a:p>
        </p:txBody>
      </p:sp>
    </p:spTree>
    <p:extLst>
      <p:ext uri="{BB962C8B-B14F-4D97-AF65-F5344CB8AC3E}">
        <p14:creationId xmlns:p14="http://schemas.microsoft.com/office/powerpoint/2010/main" val="394203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pic>
        <p:nvPicPr>
          <p:cNvPr id="7" name="Picture 2">
            <a:extLst>
              <a:ext uri="{FF2B5EF4-FFF2-40B4-BE49-F238E27FC236}">
                <a16:creationId xmlns:a16="http://schemas.microsoft.com/office/drawing/2014/main" id="{4D90020F-8654-72F0-2F5E-FE6A3F7B653D}"/>
              </a:ext>
            </a:extLst>
          </p:cNvPr>
          <p:cNvPicPr>
            <a:picLocks noChangeAspect="1" noChangeArrowheads="1"/>
          </p:cNvPicPr>
          <p:nvPr/>
        </p:nvPicPr>
        <p:blipFill>
          <a:blip r:embed="rId3"/>
          <a:srcRect/>
          <a:stretch>
            <a:fillRect/>
          </a:stretch>
        </p:blipFill>
        <p:spPr bwMode="auto">
          <a:xfrm>
            <a:off x="236561" y="711958"/>
            <a:ext cx="3956050" cy="3497263"/>
          </a:xfrm>
          <a:prstGeom prst="rect">
            <a:avLst/>
          </a:prstGeom>
          <a:noFill/>
          <a:ln w="9525">
            <a:noFill/>
            <a:miter lim="800000"/>
            <a:headEnd/>
            <a:tailEnd/>
          </a:ln>
          <a:effectLst/>
        </p:spPr>
      </p:pic>
      <p:pic>
        <p:nvPicPr>
          <p:cNvPr id="8" name="Picture 3">
            <a:extLst>
              <a:ext uri="{FF2B5EF4-FFF2-40B4-BE49-F238E27FC236}">
                <a16:creationId xmlns:a16="http://schemas.microsoft.com/office/drawing/2014/main" id="{0F9B7938-FE68-FFC4-2E20-847C976B15D1}"/>
              </a:ext>
            </a:extLst>
          </p:cNvPr>
          <p:cNvPicPr>
            <a:picLocks noChangeAspect="1" noChangeArrowheads="1"/>
          </p:cNvPicPr>
          <p:nvPr/>
        </p:nvPicPr>
        <p:blipFill>
          <a:blip r:embed="rId4"/>
          <a:srcRect r="8000"/>
          <a:stretch>
            <a:fillRect/>
          </a:stretch>
        </p:blipFill>
        <p:spPr bwMode="auto">
          <a:xfrm>
            <a:off x="3886200" y="3505200"/>
            <a:ext cx="5257800" cy="3225800"/>
          </a:xfrm>
          <a:prstGeom prst="rect">
            <a:avLst/>
          </a:prstGeom>
          <a:noFill/>
          <a:ln w="9525">
            <a:noFill/>
            <a:miter lim="800000"/>
            <a:headEnd/>
            <a:tailEnd/>
          </a:ln>
          <a:effectLst/>
        </p:spPr>
      </p:pic>
      <p:sp>
        <p:nvSpPr>
          <p:cNvPr id="9" name="Line 4">
            <a:extLst>
              <a:ext uri="{FF2B5EF4-FFF2-40B4-BE49-F238E27FC236}">
                <a16:creationId xmlns:a16="http://schemas.microsoft.com/office/drawing/2014/main" id="{217A9AC2-AFE1-58A4-2E03-6D61581898E0}"/>
              </a:ext>
            </a:extLst>
          </p:cNvPr>
          <p:cNvSpPr>
            <a:spLocks noChangeShapeType="1"/>
          </p:cNvSpPr>
          <p:nvPr/>
        </p:nvSpPr>
        <p:spPr bwMode="auto">
          <a:xfrm>
            <a:off x="3505200" y="2895600"/>
            <a:ext cx="914400" cy="533400"/>
          </a:xfrm>
          <a:prstGeom prst="line">
            <a:avLst/>
          </a:prstGeom>
          <a:noFill/>
          <a:ln w="76200">
            <a:solidFill>
              <a:schemeClr val="tx1"/>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3388316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pic>
        <p:nvPicPr>
          <p:cNvPr id="3" name="Picture 2">
            <a:extLst>
              <a:ext uri="{FF2B5EF4-FFF2-40B4-BE49-F238E27FC236}">
                <a16:creationId xmlns:a16="http://schemas.microsoft.com/office/drawing/2014/main" id="{D5AB3579-5454-E9E7-AC09-A78CE59D518C}"/>
              </a:ext>
            </a:extLst>
          </p:cNvPr>
          <p:cNvPicPr>
            <a:picLocks noChangeAspect="1" noChangeArrowheads="1"/>
          </p:cNvPicPr>
          <p:nvPr/>
        </p:nvPicPr>
        <p:blipFill>
          <a:blip r:embed="rId3"/>
          <a:srcRect/>
          <a:stretch>
            <a:fillRect/>
          </a:stretch>
        </p:blipFill>
        <p:spPr bwMode="auto">
          <a:xfrm>
            <a:off x="-129654" y="824457"/>
            <a:ext cx="4419600" cy="3101975"/>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7685E92C-8E2D-B665-0D2F-027186319046}"/>
              </a:ext>
            </a:extLst>
          </p:cNvPr>
          <p:cNvPicPr>
            <a:picLocks noChangeAspect="1" noChangeArrowheads="1"/>
          </p:cNvPicPr>
          <p:nvPr/>
        </p:nvPicPr>
        <p:blipFill>
          <a:blip r:embed="rId4"/>
          <a:srcRect/>
          <a:stretch>
            <a:fillRect/>
          </a:stretch>
        </p:blipFill>
        <p:spPr bwMode="auto">
          <a:xfrm>
            <a:off x="2680932" y="3233287"/>
            <a:ext cx="6572250" cy="3673475"/>
          </a:xfrm>
          <a:prstGeom prst="rect">
            <a:avLst/>
          </a:prstGeom>
          <a:noFill/>
          <a:ln w="9525">
            <a:noFill/>
            <a:miter lim="800000"/>
            <a:headEnd/>
            <a:tailEnd/>
          </a:ln>
          <a:effectLst/>
        </p:spPr>
      </p:pic>
      <p:sp>
        <p:nvSpPr>
          <p:cNvPr id="5" name="Line 4">
            <a:extLst>
              <a:ext uri="{FF2B5EF4-FFF2-40B4-BE49-F238E27FC236}">
                <a16:creationId xmlns:a16="http://schemas.microsoft.com/office/drawing/2014/main" id="{6EFA61C9-7A84-EC72-2C32-52E9941D527C}"/>
              </a:ext>
            </a:extLst>
          </p:cNvPr>
          <p:cNvSpPr>
            <a:spLocks noChangeShapeType="1"/>
          </p:cNvSpPr>
          <p:nvPr/>
        </p:nvSpPr>
        <p:spPr bwMode="auto">
          <a:xfrm>
            <a:off x="3996519" y="3393032"/>
            <a:ext cx="914400" cy="533400"/>
          </a:xfrm>
          <a:prstGeom prst="line">
            <a:avLst/>
          </a:prstGeom>
          <a:noFill/>
          <a:ln w="76200">
            <a:solidFill>
              <a:schemeClr val="tx1"/>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3602588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sp>
        <p:nvSpPr>
          <p:cNvPr id="7" name="Text Box 3">
            <a:extLst>
              <a:ext uri="{FF2B5EF4-FFF2-40B4-BE49-F238E27FC236}">
                <a16:creationId xmlns:a16="http://schemas.microsoft.com/office/drawing/2014/main" id="{7D144C63-88AA-FFD7-6E80-3E87AB25ED64}"/>
              </a:ext>
            </a:extLst>
          </p:cNvPr>
          <p:cNvSpPr txBox="1">
            <a:spLocks noChangeArrowheads="1"/>
          </p:cNvSpPr>
          <p:nvPr/>
        </p:nvSpPr>
        <p:spPr bwMode="auto">
          <a:xfrm>
            <a:off x="797256" y="4454525"/>
            <a:ext cx="8346743" cy="2292350"/>
          </a:xfrm>
          <a:prstGeom prst="rect">
            <a:avLst/>
          </a:prstGeom>
          <a:noFill/>
          <a:ln w="9525">
            <a:noFill/>
            <a:miter lim="800000"/>
            <a:headEnd/>
            <a:tailEnd/>
          </a:ln>
          <a:effectLst/>
        </p:spPr>
        <p:txBody>
          <a:bodyPr wrap="square">
            <a:spAutoFit/>
          </a:bodyPr>
          <a:lstStyle/>
          <a:p>
            <a:r>
              <a:rPr lang="en-US" sz="1600" b="0" dirty="0">
                <a:latin typeface="Arial" panose="020B0604020202020204" pitchFamily="34" charset="0"/>
                <a:cs typeface="Arial" panose="020B0604020202020204" pitchFamily="34" charset="0"/>
              </a:rPr>
              <a:t>Infection Rate = Contacts Between Infected And Uninfected*Infectivity</a:t>
            </a:r>
          </a:p>
          <a:p>
            <a:endParaRPr lang="en-US" sz="1600" b="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Contacts Between Infected And Uninfected = Total Susceptible Contacts*</a:t>
            </a:r>
          </a:p>
          <a:p>
            <a:r>
              <a:rPr lang="en-US" sz="1600" b="0" dirty="0">
                <a:latin typeface="Arial" panose="020B0604020202020204" pitchFamily="34" charset="0"/>
                <a:cs typeface="Arial" panose="020B0604020202020204" pitchFamily="34" charset="0"/>
              </a:rPr>
              <a:t>			  	 Probability of Contact with Infected Person</a:t>
            </a:r>
          </a:p>
          <a:p>
            <a:endParaRPr lang="en-US" sz="1600" b="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Probability of Contact with Infected Person  =      </a:t>
            </a:r>
            <a:r>
              <a:rPr lang="en-US" sz="1600" b="0" u="sng" dirty="0">
                <a:latin typeface="Arial" panose="020B0604020202020204" pitchFamily="34" charset="0"/>
                <a:cs typeface="Arial" panose="020B0604020202020204" pitchFamily="34" charset="0"/>
              </a:rPr>
              <a:t>Infected Population</a:t>
            </a:r>
          </a:p>
          <a:p>
            <a:r>
              <a:rPr lang="en-US" sz="1600" b="0" u="sng"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	Total Population</a:t>
            </a:r>
          </a:p>
          <a:p>
            <a:endParaRPr lang="en-US" sz="1600" b="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Susceptible Contacts = Susceptible Population* Contact Frequency</a:t>
            </a:r>
          </a:p>
        </p:txBody>
      </p:sp>
      <p:pic>
        <p:nvPicPr>
          <p:cNvPr id="8" name="Picture 4">
            <a:extLst>
              <a:ext uri="{FF2B5EF4-FFF2-40B4-BE49-F238E27FC236}">
                <a16:creationId xmlns:a16="http://schemas.microsoft.com/office/drawing/2014/main" id="{E185B9C1-9EF4-1EFB-9B32-5A49E0CEEDA8}"/>
              </a:ext>
            </a:extLst>
          </p:cNvPr>
          <p:cNvPicPr>
            <a:picLocks noChangeAspect="1" noChangeArrowheads="1"/>
          </p:cNvPicPr>
          <p:nvPr/>
        </p:nvPicPr>
        <p:blipFill>
          <a:blip r:embed="rId3"/>
          <a:srcRect/>
          <a:stretch>
            <a:fillRect/>
          </a:stretch>
        </p:blipFill>
        <p:spPr bwMode="auto">
          <a:xfrm>
            <a:off x="768350" y="838200"/>
            <a:ext cx="7607300" cy="3413125"/>
          </a:xfrm>
          <a:prstGeom prst="rect">
            <a:avLst/>
          </a:prstGeom>
          <a:noFill/>
          <a:ln w="9525">
            <a:noFill/>
            <a:miter lim="800000"/>
            <a:headEnd/>
            <a:tailEnd/>
          </a:ln>
          <a:effectLst/>
        </p:spPr>
      </p:pic>
    </p:spTree>
    <p:extLst>
      <p:ext uri="{BB962C8B-B14F-4D97-AF65-F5344CB8AC3E}">
        <p14:creationId xmlns:p14="http://schemas.microsoft.com/office/powerpoint/2010/main" val="1468726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latin typeface="Arial" panose="020B0604020202020204" pitchFamily="34" charset="0"/>
                <a:cs typeface="Arial" panose="020B0604020202020204" pitchFamily="34" charset="0"/>
              </a:rPr>
              <a:t>System Dynamics and Causal Loops</a:t>
            </a:r>
          </a:p>
        </p:txBody>
      </p:sp>
      <p:pic>
        <p:nvPicPr>
          <p:cNvPr id="6" name="Picture 5" descr="Diagram&#10;&#10;Description automatically generated">
            <a:extLst>
              <a:ext uri="{FF2B5EF4-FFF2-40B4-BE49-F238E27FC236}">
                <a16:creationId xmlns:a16="http://schemas.microsoft.com/office/drawing/2014/main" id="{C6B631E5-026E-4818-D378-55DB1A00F27E}"/>
              </a:ext>
            </a:extLst>
          </p:cNvPr>
          <p:cNvPicPr>
            <a:picLocks noChangeAspect="1"/>
          </p:cNvPicPr>
          <p:nvPr/>
        </p:nvPicPr>
        <p:blipFill>
          <a:blip r:embed="rId3"/>
          <a:stretch>
            <a:fillRect/>
          </a:stretch>
        </p:blipFill>
        <p:spPr>
          <a:xfrm>
            <a:off x="4360651" y="838200"/>
            <a:ext cx="4783349" cy="6019800"/>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89483F24-FF6A-27C3-1D61-FC61A89093C8}"/>
              </a:ext>
            </a:extLst>
          </p:cNvPr>
          <p:cNvPicPr>
            <a:picLocks noChangeAspect="1"/>
          </p:cNvPicPr>
          <p:nvPr/>
        </p:nvPicPr>
        <p:blipFill>
          <a:blip r:embed="rId4"/>
          <a:stretch>
            <a:fillRect/>
          </a:stretch>
        </p:blipFill>
        <p:spPr>
          <a:xfrm>
            <a:off x="897155" y="2920461"/>
            <a:ext cx="2777863" cy="1303195"/>
          </a:xfrm>
          <a:prstGeom prst="rect">
            <a:avLst/>
          </a:prstGeom>
        </p:spPr>
      </p:pic>
    </p:spTree>
    <p:extLst>
      <p:ext uri="{BB962C8B-B14F-4D97-AF65-F5344CB8AC3E}">
        <p14:creationId xmlns:p14="http://schemas.microsoft.com/office/powerpoint/2010/main" val="377786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a:t>
            </a:r>
          </a:p>
        </p:txBody>
      </p:sp>
      <p:sp>
        <p:nvSpPr>
          <p:cNvPr id="6" name="TextBox 5">
            <a:extLst>
              <a:ext uri="{FF2B5EF4-FFF2-40B4-BE49-F238E27FC236}">
                <a16:creationId xmlns:a16="http://schemas.microsoft.com/office/drawing/2014/main" id="{ECC50865-71C7-2F7B-66CB-F6496DE76BB0}"/>
              </a:ext>
            </a:extLst>
          </p:cNvPr>
          <p:cNvSpPr txBox="1"/>
          <p:nvPr/>
        </p:nvSpPr>
        <p:spPr>
          <a:xfrm>
            <a:off x="342900" y="1214438"/>
            <a:ext cx="8286750" cy="6186309"/>
          </a:xfrm>
          <a:prstGeom prst="rect">
            <a:avLst/>
          </a:prstGeom>
          <a:noFill/>
        </p:spPr>
        <p:txBody>
          <a:bodyPr wrap="square" rtlCol="0">
            <a:spAutoFit/>
          </a:bodyPr>
          <a:lstStyle/>
          <a:p>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Users often repost content posted by others in the network content is often received via immediate neighbors (friends). </a:t>
            </a: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Information propagates through friends</a:t>
            </a: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An information cascade: </a:t>
            </a:r>
            <a:r>
              <a:rPr lang="en-US" sz="2200" dirty="0">
                <a:latin typeface="Arial" panose="020B0604020202020204" pitchFamily="34" charset="0"/>
                <a:cs typeface="Arial" panose="020B0604020202020204" pitchFamily="34" charset="0"/>
              </a:rPr>
              <a:t>a piece of </a:t>
            </a:r>
          </a:p>
          <a:p>
            <a:r>
              <a:rPr lang="en-US" sz="2200" dirty="0">
                <a:latin typeface="Arial" panose="020B0604020202020204" pitchFamily="34" charset="0"/>
                <a:cs typeface="Arial" panose="020B0604020202020204" pitchFamily="34" charset="0"/>
              </a:rPr>
              <a:t>information/decision cascaded among </a:t>
            </a:r>
          </a:p>
          <a:p>
            <a:r>
              <a:rPr lang="en-US" sz="2200" dirty="0">
                <a:latin typeface="Arial" panose="020B0604020202020204" pitchFamily="34" charset="0"/>
                <a:cs typeface="Arial" panose="020B0604020202020204" pitchFamily="34" charset="0"/>
              </a:rPr>
              <a:t>some users, where individuals are connected </a:t>
            </a:r>
          </a:p>
          <a:p>
            <a:r>
              <a:rPr lang="en-US" sz="2200" dirty="0">
                <a:latin typeface="Arial" panose="020B0604020202020204" pitchFamily="34" charset="0"/>
                <a:cs typeface="Arial" panose="020B0604020202020204" pitchFamily="34" charset="0"/>
              </a:rPr>
              <a:t>by a network and individuals are only observing </a:t>
            </a:r>
          </a:p>
          <a:p>
            <a:r>
              <a:rPr lang="en-US" sz="2200" dirty="0">
                <a:latin typeface="Arial" panose="020B0604020202020204" pitchFamily="34" charset="0"/>
                <a:cs typeface="Arial" panose="020B0604020202020204" pitchFamily="34" charset="0"/>
              </a:rPr>
              <a:t>decisions of their immediate neighbors (friends). </a:t>
            </a: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p:txBody>
      </p:sp>
      <p:pic>
        <p:nvPicPr>
          <p:cNvPr id="7" name="Picture 2" descr="viralmarketing">
            <a:extLst>
              <a:ext uri="{FF2B5EF4-FFF2-40B4-BE49-F238E27FC236}">
                <a16:creationId xmlns:a16="http://schemas.microsoft.com/office/drawing/2014/main" id="{37ECF7C7-3B08-3F30-4325-3F95C58FFC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2" t="2813" r="1803" b="4511"/>
          <a:stretch/>
        </p:blipFill>
        <p:spPr bwMode="auto">
          <a:xfrm>
            <a:off x="6096000" y="3006386"/>
            <a:ext cx="1752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imgsafe.org/78f0513163.jpg">
            <a:extLst>
              <a:ext uri="{FF2B5EF4-FFF2-40B4-BE49-F238E27FC236}">
                <a16:creationId xmlns:a16="http://schemas.microsoft.com/office/drawing/2014/main" id="{8187E56C-BCF2-D58D-6833-4B8377446158}"/>
              </a:ext>
            </a:extLst>
          </p:cNvPr>
          <p:cNvPicPr>
            <a:picLocks noChangeAspect="1" noChangeArrowheads="1"/>
          </p:cNvPicPr>
          <p:nvPr/>
        </p:nvPicPr>
        <p:blipFill rotWithShape="1">
          <a:blip r:embed="rId4">
            <a:clrChange>
              <a:clrFrom>
                <a:srgbClr val="FCFEFD"/>
              </a:clrFrom>
              <a:clrTo>
                <a:srgbClr val="FCFEFD">
                  <a:alpha val="0"/>
                </a:srgbClr>
              </a:clrTo>
            </a:clrChange>
            <a:extLst>
              <a:ext uri="{28A0092B-C50C-407E-A947-70E740481C1C}">
                <a14:useLocalDpi xmlns:a14="http://schemas.microsoft.com/office/drawing/2010/main" val="0"/>
              </a:ext>
            </a:extLst>
          </a:blip>
          <a:srcRect t="18605" b="20266"/>
          <a:stretch/>
        </p:blipFill>
        <p:spPr bwMode="auto">
          <a:xfrm>
            <a:off x="5143501" y="4525624"/>
            <a:ext cx="3657599" cy="22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8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a:t>
            </a:r>
          </a:p>
        </p:txBody>
      </p:sp>
      <p:sp>
        <p:nvSpPr>
          <p:cNvPr id="4" name="Content Placeholder 2">
            <a:extLst>
              <a:ext uri="{FF2B5EF4-FFF2-40B4-BE49-F238E27FC236}">
                <a16:creationId xmlns:a16="http://schemas.microsoft.com/office/drawing/2014/main" id="{AE69B020-92B4-F205-6EC9-A3FE4DF71FF2}"/>
              </a:ext>
            </a:extLst>
          </p:cNvPr>
          <p:cNvSpPr>
            <a:spLocks noGrp="1"/>
          </p:cNvSpPr>
          <p:nvPr>
            <p:ph idx="1"/>
          </p:nvPr>
        </p:nvSpPr>
        <p:spPr>
          <a:xfrm>
            <a:off x="457200" y="1066800"/>
            <a:ext cx="5029200" cy="5318760"/>
          </a:xfrm>
        </p:spPr>
        <p:txBody>
          <a:bodyPr>
            <a:noAutofit/>
          </a:bodyPr>
          <a:lstStyle/>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Between 1996/1997, </a:t>
            </a:r>
          </a:p>
          <a:p>
            <a:pPr lvl="1"/>
            <a:r>
              <a:rPr lang="en-US" sz="2200" dirty="0">
                <a:latin typeface="Arial" panose="020B0604020202020204" pitchFamily="34" charset="0"/>
                <a:cs typeface="Arial" panose="020B0604020202020204" pitchFamily="34" charset="0"/>
              </a:rPr>
              <a:t>Hotmail was one of the first internet business’s to become extremely successful utilizing viral marketing </a:t>
            </a:r>
          </a:p>
          <a:p>
            <a:pPr lvl="1"/>
            <a:r>
              <a:rPr lang="en-US" sz="2200" dirty="0">
                <a:latin typeface="Arial" panose="020B0604020202020204" pitchFamily="34" charset="0"/>
                <a:cs typeface="Arial" panose="020B0604020202020204" pitchFamily="34" charset="0"/>
              </a:rPr>
              <a:t>By inserting the tagline “</a:t>
            </a:r>
            <a:r>
              <a:rPr lang="en-US" sz="2200" i="1" dirty="0">
                <a:latin typeface="Arial" panose="020B0604020202020204" pitchFamily="34" charset="0"/>
                <a:cs typeface="Arial" panose="020B0604020202020204" pitchFamily="34" charset="0"/>
              </a:rPr>
              <a:t>Get your free e-mail at Hotmail</a:t>
            </a:r>
            <a:r>
              <a:rPr lang="en-US" sz="2200" dirty="0">
                <a:latin typeface="Arial" panose="020B0604020202020204" pitchFamily="34" charset="0"/>
                <a:cs typeface="Arial" panose="020B0604020202020204" pitchFamily="34" charset="0"/>
              </a:rPr>
              <a:t>” at the bottom of every e-mail sent out by its users</a:t>
            </a: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Hotmail was able to sign up </a:t>
            </a:r>
            <a:r>
              <a:rPr lang="en-US" sz="2200" b="1" dirty="0">
                <a:latin typeface="Arial" panose="020B0604020202020204" pitchFamily="34" charset="0"/>
                <a:cs typeface="Arial" panose="020B0604020202020204" pitchFamily="34" charset="0"/>
              </a:rPr>
              <a:t>12 million users</a:t>
            </a:r>
            <a:r>
              <a:rPr lang="en-US" sz="2200" dirty="0">
                <a:latin typeface="Arial" panose="020B0604020202020204" pitchFamily="34" charset="0"/>
                <a:cs typeface="Arial" panose="020B0604020202020204" pitchFamily="34" charset="0"/>
              </a:rPr>
              <a:t> in 18 months</a:t>
            </a: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At the time, this was the fastest growth of any user- based company</a:t>
            </a:r>
          </a:p>
          <a:p>
            <a:pPr lvl="1"/>
            <a:r>
              <a:rPr lang="en-US" sz="2200" dirty="0">
                <a:latin typeface="Arial" panose="020B0604020202020204" pitchFamily="34" charset="0"/>
                <a:cs typeface="Arial" panose="020B0604020202020204" pitchFamily="34" charset="0"/>
              </a:rPr>
              <a:t>By the time Hotmail reached </a:t>
            </a:r>
            <a:r>
              <a:rPr lang="en-US" sz="2200" b="1" dirty="0">
                <a:latin typeface="Arial" panose="020B0604020202020204" pitchFamily="34" charset="0"/>
                <a:cs typeface="Arial" panose="020B0604020202020204" pitchFamily="34" charset="0"/>
              </a:rPr>
              <a:t>66 million</a:t>
            </a:r>
            <a:r>
              <a:rPr lang="en-US" sz="2200" dirty="0">
                <a:latin typeface="Arial" panose="020B0604020202020204" pitchFamily="34" charset="0"/>
                <a:cs typeface="Arial" panose="020B0604020202020204" pitchFamily="34" charset="0"/>
              </a:rPr>
              <a:t> users, the company was establishing </a:t>
            </a:r>
            <a:r>
              <a:rPr lang="en-US" sz="2200" b="1" dirty="0">
                <a:latin typeface="Arial" panose="020B0604020202020204" pitchFamily="34" charset="0"/>
                <a:cs typeface="Arial" panose="020B0604020202020204" pitchFamily="34" charset="0"/>
              </a:rPr>
              <a:t>270,000</a:t>
            </a:r>
            <a:r>
              <a:rPr lang="en-US" sz="2200" dirty="0">
                <a:latin typeface="Arial" panose="020B0604020202020204" pitchFamily="34" charset="0"/>
                <a:cs typeface="Arial" panose="020B0604020202020204" pitchFamily="34" charset="0"/>
              </a:rPr>
              <a:t> new accounts each day</a:t>
            </a:r>
          </a:p>
        </p:txBody>
      </p:sp>
      <p:pic>
        <p:nvPicPr>
          <p:cNvPr id="5" name="Picture 2" descr="https://static-secure.guim.co.uk/sys-images/Guardian/About/General/2013/2/19/1361279791539/Hotmail-logo-010.jpg">
            <a:extLst>
              <a:ext uri="{FF2B5EF4-FFF2-40B4-BE49-F238E27FC236}">
                <a16:creationId xmlns:a16="http://schemas.microsoft.com/office/drawing/2014/main" id="{369C57A3-7384-4B0F-35A5-F894556F70D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92003" y="1143000"/>
            <a:ext cx="3302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lh6.ggpht.com/_wqtObmV4f5E/St0mEt_6LVI/AAAAAAAAE2g/-VS4iWTs1NU/s800/Screen%20shot%202009-10-19%20at%204.21.12%20PM.jpg">
            <a:extLst>
              <a:ext uri="{FF2B5EF4-FFF2-40B4-BE49-F238E27FC236}">
                <a16:creationId xmlns:a16="http://schemas.microsoft.com/office/drawing/2014/main" id="{C3B17ECB-CA77-B5FA-EC52-B915CC30F8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45822" y="3311842"/>
            <a:ext cx="3348181" cy="82867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5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a:t>
            </a:r>
          </a:p>
        </p:txBody>
      </p:sp>
      <p:sp>
        <p:nvSpPr>
          <p:cNvPr id="8" name="TextBox 7">
            <a:extLst>
              <a:ext uri="{FF2B5EF4-FFF2-40B4-BE49-F238E27FC236}">
                <a16:creationId xmlns:a16="http://schemas.microsoft.com/office/drawing/2014/main" id="{86C883BA-B194-4574-04D5-E16E44C6C2BA}"/>
              </a:ext>
            </a:extLst>
          </p:cNvPr>
          <p:cNvSpPr txBox="1"/>
          <p:nvPr/>
        </p:nvSpPr>
        <p:spPr>
          <a:xfrm>
            <a:off x="685800" y="6019800"/>
            <a:ext cx="7286625" cy="646331"/>
          </a:xfrm>
          <a:prstGeom prst="rect">
            <a:avLst/>
          </a:prstGeom>
          <a:noFill/>
        </p:spPr>
        <p:txBody>
          <a:bodyPr wrap="square" rtlCol="0">
            <a:spAutoFit/>
          </a:bodyPr>
          <a:lstStyle/>
          <a:p>
            <a:r>
              <a:rPr lang="en-US" dirty="0"/>
              <a:t>Acceptance and Diffusion of Hybrid Corn Seed in Two Iowa Communities</a:t>
            </a:r>
          </a:p>
          <a:p>
            <a:r>
              <a:rPr lang="en-US" dirty="0"/>
              <a:t>By BRYCE RYAN AND NEAL GROSS</a:t>
            </a:r>
          </a:p>
        </p:txBody>
      </p:sp>
      <p:pic>
        <p:nvPicPr>
          <p:cNvPr id="11" name="Picture 10">
            <a:extLst>
              <a:ext uri="{FF2B5EF4-FFF2-40B4-BE49-F238E27FC236}">
                <a16:creationId xmlns:a16="http://schemas.microsoft.com/office/drawing/2014/main" id="{3E2B3F1C-6CBF-5246-9DFE-CB76271D271F}"/>
              </a:ext>
            </a:extLst>
          </p:cNvPr>
          <p:cNvPicPr>
            <a:picLocks noChangeAspect="1"/>
          </p:cNvPicPr>
          <p:nvPr/>
        </p:nvPicPr>
        <p:blipFill>
          <a:blip r:embed="rId3"/>
          <a:stretch>
            <a:fillRect/>
          </a:stretch>
        </p:blipFill>
        <p:spPr>
          <a:xfrm>
            <a:off x="415635" y="1181576"/>
            <a:ext cx="8242589" cy="4533424"/>
          </a:xfrm>
          <a:prstGeom prst="rect">
            <a:avLst/>
          </a:prstGeom>
        </p:spPr>
      </p:pic>
    </p:spTree>
    <p:extLst>
      <p:ext uri="{BB962C8B-B14F-4D97-AF65-F5344CB8AC3E}">
        <p14:creationId xmlns:p14="http://schemas.microsoft.com/office/powerpoint/2010/main" val="121789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Information Cascade</a:t>
            </a:r>
          </a:p>
        </p:txBody>
      </p:sp>
      <p:sp>
        <p:nvSpPr>
          <p:cNvPr id="8" name="Content Placeholder 4">
            <a:extLst>
              <a:ext uri="{FF2B5EF4-FFF2-40B4-BE49-F238E27FC236}">
                <a16:creationId xmlns:a16="http://schemas.microsoft.com/office/drawing/2014/main" id="{7CE8C451-2B0D-3AD2-B785-DFAB0CF34ED4}"/>
              </a:ext>
            </a:extLst>
          </p:cNvPr>
          <p:cNvSpPr>
            <a:spLocks noGrp="1"/>
          </p:cNvSpPr>
          <p:nvPr>
            <p:ph idx="1"/>
          </p:nvPr>
        </p:nvSpPr>
        <p:spPr>
          <a:xfrm>
            <a:off x="457200" y="1066800"/>
            <a:ext cx="8458200" cy="5318760"/>
          </a:xfrm>
        </p:spPr>
        <p:txBody>
          <a:bodyPr>
            <a:noAutofit/>
          </a:bodyPr>
          <a:lstStyle/>
          <a:p>
            <a:pPr marL="0" indent="0">
              <a:buNone/>
            </a:pPr>
            <a:r>
              <a:rPr lang="en-US" sz="2200" b="1" dirty="0">
                <a:latin typeface="Arial" panose="020B0604020202020204" pitchFamily="34" charset="0"/>
                <a:cs typeface="Arial" panose="020B0604020202020204" pitchFamily="34" charset="0"/>
              </a:rPr>
              <a:t>Underlying Assumptions for Cascade Models</a:t>
            </a:r>
          </a:p>
          <a:p>
            <a:pPr>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The network is a directed graph. </a:t>
            </a:r>
          </a:p>
          <a:p>
            <a:pPr lvl="1"/>
            <a:r>
              <a:rPr lang="en-US" sz="2000" dirty="0">
                <a:latin typeface="Arial" panose="020B0604020202020204" pitchFamily="34" charset="0"/>
                <a:cs typeface="Arial" panose="020B0604020202020204" pitchFamily="34" charset="0"/>
              </a:rPr>
              <a:t>Nodes are actors</a:t>
            </a:r>
          </a:p>
          <a:p>
            <a:pPr lvl="1"/>
            <a:r>
              <a:rPr lang="en-US" sz="2000" dirty="0">
                <a:latin typeface="Arial" panose="020B0604020202020204" pitchFamily="34" charset="0"/>
                <a:cs typeface="Arial" panose="020B0604020202020204" pitchFamily="34" charset="0"/>
              </a:rPr>
              <a:t>Edges depict the communication channels between them</a:t>
            </a:r>
          </a:p>
          <a:p>
            <a:pPr lvl="3">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A node can only influence nodes that it is connected to</a:t>
            </a:r>
          </a:p>
          <a:p>
            <a:pPr lvl="3">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Decisions are binary nodes can</a:t>
            </a:r>
          </a:p>
          <a:p>
            <a:pPr lvl="1"/>
            <a:r>
              <a:rPr lang="en-US" sz="2000" b="1" dirty="0">
                <a:latin typeface="Arial" panose="020B0604020202020204" pitchFamily="34" charset="0"/>
                <a:cs typeface="Arial" panose="020B0604020202020204" pitchFamily="34" charset="0"/>
              </a:rPr>
              <a:t>Active</a:t>
            </a:r>
            <a:r>
              <a:rPr lang="en-US" sz="2000" dirty="0">
                <a:latin typeface="Arial" panose="020B0604020202020204" pitchFamily="34" charset="0"/>
                <a:cs typeface="Arial" panose="020B0604020202020204" pitchFamily="34" charset="0"/>
              </a:rPr>
              <a:t>: the node has adopted the behavior/decision</a:t>
            </a:r>
          </a:p>
          <a:p>
            <a:pPr lvl="1"/>
            <a:r>
              <a:rPr lang="en-US" sz="2000" b="1" dirty="0">
                <a:latin typeface="Arial" panose="020B0604020202020204" pitchFamily="34" charset="0"/>
                <a:cs typeface="Arial" panose="020B0604020202020204" pitchFamily="34" charset="0"/>
              </a:rPr>
              <a:t>Inactive</a:t>
            </a:r>
          </a:p>
          <a:p>
            <a:pPr lvl="3">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200" dirty="0">
                <a:latin typeface="Arial" panose="020B0604020202020204" pitchFamily="34" charset="0"/>
                <a:cs typeface="Arial" panose="020B0604020202020204" pitchFamily="34" charset="0"/>
              </a:rPr>
              <a:t>An activated node can activate its neighboring nodes and activation is a progressive process, where nodes change from inactive to active, but not vice versa</a:t>
            </a:r>
          </a:p>
        </p:txBody>
      </p:sp>
    </p:spTree>
    <p:extLst>
      <p:ext uri="{BB962C8B-B14F-4D97-AF65-F5344CB8AC3E}">
        <p14:creationId xmlns:p14="http://schemas.microsoft.com/office/powerpoint/2010/main" val="133754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randombar(horizontal)">
                                      <p:cBhvr>
                                        <p:cTn id="7" dur="500"/>
                                        <p:tgtEl>
                                          <p:spTgt spid="8">
                                            <p:txEl>
                                              <p:pRg st="8" end="8"/>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xEl>
                                              <p:pRg st="9" end="9"/>
                                            </p:txEl>
                                          </p:spTgt>
                                        </p:tgtEl>
                                        <p:attrNameLst>
                                          <p:attrName>style.visibility</p:attrName>
                                        </p:attrNameLst>
                                      </p:cBhvr>
                                      <p:to>
                                        <p:strVal val="visible"/>
                                      </p:to>
                                    </p:set>
                                    <p:animEffect transition="in" filter="randombar(horizontal)">
                                      <p:cBhvr>
                                        <p:cTn id="10" dur="500"/>
                                        <p:tgtEl>
                                          <p:spTgt spid="8">
                                            <p:txEl>
                                              <p:pRg st="9" end="9"/>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animEffect transition="in" filter="randombar(horizontal)">
                                      <p:cBhvr>
                                        <p:cTn id="13" dur="500"/>
                                        <p:tgtEl>
                                          <p:spTgt spid="8">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xEl>
                                              <p:pRg st="12" end="12"/>
                                            </p:txEl>
                                          </p:spTgt>
                                        </p:tgtEl>
                                        <p:attrNameLst>
                                          <p:attrName>style.visibility</p:attrName>
                                        </p:attrNameLst>
                                      </p:cBhvr>
                                      <p:to>
                                        <p:strVal val="visible"/>
                                      </p:to>
                                    </p:set>
                                    <p:animEffect transition="in" filter="randombar(horizontal)">
                                      <p:cBhvr>
                                        <p:cTn id="18"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25184</TotalTime>
  <Words>2936</Words>
  <Application>Microsoft Macintosh PowerPoint</Application>
  <PresentationFormat>On-screen Show (4:3)</PresentationFormat>
  <Paragraphs>493</Paragraphs>
  <Slides>54</Slides>
  <Notes>54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6" baseType="lpstr">
      <vt:lpstr>Arial</vt:lpstr>
      <vt:lpstr>Calibri</vt:lpstr>
      <vt:lpstr>Calibri Light</vt:lpstr>
      <vt:lpstr>CkpnskTimes</vt:lpstr>
      <vt:lpstr>Courier New</vt:lpstr>
      <vt:lpstr>Helvetica</vt:lpstr>
      <vt:lpstr>KjtlsgTimes</vt:lpstr>
      <vt:lpstr>Open Sans</vt:lpstr>
      <vt:lpstr>Wingdings</vt:lpstr>
      <vt:lpstr>XnrcglCMR10</vt:lpstr>
      <vt:lpstr>Office Theme</vt:lpstr>
      <vt:lpstr>Equation</vt:lpstr>
      <vt:lpstr>PowerPoint Presentation</vt:lpstr>
      <vt:lpstr>Introduction</vt:lpstr>
      <vt:lpstr>Introduction</vt:lpstr>
      <vt:lpstr>Introduction</vt:lpstr>
      <vt:lpstr>Information Cascade</vt:lpstr>
      <vt:lpstr>Information Cascade</vt:lpstr>
      <vt:lpstr>Information Cascade</vt:lpstr>
      <vt:lpstr>Information Cascade</vt:lpstr>
      <vt:lpstr>Information Cascade</vt:lpstr>
      <vt:lpstr>Information Cascade</vt:lpstr>
      <vt:lpstr>Information Cascade</vt:lpstr>
      <vt:lpstr>Information Cascade - Independent Cascade Model </vt:lpstr>
      <vt:lpstr>Information Cascade - Independent Cascade Model </vt:lpstr>
      <vt:lpstr>Information Cascade - Independent Cascade Model </vt:lpstr>
      <vt:lpstr>Information Cascade - Independent Cascade Model </vt:lpstr>
      <vt:lpstr>Information Cascade - Independent Cascade Model </vt:lpstr>
      <vt:lpstr>Information Cascade - Independent Cascade Model </vt:lpstr>
      <vt:lpstr>Information Cascade - Independent Cascade Model </vt:lpstr>
      <vt:lpstr>Influence Maximization</vt:lpstr>
      <vt:lpstr>Influence Maximization</vt:lpstr>
      <vt:lpstr>Influence Maximization</vt:lpstr>
      <vt:lpstr>Influence Maximization</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Epidemics</vt:lpstr>
      <vt:lpstr>System Dynamics and Causal Loops</vt:lpstr>
      <vt:lpstr>System Dynamics and Causal Loops</vt:lpstr>
      <vt:lpstr>System Dynamics and Causal Loops</vt:lpstr>
      <vt:lpstr>System Dynamics and Causal Loops</vt:lpstr>
      <vt:lpstr>System Dynamics and Causal Loops</vt:lpstr>
      <vt:lpstr>System Dynamics and Causal Loops</vt:lpstr>
      <vt:lpstr>System Dynamics and Causal Loops</vt:lpstr>
      <vt:lpstr>System Dynamics and Causal Loops</vt:lpstr>
      <vt:lpstr>System Dynamics and Causal Loops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Batyr Charyyev</dc:creator>
  <cp:lastModifiedBy>Batyr Charyyev</cp:lastModifiedBy>
  <cp:revision>1180</cp:revision>
  <dcterms:created xsi:type="dcterms:W3CDTF">2023-02-20T15:47:28Z</dcterms:created>
  <dcterms:modified xsi:type="dcterms:W3CDTF">2023-05-03T18:20:21Z</dcterms:modified>
</cp:coreProperties>
</file>