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2.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5"/>
  </p:notesMasterIdLst>
  <p:sldIdLst>
    <p:sldId id="259" r:id="rId2"/>
    <p:sldId id="260" r:id="rId3"/>
    <p:sldId id="258" r:id="rId4"/>
    <p:sldId id="261" r:id="rId5"/>
    <p:sldId id="262" r:id="rId6"/>
    <p:sldId id="263" r:id="rId7"/>
    <p:sldId id="264" r:id="rId8"/>
    <p:sldId id="266" r:id="rId9"/>
    <p:sldId id="265" r:id="rId10"/>
    <p:sldId id="267" r:id="rId11"/>
    <p:sldId id="268" r:id="rId12"/>
    <p:sldId id="269" r:id="rId13"/>
    <p:sldId id="769" r:id="rId14"/>
    <p:sldId id="770" r:id="rId15"/>
    <p:sldId id="771" r:id="rId16"/>
    <p:sldId id="772" r:id="rId17"/>
    <p:sldId id="270" r:id="rId18"/>
    <p:sldId id="442" r:id="rId19"/>
    <p:sldId id="443" r:id="rId20"/>
    <p:sldId id="768" r:id="rId21"/>
    <p:sldId id="463" r:id="rId22"/>
    <p:sldId id="773" r:id="rId23"/>
    <p:sldId id="775" r:id="rId24"/>
    <p:sldId id="540" r:id="rId25"/>
    <p:sldId id="774" r:id="rId26"/>
    <p:sldId id="776" r:id="rId27"/>
    <p:sldId id="777" r:id="rId28"/>
    <p:sldId id="778" r:id="rId29"/>
    <p:sldId id="795" r:id="rId30"/>
    <p:sldId id="791" r:id="rId31"/>
    <p:sldId id="792" r:id="rId32"/>
    <p:sldId id="793" r:id="rId33"/>
    <p:sldId id="854" r:id="rId34"/>
    <p:sldId id="393" r:id="rId35"/>
    <p:sldId id="517" r:id="rId36"/>
    <p:sldId id="855" r:id="rId37"/>
    <p:sldId id="798" r:id="rId38"/>
    <p:sldId id="836" r:id="rId39"/>
    <p:sldId id="557" r:id="rId40"/>
    <p:sldId id="558" r:id="rId41"/>
    <p:sldId id="559" r:id="rId42"/>
    <p:sldId id="560" r:id="rId43"/>
    <p:sldId id="799" r:id="rId44"/>
    <p:sldId id="428" r:id="rId45"/>
    <p:sldId id="780" r:id="rId46"/>
    <p:sldId id="781" r:id="rId47"/>
    <p:sldId id="782" r:id="rId48"/>
    <p:sldId id="783" r:id="rId49"/>
    <p:sldId id="784" r:id="rId50"/>
    <p:sldId id="790" r:id="rId51"/>
    <p:sldId id="786" r:id="rId52"/>
    <p:sldId id="787" r:id="rId53"/>
    <p:sldId id="788" r:id="rId54"/>
    <p:sldId id="789" r:id="rId55"/>
    <p:sldId id="582" r:id="rId56"/>
    <p:sldId id="764" r:id="rId57"/>
    <p:sldId id="762" r:id="rId58"/>
    <p:sldId id="796" r:id="rId59"/>
    <p:sldId id="802" r:id="rId60"/>
    <p:sldId id="797" r:id="rId61"/>
    <p:sldId id="800" r:id="rId62"/>
    <p:sldId id="801" r:id="rId63"/>
    <p:sldId id="803" r:id="rId64"/>
    <p:sldId id="810" r:id="rId65"/>
    <p:sldId id="805" r:id="rId66"/>
    <p:sldId id="806" r:id="rId67"/>
    <p:sldId id="807" r:id="rId68"/>
    <p:sldId id="804" r:id="rId69"/>
    <p:sldId id="808" r:id="rId70"/>
    <p:sldId id="809" r:id="rId71"/>
    <p:sldId id="811" r:id="rId72"/>
    <p:sldId id="838" r:id="rId73"/>
    <p:sldId id="816" r:id="rId74"/>
    <p:sldId id="813" r:id="rId75"/>
    <p:sldId id="833" r:id="rId76"/>
    <p:sldId id="820" r:id="rId77"/>
    <p:sldId id="815" r:id="rId78"/>
    <p:sldId id="843" r:id="rId79"/>
    <p:sldId id="814" r:id="rId80"/>
    <p:sldId id="856" r:id="rId81"/>
    <p:sldId id="846" r:id="rId82"/>
    <p:sldId id="849" r:id="rId83"/>
    <p:sldId id="850" r:id="rId84"/>
    <p:sldId id="847" r:id="rId85"/>
    <p:sldId id="837" r:id="rId86"/>
    <p:sldId id="857" r:id="rId87"/>
    <p:sldId id="830" r:id="rId88"/>
    <p:sldId id="839" r:id="rId89"/>
    <p:sldId id="851" r:id="rId90"/>
    <p:sldId id="841" r:id="rId91"/>
    <p:sldId id="840" r:id="rId92"/>
    <p:sldId id="860" r:id="rId93"/>
    <p:sldId id="865" r:id="rId94"/>
    <p:sldId id="858" r:id="rId95"/>
    <p:sldId id="866" r:id="rId96"/>
    <p:sldId id="867" r:id="rId97"/>
    <p:sldId id="868" r:id="rId98"/>
    <p:sldId id="882" r:id="rId99"/>
    <p:sldId id="869" r:id="rId100"/>
    <p:sldId id="859" r:id="rId101"/>
    <p:sldId id="853" r:id="rId102"/>
    <p:sldId id="861" r:id="rId103"/>
    <p:sldId id="862" r:id="rId104"/>
    <p:sldId id="852" r:id="rId105"/>
    <p:sldId id="819" r:id="rId106"/>
    <p:sldId id="863" r:id="rId107"/>
    <p:sldId id="864" r:id="rId108"/>
    <p:sldId id="821" r:id="rId109"/>
    <p:sldId id="822" r:id="rId110"/>
    <p:sldId id="823" r:id="rId111"/>
    <p:sldId id="831" r:id="rId112"/>
    <p:sldId id="618" r:id="rId113"/>
    <p:sldId id="827" r:id="rId114"/>
    <p:sldId id="832" r:id="rId115"/>
    <p:sldId id="824" r:id="rId116"/>
    <p:sldId id="825" r:id="rId117"/>
    <p:sldId id="826" r:id="rId118"/>
    <p:sldId id="872" r:id="rId119"/>
    <p:sldId id="873" r:id="rId120"/>
    <p:sldId id="874" r:id="rId121"/>
    <p:sldId id="871" r:id="rId122"/>
    <p:sldId id="875" r:id="rId123"/>
    <p:sldId id="736" r:id="rId124"/>
    <p:sldId id="737" r:id="rId125"/>
    <p:sldId id="738" r:id="rId126"/>
    <p:sldId id="880" r:id="rId127"/>
    <p:sldId id="580" r:id="rId128"/>
    <p:sldId id="877" r:id="rId129"/>
    <p:sldId id="878" r:id="rId130"/>
    <p:sldId id="879" r:id="rId131"/>
    <p:sldId id="739" r:id="rId132"/>
    <p:sldId id="740" r:id="rId133"/>
    <p:sldId id="828" r:id="rId1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38"/>
    <p:restoredTop sz="84979"/>
  </p:normalViewPr>
  <p:slideViewPr>
    <p:cSldViewPr snapToGrid="0">
      <p:cViewPr>
        <p:scale>
          <a:sx n="113" d="100"/>
          <a:sy n="113" d="100"/>
        </p:scale>
        <p:origin x="1144" y="1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12039A-04D8-034C-8E68-D34C340BDB7E}" type="datetimeFigureOut">
              <a:rPr lang="en-US" smtClean="0"/>
              <a:t>3/6/23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A4A411-1338-284C-BFB5-2E572D84E62A}" type="slidenum">
              <a:rPr lang="en-US" smtClean="0"/>
              <a:t>‹#›</a:t>
            </a:fld>
            <a:endParaRPr lang="en-US"/>
          </a:p>
        </p:txBody>
      </p:sp>
    </p:spTree>
    <p:extLst>
      <p:ext uri="{BB962C8B-B14F-4D97-AF65-F5344CB8AC3E}">
        <p14:creationId xmlns:p14="http://schemas.microsoft.com/office/powerpoint/2010/main" val="3734105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Sociometry" TargetMode="External"/><Relationship Id="rId3" Type="http://schemas.openxmlformats.org/officeDocument/2006/relationships/hyperlink" Target="https://en.wikipedia.org/wiki/Manfred_Kochen" TargetMode="External"/><Relationship Id="rId7" Type="http://schemas.openxmlformats.org/officeDocument/2006/relationships/hyperlink" Target="https://en.wikipedia.org/wiki/Psychology_Today"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s://en.wikipedia.org/wiki/Social_network" TargetMode="External"/><Relationship Id="rId5" Type="http://schemas.openxmlformats.org/officeDocument/2006/relationships/hyperlink" Target="https://en.wikipedia.org/wiki/University_of_Paris" TargetMode="External"/><Relationship Id="rId4" Type="http://schemas.openxmlformats.org/officeDocument/2006/relationships/hyperlink" Target="https://en.wikipedia.org/wiki/Ithiel_de_Sola_Poo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E087C16C-8E2D-FBA9-C672-ABF30A9188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134B6D68-2FC6-4018-9E3F-0D024C8D1D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Degree distributions of random networks with the same average degree K, but different sizes, are indistinguishable from each other.</a:t>
            </a:r>
          </a:p>
        </p:txBody>
      </p:sp>
      <p:sp>
        <p:nvSpPr>
          <p:cNvPr id="54275" name="Slide Number Placeholder 3">
            <a:extLst>
              <a:ext uri="{FF2B5EF4-FFF2-40B4-BE49-F238E27FC236}">
                <a16:creationId xmlns:a16="http://schemas.microsoft.com/office/drawing/2014/main" id="{229CC88E-2224-B3E6-84A7-D6A53225C4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A7614FF7-44E6-004B-B151-20CB68810B5B}" type="slidenum">
              <a:rPr lang="en-US" altLang="en-US"/>
              <a:pPr>
                <a:spcBef>
                  <a:spcPct val="0"/>
                </a:spcBef>
              </a:pPr>
              <a:t>21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6D170024-AEA4-1F8B-6A5B-2558FAB0B9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a:extLst>
              <a:ext uri="{FF2B5EF4-FFF2-40B4-BE49-F238E27FC236}">
                <a16:creationId xmlns:a16="http://schemas.microsoft.com/office/drawing/2014/main" id="{93CBFF4A-D0CE-EED8-DB62-8403420978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nSpc>
                <a:spcPct val="90000"/>
              </a:lnSpc>
            </a:pPr>
            <a:r>
              <a:rPr lang="en-US" altLang="en-US" dirty="0"/>
              <a:t>N*(N-1)*p = L (links)</a:t>
            </a:r>
          </a:p>
          <a:p>
            <a:pPr marL="285750" indent="-285750">
              <a:lnSpc>
                <a:spcPct val="90000"/>
              </a:lnSpc>
            </a:pPr>
            <a:endParaRPr lang="en-US" altLang="en-US" dirty="0"/>
          </a:p>
          <a:p>
            <a:pPr marL="285750" indent="-285750">
              <a:lnSpc>
                <a:spcPct val="90000"/>
              </a:lnSpc>
            </a:pPr>
            <a:r>
              <a:rPr lang="en-US" altLang="en-US" dirty="0"/>
              <a:t>2*L = total degree </a:t>
            </a:r>
          </a:p>
          <a:p>
            <a:pPr marL="285750" indent="-285750">
              <a:lnSpc>
                <a:spcPct val="90000"/>
              </a:lnSpc>
            </a:pPr>
            <a:endParaRPr lang="en-US" altLang="en-US" dirty="0"/>
          </a:p>
          <a:p>
            <a:pPr marL="285750" indent="-285750">
              <a:lnSpc>
                <a:spcPct val="90000"/>
              </a:lnSpc>
            </a:pPr>
            <a:r>
              <a:rPr lang="en-US" altLang="en-US" dirty="0"/>
              <a:t>2*L/N = &lt;k&gt; average degree</a:t>
            </a:r>
          </a:p>
          <a:p>
            <a:pPr marL="285750" indent="-285750">
              <a:lnSpc>
                <a:spcPct val="90000"/>
              </a:lnSpc>
            </a:pPr>
            <a:endParaRPr lang="en-US" altLang="en-US" dirty="0"/>
          </a:p>
          <a:p>
            <a:pPr marL="285750" indent="-285750">
              <a:lnSpc>
                <a:spcPct val="90000"/>
              </a:lnSpc>
            </a:pPr>
            <a:r>
              <a:rPr lang="en-US" altLang="en-US" dirty="0"/>
              <a:t>N*(N-1)*p * 2 / N = &lt;k&gt;</a:t>
            </a:r>
          </a:p>
          <a:p>
            <a:pPr marL="285750" indent="-285750">
              <a:lnSpc>
                <a:spcPct val="90000"/>
              </a:lnSpc>
            </a:pPr>
            <a:endParaRPr lang="en-US" altLang="en-US" dirty="0"/>
          </a:p>
          <a:p>
            <a:pPr marL="285750" indent="-285750">
              <a:lnSpc>
                <a:spcPct val="90000"/>
              </a:lnSpc>
            </a:pPr>
            <a:r>
              <a:rPr lang="en-US" altLang="en-US" dirty="0"/>
              <a:t>(N-1)*2*p = &lt;K&gt;</a:t>
            </a:r>
          </a:p>
          <a:p>
            <a:pPr marL="285750" indent="-285750">
              <a:lnSpc>
                <a:spcPct val="90000"/>
              </a:lnSpc>
            </a:pPr>
            <a:endParaRPr lang="en-US" altLang="en-US" dirty="0"/>
          </a:p>
        </p:txBody>
      </p:sp>
      <p:sp>
        <p:nvSpPr>
          <p:cNvPr id="98307" name="Slide Number Placeholder 3">
            <a:extLst>
              <a:ext uri="{FF2B5EF4-FFF2-40B4-BE49-F238E27FC236}">
                <a16:creationId xmlns:a16="http://schemas.microsoft.com/office/drawing/2014/main" id="{50E93B55-6999-3950-13C4-3E92E314AD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FB2861E9-4786-A44A-906E-F0B7496352E0}" type="slidenum">
              <a:rPr lang="en-US" altLang="en-US" smtClean="0"/>
              <a:pPr>
                <a:spcBef>
                  <a:spcPct val="0"/>
                </a:spcBef>
              </a:pPr>
              <a:t>38</a:t>
            </a:fld>
            <a:endParaRPr lang="en-US" altLang="en-US"/>
          </a:p>
        </p:txBody>
      </p:sp>
    </p:spTree>
    <p:extLst>
      <p:ext uri="{BB962C8B-B14F-4D97-AF65-F5344CB8AC3E}">
        <p14:creationId xmlns:p14="http://schemas.microsoft.com/office/powerpoint/2010/main" val="3220145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a:extLst>
              <a:ext uri="{FF2B5EF4-FFF2-40B4-BE49-F238E27FC236}">
                <a16:creationId xmlns:a16="http://schemas.microsoft.com/office/drawing/2014/main" id="{2D2E1468-BEED-08CC-950C-C07C95C697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a:extLst>
              <a:ext uri="{FF2B5EF4-FFF2-40B4-BE49-F238E27FC236}">
                <a16:creationId xmlns:a16="http://schemas.microsoft.com/office/drawing/2014/main" id="{D470B0C9-2301-B0E8-D203-FA91B3FF54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You would not be in the class today if the society would not have internal organizing principles, that make its underlying network deviate from random. Schools, churches, cities, states, etc, are all examples of deviations from randomness, that affect the network topology</a:t>
            </a:r>
          </a:p>
          <a:p>
            <a:pPr eaLnBrk="1" hangingPunct="1"/>
            <a:endParaRPr lang="en-US" altLang="en-US"/>
          </a:p>
          <a:p>
            <a:pPr eaLnBrk="1" hangingPunct="1"/>
            <a:r>
              <a:rPr lang="en-US" altLang="en-US"/>
              <a:t>I would not be able to continue teaching this class if my molecules would decide to react with each other randomly. My very ability to stay alive is rooted in the organizing principles that govern the structure and the function of the cellular network, that results in deviations from randomness.</a:t>
            </a:r>
          </a:p>
          <a:p>
            <a:pPr eaLnBrk="1" hangingPunct="1"/>
            <a:endParaRPr lang="hu-HU" altLang="en-US"/>
          </a:p>
        </p:txBody>
      </p:sp>
      <p:sp>
        <p:nvSpPr>
          <p:cNvPr id="118787" name="Slide Number Placeholder 3">
            <a:extLst>
              <a:ext uri="{FF2B5EF4-FFF2-40B4-BE49-F238E27FC236}">
                <a16:creationId xmlns:a16="http://schemas.microsoft.com/office/drawing/2014/main" id="{BDAD563F-ADBE-D203-331E-18B965C74E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A20FA411-5F66-3D40-A395-5862137E1312}" type="slidenum">
              <a:rPr lang="en-US" altLang="en-US" smtClean="0"/>
              <a:pPr>
                <a:spcBef>
                  <a:spcPct val="0"/>
                </a:spcBef>
              </a:pPr>
              <a:t>44</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Frigyes </a:t>
            </a:r>
            <a:r>
              <a:rPr lang="en-US" dirty="0" err="1"/>
              <a:t>Karinthy</a:t>
            </a:r>
            <a:r>
              <a:rPr lang="en-US" dirty="0"/>
              <a:t>: https://short-</a:t>
            </a:r>
            <a:r>
              <a:rPr lang="en-US" dirty="0" err="1"/>
              <a:t>stories.co</a:t>
            </a:r>
            <a:r>
              <a:rPr lang="en-US" dirty="0"/>
              <a:t>/stories/chains-4w0n6QJmNDr</a:t>
            </a:r>
          </a:p>
          <a:p>
            <a:r>
              <a:rPr lang="en-US" b="0" i="0" dirty="0">
                <a:solidFill>
                  <a:srgbClr val="202122"/>
                </a:solidFill>
                <a:effectLst/>
                <a:latin typeface="Arial" panose="020B0604020202020204" pitchFamily="34" charset="0"/>
              </a:rPr>
              <a:t>Manfred </a:t>
            </a:r>
            <a:r>
              <a:rPr lang="en-US" b="0" i="0" dirty="0" err="1">
                <a:solidFill>
                  <a:srgbClr val="202122"/>
                </a:solidFill>
                <a:effectLst/>
                <a:latin typeface="Arial" panose="020B0604020202020204" pitchFamily="34" charset="0"/>
              </a:rPr>
              <a:t>Kochen</a:t>
            </a:r>
            <a:r>
              <a:rPr lang="en-US" b="0" i="0" dirty="0">
                <a:solidFill>
                  <a:srgbClr val="202122"/>
                </a:solidFill>
                <a:effectLst/>
                <a:latin typeface="Arial" panose="020B0604020202020204" pitchFamily="34" charset="0"/>
              </a:rPr>
              <a:t> and </a:t>
            </a:r>
            <a:r>
              <a:rPr lang="en-US" b="0" i="0" dirty="0" err="1">
                <a:solidFill>
                  <a:srgbClr val="202122"/>
                </a:solidFill>
                <a:effectLst/>
                <a:latin typeface="Arial" panose="020B0604020202020204" pitchFamily="34" charset="0"/>
              </a:rPr>
              <a:t>Ithiel</a:t>
            </a:r>
            <a:r>
              <a:rPr lang="en-US" b="0" i="0" dirty="0">
                <a:solidFill>
                  <a:srgbClr val="202122"/>
                </a:solidFill>
                <a:effectLst/>
                <a:latin typeface="Arial" panose="020B0604020202020204" pitchFamily="34" charset="0"/>
              </a:rPr>
              <a:t> de Sola Pool: "Contacts and Influences”</a:t>
            </a:r>
          </a:p>
          <a:p>
            <a:r>
              <a:rPr lang="en-US" b="0" i="0" dirty="0">
                <a:solidFill>
                  <a:srgbClr val="202122"/>
                </a:solidFill>
                <a:effectLst/>
                <a:latin typeface="Arial" panose="020B0604020202020204" pitchFamily="34" charset="0"/>
              </a:rPr>
              <a:t>Mathematician </a:t>
            </a:r>
            <a:r>
              <a:rPr lang="en-US" b="0" i="0" u="none" strike="noStrike" dirty="0">
                <a:solidFill>
                  <a:srgbClr val="3366CC"/>
                </a:solidFill>
                <a:effectLst/>
                <a:latin typeface="Arial" panose="020B0604020202020204" pitchFamily="34" charset="0"/>
                <a:hlinkClick r:id="rId3" tooltip="Manfred Kochen"/>
              </a:rPr>
              <a:t>Manfred Kochen</a:t>
            </a:r>
            <a:r>
              <a:rPr lang="en-US" b="0" i="0" dirty="0">
                <a:solidFill>
                  <a:srgbClr val="202122"/>
                </a:solidFill>
                <a:effectLst/>
                <a:latin typeface="Arial" panose="020B0604020202020204" pitchFamily="34" charset="0"/>
              </a:rPr>
              <a:t> and political scientist </a:t>
            </a:r>
            <a:r>
              <a:rPr lang="en-US" b="0" i="0" u="none" strike="noStrike" dirty="0">
                <a:solidFill>
                  <a:srgbClr val="3366CC"/>
                </a:solidFill>
                <a:effectLst/>
                <a:latin typeface="Arial" panose="020B0604020202020204" pitchFamily="34" charset="0"/>
                <a:hlinkClick r:id="rId4" tooltip="Ithiel de Sola Pool"/>
              </a:rPr>
              <a:t>Ithiel de Sola Pool</a:t>
            </a:r>
            <a:r>
              <a:rPr lang="en-US" b="0" i="0" dirty="0">
                <a:solidFill>
                  <a:srgbClr val="202122"/>
                </a:solidFill>
                <a:effectLst/>
                <a:latin typeface="Arial" panose="020B0604020202020204" pitchFamily="34" charset="0"/>
              </a:rPr>
              <a:t> wrote a mathematical manuscript, "Contacts and Influences", while working at the </a:t>
            </a:r>
            <a:r>
              <a:rPr lang="en-US" b="0" i="0" u="none" strike="noStrike" dirty="0">
                <a:solidFill>
                  <a:srgbClr val="3366CC"/>
                </a:solidFill>
                <a:effectLst/>
                <a:latin typeface="Arial" panose="020B0604020202020204" pitchFamily="34" charset="0"/>
                <a:hlinkClick r:id="rId5" tooltip="University of Paris"/>
              </a:rPr>
              <a:t>University of Paris</a:t>
            </a:r>
            <a:r>
              <a:rPr lang="en-US" b="0" i="0" dirty="0">
                <a:solidFill>
                  <a:srgbClr val="202122"/>
                </a:solidFill>
                <a:effectLst/>
                <a:latin typeface="Arial" panose="020B0604020202020204" pitchFamily="34" charset="0"/>
              </a:rPr>
              <a:t> in the early 1950s, during a time when Milgram visited and collaborated in their research. Their unpublished manuscript circulated among academics for over 20 years before publication in 1978. It formally articulated the mechanics of </a:t>
            </a:r>
            <a:r>
              <a:rPr lang="en-US" b="0" i="0" u="none" strike="noStrike" dirty="0">
                <a:solidFill>
                  <a:srgbClr val="3366CC"/>
                </a:solidFill>
                <a:effectLst/>
                <a:latin typeface="Arial" panose="020B0604020202020204" pitchFamily="34" charset="0"/>
                <a:hlinkClick r:id="rId6" tooltip="Social network"/>
              </a:rPr>
              <a:t>social networks</a:t>
            </a:r>
            <a:r>
              <a:rPr lang="en-US" b="0" i="0" dirty="0">
                <a:solidFill>
                  <a:srgbClr val="202122"/>
                </a:solidFill>
                <a:effectLst/>
                <a:latin typeface="Arial" panose="020B0604020202020204" pitchFamily="34" charset="0"/>
              </a:rPr>
              <a:t>, and explored the mathematical consequences of these (including the degree of connectedness). The manuscript left many significant questions about networks unresolved, and one of these was the number of degrees of separation in actual social networks.</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Milgram took up the challenge on his return from Paris, leading to the experiments reported in "The Small World Problem" in the May 1967 (charter) issue of the popular magazine </a:t>
            </a:r>
            <a:r>
              <a:rPr lang="en-US" b="0" i="1" u="none" strike="noStrike" dirty="0">
                <a:solidFill>
                  <a:srgbClr val="3366CC"/>
                </a:solidFill>
                <a:effectLst/>
                <a:latin typeface="Arial" panose="020B0604020202020204" pitchFamily="34" charset="0"/>
                <a:hlinkClick r:id="rId7" tooltip="Psychology Today"/>
              </a:rPr>
              <a:t>Psychology Today</a:t>
            </a:r>
            <a:r>
              <a:rPr lang="en-US" b="0" i="0" dirty="0">
                <a:solidFill>
                  <a:srgbClr val="202122"/>
                </a:solidFill>
                <a:effectLst/>
                <a:latin typeface="Arial" panose="020B0604020202020204" pitchFamily="34" charset="0"/>
              </a:rPr>
              <a:t>, with a more rigorous version of the paper appearing in </a:t>
            </a:r>
            <a:r>
              <a:rPr lang="en-US" b="0" i="1" u="none" strike="noStrike" dirty="0">
                <a:solidFill>
                  <a:srgbClr val="3366CC"/>
                </a:solidFill>
                <a:effectLst/>
                <a:latin typeface="Arial" panose="020B0604020202020204" pitchFamily="34" charset="0"/>
                <a:hlinkClick r:id="rId8" tooltip="Sociometry"/>
              </a:rPr>
              <a:t>Sociometry</a:t>
            </a:r>
            <a:r>
              <a:rPr lang="en-US" b="0" i="0" dirty="0">
                <a:solidFill>
                  <a:srgbClr val="202122"/>
                </a:solidFill>
                <a:effectLst/>
                <a:latin typeface="Arial" panose="020B0604020202020204" pitchFamily="34" charset="0"/>
              </a:rPr>
              <a:t> two years later. The </a:t>
            </a:r>
            <a:r>
              <a:rPr lang="en-US" b="0" i="1" dirty="0">
                <a:solidFill>
                  <a:srgbClr val="202122"/>
                </a:solidFill>
                <a:effectLst/>
                <a:latin typeface="Arial" panose="020B0604020202020204" pitchFamily="34" charset="0"/>
              </a:rPr>
              <a:t>Psychology Today</a:t>
            </a:r>
            <a:r>
              <a:rPr lang="en-US" b="0" i="0" dirty="0">
                <a:solidFill>
                  <a:srgbClr val="202122"/>
                </a:solidFill>
                <a:effectLst/>
                <a:latin typeface="Arial" panose="020B0604020202020204" pitchFamily="34" charset="0"/>
              </a:rPr>
              <a:t> article generated enormous publicity for the experiments, which are well known today, long after much of the formative work has been forgotten.</a:t>
            </a:r>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55</a:t>
            </a:fld>
            <a:endParaRPr lang="en-US"/>
          </a:p>
        </p:txBody>
      </p:sp>
    </p:spTree>
    <p:extLst>
      <p:ext uri="{BB962C8B-B14F-4D97-AF65-F5344CB8AC3E}">
        <p14:creationId xmlns:p14="http://schemas.microsoft.com/office/powerpoint/2010/main" val="826355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56</a:t>
            </a:fld>
            <a:endParaRPr lang="en-US" dirty="0"/>
          </a:p>
        </p:txBody>
      </p:sp>
    </p:spTree>
    <p:extLst>
      <p:ext uri="{BB962C8B-B14F-4D97-AF65-F5344CB8AC3E}">
        <p14:creationId xmlns:p14="http://schemas.microsoft.com/office/powerpoint/2010/main" val="2334748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57</a:t>
            </a:fld>
            <a:endParaRPr lang="en-US" dirty="0"/>
          </a:p>
        </p:txBody>
      </p:sp>
    </p:spTree>
    <p:extLst>
      <p:ext uri="{BB962C8B-B14F-4D97-AF65-F5344CB8AC3E}">
        <p14:creationId xmlns:p14="http://schemas.microsoft.com/office/powerpoint/2010/main" val="1723564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58</a:t>
            </a:fld>
            <a:endParaRPr lang="en-US" dirty="0"/>
          </a:p>
        </p:txBody>
      </p:sp>
    </p:spTree>
    <p:extLst>
      <p:ext uri="{BB962C8B-B14F-4D97-AF65-F5344CB8AC3E}">
        <p14:creationId xmlns:p14="http://schemas.microsoft.com/office/powerpoint/2010/main" val="1415410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59</a:t>
            </a:fld>
            <a:endParaRPr lang="en-US" dirty="0"/>
          </a:p>
        </p:txBody>
      </p:sp>
    </p:spTree>
    <p:extLst>
      <p:ext uri="{BB962C8B-B14F-4D97-AF65-F5344CB8AC3E}">
        <p14:creationId xmlns:p14="http://schemas.microsoft.com/office/powerpoint/2010/main" val="194617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60</a:t>
            </a:fld>
            <a:endParaRPr lang="en-US" dirty="0"/>
          </a:p>
        </p:txBody>
      </p:sp>
    </p:spTree>
    <p:extLst>
      <p:ext uri="{BB962C8B-B14F-4D97-AF65-F5344CB8AC3E}">
        <p14:creationId xmlns:p14="http://schemas.microsoft.com/office/powerpoint/2010/main" val="2660050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61</a:t>
            </a:fld>
            <a:endParaRPr lang="en-US" dirty="0"/>
          </a:p>
        </p:txBody>
      </p:sp>
    </p:spTree>
    <p:extLst>
      <p:ext uri="{BB962C8B-B14F-4D97-AF65-F5344CB8AC3E}">
        <p14:creationId xmlns:p14="http://schemas.microsoft.com/office/powerpoint/2010/main" val="3230289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62</a:t>
            </a:fld>
            <a:endParaRPr lang="en-US" dirty="0"/>
          </a:p>
        </p:txBody>
      </p:sp>
    </p:spTree>
    <p:extLst>
      <p:ext uri="{BB962C8B-B14F-4D97-AF65-F5344CB8AC3E}">
        <p14:creationId xmlns:p14="http://schemas.microsoft.com/office/powerpoint/2010/main" val="3918179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E087C16C-8E2D-FBA9-C672-ABF30A9188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134B6D68-2FC6-4018-9E3F-0D024C8D1D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Degree distributions of random networks with the same average degree K, but different sizes, are indistinguishable from each other.</a:t>
            </a:r>
          </a:p>
        </p:txBody>
      </p:sp>
      <p:sp>
        <p:nvSpPr>
          <p:cNvPr id="54275" name="Slide Number Placeholder 3">
            <a:extLst>
              <a:ext uri="{FF2B5EF4-FFF2-40B4-BE49-F238E27FC236}">
                <a16:creationId xmlns:a16="http://schemas.microsoft.com/office/drawing/2014/main" id="{229CC88E-2224-B3E6-84A7-D6A53225C4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A7614FF7-44E6-004B-B151-20CB68810B5B}" type="slidenum">
              <a:rPr lang="en-US" altLang="en-US"/>
              <a:pPr>
                <a:spcBef>
                  <a:spcPct val="0"/>
                </a:spcBef>
              </a:pPr>
              <a:t>22</a:t>
            </a:fld>
            <a:endParaRPr lang="en-US" altLang="en-US"/>
          </a:p>
        </p:txBody>
      </p:sp>
    </p:spTree>
    <p:extLst>
      <p:ext uri="{BB962C8B-B14F-4D97-AF65-F5344CB8AC3E}">
        <p14:creationId xmlns:p14="http://schemas.microsoft.com/office/powerpoint/2010/main" val="664251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63</a:t>
            </a:fld>
            <a:endParaRPr lang="en-US" dirty="0"/>
          </a:p>
        </p:txBody>
      </p:sp>
    </p:spTree>
    <p:extLst>
      <p:ext uri="{BB962C8B-B14F-4D97-AF65-F5344CB8AC3E}">
        <p14:creationId xmlns:p14="http://schemas.microsoft.com/office/powerpoint/2010/main" val="3526865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64</a:t>
            </a:fld>
            <a:endParaRPr lang="en-US" dirty="0"/>
          </a:p>
        </p:txBody>
      </p:sp>
    </p:spTree>
    <p:extLst>
      <p:ext uri="{BB962C8B-B14F-4D97-AF65-F5344CB8AC3E}">
        <p14:creationId xmlns:p14="http://schemas.microsoft.com/office/powerpoint/2010/main" val="2800919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65</a:t>
            </a:fld>
            <a:endParaRPr lang="en-US" dirty="0"/>
          </a:p>
        </p:txBody>
      </p:sp>
    </p:spTree>
    <p:extLst>
      <p:ext uri="{BB962C8B-B14F-4D97-AF65-F5344CB8AC3E}">
        <p14:creationId xmlns:p14="http://schemas.microsoft.com/office/powerpoint/2010/main" val="2287517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66</a:t>
            </a:fld>
            <a:endParaRPr lang="en-US" dirty="0"/>
          </a:p>
        </p:txBody>
      </p:sp>
    </p:spTree>
    <p:extLst>
      <p:ext uri="{BB962C8B-B14F-4D97-AF65-F5344CB8AC3E}">
        <p14:creationId xmlns:p14="http://schemas.microsoft.com/office/powerpoint/2010/main" val="683488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67</a:t>
            </a:fld>
            <a:endParaRPr lang="en-US" dirty="0"/>
          </a:p>
        </p:txBody>
      </p:sp>
    </p:spTree>
    <p:extLst>
      <p:ext uri="{BB962C8B-B14F-4D97-AF65-F5344CB8AC3E}">
        <p14:creationId xmlns:p14="http://schemas.microsoft.com/office/powerpoint/2010/main" val="1125421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68</a:t>
            </a:fld>
            <a:endParaRPr lang="en-US" dirty="0"/>
          </a:p>
        </p:txBody>
      </p:sp>
    </p:spTree>
    <p:extLst>
      <p:ext uri="{BB962C8B-B14F-4D97-AF65-F5344CB8AC3E}">
        <p14:creationId xmlns:p14="http://schemas.microsoft.com/office/powerpoint/2010/main" val="1211382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70</a:t>
            </a:fld>
            <a:endParaRPr lang="en-US" dirty="0"/>
          </a:p>
        </p:txBody>
      </p:sp>
    </p:spTree>
    <p:extLst>
      <p:ext uri="{BB962C8B-B14F-4D97-AF65-F5344CB8AC3E}">
        <p14:creationId xmlns:p14="http://schemas.microsoft.com/office/powerpoint/2010/main" val="1162294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71</a:t>
            </a:fld>
            <a:endParaRPr lang="en-US" dirty="0"/>
          </a:p>
        </p:txBody>
      </p:sp>
    </p:spTree>
    <p:extLst>
      <p:ext uri="{BB962C8B-B14F-4D97-AF65-F5344CB8AC3E}">
        <p14:creationId xmlns:p14="http://schemas.microsoft.com/office/powerpoint/2010/main" val="17631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The negative sign in front of the exponent indicates that the relationship is an inverse relationship, meaning that as x increases, P(x) decreases</a:t>
            </a:r>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72</a:t>
            </a:fld>
            <a:endParaRPr lang="en-US"/>
          </a:p>
        </p:txBody>
      </p:sp>
    </p:spTree>
    <p:extLst>
      <p:ext uri="{BB962C8B-B14F-4D97-AF65-F5344CB8AC3E}">
        <p14:creationId xmlns:p14="http://schemas.microsoft.com/office/powerpoint/2010/main" val="2995122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74</a:t>
            </a:fld>
            <a:endParaRPr lang="en-US" dirty="0"/>
          </a:p>
        </p:txBody>
      </p:sp>
    </p:spTree>
    <p:extLst>
      <p:ext uri="{BB962C8B-B14F-4D97-AF65-F5344CB8AC3E}">
        <p14:creationId xmlns:p14="http://schemas.microsoft.com/office/powerpoint/2010/main" val="1342963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E087C16C-8E2D-FBA9-C672-ABF30A9188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134B6D68-2FC6-4018-9E3F-0D024C8D1D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Degree distributions of random networks with the same average degree K, but different sizes, are indistinguishable from each other.</a:t>
            </a:r>
          </a:p>
        </p:txBody>
      </p:sp>
      <p:sp>
        <p:nvSpPr>
          <p:cNvPr id="54275" name="Slide Number Placeholder 3">
            <a:extLst>
              <a:ext uri="{FF2B5EF4-FFF2-40B4-BE49-F238E27FC236}">
                <a16:creationId xmlns:a16="http://schemas.microsoft.com/office/drawing/2014/main" id="{229CC88E-2224-B3E6-84A7-D6A53225C4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A7614FF7-44E6-004B-B151-20CB68810B5B}" type="slidenum">
              <a:rPr lang="en-US" altLang="en-US"/>
              <a:pPr>
                <a:spcBef>
                  <a:spcPct val="0"/>
                </a:spcBef>
              </a:pPr>
              <a:t>23</a:t>
            </a:fld>
            <a:endParaRPr lang="en-US" altLang="en-US"/>
          </a:p>
        </p:txBody>
      </p:sp>
    </p:spTree>
    <p:extLst>
      <p:ext uri="{BB962C8B-B14F-4D97-AF65-F5344CB8AC3E}">
        <p14:creationId xmlns:p14="http://schemas.microsoft.com/office/powerpoint/2010/main" val="1489857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75</a:t>
            </a:fld>
            <a:endParaRPr lang="en-US" dirty="0"/>
          </a:p>
        </p:txBody>
      </p:sp>
    </p:spTree>
    <p:extLst>
      <p:ext uri="{BB962C8B-B14F-4D97-AF65-F5344CB8AC3E}">
        <p14:creationId xmlns:p14="http://schemas.microsoft.com/office/powerpoint/2010/main" val="2128140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76</a:t>
            </a:fld>
            <a:endParaRPr lang="en-US"/>
          </a:p>
        </p:txBody>
      </p:sp>
    </p:spTree>
    <p:extLst>
      <p:ext uri="{BB962C8B-B14F-4D97-AF65-F5344CB8AC3E}">
        <p14:creationId xmlns:p14="http://schemas.microsoft.com/office/powerpoint/2010/main" val="3438408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www.practicalecommerce.com</a:t>
            </a:r>
            <a:r>
              <a:rPr lang="en-US" dirty="0"/>
              <a:t>/content-marketing-can-drive-long-tail-</a:t>
            </a:r>
            <a:r>
              <a:rPr lang="en-US" dirty="0" err="1"/>
              <a:t>seo</a:t>
            </a:r>
            <a:r>
              <a:rPr lang="en-US" dirty="0"/>
              <a:t>#:~:text=Long%2Dtail%20Conversions,look%20for%20a%20specific%20title.</a:t>
            </a:r>
          </a:p>
        </p:txBody>
      </p:sp>
      <p:sp>
        <p:nvSpPr>
          <p:cNvPr id="4" name="Slide Number Placeholder 3"/>
          <p:cNvSpPr>
            <a:spLocks noGrp="1"/>
          </p:cNvSpPr>
          <p:nvPr>
            <p:ph type="sldNum" sz="quarter" idx="5"/>
          </p:nvPr>
        </p:nvSpPr>
        <p:spPr/>
        <p:txBody>
          <a:bodyPr/>
          <a:lstStyle/>
          <a:p>
            <a:fld id="{73A4A411-1338-284C-BFB5-2E572D84E62A}" type="slidenum">
              <a:rPr lang="en-US" smtClean="0"/>
              <a:t>77</a:t>
            </a:fld>
            <a:endParaRPr lang="en-US"/>
          </a:p>
        </p:txBody>
      </p:sp>
    </p:spTree>
    <p:extLst>
      <p:ext uri="{BB962C8B-B14F-4D97-AF65-F5344CB8AC3E}">
        <p14:creationId xmlns:p14="http://schemas.microsoft.com/office/powerpoint/2010/main" val="922659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Average degree in figure is 2 </a:t>
            </a:r>
          </a:p>
          <a:p>
            <a:endParaRPr lang="en-US" dirty="0"/>
          </a:p>
          <a:p>
            <a:r>
              <a:rPr lang="en-US" dirty="0"/>
              <a:t>But graph figure it is 10</a:t>
            </a:r>
          </a:p>
          <a:p>
            <a:endParaRPr lang="en-US" dirty="0"/>
          </a:p>
          <a:p>
            <a:r>
              <a:rPr lang="en-US" dirty="0"/>
              <a:t>So graph figure does not exactly show the network but (assuming it is 2)</a:t>
            </a:r>
          </a:p>
          <a:p>
            <a:endParaRPr lang="en-US" dirty="0"/>
          </a:p>
          <a:p>
            <a:r>
              <a:rPr lang="en-US" dirty="0"/>
              <a:t>- Random graphs was not able to capture low degree and high degree nodes.</a:t>
            </a:r>
          </a:p>
          <a:p>
            <a:pPr marL="171450" indent="-171450">
              <a:buFontTx/>
              <a:buChar char="-"/>
            </a:pPr>
            <a:r>
              <a:rPr lang="en-US" dirty="0"/>
              <a:t>Many nodes with low degree</a:t>
            </a:r>
          </a:p>
          <a:p>
            <a:pPr marL="171450" indent="-171450">
              <a:buFontTx/>
              <a:buChar char="-"/>
            </a:pPr>
            <a:r>
              <a:rPr lang="en-US" dirty="0"/>
              <a:t>Existence of too large nodes in power law</a:t>
            </a:r>
          </a:p>
        </p:txBody>
      </p:sp>
      <p:sp>
        <p:nvSpPr>
          <p:cNvPr id="4" name="Slide Number Placeholder 3"/>
          <p:cNvSpPr>
            <a:spLocks noGrp="1"/>
          </p:cNvSpPr>
          <p:nvPr>
            <p:ph type="sldNum" sz="quarter" idx="10"/>
          </p:nvPr>
        </p:nvSpPr>
        <p:spPr/>
        <p:txBody>
          <a:bodyPr/>
          <a:lstStyle/>
          <a:p>
            <a:fld id="{08E3BB6A-C8C6-4CE1-B31D-D41FC741C6B0}" type="slidenum">
              <a:rPr lang="en-US" smtClean="0"/>
              <a:pPr/>
              <a:t>78</a:t>
            </a:fld>
            <a:endParaRPr lang="en-US" dirty="0"/>
          </a:p>
        </p:txBody>
      </p:sp>
    </p:spTree>
    <p:extLst>
      <p:ext uri="{BB962C8B-B14F-4D97-AF65-F5344CB8AC3E}">
        <p14:creationId xmlns:p14="http://schemas.microsoft.com/office/powerpoint/2010/main" val="3045903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ea typeface="ＭＳ Ｐゴシック" panose="020B0600070205080204" pitchFamily="34" charset="-128"/>
              </a:rPr>
              <a:t>power law is evident only in the tail </a:t>
            </a:r>
          </a:p>
          <a:p>
            <a:pPr lvl="1" eaLnBrk="1" hangingPunct="1"/>
            <a:r>
              <a:rPr lang="en-US" altLang="en-US" dirty="0" err="1">
                <a:ea typeface="ＭＳ Ｐゴシック" panose="020B0600070205080204" pitchFamily="34" charset="-128"/>
              </a:rPr>
              <a:t>x</a:t>
            </a:r>
            <a:r>
              <a:rPr lang="en-US" altLang="en-US" baseline="-25000" dirty="0" err="1">
                <a:ea typeface="ＭＳ Ｐゴシック" panose="020B0600070205080204" pitchFamily="34" charset="-128"/>
              </a:rPr>
              <a:t>min</a:t>
            </a:r>
            <a:r>
              <a:rPr lang="en-US" altLang="en-US" dirty="0">
                <a:ea typeface="ＭＳ Ｐゴシック" panose="020B0600070205080204" pitchFamily="34" charset="-128"/>
              </a:rPr>
              <a:t> &gt; 100 citations</a:t>
            </a:r>
          </a:p>
          <a:p>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79</a:t>
            </a:fld>
            <a:endParaRPr lang="en-US"/>
          </a:p>
        </p:txBody>
      </p:sp>
    </p:spTree>
    <p:extLst>
      <p:ext uri="{BB962C8B-B14F-4D97-AF65-F5344CB8AC3E}">
        <p14:creationId xmlns:p14="http://schemas.microsoft.com/office/powerpoint/2010/main" val="2224993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Alpha = (y-1)</a:t>
            </a:r>
            <a:r>
              <a:rPr lang="en-US" dirty="0" err="1"/>
              <a:t>kmin</a:t>
            </a:r>
            <a:r>
              <a:rPr lang="en-US" dirty="0"/>
              <a:t>^(y1-)</a:t>
            </a:r>
          </a:p>
        </p:txBody>
      </p:sp>
      <p:sp>
        <p:nvSpPr>
          <p:cNvPr id="4" name="Slide Number Placeholder 3"/>
          <p:cNvSpPr>
            <a:spLocks noGrp="1"/>
          </p:cNvSpPr>
          <p:nvPr>
            <p:ph type="sldNum" sz="quarter" idx="5"/>
          </p:nvPr>
        </p:nvSpPr>
        <p:spPr/>
        <p:txBody>
          <a:bodyPr/>
          <a:lstStyle/>
          <a:p>
            <a:fld id="{73A4A411-1338-284C-BFB5-2E572D84E62A}" type="slidenum">
              <a:rPr lang="en-US" smtClean="0"/>
              <a:t>82</a:t>
            </a:fld>
            <a:endParaRPr lang="en-US"/>
          </a:p>
        </p:txBody>
      </p:sp>
    </p:spTree>
    <p:extLst>
      <p:ext uri="{BB962C8B-B14F-4D97-AF65-F5344CB8AC3E}">
        <p14:creationId xmlns:p14="http://schemas.microsoft.com/office/powerpoint/2010/main" val="748462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Alpha = (y-1)</a:t>
            </a:r>
            <a:r>
              <a:rPr lang="en-US" dirty="0" err="1"/>
              <a:t>kmin</a:t>
            </a:r>
            <a:r>
              <a:rPr lang="en-US" dirty="0"/>
              <a:t>^(y1-)</a:t>
            </a:r>
          </a:p>
        </p:txBody>
      </p:sp>
      <p:sp>
        <p:nvSpPr>
          <p:cNvPr id="4" name="Slide Number Placeholder 3"/>
          <p:cNvSpPr>
            <a:spLocks noGrp="1"/>
          </p:cNvSpPr>
          <p:nvPr>
            <p:ph type="sldNum" sz="quarter" idx="5"/>
          </p:nvPr>
        </p:nvSpPr>
        <p:spPr/>
        <p:txBody>
          <a:bodyPr/>
          <a:lstStyle/>
          <a:p>
            <a:fld id="{73A4A411-1338-284C-BFB5-2E572D84E62A}" type="slidenum">
              <a:rPr lang="en-US" smtClean="0"/>
              <a:t>83</a:t>
            </a:fld>
            <a:endParaRPr lang="en-US"/>
          </a:p>
        </p:txBody>
      </p:sp>
    </p:spTree>
    <p:extLst>
      <p:ext uri="{BB962C8B-B14F-4D97-AF65-F5344CB8AC3E}">
        <p14:creationId xmlns:p14="http://schemas.microsoft.com/office/powerpoint/2010/main" val="296123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Alpha = (y-1)</a:t>
            </a:r>
            <a:r>
              <a:rPr lang="en-US" dirty="0" err="1"/>
              <a:t>kmin</a:t>
            </a:r>
            <a:r>
              <a:rPr lang="en-US" dirty="0"/>
              <a:t>^(y1-)</a:t>
            </a:r>
          </a:p>
        </p:txBody>
      </p:sp>
      <p:sp>
        <p:nvSpPr>
          <p:cNvPr id="4" name="Slide Number Placeholder 3"/>
          <p:cNvSpPr>
            <a:spLocks noGrp="1"/>
          </p:cNvSpPr>
          <p:nvPr>
            <p:ph type="sldNum" sz="quarter" idx="5"/>
          </p:nvPr>
        </p:nvSpPr>
        <p:spPr/>
        <p:txBody>
          <a:bodyPr/>
          <a:lstStyle/>
          <a:p>
            <a:fld id="{73A4A411-1338-284C-BFB5-2E572D84E62A}" type="slidenum">
              <a:rPr lang="en-US" smtClean="0"/>
              <a:t>84</a:t>
            </a:fld>
            <a:endParaRPr lang="en-US"/>
          </a:p>
        </p:txBody>
      </p:sp>
    </p:spTree>
    <p:extLst>
      <p:ext uri="{BB962C8B-B14F-4D97-AF65-F5344CB8AC3E}">
        <p14:creationId xmlns:p14="http://schemas.microsoft.com/office/powerpoint/2010/main" val="2865141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E3BB6A-C8C6-4CE1-B31D-D41FC741C6B0}" type="slidenum">
              <a:rPr lang="en-US" smtClean="0"/>
              <a:pPr/>
              <a:t>85</a:t>
            </a:fld>
            <a:endParaRPr lang="en-US" dirty="0"/>
          </a:p>
        </p:txBody>
      </p:sp>
    </p:spTree>
    <p:extLst>
      <p:ext uri="{BB962C8B-B14F-4D97-AF65-F5344CB8AC3E}">
        <p14:creationId xmlns:p14="http://schemas.microsoft.com/office/powerpoint/2010/main" val="1911667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ＭＳ Ｐゴシック" pitchFamily="-109" charset="-128"/>
                <a:cs typeface="ＭＳ Ｐゴシック" pitchFamily="-109" charset="-128"/>
              </a:rPr>
              <a:t>The degree distribution of a network generated by the </a:t>
            </a:r>
            <a:r>
              <a:rPr lang="en-US" sz="1200" kern="1200" baseline="0" dirty="0" err="1">
                <a:solidFill>
                  <a:schemeClr val="tx1"/>
                </a:solidFill>
                <a:latin typeface="+mn-lt"/>
                <a:ea typeface="ＭＳ Ｐゴシック" pitchFamily="-109" charset="-128"/>
                <a:cs typeface="ＭＳ Ｐゴシック" pitchFamily="-109" charset="-128"/>
              </a:rPr>
              <a:t>Barabási</a:t>
            </a:r>
            <a:r>
              <a:rPr lang="en-US" sz="1200" kern="1200" baseline="0" dirty="0">
                <a:solidFill>
                  <a:schemeClr val="tx1"/>
                </a:solidFill>
                <a:latin typeface="+mn-lt"/>
                <a:ea typeface="ＭＳ Ｐゴシック" pitchFamily="-109" charset="-128"/>
                <a:cs typeface="ＭＳ Ｐゴシック" pitchFamily="-109" charset="-128"/>
              </a:rPr>
              <a:t>-Albert model. The plot show for a single network of size N=100,000 and m=3  and . It shows both the linearly-binned (red symbols) as well as the log-binned version (green symbols) o. The straight line is added to guide the eye and has slope -3, corresponding to the resulting network’s degree exponent.</a:t>
            </a:r>
            <a:endParaRPr lang="en-US" dirty="0"/>
          </a:p>
          <a:p>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87</a:t>
            </a:fld>
            <a:endParaRPr lang="en-US"/>
          </a:p>
        </p:txBody>
      </p:sp>
    </p:spTree>
    <p:extLst>
      <p:ext uri="{BB962C8B-B14F-4D97-AF65-F5344CB8AC3E}">
        <p14:creationId xmlns:p14="http://schemas.microsoft.com/office/powerpoint/2010/main" val="4000915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E087C16C-8E2D-FBA9-C672-ABF30A9188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134B6D68-2FC6-4018-9E3F-0D024C8D1D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4275" name="Slide Number Placeholder 3">
            <a:extLst>
              <a:ext uri="{FF2B5EF4-FFF2-40B4-BE49-F238E27FC236}">
                <a16:creationId xmlns:a16="http://schemas.microsoft.com/office/drawing/2014/main" id="{229CC88E-2224-B3E6-84A7-D6A53225C4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A7614FF7-44E6-004B-B151-20CB68810B5B}" type="slidenum">
              <a:rPr lang="en-US" altLang="en-US"/>
              <a:pPr>
                <a:spcBef>
                  <a:spcPct val="0"/>
                </a:spcBef>
              </a:pPr>
              <a:t>26</a:t>
            </a:fld>
            <a:endParaRPr lang="en-US" altLang="en-US"/>
          </a:p>
        </p:txBody>
      </p:sp>
    </p:spTree>
    <p:extLst>
      <p:ext uri="{BB962C8B-B14F-4D97-AF65-F5344CB8AC3E}">
        <p14:creationId xmlns:p14="http://schemas.microsoft.com/office/powerpoint/2010/main" val="1541564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causes only a proportionate scaling of the function itself</a:t>
            </a:r>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88</a:t>
            </a:fld>
            <a:endParaRPr lang="en-US"/>
          </a:p>
        </p:txBody>
      </p:sp>
    </p:spTree>
    <p:extLst>
      <p:ext uri="{BB962C8B-B14F-4D97-AF65-F5344CB8AC3E}">
        <p14:creationId xmlns:p14="http://schemas.microsoft.com/office/powerpoint/2010/main" val="1353503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causes only a proportionate scaling of the function itself</a:t>
            </a:r>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89</a:t>
            </a:fld>
            <a:endParaRPr lang="en-US"/>
          </a:p>
        </p:txBody>
      </p:sp>
    </p:spTree>
    <p:extLst>
      <p:ext uri="{BB962C8B-B14F-4D97-AF65-F5344CB8AC3E}">
        <p14:creationId xmlns:p14="http://schemas.microsoft.com/office/powerpoint/2010/main" val="3828073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causes only a proportionate scaling of the function itself</a:t>
            </a:r>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90</a:t>
            </a:fld>
            <a:endParaRPr lang="en-US"/>
          </a:p>
        </p:txBody>
      </p:sp>
    </p:spTree>
    <p:extLst>
      <p:ext uri="{BB962C8B-B14F-4D97-AF65-F5344CB8AC3E}">
        <p14:creationId xmlns:p14="http://schemas.microsoft.com/office/powerpoint/2010/main" val="28063019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causes only a proportionate scaling of the function itself</a:t>
            </a:r>
          </a:p>
          <a:p>
            <a:endParaRPr lang="en-US" b="0" i="0" dirty="0">
              <a:solidFill>
                <a:srgbClr val="202122"/>
              </a:solidFill>
              <a:effectLst/>
              <a:latin typeface="Arial" panose="020B0604020202020204" pitchFamily="34" charset="0"/>
            </a:endParaRPr>
          </a:p>
          <a:p>
            <a:r>
              <a:rPr lang="en-US" dirty="0"/>
              <a:t>https://</a:t>
            </a:r>
            <a:r>
              <a:rPr lang="en-US" dirty="0" err="1"/>
              <a:t>www.transum.org</a:t>
            </a:r>
            <a:r>
              <a:rPr lang="en-US" dirty="0"/>
              <a:t>/</a:t>
            </a:r>
            <a:r>
              <a:rPr lang="en-US" dirty="0" err="1"/>
              <a:t>Maths</a:t>
            </a:r>
            <a:r>
              <a:rPr lang="en-US" dirty="0"/>
              <a:t>/Activity/Graph/</a:t>
            </a:r>
            <a:r>
              <a:rPr lang="en-US" dirty="0" err="1"/>
              <a:t>Desmos.asp</a:t>
            </a:r>
            <a:endParaRPr lang="en-US" dirty="0"/>
          </a:p>
          <a:p>
            <a:endParaRPr lang="en-US" dirty="0"/>
          </a:p>
          <a:p>
            <a:r>
              <a:rPr lang="en-US" dirty="0"/>
              <a:t>K=2</a:t>
            </a:r>
          </a:p>
          <a:p>
            <a:r>
              <a:rPr lang="en-US" dirty="0"/>
              <a:t>A=10</a:t>
            </a:r>
          </a:p>
          <a:p>
            <a:r>
              <a:rPr lang="en-US" dirty="0"/>
              <a:t>Log(c)=3</a:t>
            </a:r>
          </a:p>
          <a:p>
            <a:endParaRPr lang="en-US" dirty="0"/>
          </a:p>
          <a:p>
            <a:r>
              <a:rPr lang="en-US" dirty="0"/>
              <a:t>y=-2x+10</a:t>
            </a:r>
          </a:p>
          <a:p>
            <a:endParaRPr lang="en-US" dirty="0"/>
          </a:p>
          <a:p>
            <a:r>
              <a:rPr lang="en-US" dirty="0"/>
              <a:t>y=-2x+10 - 2 * 3</a:t>
            </a:r>
          </a:p>
        </p:txBody>
      </p:sp>
      <p:sp>
        <p:nvSpPr>
          <p:cNvPr id="4" name="Slide Number Placeholder 3"/>
          <p:cNvSpPr>
            <a:spLocks noGrp="1"/>
          </p:cNvSpPr>
          <p:nvPr>
            <p:ph type="sldNum" sz="quarter" idx="5"/>
          </p:nvPr>
        </p:nvSpPr>
        <p:spPr/>
        <p:txBody>
          <a:bodyPr/>
          <a:lstStyle/>
          <a:p>
            <a:fld id="{73A4A411-1338-284C-BFB5-2E572D84E62A}" type="slidenum">
              <a:rPr lang="en-US" smtClean="0"/>
              <a:t>91</a:t>
            </a:fld>
            <a:endParaRPr lang="en-US"/>
          </a:p>
        </p:txBody>
      </p:sp>
    </p:spTree>
    <p:extLst>
      <p:ext uri="{BB962C8B-B14F-4D97-AF65-F5344CB8AC3E}">
        <p14:creationId xmlns:p14="http://schemas.microsoft.com/office/powerpoint/2010/main" val="11121735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Average node degree: add number of nodes (integral (</a:t>
            </a:r>
            <a:r>
              <a:rPr lang="en-US" b="0" i="0" dirty="0" err="1">
                <a:solidFill>
                  <a:srgbClr val="202122"/>
                </a:solidFill>
                <a:effectLst/>
                <a:latin typeface="Arial" panose="020B0604020202020204" pitchFamily="34" charset="0"/>
              </a:rPr>
              <a:t>kp</a:t>
            </a:r>
            <a:r>
              <a:rPr lang="en-US" b="0" i="0" dirty="0">
                <a:solidFill>
                  <a:srgbClr val="202122"/>
                </a:solidFill>
                <a:effectLst/>
                <a:latin typeface="Arial" panose="020B0604020202020204" pitchFamily="34" charset="0"/>
              </a:rPr>
              <a:t>(k))) and divide it by N:    to converge y&gt;2</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Fluctuation is infinite</a:t>
            </a:r>
          </a:p>
          <a:p>
            <a:r>
              <a:rPr lang="en-US" b="0" i="0" dirty="0">
                <a:solidFill>
                  <a:srgbClr val="202122"/>
                </a:solidFill>
                <a:effectLst/>
                <a:latin typeface="Arial" panose="020B0604020202020204" pitchFamily="34" charset="0"/>
              </a:rPr>
              <a:t>There is no characteristic degree like in </a:t>
            </a:r>
            <a:r>
              <a:rPr lang="en-US" b="0" i="0" dirty="0" err="1">
                <a:solidFill>
                  <a:srgbClr val="202122"/>
                </a:solidFill>
                <a:effectLst/>
                <a:latin typeface="Arial" panose="020B0604020202020204" pitchFamily="34" charset="0"/>
              </a:rPr>
              <a:t>poisson</a:t>
            </a:r>
            <a:r>
              <a:rPr lang="en-US" b="0" i="0" dirty="0">
                <a:solidFill>
                  <a:srgbClr val="202122"/>
                </a:solidFill>
                <a:effectLst/>
                <a:latin typeface="Arial" panose="020B0604020202020204" pitchFamily="34" charset="0"/>
              </a:rPr>
              <a:t> degree distribution</a:t>
            </a:r>
          </a:p>
          <a:p>
            <a:endParaRPr lang="en-US" b="0" i="0"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93</a:t>
            </a:fld>
            <a:endParaRPr lang="en-US"/>
          </a:p>
        </p:txBody>
      </p:sp>
    </p:spTree>
    <p:extLst>
      <p:ext uri="{BB962C8B-B14F-4D97-AF65-F5344CB8AC3E}">
        <p14:creationId xmlns:p14="http://schemas.microsoft.com/office/powerpoint/2010/main" val="12743614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Average node degree: add number of nodes (integral (</a:t>
            </a:r>
            <a:r>
              <a:rPr lang="en-US" b="0" i="0" dirty="0" err="1">
                <a:solidFill>
                  <a:srgbClr val="202122"/>
                </a:solidFill>
                <a:effectLst/>
                <a:latin typeface="Arial" panose="020B0604020202020204" pitchFamily="34" charset="0"/>
              </a:rPr>
              <a:t>kp</a:t>
            </a:r>
            <a:r>
              <a:rPr lang="en-US" b="0" i="0" dirty="0">
                <a:solidFill>
                  <a:srgbClr val="202122"/>
                </a:solidFill>
                <a:effectLst/>
                <a:latin typeface="Arial" panose="020B0604020202020204" pitchFamily="34" charset="0"/>
              </a:rPr>
              <a:t>(k))) and divide it by N:    to converge y&gt;2</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&lt;k^2&gt; Network grows and average degree is now &lt;k^2&gt;</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Fluctuation is infinite</a:t>
            </a:r>
          </a:p>
          <a:p>
            <a:r>
              <a:rPr lang="en-US" b="0" i="0" dirty="0">
                <a:solidFill>
                  <a:srgbClr val="202122"/>
                </a:solidFill>
                <a:effectLst/>
                <a:latin typeface="Arial" panose="020B0604020202020204" pitchFamily="34" charset="0"/>
              </a:rPr>
              <a:t>There is no characteristic degree like in </a:t>
            </a:r>
            <a:r>
              <a:rPr lang="en-US" b="0" i="0" dirty="0" err="1">
                <a:solidFill>
                  <a:srgbClr val="202122"/>
                </a:solidFill>
                <a:effectLst/>
                <a:latin typeface="Arial" panose="020B0604020202020204" pitchFamily="34" charset="0"/>
              </a:rPr>
              <a:t>poisson</a:t>
            </a:r>
            <a:r>
              <a:rPr lang="en-US" b="0" i="0" dirty="0">
                <a:solidFill>
                  <a:srgbClr val="202122"/>
                </a:solidFill>
                <a:effectLst/>
                <a:latin typeface="Arial" panose="020B0604020202020204" pitchFamily="34" charset="0"/>
              </a:rPr>
              <a:t> degree distribution</a:t>
            </a:r>
          </a:p>
          <a:p>
            <a:endParaRPr lang="en-US" b="0" i="0"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94</a:t>
            </a:fld>
            <a:endParaRPr lang="en-US"/>
          </a:p>
        </p:txBody>
      </p:sp>
    </p:spTree>
    <p:extLst>
      <p:ext uri="{BB962C8B-B14F-4D97-AF65-F5344CB8AC3E}">
        <p14:creationId xmlns:p14="http://schemas.microsoft.com/office/powerpoint/2010/main" val="179000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First moment - mean</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https://</a:t>
            </a:r>
            <a:r>
              <a:rPr lang="en-US" b="0" i="0" dirty="0" err="1">
                <a:solidFill>
                  <a:srgbClr val="202122"/>
                </a:solidFill>
                <a:effectLst/>
                <a:latin typeface="Arial" panose="020B0604020202020204" pitchFamily="34" charset="0"/>
              </a:rPr>
              <a:t>www.thoughtco.com</a:t>
            </a:r>
            <a:r>
              <a:rPr lang="en-US" b="0" i="0" dirty="0">
                <a:solidFill>
                  <a:srgbClr val="202122"/>
                </a:solidFill>
                <a:effectLst/>
                <a:latin typeface="Arial" panose="020B0604020202020204" pitchFamily="34" charset="0"/>
              </a:rPr>
              <a:t>/what-are-moments-in-statistics-3126234</a:t>
            </a:r>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95</a:t>
            </a:fld>
            <a:endParaRPr lang="en-US"/>
          </a:p>
        </p:txBody>
      </p:sp>
    </p:spTree>
    <p:extLst>
      <p:ext uri="{BB962C8B-B14F-4D97-AF65-F5344CB8AC3E}">
        <p14:creationId xmlns:p14="http://schemas.microsoft.com/office/powerpoint/2010/main" val="19681333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First moment - mean</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https://</a:t>
            </a:r>
            <a:r>
              <a:rPr lang="en-US" b="0" i="0" dirty="0" err="1">
                <a:solidFill>
                  <a:srgbClr val="202122"/>
                </a:solidFill>
                <a:effectLst/>
                <a:latin typeface="Arial" panose="020B0604020202020204" pitchFamily="34" charset="0"/>
              </a:rPr>
              <a:t>www.thoughtco.com</a:t>
            </a:r>
            <a:r>
              <a:rPr lang="en-US" b="0" i="0" dirty="0">
                <a:solidFill>
                  <a:srgbClr val="202122"/>
                </a:solidFill>
                <a:effectLst/>
                <a:latin typeface="Arial" panose="020B0604020202020204" pitchFamily="34" charset="0"/>
              </a:rPr>
              <a:t>/what-are-moments-in-statistics-3126234</a:t>
            </a:r>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96</a:t>
            </a:fld>
            <a:endParaRPr lang="en-US"/>
          </a:p>
        </p:txBody>
      </p:sp>
    </p:spTree>
    <p:extLst>
      <p:ext uri="{BB962C8B-B14F-4D97-AF65-F5344CB8AC3E}">
        <p14:creationId xmlns:p14="http://schemas.microsoft.com/office/powerpoint/2010/main" val="7340442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Average node degree: add number of nodes (integral (</a:t>
            </a:r>
            <a:r>
              <a:rPr lang="en-US" b="0" i="0" dirty="0" err="1">
                <a:solidFill>
                  <a:srgbClr val="202122"/>
                </a:solidFill>
                <a:effectLst/>
                <a:latin typeface="Arial" panose="020B0604020202020204" pitchFamily="34" charset="0"/>
              </a:rPr>
              <a:t>kp</a:t>
            </a:r>
            <a:r>
              <a:rPr lang="en-US" b="0" i="0" dirty="0">
                <a:solidFill>
                  <a:srgbClr val="202122"/>
                </a:solidFill>
                <a:effectLst/>
                <a:latin typeface="Arial" panose="020B0604020202020204" pitchFamily="34" charset="0"/>
              </a:rPr>
              <a:t>(k))) and divide it by N:    to converge y&gt;2</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Fluctuation is infinite</a:t>
            </a:r>
          </a:p>
          <a:p>
            <a:r>
              <a:rPr lang="en-US" b="0" i="0" dirty="0">
                <a:solidFill>
                  <a:srgbClr val="202122"/>
                </a:solidFill>
                <a:effectLst/>
                <a:latin typeface="Arial" panose="020B0604020202020204" pitchFamily="34" charset="0"/>
              </a:rPr>
              <a:t>There is no characteristic degree like in </a:t>
            </a:r>
            <a:r>
              <a:rPr lang="en-US" b="0" i="0" dirty="0" err="1">
                <a:solidFill>
                  <a:srgbClr val="202122"/>
                </a:solidFill>
                <a:effectLst/>
                <a:latin typeface="Arial" panose="020B0604020202020204" pitchFamily="34" charset="0"/>
              </a:rPr>
              <a:t>poisson</a:t>
            </a:r>
            <a:r>
              <a:rPr lang="en-US" b="0" i="0" dirty="0">
                <a:solidFill>
                  <a:srgbClr val="202122"/>
                </a:solidFill>
                <a:effectLst/>
                <a:latin typeface="Arial" panose="020B0604020202020204" pitchFamily="34" charset="0"/>
              </a:rPr>
              <a:t> degree distribution</a:t>
            </a:r>
          </a:p>
          <a:p>
            <a:endParaRPr lang="en-US" b="0" i="0"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97</a:t>
            </a:fld>
            <a:endParaRPr lang="en-US"/>
          </a:p>
        </p:txBody>
      </p:sp>
    </p:spTree>
    <p:extLst>
      <p:ext uri="{BB962C8B-B14F-4D97-AF65-F5344CB8AC3E}">
        <p14:creationId xmlns:p14="http://schemas.microsoft.com/office/powerpoint/2010/main" val="14458615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Average node degree: add number of nodes (integral (</a:t>
            </a:r>
            <a:r>
              <a:rPr lang="en-US" b="0" i="0" dirty="0" err="1">
                <a:solidFill>
                  <a:srgbClr val="202122"/>
                </a:solidFill>
                <a:effectLst/>
                <a:latin typeface="Arial" panose="020B0604020202020204" pitchFamily="34" charset="0"/>
              </a:rPr>
              <a:t>kp</a:t>
            </a:r>
            <a:r>
              <a:rPr lang="en-US" b="0" i="0" dirty="0">
                <a:solidFill>
                  <a:srgbClr val="202122"/>
                </a:solidFill>
                <a:effectLst/>
                <a:latin typeface="Arial" panose="020B0604020202020204" pitchFamily="34" charset="0"/>
              </a:rPr>
              <a:t>(k))) and divide it by N:    to converge y&gt;2</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Fluctuation is infinite</a:t>
            </a:r>
          </a:p>
          <a:p>
            <a:r>
              <a:rPr lang="en-US" b="0" i="0" dirty="0">
                <a:solidFill>
                  <a:srgbClr val="202122"/>
                </a:solidFill>
                <a:effectLst/>
                <a:latin typeface="Arial" panose="020B0604020202020204" pitchFamily="34" charset="0"/>
              </a:rPr>
              <a:t>There is no characteristic degree like in </a:t>
            </a:r>
            <a:r>
              <a:rPr lang="en-US" b="0" i="0" dirty="0" err="1">
                <a:solidFill>
                  <a:srgbClr val="202122"/>
                </a:solidFill>
                <a:effectLst/>
                <a:latin typeface="Arial" panose="020B0604020202020204" pitchFamily="34" charset="0"/>
              </a:rPr>
              <a:t>poisson</a:t>
            </a:r>
            <a:r>
              <a:rPr lang="en-US" b="0" i="0" dirty="0">
                <a:solidFill>
                  <a:srgbClr val="202122"/>
                </a:solidFill>
                <a:effectLst/>
                <a:latin typeface="Arial" panose="020B0604020202020204" pitchFamily="34" charset="0"/>
              </a:rPr>
              <a:t> degree distribution</a:t>
            </a:r>
          </a:p>
          <a:p>
            <a:endParaRPr lang="en-US" b="0" i="0"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98</a:t>
            </a:fld>
            <a:endParaRPr lang="en-US"/>
          </a:p>
        </p:txBody>
      </p:sp>
    </p:spTree>
    <p:extLst>
      <p:ext uri="{BB962C8B-B14F-4D97-AF65-F5344CB8AC3E}">
        <p14:creationId xmlns:p14="http://schemas.microsoft.com/office/powerpoint/2010/main" val="2084062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E087C16C-8E2D-FBA9-C672-ABF30A9188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134B6D68-2FC6-4018-9E3F-0D024C8D1D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4275" name="Slide Number Placeholder 3">
            <a:extLst>
              <a:ext uri="{FF2B5EF4-FFF2-40B4-BE49-F238E27FC236}">
                <a16:creationId xmlns:a16="http://schemas.microsoft.com/office/drawing/2014/main" id="{229CC88E-2224-B3E6-84A7-D6A53225C4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A7614FF7-44E6-004B-B151-20CB68810B5B}" type="slidenum">
              <a:rPr lang="en-US" altLang="en-US"/>
              <a:pPr>
                <a:spcBef>
                  <a:spcPct val="0"/>
                </a:spcBef>
              </a:pPr>
              <a:t>27</a:t>
            </a:fld>
            <a:endParaRPr lang="en-US" altLang="en-US"/>
          </a:p>
        </p:txBody>
      </p:sp>
    </p:spTree>
    <p:extLst>
      <p:ext uri="{BB962C8B-B14F-4D97-AF65-F5344CB8AC3E}">
        <p14:creationId xmlns:p14="http://schemas.microsoft.com/office/powerpoint/2010/main" val="20632263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Average node degree: add number of nodes (integral (</a:t>
            </a:r>
            <a:r>
              <a:rPr lang="en-US" b="0" i="0" dirty="0" err="1">
                <a:solidFill>
                  <a:srgbClr val="202122"/>
                </a:solidFill>
                <a:effectLst/>
                <a:latin typeface="Arial" panose="020B0604020202020204" pitchFamily="34" charset="0"/>
              </a:rPr>
              <a:t>kp</a:t>
            </a:r>
            <a:r>
              <a:rPr lang="en-US" b="0" i="0" dirty="0">
                <a:solidFill>
                  <a:srgbClr val="202122"/>
                </a:solidFill>
                <a:effectLst/>
                <a:latin typeface="Arial" panose="020B0604020202020204" pitchFamily="34" charset="0"/>
              </a:rPr>
              <a:t>(k))) and divide it by N:    to converge y&gt;2</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&lt;k^2&gt; Network grows and average degree is now &lt;k^2&gt;</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Fluctuation is infinite</a:t>
            </a:r>
          </a:p>
          <a:p>
            <a:r>
              <a:rPr lang="en-US" b="0" i="0" dirty="0">
                <a:solidFill>
                  <a:srgbClr val="202122"/>
                </a:solidFill>
                <a:effectLst/>
                <a:latin typeface="Arial" panose="020B0604020202020204" pitchFamily="34" charset="0"/>
              </a:rPr>
              <a:t>There is no characteristic degree like in </a:t>
            </a:r>
            <a:r>
              <a:rPr lang="en-US" b="0" i="0" dirty="0" err="1">
                <a:solidFill>
                  <a:srgbClr val="202122"/>
                </a:solidFill>
                <a:effectLst/>
                <a:latin typeface="Arial" panose="020B0604020202020204" pitchFamily="34" charset="0"/>
              </a:rPr>
              <a:t>poisson</a:t>
            </a:r>
            <a:r>
              <a:rPr lang="en-US" b="0" i="0" dirty="0">
                <a:solidFill>
                  <a:srgbClr val="202122"/>
                </a:solidFill>
                <a:effectLst/>
                <a:latin typeface="Arial" panose="020B0604020202020204" pitchFamily="34" charset="0"/>
              </a:rPr>
              <a:t> degree distribution</a:t>
            </a:r>
          </a:p>
          <a:p>
            <a:endParaRPr lang="en-US" b="0" i="0"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99</a:t>
            </a:fld>
            <a:endParaRPr lang="en-US"/>
          </a:p>
        </p:txBody>
      </p:sp>
    </p:spTree>
    <p:extLst>
      <p:ext uri="{BB962C8B-B14F-4D97-AF65-F5344CB8AC3E}">
        <p14:creationId xmlns:p14="http://schemas.microsoft.com/office/powerpoint/2010/main" val="40939244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Fluctuation is infinite</a:t>
            </a:r>
          </a:p>
          <a:p>
            <a:r>
              <a:rPr lang="en-US" b="0" i="0" dirty="0">
                <a:solidFill>
                  <a:srgbClr val="202122"/>
                </a:solidFill>
                <a:effectLst/>
                <a:latin typeface="Arial" panose="020B0604020202020204" pitchFamily="34" charset="0"/>
              </a:rPr>
              <a:t>There is no characteristic degree like in </a:t>
            </a:r>
            <a:r>
              <a:rPr lang="en-US" b="0" i="0" dirty="0" err="1">
                <a:solidFill>
                  <a:srgbClr val="202122"/>
                </a:solidFill>
                <a:effectLst/>
                <a:latin typeface="Arial" panose="020B0604020202020204" pitchFamily="34" charset="0"/>
              </a:rPr>
              <a:t>poisson</a:t>
            </a:r>
            <a:r>
              <a:rPr lang="en-US" b="0" i="0" dirty="0">
                <a:solidFill>
                  <a:srgbClr val="202122"/>
                </a:solidFill>
                <a:effectLst/>
                <a:latin typeface="Arial" panose="020B0604020202020204" pitchFamily="34" charset="0"/>
              </a:rPr>
              <a:t> degree distribution</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https://</a:t>
            </a:r>
            <a:r>
              <a:rPr lang="en-US" b="0" i="0" dirty="0" err="1">
                <a:solidFill>
                  <a:srgbClr val="202122"/>
                </a:solidFill>
                <a:effectLst/>
                <a:latin typeface="Arial" panose="020B0604020202020204" pitchFamily="34" charset="0"/>
              </a:rPr>
              <a:t>www.youtube.com</a:t>
            </a:r>
            <a:r>
              <a:rPr lang="en-US" b="0" i="0" dirty="0">
                <a:solidFill>
                  <a:srgbClr val="202122"/>
                </a:solidFill>
                <a:effectLst/>
                <a:latin typeface="Arial" panose="020B0604020202020204" pitchFamily="34" charset="0"/>
              </a:rPr>
              <a:t>/</a:t>
            </a:r>
            <a:r>
              <a:rPr lang="en-US" b="0" i="0" dirty="0" err="1">
                <a:solidFill>
                  <a:srgbClr val="202122"/>
                </a:solidFill>
                <a:effectLst/>
                <a:latin typeface="Arial" panose="020B0604020202020204" pitchFamily="34" charset="0"/>
              </a:rPr>
              <a:t>watch?v</a:t>
            </a:r>
            <a:r>
              <a:rPr lang="en-US" b="0" i="0" dirty="0">
                <a:solidFill>
                  <a:srgbClr val="202122"/>
                </a:solidFill>
                <a:effectLst/>
                <a:latin typeface="Arial" panose="020B0604020202020204" pitchFamily="34" charset="0"/>
              </a:rPr>
              <a:t>=Q7M79w1ZAy8&amp;list=PLriUvS7IljvkGesFRuYjqRz4lKgodJgh2&amp;index=2</a:t>
            </a:r>
          </a:p>
          <a:p>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100</a:t>
            </a:fld>
            <a:endParaRPr lang="en-US"/>
          </a:p>
        </p:txBody>
      </p:sp>
    </p:spTree>
    <p:extLst>
      <p:ext uri="{BB962C8B-B14F-4D97-AF65-F5344CB8AC3E}">
        <p14:creationId xmlns:p14="http://schemas.microsoft.com/office/powerpoint/2010/main" val="393399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Fluctuation is infinite</a:t>
            </a:r>
          </a:p>
          <a:p>
            <a:r>
              <a:rPr lang="en-US" b="0" i="0" dirty="0">
                <a:solidFill>
                  <a:srgbClr val="202122"/>
                </a:solidFill>
                <a:effectLst/>
                <a:latin typeface="Arial" panose="020B0604020202020204" pitchFamily="34" charset="0"/>
              </a:rPr>
              <a:t>There is no characteristic degree like in </a:t>
            </a:r>
            <a:r>
              <a:rPr lang="en-US" b="0" i="0" dirty="0" err="1">
                <a:solidFill>
                  <a:srgbClr val="202122"/>
                </a:solidFill>
                <a:effectLst/>
                <a:latin typeface="Arial" panose="020B0604020202020204" pitchFamily="34" charset="0"/>
              </a:rPr>
              <a:t>poisson</a:t>
            </a:r>
            <a:r>
              <a:rPr lang="en-US" b="0" i="0" dirty="0">
                <a:solidFill>
                  <a:srgbClr val="202122"/>
                </a:solidFill>
                <a:effectLst/>
                <a:latin typeface="Arial" panose="020B0604020202020204" pitchFamily="34" charset="0"/>
              </a:rPr>
              <a:t> degree distribution</a:t>
            </a:r>
          </a:p>
          <a:p>
            <a:endParaRPr lang="en-US" b="0" i="0"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101</a:t>
            </a:fld>
            <a:endParaRPr lang="en-US"/>
          </a:p>
        </p:txBody>
      </p:sp>
    </p:spTree>
    <p:extLst>
      <p:ext uri="{BB962C8B-B14F-4D97-AF65-F5344CB8AC3E}">
        <p14:creationId xmlns:p14="http://schemas.microsoft.com/office/powerpoint/2010/main" val="34180425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Fluctuation is infinite</a:t>
            </a:r>
          </a:p>
          <a:p>
            <a:r>
              <a:rPr lang="en-US" b="0" i="0" dirty="0">
                <a:solidFill>
                  <a:srgbClr val="202122"/>
                </a:solidFill>
                <a:effectLst/>
                <a:latin typeface="Arial" panose="020B0604020202020204" pitchFamily="34" charset="0"/>
              </a:rPr>
              <a:t>There is no characteristic degree like in </a:t>
            </a:r>
            <a:r>
              <a:rPr lang="en-US" b="0" i="0" dirty="0" err="1">
                <a:solidFill>
                  <a:srgbClr val="202122"/>
                </a:solidFill>
                <a:effectLst/>
                <a:latin typeface="Arial" panose="020B0604020202020204" pitchFamily="34" charset="0"/>
              </a:rPr>
              <a:t>poisson</a:t>
            </a:r>
            <a:r>
              <a:rPr lang="en-US" b="0" i="0" dirty="0">
                <a:solidFill>
                  <a:srgbClr val="202122"/>
                </a:solidFill>
                <a:effectLst/>
                <a:latin typeface="Arial" panose="020B0604020202020204" pitchFamily="34" charset="0"/>
              </a:rPr>
              <a:t> degree distribution</a:t>
            </a:r>
          </a:p>
          <a:p>
            <a:endParaRPr lang="en-US" b="0" i="0" dirty="0">
              <a:solidFill>
                <a:srgbClr val="2021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73A4A411-1338-284C-BFB5-2E572D84E62A}" type="slidenum">
              <a:rPr lang="en-US" smtClean="0"/>
              <a:t>102</a:t>
            </a:fld>
            <a:endParaRPr lang="en-US"/>
          </a:p>
        </p:txBody>
      </p:sp>
    </p:spTree>
    <p:extLst>
      <p:ext uri="{BB962C8B-B14F-4D97-AF65-F5344CB8AC3E}">
        <p14:creationId xmlns:p14="http://schemas.microsoft.com/office/powerpoint/2010/main" val="18854318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103</a:t>
            </a:fld>
            <a:endParaRPr lang="en-US"/>
          </a:p>
        </p:txBody>
      </p:sp>
    </p:spTree>
    <p:extLst>
      <p:ext uri="{BB962C8B-B14F-4D97-AF65-F5344CB8AC3E}">
        <p14:creationId xmlns:p14="http://schemas.microsoft.com/office/powerpoint/2010/main" val="33204466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ＭＳ Ｐゴシック" pitchFamily="-109" charset="-128"/>
                <a:cs typeface="ＭＳ Ｐゴシック" pitchFamily="-109" charset="-128"/>
              </a:rPr>
              <a:t>The degree distribution of a network generated by the </a:t>
            </a:r>
            <a:r>
              <a:rPr lang="en-US" sz="1200" kern="1200" baseline="0" dirty="0" err="1">
                <a:solidFill>
                  <a:schemeClr val="tx1"/>
                </a:solidFill>
                <a:latin typeface="+mn-lt"/>
                <a:ea typeface="ＭＳ Ｐゴシック" pitchFamily="-109" charset="-128"/>
                <a:cs typeface="ＭＳ Ｐゴシック" pitchFamily="-109" charset="-128"/>
              </a:rPr>
              <a:t>Barabási</a:t>
            </a:r>
            <a:r>
              <a:rPr lang="en-US" sz="1200" kern="1200" baseline="0" dirty="0">
                <a:solidFill>
                  <a:schemeClr val="tx1"/>
                </a:solidFill>
                <a:latin typeface="+mn-lt"/>
                <a:ea typeface="ＭＳ Ｐゴシック" pitchFamily="-109" charset="-128"/>
                <a:cs typeface="ＭＳ Ｐゴシック" pitchFamily="-109" charset="-128"/>
              </a:rPr>
              <a:t>-Albert model. The plot show for a single network of size N=100,000 and m=3  and . It shows both the linearly-binned (red symbols) as well as the log-binned version (green symbols) o. The straight line is added to guide the eye and has slope -3, corresponding to the resulting network’s degree exponent.</a:t>
            </a:r>
            <a:endParaRPr lang="en-US" dirty="0"/>
          </a:p>
          <a:p>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104</a:t>
            </a:fld>
            <a:endParaRPr lang="en-US"/>
          </a:p>
        </p:txBody>
      </p:sp>
    </p:spTree>
    <p:extLst>
      <p:ext uri="{BB962C8B-B14F-4D97-AF65-F5344CB8AC3E}">
        <p14:creationId xmlns:p14="http://schemas.microsoft.com/office/powerpoint/2010/main" val="14500955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106</a:t>
            </a:fld>
            <a:endParaRPr lang="en-US"/>
          </a:p>
        </p:txBody>
      </p:sp>
    </p:spTree>
    <p:extLst>
      <p:ext uri="{BB962C8B-B14F-4D97-AF65-F5344CB8AC3E}">
        <p14:creationId xmlns:p14="http://schemas.microsoft.com/office/powerpoint/2010/main" val="12785349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A4A411-1338-284C-BFB5-2E572D84E62A}" type="slidenum">
              <a:rPr lang="en-US" smtClean="0"/>
              <a:t>107</a:t>
            </a:fld>
            <a:endParaRPr lang="en-US"/>
          </a:p>
        </p:txBody>
      </p:sp>
    </p:spTree>
    <p:extLst>
      <p:ext uri="{BB962C8B-B14F-4D97-AF65-F5344CB8AC3E}">
        <p14:creationId xmlns:p14="http://schemas.microsoft.com/office/powerpoint/2010/main" val="42888620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baseline="0" dirty="0">
                <a:solidFill>
                  <a:schemeClr val="tx1"/>
                </a:solidFill>
                <a:latin typeface="+mn-lt"/>
                <a:ea typeface="ＭＳ Ｐゴシック" pitchFamily="-109" charset="-128"/>
                <a:cs typeface="ＭＳ Ｐゴシック" pitchFamily="-109" charset="-128"/>
              </a:rPr>
              <a:t>The discovery of the Barabási-Albert model is recounted in </a:t>
            </a:r>
            <a:r>
              <a:rPr lang="en-US" sz="1200" i="1" kern="1200" baseline="0" dirty="0">
                <a:solidFill>
                  <a:schemeClr val="tx1"/>
                </a:solidFill>
                <a:latin typeface="+mn-lt"/>
                <a:ea typeface="ＭＳ Ｐゴシック" pitchFamily="-109" charset="-128"/>
                <a:cs typeface="ＭＳ Ｐゴシック" pitchFamily="-109" charset="-128"/>
              </a:rPr>
              <a:t>Linked [9], describing a </a:t>
            </a:r>
            <a:r>
              <a:rPr lang="en-US" sz="1200" i="1" kern="1200" baseline="0" dirty="0" err="1">
                <a:solidFill>
                  <a:schemeClr val="tx1"/>
                </a:solidFill>
                <a:latin typeface="+mn-lt"/>
                <a:ea typeface="ＭＳ Ｐゴシック" pitchFamily="-109" charset="-128"/>
                <a:cs typeface="ＭＳ Ｐゴシック" pitchFamily="-109" charset="-128"/>
              </a:rPr>
              <a:t>workstop</a:t>
            </a:r>
            <a:r>
              <a:rPr lang="en-US" sz="1200" i="1" kern="1200" baseline="0" dirty="0">
                <a:solidFill>
                  <a:schemeClr val="tx1"/>
                </a:solidFill>
                <a:latin typeface="+mn-lt"/>
                <a:ea typeface="ＭＳ Ｐゴシック" pitchFamily="-109" charset="-128"/>
                <a:cs typeface="ＭＳ Ｐゴシック" pitchFamily="-109" charset="-128"/>
              </a:rPr>
              <a:t> in Porto, Portugal, attended by the first author of the model: “During the summer of 1999 very few people were thinking about networks, and there were no talks on the subject during this workshop. But networks were very much on my mind. I could not help carrying with me on the trip our unresolved questions: Why hubs? Why power-laws? […] Before I left for Europe, </a:t>
            </a:r>
            <a:r>
              <a:rPr lang="en-US" sz="1200" i="1" kern="1200" baseline="0" dirty="0" err="1">
                <a:solidFill>
                  <a:schemeClr val="tx1"/>
                </a:solidFill>
                <a:latin typeface="+mn-lt"/>
                <a:ea typeface="ＭＳ Ｐゴシック" pitchFamily="-109" charset="-128"/>
                <a:cs typeface="ＭＳ Ｐゴシック" pitchFamily="-109" charset="-128"/>
              </a:rPr>
              <a:t>Réka</a:t>
            </a:r>
            <a:r>
              <a:rPr lang="en-US" sz="1200" i="1" kern="1200" baseline="0" dirty="0">
                <a:solidFill>
                  <a:schemeClr val="tx1"/>
                </a:solidFill>
                <a:latin typeface="+mn-lt"/>
                <a:ea typeface="ＭＳ Ｐゴシック" pitchFamily="-109" charset="-128"/>
                <a:cs typeface="ＭＳ Ｐゴシック" pitchFamily="-109" charset="-128"/>
              </a:rPr>
              <a:t> Albert and I agreed that she would analyze these networks. On June 14, a week after my departure, I received a long email from her detailing some ongoing activities. At the end of the message there was a sentence added like an afterthought: “I looked at the connectivity distribution too, and in almost all systems (IBM, actors, power grid), the tail of the distribution follows a power </a:t>
            </a:r>
            <a:r>
              <a:rPr lang="en-US" sz="1200" i="1" kern="1200" baseline="0" dirty="0" err="1">
                <a:solidFill>
                  <a:schemeClr val="tx1"/>
                </a:solidFill>
                <a:latin typeface="+mn-lt"/>
                <a:ea typeface="ＭＳ Ｐゴシック" pitchFamily="-109" charset="-128"/>
                <a:cs typeface="ＭＳ Ｐゴシック" pitchFamily="-109" charset="-128"/>
              </a:rPr>
              <a:t>law.” Réka’s</a:t>
            </a:r>
            <a:r>
              <a:rPr lang="en-US" sz="1200" i="1" kern="1200" baseline="0" dirty="0">
                <a:solidFill>
                  <a:schemeClr val="tx1"/>
                </a:solidFill>
                <a:latin typeface="+mn-lt"/>
                <a:ea typeface="ＭＳ Ｐゴシック" pitchFamily="-109" charset="-128"/>
                <a:cs typeface="ＭＳ Ｐゴシック" pitchFamily="-109" charset="-128"/>
              </a:rPr>
              <a:t> email suddenly made it clear that the Web was by no means special. I found myself sitting in the conference hall paying no attention to the talks, thinking about the implications of this finding. If two networks as different as the Web and the Hollywood acting community both display power-law degree distribution, then some universal law or mechanism must be responsible. If such a law existed, it could potentially apply to all </a:t>
            </a:r>
            <a:r>
              <a:rPr lang="en-US" sz="1200" i="1" kern="1200" baseline="0" dirty="0" err="1">
                <a:solidFill>
                  <a:schemeClr val="tx1"/>
                </a:solidFill>
                <a:latin typeface="+mn-lt"/>
                <a:ea typeface="ＭＳ Ｐゴシック" pitchFamily="-109" charset="-128"/>
                <a:cs typeface="ＭＳ Ｐゴシック" pitchFamily="-109" charset="-128"/>
              </a:rPr>
              <a:t>networks. During</a:t>
            </a:r>
            <a:r>
              <a:rPr lang="en-US" sz="1200" i="1" kern="1200" baseline="0" dirty="0">
                <a:solidFill>
                  <a:schemeClr val="tx1"/>
                </a:solidFill>
                <a:latin typeface="+mn-lt"/>
                <a:ea typeface="ＭＳ Ｐゴシック" pitchFamily="-109" charset="-128"/>
                <a:cs typeface="ＭＳ Ｐゴシック" pitchFamily="-109" charset="-128"/>
              </a:rPr>
              <a:t> the first break between talks I decided to withdraw to the quiet of the seminary where we were housed during the workshop. I did not get far, however. During the fifteen-minute walk back to my room a potential explanation occurred to me, one so simple and straightforward that I doubted it could be right. I immediately returned to the university to fax </a:t>
            </a:r>
            <a:r>
              <a:rPr lang="en-US" sz="1200" i="1" kern="1200" baseline="0" dirty="0" err="1">
                <a:solidFill>
                  <a:schemeClr val="tx1"/>
                </a:solidFill>
                <a:latin typeface="+mn-lt"/>
                <a:ea typeface="ＭＳ Ｐゴシック" pitchFamily="-109" charset="-128"/>
                <a:cs typeface="ＭＳ Ｐゴシック" pitchFamily="-109" charset="-128"/>
              </a:rPr>
              <a:t>Réka</a:t>
            </a:r>
            <a:r>
              <a:rPr lang="en-US" sz="1200" i="1" kern="1200" baseline="0" dirty="0">
                <a:solidFill>
                  <a:schemeClr val="tx1"/>
                </a:solidFill>
                <a:latin typeface="+mn-lt"/>
                <a:ea typeface="ＭＳ Ｐゴシック" pitchFamily="-109" charset="-128"/>
                <a:cs typeface="ＭＳ Ｐゴシック" pitchFamily="-109" charset="-128"/>
              </a:rPr>
              <a:t>, asking her to verify the idea using the computer. A few hours later she emailed me the answer. To my great astonishment, the idea </a:t>
            </a:r>
            <a:r>
              <a:rPr lang="en-US" sz="1200" i="1" kern="1200" baseline="0" dirty="0" err="1">
                <a:solidFill>
                  <a:schemeClr val="tx1"/>
                </a:solidFill>
                <a:latin typeface="+mn-lt"/>
                <a:ea typeface="ＭＳ Ｐゴシック" pitchFamily="-109" charset="-128"/>
                <a:cs typeface="ＭＳ Ｐゴシック" pitchFamily="-109" charset="-128"/>
              </a:rPr>
              <a:t>worked.” The</a:t>
            </a:r>
            <a:r>
              <a:rPr lang="en-US" sz="1200" i="1" kern="1200" baseline="0" dirty="0">
                <a:solidFill>
                  <a:schemeClr val="tx1"/>
                </a:solidFill>
                <a:latin typeface="+mn-lt"/>
                <a:ea typeface="ＭＳ Ｐゴシック" pitchFamily="-109" charset="-128"/>
                <a:cs typeface="ＭＳ Ｐゴシック" pitchFamily="-109" charset="-128"/>
              </a:rPr>
              <a:t> two images above reproduce the fax sent on June 14, 1999 from Porto, describing the algorithm that we call today the Barabási-Albert model.</a:t>
            </a:r>
            <a:endParaRPr lang="en-US" dirty="0"/>
          </a:p>
        </p:txBody>
      </p:sp>
      <p:sp>
        <p:nvSpPr>
          <p:cNvPr id="4" name="Slide Number Placeholder 3"/>
          <p:cNvSpPr>
            <a:spLocks noGrp="1"/>
          </p:cNvSpPr>
          <p:nvPr>
            <p:ph type="sldNum" sz="quarter" idx="10"/>
          </p:nvPr>
        </p:nvSpPr>
        <p:spPr/>
        <p:txBody>
          <a:bodyPr/>
          <a:lstStyle/>
          <a:p>
            <a:pPr>
              <a:defRPr/>
            </a:pPr>
            <a:fld id="{3B6FA8C5-854E-8D4F-A2B2-CF41D1C7858F}" type="slidenum">
              <a:rPr lang="en-US" smtClean="0"/>
              <a:pPr>
                <a:defRPr/>
              </a:pPr>
              <a:t>112</a:t>
            </a:fld>
            <a:endParaRPr lang="en-US"/>
          </a:p>
        </p:txBody>
      </p:sp>
    </p:spTree>
    <p:extLst>
      <p:ext uri="{BB962C8B-B14F-4D97-AF65-F5344CB8AC3E}">
        <p14:creationId xmlns:p14="http://schemas.microsoft.com/office/powerpoint/2010/main" val="13359398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a:t>
            </a:r>
            <a:r>
              <a:rPr lang="en-US" dirty="0"/>
              <a:t> time when it joins</a:t>
            </a:r>
          </a:p>
        </p:txBody>
      </p:sp>
      <p:sp>
        <p:nvSpPr>
          <p:cNvPr id="4" name="Slide Number Placeholder 3"/>
          <p:cNvSpPr>
            <a:spLocks noGrp="1"/>
          </p:cNvSpPr>
          <p:nvPr>
            <p:ph type="sldNum" sz="quarter" idx="5"/>
          </p:nvPr>
        </p:nvSpPr>
        <p:spPr/>
        <p:txBody>
          <a:bodyPr/>
          <a:lstStyle/>
          <a:p>
            <a:fld id="{73A4A411-1338-284C-BFB5-2E572D84E62A}" type="slidenum">
              <a:rPr lang="en-US" smtClean="0"/>
              <a:t>121</a:t>
            </a:fld>
            <a:endParaRPr lang="en-US"/>
          </a:p>
        </p:txBody>
      </p:sp>
    </p:spTree>
    <p:extLst>
      <p:ext uri="{BB962C8B-B14F-4D97-AF65-F5344CB8AC3E}">
        <p14:creationId xmlns:p14="http://schemas.microsoft.com/office/powerpoint/2010/main" val="32346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E087C16C-8E2D-FBA9-C672-ABF30A9188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134B6D68-2FC6-4018-9E3F-0D024C8D1D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4275" name="Slide Number Placeholder 3">
            <a:extLst>
              <a:ext uri="{FF2B5EF4-FFF2-40B4-BE49-F238E27FC236}">
                <a16:creationId xmlns:a16="http://schemas.microsoft.com/office/drawing/2014/main" id="{229CC88E-2224-B3E6-84A7-D6A53225C4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A7614FF7-44E6-004B-B151-20CB68810B5B}" type="slidenum">
              <a:rPr lang="en-US" altLang="en-US"/>
              <a:pPr>
                <a:spcBef>
                  <a:spcPct val="0"/>
                </a:spcBef>
              </a:pPr>
              <a:t>28</a:t>
            </a:fld>
            <a:endParaRPr lang="en-US" altLang="en-US"/>
          </a:p>
        </p:txBody>
      </p:sp>
    </p:spTree>
    <p:extLst>
      <p:ext uri="{BB962C8B-B14F-4D97-AF65-F5344CB8AC3E}">
        <p14:creationId xmlns:p14="http://schemas.microsoft.com/office/powerpoint/2010/main" val="20762475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a:t>
            </a:r>
            <a:r>
              <a:rPr lang="en-US" dirty="0"/>
              <a:t> time when it joins</a:t>
            </a:r>
          </a:p>
        </p:txBody>
      </p:sp>
      <p:sp>
        <p:nvSpPr>
          <p:cNvPr id="4" name="Slide Number Placeholder 3"/>
          <p:cNvSpPr>
            <a:spLocks noGrp="1"/>
          </p:cNvSpPr>
          <p:nvPr>
            <p:ph type="sldNum" sz="quarter" idx="5"/>
          </p:nvPr>
        </p:nvSpPr>
        <p:spPr/>
        <p:txBody>
          <a:bodyPr/>
          <a:lstStyle/>
          <a:p>
            <a:fld id="{73A4A411-1338-284C-BFB5-2E572D84E62A}" type="slidenum">
              <a:rPr lang="en-US" smtClean="0"/>
              <a:t>122</a:t>
            </a:fld>
            <a:endParaRPr lang="en-US"/>
          </a:p>
        </p:txBody>
      </p:sp>
    </p:spTree>
    <p:extLst>
      <p:ext uri="{BB962C8B-B14F-4D97-AF65-F5344CB8AC3E}">
        <p14:creationId xmlns:p14="http://schemas.microsoft.com/office/powerpoint/2010/main" val="28891381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a:t>
            </a:r>
            <a:r>
              <a:rPr lang="en-US" dirty="0"/>
              <a:t> time when it joins</a:t>
            </a:r>
          </a:p>
        </p:txBody>
      </p:sp>
      <p:sp>
        <p:nvSpPr>
          <p:cNvPr id="4" name="Slide Number Placeholder 3"/>
          <p:cNvSpPr>
            <a:spLocks noGrp="1"/>
          </p:cNvSpPr>
          <p:nvPr>
            <p:ph type="sldNum" sz="quarter" idx="5"/>
          </p:nvPr>
        </p:nvSpPr>
        <p:spPr/>
        <p:txBody>
          <a:bodyPr/>
          <a:lstStyle/>
          <a:p>
            <a:fld id="{73A4A411-1338-284C-BFB5-2E572D84E62A}" type="slidenum">
              <a:rPr lang="en-US" smtClean="0"/>
              <a:t>126</a:t>
            </a:fld>
            <a:endParaRPr lang="en-US"/>
          </a:p>
        </p:txBody>
      </p:sp>
    </p:spTree>
    <p:extLst>
      <p:ext uri="{BB962C8B-B14F-4D97-AF65-F5344CB8AC3E}">
        <p14:creationId xmlns:p14="http://schemas.microsoft.com/office/powerpoint/2010/main" val="23823632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a:t>
            </a:r>
            <a:r>
              <a:rPr lang="en-US" dirty="0"/>
              <a:t> time when it joins</a:t>
            </a:r>
          </a:p>
        </p:txBody>
      </p:sp>
      <p:sp>
        <p:nvSpPr>
          <p:cNvPr id="4" name="Slide Number Placeholder 3"/>
          <p:cNvSpPr>
            <a:spLocks noGrp="1"/>
          </p:cNvSpPr>
          <p:nvPr>
            <p:ph type="sldNum" sz="quarter" idx="5"/>
          </p:nvPr>
        </p:nvSpPr>
        <p:spPr/>
        <p:txBody>
          <a:bodyPr/>
          <a:lstStyle/>
          <a:p>
            <a:fld id="{73A4A411-1338-284C-BFB5-2E572D84E62A}" type="slidenum">
              <a:rPr lang="en-US" smtClean="0"/>
              <a:t>128</a:t>
            </a:fld>
            <a:endParaRPr lang="en-US"/>
          </a:p>
        </p:txBody>
      </p:sp>
    </p:spTree>
    <p:extLst>
      <p:ext uri="{BB962C8B-B14F-4D97-AF65-F5344CB8AC3E}">
        <p14:creationId xmlns:p14="http://schemas.microsoft.com/office/powerpoint/2010/main" val="32536329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a:t>
            </a:r>
            <a:r>
              <a:rPr lang="en-US" dirty="0"/>
              <a:t> time when it joins</a:t>
            </a:r>
          </a:p>
        </p:txBody>
      </p:sp>
      <p:sp>
        <p:nvSpPr>
          <p:cNvPr id="4" name="Slide Number Placeholder 3"/>
          <p:cNvSpPr>
            <a:spLocks noGrp="1"/>
          </p:cNvSpPr>
          <p:nvPr>
            <p:ph type="sldNum" sz="quarter" idx="5"/>
          </p:nvPr>
        </p:nvSpPr>
        <p:spPr/>
        <p:txBody>
          <a:bodyPr/>
          <a:lstStyle/>
          <a:p>
            <a:fld id="{73A4A411-1338-284C-BFB5-2E572D84E62A}" type="slidenum">
              <a:rPr lang="en-US" smtClean="0"/>
              <a:t>129</a:t>
            </a:fld>
            <a:endParaRPr lang="en-US"/>
          </a:p>
        </p:txBody>
      </p:sp>
    </p:spTree>
    <p:extLst>
      <p:ext uri="{BB962C8B-B14F-4D97-AF65-F5344CB8AC3E}">
        <p14:creationId xmlns:p14="http://schemas.microsoft.com/office/powerpoint/2010/main" val="42675294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a:t>
            </a:r>
            <a:r>
              <a:rPr lang="en-US" dirty="0"/>
              <a:t> time when it joins</a:t>
            </a:r>
          </a:p>
        </p:txBody>
      </p:sp>
      <p:sp>
        <p:nvSpPr>
          <p:cNvPr id="4" name="Slide Number Placeholder 3"/>
          <p:cNvSpPr>
            <a:spLocks noGrp="1"/>
          </p:cNvSpPr>
          <p:nvPr>
            <p:ph type="sldNum" sz="quarter" idx="5"/>
          </p:nvPr>
        </p:nvSpPr>
        <p:spPr/>
        <p:txBody>
          <a:bodyPr/>
          <a:lstStyle/>
          <a:p>
            <a:fld id="{73A4A411-1338-284C-BFB5-2E572D84E62A}" type="slidenum">
              <a:rPr lang="en-US" smtClean="0"/>
              <a:t>130</a:t>
            </a:fld>
            <a:endParaRPr lang="en-US"/>
          </a:p>
        </p:txBody>
      </p:sp>
    </p:spTree>
    <p:extLst>
      <p:ext uri="{BB962C8B-B14F-4D97-AF65-F5344CB8AC3E}">
        <p14:creationId xmlns:p14="http://schemas.microsoft.com/office/powerpoint/2010/main" val="102864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ACB09790-0A30-DFE0-876F-E72DD2C147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a:extLst>
              <a:ext uri="{FF2B5EF4-FFF2-40B4-BE49-F238E27FC236}">
                <a16:creationId xmlns:a16="http://schemas.microsoft.com/office/drawing/2014/main" id="{10B93298-2CE2-1E36-242B-D076720D9C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altLang="en-US"/>
          </a:p>
        </p:txBody>
      </p:sp>
      <p:sp>
        <p:nvSpPr>
          <p:cNvPr id="96259" name="Slide Number Placeholder 3">
            <a:extLst>
              <a:ext uri="{FF2B5EF4-FFF2-40B4-BE49-F238E27FC236}">
                <a16:creationId xmlns:a16="http://schemas.microsoft.com/office/drawing/2014/main" id="{73344FEE-7D83-6C36-BB90-D4382EDB50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6306984A-369D-2B41-BC63-491B26DA328C}" type="slidenum">
              <a:rPr lang="en-US" altLang="en-US" smtClean="0"/>
              <a:pPr>
                <a:spcBef>
                  <a:spcPct val="0"/>
                </a:spcBef>
              </a:pPr>
              <a:t>34</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6D170024-AEA4-1F8B-6A5B-2558FAB0B9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a:extLst>
              <a:ext uri="{FF2B5EF4-FFF2-40B4-BE49-F238E27FC236}">
                <a16:creationId xmlns:a16="http://schemas.microsoft.com/office/drawing/2014/main" id="{93CBFF4A-D0CE-EED8-DB62-8403420978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nSpc>
                <a:spcPct val="90000"/>
              </a:lnSpc>
              <a:buFontTx/>
              <a:buAutoNum type="romanLcParenBoth"/>
            </a:pPr>
            <a:r>
              <a:rPr lang="en-US" altLang="en-US" dirty="0"/>
              <a:t>Strictly speaking Eq. (22) predicts the scaling of the network diameter, </a:t>
            </a:r>
            <a:r>
              <a:rPr lang="en-US" altLang="en-US" dirty="0" err="1"/>
              <a:t>dmax</a:t>
            </a:r>
            <a:r>
              <a:rPr lang="en-US" altLang="en-US" dirty="0"/>
              <a:t>. Yet, in most networks it offers a better approximation to the average distance between two randomly chosen nodes, ⟨d⟩, than to </a:t>
            </a:r>
            <a:r>
              <a:rPr lang="en-US" altLang="en-US" dirty="0" err="1"/>
              <a:t>dmax</a:t>
            </a:r>
            <a:r>
              <a:rPr lang="en-US" altLang="en-US" dirty="0"/>
              <a:t>. This is because ⟨d⟩ is averaged over all pairs of nodes. Hence large fluctuations in d are diminished by the averaging. In contrast </a:t>
            </a:r>
            <a:r>
              <a:rPr lang="en-US" altLang="en-US" dirty="0" err="1"/>
              <a:t>dmax</a:t>
            </a:r>
            <a:r>
              <a:rPr lang="en-US" altLang="en-US" dirty="0"/>
              <a:t> is often dominated by a few extreme paths.</a:t>
            </a:r>
          </a:p>
          <a:p>
            <a:pPr marL="285750" indent="-285750">
              <a:lnSpc>
                <a:spcPct val="90000"/>
              </a:lnSpc>
            </a:pPr>
            <a:endParaRPr lang="en-US" altLang="en-US" dirty="0"/>
          </a:p>
          <a:p>
            <a:pPr marL="285750" indent="-285750">
              <a:lnSpc>
                <a:spcPct val="90000"/>
              </a:lnSpc>
            </a:pPr>
            <a:r>
              <a:rPr lang="en-US" altLang="en-US" dirty="0"/>
              <a:t>We will call the small world phenomena the property that the average path length or the diameter depends logarithmically on the system size. Hence, </a:t>
            </a:r>
            <a:r>
              <a:rPr lang="ja-JP" altLang="en-US"/>
              <a:t>”</a:t>
            </a:r>
            <a:r>
              <a:rPr lang="en-US" altLang="ja-JP" dirty="0"/>
              <a:t>small</a:t>
            </a:r>
            <a:r>
              <a:rPr lang="ja-JP" altLang="en-US"/>
              <a:t>”</a:t>
            </a:r>
            <a:r>
              <a:rPr lang="en-US" altLang="ja-JP" dirty="0"/>
              <a:t> means that ⟨d⟩ is proportional to </a:t>
            </a:r>
            <a:r>
              <a:rPr lang="en-US" altLang="ja-JP" dirty="0" err="1"/>
              <a:t>logN</a:t>
            </a:r>
            <a:r>
              <a:rPr lang="en-US" altLang="ja-JP" dirty="0"/>
              <a:t>, rather than N, as captured by Eq. (23). </a:t>
            </a:r>
          </a:p>
          <a:p>
            <a:pPr marL="285750" indent="-285750">
              <a:lnSpc>
                <a:spcPct val="90000"/>
              </a:lnSpc>
            </a:pPr>
            <a:r>
              <a:rPr lang="en-US" altLang="en-US" dirty="0"/>
              <a:t>(iv) The 1/</a:t>
            </a:r>
            <a:r>
              <a:rPr lang="en-US" altLang="en-US" dirty="0" err="1"/>
              <a:t>log⟨k</a:t>
            </a:r>
            <a:r>
              <a:rPr lang="en-US" altLang="en-US" dirty="0"/>
              <a:t>⟩ term implies that denser the network, the smaller will be the distance between the nodes.  </a:t>
            </a:r>
          </a:p>
          <a:p>
            <a:pPr marL="285750" marR="0" lvl="0" indent="-285750" algn="l" defTabSz="914400" rtl="0" eaLnBrk="1" fontAlgn="auto" latinLnBrk="0" hangingPunct="1">
              <a:lnSpc>
                <a:spcPct val="90000"/>
              </a:lnSpc>
              <a:spcBef>
                <a:spcPts val="0"/>
              </a:spcBef>
              <a:spcAft>
                <a:spcPts val="0"/>
              </a:spcAft>
              <a:buClrTx/>
              <a:buSzTx/>
              <a:buFontTx/>
              <a:buNone/>
              <a:tabLst/>
              <a:defRPr/>
            </a:pPr>
            <a:r>
              <a:rPr lang="en-US" altLang="en-US" sz="1200" dirty="0">
                <a:latin typeface="Arial" panose="020B0604020202020204" pitchFamily="34" charset="0"/>
              </a:rPr>
              <a:t>(Albert-László </a:t>
            </a:r>
            <a:r>
              <a:rPr lang="en-US" altLang="en-US" sz="1200" dirty="0" err="1">
                <a:latin typeface="Arial" panose="020B0604020202020204" pitchFamily="34" charset="0"/>
              </a:rPr>
              <a:t>Barabási</a:t>
            </a:r>
            <a:r>
              <a:rPr lang="en-US" altLang="en-US" sz="1200" dirty="0">
                <a:latin typeface="Arial" panose="020B0604020202020204" pitchFamily="34" charset="0"/>
              </a:rPr>
              <a:t>)</a:t>
            </a:r>
          </a:p>
          <a:p>
            <a:pPr marL="285750" indent="-285750">
              <a:lnSpc>
                <a:spcPct val="90000"/>
              </a:lnSpc>
            </a:pPr>
            <a:endParaRPr lang="en-US" altLang="en-US" dirty="0"/>
          </a:p>
          <a:p>
            <a:pPr marL="285750" indent="-285750">
              <a:lnSpc>
                <a:spcPct val="90000"/>
              </a:lnSpc>
            </a:pPr>
            <a:endParaRPr lang="en-US" altLang="en-US" dirty="0"/>
          </a:p>
        </p:txBody>
      </p:sp>
      <p:sp>
        <p:nvSpPr>
          <p:cNvPr id="98307" name="Slide Number Placeholder 3">
            <a:extLst>
              <a:ext uri="{FF2B5EF4-FFF2-40B4-BE49-F238E27FC236}">
                <a16:creationId xmlns:a16="http://schemas.microsoft.com/office/drawing/2014/main" id="{50E93B55-6999-3950-13C4-3E92E314AD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FB2861E9-4786-A44A-906E-F0B7496352E0}" type="slidenum">
              <a:rPr lang="en-US" altLang="en-US" smtClean="0"/>
              <a:pPr>
                <a:spcBef>
                  <a:spcPct val="0"/>
                </a:spcBef>
              </a:pPr>
              <a:t>35</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6D170024-AEA4-1F8B-6A5B-2558FAB0B9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a:extLst>
              <a:ext uri="{FF2B5EF4-FFF2-40B4-BE49-F238E27FC236}">
                <a16:creationId xmlns:a16="http://schemas.microsoft.com/office/drawing/2014/main" id="{93CBFF4A-D0CE-EED8-DB62-8403420978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nSpc>
                <a:spcPct val="90000"/>
              </a:lnSpc>
            </a:pPr>
            <a:r>
              <a:rPr lang="en-US" altLang="en-US" dirty="0"/>
              <a:t>N*(N-1)*p = L (links)</a:t>
            </a:r>
          </a:p>
          <a:p>
            <a:pPr marL="285750" indent="-285750">
              <a:lnSpc>
                <a:spcPct val="90000"/>
              </a:lnSpc>
            </a:pPr>
            <a:endParaRPr lang="en-US" altLang="en-US" dirty="0"/>
          </a:p>
          <a:p>
            <a:pPr marL="285750" indent="-285750">
              <a:lnSpc>
                <a:spcPct val="90000"/>
              </a:lnSpc>
            </a:pPr>
            <a:r>
              <a:rPr lang="en-US" altLang="en-US" dirty="0"/>
              <a:t>2*L = total degree </a:t>
            </a:r>
          </a:p>
          <a:p>
            <a:pPr marL="285750" indent="-285750">
              <a:lnSpc>
                <a:spcPct val="90000"/>
              </a:lnSpc>
            </a:pPr>
            <a:endParaRPr lang="en-US" altLang="en-US" dirty="0"/>
          </a:p>
          <a:p>
            <a:pPr marL="285750" indent="-285750">
              <a:lnSpc>
                <a:spcPct val="90000"/>
              </a:lnSpc>
            </a:pPr>
            <a:r>
              <a:rPr lang="en-US" altLang="en-US" dirty="0"/>
              <a:t>2*L/N = &lt;k&gt; average degree</a:t>
            </a:r>
          </a:p>
          <a:p>
            <a:pPr marL="285750" indent="-285750">
              <a:lnSpc>
                <a:spcPct val="90000"/>
              </a:lnSpc>
            </a:pPr>
            <a:endParaRPr lang="en-US" altLang="en-US" dirty="0"/>
          </a:p>
          <a:p>
            <a:pPr marL="285750" indent="-285750">
              <a:lnSpc>
                <a:spcPct val="90000"/>
              </a:lnSpc>
            </a:pPr>
            <a:r>
              <a:rPr lang="en-US" altLang="en-US" dirty="0"/>
              <a:t>N*(N-1)*p * 2 / N = &lt;k&gt;</a:t>
            </a:r>
          </a:p>
          <a:p>
            <a:pPr marL="285750" indent="-285750">
              <a:lnSpc>
                <a:spcPct val="90000"/>
              </a:lnSpc>
            </a:pPr>
            <a:endParaRPr lang="en-US" altLang="en-US" dirty="0"/>
          </a:p>
          <a:p>
            <a:pPr marL="285750" indent="-285750">
              <a:lnSpc>
                <a:spcPct val="90000"/>
              </a:lnSpc>
            </a:pPr>
            <a:r>
              <a:rPr lang="en-US" altLang="en-US" dirty="0"/>
              <a:t>(N-1)*2*p = &lt;K&gt;</a:t>
            </a:r>
          </a:p>
          <a:p>
            <a:pPr marL="285750" indent="-285750">
              <a:lnSpc>
                <a:spcPct val="90000"/>
              </a:lnSpc>
            </a:pPr>
            <a:endParaRPr lang="en-US" altLang="en-US" dirty="0"/>
          </a:p>
        </p:txBody>
      </p:sp>
      <p:sp>
        <p:nvSpPr>
          <p:cNvPr id="98307" name="Slide Number Placeholder 3">
            <a:extLst>
              <a:ext uri="{FF2B5EF4-FFF2-40B4-BE49-F238E27FC236}">
                <a16:creationId xmlns:a16="http://schemas.microsoft.com/office/drawing/2014/main" id="{50E93B55-6999-3950-13C4-3E92E314AD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FB2861E9-4786-A44A-906E-F0B7496352E0}" type="slidenum">
              <a:rPr lang="en-US" altLang="en-US" smtClean="0"/>
              <a:pPr>
                <a:spcBef>
                  <a:spcPct val="0"/>
                </a:spcBef>
              </a:pPr>
              <a:t>37</a:t>
            </a:fld>
            <a:endParaRPr lang="en-US" altLang="en-US"/>
          </a:p>
        </p:txBody>
      </p:sp>
    </p:spTree>
    <p:extLst>
      <p:ext uri="{BB962C8B-B14F-4D97-AF65-F5344CB8AC3E}">
        <p14:creationId xmlns:p14="http://schemas.microsoft.com/office/powerpoint/2010/main" val="759337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184C79-0336-DE48-95F9-F0713A23CB62}" type="datetimeFigureOut">
              <a:rPr lang="en-US" smtClean="0"/>
              <a:t>3/6/23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1153639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184C79-0336-DE48-95F9-F0713A23CB62}" type="datetimeFigureOut">
              <a:rPr lang="en-US" smtClean="0"/>
              <a:t>3/6/23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388962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184C79-0336-DE48-95F9-F0713A23CB62}" type="datetimeFigureOut">
              <a:rPr lang="en-US" smtClean="0"/>
              <a:t>3/6/23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78739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prstGeom prst="rect">
            <a:avLst/>
          </a:prstGeom>
          <a:gradFill>
            <a:gsLst>
              <a:gs pos="0">
                <a:schemeClr val="accent6">
                  <a:shade val="51000"/>
                  <a:satMod val="130000"/>
                  <a:alpha val="60000"/>
                </a:schemeClr>
              </a:gs>
              <a:gs pos="80000">
                <a:schemeClr val="accent6">
                  <a:shade val="93000"/>
                  <a:satMod val="130000"/>
                </a:schemeClr>
              </a:gs>
              <a:gs pos="100000">
                <a:schemeClr val="accent6">
                  <a:shade val="94000"/>
                  <a:satMod val="135000"/>
                </a:schemeClr>
              </a:gs>
            </a:gsLst>
            <a:lin ang="16200000" scaled="0"/>
          </a:gradFill>
          <a:ln>
            <a:noFill/>
          </a:ln>
        </p:spPr>
        <p:style>
          <a:lnRef idx="1">
            <a:schemeClr val="accent1"/>
          </a:lnRef>
          <a:fillRef idx="3">
            <a:schemeClr val="accent1"/>
          </a:fillRef>
          <a:effectRef idx="2">
            <a:schemeClr val="accent1"/>
          </a:effectRef>
          <a:fontRef idx="none"/>
        </p:style>
        <p:txBody>
          <a:bodyPr vert="horz" wrap="square" anchor="ctr" anchorCtr="0">
            <a:noAutofit/>
          </a:bodyPr>
          <a:lstStyle>
            <a:lvl1pPr algn="l" defTabSz="914400" rtl="0" eaLnBrk="1" latinLnBrk="0" hangingPunct="1">
              <a:spcBef>
                <a:spcPct val="0"/>
              </a:spcBef>
              <a:buNone/>
              <a:defRPr lang="en-US" sz="2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a:xfrm>
            <a:off x="457200" y="1066800"/>
            <a:ext cx="8229600" cy="5318760"/>
          </a:xfrm>
          <a:prstGeom prst="rect">
            <a:avLst/>
          </a:prstGeom>
        </p:spPr>
        <p:txBody>
          <a:bodyPr>
            <a:normAutofit/>
          </a:bodyPr>
          <a:lstStyle>
            <a:lvl1pP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defRPr sz="16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a:defRPr sz="16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6954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184C79-0336-DE48-95F9-F0713A23CB62}" type="datetimeFigureOut">
              <a:rPr lang="en-US" smtClean="0"/>
              <a:t>3/6/23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884906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184C79-0336-DE48-95F9-F0713A23CB62}" type="datetimeFigureOut">
              <a:rPr lang="en-US" smtClean="0"/>
              <a:t>3/6/23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1215737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184C79-0336-DE48-95F9-F0713A23CB62}" type="datetimeFigureOut">
              <a:rPr lang="en-US" smtClean="0"/>
              <a:t>3/6/23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3124483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184C79-0336-DE48-95F9-F0713A23CB62}" type="datetimeFigureOut">
              <a:rPr lang="en-US" smtClean="0"/>
              <a:t>3/6/23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1578829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184C79-0336-DE48-95F9-F0713A23CB62}" type="datetimeFigureOut">
              <a:rPr lang="en-US" smtClean="0"/>
              <a:t>3/6/23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3271084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84C79-0336-DE48-95F9-F0713A23CB62}" type="datetimeFigureOut">
              <a:rPr lang="en-US" smtClean="0"/>
              <a:t>3/6/23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64525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184C79-0336-DE48-95F9-F0713A23CB62}" type="datetimeFigureOut">
              <a:rPr lang="en-US" smtClean="0"/>
              <a:t>3/6/23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426573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184C79-0336-DE48-95F9-F0713A23CB62}" type="datetimeFigureOut">
              <a:rPr lang="en-US" smtClean="0"/>
              <a:t>3/6/23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C5CCD-C43C-7D42-B8F2-F654A1A09D9E}" type="slidenum">
              <a:rPr lang="en-US" smtClean="0"/>
              <a:t>‹#›</a:t>
            </a:fld>
            <a:endParaRPr lang="en-US"/>
          </a:p>
        </p:txBody>
      </p:sp>
    </p:spTree>
    <p:extLst>
      <p:ext uri="{BB962C8B-B14F-4D97-AF65-F5344CB8AC3E}">
        <p14:creationId xmlns:p14="http://schemas.microsoft.com/office/powerpoint/2010/main" val="1928135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84C79-0336-DE48-95F9-F0713A23CB62}" type="datetimeFigureOut">
              <a:rPr lang="en-US" smtClean="0"/>
              <a:t>3/6/23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C5CCD-C43C-7D42-B8F2-F654A1A09D9E}" type="slidenum">
              <a:rPr lang="en-US" smtClean="0"/>
              <a:t>‹#›</a:t>
            </a:fld>
            <a:endParaRPr lang="en-US"/>
          </a:p>
        </p:txBody>
      </p:sp>
    </p:spTree>
    <p:extLst>
      <p:ext uri="{BB962C8B-B14F-4D97-AF65-F5344CB8AC3E}">
        <p14:creationId xmlns:p14="http://schemas.microsoft.com/office/powerpoint/2010/main" val="2426045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128.emf"/></Relationships>
</file>

<file path=ppt/slides/_rels/slide102.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hyperlink" Target="http://projects.si.umich.edu/netlearn/NetLogo4/RAndPrefAttachment.html" TargetMode="External"/><Relationship Id="rId2" Type="http://schemas.openxmlformats.org/officeDocument/2006/relationships/hyperlink" Target="http://www.ladamic.com/netlearn/NetLogo4/RAndPrefAttachment.html" TargetMode="External"/><Relationship Id="rId1" Type="http://schemas.openxmlformats.org/officeDocument/2006/relationships/slideLayout" Target="../slideLayouts/slideLayout12.xml"/><Relationship Id="rId4" Type="http://schemas.openxmlformats.org/officeDocument/2006/relationships/image" Target="../media/image132.png"/></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8" Type="http://schemas.openxmlformats.org/officeDocument/2006/relationships/image" Target="../media/image1140.png"/><Relationship Id="rId3" Type="http://schemas.openxmlformats.org/officeDocument/2006/relationships/image" Target="../media/image1090.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18.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image" Target="../media/image144.png"/><Relationship Id="rId3" Type="http://schemas.openxmlformats.org/officeDocument/2006/relationships/image" Target="../media/image58.png"/><Relationship Id="rId7" Type="http://schemas.openxmlformats.org/officeDocument/2006/relationships/image" Target="../media/image57.png"/><Relationship Id="rId12" Type="http://schemas.openxmlformats.org/officeDocument/2006/relationships/oleObject" Target="../embeddings/oleObject35.bin"/><Relationship Id="rId2" Type="http://schemas.openxmlformats.org/officeDocument/2006/relationships/oleObject" Target="../embeddings/oleObject30.bin"/><Relationship Id="rId1" Type="http://schemas.openxmlformats.org/officeDocument/2006/relationships/slideLayout" Target="../slideLayouts/slideLayout12.xml"/><Relationship Id="rId6" Type="http://schemas.openxmlformats.org/officeDocument/2006/relationships/oleObject" Target="../embeddings/oleObject32.bin"/><Relationship Id="rId11" Type="http://schemas.openxmlformats.org/officeDocument/2006/relationships/image" Target="../media/image143.png"/><Relationship Id="rId5" Type="http://schemas.openxmlformats.org/officeDocument/2006/relationships/image" Target="../media/image62.png"/><Relationship Id="rId10" Type="http://schemas.openxmlformats.org/officeDocument/2006/relationships/oleObject" Target="../embeddings/oleObject34.bin"/><Relationship Id="rId4" Type="http://schemas.openxmlformats.org/officeDocument/2006/relationships/oleObject" Target="../embeddings/oleObject31.bin"/><Relationship Id="rId9" Type="http://schemas.openxmlformats.org/officeDocument/2006/relationships/image" Target="../media/image142.png"/></Relationships>
</file>

<file path=ppt/slides/_rels/slide124.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59.png"/><Relationship Id="rId18" Type="http://schemas.openxmlformats.org/officeDocument/2006/relationships/oleObject" Target="../embeddings/oleObject44.bin"/><Relationship Id="rId3" Type="http://schemas.openxmlformats.org/officeDocument/2006/relationships/image" Target="../media/image61.png"/><Relationship Id="rId21" Type="http://schemas.openxmlformats.org/officeDocument/2006/relationships/image" Target="../media/image148.png"/><Relationship Id="rId7" Type="http://schemas.openxmlformats.org/officeDocument/2006/relationships/image" Target="../media/image62.png"/><Relationship Id="rId12" Type="http://schemas.openxmlformats.org/officeDocument/2006/relationships/oleObject" Target="../embeddings/oleObject41.bin"/><Relationship Id="rId17" Type="http://schemas.openxmlformats.org/officeDocument/2006/relationships/image" Target="../media/image146.png"/><Relationship Id="rId2" Type="http://schemas.openxmlformats.org/officeDocument/2006/relationships/oleObject" Target="../embeddings/oleObject36.bin"/><Relationship Id="rId16" Type="http://schemas.openxmlformats.org/officeDocument/2006/relationships/oleObject" Target="../embeddings/oleObject43.bin"/><Relationship Id="rId20" Type="http://schemas.openxmlformats.org/officeDocument/2006/relationships/oleObject" Target="../embeddings/oleObject45.bin"/><Relationship Id="rId1" Type="http://schemas.openxmlformats.org/officeDocument/2006/relationships/slideLayout" Target="../slideLayouts/slideLayout12.xml"/><Relationship Id="rId6" Type="http://schemas.openxmlformats.org/officeDocument/2006/relationships/oleObject" Target="../embeddings/oleObject38.bin"/><Relationship Id="rId11" Type="http://schemas.openxmlformats.org/officeDocument/2006/relationships/image" Target="../media/image60.png"/><Relationship Id="rId5" Type="http://schemas.openxmlformats.org/officeDocument/2006/relationships/image" Target="../media/image58.png"/><Relationship Id="rId15" Type="http://schemas.openxmlformats.org/officeDocument/2006/relationships/image" Target="../media/image145.png"/><Relationship Id="rId10" Type="http://schemas.openxmlformats.org/officeDocument/2006/relationships/oleObject" Target="../embeddings/oleObject40.bin"/><Relationship Id="rId19" Type="http://schemas.openxmlformats.org/officeDocument/2006/relationships/image" Target="../media/image147.png"/><Relationship Id="rId4" Type="http://schemas.openxmlformats.org/officeDocument/2006/relationships/oleObject" Target="../embeddings/oleObject37.bin"/><Relationship Id="rId9" Type="http://schemas.openxmlformats.org/officeDocument/2006/relationships/image" Target="../media/image57.png"/><Relationship Id="rId14" Type="http://schemas.openxmlformats.org/officeDocument/2006/relationships/oleObject" Target="../embeddings/oleObject42.bin"/></Relationships>
</file>

<file path=ppt/slides/_rels/slide125.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image" Target="../media/image59.png"/><Relationship Id="rId18" Type="http://schemas.openxmlformats.org/officeDocument/2006/relationships/image" Target="../media/image151.png"/><Relationship Id="rId26" Type="http://schemas.openxmlformats.org/officeDocument/2006/relationships/image" Target="../media/image156.png"/><Relationship Id="rId3" Type="http://schemas.openxmlformats.org/officeDocument/2006/relationships/image" Target="../media/image61.png"/><Relationship Id="rId21" Type="http://schemas.openxmlformats.org/officeDocument/2006/relationships/oleObject" Target="../embeddings/oleObject55.bin"/><Relationship Id="rId7" Type="http://schemas.openxmlformats.org/officeDocument/2006/relationships/image" Target="../media/image62.png"/><Relationship Id="rId12" Type="http://schemas.openxmlformats.org/officeDocument/2006/relationships/oleObject" Target="../embeddings/oleObject51.bin"/><Relationship Id="rId17" Type="http://schemas.openxmlformats.org/officeDocument/2006/relationships/oleObject" Target="../embeddings/oleObject53.bin"/><Relationship Id="rId25" Type="http://schemas.openxmlformats.org/officeDocument/2006/relationships/image" Target="../media/image155.png"/><Relationship Id="rId2" Type="http://schemas.openxmlformats.org/officeDocument/2006/relationships/oleObject" Target="../embeddings/oleObject46.bin"/><Relationship Id="rId16" Type="http://schemas.openxmlformats.org/officeDocument/2006/relationships/image" Target="../media/image150.png"/><Relationship Id="rId20"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oleObject" Target="../embeddings/oleObject48.bin"/><Relationship Id="rId11" Type="http://schemas.openxmlformats.org/officeDocument/2006/relationships/image" Target="../media/image60.png"/><Relationship Id="rId24" Type="http://schemas.openxmlformats.org/officeDocument/2006/relationships/image" Target="../media/image154.png"/><Relationship Id="rId5" Type="http://schemas.openxmlformats.org/officeDocument/2006/relationships/image" Target="../media/image58.png"/><Relationship Id="rId15" Type="http://schemas.openxmlformats.org/officeDocument/2006/relationships/oleObject" Target="../embeddings/oleObject52.bin"/><Relationship Id="rId23" Type="http://schemas.openxmlformats.org/officeDocument/2006/relationships/oleObject" Target="../embeddings/oleObject56.bin"/><Relationship Id="rId10" Type="http://schemas.openxmlformats.org/officeDocument/2006/relationships/oleObject" Target="../embeddings/oleObject50.bin"/><Relationship Id="rId19" Type="http://schemas.openxmlformats.org/officeDocument/2006/relationships/oleObject" Target="../embeddings/oleObject54.bin"/><Relationship Id="rId4" Type="http://schemas.openxmlformats.org/officeDocument/2006/relationships/oleObject" Target="../embeddings/oleObject47.bin"/><Relationship Id="rId9" Type="http://schemas.openxmlformats.org/officeDocument/2006/relationships/image" Target="../media/image57.png"/><Relationship Id="rId14" Type="http://schemas.openxmlformats.org/officeDocument/2006/relationships/image" Target="../media/image149.png"/><Relationship Id="rId22" Type="http://schemas.openxmlformats.org/officeDocument/2006/relationships/image" Target="../media/image153.png"/></Relationships>
</file>

<file path=ppt/slides/_rels/slide126.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3.png"/></Relationships>
</file>

<file path=ppt/slides/_rels/slide12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28.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2.bin"/><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28.emf"/><Relationship Id="rId18" Type="http://schemas.openxmlformats.org/officeDocument/2006/relationships/oleObject" Target="../embeddings/oleObject12.bin"/><Relationship Id="rId3" Type="http://schemas.openxmlformats.org/officeDocument/2006/relationships/image" Target="../media/image23.emf"/><Relationship Id="rId7" Type="http://schemas.openxmlformats.org/officeDocument/2006/relationships/image" Target="../media/image25.emf"/><Relationship Id="rId12" Type="http://schemas.openxmlformats.org/officeDocument/2006/relationships/oleObject" Target="../embeddings/oleObject9.bin"/><Relationship Id="rId17" Type="http://schemas.openxmlformats.org/officeDocument/2006/relationships/image" Target="../media/image30.emf"/><Relationship Id="rId2" Type="http://schemas.openxmlformats.org/officeDocument/2006/relationships/oleObject" Target="../embeddings/oleObject4.bin"/><Relationship Id="rId16" Type="http://schemas.openxmlformats.org/officeDocument/2006/relationships/oleObject" Target="../embeddings/oleObject11.bin"/><Relationship Id="rId1" Type="http://schemas.openxmlformats.org/officeDocument/2006/relationships/slideLayout" Target="../slideLayouts/slideLayout1.xml"/><Relationship Id="rId6" Type="http://schemas.openxmlformats.org/officeDocument/2006/relationships/oleObject" Target="../embeddings/oleObject6.bin"/><Relationship Id="rId11" Type="http://schemas.openxmlformats.org/officeDocument/2006/relationships/image" Target="../media/image27.emf"/><Relationship Id="rId5" Type="http://schemas.openxmlformats.org/officeDocument/2006/relationships/image" Target="../media/image24.emf"/><Relationship Id="rId15" Type="http://schemas.openxmlformats.org/officeDocument/2006/relationships/image" Target="../media/image29.emf"/><Relationship Id="rId10" Type="http://schemas.openxmlformats.org/officeDocument/2006/relationships/oleObject" Target="../embeddings/oleObject8.bin"/><Relationship Id="rId19" Type="http://schemas.openxmlformats.org/officeDocument/2006/relationships/image" Target="../media/image31.emf"/><Relationship Id="rId4" Type="http://schemas.openxmlformats.org/officeDocument/2006/relationships/oleObject" Target="../embeddings/oleObject5.bin"/><Relationship Id="rId9" Type="http://schemas.openxmlformats.org/officeDocument/2006/relationships/image" Target="../media/image26.emf"/><Relationship Id="rId14"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3.emf"/><Relationship Id="rId4" Type="http://schemas.openxmlformats.org/officeDocument/2006/relationships/oleObject" Target="../embeddings/oleObject13.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ccl.northwestern.edu/netlogo/models/GiantComponen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1.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0.emf"/><Relationship Id="rId5" Type="http://schemas.openxmlformats.org/officeDocument/2006/relationships/image" Target="../media/image35.png"/><Relationship Id="rId4" Type="http://schemas.openxmlformats.org/officeDocument/2006/relationships/image" Target="../media/image39.emf"/></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2.bin"/><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oleObject" Target="../embeddings/oleObject3.bin"/><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6.emf"/><Relationship Id="rId5" Type="http://schemas.openxmlformats.org/officeDocument/2006/relationships/oleObject" Target="../embeddings/oleObject15.bin"/><Relationship Id="rId4" Type="http://schemas.openxmlformats.org/officeDocument/2006/relationships/image" Target="../media/image45.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oleObject" Target="../embeddings/oleObject17.bin"/><Relationship Id="rId4" Type="http://schemas.openxmlformats.org/officeDocument/2006/relationships/image" Target="../media/image48.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oleObject" Target="../embeddings/oleObject18.bin"/><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1.emf"/><Relationship Id="rId4" Type="http://schemas.openxmlformats.org/officeDocument/2006/relationships/oleObject" Target="../embeddings/oleObject19.bin"/></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oleObject" Target="../embeddings/oleObject18.bin"/><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oleObject" Target="../embeddings/oleObject25.bin"/><Relationship Id="rId2" Type="http://schemas.openxmlformats.org/officeDocument/2006/relationships/oleObject" Target="../embeddings/oleObject20.bin"/><Relationship Id="rId1" Type="http://schemas.openxmlformats.org/officeDocument/2006/relationships/slideLayout" Target="../slideLayouts/slideLayout7.xml"/><Relationship Id="rId6" Type="http://schemas.openxmlformats.org/officeDocument/2006/relationships/oleObject" Target="../embeddings/oleObject22.bin"/><Relationship Id="rId11" Type="http://schemas.openxmlformats.org/officeDocument/2006/relationships/image" Target="../media/image61.png"/><Relationship Id="rId5" Type="http://schemas.openxmlformats.org/officeDocument/2006/relationships/image" Target="../media/image58.png"/><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www.oakland.edu/enp/"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hyperlink" Target="http://academic.research.microsoft.com/VisualExplorer#3472475&amp;1112639"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hyperlink" Target="http://ccl.northwestern.edu/netlogo/models/SmallWorlds"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8" Type="http://schemas.openxmlformats.org/officeDocument/2006/relationships/image" Target="../media/image103.emf"/><Relationship Id="rId13" Type="http://schemas.openxmlformats.org/officeDocument/2006/relationships/image" Target="../media/image108.emf"/><Relationship Id="rId3" Type="http://schemas.openxmlformats.org/officeDocument/2006/relationships/image" Target="../media/image98.emf"/><Relationship Id="rId7" Type="http://schemas.openxmlformats.org/officeDocument/2006/relationships/image" Target="../media/image102.emf"/><Relationship Id="rId12"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01.emf"/><Relationship Id="rId11" Type="http://schemas.openxmlformats.org/officeDocument/2006/relationships/image" Target="../media/image106.emf"/><Relationship Id="rId5" Type="http://schemas.openxmlformats.org/officeDocument/2006/relationships/image" Target="../media/image100.emf"/><Relationship Id="rId10" Type="http://schemas.openxmlformats.org/officeDocument/2006/relationships/image" Target="../media/image105.emf"/><Relationship Id="rId4" Type="http://schemas.openxmlformats.org/officeDocument/2006/relationships/image" Target="../media/image99.emf"/><Relationship Id="rId9" Type="http://schemas.openxmlformats.org/officeDocument/2006/relationships/image" Target="../media/image104.emf"/></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image" Target="../media/image93.png"/><Relationship Id="rId7" Type="http://schemas.openxmlformats.org/officeDocument/2006/relationships/image" Target="../media/image111.emf"/><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oleObject" Target="../embeddings/oleObject27.bin"/><Relationship Id="rId5" Type="http://schemas.openxmlformats.org/officeDocument/2006/relationships/image" Target="../media/image110.emf"/><Relationship Id="rId4" Type="http://schemas.openxmlformats.org/officeDocument/2006/relationships/oleObject" Target="../embeddings/oleObject26.bin"/><Relationship Id="rId9" Type="http://schemas.openxmlformats.org/officeDocument/2006/relationships/image" Target="../media/image112.e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13.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17.png"/><Relationship Id="rId5" Type="http://schemas.openxmlformats.org/officeDocument/2006/relationships/image" Target="../media/image116.svg"/><Relationship Id="rId4" Type="http://schemas.openxmlformats.org/officeDocument/2006/relationships/image" Target="../media/image115.png"/></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21.emf"/></Relationships>
</file>

<file path=ppt/slides/_rels/slide94.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96.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124.png"/></Relationships>
</file>

<file path=ppt/slides/_rels/slide9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26.emf"/></Relationships>
</file>

<file path=ppt/slides/_rels/slide99.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95">
            <a:extLst>
              <a:ext uri="{FF2B5EF4-FFF2-40B4-BE49-F238E27FC236}">
                <a16:creationId xmlns:a16="http://schemas.microsoft.com/office/drawing/2014/main" id="{C09DF6D9-FD9F-E290-B3B9-291C92CE97F4}"/>
              </a:ext>
            </a:extLst>
          </p:cNvPr>
          <p:cNvSpPr txBox="1">
            <a:spLocks noChangeArrowheads="1"/>
          </p:cNvSpPr>
          <p:nvPr/>
        </p:nvSpPr>
        <p:spPr bwMode="auto">
          <a:xfrm>
            <a:off x="3567265" y="1981200"/>
            <a:ext cx="256192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 typeface="Wingdings" panose="05000000000000000000" pitchFamily="2" charset="2"/>
              <a:buNone/>
            </a:pPr>
            <a:r>
              <a:rPr lang="en-US" altLang="en-US" b="1" dirty="0">
                <a:solidFill>
                  <a:schemeClr val="hlink"/>
                </a:solidFill>
                <a:cs typeface="Arial" panose="020B0604020202020204" pitchFamily="34" charset="0"/>
              </a:rPr>
              <a:t>Lecture 6:</a:t>
            </a:r>
          </a:p>
          <a:p>
            <a:pPr algn="ctr" eaLnBrk="1" hangingPunct="1">
              <a:buClrTx/>
              <a:buSzTx/>
              <a:buFont typeface="Wingdings" panose="05000000000000000000" pitchFamily="2" charset="2"/>
              <a:buNone/>
            </a:pPr>
            <a:br>
              <a:rPr lang="en-US" altLang="en-US" b="1" dirty="0">
                <a:solidFill>
                  <a:schemeClr val="hlink"/>
                </a:solidFill>
                <a:cs typeface="Arial" panose="020B0604020202020204" pitchFamily="34" charset="0"/>
              </a:rPr>
            </a:br>
            <a:r>
              <a:rPr lang="en-US" altLang="en-US" b="1" dirty="0">
                <a:solidFill>
                  <a:schemeClr val="hlink"/>
                </a:solidFill>
                <a:cs typeface="Arial" panose="020B0604020202020204" pitchFamily="34" charset="0"/>
              </a:rPr>
              <a:t>Network models</a:t>
            </a:r>
          </a:p>
        </p:txBody>
      </p:sp>
      <p:sp>
        <p:nvSpPr>
          <p:cNvPr id="16" name="Text Box 96">
            <a:extLst>
              <a:ext uri="{FF2B5EF4-FFF2-40B4-BE49-F238E27FC236}">
                <a16:creationId xmlns:a16="http://schemas.microsoft.com/office/drawing/2014/main" id="{CCF7A34F-D611-1D11-9463-1BBBE261712F}"/>
              </a:ext>
            </a:extLst>
          </p:cNvPr>
          <p:cNvSpPr txBox="1">
            <a:spLocks noChangeArrowheads="1"/>
          </p:cNvSpPr>
          <p:nvPr/>
        </p:nvSpPr>
        <p:spPr bwMode="auto">
          <a:xfrm>
            <a:off x="2825750" y="4151313"/>
            <a:ext cx="3333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 typeface="Wingdings" panose="05000000000000000000" pitchFamily="2" charset="2"/>
              <a:buNone/>
            </a:pPr>
            <a:r>
              <a:rPr lang="en-US" altLang="en-US" sz="2000">
                <a:cs typeface="Arial" panose="020B0604020202020204" pitchFamily="34" charset="0"/>
              </a:rPr>
              <a:t>CS 765: Complex Networks</a:t>
            </a:r>
          </a:p>
          <a:p>
            <a:pPr algn="ctr" eaLnBrk="1" hangingPunct="1">
              <a:buClrTx/>
              <a:buSzTx/>
              <a:buFont typeface="Wingdings" panose="05000000000000000000" pitchFamily="2" charset="2"/>
              <a:buNone/>
            </a:pPr>
            <a:endParaRPr lang="en-US" altLang="en-US" sz="1800">
              <a:cs typeface="Arial" panose="020B0604020202020204" pitchFamily="34" charset="0"/>
            </a:endParaRPr>
          </a:p>
        </p:txBody>
      </p:sp>
      <p:sp>
        <p:nvSpPr>
          <p:cNvPr id="17" name="Rectangle 7" descr="Orange bar">
            <a:extLst>
              <a:ext uri="{FF2B5EF4-FFF2-40B4-BE49-F238E27FC236}">
                <a16:creationId xmlns:a16="http://schemas.microsoft.com/office/drawing/2014/main" id="{8E61DFBB-D134-4769-C1CC-D5D179346D72}"/>
              </a:ext>
            </a:extLst>
          </p:cNvPr>
          <p:cNvSpPr>
            <a:spLocks noChangeArrowheads="1"/>
          </p:cNvSpPr>
          <p:nvPr/>
        </p:nvSpPr>
        <p:spPr bwMode="auto">
          <a:xfrm>
            <a:off x="1914525" y="3429000"/>
            <a:ext cx="5314950" cy="188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cs typeface="Arial" panose="020B0604020202020204" pitchFamily="34" charset="0"/>
            </a:endParaRPr>
          </a:p>
        </p:txBody>
      </p:sp>
      <p:sp>
        <p:nvSpPr>
          <p:cNvPr id="18" name="Text Box 96">
            <a:extLst>
              <a:ext uri="{FF2B5EF4-FFF2-40B4-BE49-F238E27FC236}">
                <a16:creationId xmlns:a16="http://schemas.microsoft.com/office/drawing/2014/main" id="{3383DE13-34E5-1571-7A50-BAB52506E378}"/>
              </a:ext>
            </a:extLst>
          </p:cNvPr>
          <p:cNvSpPr txBox="1">
            <a:spLocks noChangeArrowheads="1"/>
          </p:cNvSpPr>
          <p:nvPr/>
        </p:nvSpPr>
        <p:spPr bwMode="auto">
          <a:xfrm>
            <a:off x="-38100" y="4964113"/>
            <a:ext cx="9144000" cy="16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lr>
                <a:schemeClr val="bg2"/>
              </a:buClr>
              <a:buSzPct val="90000"/>
              <a:buFont typeface="Wingdings" pitchFamily="2"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90000"/>
              <a:buFont typeface="Wingdings" pitchFamily="2" charset="2"/>
              <a:buChar char="n"/>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1"/>
              </a:buClr>
              <a:buSzPct val="90000"/>
              <a:buFont typeface="Wingdings" pitchFamily="2" charset="2"/>
              <a:buChar char="n"/>
              <a:defRPr>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bg2"/>
              </a:buClr>
              <a:buSzPct val="90000"/>
              <a:buFont typeface="Wingdings" pitchFamily="2" charset="2"/>
              <a:buChar char="n"/>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2"/>
              </a:buClr>
              <a:buSzPct val="90000"/>
              <a:buFont typeface="Wingdings" pitchFamily="2" charset="2"/>
              <a:buChar char="n"/>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buSzPct val="90000"/>
              <a:buFont typeface="Wingdings" pitchFamily="2" charset="2"/>
              <a:buChar char="n"/>
              <a:defRPr sz="1600">
                <a:solidFill>
                  <a:schemeClr val="tx1"/>
                </a:solidFill>
                <a:latin typeface="Arial" panose="020B0604020202020204" pitchFamily="34" charset="0"/>
                <a:ea typeface="MS PGothic" panose="020B0600070205080204" pitchFamily="34" charset="-128"/>
              </a:defRPr>
            </a:lvl9pPr>
          </a:lstStyle>
          <a:p>
            <a:pPr algn="ctr" eaLnBrk="1" hangingPunct="1">
              <a:buClrTx/>
              <a:buSzTx/>
              <a:buFont typeface="Wingdings" pitchFamily="2" charset="2"/>
              <a:buNone/>
            </a:pPr>
            <a:r>
              <a:rPr lang="en-US" altLang="en-US" sz="1800" dirty="0">
                <a:cs typeface="Arial" panose="020B0604020202020204" pitchFamily="34" charset="0"/>
              </a:rPr>
              <a:t>Slides are adapted from</a:t>
            </a:r>
          </a:p>
          <a:p>
            <a:pPr algn="ctr" eaLnBrk="1" hangingPunct="1">
              <a:buClrTx/>
              <a:buSzTx/>
              <a:buFont typeface="Wingdings" pitchFamily="2" charset="2"/>
              <a:buNone/>
            </a:pPr>
            <a:r>
              <a:rPr lang="en-US" altLang="en-US" sz="1800" dirty="0">
                <a:cs typeface="Arial" panose="020B0604020202020204" pitchFamily="34" charset="0"/>
              </a:rPr>
              <a:t>Huan Liu, Lei Tang, Nitin Agarwal, Reza </a:t>
            </a:r>
            <a:r>
              <a:rPr lang="en-US" altLang="en-US" sz="1800" dirty="0" err="1">
                <a:cs typeface="Arial" panose="020B0604020202020204" pitchFamily="34" charset="0"/>
              </a:rPr>
              <a:t>Zafarani</a:t>
            </a:r>
            <a:r>
              <a:rPr lang="en-US" altLang="en-US" sz="1800" dirty="0">
                <a:cs typeface="Arial" panose="020B0604020202020204" pitchFamily="34" charset="0"/>
              </a:rPr>
              <a:t> and</a:t>
            </a:r>
          </a:p>
          <a:p>
            <a:pPr algn="ctr" eaLnBrk="1" hangingPunct="1">
              <a:buClrTx/>
              <a:buSzTx/>
              <a:buFont typeface="Wingdings" pitchFamily="2" charset="2"/>
              <a:buNone/>
            </a:pPr>
            <a:r>
              <a:rPr lang="en-US" altLang="en-US" sz="1800" dirty="0">
                <a:cs typeface="Arial" panose="020B0604020202020204" pitchFamily="34" charset="0"/>
              </a:rPr>
              <a:t>Constantine </a:t>
            </a:r>
            <a:r>
              <a:rPr lang="en-US" altLang="en-US" sz="1800" dirty="0" err="1">
                <a:cs typeface="Arial" panose="020B0604020202020204" pitchFamily="34" charset="0"/>
              </a:rPr>
              <a:t>Dovrolis</a:t>
            </a:r>
            <a:r>
              <a:rPr lang="en-US" altLang="en-US" sz="1800" dirty="0">
                <a:cs typeface="Arial" panose="020B0604020202020204" pitchFamily="34" charset="0"/>
              </a:rPr>
              <a:t>, Eileen Kraemer, Peter </a:t>
            </a:r>
            <a:r>
              <a:rPr lang="en-US" altLang="en-US" sz="1800" dirty="0" err="1">
                <a:cs typeface="Arial" panose="020B0604020202020204" pitchFamily="34" charset="0"/>
              </a:rPr>
              <a:t>Dodds</a:t>
            </a:r>
            <a:r>
              <a:rPr lang="en-US" altLang="en-US" sz="1800" dirty="0">
                <a:cs typeface="Arial" panose="020B0604020202020204" pitchFamily="34" charset="0"/>
              </a:rPr>
              <a:t>, and Sergei </a:t>
            </a:r>
            <a:r>
              <a:rPr lang="en-US" altLang="en-US" sz="1800" dirty="0" err="1">
                <a:cs typeface="Arial" panose="020B0604020202020204" pitchFamily="34" charset="0"/>
              </a:rPr>
              <a:t>Maslov</a:t>
            </a:r>
            <a:r>
              <a:rPr lang="en-US" altLang="en-US" sz="1800" dirty="0">
                <a:cs typeface="Arial" panose="020B0604020202020204" pitchFamily="34" charset="0"/>
              </a:rPr>
              <a:t> and</a:t>
            </a:r>
          </a:p>
          <a:p>
            <a:pPr algn="ctr" eaLnBrk="1" hangingPunct="1">
              <a:buClrTx/>
              <a:buSzTx/>
              <a:buFont typeface="Wingdings" pitchFamily="2" charset="2"/>
              <a:buNone/>
            </a:pPr>
            <a:r>
              <a:rPr lang="en-US" altLang="en-US" sz="1800" dirty="0">
                <a:cs typeface="Arial" panose="020B0604020202020204" pitchFamily="34" charset="0"/>
              </a:rPr>
              <a:t>Network Science by Albert-László </a:t>
            </a:r>
            <a:r>
              <a:rPr lang="en-US" altLang="en-US" sz="1800" dirty="0" err="1">
                <a:cs typeface="Arial" panose="020B0604020202020204" pitchFamily="34" charset="0"/>
              </a:rPr>
              <a:t>Barabási</a:t>
            </a:r>
            <a:r>
              <a:rPr lang="en-US" altLang="en-US" sz="1800" dirty="0">
                <a:cs typeface="Arial" panose="020B0604020202020204" pitchFamily="34" charset="0"/>
              </a:rPr>
              <a:t> and</a:t>
            </a:r>
          </a:p>
          <a:p>
            <a:pPr algn="ctr" eaLnBrk="1" hangingPunct="1">
              <a:buClrTx/>
              <a:buSzTx/>
              <a:buFont typeface="Wingdings" pitchFamily="2" charset="2"/>
              <a:buNone/>
            </a:pPr>
            <a:r>
              <a:rPr lang="en-US" altLang="en-US" sz="1800" dirty="0">
                <a:cs typeface="Arial" panose="020B0604020202020204" pitchFamily="34" charset="0"/>
              </a:rPr>
              <a:t>Leonid Zhukov</a:t>
            </a:r>
          </a:p>
        </p:txBody>
      </p:sp>
    </p:spTree>
    <p:extLst>
      <p:ext uri="{BB962C8B-B14F-4D97-AF65-F5344CB8AC3E}">
        <p14:creationId xmlns:p14="http://schemas.microsoft.com/office/powerpoint/2010/main" val="2483152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C1EBB6A-2698-C7D2-7875-2EDE7601A971}"/>
              </a:ext>
            </a:extLst>
          </p:cNvPr>
          <p:cNvSpPr txBox="1">
            <a:spLocks noChangeArrowheads="1"/>
          </p:cNvSpPr>
          <p:nvPr/>
        </p:nvSpPr>
        <p:spPr>
          <a:xfrm>
            <a:off x="533400" y="381000"/>
            <a:ext cx="8229600" cy="530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Random Graphs</a:t>
            </a:r>
          </a:p>
        </p:txBody>
      </p:sp>
      <p:sp>
        <p:nvSpPr>
          <p:cNvPr id="2" name="Rectangle 2">
            <a:extLst>
              <a:ext uri="{FF2B5EF4-FFF2-40B4-BE49-F238E27FC236}">
                <a16:creationId xmlns:a16="http://schemas.microsoft.com/office/drawing/2014/main" id="{7C52DB30-BCE1-F609-B630-47CBA7B9C637}"/>
              </a:ext>
            </a:extLst>
          </p:cNvPr>
          <p:cNvSpPr>
            <a:spLocks/>
          </p:cNvSpPr>
          <p:nvPr/>
        </p:nvSpPr>
        <p:spPr bwMode="auto">
          <a:xfrm>
            <a:off x="3992563" y="3022600"/>
            <a:ext cx="32940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1748" bIns="0">
            <a:spAutoFit/>
          </a:bodyPr>
          <a:lstStyle>
            <a:lvl1pPr marL="3016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Clr>
                <a:srgbClr val="CC0000"/>
              </a:buClr>
              <a:buFontTx/>
              <a:buNone/>
            </a:pPr>
            <a:r>
              <a:rPr lang="en-US" altLang="en-US" sz="1600" b="1" dirty="0" err="1">
                <a:solidFill>
                  <a:srgbClr val="FF0000"/>
                </a:solidFill>
                <a:latin typeface="Arial" panose="020B0604020202020204" pitchFamily="34" charset="0"/>
                <a:cs typeface="Arial" panose="020B0604020202020204" pitchFamily="34" charset="0"/>
                <a:sym typeface="Trebuchet MS" panose="020B0703020202090204" pitchFamily="34" charset="0"/>
              </a:rPr>
              <a:t>Erdös-Rényi</a:t>
            </a:r>
            <a:r>
              <a:rPr lang="en-US" altLang="en-US" sz="1600" b="1" dirty="0">
                <a:solidFill>
                  <a:srgbClr val="FF0000"/>
                </a:solidFill>
                <a:latin typeface="Arial" panose="020B0604020202020204" pitchFamily="34" charset="0"/>
                <a:cs typeface="Arial" panose="020B0604020202020204" pitchFamily="34" charset="0"/>
                <a:sym typeface="Trebuchet MS" panose="020B0703020202090204" pitchFamily="34" charset="0"/>
              </a:rPr>
              <a:t> model (1960)</a:t>
            </a:r>
          </a:p>
          <a:p>
            <a:pPr eaLnBrk="1" hangingPunct="1">
              <a:spcBef>
                <a:spcPct val="0"/>
              </a:spcBef>
              <a:buClr>
                <a:srgbClr val="CC0000"/>
              </a:buClr>
              <a:buFontTx/>
              <a:buNone/>
            </a:pPr>
            <a:endParaRPr lang="en-US" altLang="en-US" sz="1600" b="1" dirty="0">
              <a:solidFill>
                <a:srgbClr val="000000"/>
              </a:solidFill>
              <a:latin typeface="Arial" panose="020B0604020202020204" pitchFamily="34" charset="0"/>
              <a:cs typeface="Arial" panose="020B0604020202020204" pitchFamily="34" charset="0"/>
              <a:sym typeface="Trebuchet MS" panose="020B0703020202090204" pitchFamily="34" charset="0"/>
            </a:endParaRPr>
          </a:p>
          <a:p>
            <a:pPr eaLnBrk="1" hangingPunct="1">
              <a:spcBef>
                <a:spcPct val="0"/>
              </a:spcBef>
              <a:buClr>
                <a:srgbClr val="CC0000"/>
              </a:buClr>
              <a:buFontTx/>
              <a:buNone/>
            </a:pPr>
            <a:r>
              <a:rPr lang="en-US" altLang="en-US" sz="1600" b="1" dirty="0">
                <a:solidFill>
                  <a:srgbClr val="000000"/>
                </a:solidFill>
                <a:latin typeface="Arial" panose="020B0604020202020204" pitchFamily="34" charset="0"/>
                <a:cs typeface="Arial" panose="020B0604020202020204" pitchFamily="34" charset="0"/>
                <a:sym typeface="Trebuchet MS" panose="020B0703020202090204" pitchFamily="34" charset="0"/>
              </a:rPr>
              <a:t>Connect with probability p</a:t>
            </a:r>
            <a:endParaRPr lang="en-US" altLang="en-US" sz="2200" dirty="0">
              <a:solidFill>
                <a:srgbClr val="000000"/>
              </a:solidFill>
              <a:latin typeface="Arial" panose="020B0604020202020204" pitchFamily="34" charset="0"/>
              <a:cs typeface="Arial" panose="020B0604020202020204" pitchFamily="34" charset="0"/>
              <a:sym typeface="Trebuchet MS" panose="020B0703020202090204" pitchFamily="34" charset="0"/>
            </a:endParaRPr>
          </a:p>
        </p:txBody>
      </p:sp>
      <p:sp>
        <p:nvSpPr>
          <p:cNvPr id="3" name="Text Box 31">
            <a:extLst>
              <a:ext uri="{FF2B5EF4-FFF2-40B4-BE49-F238E27FC236}">
                <a16:creationId xmlns:a16="http://schemas.microsoft.com/office/drawing/2014/main" id="{1949D1F8-88A3-137A-C41D-EBA870ED0C0E}"/>
              </a:ext>
            </a:extLst>
          </p:cNvPr>
          <p:cNvSpPr txBox="1">
            <a:spLocks noChangeArrowheads="1"/>
          </p:cNvSpPr>
          <p:nvPr/>
        </p:nvSpPr>
        <p:spPr bwMode="auto">
          <a:xfrm>
            <a:off x="4162425" y="4092575"/>
            <a:ext cx="1460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defTabSz="914400">
              <a:spcBef>
                <a:spcPct val="50000"/>
              </a:spcBef>
              <a:buFontTx/>
              <a:buNone/>
            </a:pPr>
            <a:r>
              <a:rPr lang="en-US" altLang="en-US" sz="1600">
                <a:latin typeface="Arial" panose="020B0604020202020204" pitchFamily="34" charset="0"/>
                <a:cs typeface="Arial" panose="020B0604020202020204" pitchFamily="34" charset="0"/>
              </a:rPr>
              <a:t>p=</a:t>
            </a:r>
            <a:r>
              <a:rPr lang="en-US" altLang="en-US" sz="1600">
                <a:solidFill>
                  <a:srgbClr val="FF0000"/>
                </a:solidFill>
                <a:latin typeface="Arial" panose="020B0604020202020204" pitchFamily="34" charset="0"/>
                <a:cs typeface="Arial" panose="020B0604020202020204" pitchFamily="34" charset="0"/>
              </a:rPr>
              <a:t>1/6  </a:t>
            </a:r>
            <a:r>
              <a:rPr lang="en-US" altLang="en-US" sz="1600">
                <a:latin typeface="Arial" panose="020B0604020202020204" pitchFamily="34" charset="0"/>
                <a:cs typeface="Arial" panose="020B0604020202020204" pitchFamily="34" charset="0"/>
              </a:rPr>
              <a:t>N=10 </a:t>
            </a:r>
          </a:p>
          <a:p>
            <a:pPr algn="ctr" defTabSz="914400">
              <a:spcBef>
                <a:spcPct val="50000"/>
              </a:spcBef>
              <a:buFontTx/>
              <a:buNone/>
            </a:pPr>
            <a:r>
              <a:rPr lang="en-US" altLang="en-US" sz="1600">
                <a:latin typeface="Arial" panose="020B0604020202020204" pitchFamily="34" charset="0"/>
                <a:cs typeface="Arial" panose="020B0604020202020204" pitchFamily="34" charset="0"/>
                <a:sym typeface="Symbol" pitchFamily="2" charset="2"/>
              </a:rPr>
              <a:t>&lt;k&gt; ~ 1.5</a:t>
            </a:r>
            <a:endParaRPr lang="en-US" altLang="en-US" sz="1600">
              <a:latin typeface="Arial" panose="020B0604020202020204" pitchFamily="34" charset="0"/>
              <a:cs typeface="Arial" panose="020B0604020202020204" pitchFamily="34" charset="0"/>
            </a:endParaRPr>
          </a:p>
        </p:txBody>
      </p:sp>
      <p:sp>
        <p:nvSpPr>
          <p:cNvPr id="4" name="TextBox 5">
            <a:extLst>
              <a:ext uri="{FF2B5EF4-FFF2-40B4-BE49-F238E27FC236}">
                <a16:creationId xmlns:a16="http://schemas.microsoft.com/office/drawing/2014/main" id="{B627A956-BFBD-2997-AE36-8EF06A06AB46}"/>
              </a:ext>
            </a:extLst>
          </p:cNvPr>
          <p:cNvSpPr txBox="1">
            <a:spLocks noChangeArrowheads="1"/>
          </p:cNvSpPr>
          <p:nvPr/>
        </p:nvSpPr>
        <p:spPr bwMode="auto">
          <a:xfrm>
            <a:off x="563563" y="969963"/>
            <a:ext cx="29876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1600" b="1" dirty="0" err="1">
                <a:latin typeface="Arial" panose="020B0604020202020204" pitchFamily="34" charset="0"/>
                <a:cs typeface="Arial" panose="020B0604020202020204" pitchFamily="34" charset="0"/>
              </a:rPr>
              <a:t>Pál</a:t>
            </a:r>
            <a:r>
              <a:rPr lang="en-US" altLang="en-US" sz="1600" b="1" dirty="0">
                <a:latin typeface="Arial" panose="020B0604020202020204" pitchFamily="34" charset="0"/>
                <a:cs typeface="Arial" panose="020B0604020202020204" pitchFamily="34" charset="0"/>
              </a:rPr>
              <a:t> </a:t>
            </a:r>
            <a:r>
              <a:rPr lang="en-US" altLang="en-US" sz="1600" b="1" dirty="0" err="1">
                <a:latin typeface="Arial" panose="020B0604020202020204" pitchFamily="34" charset="0"/>
                <a:cs typeface="Arial" panose="020B0604020202020204" pitchFamily="34" charset="0"/>
              </a:rPr>
              <a:t>Erdös</a:t>
            </a:r>
            <a:endParaRPr lang="en-US" altLang="en-US" sz="1600" b="1" dirty="0">
              <a:latin typeface="Arial" panose="020B0604020202020204" pitchFamily="34" charset="0"/>
              <a:cs typeface="Arial" panose="020B0604020202020204" pitchFamily="34" charset="0"/>
            </a:endParaRPr>
          </a:p>
          <a:p>
            <a:pPr algn="r" eaLnBrk="1" hangingPunct="1">
              <a:spcBef>
                <a:spcPct val="0"/>
              </a:spcBef>
              <a:buFontTx/>
              <a:buNone/>
            </a:pPr>
            <a:r>
              <a:rPr lang="en-US" altLang="en-US" sz="1400" dirty="0">
                <a:latin typeface="Arial" panose="020B0604020202020204" pitchFamily="34" charset="0"/>
                <a:cs typeface="Arial" panose="020B0604020202020204" pitchFamily="34" charset="0"/>
              </a:rPr>
              <a:t>(1913-1996)</a:t>
            </a:r>
          </a:p>
        </p:txBody>
      </p:sp>
      <p:pic>
        <p:nvPicPr>
          <p:cNvPr id="6" name="Picture 2" descr="b.png">
            <a:extLst>
              <a:ext uri="{FF2B5EF4-FFF2-40B4-BE49-F238E27FC236}">
                <a16:creationId xmlns:a16="http://schemas.microsoft.com/office/drawing/2014/main" id="{8AA6D3C6-76FD-A556-03DD-F38B444CDE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5388" y="968375"/>
            <a:ext cx="4084637"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9DBE668E-D417-86E9-5042-C3B85D9E1DE3}"/>
              </a:ext>
            </a:extLst>
          </p:cNvPr>
          <p:cNvSpPr/>
          <p:nvPr/>
        </p:nvSpPr>
        <p:spPr bwMode="auto">
          <a:xfrm>
            <a:off x="1481138" y="5254625"/>
            <a:ext cx="180975" cy="180975"/>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endParaRPr lang="en-US" altLang="en-US" sz="1800">
              <a:solidFill>
                <a:srgbClr val="FFFFFF"/>
              </a:solidFill>
            </a:endParaRPr>
          </a:p>
        </p:txBody>
      </p:sp>
      <p:sp>
        <p:nvSpPr>
          <p:cNvPr id="8" name="Oval 7">
            <a:extLst>
              <a:ext uri="{FF2B5EF4-FFF2-40B4-BE49-F238E27FC236}">
                <a16:creationId xmlns:a16="http://schemas.microsoft.com/office/drawing/2014/main" id="{AF4B6E77-6464-9311-83A4-9D6458329D32}"/>
              </a:ext>
            </a:extLst>
          </p:cNvPr>
          <p:cNvSpPr/>
          <p:nvPr/>
        </p:nvSpPr>
        <p:spPr bwMode="auto">
          <a:xfrm>
            <a:off x="792163" y="5029200"/>
            <a:ext cx="180975" cy="180975"/>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endParaRPr lang="en-US" altLang="en-US" sz="1800">
              <a:solidFill>
                <a:srgbClr val="FFFFFF"/>
              </a:solidFill>
            </a:endParaRPr>
          </a:p>
        </p:txBody>
      </p:sp>
      <p:sp>
        <p:nvSpPr>
          <p:cNvPr id="12" name="Oval 11">
            <a:extLst>
              <a:ext uri="{FF2B5EF4-FFF2-40B4-BE49-F238E27FC236}">
                <a16:creationId xmlns:a16="http://schemas.microsoft.com/office/drawing/2014/main" id="{8B51FB70-0400-FC99-DE3D-AA71001778A4}"/>
              </a:ext>
            </a:extLst>
          </p:cNvPr>
          <p:cNvSpPr/>
          <p:nvPr/>
        </p:nvSpPr>
        <p:spPr bwMode="auto">
          <a:xfrm>
            <a:off x="369888" y="4449763"/>
            <a:ext cx="180975" cy="180975"/>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endParaRPr lang="en-US" altLang="en-US" sz="1800">
              <a:solidFill>
                <a:srgbClr val="FFFFFF"/>
              </a:solidFill>
            </a:endParaRPr>
          </a:p>
        </p:txBody>
      </p:sp>
      <p:sp>
        <p:nvSpPr>
          <p:cNvPr id="13" name="Oval 12">
            <a:extLst>
              <a:ext uri="{FF2B5EF4-FFF2-40B4-BE49-F238E27FC236}">
                <a16:creationId xmlns:a16="http://schemas.microsoft.com/office/drawing/2014/main" id="{5025172E-085A-4AC1-52C4-1AFF636CC4B6}"/>
              </a:ext>
            </a:extLst>
          </p:cNvPr>
          <p:cNvSpPr/>
          <p:nvPr/>
        </p:nvSpPr>
        <p:spPr bwMode="auto">
          <a:xfrm>
            <a:off x="369888" y="3725863"/>
            <a:ext cx="180975" cy="180975"/>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endParaRPr lang="en-US" altLang="en-US" sz="1800">
              <a:solidFill>
                <a:srgbClr val="FFFFFF"/>
              </a:solidFill>
            </a:endParaRPr>
          </a:p>
        </p:txBody>
      </p:sp>
      <p:sp>
        <p:nvSpPr>
          <p:cNvPr id="14" name="Oval 13">
            <a:extLst>
              <a:ext uri="{FF2B5EF4-FFF2-40B4-BE49-F238E27FC236}">
                <a16:creationId xmlns:a16="http://schemas.microsoft.com/office/drawing/2014/main" id="{F45FDF75-5459-7CE6-57AF-72AF5729EC78}"/>
              </a:ext>
            </a:extLst>
          </p:cNvPr>
          <p:cNvSpPr/>
          <p:nvPr/>
        </p:nvSpPr>
        <p:spPr bwMode="auto">
          <a:xfrm>
            <a:off x="1477963" y="2911475"/>
            <a:ext cx="180975" cy="180975"/>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endParaRPr lang="en-US" altLang="en-US" sz="1800">
              <a:solidFill>
                <a:srgbClr val="FFFFFF"/>
              </a:solidFill>
            </a:endParaRPr>
          </a:p>
        </p:txBody>
      </p:sp>
      <p:sp>
        <p:nvSpPr>
          <p:cNvPr id="15" name="Oval 14">
            <a:extLst>
              <a:ext uri="{FF2B5EF4-FFF2-40B4-BE49-F238E27FC236}">
                <a16:creationId xmlns:a16="http://schemas.microsoft.com/office/drawing/2014/main" id="{A10DEA9A-8B91-4F07-8FEA-D3888CF38D9C}"/>
              </a:ext>
            </a:extLst>
          </p:cNvPr>
          <p:cNvSpPr/>
          <p:nvPr/>
        </p:nvSpPr>
        <p:spPr bwMode="auto">
          <a:xfrm>
            <a:off x="2597150" y="4446588"/>
            <a:ext cx="180975" cy="180975"/>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endParaRPr lang="en-US" altLang="en-US" sz="1800">
              <a:solidFill>
                <a:srgbClr val="FFFFFF"/>
              </a:solidFill>
            </a:endParaRPr>
          </a:p>
        </p:txBody>
      </p:sp>
      <p:sp>
        <p:nvSpPr>
          <p:cNvPr id="16" name="Oval 15">
            <a:extLst>
              <a:ext uri="{FF2B5EF4-FFF2-40B4-BE49-F238E27FC236}">
                <a16:creationId xmlns:a16="http://schemas.microsoft.com/office/drawing/2014/main" id="{378D44CD-450D-7916-C88D-EF55658CD8CE}"/>
              </a:ext>
            </a:extLst>
          </p:cNvPr>
          <p:cNvSpPr/>
          <p:nvPr/>
        </p:nvSpPr>
        <p:spPr bwMode="auto">
          <a:xfrm>
            <a:off x="796925" y="3136900"/>
            <a:ext cx="180975" cy="180975"/>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endParaRPr lang="en-US" altLang="en-US" sz="1800">
              <a:solidFill>
                <a:srgbClr val="FFFFFF"/>
              </a:solidFill>
            </a:endParaRPr>
          </a:p>
        </p:txBody>
      </p:sp>
      <p:sp>
        <p:nvSpPr>
          <p:cNvPr id="17" name="Oval 16">
            <a:extLst>
              <a:ext uri="{FF2B5EF4-FFF2-40B4-BE49-F238E27FC236}">
                <a16:creationId xmlns:a16="http://schemas.microsoft.com/office/drawing/2014/main" id="{88DEECC8-F3A5-9276-FCF0-AFE40975F46B}"/>
              </a:ext>
            </a:extLst>
          </p:cNvPr>
          <p:cNvSpPr/>
          <p:nvPr/>
        </p:nvSpPr>
        <p:spPr bwMode="auto">
          <a:xfrm>
            <a:off x="2171700" y="5029200"/>
            <a:ext cx="179388" cy="180975"/>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endParaRPr lang="en-US" altLang="en-US" sz="1800">
              <a:solidFill>
                <a:srgbClr val="FFFFFF"/>
              </a:solidFill>
            </a:endParaRPr>
          </a:p>
        </p:txBody>
      </p:sp>
      <p:sp>
        <p:nvSpPr>
          <p:cNvPr id="18" name="Oval 17">
            <a:extLst>
              <a:ext uri="{FF2B5EF4-FFF2-40B4-BE49-F238E27FC236}">
                <a16:creationId xmlns:a16="http://schemas.microsoft.com/office/drawing/2014/main" id="{CDAAEC99-7999-6479-0F1B-060BDE7E844F}"/>
              </a:ext>
            </a:extLst>
          </p:cNvPr>
          <p:cNvSpPr/>
          <p:nvPr/>
        </p:nvSpPr>
        <p:spPr bwMode="auto">
          <a:xfrm>
            <a:off x="2173288" y="3133725"/>
            <a:ext cx="180975" cy="180975"/>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endParaRPr lang="en-US" altLang="en-US" sz="1800">
              <a:solidFill>
                <a:srgbClr val="FFFFFF"/>
              </a:solidFill>
            </a:endParaRPr>
          </a:p>
        </p:txBody>
      </p:sp>
      <p:sp>
        <p:nvSpPr>
          <p:cNvPr id="19" name="Oval 18">
            <a:extLst>
              <a:ext uri="{FF2B5EF4-FFF2-40B4-BE49-F238E27FC236}">
                <a16:creationId xmlns:a16="http://schemas.microsoft.com/office/drawing/2014/main" id="{8DFBB9AC-7F8B-21C4-BA40-BCBE84798372}"/>
              </a:ext>
            </a:extLst>
          </p:cNvPr>
          <p:cNvSpPr/>
          <p:nvPr/>
        </p:nvSpPr>
        <p:spPr bwMode="auto">
          <a:xfrm>
            <a:off x="2598738" y="3724275"/>
            <a:ext cx="180975" cy="180975"/>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endParaRPr lang="en-US" altLang="en-US" sz="1800">
              <a:solidFill>
                <a:srgbClr val="FFFFFF"/>
              </a:solidFill>
            </a:endParaRPr>
          </a:p>
        </p:txBody>
      </p:sp>
      <p:grpSp>
        <p:nvGrpSpPr>
          <p:cNvPr id="20" name="Group 79">
            <a:extLst>
              <a:ext uri="{FF2B5EF4-FFF2-40B4-BE49-F238E27FC236}">
                <a16:creationId xmlns:a16="http://schemas.microsoft.com/office/drawing/2014/main" id="{6B7660B6-DEF6-FFF7-37F5-DB8E68DC2F7B}"/>
              </a:ext>
            </a:extLst>
          </p:cNvPr>
          <p:cNvGrpSpPr>
            <a:grpSpLocks/>
          </p:cNvGrpSpPr>
          <p:nvPr/>
        </p:nvGrpSpPr>
        <p:grpSpPr bwMode="auto">
          <a:xfrm>
            <a:off x="460375" y="3001963"/>
            <a:ext cx="2227263" cy="2343150"/>
            <a:chOff x="460945" y="3001475"/>
            <a:chExt cx="2227219" cy="2343415"/>
          </a:xfrm>
        </p:grpSpPr>
        <p:cxnSp>
          <p:nvCxnSpPr>
            <p:cNvPr id="21" name="Straight Connector 20">
              <a:extLst>
                <a:ext uri="{FF2B5EF4-FFF2-40B4-BE49-F238E27FC236}">
                  <a16:creationId xmlns:a16="http://schemas.microsoft.com/office/drawing/2014/main" id="{C94B5A0D-7362-82D6-698B-4D859916EF52}"/>
                </a:ext>
              </a:extLst>
            </p:cNvPr>
            <p:cNvCxnSpPr>
              <a:stCxn id="7" idx="6"/>
              <a:endCxn id="17" idx="3"/>
            </p:cNvCxnSpPr>
            <p:nvPr/>
          </p:nvCxnSpPr>
          <p:spPr bwMode="auto">
            <a:xfrm flipV="1">
              <a:off x="1662659" y="5182947"/>
              <a:ext cx="534976" cy="16194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D77A71F-0F98-A91A-13EB-2B86E492D45E}"/>
                </a:ext>
              </a:extLst>
            </p:cNvPr>
            <p:cNvCxnSpPr>
              <a:stCxn id="13" idx="4"/>
              <a:endCxn id="8" idx="1"/>
            </p:cNvCxnSpPr>
            <p:nvPr/>
          </p:nvCxnSpPr>
          <p:spPr bwMode="auto">
            <a:xfrm rot="16200000" flipH="1">
              <a:off x="65589" y="4301808"/>
              <a:ext cx="1149480" cy="35876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C14B56E-165D-FA6D-E77A-010B12A7C3FA}"/>
                </a:ext>
              </a:extLst>
            </p:cNvPr>
            <p:cNvCxnSpPr>
              <a:stCxn id="16" idx="6"/>
              <a:endCxn id="14" idx="2"/>
            </p:cNvCxnSpPr>
            <p:nvPr/>
          </p:nvCxnSpPr>
          <p:spPr bwMode="auto">
            <a:xfrm flipV="1">
              <a:off x="978460" y="3001475"/>
              <a:ext cx="500053" cy="2254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AE03314-589C-C002-5A53-7C711E796CB5}"/>
                </a:ext>
              </a:extLst>
            </p:cNvPr>
            <p:cNvCxnSpPr>
              <a:stCxn id="15" idx="0"/>
              <a:endCxn id="18" idx="4"/>
            </p:cNvCxnSpPr>
            <p:nvPr/>
          </p:nvCxnSpPr>
          <p:spPr bwMode="auto">
            <a:xfrm rot="16200000" flipV="1">
              <a:off x="1909435" y="3667535"/>
              <a:ext cx="1132016" cy="42544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3F234E3-6968-914F-05FB-AC7C58837DAB}"/>
                </a:ext>
              </a:extLst>
            </p:cNvPr>
            <p:cNvCxnSpPr>
              <a:stCxn id="17" idx="0"/>
              <a:endCxn id="14" idx="5"/>
            </p:cNvCxnSpPr>
            <p:nvPr/>
          </p:nvCxnSpPr>
          <p:spPr bwMode="auto">
            <a:xfrm rot="16200000" flipV="1">
              <a:off x="964836" y="3732643"/>
              <a:ext cx="1963959" cy="62863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DF441EB-D98C-6658-E9DD-CC4CA67B9EF0}"/>
                </a:ext>
              </a:extLst>
            </p:cNvPr>
            <p:cNvCxnSpPr>
              <a:stCxn id="19" idx="1"/>
              <a:endCxn id="18" idx="5"/>
            </p:cNvCxnSpPr>
            <p:nvPr/>
          </p:nvCxnSpPr>
          <p:spPr bwMode="auto">
            <a:xfrm rot="16200000" flipV="1">
              <a:off x="2244436" y="3370629"/>
              <a:ext cx="463602" cy="2968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09DC3474-E787-F3A4-3B63-AB4CE4391A11}"/>
                </a:ext>
              </a:extLst>
            </p:cNvPr>
            <p:cNvCxnSpPr>
              <a:stCxn id="12" idx="7"/>
              <a:endCxn id="18" idx="3"/>
            </p:cNvCxnSpPr>
            <p:nvPr/>
          </p:nvCxnSpPr>
          <p:spPr bwMode="auto">
            <a:xfrm rot="5400000" flipH="1" flipV="1">
              <a:off x="767248" y="3044453"/>
              <a:ext cx="1189171" cy="16747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1992CDA-441E-6C43-0C3B-251E208CF03D}"/>
                </a:ext>
              </a:extLst>
            </p:cNvPr>
            <p:cNvCxnSpPr>
              <a:stCxn id="13" idx="6"/>
              <a:endCxn id="18" idx="2"/>
            </p:cNvCxnSpPr>
            <p:nvPr/>
          </p:nvCxnSpPr>
          <p:spPr bwMode="auto">
            <a:xfrm flipV="1">
              <a:off x="551431" y="3223750"/>
              <a:ext cx="1620805" cy="59220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9" name="Rectangle 66">
            <a:extLst>
              <a:ext uri="{FF2B5EF4-FFF2-40B4-BE49-F238E27FC236}">
                <a16:creationId xmlns:a16="http://schemas.microsoft.com/office/drawing/2014/main" id="{56BBBCE0-F452-76D4-7EB1-B3D594ED921B}"/>
              </a:ext>
            </a:extLst>
          </p:cNvPr>
          <p:cNvSpPr>
            <a:spLocks noChangeArrowheads="1"/>
          </p:cNvSpPr>
          <p:nvPr/>
        </p:nvSpPr>
        <p:spPr bwMode="auto">
          <a:xfrm>
            <a:off x="4591050" y="968375"/>
            <a:ext cx="4572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1600" b="1" dirty="0" err="1">
                <a:latin typeface="Arial" panose="020B0604020202020204" pitchFamily="34" charset="0"/>
                <a:cs typeface="Arial" panose="020B0604020202020204" pitchFamily="34" charset="0"/>
              </a:rPr>
              <a:t>Alfréd</a:t>
            </a:r>
            <a:r>
              <a:rPr lang="en-US" altLang="en-US" sz="1600" b="1" dirty="0">
                <a:latin typeface="Arial" panose="020B0604020202020204" pitchFamily="34" charset="0"/>
                <a:cs typeface="Arial" panose="020B0604020202020204" pitchFamily="34" charset="0"/>
              </a:rPr>
              <a:t> </a:t>
            </a:r>
            <a:r>
              <a:rPr lang="en-US" altLang="en-US" sz="1600" b="1" dirty="0" err="1">
                <a:latin typeface="Arial" panose="020B0604020202020204" pitchFamily="34" charset="0"/>
                <a:cs typeface="Arial" panose="020B0604020202020204" pitchFamily="34" charset="0"/>
              </a:rPr>
              <a:t>Rényi</a:t>
            </a:r>
            <a:endParaRPr lang="en-US" altLang="en-US" sz="1600" b="1" dirty="0">
              <a:latin typeface="Arial" panose="020B0604020202020204" pitchFamily="34" charset="0"/>
              <a:cs typeface="Arial" panose="020B0604020202020204" pitchFamily="34" charset="0"/>
            </a:endParaRPr>
          </a:p>
          <a:p>
            <a:pPr algn="r" eaLnBrk="1" hangingPunct="1">
              <a:spcBef>
                <a:spcPct val="0"/>
              </a:spcBef>
              <a:buFontTx/>
              <a:buNone/>
            </a:pPr>
            <a:r>
              <a:rPr lang="en-US" altLang="en-US" sz="1400" dirty="0">
                <a:latin typeface="Arial" panose="020B0604020202020204" pitchFamily="34" charset="0"/>
                <a:cs typeface="Arial" panose="020B0604020202020204" pitchFamily="34" charset="0"/>
              </a:rPr>
              <a:t>(1921-1970)</a:t>
            </a:r>
          </a:p>
        </p:txBody>
      </p:sp>
    </p:spTree>
    <p:extLst>
      <p:ext uri="{BB962C8B-B14F-4D97-AF65-F5344CB8AC3E}">
        <p14:creationId xmlns:p14="http://schemas.microsoft.com/office/powerpoint/2010/main" val="168668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What does it mean to be scale free?</a:t>
            </a:r>
            <a:endParaRPr lang="en-US" dirty="0"/>
          </a:p>
        </p:txBody>
      </p:sp>
      <p:pic>
        <p:nvPicPr>
          <p:cNvPr id="5" name="Picture 4">
            <a:extLst>
              <a:ext uri="{FF2B5EF4-FFF2-40B4-BE49-F238E27FC236}">
                <a16:creationId xmlns:a16="http://schemas.microsoft.com/office/drawing/2014/main" id="{DC1B83F2-D792-0CBA-36C1-3A2C57645CDE}"/>
              </a:ext>
            </a:extLst>
          </p:cNvPr>
          <p:cNvPicPr>
            <a:picLocks noChangeAspect="1"/>
          </p:cNvPicPr>
          <p:nvPr/>
        </p:nvPicPr>
        <p:blipFill>
          <a:blip r:embed="rId3"/>
          <a:stretch>
            <a:fillRect/>
          </a:stretch>
        </p:blipFill>
        <p:spPr>
          <a:xfrm>
            <a:off x="0" y="1799329"/>
            <a:ext cx="8672450" cy="4545199"/>
          </a:xfrm>
          <a:prstGeom prst="rect">
            <a:avLst/>
          </a:prstGeom>
        </p:spPr>
      </p:pic>
      <p:sp>
        <p:nvSpPr>
          <p:cNvPr id="6" name="TextBox 5">
            <a:extLst>
              <a:ext uri="{FF2B5EF4-FFF2-40B4-BE49-F238E27FC236}">
                <a16:creationId xmlns:a16="http://schemas.microsoft.com/office/drawing/2014/main" id="{034351EE-1118-3407-F69A-DD0036DD2386}"/>
              </a:ext>
            </a:extLst>
          </p:cNvPr>
          <p:cNvSpPr txBox="1"/>
          <p:nvPr/>
        </p:nvSpPr>
        <p:spPr>
          <a:xfrm>
            <a:off x="7399606" y="6159862"/>
            <a:ext cx="1143968" cy="369332"/>
          </a:xfrm>
          <a:prstGeom prst="rect">
            <a:avLst/>
          </a:prstGeom>
          <a:noFill/>
        </p:spPr>
        <p:txBody>
          <a:bodyPr wrap="none" rtlCol="0">
            <a:spAutoFit/>
          </a:bodyPr>
          <a:lstStyle/>
          <a:p>
            <a:r>
              <a:rPr lang="en-US" dirty="0"/>
              <a:t>Note: a= y</a:t>
            </a:r>
          </a:p>
        </p:txBody>
      </p:sp>
      <p:sp>
        <p:nvSpPr>
          <p:cNvPr id="7" name="TextBox 6">
            <a:extLst>
              <a:ext uri="{FF2B5EF4-FFF2-40B4-BE49-F238E27FC236}">
                <a16:creationId xmlns:a16="http://schemas.microsoft.com/office/drawing/2014/main" id="{1FEF54B1-9171-844A-DCF2-0368407C93D1}"/>
              </a:ext>
            </a:extLst>
          </p:cNvPr>
          <p:cNvSpPr txBox="1"/>
          <p:nvPr/>
        </p:nvSpPr>
        <p:spPr>
          <a:xfrm>
            <a:off x="1344706" y="1614663"/>
            <a:ext cx="6522940" cy="369332"/>
          </a:xfrm>
          <a:prstGeom prst="rect">
            <a:avLst/>
          </a:prstGeom>
          <a:noFill/>
        </p:spPr>
        <p:txBody>
          <a:bodyPr wrap="none" rtlCol="0">
            <a:spAutoFit/>
          </a:bodyPr>
          <a:lstStyle/>
          <a:p>
            <a:r>
              <a:rPr lang="en-US" dirty="0"/>
              <a:t>2&lt;y						2&gt;y&gt;3						y&gt;3</a:t>
            </a:r>
          </a:p>
        </p:txBody>
      </p:sp>
    </p:spTree>
    <p:extLst>
      <p:ext uri="{BB962C8B-B14F-4D97-AF65-F5344CB8AC3E}">
        <p14:creationId xmlns:p14="http://schemas.microsoft.com/office/powerpoint/2010/main" val="3921752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What does it mean to be scale free?</a:t>
            </a:r>
            <a:endParaRPr lang="en-US" dirty="0"/>
          </a:p>
        </p:txBody>
      </p:sp>
      <p:pic>
        <p:nvPicPr>
          <p:cNvPr id="13" name="Picture 12" descr="Chart, line chart&#10;&#10;Description automatically generated">
            <a:extLst>
              <a:ext uri="{FF2B5EF4-FFF2-40B4-BE49-F238E27FC236}">
                <a16:creationId xmlns:a16="http://schemas.microsoft.com/office/drawing/2014/main" id="{E446821E-0E08-E84E-5360-35BAE6F4CB03}"/>
              </a:ext>
            </a:extLst>
          </p:cNvPr>
          <p:cNvPicPr>
            <a:picLocks noChangeAspect="1"/>
          </p:cNvPicPr>
          <p:nvPr/>
        </p:nvPicPr>
        <p:blipFill>
          <a:blip r:embed="rId3"/>
          <a:stretch>
            <a:fillRect/>
          </a:stretch>
        </p:blipFill>
        <p:spPr>
          <a:xfrm>
            <a:off x="2951304" y="3558758"/>
            <a:ext cx="4374288" cy="3217867"/>
          </a:xfrm>
          <a:prstGeom prst="rect">
            <a:avLst/>
          </a:prstGeom>
        </p:spPr>
      </p:pic>
      <p:pic>
        <p:nvPicPr>
          <p:cNvPr id="16" name="Picture 15">
            <a:extLst>
              <a:ext uri="{FF2B5EF4-FFF2-40B4-BE49-F238E27FC236}">
                <a16:creationId xmlns:a16="http://schemas.microsoft.com/office/drawing/2014/main" id="{35B79F1D-2556-5D57-4352-97C01E8AE45D}"/>
              </a:ext>
            </a:extLst>
          </p:cNvPr>
          <p:cNvPicPr>
            <a:picLocks noChangeAspect="1"/>
          </p:cNvPicPr>
          <p:nvPr/>
        </p:nvPicPr>
        <p:blipFill>
          <a:blip r:embed="rId4"/>
          <a:stretch>
            <a:fillRect/>
          </a:stretch>
        </p:blipFill>
        <p:spPr>
          <a:xfrm>
            <a:off x="1196215" y="1091046"/>
            <a:ext cx="6751569" cy="2428009"/>
          </a:xfrm>
          <a:prstGeom prst="rect">
            <a:avLst/>
          </a:prstGeom>
        </p:spPr>
      </p:pic>
    </p:spTree>
    <p:extLst>
      <p:ext uri="{BB962C8B-B14F-4D97-AF65-F5344CB8AC3E}">
        <p14:creationId xmlns:p14="http://schemas.microsoft.com/office/powerpoint/2010/main" val="38316027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What does it mean to be scale free?</a:t>
            </a:r>
            <a:endParaRPr lang="en-US" dirty="0"/>
          </a:p>
        </p:txBody>
      </p:sp>
      <p:pic>
        <p:nvPicPr>
          <p:cNvPr id="3" name="Picture 2">
            <a:extLst>
              <a:ext uri="{FF2B5EF4-FFF2-40B4-BE49-F238E27FC236}">
                <a16:creationId xmlns:a16="http://schemas.microsoft.com/office/drawing/2014/main" id="{88A85838-78F9-9865-5C97-6FDA9472FB19}"/>
              </a:ext>
            </a:extLst>
          </p:cNvPr>
          <p:cNvPicPr>
            <a:picLocks noChangeAspect="1"/>
          </p:cNvPicPr>
          <p:nvPr/>
        </p:nvPicPr>
        <p:blipFill>
          <a:blip r:embed="rId3"/>
          <a:stretch>
            <a:fillRect/>
          </a:stretch>
        </p:blipFill>
        <p:spPr>
          <a:xfrm>
            <a:off x="2229139" y="1388118"/>
            <a:ext cx="4903181" cy="5313793"/>
          </a:xfrm>
          <a:prstGeom prst="rect">
            <a:avLst/>
          </a:prstGeom>
        </p:spPr>
      </p:pic>
    </p:spTree>
    <p:extLst>
      <p:ext uri="{BB962C8B-B14F-4D97-AF65-F5344CB8AC3E}">
        <p14:creationId xmlns:p14="http://schemas.microsoft.com/office/powerpoint/2010/main" val="12545784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What does it mean to be scale free?</a:t>
            </a:r>
            <a:endParaRPr lang="en-US" dirty="0"/>
          </a:p>
        </p:txBody>
      </p:sp>
      <p:sp>
        <p:nvSpPr>
          <p:cNvPr id="6" name="TextBox 5">
            <a:extLst>
              <a:ext uri="{FF2B5EF4-FFF2-40B4-BE49-F238E27FC236}">
                <a16:creationId xmlns:a16="http://schemas.microsoft.com/office/drawing/2014/main" id="{08BC05EF-2F76-8E3E-4A00-08203BB3FA03}"/>
              </a:ext>
            </a:extLst>
          </p:cNvPr>
          <p:cNvSpPr txBox="1"/>
          <p:nvPr/>
        </p:nvSpPr>
        <p:spPr>
          <a:xfrm>
            <a:off x="534572" y="1997612"/>
            <a:ext cx="2074863" cy="369332"/>
          </a:xfrm>
          <a:prstGeom prst="rect">
            <a:avLst/>
          </a:prstGeom>
          <a:noFill/>
        </p:spPr>
        <p:txBody>
          <a:bodyPr wrap="none" rtlCol="0">
            <a:spAutoFit/>
          </a:bodyPr>
          <a:lstStyle/>
          <a:p>
            <a:r>
              <a:rPr lang="en-US" dirty="0"/>
              <a:t>&lt;k&gt;: average degree</a:t>
            </a:r>
          </a:p>
        </p:txBody>
      </p:sp>
      <p:pic>
        <p:nvPicPr>
          <p:cNvPr id="8" name="Picture 7">
            <a:extLst>
              <a:ext uri="{FF2B5EF4-FFF2-40B4-BE49-F238E27FC236}">
                <a16:creationId xmlns:a16="http://schemas.microsoft.com/office/drawing/2014/main" id="{0C22E22D-8A7F-614D-E322-7D7E0831B6DE}"/>
              </a:ext>
            </a:extLst>
          </p:cNvPr>
          <p:cNvPicPr>
            <a:picLocks noChangeAspect="1"/>
          </p:cNvPicPr>
          <p:nvPr/>
        </p:nvPicPr>
        <p:blipFill>
          <a:blip r:embed="rId3"/>
          <a:stretch>
            <a:fillRect/>
          </a:stretch>
        </p:blipFill>
        <p:spPr>
          <a:xfrm>
            <a:off x="3346449" y="941425"/>
            <a:ext cx="5459925" cy="5742823"/>
          </a:xfrm>
          <a:prstGeom prst="rect">
            <a:avLst/>
          </a:prstGeom>
        </p:spPr>
      </p:pic>
    </p:spTree>
    <p:extLst>
      <p:ext uri="{BB962C8B-B14F-4D97-AF65-F5344CB8AC3E}">
        <p14:creationId xmlns:p14="http://schemas.microsoft.com/office/powerpoint/2010/main" val="33999216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sz="2800" dirty="0">
                <a:ea typeface="ＭＳ Ｐゴシック" panose="020B0600070205080204" pitchFamily="34" charset="-128"/>
              </a:rPr>
              <a:t>Power-law distribution</a:t>
            </a:r>
            <a:endParaRPr lang="en-US" dirty="0"/>
          </a:p>
        </p:txBody>
      </p:sp>
      <p:pic>
        <p:nvPicPr>
          <p:cNvPr id="5" name="Picture 4">
            <a:extLst>
              <a:ext uri="{FF2B5EF4-FFF2-40B4-BE49-F238E27FC236}">
                <a16:creationId xmlns:a16="http://schemas.microsoft.com/office/drawing/2014/main" id="{CDA0BADE-601C-EC7B-C6A7-C5E570BD3643}"/>
              </a:ext>
            </a:extLst>
          </p:cNvPr>
          <p:cNvPicPr>
            <a:picLocks noChangeAspect="1"/>
          </p:cNvPicPr>
          <p:nvPr/>
        </p:nvPicPr>
        <p:blipFill>
          <a:blip r:embed="rId3"/>
          <a:stretch>
            <a:fillRect/>
          </a:stretch>
        </p:blipFill>
        <p:spPr>
          <a:xfrm>
            <a:off x="2254250" y="1298266"/>
            <a:ext cx="4127500" cy="2984500"/>
          </a:xfrm>
          <a:prstGeom prst="rect">
            <a:avLst/>
          </a:prstGeom>
        </p:spPr>
      </p:pic>
      <p:sp>
        <p:nvSpPr>
          <p:cNvPr id="17" name="TextBox 16">
            <a:extLst>
              <a:ext uri="{FF2B5EF4-FFF2-40B4-BE49-F238E27FC236}">
                <a16:creationId xmlns:a16="http://schemas.microsoft.com/office/drawing/2014/main" id="{2A6C1627-ABA5-9631-FE2B-94315BF48006}"/>
              </a:ext>
            </a:extLst>
          </p:cNvPr>
          <p:cNvSpPr txBox="1"/>
          <p:nvPr/>
        </p:nvSpPr>
        <p:spPr>
          <a:xfrm>
            <a:off x="382554" y="5076154"/>
            <a:ext cx="8702832" cy="1477328"/>
          </a:xfrm>
          <a:prstGeom prst="rect">
            <a:avLst/>
          </a:prstGeom>
          <a:noFill/>
        </p:spPr>
        <p:txBody>
          <a:bodyPr wrap="none" rtlCol="0">
            <a:spAutoFit/>
          </a:bodyPr>
          <a:lstStyle/>
          <a:p>
            <a:pPr marL="285750" indent="-285750">
              <a:buFont typeface="Courier New" panose="02070309020205020404" pitchFamily="49" charset="0"/>
              <a:buChar char="o"/>
            </a:pPr>
            <a:r>
              <a:rPr lang="en-US" dirty="0">
                <a:ea typeface="ＭＳ Ｐゴシック" pitchFamily="-109" charset="-128"/>
                <a:cs typeface="ＭＳ Ｐゴシック" pitchFamily="-109" charset="-128"/>
              </a:rPr>
              <a:t>k</a:t>
            </a:r>
            <a:r>
              <a:rPr lang="en-US" sz="1800" kern="1200" baseline="0" dirty="0">
                <a:solidFill>
                  <a:schemeClr val="tx1"/>
                </a:solidFill>
                <a:latin typeface="+mn-lt"/>
                <a:ea typeface="ＭＳ Ｐゴシック" pitchFamily="-109" charset="-128"/>
                <a:cs typeface="ＭＳ Ｐゴシック" pitchFamily="-109" charset="-128"/>
              </a:rPr>
              <a:t> is a degree distribution and p</a:t>
            </a:r>
            <a:r>
              <a:rPr lang="en-US" sz="1800" kern="1200" baseline="-25000" dirty="0">
                <a:solidFill>
                  <a:schemeClr val="tx1"/>
                </a:solidFill>
                <a:latin typeface="+mn-lt"/>
                <a:ea typeface="ＭＳ Ｐゴシック" pitchFamily="-109" charset="-128"/>
                <a:cs typeface="ＭＳ Ｐゴシック" pitchFamily="-109" charset="-128"/>
              </a:rPr>
              <a:t>k </a:t>
            </a:r>
            <a:r>
              <a:rPr lang="en-US" sz="1800" kern="1200" dirty="0">
                <a:solidFill>
                  <a:schemeClr val="tx1"/>
                </a:solidFill>
                <a:latin typeface="+mn-lt"/>
                <a:ea typeface="ＭＳ Ｐゴシック" pitchFamily="-109" charset="-128"/>
                <a:cs typeface="ＭＳ Ｐゴシック" pitchFamily="-109" charset="-128"/>
              </a:rPr>
              <a:t>is a probability of observing that degree.</a:t>
            </a:r>
            <a:r>
              <a:rPr lang="en-US" sz="1800" kern="1200" baseline="0" dirty="0">
                <a:solidFill>
                  <a:schemeClr val="tx1"/>
                </a:solidFill>
                <a:latin typeface="+mn-lt"/>
                <a:ea typeface="ＭＳ Ｐゴシック" pitchFamily="-109" charset="-128"/>
                <a:cs typeface="ＭＳ Ｐゴシック" pitchFamily="-109" charset="-128"/>
              </a:rPr>
              <a:t> </a:t>
            </a:r>
          </a:p>
          <a:p>
            <a:pPr marL="285750" indent="-285750">
              <a:buFont typeface="Courier New" panose="02070309020205020404" pitchFamily="49" charset="0"/>
              <a:buChar char="o"/>
            </a:pPr>
            <a:r>
              <a:rPr lang="en-US" sz="1800" kern="1200" baseline="0" dirty="0">
                <a:solidFill>
                  <a:schemeClr val="tx1"/>
                </a:solidFill>
                <a:latin typeface="+mn-lt"/>
                <a:ea typeface="ＭＳ Ｐゴシック" pitchFamily="-109" charset="-128"/>
                <a:cs typeface="ＭＳ Ｐゴシック" pitchFamily="-109" charset="-128"/>
              </a:rPr>
              <a:t>The degree distribution of a network generated by the </a:t>
            </a:r>
            <a:r>
              <a:rPr lang="en-US" sz="1800" kern="1200" baseline="0" dirty="0" err="1">
                <a:solidFill>
                  <a:schemeClr val="tx1"/>
                </a:solidFill>
                <a:latin typeface="+mn-lt"/>
                <a:ea typeface="ＭＳ Ｐゴシック" pitchFamily="-109" charset="-128"/>
                <a:cs typeface="ＭＳ Ｐゴシック" pitchFamily="-109" charset="-128"/>
              </a:rPr>
              <a:t>Barabási</a:t>
            </a:r>
            <a:r>
              <a:rPr lang="en-US" sz="1800" kern="1200" baseline="0" dirty="0">
                <a:solidFill>
                  <a:schemeClr val="tx1"/>
                </a:solidFill>
                <a:latin typeface="+mn-lt"/>
                <a:ea typeface="ＭＳ Ｐゴシック" pitchFamily="-109" charset="-128"/>
                <a:cs typeface="ＭＳ Ｐゴシック" pitchFamily="-109" charset="-128"/>
              </a:rPr>
              <a:t>-Albert model. </a:t>
            </a:r>
          </a:p>
          <a:p>
            <a:pPr marL="285750" indent="-285750">
              <a:buFont typeface="Courier New" panose="02070309020205020404" pitchFamily="49" charset="0"/>
              <a:buChar char="o"/>
            </a:pPr>
            <a:r>
              <a:rPr lang="en-US" sz="1800" kern="1200" baseline="0" dirty="0">
                <a:solidFill>
                  <a:schemeClr val="tx1"/>
                </a:solidFill>
                <a:latin typeface="+mn-lt"/>
                <a:ea typeface="ＭＳ Ｐゴシック" pitchFamily="-109" charset="-128"/>
                <a:cs typeface="ＭＳ Ｐゴシック" pitchFamily="-109" charset="-128"/>
              </a:rPr>
              <a:t>The plot show for a single network of size N=100,000. </a:t>
            </a:r>
          </a:p>
          <a:p>
            <a:pPr marL="285750" indent="-285750">
              <a:buFont typeface="Courier New" panose="02070309020205020404" pitchFamily="49" charset="0"/>
              <a:buChar char="o"/>
            </a:pPr>
            <a:r>
              <a:rPr lang="en-US" sz="1800" kern="1200" baseline="0" dirty="0">
                <a:solidFill>
                  <a:schemeClr val="tx1"/>
                </a:solidFill>
                <a:latin typeface="+mn-lt"/>
                <a:ea typeface="ＭＳ Ｐゴシック" pitchFamily="-109" charset="-128"/>
                <a:cs typeface="ＭＳ Ｐゴシック" pitchFamily="-109" charset="-128"/>
              </a:rPr>
              <a:t>It shows both the linearly-binned (red symbols) and log-binned version (green symbols).</a:t>
            </a:r>
          </a:p>
          <a:p>
            <a:pPr marL="285750" indent="-285750">
              <a:buFont typeface="Courier New" panose="02070309020205020404" pitchFamily="49" charset="0"/>
              <a:buChar char="o"/>
            </a:pPr>
            <a:r>
              <a:rPr lang="en-US" sz="1800" kern="1200" baseline="0" dirty="0">
                <a:solidFill>
                  <a:schemeClr val="tx1"/>
                </a:solidFill>
                <a:latin typeface="+mn-lt"/>
                <a:ea typeface="ＭＳ Ｐゴシック" pitchFamily="-109" charset="-128"/>
                <a:cs typeface="ＭＳ Ｐゴシック" pitchFamily="-109" charset="-128"/>
              </a:rPr>
              <a:t>The straight line is added to guide the eye and has slope -3.</a:t>
            </a:r>
            <a:endParaRPr lang="en-US" dirty="0"/>
          </a:p>
        </p:txBody>
      </p:sp>
    </p:spTree>
    <p:extLst>
      <p:ext uri="{BB962C8B-B14F-4D97-AF65-F5344CB8AC3E}">
        <p14:creationId xmlns:p14="http://schemas.microsoft.com/office/powerpoint/2010/main" val="7103894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t>Many real world networks are power law</a:t>
            </a:r>
            <a:endParaRPr lang="en-US" dirty="0"/>
          </a:p>
        </p:txBody>
      </p:sp>
      <p:graphicFrame>
        <p:nvGraphicFramePr>
          <p:cNvPr id="5" name="Group 95">
            <a:extLst>
              <a:ext uri="{FF2B5EF4-FFF2-40B4-BE49-F238E27FC236}">
                <a16:creationId xmlns:a16="http://schemas.microsoft.com/office/drawing/2014/main" id="{0DBBDBCD-36BE-CDFE-B653-1E305854DE41}"/>
              </a:ext>
            </a:extLst>
          </p:cNvPr>
          <p:cNvGraphicFramePr>
            <a:graphicFrameLocks noGrp="1"/>
          </p:cNvGraphicFramePr>
          <p:nvPr>
            <p:extLst>
              <p:ext uri="{D42A27DB-BD31-4B8C-83A1-F6EECF244321}">
                <p14:modId xmlns:p14="http://schemas.microsoft.com/office/powerpoint/2010/main" val="3810257763"/>
              </p:ext>
            </p:extLst>
          </p:nvPr>
        </p:nvGraphicFramePr>
        <p:xfrm>
          <a:off x="609600" y="838200"/>
          <a:ext cx="8001000" cy="5924586"/>
        </p:xfrm>
        <a:graphic>
          <a:graphicData uri="http://schemas.openxmlformats.org/drawingml/2006/table">
            <a:tbl>
              <a:tblPr/>
              <a:tblGrid>
                <a:gridCol w="5362575">
                  <a:extLst>
                    <a:ext uri="{9D8B030D-6E8A-4147-A177-3AD203B41FA5}">
                      <a16:colId xmlns:a16="http://schemas.microsoft.com/office/drawing/2014/main" val="20000"/>
                    </a:ext>
                  </a:extLst>
                </a:gridCol>
                <a:gridCol w="2638425">
                  <a:extLst>
                    <a:ext uri="{9D8B030D-6E8A-4147-A177-3AD203B41FA5}">
                      <a16:colId xmlns:a16="http://schemas.microsoft.com/office/drawing/2014/main" val="20001"/>
                    </a:ext>
                  </a:extLst>
                </a:gridCol>
              </a:tblGrid>
              <a:tr h="896046">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endParaRPr kumimoji="0" lang="en-US" sz="2400" b="0" i="0" u="none" strike="noStrike" cap="none" normalizeH="0" baseline="0" dirty="0">
                        <a:ln>
                          <a:noFill/>
                        </a:ln>
                        <a:solidFill>
                          <a:schemeClr val="tx1"/>
                        </a:solidFill>
                        <a:effectLst/>
                        <a:latin typeface="Arial" charset="0"/>
                        <a:cs typeface="Arial" charset="0"/>
                      </a:endParaRPr>
                    </a:p>
                  </a:txBody>
                  <a:tcPr marT="45690" marB="45690"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Power law exponent </a:t>
                      </a:r>
                    </a:p>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(in/out degree)</a:t>
                      </a:r>
                    </a:p>
                  </a:txBody>
                  <a:tcPr marT="45690" marB="4569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137">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a:ln>
                            <a:noFill/>
                          </a:ln>
                          <a:solidFill>
                            <a:schemeClr val="tx1"/>
                          </a:solidFill>
                          <a:effectLst/>
                          <a:latin typeface="Arial" charset="0"/>
                          <a:cs typeface="Arial" charset="0"/>
                        </a:rPr>
                        <a:t>film actors</a:t>
                      </a:r>
                    </a:p>
                  </a:txBody>
                  <a:tcPr marT="45690" marB="456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dirty="0">
                          <a:ln>
                            <a:noFill/>
                          </a:ln>
                          <a:solidFill>
                            <a:schemeClr val="tx1"/>
                          </a:solidFill>
                          <a:effectLst/>
                          <a:latin typeface="Arial" charset="0"/>
                          <a:cs typeface="Arial" charset="0"/>
                        </a:rPr>
                        <a:t>2.3</a:t>
                      </a:r>
                    </a:p>
                  </a:txBody>
                  <a:tcPr marT="45690" marB="456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137">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a:ln>
                            <a:noFill/>
                          </a:ln>
                          <a:solidFill>
                            <a:schemeClr val="tx1"/>
                          </a:solidFill>
                          <a:effectLst/>
                          <a:latin typeface="Arial" charset="0"/>
                          <a:cs typeface="Arial" charset="0"/>
                        </a:rPr>
                        <a:t>telephone call graph</a:t>
                      </a:r>
                    </a:p>
                  </a:txBody>
                  <a:tcPr marT="45690" marB="456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a:ln>
                            <a:noFill/>
                          </a:ln>
                          <a:solidFill>
                            <a:schemeClr val="tx1"/>
                          </a:solidFill>
                          <a:effectLst/>
                          <a:latin typeface="Arial" charset="0"/>
                          <a:cs typeface="Arial" charset="0"/>
                        </a:rPr>
                        <a:t>2.1</a:t>
                      </a:r>
                    </a:p>
                  </a:txBody>
                  <a:tcPr marT="45690" marB="456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137">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a:ln>
                            <a:noFill/>
                          </a:ln>
                          <a:solidFill>
                            <a:schemeClr val="tx1"/>
                          </a:solidFill>
                          <a:effectLst/>
                          <a:latin typeface="Arial" charset="0"/>
                          <a:cs typeface="Arial" charset="0"/>
                        </a:rPr>
                        <a:t>email networks</a:t>
                      </a:r>
                    </a:p>
                  </a:txBody>
                  <a:tcPr marT="45690" marB="456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a:ln>
                            <a:noFill/>
                          </a:ln>
                          <a:solidFill>
                            <a:schemeClr val="tx1"/>
                          </a:solidFill>
                          <a:effectLst/>
                          <a:latin typeface="Arial" charset="0"/>
                          <a:cs typeface="Arial" charset="0"/>
                        </a:rPr>
                        <a:t>1.5/2.0</a:t>
                      </a:r>
                    </a:p>
                  </a:txBody>
                  <a:tcPr marT="45690" marB="456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137">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dirty="0">
                          <a:ln>
                            <a:noFill/>
                          </a:ln>
                          <a:solidFill>
                            <a:schemeClr val="tx1"/>
                          </a:solidFill>
                          <a:effectLst/>
                          <a:latin typeface="Arial" charset="0"/>
                          <a:cs typeface="Arial" charset="0"/>
                        </a:rPr>
                        <a:t>sexual contacts</a:t>
                      </a:r>
                    </a:p>
                  </a:txBody>
                  <a:tcPr marT="45690" marB="456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a:ln>
                            <a:noFill/>
                          </a:ln>
                          <a:solidFill>
                            <a:schemeClr val="tx1"/>
                          </a:solidFill>
                          <a:effectLst/>
                          <a:latin typeface="Arial" charset="0"/>
                          <a:cs typeface="Arial" charset="0"/>
                        </a:rPr>
                        <a:t>3.2</a:t>
                      </a:r>
                    </a:p>
                  </a:txBody>
                  <a:tcPr marT="45690" marB="456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137">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a:ln>
                            <a:noFill/>
                          </a:ln>
                          <a:solidFill>
                            <a:schemeClr val="tx1"/>
                          </a:solidFill>
                          <a:effectLst/>
                          <a:latin typeface="Arial" charset="0"/>
                          <a:cs typeface="Arial" charset="0"/>
                        </a:rPr>
                        <a:t>WWW</a:t>
                      </a:r>
                    </a:p>
                  </a:txBody>
                  <a:tcPr marT="45690" marB="456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dirty="0">
                          <a:ln>
                            <a:noFill/>
                          </a:ln>
                          <a:solidFill>
                            <a:schemeClr val="tx1"/>
                          </a:solidFill>
                          <a:effectLst/>
                          <a:latin typeface="Arial" charset="0"/>
                          <a:cs typeface="Arial" charset="0"/>
                        </a:rPr>
                        <a:t>2.3/2.7</a:t>
                      </a:r>
                    </a:p>
                  </a:txBody>
                  <a:tcPr marT="45690" marB="456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137">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dirty="0">
                          <a:ln>
                            <a:noFill/>
                          </a:ln>
                          <a:solidFill>
                            <a:schemeClr val="tx1"/>
                          </a:solidFill>
                          <a:effectLst/>
                          <a:latin typeface="Arial" charset="0"/>
                          <a:cs typeface="Arial" charset="0"/>
                        </a:rPr>
                        <a:t>AS-level Internet</a:t>
                      </a:r>
                    </a:p>
                  </a:txBody>
                  <a:tcPr marT="45690" marB="456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a:ln>
                            <a:noFill/>
                          </a:ln>
                          <a:solidFill>
                            <a:schemeClr val="tx1"/>
                          </a:solidFill>
                          <a:effectLst/>
                          <a:latin typeface="Arial" charset="0"/>
                          <a:cs typeface="Arial" charset="0"/>
                        </a:rPr>
                        <a:t>2.5</a:t>
                      </a:r>
                    </a:p>
                  </a:txBody>
                  <a:tcPr marT="45690" marB="456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137">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dirty="0">
                          <a:ln>
                            <a:noFill/>
                          </a:ln>
                          <a:solidFill>
                            <a:schemeClr val="tx1"/>
                          </a:solidFill>
                          <a:effectLst/>
                          <a:latin typeface="Arial" charset="0"/>
                          <a:cs typeface="Arial" charset="0"/>
                        </a:rPr>
                        <a:t>Router-level Internet</a:t>
                      </a:r>
                    </a:p>
                  </a:txBody>
                  <a:tcPr marT="45690" marB="456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dirty="0">
                          <a:ln>
                            <a:noFill/>
                          </a:ln>
                          <a:solidFill>
                            <a:schemeClr val="tx1"/>
                          </a:solidFill>
                          <a:effectLst/>
                          <a:latin typeface="Arial" charset="0"/>
                          <a:cs typeface="Arial" charset="0"/>
                        </a:rPr>
                        <a:t>2.0</a:t>
                      </a:r>
                    </a:p>
                  </a:txBody>
                  <a:tcPr marT="45690" marB="456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137">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dirty="0">
                          <a:ln>
                            <a:noFill/>
                          </a:ln>
                          <a:solidFill>
                            <a:schemeClr val="tx1"/>
                          </a:solidFill>
                          <a:effectLst/>
                          <a:latin typeface="Arial" charset="0"/>
                          <a:cs typeface="Arial" charset="0"/>
                        </a:rPr>
                        <a:t>Link-level Internet</a:t>
                      </a:r>
                    </a:p>
                  </a:txBody>
                  <a:tcPr marT="45690" marB="456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dirty="0">
                          <a:ln>
                            <a:noFill/>
                          </a:ln>
                          <a:solidFill>
                            <a:schemeClr val="tx1"/>
                          </a:solidFill>
                          <a:effectLst/>
                          <a:latin typeface="Arial" charset="0"/>
                          <a:cs typeface="Arial" charset="0"/>
                        </a:rPr>
                        <a:t>2.7</a:t>
                      </a:r>
                    </a:p>
                  </a:txBody>
                  <a:tcPr marT="45690" marB="456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57137">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a:ln>
                            <a:noFill/>
                          </a:ln>
                          <a:solidFill>
                            <a:schemeClr val="tx1"/>
                          </a:solidFill>
                          <a:effectLst/>
                          <a:latin typeface="Arial" charset="0"/>
                          <a:cs typeface="Arial" charset="0"/>
                        </a:rPr>
                        <a:t>peer-to-peer</a:t>
                      </a:r>
                    </a:p>
                  </a:txBody>
                  <a:tcPr marT="45690" marB="456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a:ln>
                            <a:noFill/>
                          </a:ln>
                          <a:solidFill>
                            <a:schemeClr val="tx1"/>
                          </a:solidFill>
                          <a:effectLst/>
                          <a:latin typeface="Arial" charset="0"/>
                          <a:cs typeface="Arial" charset="0"/>
                        </a:rPr>
                        <a:t>2.1</a:t>
                      </a:r>
                    </a:p>
                  </a:txBody>
                  <a:tcPr marT="45690" marB="456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57137">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a:ln>
                            <a:noFill/>
                          </a:ln>
                          <a:solidFill>
                            <a:schemeClr val="tx1"/>
                          </a:solidFill>
                          <a:effectLst/>
                          <a:latin typeface="Arial" charset="0"/>
                          <a:cs typeface="Arial" charset="0"/>
                        </a:rPr>
                        <a:t>metabolic network</a:t>
                      </a:r>
                    </a:p>
                  </a:txBody>
                  <a:tcPr marT="45690" marB="456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a:ln>
                            <a:noFill/>
                          </a:ln>
                          <a:solidFill>
                            <a:schemeClr val="tx1"/>
                          </a:solidFill>
                          <a:effectLst/>
                          <a:latin typeface="Arial" charset="0"/>
                          <a:cs typeface="Arial" charset="0"/>
                        </a:rPr>
                        <a:t>2.2</a:t>
                      </a:r>
                    </a:p>
                  </a:txBody>
                  <a:tcPr marT="45690" marB="456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57137">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a:ln>
                            <a:noFill/>
                          </a:ln>
                          <a:solidFill>
                            <a:schemeClr val="tx1"/>
                          </a:solidFill>
                          <a:effectLst/>
                          <a:latin typeface="Arial" charset="0"/>
                          <a:cs typeface="Arial" charset="0"/>
                        </a:rPr>
                        <a:t>protein interactions</a:t>
                      </a:r>
                    </a:p>
                  </a:txBody>
                  <a:tcPr marT="45690" marB="4569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90000"/>
                        <a:buFont typeface="Wingdings" pitchFamily="-109" charset="2"/>
                        <a:buNone/>
                        <a:tabLst/>
                      </a:pPr>
                      <a:r>
                        <a:rPr kumimoji="0" lang="en-US" sz="2400" b="0" i="0" u="none" strike="noStrike" cap="none" normalizeH="0" baseline="0" dirty="0">
                          <a:ln>
                            <a:noFill/>
                          </a:ln>
                          <a:solidFill>
                            <a:schemeClr val="tx1"/>
                          </a:solidFill>
                          <a:effectLst/>
                          <a:latin typeface="Arial" charset="0"/>
                          <a:cs typeface="Arial" charset="0"/>
                        </a:rPr>
                        <a:t>2.4</a:t>
                      </a:r>
                    </a:p>
                  </a:txBody>
                  <a:tcPr marT="45690" marB="4569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8365481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Power-law distribution</a:t>
            </a:r>
            <a:endParaRPr lang="en-US" dirty="0">
              <a:latin typeface="Arial" panose="020B0604020202020204" pitchFamily="34" charset="0"/>
              <a:cs typeface="Arial" panose="020B0604020202020204" pitchFamily="34" charset="0"/>
            </a:endParaRPr>
          </a:p>
        </p:txBody>
      </p:sp>
      <p:sp>
        <p:nvSpPr>
          <p:cNvPr id="5" name="Content Placeholder 3">
            <a:extLst>
              <a:ext uri="{FF2B5EF4-FFF2-40B4-BE49-F238E27FC236}">
                <a16:creationId xmlns:a16="http://schemas.microsoft.com/office/drawing/2014/main" id="{FE5EB1E2-2076-2C6D-E67E-E0EA9B124DE1}"/>
              </a:ext>
            </a:extLst>
          </p:cNvPr>
          <p:cNvSpPr>
            <a:spLocks noGrp="1"/>
          </p:cNvSpPr>
          <p:nvPr>
            <p:ph idx="1"/>
          </p:nvPr>
        </p:nvSpPr>
        <p:spPr>
          <a:xfrm>
            <a:off x="457200" y="1066800"/>
            <a:ext cx="8229600" cy="5318760"/>
          </a:xfrm>
        </p:spPr>
        <p:txBody>
          <a:bodyPr>
            <a:normAutofit/>
          </a:bodyPr>
          <a:lstStyle/>
          <a:p>
            <a:pPr marL="0" indent="0">
              <a:buNone/>
            </a:pPr>
            <a:r>
              <a:rPr lang="en-US" sz="2000" dirty="0">
                <a:latin typeface="Arial" panose="020B0604020202020204" pitchFamily="34" charset="0"/>
                <a:cs typeface="Arial" panose="020B0604020202020204" pitchFamily="34" charset="0"/>
              </a:rPr>
              <a:t>Some regions deviate from scale free</a:t>
            </a:r>
          </a:p>
        </p:txBody>
      </p:sp>
      <p:grpSp>
        <p:nvGrpSpPr>
          <p:cNvPr id="18" name="Group 17">
            <a:extLst>
              <a:ext uri="{FF2B5EF4-FFF2-40B4-BE49-F238E27FC236}">
                <a16:creationId xmlns:a16="http://schemas.microsoft.com/office/drawing/2014/main" id="{4082AD0D-3D49-5C4E-ECE9-D98A34644BA3}"/>
              </a:ext>
            </a:extLst>
          </p:cNvPr>
          <p:cNvGrpSpPr>
            <a:grpSpLocks/>
          </p:cNvGrpSpPr>
          <p:nvPr/>
        </p:nvGrpSpPr>
        <p:grpSpPr bwMode="auto">
          <a:xfrm>
            <a:off x="684246" y="1884784"/>
            <a:ext cx="7414727" cy="4439816"/>
            <a:chOff x="236538" y="609600"/>
            <a:chExt cx="9085262" cy="6248400"/>
          </a:xfrm>
        </p:grpSpPr>
        <p:pic>
          <p:nvPicPr>
            <p:cNvPr id="19" name="Picture 4">
              <a:extLst>
                <a:ext uri="{FF2B5EF4-FFF2-40B4-BE49-F238E27FC236}">
                  <a16:creationId xmlns:a16="http://schemas.microsoft.com/office/drawing/2014/main" id="{8807ED8B-9704-193C-4E17-87775AC2D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609600"/>
              <a:ext cx="8907462"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nvGrpSpPr>
            <p:cNvPr id="20" name="Group 16">
              <a:extLst>
                <a:ext uri="{FF2B5EF4-FFF2-40B4-BE49-F238E27FC236}">
                  <a16:creationId xmlns:a16="http://schemas.microsoft.com/office/drawing/2014/main" id="{DE9538D8-6747-7FEF-87FB-1462B6A72AFE}"/>
                </a:ext>
              </a:extLst>
            </p:cNvPr>
            <p:cNvGrpSpPr>
              <a:grpSpLocks/>
            </p:cNvGrpSpPr>
            <p:nvPr/>
          </p:nvGrpSpPr>
          <p:grpSpPr bwMode="auto">
            <a:xfrm>
              <a:off x="762000" y="3167063"/>
              <a:ext cx="8559800" cy="3690937"/>
              <a:chOff x="762000" y="3167063"/>
              <a:chExt cx="8559800" cy="3690937"/>
            </a:xfrm>
          </p:grpSpPr>
          <p:sp>
            <p:nvSpPr>
              <p:cNvPr id="21" name="Text Box 6">
                <a:extLst>
                  <a:ext uri="{FF2B5EF4-FFF2-40B4-BE49-F238E27FC236}">
                    <a16:creationId xmlns:a16="http://schemas.microsoft.com/office/drawing/2014/main" id="{A55F8AD7-A113-C7F0-7454-90F6F29B6788}"/>
                  </a:ext>
                </a:extLst>
              </p:cNvPr>
              <p:cNvSpPr txBox="1">
                <a:spLocks noChangeArrowheads="1"/>
              </p:cNvSpPr>
              <p:nvPr/>
            </p:nvSpPr>
            <p:spPr bwMode="auto">
              <a:xfrm>
                <a:off x="1143000" y="3408363"/>
                <a:ext cx="1231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latin typeface="Times New Roman" panose="02020603050405020304" pitchFamily="18" charset="0"/>
                  </a:rPr>
                  <a:t>Moby Dick</a:t>
                </a:r>
              </a:p>
            </p:txBody>
          </p:sp>
          <p:sp>
            <p:nvSpPr>
              <p:cNvPr id="22" name="Text Box 7">
                <a:extLst>
                  <a:ext uri="{FF2B5EF4-FFF2-40B4-BE49-F238E27FC236}">
                    <a16:creationId xmlns:a16="http://schemas.microsoft.com/office/drawing/2014/main" id="{C384A10B-24FE-1931-FD5D-E859F5266E7B}"/>
                  </a:ext>
                </a:extLst>
              </p:cNvPr>
              <p:cNvSpPr txBox="1">
                <a:spLocks noChangeArrowheads="1"/>
              </p:cNvSpPr>
              <p:nvPr/>
            </p:nvSpPr>
            <p:spPr bwMode="auto">
              <a:xfrm>
                <a:off x="3274517" y="3386667"/>
                <a:ext cx="272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latin typeface="Times New Roman" panose="02020603050405020304" pitchFamily="18" charset="0"/>
                  </a:rPr>
                  <a:t>scientific papers 1981-1997</a:t>
                </a:r>
              </a:p>
            </p:txBody>
          </p:sp>
          <p:sp>
            <p:nvSpPr>
              <p:cNvPr id="23" name="Text Box 8">
                <a:extLst>
                  <a:ext uri="{FF2B5EF4-FFF2-40B4-BE49-F238E27FC236}">
                    <a16:creationId xmlns:a16="http://schemas.microsoft.com/office/drawing/2014/main" id="{7BCAD607-5CB7-81E4-80A2-0B853CABAFE9}"/>
                  </a:ext>
                </a:extLst>
              </p:cNvPr>
              <p:cNvSpPr txBox="1">
                <a:spLocks noChangeArrowheads="1"/>
              </p:cNvSpPr>
              <p:nvPr/>
            </p:nvSpPr>
            <p:spPr bwMode="auto">
              <a:xfrm>
                <a:off x="6394450" y="3352800"/>
                <a:ext cx="2749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latin typeface="Times New Roman" panose="02020603050405020304" pitchFamily="18" charset="0"/>
                  </a:rPr>
                  <a:t>AOL users visiting sites ‘97</a:t>
                </a:r>
              </a:p>
            </p:txBody>
          </p:sp>
          <p:sp>
            <p:nvSpPr>
              <p:cNvPr id="24" name="Text Box 9">
                <a:extLst>
                  <a:ext uri="{FF2B5EF4-FFF2-40B4-BE49-F238E27FC236}">
                    <a16:creationId xmlns:a16="http://schemas.microsoft.com/office/drawing/2014/main" id="{A79657E0-8FE8-AD92-30A0-D20690DA60B7}"/>
                  </a:ext>
                </a:extLst>
              </p:cNvPr>
              <p:cNvSpPr txBox="1">
                <a:spLocks noChangeArrowheads="1"/>
              </p:cNvSpPr>
              <p:nvPr/>
            </p:nvSpPr>
            <p:spPr bwMode="auto">
              <a:xfrm>
                <a:off x="762000" y="6491288"/>
                <a:ext cx="218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latin typeface="Times New Roman" panose="02020603050405020304" pitchFamily="18" charset="0"/>
                  </a:rPr>
                  <a:t>bestsellers 1895-1965</a:t>
                </a:r>
              </a:p>
            </p:txBody>
          </p:sp>
          <p:sp>
            <p:nvSpPr>
              <p:cNvPr id="25" name="Text Box 10">
                <a:extLst>
                  <a:ext uri="{FF2B5EF4-FFF2-40B4-BE49-F238E27FC236}">
                    <a16:creationId xmlns:a16="http://schemas.microsoft.com/office/drawing/2014/main" id="{CEB8B73D-05A6-691D-1189-CE14AFA8852B}"/>
                  </a:ext>
                </a:extLst>
              </p:cNvPr>
              <p:cNvSpPr txBox="1">
                <a:spLocks noChangeArrowheads="1"/>
              </p:cNvSpPr>
              <p:nvPr/>
            </p:nvSpPr>
            <p:spPr bwMode="auto">
              <a:xfrm>
                <a:off x="3429000" y="6491288"/>
                <a:ext cx="2635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latin typeface="Times New Roman" panose="02020603050405020304" pitchFamily="18" charset="0"/>
                  </a:rPr>
                  <a:t>AT&amp;T customers on 1 day</a:t>
                </a:r>
              </a:p>
            </p:txBody>
          </p:sp>
          <p:sp>
            <p:nvSpPr>
              <p:cNvPr id="26" name="Text Box 11">
                <a:extLst>
                  <a:ext uri="{FF2B5EF4-FFF2-40B4-BE49-F238E27FC236}">
                    <a16:creationId xmlns:a16="http://schemas.microsoft.com/office/drawing/2014/main" id="{70926DB8-43D6-BADF-A6B8-07569B509EA6}"/>
                  </a:ext>
                </a:extLst>
              </p:cNvPr>
              <p:cNvSpPr txBox="1">
                <a:spLocks noChangeArrowheads="1"/>
              </p:cNvSpPr>
              <p:nvPr/>
            </p:nvSpPr>
            <p:spPr bwMode="auto">
              <a:xfrm>
                <a:off x="6629400" y="6491288"/>
                <a:ext cx="269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latin typeface="Times New Roman" panose="02020603050405020304" pitchFamily="18" charset="0"/>
                  </a:rPr>
                  <a:t>California 1910-1992</a:t>
                </a:r>
              </a:p>
            </p:txBody>
          </p:sp>
          <p:sp>
            <p:nvSpPr>
              <p:cNvPr id="27" name="Rectangle 12">
                <a:extLst>
                  <a:ext uri="{FF2B5EF4-FFF2-40B4-BE49-F238E27FC236}">
                    <a16:creationId xmlns:a16="http://schemas.microsoft.com/office/drawing/2014/main" id="{CA824DCC-0AF8-1665-0F5D-000DAFA6BE1D}"/>
                  </a:ext>
                </a:extLst>
              </p:cNvPr>
              <p:cNvSpPr>
                <a:spLocks noChangeArrowheads="1"/>
              </p:cNvSpPr>
              <p:nvPr/>
            </p:nvSpPr>
            <p:spPr bwMode="auto">
              <a:xfrm>
                <a:off x="990600" y="3190875"/>
                <a:ext cx="1598613" cy="2571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8" name="Rectangle 13">
                <a:extLst>
                  <a:ext uri="{FF2B5EF4-FFF2-40B4-BE49-F238E27FC236}">
                    <a16:creationId xmlns:a16="http://schemas.microsoft.com/office/drawing/2014/main" id="{752C609A-0DAA-3FF6-0A9A-80178D83EA96}"/>
                  </a:ext>
                </a:extLst>
              </p:cNvPr>
              <p:cNvSpPr>
                <a:spLocks noChangeArrowheads="1"/>
              </p:cNvSpPr>
              <p:nvPr/>
            </p:nvSpPr>
            <p:spPr bwMode="auto">
              <a:xfrm>
                <a:off x="3930650" y="3167063"/>
                <a:ext cx="1598613" cy="2571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9" name="Rectangle 14">
                <a:extLst>
                  <a:ext uri="{FF2B5EF4-FFF2-40B4-BE49-F238E27FC236}">
                    <a16:creationId xmlns:a16="http://schemas.microsoft.com/office/drawing/2014/main" id="{D46240BB-EBD4-C619-9B01-DD8C7C9F8372}"/>
                  </a:ext>
                </a:extLst>
              </p:cNvPr>
              <p:cNvSpPr>
                <a:spLocks noChangeArrowheads="1"/>
              </p:cNvSpPr>
              <p:nvPr/>
            </p:nvSpPr>
            <p:spPr bwMode="auto">
              <a:xfrm>
                <a:off x="6926263" y="3176588"/>
                <a:ext cx="1598612" cy="2571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0" name="Rectangle 15">
                <a:extLst>
                  <a:ext uri="{FF2B5EF4-FFF2-40B4-BE49-F238E27FC236}">
                    <a16:creationId xmlns:a16="http://schemas.microsoft.com/office/drawing/2014/main" id="{86858118-9EB1-BC49-9477-50641BCBC68B}"/>
                  </a:ext>
                </a:extLst>
              </p:cNvPr>
              <p:cNvSpPr>
                <a:spLocks noChangeArrowheads="1"/>
              </p:cNvSpPr>
              <p:nvPr/>
            </p:nvSpPr>
            <p:spPr bwMode="auto">
              <a:xfrm>
                <a:off x="990600" y="6172200"/>
                <a:ext cx="1598613" cy="2571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1" name="Rectangle 16">
                <a:extLst>
                  <a:ext uri="{FF2B5EF4-FFF2-40B4-BE49-F238E27FC236}">
                    <a16:creationId xmlns:a16="http://schemas.microsoft.com/office/drawing/2014/main" id="{D176E6A8-4142-EF02-97D2-4153BEE2E945}"/>
                  </a:ext>
                </a:extLst>
              </p:cNvPr>
              <p:cNvSpPr>
                <a:spLocks noChangeArrowheads="1"/>
              </p:cNvSpPr>
              <p:nvPr/>
            </p:nvSpPr>
            <p:spPr bwMode="auto">
              <a:xfrm>
                <a:off x="3657600" y="6172200"/>
                <a:ext cx="2286000" cy="2571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2" name="Rectangle 17">
                <a:extLst>
                  <a:ext uri="{FF2B5EF4-FFF2-40B4-BE49-F238E27FC236}">
                    <a16:creationId xmlns:a16="http://schemas.microsoft.com/office/drawing/2014/main" id="{58591357-B59E-53D8-F8A1-028A6885DBBC}"/>
                  </a:ext>
                </a:extLst>
              </p:cNvPr>
              <p:cNvSpPr>
                <a:spLocks noChangeArrowheads="1"/>
              </p:cNvSpPr>
              <p:nvPr/>
            </p:nvSpPr>
            <p:spPr bwMode="auto">
              <a:xfrm>
                <a:off x="6553200" y="6172200"/>
                <a:ext cx="2286000" cy="2571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grpSp>
      </p:grpSp>
      <p:sp>
        <p:nvSpPr>
          <p:cNvPr id="33" name="Rectangle 14">
            <a:extLst>
              <a:ext uri="{FF2B5EF4-FFF2-40B4-BE49-F238E27FC236}">
                <a16:creationId xmlns:a16="http://schemas.microsoft.com/office/drawing/2014/main" id="{2A3E9EBC-FB89-2B6B-691C-C89F5EAED2C8}"/>
              </a:ext>
            </a:extLst>
          </p:cNvPr>
          <p:cNvSpPr>
            <a:spLocks noChangeArrowheads="1"/>
          </p:cNvSpPr>
          <p:nvPr/>
        </p:nvSpPr>
        <p:spPr bwMode="auto">
          <a:xfrm>
            <a:off x="381000" y="6445866"/>
            <a:ext cx="78228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 typeface="Wingdings" panose="05000000000000000000" pitchFamily="2" charset="2"/>
              <a:buNone/>
            </a:pPr>
            <a:r>
              <a:rPr lang="en-US" altLang="en-US" sz="1200" b="1"/>
              <a:t>Source: MEJ Newman, ’Power laws, Pareto distributions and Zipf’s law’</a:t>
            </a:r>
          </a:p>
        </p:txBody>
      </p:sp>
    </p:spTree>
    <p:extLst>
      <p:ext uri="{BB962C8B-B14F-4D97-AF65-F5344CB8AC3E}">
        <p14:creationId xmlns:p14="http://schemas.microsoft.com/office/powerpoint/2010/main" val="24469856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Scale Free Network</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83CED85-0500-9CFB-AE09-03EA2CEB8597}"/>
              </a:ext>
            </a:extLst>
          </p:cNvPr>
          <p:cNvPicPr>
            <a:picLocks noChangeAspect="1"/>
          </p:cNvPicPr>
          <p:nvPr/>
        </p:nvPicPr>
        <p:blipFill>
          <a:blip r:embed="rId3"/>
          <a:stretch>
            <a:fillRect/>
          </a:stretch>
        </p:blipFill>
        <p:spPr>
          <a:xfrm>
            <a:off x="337624" y="989886"/>
            <a:ext cx="8468751" cy="5720614"/>
          </a:xfrm>
          <a:prstGeom prst="rect">
            <a:avLst/>
          </a:prstGeom>
        </p:spPr>
      </p:pic>
    </p:spTree>
    <p:extLst>
      <p:ext uri="{BB962C8B-B14F-4D97-AF65-F5344CB8AC3E}">
        <p14:creationId xmlns:p14="http://schemas.microsoft.com/office/powerpoint/2010/main" val="20831150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58A3B9-625B-4CEC-3E93-41BF8838036C}"/>
              </a:ext>
            </a:extLst>
          </p:cNvPr>
          <p:cNvSpPr txBox="1">
            <a:spLocks/>
          </p:cNvSpPr>
          <p:nvPr/>
        </p:nvSpPr>
        <p:spPr>
          <a:xfrm>
            <a:off x="1981200" y="3886200"/>
            <a:ext cx="6858000" cy="2438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3200" dirty="0">
                <a:latin typeface="Arial" panose="020B0604020202020204" pitchFamily="34" charset="0"/>
                <a:cs typeface="Arial" panose="020B0604020202020204" pitchFamily="34" charset="0"/>
              </a:rPr>
              <a:t>Regular graphs</a:t>
            </a:r>
          </a:p>
          <a:p>
            <a:pPr marL="0" indent="0" algn="r">
              <a:buFont typeface="Arial" panose="020B0604020202020204" pitchFamily="34" charset="0"/>
              <a:buNone/>
            </a:pPr>
            <a:r>
              <a:rPr lang="en-US" sz="3200" dirty="0">
                <a:latin typeface="Arial" panose="020B0604020202020204" pitchFamily="34" charset="0"/>
                <a:cs typeface="Arial" panose="020B0604020202020204" pitchFamily="34" charset="0"/>
              </a:rPr>
              <a:t>Random graphs</a:t>
            </a:r>
          </a:p>
          <a:p>
            <a:pPr marL="0" indent="0" algn="r">
              <a:buFont typeface="Arial" panose="020B0604020202020204" pitchFamily="34" charset="0"/>
              <a:buNone/>
            </a:pPr>
            <a:r>
              <a:rPr lang="en-US" sz="3200" dirty="0">
                <a:latin typeface="Arial" panose="020B0604020202020204" pitchFamily="34" charset="0"/>
                <a:cs typeface="Arial" panose="020B0604020202020204" pitchFamily="34" charset="0"/>
              </a:rPr>
              <a:t>Small-World Model</a:t>
            </a:r>
          </a:p>
          <a:p>
            <a:pPr marL="0" indent="0" algn="r">
              <a:buFont typeface="Arial" panose="020B0604020202020204" pitchFamily="34" charset="0"/>
              <a:buNone/>
            </a:pPr>
            <a:r>
              <a:rPr lang="en-US" sz="3200" b="1" dirty="0">
                <a:solidFill>
                  <a:srgbClr val="FF0000"/>
                </a:solidFill>
                <a:latin typeface="Arial" panose="020B0604020202020204" pitchFamily="34" charset="0"/>
                <a:cs typeface="Arial" panose="020B0604020202020204" pitchFamily="34" charset="0"/>
              </a:rPr>
              <a:t>Preferential Attachment</a:t>
            </a:r>
          </a:p>
        </p:txBody>
      </p:sp>
      <p:sp>
        <p:nvSpPr>
          <p:cNvPr id="3" name="Title 2">
            <a:extLst>
              <a:ext uri="{FF2B5EF4-FFF2-40B4-BE49-F238E27FC236}">
                <a16:creationId xmlns:a16="http://schemas.microsoft.com/office/drawing/2014/main" id="{26F4106E-5FF7-331B-5A03-40629490A7EF}"/>
              </a:ext>
            </a:extLst>
          </p:cNvPr>
          <p:cNvSpPr txBox="1">
            <a:spLocks/>
          </p:cNvSpPr>
          <p:nvPr/>
        </p:nvSpPr>
        <p:spPr>
          <a:xfrm>
            <a:off x="381000" y="934720"/>
            <a:ext cx="8458200" cy="2895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rial" panose="020B0604020202020204" pitchFamily="34" charset="0"/>
                <a:cs typeface="Arial" panose="020B0604020202020204" pitchFamily="34" charset="0"/>
              </a:rPr>
              <a:t>Network Models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0800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Preferential Attachment</a:t>
            </a:r>
          </a:p>
        </p:txBody>
      </p:sp>
      <p:sp>
        <p:nvSpPr>
          <p:cNvPr id="4" name="Content Placeholder 2">
            <a:extLst>
              <a:ext uri="{FF2B5EF4-FFF2-40B4-BE49-F238E27FC236}">
                <a16:creationId xmlns:a16="http://schemas.microsoft.com/office/drawing/2014/main" id="{8F1491C8-5C7F-315B-7485-0C9774D1453F}"/>
              </a:ext>
            </a:extLst>
          </p:cNvPr>
          <p:cNvSpPr>
            <a:spLocks noGrp="1"/>
          </p:cNvSpPr>
          <p:nvPr>
            <p:ph idx="1"/>
          </p:nvPr>
        </p:nvSpPr>
        <p:spPr>
          <a:xfrm>
            <a:off x="457200" y="1066800"/>
            <a:ext cx="8229600" cy="5318760"/>
          </a:xfrm>
        </p:spPr>
        <p:txBody>
          <a:bodyPr>
            <a:normAutofit/>
          </a:bodyPr>
          <a:lstStyle/>
          <a:p>
            <a:pPr>
              <a:buFont typeface="Courier New" panose="02070309020205020404" pitchFamily="49" charset="0"/>
              <a:buChar char="o"/>
            </a:pPr>
            <a:r>
              <a:rPr lang="en-US" altLang="en-US" sz="2000" b="1" dirty="0">
                <a:latin typeface="Arial" panose="020B0604020202020204" pitchFamily="34" charset="0"/>
                <a:ea typeface="ＭＳ Ｐゴシック" panose="020B0600070205080204" pitchFamily="34" charset="-128"/>
                <a:cs typeface="Arial" panose="020B0604020202020204" pitchFamily="34" charset="0"/>
              </a:rPr>
              <a:t>Random attachment</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new node picks any existing node to attach to</a:t>
            </a:r>
          </a:p>
          <a:p>
            <a:pPr>
              <a:buFont typeface="Courier New" panose="02070309020205020404" pitchFamily="49" charset="0"/>
              <a:buChar char="o"/>
            </a:pPr>
            <a:endParaRPr lang="en-US" altLang="en-US" sz="2000" b="1" dirty="0">
              <a:latin typeface="Arial" panose="020B0604020202020204" pitchFamily="34" charset="0"/>
              <a:ea typeface="ＭＳ Ｐゴシック" panose="020B0600070205080204" pitchFamily="34" charset="-128"/>
              <a:cs typeface="Arial" panose="020B0604020202020204" pitchFamily="34" charset="0"/>
            </a:endParaRPr>
          </a:p>
          <a:p>
            <a:pPr>
              <a:buFont typeface="Courier New" panose="02070309020205020404" pitchFamily="49" charset="0"/>
              <a:buChar char="o"/>
            </a:pPr>
            <a:r>
              <a:rPr lang="en-US" altLang="en-US" sz="2000" b="1" dirty="0">
                <a:latin typeface="Arial" panose="020B0604020202020204" pitchFamily="34" charset="0"/>
                <a:ea typeface="ＭＳ Ｐゴシック" panose="020B0600070205080204" pitchFamily="34" charset="-128"/>
                <a:cs typeface="Arial" panose="020B0604020202020204" pitchFamily="34" charset="0"/>
              </a:rPr>
              <a:t>Preferential attachment</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new node picks from existing nodes according to their degrees</a:t>
            </a:r>
          </a:p>
        </p:txBody>
      </p:sp>
      <p:sp>
        <p:nvSpPr>
          <p:cNvPr id="16" name="Rectangle 3">
            <a:extLst>
              <a:ext uri="{FF2B5EF4-FFF2-40B4-BE49-F238E27FC236}">
                <a16:creationId xmlns:a16="http://schemas.microsoft.com/office/drawing/2014/main" id="{75DF3765-D1F7-13CF-0CAB-8AE02EBE724F}"/>
              </a:ext>
            </a:extLst>
          </p:cNvPr>
          <p:cNvSpPr>
            <a:spLocks noChangeArrowheads="1"/>
          </p:cNvSpPr>
          <p:nvPr/>
        </p:nvSpPr>
        <p:spPr bwMode="auto">
          <a:xfrm>
            <a:off x="152400" y="6324600"/>
            <a:ext cx="883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hlinkClick r:id="rId2"/>
              </a:rPr>
              <a:t>http://www.ladamic.com/netlearn/NetLogo4/RAndPrefAttachment.html</a:t>
            </a:r>
            <a:r>
              <a:rPr lang="en-US" altLang="en-US" sz="1800" dirty="0"/>
              <a:t> </a:t>
            </a:r>
          </a:p>
        </p:txBody>
      </p:sp>
      <p:pic>
        <p:nvPicPr>
          <p:cNvPr id="17" name="Picture 4">
            <a:hlinkClick r:id="rId3"/>
            <a:extLst>
              <a:ext uri="{FF2B5EF4-FFF2-40B4-BE49-F238E27FC236}">
                <a16:creationId xmlns:a16="http://schemas.microsoft.com/office/drawing/2014/main" id="{B46EB16C-6860-ED0D-8ABD-7F5D367872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149600"/>
            <a:ext cx="29083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443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C1EBB6A-2698-C7D2-7875-2EDE7601A971}"/>
              </a:ext>
            </a:extLst>
          </p:cNvPr>
          <p:cNvSpPr txBox="1">
            <a:spLocks noChangeArrowheads="1"/>
          </p:cNvSpPr>
          <p:nvPr/>
        </p:nvSpPr>
        <p:spPr>
          <a:xfrm>
            <a:off x="533400" y="381000"/>
            <a:ext cx="8229600" cy="530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Random Graphs</a:t>
            </a:r>
          </a:p>
        </p:txBody>
      </p:sp>
      <p:sp>
        <p:nvSpPr>
          <p:cNvPr id="9" name="Rectangle 2">
            <a:extLst>
              <a:ext uri="{FF2B5EF4-FFF2-40B4-BE49-F238E27FC236}">
                <a16:creationId xmlns:a16="http://schemas.microsoft.com/office/drawing/2014/main" id="{B2A35ACA-374C-C348-ADBE-464813C4B9B9}"/>
              </a:ext>
            </a:extLst>
          </p:cNvPr>
          <p:cNvSpPr>
            <a:spLocks/>
          </p:cNvSpPr>
          <p:nvPr/>
        </p:nvSpPr>
        <p:spPr bwMode="auto">
          <a:xfrm>
            <a:off x="163513" y="1606550"/>
            <a:ext cx="5119687"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1748" bIns="0">
            <a:spAutoFit/>
          </a:bodyPr>
          <a:lstStyle>
            <a:lvl1pPr marL="3016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Clr>
                <a:srgbClr val="CC0000"/>
              </a:buClr>
              <a:buFontTx/>
              <a:buNone/>
            </a:pPr>
            <a:r>
              <a:rPr lang="en-US" altLang="en-US" sz="2400" b="1" dirty="0">
                <a:solidFill>
                  <a:srgbClr val="000000"/>
                </a:solidFill>
                <a:cs typeface="Calibri" panose="020F0502020204030204" pitchFamily="34" charset="0"/>
                <a:sym typeface="Trebuchet MS" panose="020B0703020202090204" pitchFamily="34" charset="0"/>
              </a:rPr>
              <a:t>Definition:</a:t>
            </a:r>
          </a:p>
          <a:p>
            <a:pPr eaLnBrk="1" hangingPunct="1">
              <a:spcBef>
                <a:spcPct val="0"/>
              </a:spcBef>
              <a:buClr>
                <a:srgbClr val="CC0000"/>
              </a:buClr>
              <a:buFontTx/>
              <a:buNone/>
            </a:pPr>
            <a:endParaRPr lang="en-US" altLang="en-US" sz="2400" dirty="0">
              <a:solidFill>
                <a:srgbClr val="000000"/>
              </a:solidFill>
              <a:cs typeface="Calibri" panose="020F0502020204030204" pitchFamily="34" charset="0"/>
              <a:sym typeface="Trebuchet MS" panose="020B0703020202090204" pitchFamily="34" charset="0"/>
            </a:endParaRPr>
          </a:p>
          <a:p>
            <a:pPr eaLnBrk="1" hangingPunct="1">
              <a:spcBef>
                <a:spcPct val="0"/>
              </a:spcBef>
              <a:buClr>
                <a:srgbClr val="CC0000"/>
              </a:buClr>
              <a:buFontTx/>
              <a:buNone/>
            </a:pPr>
            <a:endParaRPr lang="en-US" altLang="en-US" sz="2400" dirty="0">
              <a:solidFill>
                <a:srgbClr val="000000"/>
              </a:solidFill>
              <a:cs typeface="Calibri" panose="020F0502020204030204" pitchFamily="34" charset="0"/>
              <a:sym typeface="Trebuchet MS" panose="020B0703020202090204" pitchFamily="34" charset="0"/>
            </a:endParaRPr>
          </a:p>
          <a:p>
            <a:pPr eaLnBrk="1" hangingPunct="1">
              <a:spcBef>
                <a:spcPct val="0"/>
              </a:spcBef>
              <a:buClr>
                <a:srgbClr val="CC0000"/>
              </a:buClr>
              <a:buFontTx/>
              <a:buNone/>
            </a:pPr>
            <a:r>
              <a:rPr lang="en-US" altLang="en-US" sz="2400" dirty="0">
                <a:solidFill>
                  <a:srgbClr val="000000"/>
                </a:solidFill>
                <a:cs typeface="Calibri" panose="020F0502020204030204" pitchFamily="34" charset="0"/>
                <a:sym typeface="Trebuchet MS" panose="020B0703020202090204" pitchFamily="34" charset="0"/>
              </a:rPr>
              <a:t> A </a:t>
            </a:r>
            <a:r>
              <a:rPr lang="en-US" altLang="en-US" sz="2400" b="1" dirty="0">
                <a:solidFill>
                  <a:srgbClr val="000000"/>
                </a:solidFill>
                <a:cs typeface="Calibri" panose="020F0502020204030204" pitchFamily="34" charset="0"/>
                <a:sym typeface="Trebuchet MS" panose="020B0703020202090204" pitchFamily="34" charset="0"/>
              </a:rPr>
              <a:t>random graph </a:t>
            </a:r>
            <a:r>
              <a:rPr lang="en-US" altLang="en-US" sz="2400" dirty="0">
                <a:solidFill>
                  <a:srgbClr val="000000"/>
                </a:solidFill>
                <a:cs typeface="Calibri" panose="020F0502020204030204" pitchFamily="34" charset="0"/>
                <a:sym typeface="Trebuchet MS" panose="020B0703020202090204" pitchFamily="34" charset="0"/>
              </a:rPr>
              <a:t>is a graph of N nodes where each pair of nodes is connected by probability </a:t>
            </a:r>
            <a:r>
              <a:rPr lang="en-US" altLang="en-US" sz="2400" b="1" dirty="0">
                <a:solidFill>
                  <a:srgbClr val="000000"/>
                </a:solidFill>
                <a:cs typeface="Calibri" panose="020F0502020204030204" pitchFamily="34" charset="0"/>
                <a:sym typeface="Trebuchet MS" panose="020B0703020202090204" pitchFamily="34" charset="0"/>
              </a:rPr>
              <a:t>p</a:t>
            </a:r>
            <a:r>
              <a:rPr lang="en-US" altLang="en-US" sz="2400" dirty="0">
                <a:solidFill>
                  <a:srgbClr val="000000"/>
                </a:solidFill>
                <a:cs typeface="Calibri" panose="020F0502020204030204" pitchFamily="34" charset="0"/>
                <a:sym typeface="Trebuchet MS" panose="020B0703020202090204" pitchFamily="34" charset="0"/>
              </a:rPr>
              <a:t>.</a:t>
            </a:r>
          </a:p>
          <a:p>
            <a:pPr eaLnBrk="1" hangingPunct="1">
              <a:spcBef>
                <a:spcPct val="0"/>
              </a:spcBef>
              <a:buClr>
                <a:srgbClr val="CC0000"/>
              </a:buClr>
              <a:buFontTx/>
              <a:buNone/>
            </a:pPr>
            <a:endParaRPr lang="en-US" altLang="en-US" sz="2400" dirty="0">
              <a:solidFill>
                <a:srgbClr val="000000"/>
              </a:solidFill>
              <a:cs typeface="Calibri" panose="020F0502020204030204" pitchFamily="34" charset="0"/>
              <a:sym typeface="Trebuchet MS" panose="020B0703020202090204" pitchFamily="34" charset="0"/>
            </a:endParaRPr>
          </a:p>
          <a:p>
            <a:pPr eaLnBrk="1" hangingPunct="1">
              <a:spcBef>
                <a:spcPct val="0"/>
              </a:spcBef>
              <a:buClr>
                <a:srgbClr val="CC0000"/>
              </a:buClr>
              <a:buFontTx/>
              <a:buNone/>
            </a:pPr>
            <a:endParaRPr lang="en-US" altLang="en-US" sz="2400" dirty="0">
              <a:solidFill>
                <a:srgbClr val="000000"/>
              </a:solidFill>
              <a:cs typeface="Calibri" panose="020F0502020204030204" pitchFamily="34" charset="0"/>
              <a:sym typeface="Trebuchet MS" panose="020B0703020202090204" pitchFamily="34" charset="0"/>
            </a:endParaRPr>
          </a:p>
        </p:txBody>
      </p:sp>
      <p:pic>
        <p:nvPicPr>
          <p:cNvPr id="10" name="Picture 1">
            <a:extLst>
              <a:ext uri="{FF2B5EF4-FFF2-40B4-BE49-F238E27FC236}">
                <a16:creationId xmlns:a16="http://schemas.microsoft.com/office/drawing/2014/main" id="{84C7C7C5-7634-1F3C-96C0-21C83F6DAA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7700" y="960438"/>
            <a:ext cx="2933700"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256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Preferential Attachment</a:t>
            </a:r>
          </a:p>
        </p:txBody>
      </p:sp>
      <p:sp>
        <p:nvSpPr>
          <p:cNvPr id="5" name="Content Placeholder 2">
            <a:extLst>
              <a:ext uri="{FF2B5EF4-FFF2-40B4-BE49-F238E27FC236}">
                <a16:creationId xmlns:a16="http://schemas.microsoft.com/office/drawing/2014/main" id="{9D2F3CA2-4542-4EAD-4FEE-4D7956B4EE89}"/>
              </a:ext>
            </a:extLst>
          </p:cNvPr>
          <p:cNvSpPr>
            <a:spLocks noGrp="1"/>
          </p:cNvSpPr>
          <p:nvPr>
            <p:ph idx="1"/>
          </p:nvPr>
        </p:nvSpPr>
        <p:spPr>
          <a:xfrm>
            <a:off x="457200" y="1066800"/>
            <a:ext cx="5257800" cy="5318760"/>
          </a:xfrm>
        </p:spPr>
        <p:txBody>
          <a:bodyPr>
            <a:normAutofit/>
          </a:bodyPr>
          <a:lstStyle/>
          <a:p>
            <a:pPr marL="0" indent="0">
              <a:buNone/>
            </a:pPr>
            <a:r>
              <a:rPr lang="en-US" sz="2000" b="1" dirty="0">
                <a:latin typeface="Arial" panose="020B0604020202020204" pitchFamily="34" charset="0"/>
                <a:cs typeface="Arial" panose="020B0604020202020204" pitchFamily="34" charset="0"/>
              </a:rPr>
              <a:t>Main assumption:</a:t>
            </a: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When a </a:t>
            </a:r>
            <a:r>
              <a:rPr lang="en-US" sz="2000" u="sng" dirty="0">
                <a:latin typeface="Arial" panose="020B0604020202020204" pitchFamily="34" charset="0"/>
                <a:cs typeface="Arial" panose="020B0604020202020204" pitchFamily="34" charset="0"/>
              </a:rPr>
              <a:t>new</a:t>
            </a:r>
            <a:r>
              <a:rPr lang="en-US" sz="2000" dirty="0">
                <a:latin typeface="Arial" panose="020B0604020202020204" pitchFamily="34" charset="0"/>
                <a:cs typeface="Arial" panose="020B0604020202020204" pitchFamily="34" charset="0"/>
              </a:rPr>
              <a:t> user joins the network, the probability of connecting to </a:t>
            </a:r>
            <a:r>
              <a:rPr lang="en-US" sz="2000" u="sng" dirty="0">
                <a:latin typeface="Arial" panose="020B0604020202020204" pitchFamily="34" charset="0"/>
                <a:cs typeface="Arial" panose="020B0604020202020204" pitchFamily="34" charset="0"/>
              </a:rPr>
              <a:t>existing</a:t>
            </a:r>
            <a:r>
              <a:rPr lang="en-US" sz="2000" dirty="0">
                <a:latin typeface="Arial" panose="020B0604020202020204" pitchFamily="34" charset="0"/>
                <a:cs typeface="Arial" panose="020B0604020202020204" pitchFamily="34" charset="0"/>
              </a:rPr>
              <a:t> nodes is proportional to existing nodes’ degrees</a:t>
            </a:r>
          </a:p>
          <a:p>
            <a:pP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Proposed by Albert-László Barabási and </a:t>
            </a:r>
            <a:r>
              <a:rPr lang="en-US" sz="2000" dirty="0" err="1">
                <a:latin typeface="Arial" panose="020B0604020202020204" pitchFamily="34" charset="0"/>
                <a:cs typeface="Arial" panose="020B0604020202020204" pitchFamily="34" charset="0"/>
              </a:rPr>
              <a:t>Réka</a:t>
            </a:r>
            <a:r>
              <a:rPr lang="en-US" sz="2000" dirty="0">
                <a:latin typeface="Arial" panose="020B0604020202020204" pitchFamily="34" charset="0"/>
                <a:cs typeface="Arial" panose="020B0604020202020204" pitchFamily="34" charset="0"/>
              </a:rPr>
              <a:t> Albert</a:t>
            </a:r>
          </a:p>
          <a:p>
            <a:pP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000" dirty="0" err="1">
                <a:latin typeface="Arial" panose="020B0604020202020204" pitchFamily="34" charset="0"/>
                <a:cs typeface="Arial" panose="020B0604020202020204" pitchFamily="34" charset="0"/>
              </a:rPr>
              <a:t>Barabási</a:t>
            </a:r>
            <a:r>
              <a:rPr lang="en-US" sz="2000" dirty="0">
                <a:latin typeface="Arial" panose="020B0604020202020204" pitchFamily="34" charset="0"/>
                <a:cs typeface="Arial" panose="020B0604020202020204" pitchFamily="34" charset="0"/>
              </a:rPr>
              <a:t>–Albert (BA) model is an algorithm for generating random scale-free networks using a preferential attachment mechanism</a:t>
            </a:r>
          </a:p>
          <a:p>
            <a:pPr lvl="1"/>
            <a:endParaRPr lang="en-US" dirty="0"/>
          </a:p>
        </p:txBody>
      </p:sp>
      <p:pic>
        <p:nvPicPr>
          <p:cNvPr id="8" name="Picture 2" descr="http://archive.sciencewatch.com/inter/aut/images-aut/2008/08novBaraET.jpeg">
            <a:extLst>
              <a:ext uri="{FF2B5EF4-FFF2-40B4-BE49-F238E27FC236}">
                <a16:creationId xmlns:a16="http://schemas.microsoft.com/office/drawing/2014/main" id="{E382A96C-976A-0112-AD21-BE415A4A6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8227" y="3932412"/>
            <a:ext cx="1194573" cy="16016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users.phys.psu.edu/~ralbert/images/foto/ralbert-port.png">
            <a:extLst>
              <a:ext uri="{FF2B5EF4-FFF2-40B4-BE49-F238E27FC236}">
                <a16:creationId xmlns:a16="http://schemas.microsoft.com/office/drawing/2014/main" id="{35C36A71-431B-8B06-231E-4336AC9E5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0606" y="3932412"/>
            <a:ext cx="1239994" cy="162641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68F643-CB72-C250-0CF7-3FBBB30DDD2A}"/>
              </a:ext>
            </a:extLst>
          </p:cNvPr>
          <p:cNvSpPr/>
          <p:nvPr/>
        </p:nvSpPr>
        <p:spPr>
          <a:xfrm>
            <a:off x="5715001" y="5590923"/>
            <a:ext cx="3429000" cy="954107"/>
          </a:xfrm>
          <a:prstGeom prst="rect">
            <a:avLst/>
          </a:prstGeom>
        </p:spPr>
        <p:txBody>
          <a:bodyPr wrap="square">
            <a:spAutoFit/>
          </a:bodyPr>
          <a:lstStyle/>
          <a:p>
            <a:r>
              <a:rPr lang="en-US" sz="1400" dirty="0">
                <a:solidFill>
                  <a:srgbClr val="222222"/>
                </a:solidFill>
                <a:latin typeface="Open Sans" panose="020B0606030504020204" pitchFamily="34" charset="0"/>
                <a:ea typeface="Open Sans" panose="020B0606030504020204" pitchFamily="34" charset="0"/>
                <a:cs typeface="Open Sans" panose="020B0606030504020204" pitchFamily="34" charset="0"/>
              </a:rPr>
              <a:t>Albert-</a:t>
            </a:r>
            <a:r>
              <a:rPr lang="en-US" sz="1400" dirty="0" err="1">
                <a:solidFill>
                  <a:srgbClr val="222222"/>
                </a:solidFill>
                <a:latin typeface="Open Sans" panose="020B0606030504020204" pitchFamily="34" charset="0"/>
                <a:ea typeface="Open Sans" panose="020B0606030504020204" pitchFamily="34" charset="0"/>
                <a:cs typeface="Open Sans" panose="020B0606030504020204" pitchFamily="34" charset="0"/>
              </a:rPr>
              <a:t>László</a:t>
            </a:r>
            <a:r>
              <a:rPr lang="en-US" sz="1400" dirty="0">
                <a:solidFill>
                  <a:srgbClr val="222222"/>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rgbClr val="222222"/>
                </a:solidFill>
                <a:latin typeface="Open Sans" panose="020B0606030504020204" pitchFamily="34" charset="0"/>
                <a:ea typeface="Open Sans" panose="020B0606030504020204" pitchFamily="34" charset="0"/>
                <a:cs typeface="Open Sans" panose="020B0606030504020204" pitchFamily="34" charset="0"/>
              </a:rPr>
              <a:t>Barabási</a:t>
            </a:r>
            <a:r>
              <a:rPr lang="en-US" sz="1400" dirty="0">
                <a:solidFill>
                  <a:srgbClr val="222222"/>
                </a:solidFill>
                <a:latin typeface="Open Sans" panose="020B0606030504020204" pitchFamily="34" charset="0"/>
                <a:ea typeface="Open Sans" panose="020B0606030504020204" pitchFamily="34" charset="0"/>
                <a:cs typeface="Open Sans" panose="020B0606030504020204" pitchFamily="34" charset="0"/>
              </a:rPr>
              <a:t> and Réka Albert. "Emergence of scaling in random networks." </a:t>
            </a:r>
            <a:r>
              <a:rPr lang="en-US" sz="1400" i="1" dirty="0">
                <a:solidFill>
                  <a:srgbClr val="222222"/>
                </a:solidFill>
                <a:latin typeface="Open Sans" panose="020B0606030504020204" pitchFamily="34" charset="0"/>
                <a:ea typeface="Open Sans" panose="020B0606030504020204" pitchFamily="34" charset="0"/>
                <a:cs typeface="Open Sans" panose="020B0606030504020204" pitchFamily="34" charset="0"/>
              </a:rPr>
              <a:t>science</a:t>
            </a:r>
            <a:r>
              <a:rPr lang="en-US" sz="1400" dirty="0">
                <a:solidFill>
                  <a:srgbClr val="222222"/>
                </a:solidFill>
                <a:latin typeface="Open Sans" panose="020B0606030504020204" pitchFamily="34" charset="0"/>
                <a:ea typeface="Open Sans" panose="020B0606030504020204" pitchFamily="34" charset="0"/>
                <a:cs typeface="Open Sans" panose="020B0606030504020204" pitchFamily="34" charset="0"/>
              </a:rPr>
              <a:t> 286.5439 (1999): 509-512.</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416466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FCD28F41-9F52-1A6F-806C-769274A7580E}"/>
              </a:ext>
            </a:extLst>
          </p:cNvPr>
          <p:cNvSpPr>
            <a:spLocks/>
          </p:cNvSpPr>
          <p:nvPr/>
        </p:nvSpPr>
        <p:spPr bwMode="auto">
          <a:xfrm>
            <a:off x="288926" y="5788025"/>
            <a:ext cx="1920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1748" bIns="0">
            <a:spAutoFit/>
          </a:bodyPr>
          <a:lstStyle>
            <a:lvl1pPr marL="3016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Clr>
                <a:srgbClr val="CC0000"/>
              </a:buClr>
              <a:buFontTx/>
              <a:buNone/>
            </a:pPr>
            <a:r>
              <a:rPr lang="en-US" altLang="en-US" sz="1200">
                <a:solidFill>
                  <a:schemeClr val="bg1"/>
                </a:solidFill>
                <a:latin typeface="Helvetica" pitchFamily="2" charset="0"/>
                <a:sym typeface="Trebuchet MS" panose="020B0703020202090204" pitchFamily="34" charset="0"/>
              </a:rPr>
              <a:t>Image by </a:t>
            </a:r>
            <a:r>
              <a:rPr lang="en-US" altLang="en-US" sz="1200" b="1">
                <a:solidFill>
                  <a:schemeClr val="bg1"/>
                </a:solidFill>
                <a:latin typeface="Helvetica" pitchFamily="2" charset="0"/>
                <a:sym typeface="Trebuchet MS" panose="020B0703020202090204" pitchFamily="34" charset="0"/>
              </a:rPr>
              <a:t>Matthew Hurst</a:t>
            </a:r>
          </a:p>
          <a:p>
            <a:pPr eaLnBrk="1" hangingPunct="1">
              <a:spcBef>
                <a:spcPct val="0"/>
              </a:spcBef>
              <a:buClr>
                <a:srgbClr val="CC0000"/>
              </a:buClr>
              <a:buFontTx/>
              <a:buNone/>
            </a:pPr>
            <a:r>
              <a:rPr lang="en-US" altLang="en-US" sz="1200" i="1">
                <a:solidFill>
                  <a:schemeClr val="bg1"/>
                </a:solidFill>
                <a:latin typeface="Helvetica" pitchFamily="2" charset="0"/>
                <a:sym typeface="Trebuchet MS" panose="020B0703020202090204" pitchFamily="34" charset="0"/>
              </a:rPr>
              <a:t>Blogosphere</a:t>
            </a:r>
          </a:p>
        </p:txBody>
      </p:sp>
      <p:pic>
        <p:nvPicPr>
          <p:cNvPr id="104450" name="Picture 1" descr="3.13_v6.pdf">
            <a:extLst>
              <a:ext uri="{FF2B5EF4-FFF2-40B4-BE49-F238E27FC236}">
                <a16:creationId xmlns:a16="http://schemas.microsoft.com/office/drawing/2014/main" id="{17906DDA-0679-849E-0E11-1DD98496F4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7813"/>
            <a:ext cx="8801100" cy="680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7042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flipH="1">
            <a:off x="2819401" y="7239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pic>
        <p:nvPicPr>
          <p:cNvPr id="2" name="Picture 1"/>
          <p:cNvPicPr>
            <a:picLocks noChangeAspect="1"/>
          </p:cNvPicPr>
          <p:nvPr/>
        </p:nvPicPr>
        <p:blipFill>
          <a:blip r:embed="rId3"/>
          <a:stretch>
            <a:fillRect/>
          </a:stretch>
        </p:blipFill>
        <p:spPr>
          <a:xfrm>
            <a:off x="431801" y="571500"/>
            <a:ext cx="8266339" cy="5715000"/>
          </a:xfrm>
          <a:prstGeom prst="rect">
            <a:avLst/>
          </a:prstGeom>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34F478-2DFB-7C6D-9D43-593E8A70ECF1}"/>
              </a:ext>
            </a:extLst>
          </p:cNvPr>
          <p:cNvSpPr>
            <a:spLocks noGrp="1"/>
          </p:cNvSpPr>
          <p:nvPr>
            <p:ph type="title"/>
          </p:nvPr>
        </p:nvSpPr>
        <p:spPr/>
        <p:txBody>
          <a:bodyPr/>
          <a:lstStyle/>
          <a:p>
            <a:r>
              <a:rPr lang="en-US" dirty="0"/>
              <a:t>Constructing Scale-free Networks</a:t>
            </a:r>
          </a:p>
        </p:txBody>
      </p:sp>
      <p:pic>
        <p:nvPicPr>
          <p:cNvPr id="7" name="Picture 6">
            <a:extLst>
              <a:ext uri="{FF2B5EF4-FFF2-40B4-BE49-F238E27FC236}">
                <a16:creationId xmlns:a16="http://schemas.microsoft.com/office/drawing/2014/main" id="{7BC0858B-181D-250C-0354-CE1EA659CA96}"/>
              </a:ext>
            </a:extLst>
          </p:cNvPr>
          <p:cNvPicPr>
            <a:picLocks noChangeAspect="1"/>
          </p:cNvPicPr>
          <p:nvPr/>
        </p:nvPicPr>
        <p:blipFill>
          <a:blip r:embed="rId2">
            <a:clrChange>
              <a:clrFrom>
                <a:srgbClr val="FFFFFF"/>
              </a:clrFrom>
              <a:clrTo>
                <a:srgbClr val="FFFFFF">
                  <a:alpha val="0"/>
                </a:srgbClr>
              </a:clrTo>
            </a:clrChange>
            <a:lum bright="-20000" contrast="40000"/>
          </a:blip>
          <a:stretch>
            <a:fillRect/>
          </a:stretch>
        </p:blipFill>
        <p:spPr>
          <a:xfrm>
            <a:off x="237526" y="1143000"/>
            <a:ext cx="8668917" cy="4773168"/>
          </a:xfrm>
          <a:prstGeom prst="rect">
            <a:avLst/>
          </a:prstGeom>
        </p:spPr>
      </p:pic>
    </p:spTree>
    <p:extLst>
      <p:ext uri="{BB962C8B-B14F-4D97-AF65-F5344CB8AC3E}">
        <p14:creationId xmlns:p14="http://schemas.microsoft.com/office/powerpoint/2010/main" val="21791140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Preferential Attachment Model</a:t>
            </a:r>
          </a:p>
        </p:txBody>
      </p:sp>
      <p:pic>
        <p:nvPicPr>
          <p:cNvPr id="6" name="Picture 5">
            <a:extLst>
              <a:ext uri="{FF2B5EF4-FFF2-40B4-BE49-F238E27FC236}">
                <a16:creationId xmlns:a16="http://schemas.microsoft.com/office/drawing/2014/main" id="{F2C81CB3-71C4-6C82-B390-1B0B32A7CB0F}"/>
              </a:ext>
            </a:extLst>
          </p:cNvPr>
          <p:cNvPicPr>
            <a:picLocks noChangeAspect="1"/>
          </p:cNvPicPr>
          <p:nvPr/>
        </p:nvPicPr>
        <p:blipFill>
          <a:blip r:embed="rId2"/>
          <a:stretch>
            <a:fillRect/>
          </a:stretch>
        </p:blipFill>
        <p:spPr>
          <a:xfrm>
            <a:off x="565573" y="1769696"/>
            <a:ext cx="8012853" cy="3951165"/>
          </a:xfrm>
          <a:prstGeom prst="rect">
            <a:avLst/>
          </a:prstGeom>
        </p:spPr>
      </p:pic>
    </p:spTree>
    <p:extLst>
      <p:ext uri="{BB962C8B-B14F-4D97-AF65-F5344CB8AC3E}">
        <p14:creationId xmlns:p14="http://schemas.microsoft.com/office/powerpoint/2010/main" val="27219271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Preferential Attachment Model</a:t>
            </a:r>
          </a:p>
        </p:txBody>
      </p:sp>
      <p:sp>
        <p:nvSpPr>
          <p:cNvPr id="4" name="Rectangle 3">
            <a:extLst>
              <a:ext uri="{FF2B5EF4-FFF2-40B4-BE49-F238E27FC236}">
                <a16:creationId xmlns:a16="http://schemas.microsoft.com/office/drawing/2014/main" id="{5DD7B8BF-F6F7-D6E9-41D2-B6524F84A0DD}"/>
              </a:ext>
            </a:extLst>
          </p:cNvPr>
          <p:cNvSpPr>
            <a:spLocks noGrp="1" noChangeArrowheads="1"/>
          </p:cNvSpPr>
          <p:nvPr>
            <p:ph idx="1"/>
          </p:nvPr>
        </p:nvSpPr>
        <p:spPr>
          <a:xfrm>
            <a:off x="457200" y="1066800"/>
            <a:ext cx="8229600" cy="5318760"/>
          </a:xfrm>
        </p:spPr>
        <p:txBody>
          <a:bodyPr>
            <a:normAutofit/>
          </a:bodyPr>
          <a:lstStyle/>
          <a:p>
            <a:pPr lvl="1" eaLnBrk="1" hangingPunct="1">
              <a:spcBef>
                <a:spcPct val="30000"/>
              </a:spcBef>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Start with an initial set of m</a:t>
            </a:r>
            <a:r>
              <a:rPr lang="en-US" altLang="en-US" sz="2000" baseline="-25000" dirty="0">
                <a:latin typeface="Arial" panose="020B0604020202020204" pitchFamily="34" charset="0"/>
                <a:ea typeface="ＭＳ Ｐゴシック" panose="020B0600070205080204" pitchFamily="34" charset="-128"/>
                <a:cs typeface="Arial" panose="020B0604020202020204" pitchFamily="34" charset="0"/>
              </a:rPr>
              <a:t>0</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fully connected nodes</a:t>
            </a:r>
          </a:p>
          <a:p>
            <a:pPr lvl="2" eaLnBrk="1" hangingPunct="1">
              <a:spcBef>
                <a:spcPct val="30000"/>
              </a:spcBef>
              <a:buFont typeface="Courier New" panose="02070309020205020404" pitchFamily="49" charset="0"/>
              <a:buChar char="o"/>
            </a:pPr>
            <a:r>
              <a:rPr lang="en-US" altLang="en-US" dirty="0">
                <a:latin typeface="Arial" panose="020B0604020202020204" pitchFamily="34" charset="0"/>
                <a:ea typeface="ＭＳ Ｐゴシック" panose="020B0600070205080204" pitchFamily="34" charset="-128"/>
                <a:cs typeface="Arial" panose="020B0604020202020204" pitchFamily="34" charset="0"/>
              </a:rPr>
              <a:t>e.g. m</a:t>
            </a:r>
            <a:r>
              <a:rPr lang="en-US" altLang="en-US" baseline="-25000" dirty="0">
                <a:latin typeface="Arial" panose="020B0604020202020204" pitchFamily="34" charset="0"/>
                <a:ea typeface="ＭＳ Ｐゴシック" panose="020B0600070205080204" pitchFamily="34" charset="-128"/>
                <a:cs typeface="Arial" panose="020B0604020202020204" pitchFamily="34" charset="0"/>
              </a:rPr>
              <a:t>0</a:t>
            </a:r>
            <a:r>
              <a:rPr lang="en-US" altLang="en-US" dirty="0">
                <a:latin typeface="Arial" panose="020B0604020202020204" pitchFamily="34" charset="0"/>
                <a:ea typeface="ＭＳ Ｐゴシック" panose="020B0600070205080204" pitchFamily="34" charset="-128"/>
                <a:cs typeface="Arial" panose="020B0604020202020204" pitchFamily="34" charset="0"/>
              </a:rPr>
              <a:t> = 3</a:t>
            </a:r>
          </a:p>
          <a:p>
            <a:pPr lvl="2" eaLnBrk="1" hangingPunct="1">
              <a:spcBef>
                <a:spcPct val="30000"/>
              </a:spcBef>
              <a:buFont typeface="Courier New" panose="02070309020205020404" pitchFamily="49" charset="0"/>
              <a:buChar char="o"/>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2" eaLnBrk="1" hangingPunct="1">
              <a:spcBef>
                <a:spcPct val="30000"/>
              </a:spcBef>
              <a:buFont typeface="Courier New" panose="02070309020205020404" pitchFamily="49" charset="0"/>
              <a:buChar char="o"/>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2" eaLnBrk="1" hangingPunct="1">
              <a:spcBef>
                <a:spcPct val="30000"/>
              </a:spcBef>
              <a:buFont typeface="Courier New" panose="02070309020205020404" pitchFamily="49" charset="0"/>
              <a:buChar char="o"/>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2" eaLnBrk="1" hangingPunct="1">
              <a:spcBef>
                <a:spcPct val="30000"/>
              </a:spcBef>
              <a:buFont typeface="Courier New" panose="02070309020205020404" pitchFamily="49" charset="0"/>
              <a:buChar char="o"/>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lvl="1" eaLnBrk="1" hangingPunct="1">
              <a:spcBef>
                <a:spcPct val="30000"/>
              </a:spcBef>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Now add new vertices one by one</a:t>
            </a:r>
          </a:p>
          <a:p>
            <a:pPr lvl="1" eaLnBrk="1" hangingPunct="1">
              <a:spcBef>
                <a:spcPct val="30000"/>
              </a:spcBef>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New node connects to an existing vertex in proportion to the number of edges that vertex already has → </a:t>
            </a:r>
            <a:r>
              <a:rPr lang="en-US" altLang="en-US" sz="2000" b="1" i="1" dirty="0">
                <a:solidFill>
                  <a:srgbClr val="990099"/>
                </a:solidFill>
                <a:latin typeface="Arial" panose="020B0604020202020204" pitchFamily="34" charset="0"/>
                <a:ea typeface="ＭＳ Ｐゴシック" panose="020B0600070205080204" pitchFamily="34" charset="-128"/>
                <a:cs typeface="Arial" panose="020B0604020202020204" pitchFamily="34" charset="0"/>
              </a:rPr>
              <a:t>preferential attachment</a:t>
            </a:r>
          </a:p>
          <a:p>
            <a:pPr lvl="1" eaLnBrk="1" hangingPunct="1">
              <a:spcBef>
                <a:spcPct val="30000"/>
              </a:spcBef>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Easiest if you keep track of edge endpoints in one large array and select an element from this array at random</a:t>
            </a:r>
          </a:p>
          <a:p>
            <a:pPr lvl="2" eaLnBrk="1" hangingPunct="1">
              <a:spcBef>
                <a:spcPct val="30000"/>
              </a:spcBef>
              <a:buFont typeface="Courier New" panose="02070309020205020404" pitchFamily="49" charset="0"/>
              <a:buChar char="o"/>
            </a:pPr>
            <a:r>
              <a:rPr lang="en-US" altLang="en-US" dirty="0">
                <a:latin typeface="Arial" panose="020B0604020202020204" pitchFamily="34" charset="0"/>
                <a:ea typeface="ＭＳ Ｐゴシック" panose="020B0600070205080204" pitchFamily="34" charset="-128"/>
                <a:cs typeface="Arial" panose="020B0604020202020204" pitchFamily="34" charset="0"/>
              </a:rPr>
              <a:t>The probability of selecting any one vertex will be proportional to the number of times it appears in the array – which corresponds to its degree</a:t>
            </a:r>
          </a:p>
          <a:p>
            <a:pPr lvl="2" eaLnBrk="1" hangingPunct="1">
              <a:spcBef>
                <a:spcPct val="30000"/>
              </a:spcBef>
              <a:buFont typeface="Courier New" panose="02070309020205020404" pitchFamily="49" charset="0"/>
              <a:buChar char="o"/>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7" name="Group 4">
            <a:extLst>
              <a:ext uri="{FF2B5EF4-FFF2-40B4-BE49-F238E27FC236}">
                <a16:creationId xmlns:a16="http://schemas.microsoft.com/office/drawing/2014/main" id="{741DC756-E763-6797-A9AF-ED0A1A9A2B59}"/>
              </a:ext>
            </a:extLst>
          </p:cNvPr>
          <p:cNvGrpSpPr>
            <a:grpSpLocks/>
          </p:cNvGrpSpPr>
          <p:nvPr/>
        </p:nvGrpSpPr>
        <p:grpSpPr bwMode="auto">
          <a:xfrm>
            <a:off x="1981200" y="2133600"/>
            <a:ext cx="1587500" cy="949325"/>
            <a:chOff x="2544" y="1253"/>
            <a:chExt cx="1000" cy="598"/>
          </a:xfrm>
        </p:grpSpPr>
        <p:sp>
          <p:nvSpPr>
            <p:cNvPr id="11" name="AutoShape 5">
              <a:extLst>
                <a:ext uri="{FF2B5EF4-FFF2-40B4-BE49-F238E27FC236}">
                  <a16:creationId xmlns:a16="http://schemas.microsoft.com/office/drawing/2014/main" id="{C954711C-72F2-6444-7420-B9DD6BDFCF84}"/>
                </a:ext>
              </a:extLst>
            </p:cNvPr>
            <p:cNvSpPr>
              <a:spLocks noChangeArrowheads="1"/>
            </p:cNvSpPr>
            <p:nvPr/>
          </p:nvSpPr>
          <p:spPr bwMode="auto">
            <a:xfrm>
              <a:off x="2832" y="1344"/>
              <a:ext cx="384" cy="336"/>
            </a:xfrm>
            <a:prstGeom prst="triangle">
              <a:avLst>
                <a:gd name="adj" fmla="val 50000"/>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2" name="Oval 6">
              <a:extLst>
                <a:ext uri="{FF2B5EF4-FFF2-40B4-BE49-F238E27FC236}">
                  <a16:creationId xmlns:a16="http://schemas.microsoft.com/office/drawing/2014/main" id="{005420EE-C171-6FB6-9C01-9E062CFFCC1B}"/>
                </a:ext>
              </a:extLst>
            </p:cNvPr>
            <p:cNvSpPr>
              <a:spLocks noChangeArrowheads="1"/>
            </p:cNvSpPr>
            <p:nvPr/>
          </p:nvSpPr>
          <p:spPr bwMode="auto">
            <a:xfrm>
              <a:off x="2736" y="1632"/>
              <a:ext cx="144" cy="144"/>
            </a:xfrm>
            <a:prstGeom prst="ellipse">
              <a:avLst/>
            </a:prstGeom>
            <a:solidFill>
              <a:schemeClr val="bg1"/>
            </a:solidFill>
            <a:ln w="38100">
              <a:solidFill>
                <a:schemeClr val="accent1"/>
              </a:solidFill>
              <a:round/>
              <a:headEnd/>
              <a:tailEnd/>
            </a:ln>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3" name="Oval 7">
              <a:extLst>
                <a:ext uri="{FF2B5EF4-FFF2-40B4-BE49-F238E27FC236}">
                  <a16:creationId xmlns:a16="http://schemas.microsoft.com/office/drawing/2014/main" id="{95923089-AEEF-0132-CB88-9CDA8C812D74}"/>
                </a:ext>
              </a:extLst>
            </p:cNvPr>
            <p:cNvSpPr>
              <a:spLocks noChangeArrowheads="1"/>
            </p:cNvSpPr>
            <p:nvPr/>
          </p:nvSpPr>
          <p:spPr bwMode="auto">
            <a:xfrm>
              <a:off x="3168" y="1632"/>
              <a:ext cx="144" cy="144"/>
            </a:xfrm>
            <a:prstGeom prst="ellipse">
              <a:avLst/>
            </a:prstGeom>
            <a:solidFill>
              <a:schemeClr val="bg1"/>
            </a:solidFill>
            <a:ln w="38100">
              <a:solidFill>
                <a:schemeClr val="accent1"/>
              </a:solidFill>
              <a:round/>
              <a:headEnd/>
              <a:tailEnd/>
            </a:ln>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4" name="Oval 8">
              <a:extLst>
                <a:ext uri="{FF2B5EF4-FFF2-40B4-BE49-F238E27FC236}">
                  <a16:creationId xmlns:a16="http://schemas.microsoft.com/office/drawing/2014/main" id="{17F50D24-9B2A-D687-D609-C5D40D482DB4}"/>
                </a:ext>
              </a:extLst>
            </p:cNvPr>
            <p:cNvSpPr>
              <a:spLocks noChangeArrowheads="1"/>
            </p:cNvSpPr>
            <p:nvPr/>
          </p:nvSpPr>
          <p:spPr bwMode="auto">
            <a:xfrm>
              <a:off x="2958" y="1253"/>
              <a:ext cx="144" cy="144"/>
            </a:xfrm>
            <a:prstGeom prst="ellipse">
              <a:avLst/>
            </a:prstGeom>
            <a:solidFill>
              <a:schemeClr val="bg1"/>
            </a:solidFill>
            <a:ln w="38100">
              <a:solidFill>
                <a:schemeClr val="accent1"/>
              </a:solidFill>
              <a:round/>
              <a:headEnd/>
              <a:tailEnd/>
            </a:ln>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 name="Text Box 9">
              <a:extLst>
                <a:ext uri="{FF2B5EF4-FFF2-40B4-BE49-F238E27FC236}">
                  <a16:creationId xmlns:a16="http://schemas.microsoft.com/office/drawing/2014/main" id="{170B4970-B1A6-39AB-3318-5B41C4BC817E}"/>
                </a:ext>
              </a:extLst>
            </p:cNvPr>
            <p:cNvSpPr txBox="1">
              <a:spLocks noChangeArrowheads="1"/>
            </p:cNvSpPr>
            <p:nvPr/>
          </p:nvSpPr>
          <p:spPr bwMode="auto">
            <a:xfrm>
              <a:off x="2544" y="1620"/>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t>1</a:t>
              </a:r>
            </a:p>
          </p:txBody>
        </p:sp>
        <p:sp>
          <p:nvSpPr>
            <p:cNvPr id="16" name="Text Box 10">
              <a:extLst>
                <a:ext uri="{FF2B5EF4-FFF2-40B4-BE49-F238E27FC236}">
                  <a16:creationId xmlns:a16="http://schemas.microsoft.com/office/drawing/2014/main" id="{0FA12464-7DD7-F25E-A795-6EC44680B80A}"/>
                </a:ext>
              </a:extLst>
            </p:cNvPr>
            <p:cNvSpPr txBox="1">
              <a:spLocks noChangeArrowheads="1"/>
            </p:cNvSpPr>
            <p:nvPr/>
          </p:nvSpPr>
          <p:spPr bwMode="auto">
            <a:xfrm>
              <a:off x="3348" y="1602"/>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t>2</a:t>
              </a:r>
            </a:p>
          </p:txBody>
        </p:sp>
      </p:grpSp>
      <p:sp>
        <p:nvSpPr>
          <p:cNvPr id="17" name="Text Box 11">
            <a:extLst>
              <a:ext uri="{FF2B5EF4-FFF2-40B4-BE49-F238E27FC236}">
                <a16:creationId xmlns:a16="http://schemas.microsoft.com/office/drawing/2014/main" id="{5B778817-80B7-D50D-E121-92CF82681AC7}"/>
              </a:ext>
            </a:extLst>
          </p:cNvPr>
          <p:cNvSpPr txBox="1">
            <a:spLocks noChangeArrowheads="1"/>
          </p:cNvSpPr>
          <p:nvPr/>
        </p:nvSpPr>
        <p:spPr bwMode="auto">
          <a:xfrm>
            <a:off x="2850501" y="2065178"/>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t>3</a:t>
            </a:r>
          </a:p>
        </p:txBody>
      </p:sp>
      <p:sp>
        <p:nvSpPr>
          <p:cNvPr id="18" name="Text Box 12">
            <a:extLst>
              <a:ext uri="{FF2B5EF4-FFF2-40B4-BE49-F238E27FC236}">
                <a16:creationId xmlns:a16="http://schemas.microsoft.com/office/drawing/2014/main" id="{0B283CAA-5B86-FF82-3EB3-F3A8DB524316}"/>
              </a:ext>
            </a:extLst>
          </p:cNvPr>
          <p:cNvSpPr txBox="1">
            <a:spLocks noChangeArrowheads="1"/>
          </p:cNvSpPr>
          <p:nvPr/>
        </p:nvSpPr>
        <p:spPr bwMode="auto">
          <a:xfrm>
            <a:off x="5194040" y="6192678"/>
            <a:ext cx="2971800"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t>1 1 2 2 2 3 3 4 5 6 6 7 8 ….</a:t>
            </a:r>
          </a:p>
        </p:txBody>
      </p:sp>
    </p:spTree>
    <p:extLst>
      <p:ext uri="{BB962C8B-B14F-4D97-AF65-F5344CB8AC3E}">
        <p14:creationId xmlns:p14="http://schemas.microsoft.com/office/powerpoint/2010/main" val="4989914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Preferential Attachment Model</a:t>
            </a:r>
          </a:p>
        </p:txBody>
      </p:sp>
      <p:sp>
        <p:nvSpPr>
          <p:cNvPr id="6" name="Rectangle 3">
            <a:extLst>
              <a:ext uri="{FF2B5EF4-FFF2-40B4-BE49-F238E27FC236}">
                <a16:creationId xmlns:a16="http://schemas.microsoft.com/office/drawing/2014/main" id="{C5926B20-1A85-52AA-80D7-02A477CF5B57}"/>
              </a:ext>
            </a:extLst>
          </p:cNvPr>
          <p:cNvSpPr>
            <a:spLocks noGrp="1" noChangeArrowheads="1"/>
          </p:cNvSpPr>
          <p:nvPr>
            <p:ph idx="1"/>
          </p:nvPr>
        </p:nvSpPr>
        <p:spPr>
          <a:xfrm>
            <a:off x="457200" y="1066800"/>
            <a:ext cx="4596097" cy="5318760"/>
          </a:xfrm>
        </p:spPr>
        <p:txBody>
          <a:bodyPr>
            <a:noAutofit/>
          </a:bodyPr>
          <a:lstStyle/>
          <a:p>
            <a:pPr eaLnBrk="1" hangingPunct="1">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To start, each vertex has an equal number of edges (2)</a:t>
            </a:r>
          </a:p>
          <a:p>
            <a:pPr lvl="1" eaLnBrk="1" hangingPunct="1"/>
            <a:r>
              <a:rPr lang="en-US" altLang="en-US" sz="2000" dirty="0">
                <a:latin typeface="Arial" panose="020B0604020202020204" pitchFamily="34" charset="0"/>
                <a:ea typeface="ＭＳ Ｐゴシック" panose="020B0600070205080204" pitchFamily="34" charset="-128"/>
                <a:cs typeface="Arial" panose="020B0604020202020204" pitchFamily="34" charset="0"/>
              </a:rPr>
              <a:t>the probability of choosing any vertex is 1/3</a:t>
            </a:r>
          </a:p>
          <a:p>
            <a:pPr eaLnBrk="1" hangingPunct="1"/>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We add a new vertex with 2 edges</a:t>
            </a:r>
          </a:p>
          <a:p>
            <a:pPr lvl="1" eaLnBrk="1" hangingPunct="1"/>
            <a:r>
              <a:rPr lang="en-US" altLang="en-US" sz="2000" dirty="0">
                <a:latin typeface="Arial" panose="020B0604020202020204" pitchFamily="34" charset="0"/>
                <a:ea typeface="ＭＳ Ｐゴシック" panose="020B0600070205080204" pitchFamily="34" charset="-128"/>
                <a:cs typeface="Arial" panose="020B0604020202020204" pitchFamily="34" charset="0"/>
              </a:rPr>
              <a:t>draw 2 random elements from the array – suppose they are 2 and 3 </a:t>
            </a:r>
          </a:p>
          <a:p>
            <a:pPr eaLnBrk="1" hangingPunct="1"/>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Now the probabilities of selecting 1,2,3,or 4 are 2/10, 3/10, 3/10, 2/10</a:t>
            </a:r>
          </a:p>
          <a:p>
            <a:pPr eaLnBrk="1" hangingPunct="1"/>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Add a new vertex, draw a vertex for it to connect from the array</a:t>
            </a:r>
          </a:p>
        </p:txBody>
      </p:sp>
      <p:grpSp>
        <p:nvGrpSpPr>
          <p:cNvPr id="8" name="Group 4">
            <a:extLst>
              <a:ext uri="{FF2B5EF4-FFF2-40B4-BE49-F238E27FC236}">
                <a16:creationId xmlns:a16="http://schemas.microsoft.com/office/drawing/2014/main" id="{239D6A09-AC9B-F3E2-5594-1BE4DE76BE2C}"/>
              </a:ext>
            </a:extLst>
          </p:cNvPr>
          <p:cNvGrpSpPr>
            <a:grpSpLocks/>
          </p:cNvGrpSpPr>
          <p:nvPr/>
        </p:nvGrpSpPr>
        <p:grpSpPr bwMode="auto">
          <a:xfrm>
            <a:off x="6705600" y="1066800"/>
            <a:ext cx="1606550" cy="1120775"/>
            <a:chOff x="2544" y="1253"/>
            <a:chExt cx="1012" cy="706"/>
          </a:xfrm>
        </p:grpSpPr>
        <p:sp>
          <p:nvSpPr>
            <p:cNvPr id="9" name="AutoShape 5">
              <a:extLst>
                <a:ext uri="{FF2B5EF4-FFF2-40B4-BE49-F238E27FC236}">
                  <a16:creationId xmlns:a16="http://schemas.microsoft.com/office/drawing/2014/main" id="{CC936DC1-4433-D92D-F667-F2EBBB98D346}"/>
                </a:ext>
              </a:extLst>
            </p:cNvPr>
            <p:cNvSpPr>
              <a:spLocks noChangeArrowheads="1"/>
            </p:cNvSpPr>
            <p:nvPr/>
          </p:nvSpPr>
          <p:spPr bwMode="auto">
            <a:xfrm>
              <a:off x="2832" y="1344"/>
              <a:ext cx="384" cy="336"/>
            </a:xfrm>
            <a:prstGeom prst="triangle">
              <a:avLst>
                <a:gd name="adj" fmla="val 50000"/>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 name="Oval 6">
              <a:extLst>
                <a:ext uri="{FF2B5EF4-FFF2-40B4-BE49-F238E27FC236}">
                  <a16:creationId xmlns:a16="http://schemas.microsoft.com/office/drawing/2014/main" id="{860377FE-6B2B-923B-EFF9-FF2F9540359C}"/>
                </a:ext>
              </a:extLst>
            </p:cNvPr>
            <p:cNvSpPr>
              <a:spLocks noChangeArrowheads="1"/>
            </p:cNvSpPr>
            <p:nvPr/>
          </p:nvSpPr>
          <p:spPr bwMode="auto">
            <a:xfrm>
              <a:off x="2736" y="1632"/>
              <a:ext cx="144" cy="144"/>
            </a:xfrm>
            <a:prstGeom prst="ellipse">
              <a:avLst/>
            </a:prstGeom>
            <a:solidFill>
              <a:schemeClr val="bg1"/>
            </a:solidFill>
            <a:ln w="38100">
              <a:solidFill>
                <a:schemeClr val="accent1"/>
              </a:solidFill>
              <a:round/>
              <a:headEnd/>
              <a:tailEnd/>
            </a:ln>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9" name="Oval 7">
              <a:extLst>
                <a:ext uri="{FF2B5EF4-FFF2-40B4-BE49-F238E27FC236}">
                  <a16:creationId xmlns:a16="http://schemas.microsoft.com/office/drawing/2014/main" id="{B4168CCE-F9E0-3B57-4727-750F0C65BB74}"/>
                </a:ext>
              </a:extLst>
            </p:cNvPr>
            <p:cNvSpPr>
              <a:spLocks noChangeArrowheads="1"/>
            </p:cNvSpPr>
            <p:nvPr/>
          </p:nvSpPr>
          <p:spPr bwMode="auto">
            <a:xfrm>
              <a:off x="3168" y="1632"/>
              <a:ext cx="144" cy="144"/>
            </a:xfrm>
            <a:prstGeom prst="ellipse">
              <a:avLst/>
            </a:prstGeom>
            <a:solidFill>
              <a:schemeClr val="bg1"/>
            </a:solidFill>
            <a:ln w="38100">
              <a:solidFill>
                <a:schemeClr val="accent1"/>
              </a:solidFill>
              <a:round/>
              <a:headEnd/>
              <a:tailEnd/>
            </a:ln>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0" name="Oval 8">
              <a:extLst>
                <a:ext uri="{FF2B5EF4-FFF2-40B4-BE49-F238E27FC236}">
                  <a16:creationId xmlns:a16="http://schemas.microsoft.com/office/drawing/2014/main" id="{AE7E6BC9-4666-F684-FC81-2226C9D99003}"/>
                </a:ext>
              </a:extLst>
            </p:cNvPr>
            <p:cNvSpPr>
              <a:spLocks noChangeArrowheads="1"/>
            </p:cNvSpPr>
            <p:nvPr/>
          </p:nvSpPr>
          <p:spPr bwMode="auto">
            <a:xfrm>
              <a:off x="2958" y="1253"/>
              <a:ext cx="144" cy="144"/>
            </a:xfrm>
            <a:prstGeom prst="ellipse">
              <a:avLst/>
            </a:prstGeom>
            <a:solidFill>
              <a:schemeClr val="bg1"/>
            </a:solidFill>
            <a:ln w="38100">
              <a:solidFill>
                <a:schemeClr val="accent1"/>
              </a:solidFill>
              <a:round/>
              <a:headEnd/>
              <a:tailEnd/>
            </a:ln>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1" name="Text Box 9">
              <a:extLst>
                <a:ext uri="{FF2B5EF4-FFF2-40B4-BE49-F238E27FC236}">
                  <a16:creationId xmlns:a16="http://schemas.microsoft.com/office/drawing/2014/main" id="{68B44DD3-361C-CC68-5BE4-64407B3F9882}"/>
                </a:ext>
              </a:extLst>
            </p:cNvPr>
            <p:cNvSpPr txBox="1">
              <a:spLocks noChangeArrowheads="1"/>
            </p:cNvSpPr>
            <p:nvPr/>
          </p:nvSpPr>
          <p:spPr bwMode="auto">
            <a:xfrm>
              <a:off x="2544" y="1590"/>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t>1</a:t>
              </a:r>
            </a:p>
          </p:txBody>
        </p:sp>
        <p:sp>
          <p:nvSpPr>
            <p:cNvPr id="22" name="Text Box 10">
              <a:extLst>
                <a:ext uri="{FF2B5EF4-FFF2-40B4-BE49-F238E27FC236}">
                  <a16:creationId xmlns:a16="http://schemas.microsoft.com/office/drawing/2014/main" id="{25BA148B-D74D-2326-9199-B02BDB01881A}"/>
                </a:ext>
              </a:extLst>
            </p:cNvPr>
            <p:cNvSpPr txBox="1">
              <a:spLocks noChangeArrowheads="1"/>
            </p:cNvSpPr>
            <p:nvPr/>
          </p:nvSpPr>
          <p:spPr bwMode="auto">
            <a:xfrm>
              <a:off x="3360" y="1728"/>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t>2</a:t>
              </a:r>
            </a:p>
          </p:txBody>
        </p:sp>
      </p:grpSp>
      <p:sp>
        <p:nvSpPr>
          <p:cNvPr id="23" name="Text Box 11">
            <a:extLst>
              <a:ext uri="{FF2B5EF4-FFF2-40B4-BE49-F238E27FC236}">
                <a16:creationId xmlns:a16="http://schemas.microsoft.com/office/drawing/2014/main" id="{228AABDF-0FA9-39FD-44A0-20E7078DCD25}"/>
              </a:ext>
            </a:extLst>
          </p:cNvPr>
          <p:cNvSpPr txBox="1">
            <a:spLocks noChangeArrowheads="1"/>
          </p:cNvSpPr>
          <p:nvPr/>
        </p:nvSpPr>
        <p:spPr bwMode="auto">
          <a:xfrm>
            <a:off x="7010400" y="8382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t>3</a:t>
            </a:r>
          </a:p>
        </p:txBody>
      </p:sp>
      <p:sp>
        <p:nvSpPr>
          <p:cNvPr id="24" name="Text Box 12">
            <a:extLst>
              <a:ext uri="{FF2B5EF4-FFF2-40B4-BE49-F238E27FC236}">
                <a16:creationId xmlns:a16="http://schemas.microsoft.com/office/drawing/2014/main" id="{E0CD167E-8060-63DF-3AD5-63AFA7817E77}"/>
              </a:ext>
            </a:extLst>
          </p:cNvPr>
          <p:cNvSpPr txBox="1">
            <a:spLocks noChangeArrowheads="1"/>
          </p:cNvSpPr>
          <p:nvPr/>
        </p:nvSpPr>
        <p:spPr bwMode="auto">
          <a:xfrm>
            <a:off x="5158274" y="1508449"/>
            <a:ext cx="1282700"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t>1 1 2 2 3 3</a:t>
            </a:r>
          </a:p>
        </p:txBody>
      </p:sp>
      <p:grpSp>
        <p:nvGrpSpPr>
          <p:cNvPr id="25" name="Group 13">
            <a:extLst>
              <a:ext uri="{FF2B5EF4-FFF2-40B4-BE49-F238E27FC236}">
                <a16:creationId xmlns:a16="http://schemas.microsoft.com/office/drawing/2014/main" id="{436AC9DB-8A18-CF61-97D1-71894D0D4802}"/>
              </a:ext>
            </a:extLst>
          </p:cNvPr>
          <p:cNvGrpSpPr>
            <a:grpSpLocks/>
          </p:cNvGrpSpPr>
          <p:nvPr/>
        </p:nvGrpSpPr>
        <p:grpSpPr bwMode="auto">
          <a:xfrm>
            <a:off x="6629400" y="2667000"/>
            <a:ext cx="1606550" cy="1120775"/>
            <a:chOff x="2544" y="1253"/>
            <a:chExt cx="1012" cy="706"/>
          </a:xfrm>
        </p:grpSpPr>
        <p:sp>
          <p:nvSpPr>
            <p:cNvPr id="26" name="AutoShape 14">
              <a:extLst>
                <a:ext uri="{FF2B5EF4-FFF2-40B4-BE49-F238E27FC236}">
                  <a16:creationId xmlns:a16="http://schemas.microsoft.com/office/drawing/2014/main" id="{D4D86DD5-778D-A9BC-96C8-07E6B9240313}"/>
                </a:ext>
              </a:extLst>
            </p:cNvPr>
            <p:cNvSpPr>
              <a:spLocks noChangeArrowheads="1"/>
            </p:cNvSpPr>
            <p:nvPr/>
          </p:nvSpPr>
          <p:spPr bwMode="auto">
            <a:xfrm>
              <a:off x="2832" y="1344"/>
              <a:ext cx="384" cy="336"/>
            </a:xfrm>
            <a:prstGeom prst="triangle">
              <a:avLst>
                <a:gd name="adj" fmla="val 50000"/>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7" name="Oval 15">
              <a:extLst>
                <a:ext uri="{FF2B5EF4-FFF2-40B4-BE49-F238E27FC236}">
                  <a16:creationId xmlns:a16="http://schemas.microsoft.com/office/drawing/2014/main" id="{23E93D08-8B61-FE97-CC97-34D03227B4DC}"/>
                </a:ext>
              </a:extLst>
            </p:cNvPr>
            <p:cNvSpPr>
              <a:spLocks noChangeArrowheads="1"/>
            </p:cNvSpPr>
            <p:nvPr/>
          </p:nvSpPr>
          <p:spPr bwMode="auto">
            <a:xfrm>
              <a:off x="2736" y="1632"/>
              <a:ext cx="144" cy="144"/>
            </a:xfrm>
            <a:prstGeom prst="ellipse">
              <a:avLst/>
            </a:prstGeom>
            <a:solidFill>
              <a:schemeClr val="bg1"/>
            </a:solidFill>
            <a:ln w="38100">
              <a:solidFill>
                <a:schemeClr val="accent1"/>
              </a:solidFill>
              <a:round/>
              <a:headEnd/>
              <a:tailEnd/>
            </a:ln>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8" name="Oval 16">
              <a:extLst>
                <a:ext uri="{FF2B5EF4-FFF2-40B4-BE49-F238E27FC236}">
                  <a16:creationId xmlns:a16="http://schemas.microsoft.com/office/drawing/2014/main" id="{FE8354CF-01AD-335F-9281-8E41DA526DE9}"/>
                </a:ext>
              </a:extLst>
            </p:cNvPr>
            <p:cNvSpPr>
              <a:spLocks noChangeArrowheads="1"/>
            </p:cNvSpPr>
            <p:nvPr/>
          </p:nvSpPr>
          <p:spPr bwMode="auto">
            <a:xfrm>
              <a:off x="3168" y="1632"/>
              <a:ext cx="144" cy="144"/>
            </a:xfrm>
            <a:prstGeom prst="ellipse">
              <a:avLst/>
            </a:prstGeom>
            <a:solidFill>
              <a:schemeClr val="bg1"/>
            </a:solidFill>
            <a:ln w="38100">
              <a:solidFill>
                <a:schemeClr val="accent1"/>
              </a:solidFill>
              <a:round/>
              <a:headEnd/>
              <a:tailEnd/>
            </a:ln>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9" name="Oval 17">
              <a:extLst>
                <a:ext uri="{FF2B5EF4-FFF2-40B4-BE49-F238E27FC236}">
                  <a16:creationId xmlns:a16="http://schemas.microsoft.com/office/drawing/2014/main" id="{6DBFE2E1-E967-D9D0-E667-37D7BC23E0F7}"/>
                </a:ext>
              </a:extLst>
            </p:cNvPr>
            <p:cNvSpPr>
              <a:spLocks noChangeArrowheads="1"/>
            </p:cNvSpPr>
            <p:nvPr/>
          </p:nvSpPr>
          <p:spPr bwMode="auto">
            <a:xfrm>
              <a:off x="2958" y="1253"/>
              <a:ext cx="144" cy="144"/>
            </a:xfrm>
            <a:prstGeom prst="ellipse">
              <a:avLst/>
            </a:prstGeom>
            <a:solidFill>
              <a:schemeClr val="bg1"/>
            </a:solidFill>
            <a:ln w="38100">
              <a:solidFill>
                <a:schemeClr val="accent1"/>
              </a:solidFill>
              <a:round/>
              <a:headEnd/>
              <a:tailEnd/>
            </a:ln>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0" name="Text Box 18">
              <a:extLst>
                <a:ext uri="{FF2B5EF4-FFF2-40B4-BE49-F238E27FC236}">
                  <a16:creationId xmlns:a16="http://schemas.microsoft.com/office/drawing/2014/main" id="{04805C1E-2549-F35A-4C08-C719EB573332}"/>
                </a:ext>
              </a:extLst>
            </p:cNvPr>
            <p:cNvSpPr txBox="1">
              <a:spLocks noChangeArrowheads="1"/>
            </p:cNvSpPr>
            <p:nvPr/>
          </p:nvSpPr>
          <p:spPr bwMode="auto">
            <a:xfrm>
              <a:off x="2544" y="1602"/>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t>1</a:t>
              </a:r>
            </a:p>
          </p:txBody>
        </p:sp>
        <p:sp>
          <p:nvSpPr>
            <p:cNvPr id="31" name="Text Box 19">
              <a:extLst>
                <a:ext uri="{FF2B5EF4-FFF2-40B4-BE49-F238E27FC236}">
                  <a16:creationId xmlns:a16="http://schemas.microsoft.com/office/drawing/2014/main" id="{46D31B36-F2F0-A0E5-D4E4-231E4909109D}"/>
                </a:ext>
              </a:extLst>
            </p:cNvPr>
            <p:cNvSpPr txBox="1">
              <a:spLocks noChangeArrowheads="1"/>
            </p:cNvSpPr>
            <p:nvPr/>
          </p:nvSpPr>
          <p:spPr bwMode="auto">
            <a:xfrm>
              <a:off x="3360" y="1728"/>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t>2</a:t>
              </a:r>
            </a:p>
          </p:txBody>
        </p:sp>
      </p:grpSp>
      <p:sp>
        <p:nvSpPr>
          <p:cNvPr id="32" name="Text Box 20">
            <a:extLst>
              <a:ext uri="{FF2B5EF4-FFF2-40B4-BE49-F238E27FC236}">
                <a16:creationId xmlns:a16="http://schemas.microsoft.com/office/drawing/2014/main" id="{B9DD12DC-4173-7AE6-84AC-3EEA6F1A1541}"/>
              </a:ext>
            </a:extLst>
          </p:cNvPr>
          <p:cNvSpPr txBox="1">
            <a:spLocks noChangeArrowheads="1"/>
          </p:cNvSpPr>
          <p:nvPr/>
        </p:nvSpPr>
        <p:spPr bwMode="auto">
          <a:xfrm>
            <a:off x="6934200" y="24384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t>3</a:t>
            </a:r>
          </a:p>
        </p:txBody>
      </p:sp>
      <p:sp>
        <p:nvSpPr>
          <p:cNvPr id="33" name="Text Box 21">
            <a:extLst>
              <a:ext uri="{FF2B5EF4-FFF2-40B4-BE49-F238E27FC236}">
                <a16:creationId xmlns:a16="http://schemas.microsoft.com/office/drawing/2014/main" id="{506F4665-72F6-DFD1-BA63-D669A14A0D7E}"/>
              </a:ext>
            </a:extLst>
          </p:cNvPr>
          <p:cNvSpPr txBox="1">
            <a:spLocks noChangeArrowheads="1"/>
          </p:cNvSpPr>
          <p:nvPr/>
        </p:nvSpPr>
        <p:spPr bwMode="auto">
          <a:xfrm>
            <a:off x="5111622" y="3741578"/>
            <a:ext cx="2044700"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t>1 1 2 2 </a:t>
            </a:r>
            <a:r>
              <a:rPr lang="en-US" altLang="en-US" sz="1800">
                <a:solidFill>
                  <a:srgbClr val="990099"/>
                </a:solidFill>
              </a:rPr>
              <a:t>2</a:t>
            </a:r>
            <a:r>
              <a:rPr lang="en-US" altLang="en-US" sz="1800"/>
              <a:t> 3 3 </a:t>
            </a:r>
            <a:r>
              <a:rPr lang="en-US" altLang="en-US" sz="1800">
                <a:solidFill>
                  <a:srgbClr val="990099"/>
                </a:solidFill>
              </a:rPr>
              <a:t>3</a:t>
            </a:r>
            <a:r>
              <a:rPr lang="en-US" altLang="en-US" sz="1800"/>
              <a:t> </a:t>
            </a:r>
            <a:r>
              <a:rPr lang="en-US" altLang="en-US" sz="1800">
                <a:solidFill>
                  <a:srgbClr val="990099"/>
                </a:solidFill>
              </a:rPr>
              <a:t>4 4</a:t>
            </a:r>
          </a:p>
        </p:txBody>
      </p:sp>
      <p:sp>
        <p:nvSpPr>
          <p:cNvPr id="34" name="Oval 22">
            <a:extLst>
              <a:ext uri="{FF2B5EF4-FFF2-40B4-BE49-F238E27FC236}">
                <a16:creationId xmlns:a16="http://schemas.microsoft.com/office/drawing/2014/main" id="{2CA95902-FE7D-4275-869A-E9B6FEF12FE2}"/>
              </a:ext>
            </a:extLst>
          </p:cNvPr>
          <p:cNvSpPr>
            <a:spLocks noChangeArrowheads="1"/>
          </p:cNvSpPr>
          <p:nvPr/>
        </p:nvSpPr>
        <p:spPr bwMode="auto">
          <a:xfrm>
            <a:off x="8077200" y="2819400"/>
            <a:ext cx="228600" cy="228600"/>
          </a:xfrm>
          <a:prstGeom prst="ellipse">
            <a:avLst/>
          </a:prstGeom>
          <a:noFill/>
          <a:ln w="38100">
            <a:solidFill>
              <a:srgbClr val="99009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cxnSp>
        <p:nvCxnSpPr>
          <p:cNvPr id="35" name="AutoShape 23">
            <a:extLst>
              <a:ext uri="{FF2B5EF4-FFF2-40B4-BE49-F238E27FC236}">
                <a16:creationId xmlns:a16="http://schemas.microsoft.com/office/drawing/2014/main" id="{12072FBB-CEA7-C264-9B8C-CC4C3786784E}"/>
              </a:ext>
            </a:extLst>
          </p:cNvPr>
          <p:cNvCxnSpPr>
            <a:cxnSpLocks noChangeShapeType="1"/>
            <a:stCxn id="28" idx="7"/>
            <a:endCxn id="34" idx="3"/>
          </p:cNvCxnSpPr>
          <p:nvPr/>
        </p:nvCxnSpPr>
        <p:spPr bwMode="auto">
          <a:xfrm flipV="1">
            <a:off x="7815263" y="3033713"/>
            <a:ext cx="295275" cy="249237"/>
          </a:xfrm>
          <a:prstGeom prst="straightConnector1">
            <a:avLst/>
          </a:prstGeom>
          <a:noFill/>
          <a:ln w="38100">
            <a:solidFill>
              <a:srgbClr val="990099"/>
            </a:solidFill>
            <a:round/>
            <a:headEnd/>
            <a:tailEnd/>
          </a:ln>
          <a:extLst>
            <a:ext uri="{909E8E84-426E-40DD-AFC4-6F175D3DCCD1}">
              <a14:hiddenFill xmlns:a14="http://schemas.microsoft.com/office/drawing/2010/main">
                <a:noFill/>
              </a14:hiddenFill>
            </a:ext>
          </a:extLst>
        </p:spPr>
      </p:cxnSp>
      <p:sp>
        <p:nvSpPr>
          <p:cNvPr id="36" name="Text Box 24">
            <a:extLst>
              <a:ext uri="{FF2B5EF4-FFF2-40B4-BE49-F238E27FC236}">
                <a16:creationId xmlns:a16="http://schemas.microsoft.com/office/drawing/2014/main" id="{F46396FF-5393-4168-94DE-4AD3DDA60984}"/>
              </a:ext>
            </a:extLst>
          </p:cNvPr>
          <p:cNvSpPr txBox="1">
            <a:spLocks noChangeArrowheads="1"/>
          </p:cNvSpPr>
          <p:nvPr/>
        </p:nvSpPr>
        <p:spPr bwMode="auto">
          <a:xfrm>
            <a:off x="8289925" y="2551113"/>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t>4</a:t>
            </a:r>
          </a:p>
        </p:txBody>
      </p:sp>
      <p:grpSp>
        <p:nvGrpSpPr>
          <p:cNvPr id="37" name="Group 25">
            <a:extLst>
              <a:ext uri="{FF2B5EF4-FFF2-40B4-BE49-F238E27FC236}">
                <a16:creationId xmlns:a16="http://schemas.microsoft.com/office/drawing/2014/main" id="{E928D016-CD29-E648-A6CE-9F65D91A1E5E}"/>
              </a:ext>
            </a:extLst>
          </p:cNvPr>
          <p:cNvGrpSpPr>
            <a:grpSpLocks/>
          </p:cNvGrpSpPr>
          <p:nvPr/>
        </p:nvGrpSpPr>
        <p:grpSpPr bwMode="auto">
          <a:xfrm>
            <a:off x="6629400" y="4724400"/>
            <a:ext cx="1606550" cy="1120775"/>
            <a:chOff x="2544" y="1253"/>
            <a:chExt cx="1012" cy="706"/>
          </a:xfrm>
        </p:grpSpPr>
        <p:sp>
          <p:nvSpPr>
            <p:cNvPr id="38" name="AutoShape 26">
              <a:extLst>
                <a:ext uri="{FF2B5EF4-FFF2-40B4-BE49-F238E27FC236}">
                  <a16:creationId xmlns:a16="http://schemas.microsoft.com/office/drawing/2014/main" id="{3346E482-61E6-A046-1E1B-D174FDF42F6F}"/>
                </a:ext>
              </a:extLst>
            </p:cNvPr>
            <p:cNvSpPr>
              <a:spLocks noChangeArrowheads="1"/>
            </p:cNvSpPr>
            <p:nvPr/>
          </p:nvSpPr>
          <p:spPr bwMode="auto">
            <a:xfrm>
              <a:off x="2832" y="1344"/>
              <a:ext cx="384" cy="336"/>
            </a:xfrm>
            <a:prstGeom prst="triangle">
              <a:avLst>
                <a:gd name="adj" fmla="val 50000"/>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9" name="Oval 27">
              <a:extLst>
                <a:ext uri="{FF2B5EF4-FFF2-40B4-BE49-F238E27FC236}">
                  <a16:creationId xmlns:a16="http://schemas.microsoft.com/office/drawing/2014/main" id="{D12D01F0-BAFF-B9A2-E615-0EF579400372}"/>
                </a:ext>
              </a:extLst>
            </p:cNvPr>
            <p:cNvSpPr>
              <a:spLocks noChangeArrowheads="1"/>
            </p:cNvSpPr>
            <p:nvPr/>
          </p:nvSpPr>
          <p:spPr bwMode="auto">
            <a:xfrm>
              <a:off x="2736" y="1632"/>
              <a:ext cx="144" cy="144"/>
            </a:xfrm>
            <a:prstGeom prst="ellipse">
              <a:avLst/>
            </a:prstGeom>
            <a:solidFill>
              <a:schemeClr val="bg1"/>
            </a:solidFill>
            <a:ln w="38100">
              <a:solidFill>
                <a:schemeClr val="accent1"/>
              </a:solidFill>
              <a:round/>
              <a:headEnd/>
              <a:tailEnd/>
            </a:ln>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40" name="Oval 28">
              <a:extLst>
                <a:ext uri="{FF2B5EF4-FFF2-40B4-BE49-F238E27FC236}">
                  <a16:creationId xmlns:a16="http://schemas.microsoft.com/office/drawing/2014/main" id="{C7C814AD-E107-6CBC-08F7-168626B7AF37}"/>
                </a:ext>
              </a:extLst>
            </p:cNvPr>
            <p:cNvSpPr>
              <a:spLocks noChangeArrowheads="1"/>
            </p:cNvSpPr>
            <p:nvPr/>
          </p:nvSpPr>
          <p:spPr bwMode="auto">
            <a:xfrm>
              <a:off x="3168" y="1632"/>
              <a:ext cx="144" cy="144"/>
            </a:xfrm>
            <a:prstGeom prst="ellipse">
              <a:avLst/>
            </a:prstGeom>
            <a:solidFill>
              <a:schemeClr val="bg1"/>
            </a:solidFill>
            <a:ln w="38100">
              <a:solidFill>
                <a:schemeClr val="accent1"/>
              </a:solidFill>
              <a:round/>
              <a:headEnd/>
              <a:tailEnd/>
            </a:ln>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41" name="Oval 29">
              <a:extLst>
                <a:ext uri="{FF2B5EF4-FFF2-40B4-BE49-F238E27FC236}">
                  <a16:creationId xmlns:a16="http://schemas.microsoft.com/office/drawing/2014/main" id="{3B7E8C0F-03F9-63D0-0D37-B8FE7B9060CC}"/>
                </a:ext>
              </a:extLst>
            </p:cNvPr>
            <p:cNvSpPr>
              <a:spLocks noChangeArrowheads="1"/>
            </p:cNvSpPr>
            <p:nvPr/>
          </p:nvSpPr>
          <p:spPr bwMode="auto">
            <a:xfrm>
              <a:off x="2958" y="1253"/>
              <a:ext cx="144" cy="144"/>
            </a:xfrm>
            <a:prstGeom prst="ellipse">
              <a:avLst/>
            </a:prstGeom>
            <a:solidFill>
              <a:schemeClr val="bg1"/>
            </a:solidFill>
            <a:ln w="38100">
              <a:solidFill>
                <a:schemeClr val="accent1"/>
              </a:solidFill>
              <a:round/>
              <a:headEnd/>
              <a:tailEnd/>
            </a:ln>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42" name="Text Box 30">
              <a:extLst>
                <a:ext uri="{FF2B5EF4-FFF2-40B4-BE49-F238E27FC236}">
                  <a16:creationId xmlns:a16="http://schemas.microsoft.com/office/drawing/2014/main" id="{42B5017B-F4A6-52F8-C748-79419A71F5D0}"/>
                </a:ext>
              </a:extLst>
            </p:cNvPr>
            <p:cNvSpPr txBox="1">
              <a:spLocks noChangeArrowheads="1"/>
            </p:cNvSpPr>
            <p:nvPr/>
          </p:nvSpPr>
          <p:spPr bwMode="auto">
            <a:xfrm>
              <a:off x="2544" y="1602"/>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t>1</a:t>
              </a:r>
            </a:p>
          </p:txBody>
        </p:sp>
        <p:sp>
          <p:nvSpPr>
            <p:cNvPr id="43" name="Text Box 31">
              <a:extLst>
                <a:ext uri="{FF2B5EF4-FFF2-40B4-BE49-F238E27FC236}">
                  <a16:creationId xmlns:a16="http://schemas.microsoft.com/office/drawing/2014/main" id="{D35B56FB-46CF-CCB9-4EC1-C809C59AFB09}"/>
                </a:ext>
              </a:extLst>
            </p:cNvPr>
            <p:cNvSpPr txBox="1">
              <a:spLocks noChangeArrowheads="1"/>
            </p:cNvSpPr>
            <p:nvPr/>
          </p:nvSpPr>
          <p:spPr bwMode="auto">
            <a:xfrm>
              <a:off x="3360" y="1728"/>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t>2</a:t>
              </a:r>
            </a:p>
          </p:txBody>
        </p:sp>
      </p:grpSp>
      <p:sp>
        <p:nvSpPr>
          <p:cNvPr id="44" name="Text Box 32">
            <a:extLst>
              <a:ext uri="{FF2B5EF4-FFF2-40B4-BE49-F238E27FC236}">
                <a16:creationId xmlns:a16="http://schemas.microsoft.com/office/drawing/2014/main" id="{B16C0F1F-0276-85BE-E2C1-3F2ECB2C373D}"/>
              </a:ext>
            </a:extLst>
          </p:cNvPr>
          <p:cNvSpPr txBox="1">
            <a:spLocks noChangeArrowheads="1"/>
          </p:cNvSpPr>
          <p:nvPr/>
        </p:nvSpPr>
        <p:spPr bwMode="auto">
          <a:xfrm>
            <a:off x="6934200" y="44958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t>3</a:t>
            </a:r>
          </a:p>
        </p:txBody>
      </p:sp>
      <p:sp>
        <p:nvSpPr>
          <p:cNvPr id="45" name="Oval 33">
            <a:extLst>
              <a:ext uri="{FF2B5EF4-FFF2-40B4-BE49-F238E27FC236}">
                <a16:creationId xmlns:a16="http://schemas.microsoft.com/office/drawing/2014/main" id="{0D8B8FC7-C728-5E0F-4D7E-682B63130300}"/>
              </a:ext>
            </a:extLst>
          </p:cNvPr>
          <p:cNvSpPr>
            <a:spLocks noChangeArrowheads="1"/>
          </p:cNvSpPr>
          <p:nvPr/>
        </p:nvSpPr>
        <p:spPr bwMode="auto">
          <a:xfrm>
            <a:off x="8077200" y="4876800"/>
            <a:ext cx="228600" cy="228600"/>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cxnSp>
        <p:nvCxnSpPr>
          <p:cNvPr id="46" name="AutoShape 34">
            <a:extLst>
              <a:ext uri="{FF2B5EF4-FFF2-40B4-BE49-F238E27FC236}">
                <a16:creationId xmlns:a16="http://schemas.microsoft.com/office/drawing/2014/main" id="{866F6955-CAEC-AD7E-52A9-FC00AE16ABAE}"/>
              </a:ext>
            </a:extLst>
          </p:cNvPr>
          <p:cNvCxnSpPr>
            <a:cxnSpLocks noChangeShapeType="1"/>
            <a:stCxn id="40" idx="7"/>
            <a:endCxn id="45" idx="3"/>
          </p:cNvCxnSpPr>
          <p:nvPr/>
        </p:nvCxnSpPr>
        <p:spPr bwMode="auto">
          <a:xfrm flipV="1">
            <a:off x="7815263" y="5091113"/>
            <a:ext cx="295275" cy="249237"/>
          </a:xfrm>
          <a:prstGeom prst="straightConnector1">
            <a:avLst/>
          </a:prstGeom>
          <a:noFill/>
          <a:ln w="38100">
            <a:solidFill>
              <a:schemeClr val="accent1"/>
            </a:solidFill>
            <a:round/>
            <a:headEnd/>
            <a:tailEnd/>
          </a:ln>
          <a:extLst>
            <a:ext uri="{909E8E84-426E-40DD-AFC4-6F175D3DCCD1}">
              <a14:hiddenFill xmlns:a14="http://schemas.microsoft.com/office/drawing/2010/main">
                <a:noFill/>
              </a14:hiddenFill>
            </a:ext>
          </a:extLst>
        </p:spPr>
      </p:cxnSp>
      <p:sp>
        <p:nvSpPr>
          <p:cNvPr id="47" name="Text Box 35">
            <a:extLst>
              <a:ext uri="{FF2B5EF4-FFF2-40B4-BE49-F238E27FC236}">
                <a16:creationId xmlns:a16="http://schemas.microsoft.com/office/drawing/2014/main" id="{8E2E09EE-BEC3-4E67-0C47-424E724F5913}"/>
              </a:ext>
            </a:extLst>
          </p:cNvPr>
          <p:cNvSpPr txBox="1">
            <a:spLocks noChangeArrowheads="1"/>
          </p:cNvSpPr>
          <p:nvPr/>
        </p:nvSpPr>
        <p:spPr bwMode="auto">
          <a:xfrm>
            <a:off x="8289925" y="4608513"/>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t>4</a:t>
            </a:r>
          </a:p>
        </p:txBody>
      </p:sp>
      <p:cxnSp>
        <p:nvCxnSpPr>
          <p:cNvPr id="48" name="AutoShape 36">
            <a:extLst>
              <a:ext uri="{FF2B5EF4-FFF2-40B4-BE49-F238E27FC236}">
                <a16:creationId xmlns:a16="http://schemas.microsoft.com/office/drawing/2014/main" id="{24F1A9EA-1FA1-E863-D3A7-4B9522B4A012}"/>
              </a:ext>
            </a:extLst>
          </p:cNvPr>
          <p:cNvCxnSpPr>
            <a:cxnSpLocks noChangeShapeType="1"/>
            <a:stCxn id="29" idx="6"/>
            <a:endCxn id="34" idx="1"/>
          </p:cNvCxnSpPr>
          <p:nvPr/>
        </p:nvCxnSpPr>
        <p:spPr bwMode="auto">
          <a:xfrm>
            <a:off x="7534275" y="2781300"/>
            <a:ext cx="576263" cy="52388"/>
          </a:xfrm>
          <a:prstGeom prst="straightConnector1">
            <a:avLst/>
          </a:prstGeom>
          <a:noFill/>
          <a:ln w="38100">
            <a:solidFill>
              <a:srgbClr val="990099"/>
            </a:solidFill>
            <a:round/>
            <a:headEnd/>
            <a:tailEnd/>
          </a:ln>
          <a:extLst>
            <a:ext uri="{909E8E84-426E-40DD-AFC4-6F175D3DCCD1}">
              <a14:hiddenFill xmlns:a14="http://schemas.microsoft.com/office/drawing/2010/main">
                <a:noFill/>
              </a14:hiddenFill>
            </a:ext>
          </a:extLst>
        </p:spPr>
      </p:cxnSp>
      <p:cxnSp>
        <p:nvCxnSpPr>
          <p:cNvPr id="49" name="AutoShape 37">
            <a:extLst>
              <a:ext uri="{FF2B5EF4-FFF2-40B4-BE49-F238E27FC236}">
                <a16:creationId xmlns:a16="http://schemas.microsoft.com/office/drawing/2014/main" id="{73E3996E-D5ED-AA3F-DB94-A87ACEBC84E4}"/>
              </a:ext>
            </a:extLst>
          </p:cNvPr>
          <p:cNvCxnSpPr>
            <a:cxnSpLocks noChangeShapeType="1"/>
            <a:stCxn id="41" idx="6"/>
            <a:endCxn id="45" idx="1"/>
          </p:cNvCxnSpPr>
          <p:nvPr/>
        </p:nvCxnSpPr>
        <p:spPr bwMode="auto">
          <a:xfrm>
            <a:off x="7534275" y="4838700"/>
            <a:ext cx="576263" cy="52388"/>
          </a:xfrm>
          <a:prstGeom prst="straightConnector1">
            <a:avLst/>
          </a:prstGeom>
          <a:noFill/>
          <a:ln w="38100">
            <a:solidFill>
              <a:schemeClr val="accent1"/>
            </a:solidFill>
            <a:round/>
            <a:headEnd/>
            <a:tailEnd/>
          </a:ln>
          <a:extLst>
            <a:ext uri="{909E8E84-426E-40DD-AFC4-6F175D3DCCD1}">
              <a14:hiddenFill xmlns:a14="http://schemas.microsoft.com/office/drawing/2010/main">
                <a:noFill/>
              </a14:hiddenFill>
            </a:ext>
          </a:extLst>
        </p:spPr>
      </p:cxnSp>
      <p:sp>
        <p:nvSpPr>
          <p:cNvPr id="50" name="Text Box 38">
            <a:extLst>
              <a:ext uri="{FF2B5EF4-FFF2-40B4-BE49-F238E27FC236}">
                <a16:creationId xmlns:a16="http://schemas.microsoft.com/office/drawing/2014/main" id="{CA713486-5988-8AF9-4D27-123C5EA25AA0}"/>
              </a:ext>
            </a:extLst>
          </p:cNvPr>
          <p:cNvSpPr txBox="1">
            <a:spLocks noChangeArrowheads="1"/>
          </p:cNvSpPr>
          <p:nvPr/>
        </p:nvSpPr>
        <p:spPr bwMode="auto">
          <a:xfrm>
            <a:off x="5134259" y="6028702"/>
            <a:ext cx="2806700"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t>1 1 2 2 2 3 3 3 </a:t>
            </a:r>
            <a:r>
              <a:rPr lang="en-US" altLang="en-US" sz="1800">
                <a:solidFill>
                  <a:srgbClr val="990099"/>
                </a:solidFill>
              </a:rPr>
              <a:t>3</a:t>
            </a:r>
            <a:r>
              <a:rPr lang="en-US" altLang="en-US" sz="1800"/>
              <a:t> 4 4</a:t>
            </a:r>
            <a:r>
              <a:rPr lang="en-US" altLang="en-US" sz="1800">
                <a:solidFill>
                  <a:srgbClr val="990099"/>
                </a:solidFill>
              </a:rPr>
              <a:t> 4 5 5</a:t>
            </a:r>
          </a:p>
        </p:txBody>
      </p:sp>
      <p:sp>
        <p:nvSpPr>
          <p:cNvPr id="51" name="Oval 39">
            <a:extLst>
              <a:ext uri="{FF2B5EF4-FFF2-40B4-BE49-F238E27FC236}">
                <a16:creationId xmlns:a16="http://schemas.microsoft.com/office/drawing/2014/main" id="{27EE2371-25EB-74DF-8F28-8B68CE7450E5}"/>
              </a:ext>
            </a:extLst>
          </p:cNvPr>
          <p:cNvSpPr>
            <a:spLocks noChangeArrowheads="1"/>
          </p:cNvSpPr>
          <p:nvPr/>
        </p:nvSpPr>
        <p:spPr bwMode="auto">
          <a:xfrm>
            <a:off x="7772400" y="4191000"/>
            <a:ext cx="228600" cy="228600"/>
          </a:xfrm>
          <a:prstGeom prst="ellipse">
            <a:avLst/>
          </a:prstGeom>
          <a:noFill/>
          <a:ln w="38100">
            <a:solidFill>
              <a:srgbClr val="990099"/>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cxnSp>
        <p:nvCxnSpPr>
          <p:cNvPr id="52" name="AutoShape 40">
            <a:extLst>
              <a:ext uri="{FF2B5EF4-FFF2-40B4-BE49-F238E27FC236}">
                <a16:creationId xmlns:a16="http://schemas.microsoft.com/office/drawing/2014/main" id="{19AFE1E2-A927-A27D-D36B-2B00E987AEE6}"/>
              </a:ext>
            </a:extLst>
          </p:cNvPr>
          <p:cNvCxnSpPr>
            <a:cxnSpLocks noChangeShapeType="1"/>
            <a:stCxn id="41" idx="7"/>
            <a:endCxn id="51" idx="3"/>
          </p:cNvCxnSpPr>
          <p:nvPr/>
        </p:nvCxnSpPr>
        <p:spPr bwMode="auto">
          <a:xfrm flipV="1">
            <a:off x="7481888" y="4405313"/>
            <a:ext cx="323850" cy="333375"/>
          </a:xfrm>
          <a:prstGeom prst="straightConnector1">
            <a:avLst/>
          </a:prstGeom>
          <a:noFill/>
          <a:ln w="38100">
            <a:solidFill>
              <a:srgbClr val="990099"/>
            </a:solidFill>
            <a:round/>
            <a:headEnd/>
            <a:tailEnd/>
          </a:ln>
          <a:extLst>
            <a:ext uri="{909E8E84-426E-40DD-AFC4-6F175D3DCCD1}">
              <a14:hiddenFill xmlns:a14="http://schemas.microsoft.com/office/drawing/2010/main">
                <a:noFill/>
              </a14:hiddenFill>
            </a:ext>
          </a:extLst>
        </p:spPr>
      </p:cxnSp>
      <p:cxnSp>
        <p:nvCxnSpPr>
          <p:cNvPr id="53" name="AutoShape 41">
            <a:extLst>
              <a:ext uri="{FF2B5EF4-FFF2-40B4-BE49-F238E27FC236}">
                <a16:creationId xmlns:a16="http://schemas.microsoft.com/office/drawing/2014/main" id="{B9EBE904-D16F-CC17-EC30-D1CF55CEABA7}"/>
              </a:ext>
            </a:extLst>
          </p:cNvPr>
          <p:cNvCxnSpPr>
            <a:cxnSpLocks noChangeShapeType="1"/>
            <a:stCxn id="45" idx="0"/>
            <a:endCxn id="51" idx="5"/>
          </p:cNvCxnSpPr>
          <p:nvPr/>
        </p:nvCxnSpPr>
        <p:spPr bwMode="auto">
          <a:xfrm flipH="1" flipV="1">
            <a:off x="7967663" y="4405313"/>
            <a:ext cx="223837" cy="452437"/>
          </a:xfrm>
          <a:prstGeom prst="straightConnector1">
            <a:avLst/>
          </a:prstGeom>
          <a:noFill/>
          <a:ln w="38100">
            <a:solidFill>
              <a:srgbClr val="990099"/>
            </a:solidFill>
            <a:round/>
            <a:headEnd/>
            <a:tailEnd/>
          </a:ln>
          <a:extLst>
            <a:ext uri="{909E8E84-426E-40DD-AFC4-6F175D3DCCD1}">
              <a14:hiddenFill xmlns:a14="http://schemas.microsoft.com/office/drawing/2010/main">
                <a:noFill/>
              </a14:hiddenFill>
            </a:ext>
          </a:extLst>
        </p:spPr>
      </p:cxnSp>
      <p:sp>
        <p:nvSpPr>
          <p:cNvPr id="54" name="Rectangle 42">
            <a:extLst>
              <a:ext uri="{FF2B5EF4-FFF2-40B4-BE49-F238E27FC236}">
                <a16:creationId xmlns:a16="http://schemas.microsoft.com/office/drawing/2014/main" id="{FD8B3F56-B36B-7CE8-0710-CD7C03ED15B8}"/>
              </a:ext>
            </a:extLst>
          </p:cNvPr>
          <p:cNvSpPr>
            <a:spLocks noChangeArrowheads="1"/>
          </p:cNvSpPr>
          <p:nvPr/>
        </p:nvSpPr>
        <p:spPr bwMode="auto">
          <a:xfrm>
            <a:off x="8077200" y="39624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Font typeface="Wingdings" panose="05000000000000000000" pitchFamily="2" charset="2"/>
              <a:buNone/>
            </a:pPr>
            <a:r>
              <a:rPr lang="en-US" altLang="en-US" sz="1800">
                <a:solidFill>
                  <a:srgbClr val="990099"/>
                </a:solidFill>
              </a:rPr>
              <a:t>5</a:t>
            </a:r>
          </a:p>
        </p:txBody>
      </p:sp>
    </p:spTree>
    <p:extLst>
      <p:ext uri="{BB962C8B-B14F-4D97-AF65-F5344CB8AC3E}">
        <p14:creationId xmlns:p14="http://schemas.microsoft.com/office/powerpoint/2010/main" val="9304139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Preferential Attachment Model</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0B052203-C1C3-AC58-F88B-3B3B72E73382}"/>
                  </a:ext>
                </a:extLst>
              </p:cNvPr>
              <p:cNvSpPr>
                <a:spLocks noGrp="1"/>
              </p:cNvSpPr>
              <p:nvPr>
                <p:ph idx="1"/>
              </p:nvPr>
            </p:nvSpPr>
            <p:spPr>
              <a:xfrm>
                <a:off x="457200" y="1066800"/>
                <a:ext cx="8229600" cy="5318760"/>
              </a:xfrm>
              <a:noFill/>
              <a:ln>
                <a:noFill/>
              </a:ln>
            </p:spPr>
            <p:txBody>
              <a:bodyPr>
                <a:normAutofit/>
              </a:bodyPr>
              <a:lstStyle/>
              <a:p>
                <a:pP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14:m>
                  <m:oMath xmlns:m="http://schemas.openxmlformats.org/officeDocument/2006/math">
                    <m:r>
                      <m:rPr>
                        <m:nor/>
                      </m:rPr>
                      <a:rPr lang="en-US" sz="2000" dirty="0">
                        <a:latin typeface="Arial" panose="020B0604020202020204" pitchFamily="34" charset="0"/>
                        <a:cs typeface="Arial" panose="020B0604020202020204" pitchFamily="34" charset="0"/>
                      </a:rPr>
                      <m:t>Directed</m:t>
                    </m:r>
                    <m:r>
                      <m:rPr>
                        <m:nor/>
                      </m:rPr>
                      <a:rPr lang="en-US" sz="2000" dirty="0">
                        <a:latin typeface="Arial" panose="020B0604020202020204" pitchFamily="34" charset="0"/>
                        <a:cs typeface="Arial" panose="020B0604020202020204" pitchFamily="34" charset="0"/>
                      </a:rPr>
                      <m:t> </m:t>
                    </m:r>
                    <m:r>
                      <m:rPr>
                        <m:nor/>
                      </m:rPr>
                      <a:rPr lang="en-US" sz="2000" dirty="0">
                        <a:latin typeface="Arial" panose="020B0604020202020204" pitchFamily="34" charset="0"/>
                        <a:cs typeface="Arial" panose="020B0604020202020204" pitchFamily="34" charset="0"/>
                      </a:rPr>
                      <m:t>Graph</m:t>
                    </m:r>
                  </m:oMath>
                </a14:m>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endParaRPr lang="en-US" sz="2000" dirty="0">
                  <a:solidFill>
                    <a:srgbClr val="1923F3"/>
                  </a:solidFill>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000" dirty="0">
                    <a:solidFill>
                      <a:srgbClr val="1923F3"/>
                    </a:solidFill>
                    <a:latin typeface="Arial" panose="020B0604020202020204" pitchFamily="34" charset="0"/>
                    <a:cs typeface="Arial" panose="020B0604020202020204" pitchFamily="34" charset="0"/>
                  </a:rPr>
                  <a:t>Node </a:t>
                </a:r>
                <a14:m>
                  <m:oMath xmlns:m="http://schemas.openxmlformats.org/officeDocument/2006/math">
                    <m:r>
                      <a:rPr lang="en-US" sz="2000" i="1" dirty="0" smtClean="0">
                        <a:solidFill>
                          <a:srgbClr val="1923F3"/>
                        </a:solidFill>
                        <a:latin typeface="Cambria Math" panose="02040503050406030204" pitchFamily="18" charset="0"/>
                      </a:rPr>
                      <m:t>𝑣</m:t>
                    </m:r>
                    <m:r>
                      <a:rPr lang="en-US" sz="2000" i="1" dirty="0" smtClean="0">
                        <a:solidFill>
                          <a:srgbClr val="1923F3"/>
                        </a:solidFill>
                        <a:latin typeface="Cambria Math" panose="02040503050406030204" pitchFamily="18" charset="0"/>
                      </a:rPr>
                      <m:t> </m:t>
                    </m:r>
                  </m:oMath>
                </a14:m>
                <a:r>
                  <a:rPr lang="en-US" sz="2000" dirty="0">
                    <a:solidFill>
                      <a:srgbClr val="1923F3"/>
                    </a:solidFill>
                    <a:latin typeface="Arial" panose="020B0604020202020204" pitchFamily="34" charset="0"/>
                    <a:cs typeface="Arial" panose="020B0604020202020204" pitchFamily="34" charset="0"/>
                  </a:rPr>
                  <a:t>arrives</a:t>
                </a:r>
              </a:p>
              <a:p>
                <a:pPr marL="0" indent="0">
                  <a:buNone/>
                </a:pPr>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14:m>
                  <m:oMath xmlns:m="http://schemas.openxmlformats.org/officeDocument/2006/math">
                    <m:r>
                      <a:rPr lang="en-US" sz="2000" i="1" dirty="0" smtClean="0">
                        <a:latin typeface="Cambria Math" panose="02040503050406030204" pitchFamily="18" charset="0"/>
                      </a:rPr>
                      <m:t>𝑃</m:t>
                    </m:r>
                    <m:r>
                      <a:rPr lang="en-US" sz="2000" i="1" dirty="0" smtClean="0">
                        <a:latin typeface="Cambria Math" panose="02040503050406030204" pitchFamily="18" charset="0"/>
                      </a:rPr>
                      <m:t>(1) =1/7</m:t>
                    </m:r>
                  </m:oMath>
                </a14:m>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14:m>
                  <m:oMath xmlns:m="http://schemas.openxmlformats.org/officeDocument/2006/math">
                    <m:r>
                      <a:rPr lang="en-US" sz="2000" i="1" dirty="0" smtClean="0">
                        <a:latin typeface="Cambria Math" panose="02040503050406030204" pitchFamily="18" charset="0"/>
                      </a:rPr>
                      <m:t>𝑃</m:t>
                    </m:r>
                    <m:r>
                      <a:rPr lang="en-US" sz="2000" i="1" dirty="0" smtClean="0">
                        <a:latin typeface="Cambria Math" panose="02040503050406030204" pitchFamily="18" charset="0"/>
                      </a:rPr>
                      <m:t>(2) =1/7</m:t>
                    </m:r>
                  </m:oMath>
                </a14:m>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14:m>
                  <m:oMath xmlns:m="http://schemas.openxmlformats.org/officeDocument/2006/math">
                    <m:r>
                      <a:rPr lang="en-US" sz="2000" i="1" dirty="0" smtClean="0">
                        <a:latin typeface="Cambria Math" panose="02040503050406030204" pitchFamily="18" charset="0"/>
                      </a:rPr>
                      <m:t>𝑃</m:t>
                    </m:r>
                    <m:r>
                      <a:rPr lang="en-US" sz="2000" i="1" dirty="0" smtClean="0">
                        <a:latin typeface="Cambria Math" panose="02040503050406030204" pitchFamily="18" charset="0"/>
                      </a:rPr>
                      <m:t>(3) =2/7</m:t>
                    </m:r>
                  </m:oMath>
                </a14:m>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14:m>
                  <m:oMath xmlns:m="http://schemas.openxmlformats.org/officeDocument/2006/math">
                    <m:r>
                      <a:rPr lang="en-US" sz="2000" i="1" dirty="0" smtClean="0">
                        <a:latin typeface="Cambria Math" panose="02040503050406030204" pitchFamily="18" charset="0"/>
                      </a:rPr>
                      <m:t>𝑃</m:t>
                    </m:r>
                    <m:r>
                      <a:rPr lang="en-US" sz="2000" i="1" dirty="0" smtClean="0">
                        <a:latin typeface="Cambria Math" panose="02040503050406030204" pitchFamily="18" charset="0"/>
                      </a:rPr>
                      <m:t>(4) =0</m:t>
                    </m:r>
                  </m:oMath>
                </a14:m>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14:m>
                  <m:oMath xmlns:m="http://schemas.openxmlformats.org/officeDocument/2006/math">
                    <m:r>
                      <a:rPr lang="en-US" sz="2000" i="1" dirty="0" smtClean="0">
                        <a:latin typeface="Cambria Math" panose="02040503050406030204" pitchFamily="18" charset="0"/>
                      </a:rPr>
                      <m:t>𝑃</m:t>
                    </m:r>
                    <m:r>
                      <a:rPr lang="en-US" sz="2000" i="1" dirty="0" smtClean="0">
                        <a:latin typeface="Cambria Math" panose="02040503050406030204" pitchFamily="18" charset="0"/>
                      </a:rPr>
                      <m:t>(5) =3/7</m:t>
                    </m:r>
                  </m:oMath>
                </a14:m>
                <a:endParaRPr lang="en-US" sz="2000" dirty="0">
                  <a:latin typeface="Arial" panose="020B0604020202020204" pitchFamily="34" charset="0"/>
                  <a:cs typeface="Arial" panose="020B0604020202020204" pitchFamily="34" charset="0"/>
                </a:endParaRPr>
              </a:p>
            </p:txBody>
          </p:sp>
        </mc:Choice>
        <mc:Fallback xmlns="">
          <p:sp>
            <p:nvSpPr>
              <p:cNvPr id="5" name="Content Placeholder 2">
                <a:extLst>
                  <a:ext uri="{FF2B5EF4-FFF2-40B4-BE49-F238E27FC236}">
                    <a16:creationId xmlns:a16="http://schemas.microsoft.com/office/drawing/2014/main" id="{0B052203-C1C3-AC58-F88B-3B3B72E73382}"/>
                  </a:ext>
                </a:extLst>
              </p:cNvPr>
              <p:cNvSpPr>
                <a:spLocks noGrp="1" noRot="1" noChangeAspect="1" noMove="1" noResize="1" noEditPoints="1" noAdjustHandles="1" noChangeArrowheads="1" noChangeShapeType="1" noTextEdit="1"/>
              </p:cNvSpPr>
              <p:nvPr>
                <p:ph idx="1"/>
              </p:nvPr>
            </p:nvSpPr>
            <p:spPr>
              <a:xfrm>
                <a:off x="457200" y="1066800"/>
                <a:ext cx="8229600" cy="5318760"/>
              </a:xfrm>
              <a:blipFill>
                <a:blip r:embed="rId2"/>
                <a:stretch>
                  <a:fillRect l="-772"/>
                </a:stretch>
              </a:blipFill>
              <a:ln>
                <a:noFill/>
              </a:ln>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4C8AE94E-9B42-11BE-6172-276209C4CE76}"/>
              </a:ext>
            </a:extLst>
          </p:cNvPr>
          <p:cNvGrpSpPr/>
          <p:nvPr/>
        </p:nvGrpSpPr>
        <p:grpSpPr>
          <a:xfrm>
            <a:off x="4191001" y="3474037"/>
            <a:ext cx="4134312" cy="2088563"/>
            <a:chOff x="4616637" y="2055974"/>
            <a:chExt cx="2223298" cy="1015915"/>
          </a:xfrm>
        </p:grpSpPr>
        <p:sp>
          <p:nvSpPr>
            <p:cNvPr id="12" name="Oval 11">
              <a:extLst>
                <a:ext uri="{FF2B5EF4-FFF2-40B4-BE49-F238E27FC236}">
                  <a16:creationId xmlns:a16="http://schemas.microsoft.com/office/drawing/2014/main" id="{279E96B3-D7DD-88C1-A9E0-7A990CC70222}"/>
                </a:ext>
              </a:extLst>
            </p:cNvPr>
            <p:cNvSpPr/>
            <p:nvPr/>
          </p:nvSpPr>
          <p:spPr>
            <a:xfrm>
              <a:off x="4616637" y="2765834"/>
              <a:ext cx="339297" cy="3048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2</a:t>
              </a:r>
            </a:p>
          </p:txBody>
        </p:sp>
        <p:sp>
          <p:nvSpPr>
            <p:cNvPr id="13" name="Oval 12">
              <a:extLst>
                <a:ext uri="{FF2B5EF4-FFF2-40B4-BE49-F238E27FC236}">
                  <a16:creationId xmlns:a16="http://schemas.microsoft.com/office/drawing/2014/main" id="{BF902BB9-D1DA-9860-7685-575D6D99F659}"/>
                </a:ext>
              </a:extLst>
            </p:cNvPr>
            <p:cNvSpPr/>
            <p:nvPr/>
          </p:nvSpPr>
          <p:spPr>
            <a:xfrm>
              <a:off x="5598227" y="2767089"/>
              <a:ext cx="339297" cy="3048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3</a:t>
              </a:r>
            </a:p>
          </p:txBody>
        </p:sp>
        <p:sp>
          <p:nvSpPr>
            <p:cNvPr id="14" name="Oval 13">
              <a:extLst>
                <a:ext uri="{FF2B5EF4-FFF2-40B4-BE49-F238E27FC236}">
                  <a16:creationId xmlns:a16="http://schemas.microsoft.com/office/drawing/2014/main" id="{06A3B0E7-A8A1-4348-9D52-CA9CC4D5BFD3}"/>
                </a:ext>
              </a:extLst>
            </p:cNvPr>
            <p:cNvSpPr/>
            <p:nvPr/>
          </p:nvSpPr>
          <p:spPr>
            <a:xfrm>
              <a:off x="6500638" y="2765834"/>
              <a:ext cx="339297" cy="3048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4</a:t>
              </a:r>
            </a:p>
          </p:txBody>
        </p:sp>
        <p:sp>
          <p:nvSpPr>
            <p:cNvPr id="15" name="Oval 14">
              <a:extLst>
                <a:ext uri="{FF2B5EF4-FFF2-40B4-BE49-F238E27FC236}">
                  <a16:creationId xmlns:a16="http://schemas.microsoft.com/office/drawing/2014/main" id="{DF03D5F1-832E-6A7C-4182-4DE539B48D31}"/>
                </a:ext>
              </a:extLst>
            </p:cNvPr>
            <p:cNvSpPr/>
            <p:nvPr/>
          </p:nvSpPr>
          <p:spPr>
            <a:xfrm>
              <a:off x="6500638" y="2055974"/>
              <a:ext cx="339297" cy="3048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5</a:t>
              </a:r>
            </a:p>
          </p:txBody>
        </p:sp>
        <p:sp>
          <p:nvSpPr>
            <p:cNvPr id="16" name="Oval 15">
              <a:extLst>
                <a:ext uri="{FF2B5EF4-FFF2-40B4-BE49-F238E27FC236}">
                  <a16:creationId xmlns:a16="http://schemas.microsoft.com/office/drawing/2014/main" id="{275BDCBC-23B6-A183-3C65-F7DC300C4D7D}"/>
                </a:ext>
              </a:extLst>
            </p:cNvPr>
            <p:cNvSpPr/>
            <p:nvPr/>
          </p:nvSpPr>
          <p:spPr>
            <a:xfrm>
              <a:off x="4616637" y="2055974"/>
              <a:ext cx="339297" cy="3048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1</a:t>
              </a:r>
            </a:p>
          </p:txBody>
        </p:sp>
        <p:cxnSp>
          <p:nvCxnSpPr>
            <p:cNvPr id="17" name="Straight Arrow Connector 16">
              <a:extLst>
                <a:ext uri="{FF2B5EF4-FFF2-40B4-BE49-F238E27FC236}">
                  <a16:creationId xmlns:a16="http://schemas.microsoft.com/office/drawing/2014/main" id="{3DD8918E-11BD-0018-4A0F-6743A0488594}"/>
                </a:ext>
              </a:extLst>
            </p:cNvPr>
            <p:cNvCxnSpPr>
              <a:stCxn id="12" idx="0"/>
              <a:endCxn id="16" idx="4"/>
            </p:cNvCxnSpPr>
            <p:nvPr/>
          </p:nvCxnSpPr>
          <p:spPr>
            <a:xfrm flipV="1">
              <a:off x="4786285" y="2360774"/>
              <a:ext cx="0" cy="405060"/>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cxnSp>
          <p:nvCxnSpPr>
            <p:cNvPr id="18" name="Straight Arrow Connector 17">
              <a:extLst>
                <a:ext uri="{FF2B5EF4-FFF2-40B4-BE49-F238E27FC236}">
                  <a16:creationId xmlns:a16="http://schemas.microsoft.com/office/drawing/2014/main" id="{3C8EA948-6E7B-8E52-7BFA-C00A7382D72E}"/>
                </a:ext>
              </a:extLst>
            </p:cNvPr>
            <p:cNvCxnSpPr>
              <a:stCxn id="13" idx="2"/>
              <a:endCxn id="12" idx="6"/>
            </p:cNvCxnSpPr>
            <p:nvPr/>
          </p:nvCxnSpPr>
          <p:spPr>
            <a:xfrm flipH="1" flipV="1">
              <a:off x="4955934" y="2918234"/>
              <a:ext cx="642293" cy="1255"/>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cxnSp>
          <p:nvCxnSpPr>
            <p:cNvPr id="55" name="Straight Arrow Connector 54">
              <a:extLst>
                <a:ext uri="{FF2B5EF4-FFF2-40B4-BE49-F238E27FC236}">
                  <a16:creationId xmlns:a16="http://schemas.microsoft.com/office/drawing/2014/main" id="{48445219-B285-EFBB-5973-49F87ABC3538}"/>
                </a:ext>
              </a:extLst>
            </p:cNvPr>
            <p:cNvCxnSpPr>
              <a:stCxn id="14" idx="2"/>
              <a:endCxn id="13" idx="6"/>
            </p:cNvCxnSpPr>
            <p:nvPr/>
          </p:nvCxnSpPr>
          <p:spPr>
            <a:xfrm flipH="1">
              <a:off x="5937524" y="2918234"/>
              <a:ext cx="563114" cy="1255"/>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cxnSp>
          <p:nvCxnSpPr>
            <p:cNvPr id="56" name="Straight Arrow Connector 55">
              <a:extLst>
                <a:ext uri="{FF2B5EF4-FFF2-40B4-BE49-F238E27FC236}">
                  <a16:creationId xmlns:a16="http://schemas.microsoft.com/office/drawing/2014/main" id="{AE8992B3-67E6-D9DD-F97B-5BE9743F366D}"/>
                </a:ext>
              </a:extLst>
            </p:cNvPr>
            <p:cNvCxnSpPr>
              <a:stCxn id="14" idx="0"/>
              <a:endCxn id="15" idx="4"/>
            </p:cNvCxnSpPr>
            <p:nvPr/>
          </p:nvCxnSpPr>
          <p:spPr>
            <a:xfrm flipV="1">
              <a:off x="6670287" y="2360774"/>
              <a:ext cx="0" cy="405060"/>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cxnSp>
          <p:nvCxnSpPr>
            <p:cNvPr id="57" name="Straight Arrow Connector 56">
              <a:extLst>
                <a:ext uri="{FF2B5EF4-FFF2-40B4-BE49-F238E27FC236}">
                  <a16:creationId xmlns:a16="http://schemas.microsoft.com/office/drawing/2014/main" id="{20CF085B-553A-1588-5D79-6C0B3F54E788}"/>
                </a:ext>
              </a:extLst>
            </p:cNvPr>
            <p:cNvCxnSpPr>
              <a:stCxn id="16" idx="6"/>
              <a:endCxn id="15" idx="2"/>
            </p:cNvCxnSpPr>
            <p:nvPr/>
          </p:nvCxnSpPr>
          <p:spPr>
            <a:xfrm>
              <a:off x="4955934" y="2208374"/>
              <a:ext cx="1544704" cy="0"/>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cxnSp>
          <p:nvCxnSpPr>
            <p:cNvPr id="58" name="Straight Arrow Connector 57">
              <a:extLst>
                <a:ext uri="{FF2B5EF4-FFF2-40B4-BE49-F238E27FC236}">
                  <a16:creationId xmlns:a16="http://schemas.microsoft.com/office/drawing/2014/main" id="{9737953C-D157-27A5-FE6C-00440A7A63DB}"/>
                </a:ext>
              </a:extLst>
            </p:cNvPr>
            <p:cNvCxnSpPr>
              <a:stCxn id="16" idx="5"/>
              <a:endCxn id="13" idx="1"/>
            </p:cNvCxnSpPr>
            <p:nvPr/>
          </p:nvCxnSpPr>
          <p:spPr>
            <a:xfrm>
              <a:off x="4906245" y="2316137"/>
              <a:ext cx="741671" cy="495590"/>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cxnSp>
          <p:nvCxnSpPr>
            <p:cNvPr id="59" name="Straight Arrow Connector 58">
              <a:extLst>
                <a:ext uri="{FF2B5EF4-FFF2-40B4-BE49-F238E27FC236}">
                  <a16:creationId xmlns:a16="http://schemas.microsoft.com/office/drawing/2014/main" id="{0019943C-8AA4-555C-E66F-609E8BD0917A}"/>
                </a:ext>
              </a:extLst>
            </p:cNvPr>
            <p:cNvCxnSpPr>
              <a:stCxn id="13" idx="7"/>
              <a:endCxn id="15" idx="3"/>
            </p:cNvCxnSpPr>
            <p:nvPr/>
          </p:nvCxnSpPr>
          <p:spPr>
            <a:xfrm flipV="1">
              <a:off x="5887835" y="2316137"/>
              <a:ext cx="662492" cy="495590"/>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grpSp>
      <mc:AlternateContent xmlns:mc="http://schemas.openxmlformats.org/markup-compatibility/2006" xmlns:a14="http://schemas.microsoft.com/office/drawing/2010/main">
        <mc:Choice Requires="a14">
          <p:sp>
            <p:nvSpPr>
              <p:cNvPr id="60" name="Oval 59">
                <a:extLst>
                  <a:ext uri="{FF2B5EF4-FFF2-40B4-BE49-F238E27FC236}">
                    <a16:creationId xmlns:a16="http://schemas.microsoft.com/office/drawing/2014/main" id="{9A83748F-780F-1871-1ABC-C298D0E823EE}"/>
                  </a:ext>
                </a:extLst>
              </p:cNvPr>
              <p:cNvSpPr/>
              <p:nvPr/>
            </p:nvSpPr>
            <p:spPr>
              <a:xfrm>
                <a:off x="5922264" y="1210030"/>
                <a:ext cx="630936" cy="630936"/>
              </a:xfrm>
              <a:prstGeom prst="ellipse">
                <a:avLst/>
              </a:prstGeom>
              <a:solidFill>
                <a:srgbClr val="1923F3"/>
              </a:solidFill>
              <a:ln>
                <a:solidFill>
                  <a:srgbClr val="1923F3"/>
                </a:solidFill>
              </a:ln>
            </p:spPr>
            <p:style>
              <a:lnRef idx="1">
                <a:schemeClr val="dk1"/>
              </a:lnRef>
              <a:fillRef idx="3">
                <a:schemeClr val="dk1"/>
              </a:fillRef>
              <a:effectRef idx="2">
                <a:schemeClr val="dk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400" i="1" dirty="0" smtClean="0">
                          <a:latin typeface="Cambria Math" panose="02040503050406030204" pitchFamily="18" charset="0"/>
                          <a:ea typeface="Open Sans" panose="020B0606030504020204" pitchFamily="34" charset="0"/>
                          <a:cs typeface="Open Sans" panose="020B0606030504020204" pitchFamily="34" charset="0"/>
                        </a:rPr>
                        <m:t>𝑣</m:t>
                      </m:r>
                    </m:oMath>
                  </m:oMathPara>
                </a14:m>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60" name="Oval 59">
                <a:extLst>
                  <a:ext uri="{FF2B5EF4-FFF2-40B4-BE49-F238E27FC236}">
                    <a16:creationId xmlns:a16="http://schemas.microsoft.com/office/drawing/2014/main" id="{9A83748F-780F-1871-1ABC-C298D0E823EE}"/>
                  </a:ext>
                </a:extLst>
              </p:cNvPr>
              <p:cNvSpPr>
                <a:spLocks noRot="1" noChangeAspect="1" noMove="1" noResize="1" noEditPoints="1" noAdjustHandles="1" noChangeArrowheads="1" noChangeShapeType="1" noTextEdit="1"/>
              </p:cNvSpPr>
              <p:nvPr/>
            </p:nvSpPr>
            <p:spPr>
              <a:xfrm>
                <a:off x="5922264" y="1210030"/>
                <a:ext cx="630936" cy="630936"/>
              </a:xfrm>
              <a:prstGeom prst="ellipse">
                <a:avLst/>
              </a:prstGeom>
              <a:blipFill>
                <a:blip r:embed="rId3"/>
                <a:stretch>
                  <a:fillRect/>
                </a:stretch>
              </a:blipFill>
              <a:ln>
                <a:solidFill>
                  <a:srgbClr val="1923F3"/>
                </a:solidFill>
              </a:ln>
            </p:spPr>
            <p:txBody>
              <a:bodyPr/>
              <a:lstStyle/>
              <a:p>
                <a:r>
                  <a:rPr lang="en-US">
                    <a:noFill/>
                  </a:rPr>
                  <a:t> </a:t>
                </a:r>
              </a:p>
            </p:txBody>
          </p:sp>
        </mc:Fallback>
      </mc:AlternateContent>
      <p:cxnSp>
        <p:nvCxnSpPr>
          <p:cNvPr id="61" name="Curved Connector 60">
            <a:extLst>
              <a:ext uri="{FF2B5EF4-FFF2-40B4-BE49-F238E27FC236}">
                <a16:creationId xmlns:a16="http://schemas.microsoft.com/office/drawing/2014/main" id="{1CAECADD-F41B-B645-F1E1-262B7E084710}"/>
              </a:ext>
            </a:extLst>
          </p:cNvPr>
          <p:cNvCxnSpPr>
            <a:stCxn id="60" idx="2"/>
            <a:endCxn id="16" idx="0"/>
          </p:cNvCxnSpPr>
          <p:nvPr/>
        </p:nvCxnSpPr>
        <p:spPr>
          <a:xfrm rot="10800000" flipV="1">
            <a:off x="4506470" y="1525497"/>
            <a:ext cx="1415795" cy="1948539"/>
          </a:xfrm>
          <a:prstGeom prst="curvedConnector2">
            <a:avLst/>
          </a:prstGeom>
          <a:ln w="57150">
            <a:solidFill>
              <a:srgbClr val="E2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7D39D99A-4314-FF76-AACB-4FCCBC42E15A}"/>
              </a:ext>
            </a:extLst>
          </p:cNvPr>
          <p:cNvCxnSpPr>
            <a:stCxn id="60" idx="6"/>
            <a:endCxn id="15" idx="0"/>
          </p:cNvCxnSpPr>
          <p:nvPr/>
        </p:nvCxnSpPr>
        <p:spPr>
          <a:xfrm>
            <a:off x="6553200" y="1525498"/>
            <a:ext cx="1456645" cy="1948539"/>
          </a:xfrm>
          <a:prstGeom prst="curvedConnector2">
            <a:avLst/>
          </a:prstGeom>
          <a:ln w="57150">
            <a:solidFill>
              <a:srgbClr val="E2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2C2BE77C-43B6-C84D-9BFC-9DBF6C42CBA3}"/>
              </a:ext>
            </a:extLst>
          </p:cNvPr>
          <p:cNvCxnSpPr>
            <a:stCxn id="60" idx="4"/>
            <a:endCxn id="14" idx="1"/>
          </p:cNvCxnSpPr>
          <p:nvPr/>
        </p:nvCxnSpPr>
        <p:spPr>
          <a:xfrm rot="16200000" flipH="1">
            <a:off x="5420153" y="2658544"/>
            <a:ext cx="3184200" cy="1549043"/>
          </a:xfrm>
          <a:prstGeom prst="curvedConnector3">
            <a:avLst>
              <a:gd name="adj1" fmla="val 50000"/>
            </a:avLst>
          </a:prstGeom>
          <a:ln w="57150">
            <a:solidFill>
              <a:srgbClr val="E2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A9A0F9B5-2870-1613-F1E5-7F766EC73B5A}"/>
              </a:ext>
            </a:extLst>
          </p:cNvPr>
          <p:cNvCxnSpPr>
            <a:stCxn id="60" idx="4"/>
            <a:endCxn id="12" idx="7"/>
          </p:cNvCxnSpPr>
          <p:nvPr/>
        </p:nvCxnSpPr>
        <p:spPr>
          <a:xfrm rot="5400000">
            <a:off x="3891536" y="2678970"/>
            <a:ext cx="3184200" cy="1508193"/>
          </a:xfrm>
          <a:prstGeom prst="curvedConnector3">
            <a:avLst>
              <a:gd name="adj1" fmla="val 50000"/>
            </a:avLst>
          </a:prstGeom>
          <a:ln w="57150">
            <a:solidFill>
              <a:srgbClr val="E2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E171876-B1D0-F164-D736-A72EE5BAC836}"/>
              </a:ext>
            </a:extLst>
          </p:cNvPr>
          <p:cNvCxnSpPr>
            <a:stCxn id="60" idx="4"/>
            <a:endCxn id="13" idx="0"/>
          </p:cNvCxnSpPr>
          <p:nvPr/>
        </p:nvCxnSpPr>
        <p:spPr>
          <a:xfrm>
            <a:off x="6237732" y="1840966"/>
            <a:ext cx="94043" cy="3095013"/>
          </a:xfrm>
          <a:prstGeom prst="straightConnector1">
            <a:avLst/>
          </a:prstGeom>
          <a:ln w="57150">
            <a:solidFill>
              <a:srgbClr val="E20000"/>
            </a:solidFill>
            <a:prstDash val="dash"/>
            <a:tailEnd type="triangle"/>
          </a:ln>
        </p:spPr>
        <p:style>
          <a:lnRef idx="1">
            <a:schemeClr val="dk1"/>
          </a:lnRef>
          <a:fillRef idx="3">
            <a:schemeClr val="dk1"/>
          </a:fillRef>
          <a:effectRef idx="2">
            <a:schemeClr val="dk1"/>
          </a:effectRef>
          <a:fontRef idx="minor">
            <a:schemeClr val="lt1"/>
          </a:fontRef>
        </p:style>
      </p:cxnSp>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A9B45A4A-A39D-1363-20A8-97389987B839}"/>
                  </a:ext>
                </a:extLst>
              </p:cNvPr>
              <p:cNvSpPr/>
              <p:nvPr/>
            </p:nvSpPr>
            <p:spPr>
              <a:xfrm>
                <a:off x="3909990" y="1287088"/>
                <a:ext cx="13813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(1)=1/7</m:t>
                      </m:r>
                    </m:oMath>
                  </m:oMathPara>
                </a14:m>
                <a:endParaRPr lang="en-US" dirty="0"/>
              </a:p>
            </p:txBody>
          </p:sp>
        </mc:Choice>
        <mc:Fallback xmlns="">
          <p:sp>
            <p:nvSpPr>
              <p:cNvPr id="66" name="Rectangle 65">
                <a:extLst>
                  <a:ext uri="{FF2B5EF4-FFF2-40B4-BE49-F238E27FC236}">
                    <a16:creationId xmlns:a16="http://schemas.microsoft.com/office/drawing/2014/main" id="{A9B45A4A-A39D-1363-20A8-97389987B839}"/>
                  </a:ext>
                </a:extLst>
              </p:cNvPr>
              <p:cNvSpPr>
                <a:spLocks noRot="1" noChangeAspect="1" noMove="1" noResize="1" noEditPoints="1" noAdjustHandles="1" noChangeArrowheads="1" noChangeShapeType="1" noTextEdit="1"/>
              </p:cNvSpPr>
              <p:nvPr/>
            </p:nvSpPr>
            <p:spPr>
              <a:xfrm>
                <a:off x="3909990" y="1287088"/>
                <a:ext cx="1381340" cy="369332"/>
              </a:xfrm>
              <a:prstGeom prst="rect">
                <a:avLst/>
              </a:prstGeom>
              <a:blipFill>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F6CC325A-21CB-A265-602D-C3539267845F}"/>
                  </a:ext>
                </a:extLst>
              </p:cNvPr>
              <p:cNvSpPr/>
              <p:nvPr/>
            </p:nvSpPr>
            <p:spPr>
              <a:xfrm>
                <a:off x="7089420" y="1280155"/>
                <a:ext cx="13813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(5)=3/7</m:t>
                      </m:r>
                    </m:oMath>
                  </m:oMathPara>
                </a14:m>
                <a:endParaRPr lang="en-US" dirty="0"/>
              </a:p>
            </p:txBody>
          </p:sp>
        </mc:Choice>
        <mc:Fallback xmlns="">
          <p:sp>
            <p:nvSpPr>
              <p:cNvPr id="67" name="Rectangle 66">
                <a:extLst>
                  <a:ext uri="{FF2B5EF4-FFF2-40B4-BE49-F238E27FC236}">
                    <a16:creationId xmlns:a16="http://schemas.microsoft.com/office/drawing/2014/main" id="{F6CC325A-21CB-A265-602D-C3539267845F}"/>
                  </a:ext>
                </a:extLst>
              </p:cNvPr>
              <p:cNvSpPr>
                <a:spLocks noRot="1" noChangeAspect="1" noMove="1" noResize="1" noEditPoints="1" noAdjustHandles="1" noChangeArrowheads="1" noChangeShapeType="1" noTextEdit="1"/>
              </p:cNvSpPr>
              <p:nvPr/>
            </p:nvSpPr>
            <p:spPr>
              <a:xfrm>
                <a:off x="7089420" y="1280155"/>
                <a:ext cx="1381340" cy="369332"/>
              </a:xfrm>
              <a:prstGeom prst="rect">
                <a:avLst/>
              </a:prstGeom>
              <a:blipFill>
                <a:blip r:embed="rId5"/>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EB39805A-DAE7-6871-3027-6018B4000D54}"/>
                  </a:ext>
                </a:extLst>
              </p:cNvPr>
              <p:cNvSpPr/>
              <p:nvPr/>
            </p:nvSpPr>
            <p:spPr>
              <a:xfrm>
                <a:off x="4572000" y="2816980"/>
                <a:ext cx="13813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(2)=1/7</m:t>
                      </m:r>
                    </m:oMath>
                  </m:oMathPara>
                </a14:m>
                <a:endParaRPr lang="en-US" dirty="0"/>
              </a:p>
            </p:txBody>
          </p:sp>
        </mc:Choice>
        <mc:Fallback xmlns="">
          <p:sp>
            <p:nvSpPr>
              <p:cNvPr id="68" name="Rectangle 67">
                <a:extLst>
                  <a:ext uri="{FF2B5EF4-FFF2-40B4-BE49-F238E27FC236}">
                    <a16:creationId xmlns:a16="http://schemas.microsoft.com/office/drawing/2014/main" id="{EB39805A-DAE7-6871-3027-6018B4000D54}"/>
                  </a:ext>
                </a:extLst>
              </p:cNvPr>
              <p:cNvSpPr>
                <a:spLocks noRot="1" noChangeAspect="1" noMove="1" noResize="1" noEditPoints="1" noAdjustHandles="1" noChangeArrowheads="1" noChangeShapeType="1" noTextEdit="1"/>
              </p:cNvSpPr>
              <p:nvPr/>
            </p:nvSpPr>
            <p:spPr>
              <a:xfrm>
                <a:off x="4572000" y="2816980"/>
                <a:ext cx="1381340" cy="369332"/>
              </a:xfrm>
              <a:prstGeom prst="rect">
                <a:avLst/>
              </a:prstGeom>
              <a:blipFill>
                <a:blip r:embed="rId6"/>
                <a:stretch>
                  <a:fillRect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AE41A910-483E-E562-3846-6386C050715A}"/>
                  </a:ext>
                </a:extLst>
              </p:cNvPr>
              <p:cNvSpPr/>
              <p:nvPr/>
            </p:nvSpPr>
            <p:spPr>
              <a:xfrm>
                <a:off x="6524959" y="2824591"/>
                <a:ext cx="113928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(4)=0</m:t>
                      </m:r>
                    </m:oMath>
                  </m:oMathPara>
                </a14:m>
                <a:endParaRPr lang="en-US" dirty="0"/>
              </a:p>
            </p:txBody>
          </p:sp>
        </mc:Choice>
        <mc:Fallback xmlns="">
          <p:sp>
            <p:nvSpPr>
              <p:cNvPr id="69" name="Rectangle 68">
                <a:extLst>
                  <a:ext uri="{FF2B5EF4-FFF2-40B4-BE49-F238E27FC236}">
                    <a16:creationId xmlns:a16="http://schemas.microsoft.com/office/drawing/2014/main" id="{AE41A910-483E-E562-3846-6386C050715A}"/>
                  </a:ext>
                </a:extLst>
              </p:cNvPr>
              <p:cNvSpPr>
                <a:spLocks noRot="1" noChangeAspect="1" noMove="1" noResize="1" noEditPoints="1" noAdjustHandles="1" noChangeArrowheads="1" noChangeShapeType="1" noTextEdit="1"/>
              </p:cNvSpPr>
              <p:nvPr/>
            </p:nvSpPr>
            <p:spPr>
              <a:xfrm>
                <a:off x="6524959" y="2824591"/>
                <a:ext cx="1139286" cy="369332"/>
              </a:xfrm>
              <a:prstGeom prst="rect">
                <a:avLst/>
              </a:prstGeom>
              <a:blipFill>
                <a:blip r:embed="rId7"/>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21EBB76B-3DF9-183F-6BBF-17664905EC47}"/>
                  </a:ext>
                </a:extLst>
              </p:cNvPr>
              <p:cNvSpPr/>
              <p:nvPr/>
            </p:nvSpPr>
            <p:spPr>
              <a:xfrm>
                <a:off x="5541838" y="3985271"/>
                <a:ext cx="13813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(3)=2/7</m:t>
                      </m:r>
                    </m:oMath>
                  </m:oMathPara>
                </a14:m>
                <a:endParaRPr lang="en-US" dirty="0"/>
              </a:p>
            </p:txBody>
          </p:sp>
        </mc:Choice>
        <mc:Fallback xmlns="">
          <p:sp>
            <p:nvSpPr>
              <p:cNvPr id="70" name="Rectangle 69">
                <a:extLst>
                  <a:ext uri="{FF2B5EF4-FFF2-40B4-BE49-F238E27FC236}">
                    <a16:creationId xmlns:a16="http://schemas.microsoft.com/office/drawing/2014/main" id="{21EBB76B-3DF9-183F-6BBF-17664905EC47}"/>
                  </a:ext>
                </a:extLst>
              </p:cNvPr>
              <p:cNvSpPr>
                <a:spLocks noRot="1" noChangeAspect="1" noMove="1" noResize="1" noEditPoints="1" noAdjustHandles="1" noChangeArrowheads="1" noChangeShapeType="1" noTextEdit="1"/>
              </p:cNvSpPr>
              <p:nvPr/>
            </p:nvSpPr>
            <p:spPr>
              <a:xfrm>
                <a:off x="5541838" y="3985271"/>
                <a:ext cx="1381340" cy="369332"/>
              </a:xfrm>
              <a:prstGeom prst="rect">
                <a:avLst/>
              </a:prstGeom>
              <a:blipFill>
                <a:blip r:embed="rId8"/>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58565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6" grpId="0"/>
      <p:bldP spid="67" grpId="0"/>
      <p:bldP spid="68" grpId="0"/>
      <p:bldP spid="69" grpId="0"/>
      <p:bldP spid="7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Preferential Attachment Model</a:t>
            </a:r>
          </a:p>
        </p:txBody>
      </p:sp>
      <p:grpSp>
        <p:nvGrpSpPr>
          <p:cNvPr id="20" name="Group 19">
            <a:extLst>
              <a:ext uri="{FF2B5EF4-FFF2-40B4-BE49-F238E27FC236}">
                <a16:creationId xmlns:a16="http://schemas.microsoft.com/office/drawing/2014/main" id="{36EC23B9-914A-B28D-EA13-979D838064A4}"/>
              </a:ext>
            </a:extLst>
          </p:cNvPr>
          <p:cNvGrpSpPr/>
          <p:nvPr/>
        </p:nvGrpSpPr>
        <p:grpSpPr>
          <a:xfrm>
            <a:off x="483535" y="1087403"/>
            <a:ext cx="6378575" cy="1600200"/>
            <a:chOff x="483535" y="1210235"/>
            <a:chExt cx="6378575" cy="1600200"/>
          </a:xfrm>
        </p:grpSpPr>
        <p:pic>
          <p:nvPicPr>
            <p:cNvPr id="7" name="Picture 6">
              <a:extLst>
                <a:ext uri="{FF2B5EF4-FFF2-40B4-BE49-F238E27FC236}">
                  <a16:creationId xmlns:a16="http://schemas.microsoft.com/office/drawing/2014/main" id="{B047CFB3-486D-5D54-6FA9-AF51C3400AFD}"/>
                </a:ext>
              </a:extLst>
            </p:cNvPr>
            <p:cNvPicPr>
              <a:picLocks noChangeAspect="1"/>
            </p:cNvPicPr>
            <p:nvPr/>
          </p:nvPicPr>
          <p:blipFill>
            <a:blip r:embed="rId2"/>
            <a:stretch>
              <a:fillRect/>
            </a:stretch>
          </p:blipFill>
          <p:spPr>
            <a:xfrm>
              <a:off x="483535" y="1210235"/>
              <a:ext cx="6378575" cy="1600200"/>
            </a:xfrm>
            <a:prstGeom prst="rect">
              <a:avLst/>
            </a:prstGeom>
          </p:spPr>
        </p:pic>
        <p:sp>
          <p:nvSpPr>
            <p:cNvPr id="8" name="Rectangle 7">
              <a:extLst>
                <a:ext uri="{FF2B5EF4-FFF2-40B4-BE49-F238E27FC236}">
                  <a16:creationId xmlns:a16="http://schemas.microsoft.com/office/drawing/2014/main" id="{1AE5A045-BE58-E918-5A8E-744DA97DCC4D}"/>
                </a:ext>
              </a:extLst>
            </p:cNvPr>
            <p:cNvSpPr/>
            <p:nvPr/>
          </p:nvSpPr>
          <p:spPr>
            <a:xfrm>
              <a:off x="4343400" y="2581835"/>
              <a:ext cx="215153" cy="215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j</a:t>
              </a:r>
            </a:p>
          </p:txBody>
        </p:sp>
        <p:sp>
          <p:nvSpPr>
            <p:cNvPr id="9" name="TextBox 8">
              <a:extLst>
                <a:ext uri="{FF2B5EF4-FFF2-40B4-BE49-F238E27FC236}">
                  <a16:creationId xmlns:a16="http://schemas.microsoft.com/office/drawing/2014/main" id="{B666A874-7334-B6CF-5916-99F57C840DFF}"/>
                </a:ext>
              </a:extLst>
            </p:cNvPr>
            <p:cNvSpPr txBox="1"/>
            <p:nvPr/>
          </p:nvSpPr>
          <p:spPr>
            <a:xfrm>
              <a:off x="4278923" y="2564214"/>
              <a:ext cx="215123" cy="246221"/>
            </a:xfrm>
            <a:prstGeom prst="rect">
              <a:avLst/>
            </a:prstGeom>
            <a:noFill/>
          </p:spPr>
          <p:txBody>
            <a:bodyPr wrap="none" rtlCol="0">
              <a:spAutoFit/>
            </a:bodyPr>
            <a:lstStyle/>
            <a:p>
              <a:r>
                <a:rPr lang="en-US" sz="1000" dirty="0"/>
                <a:t>j</a:t>
              </a:r>
            </a:p>
          </p:txBody>
        </p:sp>
        <p:sp>
          <p:nvSpPr>
            <p:cNvPr id="19" name="Rectangle 18">
              <a:extLst>
                <a:ext uri="{FF2B5EF4-FFF2-40B4-BE49-F238E27FC236}">
                  <a16:creationId xmlns:a16="http://schemas.microsoft.com/office/drawing/2014/main" id="{3B5BD9D3-D68C-604A-17B1-84AF9C9A4332}"/>
                </a:ext>
              </a:extLst>
            </p:cNvPr>
            <p:cNvSpPr/>
            <p:nvPr/>
          </p:nvSpPr>
          <p:spPr>
            <a:xfrm>
              <a:off x="4125642" y="2581835"/>
              <a:ext cx="45719" cy="215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j</a:t>
              </a:r>
            </a:p>
          </p:txBody>
        </p:sp>
        <p:sp>
          <p:nvSpPr>
            <p:cNvPr id="10" name="TextBox 9">
              <a:extLst>
                <a:ext uri="{FF2B5EF4-FFF2-40B4-BE49-F238E27FC236}">
                  <a16:creationId xmlns:a16="http://schemas.microsoft.com/office/drawing/2014/main" id="{FF7EE5A1-554E-583F-11B8-FEA4A603E1BC}"/>
                </a:ext>
              </a:extLst>
            </p:cNvPr>
            <p:cNvSpPr txBox="1"/>
            <p:nvPr/>
          </p:nvSpPr>
          <p:spPr>
            <a:xfrm>
              <a:off x="4063770" y="2564213"/>
              <a:ext cx="215123" cy="246221"/>
            </a:xfrm>
            <a:prstGeom prst="rect">
              <a:avLst/>
            </a:prstGeom>
            <a:noFill/>
          </p:spPr>
          <p:txBody>
            <a:bodyPr wrap="none" rtlCol="0">
              <a:spAutoFit/>
            </a:bodyPr>
            <a:lstStyle/>
            <a:p>
              <a:r>
                <a:rPr lang="en-US" sz="1000" dirty="0"/>
                <a:t>j</a:t>
              </a:r>
            </a:p>
          </p:txBody>
        </p:sp>
      </p:grpSp>
      <p:pic>
        <p:nvPicPr>
          <p:cNvPr id="22" name="Picture 21">
            <a:extLst>
              <a:ext uri="{FF2B5EF4-FFF2-40B4-BE49-F238E27FC236}">
                <a16:creationId xmlns:a16="http://schemas.microsoft.com/office/drawing/2014/main" id="{750771FA-9E8F-75B2-9F94-244D91C0C4D5}"/>
              </a:ext>
            </a:extLst>
          </p:cNvPr>
          <p:cNvPicPr>
            <a:picLocks noChangeAspect="1"/>
          </p:cNvPicPr>
          <p:nvPr/>
        </p:nvPicPr>
        <p:blipFill>
          <a:blip r:embed="rId3"/>
          <a:stretch>
            <a:fillRect/>
          </a:stretch>
        </p:blipFill>
        <p:spPr>
          <a:xfrm>
            <a:off x="1274020" y="2811439"/>
            <a:ext cx="6705146" cy="4021093"/>
          </a:xfrm>
          <a:prstGeom prst="rect">
            <a:avLst/>
          </a:prstGeom>
        </p:spPr>
      </p:pic>
      <p:sp>
        <p:nvSpPr>
          <p:cNvPr id="3" name="Rectangle 2">
            <a:extLst>
              <a:ext uri="{FF2B5EF4-FFF2-40B4-BE49-F238E27FC236}">
                <a16:creationId xmlns:a16="http://schemas.microsoft.com/office/drawing/2014/main" id="{B3431B27-45DB-6A0C-1BAC-C12B83B265DD}"/>
              </a:ext>
            </a:extLst>
          </p:cNvPr>
          <p:cNvSpPr/>
          <p:nvPr/>
        </p:nvSpPr>
        <p:spPr>
          <a:xfrm>
            <a:off x="483535" y="4162097"/>
            <a:ext cx="7304631" cy="2670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a:extLst>
              <a:ext uri="{FF2B5EF4-FFF2-40B4-BE49-F238E27FC236}">
                <a16:creationId xmlns:a16="http://schemas.microsoft.com/office/drawing/2014/main" id="{A520908B-AE43-5126-3E56-B96514882253}"/>
              </a:ext>
            </a:extLst>
          </p:cNvPr>
          <p:cNvCxnSpPr>
            <a:cxnSpLocks/>
          </p:cNvCxnSpPr>
          <p:nvPr/>
        </p:nvCxnSpPr>
        <p:spPr>
          <a:xfrm flipV="1">
            <a:off x="3127794" y="4059203"/>
            <a:ext cx="1506067" cy="6016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6959690-3358-E4DB-1D19-A234EC041FDB}"/>
              </a:ext>
            </a:extLst>
          </p:cNvPr>
          <p:cNvSpPr txBox="1"/>
          <p:nvPr/>
        </p:nvSpPr>
        <p:spPr>
          <a:xfrm>
            <a:off x="2353247" y="4682231"/>
            <a:ext cx="2595262" cy="369332"/>
          </a:xfrm>
          <a:prstGeom prst="rect">
            <a:avLst/>
          </a:prstGeom>
          <a:noFill/>
        </p:spPr>
        <p:txBody>
          <a:bodyPr wrap="none" rtlCol="0">
            <a:spAutoFit/>
          </a:bodyPr>
          <a:lstStyle/>
          <a:p>
            <a:r>
              <a:rPr lang="en-US" dirty="0"/>
              <a:t>Degree of node </a:t>
            </a:r>
            <a:r>
              <a:rPr lang="en-US" dirty="0" err="1"/>
              <a:t>i</a:t>
            </a:r>
            <a:r>
              <a:rPr lang="en-US" dirty="0"/>
              <a:t> at time t</a:t>
            </a:r>
          </a:p>
        </p:txBody>
      </p:sp>
      <p:cxnSp>
        <p:nvCxnSpPr>
          <p:cNvPr id="12" name="Straight Arrow Connector 11">
            <a:extLst>
              <a:ext uri="{FF2B5EF4-FFF2-40B4-BE49-F238E27FC236}">
                <a16:creationId xmlns:a16="http://schemas.microsoft.com/office/drawing/2014/main" id="{35F48DAD-0740-F935-B8B9-7D71EF04CDB0}"/>
              </a:ext>
            </a:extLst>
          </p:cNvPr>
          <p:cNvCxnSpPr>
            <a:cxnSpLocks/>
          </p:cNvCxnSpPr>
          <p:nvPr/>
        </p:nvCxnSpPr>
        <p:spPr>
          <a:xfrm flipV="1">
            <a:off x="1274020" y="4074858"/>
            <a:ext cx="2158454" cy="48526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B448AB4-1245-A4B0-C703-68CE9A221D15}"/>
              </a:ext>
            </a:extLst>
          </p:cNvPr>
          <p:cNvSpPr txBox="1"/>
          <p:nvPr/>
        </p:nvSpPr>
        <p:spPr>
          <a:xfrm>
            <a:off x="210731" y="4641425"/>
            <a:ext cx="2126578" cy="923330"/>
          </a:xfrm>
          <a:prstGeom prst="rect">
            <a:avLst/>
          </a:prstGeom>
          <a:noFill/>
        </p:spPr>
        <p:txBody>
          <a:bodyPr wrap="square" rtlCol="0">
            <a:spAutoFit/>
          </a:bodyPr>
          <a:lstStyle/>
          <a:p>
            <a:r>
              <a:rPr lang="en-US" dirty="0"/>
              <a:t>Degree of node </a:t>
            </a:r>
            <a:r>
              <a:rPr lang="en-US" dirty="0" err="1"/>
              <a:t>i</a:t>
            </a:r>
            <a:r>
              <a:rPr lang="en-US" dirty="0"/>
              <a:t> after some time interval</a:t>
            </a:r>
          </a:p>
        </p:txBody>
      </p:sp>
      <p:cxnSp>
        <p:nvCxnSpPr>
          <p:cNvPr id="14" name="Straight Arrow Connector 13">
            <a:extLst>
              <a:ext uri="{FF2B5EF4-FFF2-40B4-BE49-F238E27FC236}">
                <a16:creationId xmlns:a16="http://schemas.microsoft.com/office/drawing/2014/main" id="{905B8DC7-1430-D3FD-C20D-5F0B533CE031}"/>
              </a:ext>
            </a:extLst>
          </p:cNvPr>
          <p:cNvCxnSpPr>
            <a:cxnSpLocks/>
          </p:cNvCxnSpPr>
          <p:nvPr/>
        </p:nvCxnSpPr>
        <p:spPr>
          <a:xfrm flipH="1" flipV="1">
            <a:off x="5750135" y="4081400"/>
            <a:ext cx="1410686" cy="65469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EDDF189-EACF-5D38-C015-F899A5CDCF03}"/>
              </a:ext>
            </a:extLst>
          </p:cNvPr>
          <p:cNvSpPr txBox="1"/>
          <p:nvPr/>
        </p:nvSpPr>
        <p:spPr>
          <a:xfrm>
            <a:off x="5750135" y="4694710"/>
            <a:ext cx="2910330" cy="1477328"/>
          </a:xfrm>
          <a:prstGeom prst="rect">
            <a:avLst/>
          </a:prstGeom>
          <a:noFill/>
        </p:spPr>
        <p:txBody>
          <a:bodyPr wrap="square" rtlCol="0">
            <a:spAutoFit/>
          </a:bodyPr>
          <a:lstStyle/>
          <a:p>
            <a:r>
              <a:rPr lang="en-US" dirty="0"/>
              <a:t>During the time interval new node arrives and brings m edges and probability of m edges to connect node </a:t>
            </a:r>
            <a:r>
              <a:rPr lang="en-US" dirty="0" err="1"/>
              <a:t>i</a:t>
            </a:r>
            <a:r>
              <a:rPr lang="en-US" dirty="0"/>
              <a:t> is P(k</a:t>
            </a:r>
            <a:r>
              <a:rPr lang="en-US" baseline="-25000" dirty="0"/>
              <a:t>i </a:t>
            </a:r>
            <a:r>
              <a:rPr lang="en-US" dirty="0"/>
              <a:t>)</a:t>
            </a:r>
          </a:p>
        </p:txBody>
      </p:sp>
    </p:spTree>
    <p:extLst>
      <p:ext uri="{BB962C8B-B14F-4D97-AF65-F5344CB8AC3E}">
        <p14:creationId xmlns:p14="http://schemas.microsoft.com/office/powerpoint/2010/main" val="25778887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Preferential Attachment Model</a:t>
            </a:r>
          </a:p>
        </p:txBody>
      </p:sp>
      <p:grpSp>
        <p:nvGrpSpPr>
          <p:cNvPr id="20" name="Group 19">
            <a:extLst>
              <a:ext uri="{FF2B5EF4-FFF2-40B4-BE49-F238E27FC236}">
                <a16:creationId xmlns:a16="http://schemas.microsoft.com/office/drawing/2014/main" id="{36EC23B9-914A-B28D-EA13-979D838064A4}"/>
              </a:ext>
            </a:extLst>
          </p:cNvPr>
          <p:cNvGrpSpPr/>
          <p:nvPr/>
        </p:nvGrpSpPr>
        <p:grpSpPr>
          <a:xfrm>
            <a:off x="483535" y="1087403"/>
            <a:ext cx="6378575" cy="1600200"/>
            <a:chOff x="483535" y="1210235"/>
            <a:chExt cx="6378575" cy="1600200"/>
          </a:xfrm>
        </p:grpSpPr>
        <p:pic>
          <p:nvPicPr>
            <p:cNvPr id="7" name="Picture 6">
              <a:extLst>
                <a:ext uri="{FF2B5EF4-FFF2-40B4-BE49-F238E27FC236}">
                  <a16:creationId xmlns:a16="http://schemas.microsoft.com/office/drawing/2014/main" id="{B047CFB3-486D-5D54-6FA9-AF51C3400AFD}"/>
                </a:ext>
              </a:extLst>
            </p:cNvPr>
            <p:cNvPicPr>
              <a:picLocks noChangeAspect="1"/>
            </p:cNvPicPr>
            <p:nvPr/>
          </p:nvPicPr>
          <p:blipFill>
            <a:blip r:embed="rId2"/>
            <a:stretch>
              <a:fillRect/>
            </a:stretch>
          </p:blipFill>
          <p:spPr>
            <a:xfrm>
              <a:off x="483535" y="1210235"/>
              <a:ext cx="6378575" cy="1600200"/>
            </a:xfrm>
            <a:prstGeom prst="rect">
              <a:avLst/>
            </a:prstGeom>
          </p:spPr>
        </p:pic>
        <p:sp>
          <p:nvSpPr>
            <p:cNvPr id="8" name="Rectangle 7">
              <a:extLst>
                <a:ext uri="{FF2B5EF4-FFF2-40B4-BE49-F238E27FC236}">
                  <a16:creationId xmlns:a16="http://schemas.microsoft.com/office/drawing/2014/main" id="{1AE5A045-BE58-E918-5A8E-744DA97DCC4D}"/>
                </a:ext>
              </a:extLst>
            </p:cNvPr>
            <p:cNvSpPr/>
            <p:nvPr/>
          </p:nvSpPr>
          <p:spPr>
            <a:xfrm>
              <a:off x="4343400" y="2581835"/>
              <a:ext cx="215153" cy="215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j</a:t>
              </a:r>
            </a:p>
          </p:txBody>
        </p:sp>
        <p:sp>
          <p:nvSpPr>
            <p:cNvPr id="9" name="TextBox 8">
              <a:extLst>
                <a:ext uri="{FF2B5EF4-FFF2-40B4-BE49-F238E27FC236}">
                  <a16:creationId xmlns:a16="http://schemas.microsoft.com/office/drawing/2014/main" id="{B666A874-7334-B6CF-5916-99F57C840DFF}"/>
                </a:ext>
              </a:extLst>
            </p:cNvPr>
            <p:cNvSpPr txBox="1"/>
            <p:nvPr/>
          </p:nvSpPr>
          <p:spPr>
            <a:xfrm>
              <a:off x="4278923" y="2564214"/>
              <a:ext cx="215123" cy="246221"/>
            </a:xfrm>
            <a:prstGeom prst="rect">
              <a:avLst/>
            </a:prstGeom>
            <a:noFill/>
          </p:spPr>
          <p:txBody>
            <a:bodyPr wrap="none" rtlCol="0">
              <a:spAutoFit/>
            </a:bodyPr>
            <a:lstStyle/>
            <a:p>
              <a:r>
                <a:rPr lang="en-US" sz="1000" dirty="0"/>
                <a:t>j</a:t>
              </a:r>
            </a:p>
          </p:txBody>
        </p:sp>
        <p:sp>
          <p:nvSpPr>
            <p:cNvPr id="19" name="Rectangle 18">
              <a:extLst>
                <a:ext uri="{FF2B5EF4-FFF2-40B4-BE49-F238E27FC236}">
                  <a16:creationId xmlns:a16="http://schemas.microsoft.com/office/drawing/2014/main" id="{3B5BD9D3-D68C-604A-17B1-84AF9C9A4332}"/>
                </a:ext>
              </a:extLst>
            </p:cNvPr>
            <p:cNvSpPr/>
            <p:nvPr/>
          </p:nvSpPr>
          <p:spPr>
            <a:xfrm>
              <a:off x="4125642" y="2581835"/>
              <a:ext cx="45719" cy="215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j</a:t>
              </a:r>
            </a:p>
          </p:txBody>
        </p:sp>
        <p:sp>
          <p:nvSpPr>
            <p:cNvPr id="10" name="TextBox 9">
              <a:extLst>
                <a:ext uri="{FF2B5EF4-FFF2-40B4-BE49-F238E27FC236}">
                  <a16:creationId xmlns:a16="http://schemas.microsoft.com/office/drawing/2014/main" id="{FF7EE5A1-554E-583F-11B8-FEA4A603E1BC}"/>
                </a:ext>
              </a:extLst>
            </p:cNvPr>
            <p:cNvSpPr txBox="1"/>
            <p:nvPr/>
          </p:nvSpPr>
          <p:spPr>
            <a:xfrm>
              <a:off x="4063770" y="2564213"/>
              <a:ext cx="215123" cy="246221"/>
            </a:xfrm>
            <a:prstGeom prst="rect">
              <a:avLst/>
            </a:prstGeom>
            <a:noFill/>
          </p:spPr>
          <p:txBody>
            <a:bodyPr wrap="none" rtlCol="0">
              <a:spAutoFit/>
            </a:bodyPr>
            <a:lstStyle/>
            <a:p>
              <a:r>
                <a:rPr lang="en-US" sz="1000" dirty="0"/>
                <a:t>j</a:t>
              </a:r>
            </a:p>
          </p:txBody>
        </p:sp>
      </p:grpSp>
      <p:grpSp>
        <p:nvGrpSpPr>
          <p:cNvPr id="12" name="Group 11">
            <a:extLst>
              <a:ext uri="{FF2B5EF4-FFF2-40B4-BE49-F238E27FC236}">
                <a16:creationId xmlns:a16="http://schemas.microsoft.com/office/drawing/2014/main" id="{F1DB972C-D42D-318C-852A-9001529739B7}"/>
              </a:ext>
            </a:extLst>
          </p:cNvPr>
          <p:cNvGrpSpPr/>
          <p:nvPr/>
        </p:nvGrpSpPr>
        <p:grpSpPr>
          <a:xfrm>
            <a:off x="483535" y="2811439"/>
            <a:ext cx="7495631" cy="4021093"/>
            <a:chOff x="483535" y="2811439"/>
            <a:chExt cx="7495631" cy="4021093"/>
          </a:xfrm>
        </p:grpSpPr>
        <p:pic>
          <p:nvPicPr>
            <p:cNvPr id="22" name="Picture 21">
              <a:extLst>
                <a:ext uri="{FF2B5EF4-FFF2-40B4-BE49-F238E27FC236}">
                  <a16:creationId xmlns:a16="http://schemas.microsoft.com/office/drawing/2014/main" id="{750771FA-9E8F-75B2-9F94-244D91C0C4D5}"/>
                </a:ext>
              </a:extLst>
            </p:cNvPr>
            <p:cNvPicPr>
              <a:picLocks noChangeAspect="1"/>
            </p:cNvPicPr>
            <p:nvPr/>
          </p:nvPicPr>
          <p:blipFill>
            <a:blip r:embed="rId3"/>
            <a:stretch>
              <a:fillRect/>
            </a:stretch>
          </p:blipFill>
          <p:spPr>
            <a:xfrm>
              <a:off x="1274020" y="2811439"/>
              <a:ext cx="6705146" cy="4021093"/>
            </a:xfrm>
            <a:prstGeom prst="rect">
              <a:avLst/>
            </a:prstGeom>
          </p:spPr>
        </p:pic>
        <p:sp>
          <p:nvSpPr>
            <p:cNvPr id="3" name="Rectangle 2">
              <a:extLst>
                <a:ext uri="{FF2B5EF4-FFF2-40B4-BE49-F238E27FC236}">
                  <a16:creationId xmlns:a16="http://schemas.microsoft.com/office/drawing/2014/main" id="{B3431B27-45DB-6A0C-1BAC-C12B83B265DD}"/>
                </a:ext>
              </a:extLst>
            </p:cNvPr>
            <p:cNvSpPr/>
            <p:nvPr/>
          </p:nvSpPr>
          <p:spPr>
            <a:xfrm>
              <a:off x="483535" y="4809506"/>
              <a:ext cx="7304631" cy="2023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1347B3-5ECA-0DFF-8888-941A79852C4F}"/>
                </a:ext>
              </a:extLst>
            </p:cNvPr>
            <p:cNvSpPr/>
            <p:nvPr/>
          </p:nvSpPr>
          <p:spPr>
            <a:xfrm>
              <a:off x="4929773" y="4645974"/>
              <a:ext cx="51105" cy="1079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3D01FE-2DD3-5B41-6FB3-2D1D0B5C90D5}"/>
                </a:ext>
              </a:extLst>
            </p:cNvPr>
            <p:cNvSpPr/>
            <p:nvPr/>
          </p:nvSpPr>
          <p:spPr>
            <a:xfrm>
              <a:off x="5111909" y="4619958"/>
              <a:ext cx="51105" cy="1079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18F070-A873-BACA-193D-F66791C3ABCE}"/>
                </a:ext>
              </a:extLst>
            </p:cNvPr>
            <p:cNvSpPr txBox="1"/>
            <p:nvPr/>
          </p:nvSpPr>
          <p:spPr>
            <a:xfrm>
              <a:off x="5055788" y="4574369"/>
              <a:ext cx="215123" cy="246221"/>
            </a:xfrm>
            <a:prstGeom prst="rect">
              <a:avLst/>
            </a:prstGeom>
            <a:noFill/>
          </p:spPr>
          <p:txBody>
            <a:bodyPr wrap="none" rtlCol="0">
              <a:spAutoFit/>
            </a:bodyPr>
            <a:lstStyle/>
            <a:p>
              <a:r>
                <a:rPr lang="en-US" sz="1000" dirty="0"/>
                <a:t>j</a:t>
              </a:r>
            </a:p>
          </p:txBody>
        </p:sp>
        <p:sp>
          <p:nvSpPr>
            <p:cNvPr id="5" name="TextBox 4">
              <a:extLst>
                <a:ext uri="{FF2B5EF4-FFF2-40B4-BE49-F238E27FC236}">
                  <a16:creationId xmlns:a16="http://schemas.microsoft.com/office/drawing/2014/main" id="{005B82F2-D6B9-FFC3-E3A4-52629FBABBC2}"/>
                </a:ext>
              </a:extLst>
            </p:cNvPr>
            <p:cNvSpPr txBox="1"/>
            <p:nvPr/>
          </p:nvSpPr>
          <p:spPr>
            <a:xfrm>
              <a:off x="4840635" y="4574368"/>
              <a:ext cx="215123" cy="246221"/>
            </a:xfrm>
            <a:prstGeom prst="rect">
              <a:avLst/>
            </a:prstGeom>
            <a:noFill/>
          </p:spPr>
          <p:txBody>
            <a:bodyPr wrap="none" rtlCol="0">
              <a:spAutoFit/>
            </a:bodyPr>
            <a:lstStyle/>
            <a:p>
              <a:r>
                <a:rPr lang="en-US" sz="1000" dirty="0"/>
                <a:t>j</a:t>
              </a:r>
            </a:p>
          </p:txBody>
        </p:sp>
      </p:grpSp>
      <p:sp>
        <p:nvSpPr>
          <p:cNvPr id="13" name="TextBox 12">
            <a:extLst>
              <a:ext uri="{FF2B5EF4-FFF2-40B4-BE49-F238E27FC236}">
                <a16:creationId xmlns:a16="http://schemas.microsoft.com/office/drawing/2014/main" id="{48CC1519-256E-5D41-0FC3-E7ACFB9AE353}"/>
              </a:ext>
            </a:extLst>
          </p:cNvPr>
          <p:cNvSpPr txBox="1"/>
          <p:nvPr/>
        </p:nvSpPr>
        <p:spPr>
          <a:xfrm>
            <a:off x="292535" y="4806029"/>
            <a:ext cx="5928546" cy="923330"/>
          </a:xfrm>
          <a:prstGeom prst="rect">
            <a:avLst/>
          </a:prstGeom>
          <a:noFill/>
        </p:spPr>
        <p:txBody>
          <a:bodyPr wrap="none" rtlCol="0">
            <a:spAutoFit/>
          </a:bodyPr>
          <a:lstStyle/>
          <a:p>
            <a:r>
              <a:rPr lang="en-US" dirty="0"/>
              <a:t>Plug in values from above</a:t>
            </a:r>
          </a:p>
          <a:p>
            <a:r>
              <a:rPr lang="en-US" dirty="0"/>
              <a:t>Total degree = total edges * 2</a:t>
            </a:r>
          </a:p>
          <a:p>
            <a:r>
              <a:rPr lang="en-US" dirty="0"/>
              <a:t>Total edges = edges added in each interval (m) * total time (t)</a:t>
            </a:r>
          </a:p>
        </p:txBody>
      </p:sp>
    </p:spTree>
    <p:extLst>
      <p:ext uri="{BB962C8B-B14F-4D97-AF65-F5344CB8AC3E}">
        <p14:creationId xmlns:p14="http://schemas.microsoft.com/office/powerpoint/2010/main" val="221505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C1EBB6A-2698-C7D2-7875-2EDE7601A971}"/>
              </a:ext>
            </a:extLst>
          </p:cNvPr>
          <p:cNvSpPr txBox="1">
            <a:spLocks noChangeArrowheads="1"/>
          </p:cNvSpPr>
          <p:nvPr/>
        </p:nvSpPr>
        <p:spPr>
          <a:xfrm>
            <a:off x="533400" y="381000"/>
            <a:ext cx="8229600" cy="530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Random Graphs</a:t>
            </a:r>
          </a:p>
        </p:txBody>
      </p:sp>
      <p:sp>
        <p:nvSpPr>
          <p:cNvPr id="2" name="TextBox 15">
            <a:extLst>
              <a:ext uri="{FF2B5EF4-FFF2-40B4-BE49-F238E27FC236}">
                <a16:creationId xmlns:a16="http://schemas.microsoft.com/office/drawing/2014/main" id="{E2EC39E1-DF67-33B4-013E-64F63C550786}"/>
              </a:ext>
            </a:extLst>
          </p:cNvPr>
          <p:cNvSpPr txBox="1">
            <a:spLocks noChangeArrowheads="1"/>
          </p:cNvSpPr>
          <p:nvPr/>
        </p:nvSpPr>
        <p:spPr bwMode="auto">
          <a:xfrm>
            <a:off x="654692" y="2738145"/>
            <a:ext cx="213231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sz="2200" dirty="0">
                <a:latin typeface="Arial" panose="020B0604020202020204" pitchFamily="34" charset="0"/>
              </a:rPr>
              <a:t>p=1/6       N=12</a:t>
            </a:r>
          </a:p>
        </p:txBody>
      </p:sp>
      <p:sp>
        <p:nvSpPr>
          <p:cNvPr id="3" name="TextBox 1">
            <a:extLst>
              <a:ext uri="{FF2B5EF4-FFF2-40B4-BE49-F238E27FC236}">
                <a16:creationId xmlns:a16="http://schemas.microsoft.com/office/drawing/2014/main" id="{C5BD3D12-6F13-A5BD-EA14-374CF82D997B}"/>
              </a:ext>
            </a:extLst>
          </p:cNvPr>
          <p:cNvSpPr txBox="1">
            <a:spLocks noChangeArrowheads="1"/>
          </p:cNvSpPr>
          <p:nvPr/>
        </p:nvSpPr>
        <p:spPr bwMode="auto">
          <a:xfrm>
            <a:off x="1144587" y="6119819"/>
            <a:ext cx="576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L=8</a:t>
            </a:r>
          </a:p>
        </p:txBody>
      </p:sp>
      <p:sp>
        <p:nvSpPr>
          <p:cNvPr id="4" name="TextBox 2">
            <a:extLst>
              <a:ext uri="{FF2B5EF4-FFF2-40B4-BE49-F238E27FC236}">
                <a16:creationId xmlns:a16="http://schemas.microsoft.com/office/drawing/2014/main" id="{4110D7E2-3984-5116-C8DB-C9D20F30B269}"/>
              </a:ext>
            </a:extLst>
          </p:cNvPr>
          <p:cNvSpPr txBox="1">
            <a:spLocks noChangeArrowheads="1"/>
          </p:cNvSpPr>
          <p:nvPr/>
        </p:nvSpPr>
        <p:spPr bwMode="auto">
          <a:xfrm>
            <a:off x="4217987" y="6170619"/>
            <a:ext cx="704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L=10</a:t>
            </a:r>
          </a:p>
        </p:txBody>
      </p:sp>
      <p:sp>
        <p:nvSpPr>
          <p:cNvPr id="6" name="TextBox 3">
            <a:extLst>
              <a:ext uri="{FF2B5EF4-FFF2-40B4-BE49-F238E27FC236}">
                <a16:creationId xmlns:a16="http://schemas.microsoft.com/office/drawing/2014/main" id="{22EB3A2C-8D42-604C-650F-F1D65B75C7B5}"/>
              </a:ext>
            </a:extLst>
          </p:cNvPr>
          <p:cNvSpPr txBox="1">
            <a:spLocks noChangeArrowheads="1"/>
          </p:cNvSpPr>
          <p:nvPr/>
        </p:nvSpPr>
        <p:spPr bwMode="auto">
          <a:xfrm>
            <a:off x="7253287" y="6119819"/>
            <a:ext cx="576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L=7</a:t>
            </a:r>
          </a:p>
        </p:txBody>
      </p:sp>
      <p:pic>
        <p:nvPicPr>
          <p:cNvPr id="7" name="Picture 4">
            <a:extLst>
              <a:ext uri="{FF2B5EF4-FFF2-40B4-BE49-F238E27FC236}">
                <a16:creationId xmlns:a16="http://schemas.microsoft.com/office/drawing/2014/main" id="{DFC006E6-BC7A-8462-966C-8B953E2C39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687" y="3282957"/>
            <a:ext cx="8556625"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5F267062-CEF3-73EE-51F2-D9F47E197657}"/>
              </a:ext>
            </a:extLst>
          </p:cNvPr>
          <p:cNvSpPr txBox="1"/>
          <p:nvPr/>
        </p:nvSpPr>
        <p:spPr>
          <a:xfrm>
            <a:off x="376232" y="1086021"/>
            <a:ext cx="9258300" cy="1477328"/>
          </a:xfrm>
          <a:prstGeom prst="rect">
            <a:avLst/>
          </a:prstGeom>
          <a:noFill/>
        </p:spPr>
        <p:txBody>
          <a:bodyPr wrap="square">
            <a:spAutoFit/>
          </a:bodyPr>
          <a:lstStyle/>
          <a:p>
            <a:pPr marL="342900" indent="-342900">
              <a:buFont typeface="Courier New" panose="02070309020205020404" pitchFamily="49" charset="0"/>
              <a:buChar char="o"/>
            </a:pPr>
            <a:r>
              <a:rPr lang="en-US" sz="2200" dirty="0"/>
              <a:t>Consider a  graph with a fixed number of nodes 𝑛</a:t>
            </a:r>
          </a:p>
          <a:p>
            <a:pPr marL="342900" indent="-342900">
              <a:buFont typeface="Courier New" panose="02070309020205020404" pitchFamily="49" charset="0"/>
              <a:buChar char="o"/>
            </a:pPr>
            <a:endParaRPr lang="en-US" sz="2200" dirty="0"/>
          </a:p>
          <a:p>
            <a:pPr marL="342900" indent="-342900">
              <a:buFont typeface="Courier New" panose="02070309020205020404" pitchFamily="49" charset="0"/>
              <a:buChar char="o"/>
            </a:pPr>
            <a:r>
              <a:rPr lang="en-US" sz="2200" dirty="0"/>
              <a:t>Any of the n(n-1) edges can be formed independently, with probability p </a:t>
            </a:r>
          </a:p>
          <a:p>
            <a:endParaRPr lang="en-US" sz="2400" dirty="0"/>
          </a:p>
        </p:txBody>
      </p:sp>
    </p:spTree>
    <p:extLst>
      <p:ext uri="{BB962C8B-B14F-4D97-AF65-F5344CB8AC3E}">
        <p14:creationId xmlns:p14="http://schemas.microsoft.com/office/powerpoint/2010/main" val="30741324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Preferential Attachment Model</a:t>
            </a:r>
          </a:p>
        </p:txBody>
      </p:sp>
      <p:grpSp>
        <p:nvGrpSpPr>
          <p:cNvPr id="12" name="Group 11">
            <a:extLst>
              <a:ext uri="{FF2B5EF4-FFF2-40B4-BE49-F238E27FC236}">
                <a16:creationId xmlns:a16="http://schemas.microsoft.com/office/drawing/2014/main" id="{F1DB972C-D42D-318C-852A-9001529739B7}"/>
              </a:ext>
            </a:extLst>
          </p:cNvPr>
          <p:cNvGrpSpPr/>
          <p:nvPr/>
        </p:nvGrpSpPr>
        <p:grpSpPr>
          <a:xfrm>
            <a:off x="1274020" y="1246601"/>
            <a:ext cx="6705146" cy="4021093"/>
            <a:chOff x="1274020" y="2811439"/>
            <a:chExt cx="6705146" cy="4021093"/>
          </a:xfrm>
        </p:grpSpPr>
        <p:pic>
          <p:nvPicPr>
            <p:cNvPr id="22" name="Picture 21">
              <a:extLst>
                <a:ext uri="{FF2B5EF4-FFF2-40B4-BE49-F238E27FC236}">
                  <a16:creationId xmlns:a16="http://schemas.microsoft.com/office/drawing/2014/main" id="{750771FA-9E8F-75B2-9F94-244D91C0C4D5}"/>
                </a:ext>
              </a:extLst>
            </p:cNvPr>
            <p:cNvPicPr>
              <a:picLocks noChangeAspect="1"/>
            </p:cNvPicPr>
            <p:nvPr/>
          </p:nvPicPr>
          <p:blipFill>
            <a:blip r:embed="rId2"/>
            <a:stretch>
              <a:fillRect/>
            </a:stretch>
          </p:blipFill>
          <p:spPr>
            <a:xfrm>
              <a:off x="1274020" y="2811439"/>
              <a:ext cx="6705146" cy="4021093"/>
            </a:xfrm>
            <a:prstGeom prst="rect">
              <a:avLst/>
            </a:prstGeom>
          </p:spPr>
        </p:pic>
        <p:sp>
          <p:nvSpPr>
            <p:cNvPr id="6" name="Rectangle 5">
              <a:extLst>
                <a:ext uri="{FF2B5EF4-FFF2-40B4-BE49-F238E27FC236}">
                  <a16:creationId xmlns:a16="http://schemas.microsoft.com/office/drawing/2014/main" id="{6A1347B3-5ECA-0DFF-8888-941A79852C4F}"/>
                </a:ext>
              </a:extLst>
            </p:cNvPr>
            <p:cNvSpPr/>
            <p:nvPr/>
          </p:nvSpPr>
          <p:spPr>
            <a:xfrm>
              <a:off x="4929773" y="4645974"/>
              <a:ext cx="51105" cy="1079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3D01FE-2DD3-5B41-6FB3-2D1D0B5C90D5}"/>
                </a:ext>
              </a:extLst>
            </p:cNvPr>
            <p:cNvSpPr/>
            <p:nvPr/>
          </p:nvSpPr>
          <p:spPr>
            <a:xfrm>
              <a:off x="5111909" y="4619958"/>
              <a:ext cx="51105" cy="1079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18F070-A873-BACA-193D-F66791C3ABCE}"/>
                </a:ext>
              </a:extLst>
            </p:cNvPr>
            <p:cNvSpPr txBox="1"/>
            <p:nvPr/>
          </p:nvSpPr>
          <p:spPr>
            <a:xfrm>
              <a:off x="5055788" y="4574369"/>
              <a:ext cx="215123" cy="246221"/>
            </a:xfrm>
            <a:prstGeom prst="rect">
              <a:avLst/>
            </a:prstGeom>
            <a:noFill/>
          </p:spPr>
          <p:txBody>
            <a:bodyPr wrap="none" rtlCol="0">
              <a:spAutoFit/>
            </a:bodyPr>
            <a:lstStyle/>
            <a:p>
              <a:r>
                <a:rPr lang="en-US" sz="1000" dirty="0"/>
                <a:t>j</a:t>
              </a:r>
            </a:p>
          </p:txBody>
        </p:sp>
        <p:sp>
          <p:nvSpPr>
            <p:cNvPr id="5" name="TextBox 4">
              <a:extLst>
                <a:ext uri="{FF2B5EF4-FFF2-40B4-BE49-F238E27FC236}">
                  <a16:creationId xmlns:a16="http://schemas.microsoft.com/office/drawing/2014/main" id="{005B82F2-D6B9-FFC3-E3A4-52629FBABBC2}"/>
                </a:ext>
              </a:extLst>
            </p:cNvPr>
            <p:cNvSpPr txBox="1"/>
            <p:nvPr/>
          </p:nvSpPr>
          <p:spPr>
            <a:xfrm>
              <a:off x="4840635" y="4574368"/>
              <a:ext cx="215123" cy="246221"/>
            </a:xfrm>
            <a:prstGeom prst="rect">
              <a:avLst/>
            </a:prstGeom>
            <a:noFill/>
          </p:spPr>
          <p:txBody>
            <a:bodyPr wrap="none" rtlCol="0">
              <a:spAutoFit/>
            </a:bodyPr>
            <a:lstStyle/>
            <a:p>
              <a:r>
                <a:rPr lang="en-US" sz="1000" dirty="0"/>
                <a:t>j</a:t>
              </a:r>
            </a:p>
          </p:txBody>
        </p:sp>
      </p:grpSp>
      <p:cxnSp>
        <p:nvCxnSpPr>
          <p:cNvPr id="15" name="Straight Arrow Connector 14">
            <a:extLst>
              <a:ext uri="{FF2B5EF4-FFF2-40B4-BE49-F238E27FC236}">
                <a16:creationId xmlns:a16="http://schemas.microsoft.com/office/drawing/2014/main" id="{2BBF54F3-B6CE-0C9B-6E41-758C855CE1A2}"/>
              </a:ext>
            </a:extLst>
          </p:cNvPr>
          <p:cNvCxnSpPr>
            <a:cxnSpLocks/>
          </p:cNvCxnSpPr>
          <p:nvPr/>
        </p:nvCxnSpPr>
        <p:spPr>
          <a:xfrm flipH="1" flipV="1">
            <a:off x="4948196" y="3429000"/>
            <a:ext cx="1635484" cy="38404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5F05F74-DF00-88A5-F09F-D9B4718443A3}"/>
              </a:ext>
            </a:extLst>
          </p:cNvPr>
          <p:cNvSpPr txBox="1"/>
          <p:nvPr/>
        </p:nvSpPr>
        <p:spPr>
          <a:xfrm>
            <a:off x="6656833" y="3621024"/>
            <a:ext cx="2176272" cy="923330"/>
          </a:xfrm>
          <a:prstGeom prst="rect">
            <a:avLst/>
          </a:prstGeom>
          <a:noFill/>
        </p:spPr>
        <p:txBody>
          <a:bodyPr wrap="square" rtlCol="0">
            <a:spAutoFit/>
          </a:bodyPr>
          <a:lstStyle/>
          <a:p>
            <a:r>
              <a:rPr lang="en-US" dirty="0"/>
              <a:t>When node is just added it’s degree is m</a:t>
            </a:r>
          </a:p>
        </p:txBody>
      </p:sp>
      <p:sp>
        <p:nvSpPr>
          <p:cNvPr id="18" name="TextBox 17">
            <a:extLst>
              <a:ext uri="{FF2B5EF4-FFF2-40B4-BE49-F238E27FC236}">
                <a16:creationId xmlns:a16="http://schemas.microsoft.com/office/drawing/2014/main" id="{0746A399-DB1C-3472-DE88-1C439A002E4D}"/>
              </a:ext>
            </a:extLst>
          </p:cNvPr>
          <p:cNvSpPr txBox="1"/>
          <p:nvPr/>
        </p:nvSpPr>
        <p:spPr>
          <a:xfrm>
            <a:off x="1956817" y="3721484"/>
            <a:ext cx="1828800" cy="584775"/>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With separation of variables</a:t>
            </a:r>
          </a:p>
        </p:txBody>
      </p:sp>
    </p:spTree>
    <p:extLst>
      <p:ext uri="{BB962C8B-B14F-4D97-AF65-F5344CB8AC3E}">
        <p14:creationId xmlns:p14="http://schemas.microsoft.com/office/powerpoint/2010/main" val="7164895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Preferential Attachment Model</a:t>
            </a:r>
          </a:p>
        </p:txBody>
      </p:sp>
      <p:pic>
        <p:nvPicPr>
          <p:cNvPr id="4" name="Picture 3">
            <a:extLst>
              <a:ext uri="{FF2B5EF4-FFF2-40B4-BE49-F238E27FC236}">
                <a16:creationId xmlns:a16="http://schemas.microsoft.com/office/drawing/2014/main" id="{6E9CD4A6-44EB-CF03-393C-8BF9AA9A3720}"/>
              </a:ext>
            </a:extLst>
          </p:cNvPr>
          <p:cNvPicPr>
            <a:picLocks noChangeAspect="1"/>
          </p:cNvPicPr>
          <p:nvPr/>
        </p:nvPicPr>
        <p:blipFill>
          <a:blip r:embed="rId3"/>
          <a:stretch>
            <a:fillRect/>
          </a:stretch>
        </p:blipFill>
        <p:spPr>
          <a:xfrm>
            <a:off x="1320800" y="838200"/>
            <a:ext cx="6502400" cy="5766834"/>
          </a:xfrm>
          <a:prstGeom prst="rect">
            <a:avLst/>
          </a:prstGeom>
        </p:spPr>
      </p:pic>
      <p:sp>
        <p:nvSpPr>
          <p:cNvPr id="5" name="TextBox 4">
            <a:extLst>
              <a:ext uri="{FF2B5EF4-FFF2-40B4-BE49-F238E27FC236}">
                <a16:creationId xmlns:a16="http://schemas.microsoft.com/office/drawing/2014/main" id="{EBF14BCE-AFDC-D22C-7637-15B8262C6016}"/>
              </a:ext>
            </a:extLst>
          </p:cNvPr>
          <p:cNvSpPr txBox="1"/>
          <p:nvPr/>
        </p:nvSpPr>
        <p:spPr>
          <a:xfrm>
            <a:off x="241017" y="6420368"/>
            <a:ext cx="2159566"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What do you see?</a:t>
            </a:r>
          </a:p>
        </p:txBody>
      </p:sp>
    </p:spTree>
    <p:extLst>
      <p:ext uri="{BB962C8B-B14F-4D97-AF65-F5344CB8AC3E}">
        <p14:creationId xmlns:p14="http://schemas.microsoft.com/office/powerpoint/2010/main" val="103257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Preferential Attachment Model</a:t>
            </a:r>
          </a:p>
        </p:txBody>
      </p:sp>
      <p:pic>
        <p:nvPicPr>
          <p:cNvPr id="6" name="Picture 5">
            <a:extLst>
              <a:ext uri="{FF2B5EF4-FFF2-40B4-BE49-F238E27FC236}">
                <a16:creationId xmlns:a16="http://schemas.microsoft.com/office/drawing/2014/main" id="{812B55B3-98C5-DDBD-5757-8EEEAA4DA1E6}"/>
              </a:ext>
            </a:extLst>
          </p:cNvPr>
          <p:cNvPicPr>
            <a:picLocks noChangeAspect="1"/>
          </p:cNvPicPr>
          <p:nvPr/>
        </p:nvPicPr>
        <p:blipFill>
          <a:blip r:embed="rId3"/>
          <a:stretch>
            <a:fillRect/>
          </a:stretch>
        </p:blipFill>
        <p:spPr>
          <a:xfrm>
            <a:off x="1618937" y="1192942"/>
            <a:ext cx="5906125" cy="5665058"/>
          </a:xfrm>
          <a:prstGeom prst="rect">
            <a:avLst/>
          </a:prstGeom>
        </p:spPr>
      </p:pic>
      <p:sp>
        <p:nvSpPr>
          <p:cNvPr id="7" name="TextBox 6">
            <a:extLst>
              <a:ext uri="{FF2B5EF4-FFF2-40B4-BE49-F238E27FC236}">
                <a16:creationId xmlns:a16="http://schemas.microsoft.com/office/drawing/2014/main" id="{C8446E0B-DEEB-FFF9-49B7-D3C4EA4DA316}"/>
              </a:ext>
            </a:extLst>
          </p:cNvPr>
          <p:cNvSpPr txBox="1"/>
          <p:nvPr/>
        </p:nvSpPr>
        <p:spPr>
          <a:xfrm>
            <a:off x="241017" y="5865571"/>
            <a:ext cx="689612"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m=1</a:t>
            </a:r>
          </a:p>
        </p:txBody>
      </p:sp>
      <p:sp>
        <p:nvSpPr>
          <p:cNvPr id="8" name="TextBox 7">
            <a:extLst>
              <a:ext uri="{FF2B5EF4-FFF2-40B4-BE49-F238E27FC236}">
                <a16:creationId xmlns:a16="http://schemas.microsoft.com/office/drawing/2014/main" id="{BB51EFAE-16C8-5D57-D53D-AFA08EAD504B}"/>
              </a:ext>
            </a:extLst>
          </p:cNvPr>
          <p:cNvSpPr txBox="1"/>
          <p:nvPr/>
        </p:nvSpPr>
        <p:spPr>
          <a:xfrm>
            <a:off x="241017" y="6420368"/>
            <a:ext cx="2159566"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What do you see?</a:t>
            </a:r>
          </a:p>
        </p:txBody>
      </p:sp>
    </p:spTree>
    <p:extLst>
      <p:ext uri="{BB962C8B-B14F-4D97-AF65-F5344CB8AC3E}">
        <p14:creationId xmlns:p14="http://schemas.microsoft.com/office/powerpoint/2010/main" val="111640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social networks, it’s nice to be a hub</a:t>
            </a:r>
          </a:p>
        </p:txBody>
      </p:sp>
      <p:graphicFrame>
        <p:nvGraphicFramePr>
          <p:cNvPr id="147458" name="Object 2"/>
          <p:cNvGraphicFramePr>
            <a:graphicFrameLocks noChangeAspect="1"/>
          </p:cNvGraphicFramePr>
          <p:nvPr/>
        </p:nvGraphicFramePr>
        <p:xfrm>
          <a:off x="5638800" y="5334000"/>
          <a:ext cx="1511300" cy="1524000"/>
        </p:xfrm>
        <a:graphic>
          <a:graphicData uri="http://schemas.openxmlformats.org/presentationml/2006/ole">
            <mc:AlternateContent xmlns:mc="http://schemas.openxmlformats.org/markup-compatibility/2006">
              <mc:Choice xmlns:v="urn:schemas-microsoft-com:vml" Requires="v">
                <p:oleObj name="Image" r:id="rId2" imgW="1173284" imgH="1182626" progId="PhotoshopElements.Image.2">
                  <p:embed/>
                </p:oleObj>
              </mc:Choice>
              <mc:Fallback>
                <p:oleObj name="Image" r:id="rId2" imgW="1173284" imgH="1182626" progId="PhotoshopElements.Image.2">
                  <p:embed/>
                  <p:pic>
                    <p:nvPicPr>
                      <p:cNvPr id="14745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334000"/>
                        <a:ext cx="15113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7459" name="Object 3"/>
          <p:cNvGraphicFramePr>
            <a:graphicFrameLocks noChangeAspect="1"/>
          </p:cNvGraphicFramePr>
          <p:nvPr/>
        </p:nvGraphicFramePr>
        <p:xfrm>
          <a:off x="2895600" y="1447800"/>
          <a:ext cx="1376363" cy="1447800"/>
        </p:xfrm>
        <a:graphic>
          <a:graphicData uri="http://schemas.openxmlformats.org/presentationml/2006/ole">
            <mc:AlternateContent xmlns:mc="http://schemas.openxmlformats.org/markup-compatibility/2006">
              <mc:Choice xmlns:v="urn:schemas-microsoft-com:vml" Requires="v">
                <p:oleObj name="Image" r:id="rId4" imgW="1218996" imgH="1282993" progId="PhotoshopElements.Image.2">
                  <p:embed/>
                </p:oleObj>
              </mc:Choice>
              <mc:Fallback>
                <p:oleObj name="Image" r:id="rId4" imgW="1218996" imgH="1282993" progId="PhotoshopElements.Image.2">
                  <p:embed/>
                  <p:pic>
                    <p:nvPicPr>
                      <p:cNvPr id="14745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447800"/>
                        <a:ext cx="137636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7460" name="Object 4"/>
          <p:cNvGraphicFramePr>
            <a:graphicFrameLocks noChangeAspect="1"/>
          </p:cNvGraphicFramePr>
          <p:nvPr/>
        </p:nvGraphicFramePr>
        <p:xfrm>
          <a:off x="5791200" y="3810000"/>
          <a:ext cx="1416050" cy="1447800"/>
        </p:xfrm>
        <a:graphic>
          <a:graphicData uri="http://schemas.openxmlformats.org/presentationml/2006/ole">
            <mc:AlternateContent xmlns:mc="http://schemas.openxmlformats.org/markup-compatibility/2006">
              <mc:Choice xmlns:v="urn:schemas-microsoft-com:vml" Requires="v">
                <p:oleObj name="Image" r:id="rId6" imgW="1209956" imgH="1237281" progId="PhotoshopElements.Image.2">
                  <p:embed/>
                </p:oleObj>
              </mc:Choice>
              <mc:Fallback>
                <p:oleObj name="Image" r:id="rId6" imgW="1209956" imgH="1237281" progId="PhotoshopElements.Image.2">
                  <p:embed/>
                  <p:pic>
                    <p:nvPicPr>
                      <p:cNvPr id="14746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810000"/>
                        <a:ext cx="141605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7461" name="Text Box 11"/>
          <p:cNvSpPr txBox="1">
            <a:spLocks noChangeArrowheads="1"/>
          </p:cNvSpPr>
          <p:nvPr/>
        </p:nvSpPr>
        <p:spPr bwMode="auto">
          <a:xfrm>
            <a:off x="2133600" y="5334000"/>
            <a:ext cx="617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400">
                <a:latin typeface="Verdana" panose="020B0604030504040204" pitchFamily="34" charset="0"/>
              </a:rPr>
              <a:t>mike</a:t>
            </a:r>
          </a:p>
        </p:txBody>
      </p:sp>
      <p:sp>
        <p:nvSpPr>
          <p:cNvPr id="147462" name="Freeform 15"/>
          <p:cNvSpPr>
            <a:spLocks/>
          </p:cNvSpPr>
          <p:nvPr/>
        </p:nvSpPr>
        <p:spPr bwMode="auto">
          <a:xfrm>
            <a:off x="1092200" y="3098800"/>
            <a:ext cx="508000" cy="1320800"/>
          </a:xfrm>
          <a:custGeom>
            <a:avLst/>
            <a:gdLst>
              <a:gd name="T0" fmla="*/ 2147483646 w 320"/>
              <a:gd name="T1" fmla="*/ 2147483646 h 832"/>
              <a:gd name="T2" fmla="*/ 2147483646 w 320"/>
              <a:gd name="T3" fmla="*/ 2147483646 h 832"/>
              <a:gd name="T4" fmla="*/ 2147483646 w 320"/>
              <a:gd name="T5" fmla="*/ 2147483646 h 832"/>
              <a:gd name="T6" fmla="*/ 2147483646 w 320"/>
              <a:gd name="T7" fmla="*/ 2147483646 h 832"/>
              <a:gd name="T8" fmla="*/ 0 60000 65536"/>
              <a:gd name="T9" fmla="*/ 0 60000 65536"/>
              <a:gd name="T10" fmla="*/ 0 60000 65536"/>
              <a:gd name="T11" fmla="*/ 0 60000 65536"/>
              <a:gd name="T12" fmla="*/ 0 w 320"/>
              <a:gd name="T13" fmla="*/ 0 h 832"/>
              <a:gd name="T14" fmla="*/ 320 w 320"/>
              <a:gd name="T15" fmla="*/ 832 h 832"/>
            </a:gdLst>
            <a:ahLst/>
            <a:cxnLst>
              <a:cxn ang="T8">
                <a:pos x="T0" y="T1"/>
              </a:cxn>
              <a:cxn ang="T9">
                <a:pos x="T2" y="T3"/>
              </a:cxn>
              <a:cxn ang="T10">
                <a:pos x="T4" y="T5"/>
              </a:cxn>
              <a:cxn ang="T11">
                <a:pos x="T6" y="T7"/>
              </a:cxn>
            </a:cxnLst>
            <a:rect l="T12" t="T13" r="T14" b="T15"/>
            <a:pathLst>
              <a:path w="320" h="832">
                <a:moveTo>
                  <a:pt x="320" y="832"/>
                </a:moveTo>
                <a:cubicBezTo>
                  <a:pt x="192" y="680"/>
                  <a:pt x="64" y="528"/>
                  <a:pt x="32" y="400"/>
                </a:cubicBezTo>
                <a:cubicBezTo>
                  <a:pt x="0" y="272"/>
                  <a:pt x="112" y="128"/>
                  <a:pt x="128" y="64"/>
                </a:cubicBezTo>
                <a:cubicBezTo>
                  <a:pt x="144" y="0"/>
                  <a:pt x="136" y="8"/>
                  <a:pt x="128" y="16"/>
                </a:cubicBezTo>
              </a:path>
            </a:pathLst>
          </a:custGeom>
          <a:noFill/>
          <a:ln w="38100">
            <a:solidFill>
              <a:schemeClr val="accent2"/>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463" name="Freeform 16"/>
          <p:cNvSpPr>
            <a:spLocks/>
          </p:cNvSpPr>
          <p:nvPr/>
        </p:nvSpPr>
        <p:spPr bwMode="auto">
          <a:xfrm>
            <a:off x="3276600" y="3886200"/>
            <a:ext cx="1447800" cy="1066800"/>
          </a:xfrm>
          <a:custGeom>
            <a:avLst/>
            <a:gdLst>
              <a:gd name="T0" fmla="*/ 0 w 1296"/>
              <a:gd name="T1" fmla="*/ 2147483646 h 432"/>
              <a:gd name="T2" fmla="*/ 2147483646 w 1296"/>
              <a:gd name="T3" fmla="*/ 2147483646 h 432"/>
              <a:gd name="T4" fmla="*/ 2147483646 w 1296"/>
              <a:gd name="T5" fmla="*/ 0 h 432"/>
              <a:gd name="T6" fmla="*/ 0 60000 65536"/>
              <a:gd name="T7" fmla="*/ 0 60000 65536"/>
              <a:gd name="T8" fmla="*/ 0 60000 65536"/>
              <a:gd name="T9" fmla="*/ 0 w 1296"/>
              <a:gd name="T10" fmla="*/ 0 h 432"/>
              <a:gd name="T11" fmla="*/ 1296 w 1296"/>
              <a:gd name="T12" fmla="*/ 432 h 432"/>
            </a:gdLst>
            <a:ahLst/>
            <a:cxnLst>
              <a:cxn ang="T6">
                <a:pos x="T0" y="T1"/>
              </a:cxn>
              <a:cxn ang="T7">
                <a:pos x="T2" y="T3"/>
              </a:cxn>
              <a:cxn ang="T8">
                <a:pos x="T4" y="T5"/>
              </a:cxn>
            </a:cxnLst>
            <a:rect l="T9" t="T10" r="T11" b="T12"/>
            <a:pathLst>
              <a:path w="1296" h="432">
                <a:moveTo>
                  <a:pt x="0" y="432"/>
                </a:moveTo>
                <a:cubicBezTo>
                  <a:pt x="300" y="396"/>
                  <a:pt x="600" y="360"/>
                  <a:pt x="816" y="288"/>
                </a:cubicBezTo>
                <a:cubicBezTo>
                  <a:pt x="1032" y="216"/>
                  <a:pt x="1164" y="108"/>
                  <a:pt x="1296" y="0"/>
                </a:cubicBezTo>
              </a:path>
            </a:pathLst>
          </a:custGeom>
          <a:noFill/>
          <a:ln w="38100">
            <a:solidFill>
              <a:schemeClr val="accent2"/>
            </a:solidFill>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147464" name="Object 5"/>
          <p:cNvGraphicFramePr>
            <a:graphicFrameLocks noChangeAspect="1"/>
          </p:cNvGraphicFramePr>
          <p:nvPr/>
        </p:nvGraphicFramePr>
        <p:xfrm>
          <a:off x="4800600" y="2438400"/>
          <a:ext cx="1063625" cy="1374775"/>
        </p:xfrm>
        <a:graphic>
          <a:graphicData uri="http://schemas.openxmlformats.org/presentationml/2006/ole">
            <mc:AlternateContent xmlns:mc="http://schemas.openxmlformats.org/markup-compatibility/2006">
              <mc:Choice xmlns:v="urn:schemas-microsoft-com:vml" Requires="v">
                <p:oleObj name="Image" r:id="rId8" imgW="1063484" imgH="1374534" progId="PhotoshopElements.Image.2">
                  <p:embed/>
                </p:oleObj>
              </mc:Choice>
              <mc:Fallback>
                <p:oleObj name="Image" r:id="rId8" imgW="1063484" imgH="1374534" progId="PhotoshopElements.Image.2">
                  <p:embed/>
                  <p:pic>
                    <p:nvPicPr>
                      <p:cNvPr id="147464"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2438400"/>
                        <a:ext cx="1063625"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7465" name="Object 6"/>
          <p:cNvGraphicFramePr>
            <a:graphicFrameLocks noChangeAspect="1"/>
          </p:cNvGraphicFramePr>
          <p:nvPr/>
        </p:nvGraphicFramePr>
        <p:xfrm>
          <a:off x="914400" y="1676400"/>
          <a:ext cx="1222375" cy="1344613"/>
        </p:xfrm>
        <a:graphic>
          <a:graphicData uri="http://schemas.openxmlformats.org/presentationml/2006/ole">
            <mc:AlternateContent xmlns:mc="http://schemas.openxmlformats.org/markup-compatibility/2006">
              <mc:Choice xmlns:v="urn:schemas-microsoft-com:vml" Requires="v">
                <p:oleObj name="Image" r:id="rId10" imgW="1222250" imgH="1343829" progId="PhotoshopElements.Image.2">
                  <p:embed/>
                </p:oleObj>
              </mc:Choice>
              <mc:Fallback>
                <p:oleObj name="Image" r:id="rId10" imgW="1222250" imgH="1343829" progId="PhotoshopElements.Image.2">
                  <p:embed/>
                  <p:pic>
                    <p:nvPicPr>
                      <p:cNvPr id="147465"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1676400"/>
                        <a:ext cx="1222375" cy="134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7466" name="Rectangle 27"/>
          <p:cNvSpPr>
            <a:spLocks noChangeArrowheads="1"/>
          </p:cNvSpPr>
          <p:nvPr/>
        </p:nvSpPr>
        <p:spPr bwMode="auto">
          <a:xfrm>
            <a:off x="1905000" y="990600"/>
            <a:ext cx="685800" cy="685800"/>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p>
        </p:txBody>
      </p:sp>
      <p:grpSp>
        <p:nvGrpSpPr>
          <p:cNvPr id="147467" name="Group 30"/>
          <p:cNvGrpSpPr>
            <a:grpSpLocks/>
          </p:cNvGrpSpPr>
          <p:nvPr/>
        </p:nvGrpSpPr>
        <p:grpSpPr bwMode="auto">
          <a:xfrm>
            <a:off x="1371600" y="4572000"/>
            <a:ext cx="1905000" cy="1322388"/>
            <a:chOff x="576" y="3360"/>
            <a:chExt cx="1200" cy="833"/>
          </a:xfrm>
        </p:grpSpPr>
        <p:graphicFrame>
          <p:nvGraphicFramePr>
            <p:cNvPr id="147476" name="Object 7"/>
            <p:cNvGraphicFramePr>
              <a:graphicFrameLocks noChangeAspect="1"/>
            </p:cNvGraphicFramePr>
            <p:nvPr/>
          </p:nvGraphicFramePr>
          <p:xfrm>
            <a:off x="576" y="3360"/>
            <a:ext cx="1104" cy="833"/>
          </p:xfrm>
          <a:graphic>
            <a:graphicData uri="http://schemas.openxmlformats.org/presentationml/2006/ole">
              <mc:AlternateContent xmlns:mc="http://schemas.openxmlformats.org/markup-compatibility/2006">
                <mc:Choice xmlns:v="urn:schemas-microsoft-com:vml" Requires="v">
                  <p:oleObj name="Image" r:id="rId12" imgW="1423057" imgH="1072807" progId="PhotoshopElements.Image.2">
                    <p:embed/>
                  </p:oleObj>
                </mc:Choice>
                <mc:Fallback>
                  <p:oleObj name="Image" r:id="rId12" imgW="1423057" imgH="1072807" progId="PhotoshopElements.Image.2">
                    <p:embed/>
                    <p:pic>
                      <p:nvPicPr>
                        <p:cNvPr id="147476"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6" y="3360"/>
                          <a:ext cx="1104" cy="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7477" name="Rectangle 28"/>
            <p:cNvSpPr>
              <a:spLocks noChangeArrowheads="1"/>
            </p:cNvSpPr>
            <p:nvPr/>
          </p:nvSpPr>
          <p:spPr bwMode="auto">
            <a:xfrm>
              <a:off x="1344" y="3408"/>
              <a:ext cx="432" cy="432"/>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p>
          </p:txBody>
        </p:sp>
      </p:grpSp>
      <p:sp>
        <p:nvSpPr>
          <p:cNvPr id="147468" name="Rectangle 29"/>
          <p:cNvSpPr>
            <a:spLocks noChangeArrowheads="1"/>
          </p:cNvSpPr>
          <p:nvPr/>
        </p:nvSpPr>
        <p:spPr bwMode="auto">
          <a:xfrm>
            <a:off x="6248400" y="1981200"/>
            <a:ext cx="685800" cy="685800"/>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p>
        </p:txBody>
      </p:sp>
      <p:sp>
        <p:nvSpPr>
          <p:cNvPr id="147469" name="Freeform 31"/>
          <p:cNvSpPr>
            <a:spLocks/>
          </p:cNvSpPr>
          <p:nvPr/>
        </p:nvSpPr>
        <p:spPr bwMode="auto">
          <a:xfrm>
            <a:off x="2362200" y="3048000"/>
            <a:ext cx="914400" cy="1371600"/>
          </a:xfrm>
          <a:custGeom>
            <a:avLst/>
            <a:gdLst>
              <a:gd name="T0" fmla="*/ 2147483646 w 576"/>
              <a:gd name="T1" fmla="*/ 0 h 864"/>
              <a:gd name="T2" fmla="*/ 2147483646 w 576"/>
              <a:gd name="T3" fmla="*/ 2147483646 h 864"/>
              <a:gd name="T4" fmla="*/ 0 w 576"/>
              <a:gd name="T5" fmla="*/ 2147483646 h 864"/>
              <a:gd name="T6" fmla="*/ 0 60000 65536"/>
              <a:gd name="T7" fmla="*/ 0 60000 65536"/>
              <a:gd name="T8" fmla="*/ 0 60000 65536"/>
              <a:gd name="T9" fmla="*/ 0 w 576"/>
              <a:gd name="T10" fmla="*/ 0 h 864"/>
              <a:gd name="T11" fmla="*/ 576 w 576"/>
              <a:gd name="T12" fmla="*/ 864 h 864"/>
            </a:gdLst>
            <a:ahLst/>
            <a:cxnLst>
              <a:cxn ang="T6">
                <a:pos x="T0" y="T1"/>
              </a:cxn>
              <a:cxn ang="T7">
                <a:pos x="T2" y="T3"/>
              </a:cxn>
              <a:cxn ang="T8">
                <a:pos x="T4" y="T5"/>
              </a:cxn>
            </a:cxnLst>
            <a:rect l="T9" t="T10" r="T11" b="T12"/>
            <a:pathLst>
              <a:path w="576" h="864">
                <a:moveTo>
                  <a:pt x="576" y="0"/>
                </a:moveTo>
                <a:cubicBezTo>
                  <a:pt x="432" y="168"/>
                  <a:pt x="288" y="336"/>
                  <a:pt x="192" y="480"/>
                </a:cubicBezTo>
                <a:cubicBezTo>
                  <a:pt x="96" y="624"/>
                  <a:pt x="48" y="744"/>
                  <a:pt x="0" y="864"/>
                </a:cubicBezTo>
              </a:path>
            </a:pathLst>
          </a:custGeom>
          <a:noFill/>
          <a:ln w="38100">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47470" name="Rectangle 32"/>
          <p:cNvSpPr>
            <a:spLocks noChangeArrowheads="1"/>
          </p:cNvSpPr>
          <p:nvPr/>
        </p:nvSpPr>
        <p:spPr bwMode="auto">
          <a:xfrm>
            <a:off x="533400" y="304800"/>
            <a:ext cx="82296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endParaRPr lang="en-US" altLang="en-US" dirty="0">
              <a:solidFill>
                <a:schemeClr val="tx2"/>
              </a:solidFill>
              <a:latin typeface="Arial Black" panose="020B0A04020102020204" pitchFamily="34" charset="0"/>
            </a:endParaRPr>
          </a:p>
        </p:txBody>
      </p:sp>
      <p:sp>
        <p:nvSpPr>
          <p:cNvPr id="147471" name="Freeform 36"/>
          <p:cNvSpPr>
            <a:spLocks/>
          </p:cNvSpPr>
          <p:nvPr/>
        </p:nvSpPr>
        <p:spPr bwMode="auto">
          <a:xfrm>
            <a:off x="6405563" y="6138863"/>
            <a:ext cx="33337" cy="23812"/>
          </a:xfrm>
          <a:custGeom>
            <a:avLst/>
            <a:gdLst>
              <a:gd name="T0" fmla="*/ 0 w 21"/>
              <a:gd name="T1" fmla="*/ 2147483646 h 15"/>
              <a:gd name="T2" fmla="*/ 2147483646 w 21"/>
              <a:gd name="T3" fmla="*/ 0 h 15"/>
              <a:gd name="T4" fmla="*/ 0 60000 65536"/>
              <a:gd name="T5" fmla="*/ 0 60000 65536"/>
              <a:gd name="T6" fmla="*/ 0 w 21"/>
              <a:gd name="T7" fmla="*/ 0 h 15"/>
              <a:gd name="T8" fmla="*/ 21 w 21"/>
              <a:gd name="T9" fmla="*/ 15 h 15"/>
            </a:gdLst>
            <a:ahLst/>
            <a:cxnLst>
              <a:cxn ang="T4">
                <a:pos x="T0" y="T1"/>
              </a:cxn>
              <a:cxn ang="T5">
                <a:pos x="T2" y="T3"/>
              </a:cxn>
            </a:cxnLst>
            <a:rect l="T6" t="T7" r="T8" b="T9"/>
            <a:pathLst>
              <a:path w="21" h="15">
                <a:moveTo>
                  <a:pt x="0" y="15"/>
                </a:moveTo>
                <a:cubicBezTo>
                  <a:pt x="10" y="12"/>
                  <a:pt x="14" y="7"/>
                  <a:pt x="21" y="0"/>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47472" name="Freeform 37"/>
          <p:cNvSpPr>
            <a:spLocks/>
          </p:cNvSpPr>
          <p:nvPr/>
        </p:nvSpPr>
        <p:spPr bwMode="auto">
          <a:xfrm>
            <a:off x="6253163" y="6153150"/>
            <a:ext cx="28575" cy="14288"/>
          </a:xfrm>
          <a:custGeom>
            <a:avLst/>
            <a:gdLst>
              <a:gd name="T0" fmla="*/ 2147483646 w 18"/>
              <a:gd name="T1" fmla="*/ 2147483646 h 9"/>
              <a:gd name="T2" fmla="*/ 0 w 18"/>
              <a:gd name="T3" fmla="*/ 0 h 9"/>
              <a:gd name="T4" fmla="*/ 0 60000 65536"/>
              <a:gd name="T5" fmla="*/ 0 60000 65536"/>
              <a:gd name="T6" fmla="*/ 0 w 18"/>
              <a:gd name="T7" fmla="*/ 0 h 9"/>
              <a:gd name="T8" fmla="*/ 18 w 18"/>
              <a:gd name="T9" fmla="*/ 9 h 9"/>
            </a:gdLst>
            <a:ahLst/>
            <a:cxnLst>
              <a:cxn ang="T4">
                <a:pos x="T0" y="T1"/>
              </a:cxn>
              <a:cxn ang="T5">
                <a:pos x="T2" y="T3"/>
              </a:cxn>
            </a:cxnLst>
            <a:rect l="T6" t="T7" r="T8" b="T9"/>
            <a:pathLst>
              <a:path w="18" h="9">
                <a:moveTo>
                  <a:pt x="18" y="9"/>
                </a:moveTo>
                <a:cubicBezTo>
                  <a:pt x="3" y="5"/>
                  <a:pt x="9" y="9"/>
                  <a:pt x="0" y="0"/>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47473" name="Freeform 38"/>
          <p:cNvSpPr>
            <a:spLocks/>
          </p:cNvSpPr>
          <p:nvPr/>
        </p:nvSpPr>
        <p:spPr bwMode="auto">
          <a:xfrm>
            <a:off x="6343650" y="4533900"/>
            <a:ext cx="33338" cy="14288"/>
          </a:xfrm>
          <a:custGeom>
            <a:avLst/>
            <a:gdLst>
              <a:gd name="T0" fmla="*/ 2147483646 w 21"/>
              <a:gd name="T1" fmla="*/ 2147483646 h 9"/>
              <a:gd name="T2" fmla="*/ 0 w 21"/>
              <a:gd name="T3" fmla="*/ 0 h 9"/>
              <a:gd name="T4" fmla="*/ 0 60000 65536"/>
              <a:gd name="T5" fmla="*/ 0 60000 65536"/>
              <a:gd name="T6" fmla="*/ 0 w 21"/>
              <a:gd name="T7" fmla="*/ 0 h 9"/>
              <a:gd name="T8" fmla="*/ 21 w 21"/>
              <a:gd name="T9" fmla="*/ 9 h 9"/>
            </a:gdLst>
            <a:ahLst/>
            <a:cxnLst>
              <a:cxn ang="T4">
                <a:pos x="T0" y="T1"/>
              </a:cxn>
              <a:cxn ang="T5">
                <a:pos x="T2" y="T3"/>
              </a:cxn>
            </a:cxnLst>
            <a:rect l="T6" t="T7" r="T8" b="T9"/>
            <a:pathLst>
              <a:path w="21" h="9">
                <a:moveTo>
                  <a:pt x="21" y="9"/>
                </a:moveTo>
                <a:cubicBezTo>
                  <a:pt x="14" y="7"/>
                  <a:pt x="0" y="0"/>
                  <a:pt x="0" y="0"/>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47474" name="Freeform 39"/>
          <p:cNvSpPr>
            <a:spLocks/>
          </p:cNvSpPr>
          <p:nvPr/>
        </p:nvSpPr>
        <p:spPr bwMode="auto">
          <a:xfrm>
            <a:off x="3352800" y="4864100"/>
            <a:ext cx="2476500" cy="774700"/>
          </a:xfrm>
          <a:custGeom>
            <a:avLst/>
            <a:gdLst>
              <a:gd name="T0" fmla="*/ 2147483646 w 1560"/>
              <a:gd name="T1" fmla="*/ 2147483646 h 488"/>
              <a:gd name="T2" fmla="*/ 2147483646 w 1560"/>
              <a:gd name="T3" fmla="*/ 2147483646 h 488"/>
              <a:gd name="T4" fmla="*/ 2147483646 w 1560"/>
              <a:gd name="T5" fmla="*/ 2147483646 h 488"/>
              <a:gd name="T6" fmla="*/ 0 w 1560"/>
              <a:gd name="T7" fmla="*/ 2147483646 h 488"/>
              <a:gd name="T8" fmla="*/ 0 60000 65536"/>
              <a:gd name="T9" fmla="*/ 0 60000 65536"/>
              <a:gd name="T10" fmla="*/ 0 60000 65536"/>
              <a:gd name="T11" fmla="*/ 0 60000 65536"/>
              <a:gd name="T12" fmla="*/ 0 w 1560"/>
              <a:gd name="T13" fmla="*/ 0 h 488"/>
              <a:gd name="T14" fmla="*/ 1560 w 1560"/>
              <a:gd name="T15" fmla="*/ 488 h 488"/>
            </a:gdLst>
            <a:ahLst/>
            <a:cxnLst>
              <a:cxn ang="T8">
                <a:pos x="T0" y="T1"/>
              </a:cxn>
              <a:cxn ang="T9">
                <a:pos x="T2" y="T3"/>
              </a:cxn>
              <a:cxn ang="T10">
                <a:pos x="T4" y="T5"/>
              </a:cxn>
              <a:cxn ang="T11">
                <a:pos x="T6" y="T7"/>
              </a:cxn>
            </a:cxnLst>
            <a:rect l="T12" t="T13" r="T14" b="T15"/>
            <a:pathLst>
              <a:path w="1560" h="488">
                <a:moveTo>
                  <a:pt x="1536" y="8"/>
                </a:moveTo>
                <a:cubicBezTo>
                  <a:pt x="1548" y="4"/>
                  <a:pt x="1560" y="0"/>
                  <a:pt x="1440" y="56"/>
                </a:cubicBezTo>
                <a:cubicBezTo>
                  <a:pt x="1320" y="112"/>
                  <a:pt x="1056" y="272"/>
                  <a:pt x="816" y="344"/>
                </a:cubicBezTo>
                <a:cubicBezTo>
                  <a:pt x="576" y="416"/>
                  <a:pt x="288" y="452"/>
                  <a:pt x="0" y="488"/>
                </a:cubicBezTo>
              </a:path>
            </a:pathLst>
          </a:custGeom>
          <a:noFill/>
          <a:ln w="38100">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47475" name="Freeform 40"/>
          <p:cNvSpPr>
            <a:spLocks/>
          </p:cNvSpPr>
          <p:nvPr/>
        </p:nvSpPr>
        <p:spPr bwMode="auto">
          <a:xfrm>
            <a:off x="3276600" y="5943600"/>
            <a:ext cx="2438400" cy="266700"/>
          </a:xfrm>
          <a:custGeom>
            <a:avLst/>
            <a:gdLst>
              <a:gd name="T0" fmla="*/ 2147483646 w 1536"/>
              <a:gd name="T1" fmla="*/ 2147483646 h 168"/>
              <a:gd name="T2" fmla="*/ 2147483646 w 1536"/>
              <a:gd name="T3" fmla="*/ 2147483646 h 168"/>
              <a:gd name="T4" fmla="*/ 0 w 1536"/>
              <a:gd name="T5" fmla="*/ 0 h 168"/>
              <a:gd name="T6" fmla="*/ 0 60000 65536"/>
              <a:gd name="T7" fmla="*/ 0 60000 65536"/>
              <a:gd name="T8" fmla="*/ 0 60000 65536"/>
              <a:gd name="T9" fmla="*/ 0 w 1536"/>
              <a:gd name="T10" fmla="*/ 0 h 168"/>
              <a:gd name="T11" fmla="*/ 1536 w 1536"/>
              <a:gd name="T12" fmla="*/ 168 h 168"/>
            </a:gdLst>
            <a:ahLst/>
            <a:cxnLst>
              <a:cxn ang="T6">
                <a:pos x="T0" y="T1"/>
              </a:cxn>
              <a:cxn ang="T7">
                <a:pos x="T2" y="T3"/>
              </a:cxn>
              <a:cxn ang="T8">
                <a:pos x="T4" y="T5"/>
              </a:cxn>
            </a:cxnLst>
            <a:rect l="T9" t="T10" r="T11" b="T12"/>
            <a:pathLst>
              <a:path w="1536" h="168">
                <a:moveTo>
                  <a:pt x="1536" y="144"/>
                </a:moveTo>
                <a:cubicBezTo>
                  <a:pt x="1136" y="156"/>
                  <a:pt x="736" y="168"/>
                  <a:pt x="480" y="144"/>
                </a:cubicBezTo>
                <a:cubicBezTo>
                  <a:pt x="224" y="120"/>
                  <a:pt x="112" y="60"/>
                  <a:pt x="0" y="0"/>
                </a:cubicBezTo>
              </a:path>
            </a:pathLst>
          </a:custGeom>
          <a:noFill/>
          <a:ln w="38100">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Tree>
    <p:extLst>
      <p:ext uri="{BB962C8B-B14F-4D97-AF65-F5344CB8AC3E}">
        <p14:creationId xmlns:p14="http://schemas.microsoft.com/office/powerpoint/2010/main" val="21640405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But it depends on what you’re sharing…</a:t>
            </a:r>
          </a:p>
        </p:txBody>
      </p:sp>
      <p:graphicFrame>
        <p:nvGraphicFramePr>
          <p:cNvPr id="148482" name="Object 2"/>
          <p:cNvGraphicFramePr>
            <a:graphicFrameLocks noChangeAspect="1"/>
          </p:cNvGraphicFramePr>
          <p:nvPr/>
        </p:nvGraphicFramePr>
        <p:xfrm>
          <a:off x="1524000" y="3810000"/>
          <a:ext cx="1676400" cy="1474788"/>
        </p:xfrm>
        <a:graphic>
          <a:graphicData uri="http://schemas.openxmlformats.org/presentationml/2006/ole">
            <mc:AlternateContent xmlns:mc="http://schemas.openxmlformats.org/markup-compatibility/2006">
              <mc:Choice xmlns:v="urn:schemas-microsoft-com:vml" Requires="v">
                <p:oleObj name="Image" r:id="rId2" imgW="1356133" imgH="1191569" progId="PhotoshopElements.Image.2">
                  <p:embed/>
                </p:oleObj>
              </mc:Choice>
              <mc:Fallback>
                <p:oleObj name="Image" r:id="rId2" imgW="1356133" imgH="1191569" progId="PhotoshopElements.Image.2">
                  <p:embed/>
                  <p:pic>
                    <p:nvPicPr>
                      <p:cNvPr id="14848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0"/>
                        <a:ext cx="1676400"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8483" name="Object 3"/>
          <p:cNvGraphicFramePr>
            <a:graphicFrameLocks noChangeAspect="1"/>
          </p:cNvGraphicFramePr>
          <p:nvPr/>
        </p:nvGraphicFramePr>
        <p:xfrm>
          <a:off x="5029200" y="5029200"/>
          <a:ext cx="1511300" cy="1524000"/>
        </p:xfrm>
        <a:graphic>
          <a:graphicData uri="http://schemas.openxmlformats.org/presentationml/2006/ole">
            <mc:AlternateContent xmlns:mc="http://schemas.openxmlformats.org/markup-compatibility/2006">
              <mc:Choice xmlns:v="urn:schemas-microsoft-com:vml" Requires="v">
                <p:oleObj name="Image" r:id="rId4" imgW="1173284" imgH="1182626" progId="PhotoshopElements.Image.2">
                  <p:embed/>
                </p:oleObj>
              </mc:Choice>
              <mc:Fallback>
                <p:oleObj name="Image" r:id="rId4" imgW="1173284" imgH="1182626" progId="PhotoshopElements.Image.2">
                  <p:embed/>
                  <p:pic>
                    <p:nvPicPr>
                      <p:cNvPr id="14848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5029200"/>
                        <a:ext cx="15113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8484" name="Object 4"/>
          <p:cNvGraphicFramePr>
            <a:graphicFrameLocks noChangeAspect="1"/>
          </p:cNvGraphicFramePr>
          <p:nvPr/>
        </p:nvGraphicFramePr>
        <p:xfrm>
          <a:off x="3429000" y="1295400"/>
          <a:ext cx="1376363" cy="1447800"/>
        </p:xfrm>
        <a:graphic>
          <a:graphicData uri="http://schemas.openxmlformats.org/presentationml/2006/ole">
            <mc:AlternateContent xmlns:mc="http://schemas.openxmlformats.org/markup-compatibility/2006">
              <mc:Choice xmlns:v="urn:schemas-microsoft-com:vml" Requires="v">
                <p:oleObj name="Image" r:id="rId6" imgW="1218996" imgH="1282993" progId="PhotoshopElements.Image.2">
                  <p:embed/>
                </p:oleObj>
              </mc:Choice>
              <mc:Fallback>
                <p:oleObj name="Image" r:id="rId6" imgW="1218996" imgH="1282993" progId="PhotoshopElements.Image.2">
                  <p:embed/>
                  <p:pic>
                    <p:nvPicPr>
                      <p:cNvPr id="14848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295400"/>
                        <a:ext cx="137636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8485" name="Object 5"/>
          <p:cNvGraphicFramePr>
            <a:graphicFrameLocks noChangeAspect="1"/>
          </p:cNvGraphicFramePr>
          <p:nvPr/>
        </p:nvGraphicFramePr>
        <p:xfrm>
          <a:off x="7010400" y="3657600"/>
          <a:ext cx="1416050" cy="1447800"/>
        </p:xfrm>
        <a:graphic>
          <a:graphicData uri="http://schemas.openxmlformats.org/presentationml/2006/ole">
            <mc:AlternateContent xmlns:mc="http://schemas.openxmlformats.org/markup-compatibility/2006">
              <mc:Choice xmlns:v="urn:schemas-microsoft-com:vml" Requires="v">
                <p:oleObj name="Image" r:id="rId8" imgW="1209956" imgH="1237281" progId="PhotoshopElements.Image.2">
                  <p:embed/>
                </p:oleObj>
              </mc:Choice>
              <mc:Fallback>
                <p:oleObj name="Image" r:id="rId8" imgW="1209956" imgH="1237281" progId="PhotoshopElements.Image.2">
                  <p:embed/>
                  <p:pic>
                    <p:nvPicPr>
                      <p:cNvPr id="148485"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3657600"/>
                        <a:ext cx="141605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8486" name="Object 6"/>
          <p:cNvGraphicFramePr>
            <a:graphicFrameLocks noChangeAspect="1"/>
          </p:cNvGraphicFramePr>
          <p:nvPr/>
        </p:nvGraphicFramePr>
        <p:xfrm>
          <a:off x="5257800" y="2438400"/>
          <a:ext cx="1222375" cy="1398588"/>
        </p:xfrm>
        <a:graphic>
          <a:graphicData uri="http://schemas.openxmlformats.org/presentationml/2006/ole">
            <mc:AlternateContent xmlns:mc="http://schemas.openxmlformats.org/markup-compatibility/2006">
              <mc:Choice xmlns:v="urn:schemas-microsoft-com:vml" Requires="v">
                <p:oleObj name="Image" r:id="rId10" imgW="1222250" imgH="1398916" progId="PhotoshopElements.Image.2">
                  <p:embed/>
                </p:oleObj>
              </mc:Choice>
              <mc:Fallback>
                <p:oleObj name="Image" r:id="rId10" imgW="1222250" imgH="1398916" progId="PhotoshopElements.Image.2">
                  <p:embed/>
                  <p:pic>
                    <p:nvPicPr>
                      <p:cNvPr id="148486"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7800" y="2438400"/>
                        <a:ext cx="1222375" cy="139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8487" name="Object 7"/>
          <p:cNvGraphicFramePr>
            <a:graphicFrameLocks noChangeAspect="1"/>
          </p:cNvGraphicFramePr>
          <p:nvPr/>
        </p:nvGraphicFramePr>
        <p:xfrm>
          <a:off x="1143000" y="1676400"/>
          <a:ext cx="1368425" cy="1338263"/>
        </p:xfrm>
        <a:graphic>
          <a:graphicData uri="http://schemas.openxmlformats.org/presentationml/2006/ole">
            <mc:AlternateContent xmlns:mc="http://schemas.openxmlformats.org/markup-compatibility/2006">
              <mc:Choice xmlns:v="urn:schemas-microsoft-com:vml" Requires="v">
                <p:oleObj name="Image" r:id="rId12" imgW="1368323" imgH="1337735" progId="PhotoshopElements.Image.2">
                  <p:embed/>
                </p:oleObj>
              </mc:Choice>
              <mc:Fallback>
                <p:oleObj name="Image" r:id="rId12" imgW="1368323" imgH="1337735" progId="PhotoshopElements.Image.2">
                  <p:embed/>
                  <p:pic>
                    <p:nvPicPr>
                      <p:cNvPr id="148487"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3000" y="1676400"/>
                        <a:ext cx="1368425" cy="133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4"/>
          <p:cNvGrpSpPr>
            <a:grpSpLocks/>
          </p:cNvGrpSpPr>
          <p:nvPr/>
        </p:nvGrpSpPr>
        <p:grpSpPr bwMode="auto">
          <a:xfrm>
            <a:off x="1092200" y="3098800"/>
            <a:ext cx="5689600" cy="2768600"/>
            <a:chOff x="688" y="1952"/>
            <a:chExt cx="3584" cy="1744"/>
          </a:xfrm>
        </p:grpSpPr>
        <p:sp>
          <p:nvSpPr>
            <p:cNvPr id="148506" name="Freeform 15"/>
            <p:cNvSpPr>
              <a:spLocks/>
            </p:cNvSpPr>
            <p:nvPr/>
          </p:nvSpPr>
          <p:spPr bwMode="auto">
            <a:xfrm>
              <a:off x="1968" y="1968"/>
              <a:ext cx="768" cy="1008"/>
            </a:xfrm>
            <a:custGeom>
              <a:avLst/>
              <a:gdLst>
                <a:gd name="T0" fmla="*/ 0 w 768"/>
                <a:gd name="T1" fmla="*/ 1008 h 1008"/>
                <a:gd name="T2" fmla="*/ 576 w 768"/>
                <a:gd name="T3" fmla="*/ 528 h 1008"/>
                <a:gd name="T4" fmla="*/ 768 w 768"/>
                <a:gd name="T5" fmla="*/ 0 h 1008"/>
                <a:gd name="T6" fmla="*/ 0 60000 65536"/>
                <a:gd name="T7" fmla="*/ 0 60000 65536"/>
                <a:gd name="T8" fmla="*/ 0 60000 65536"/>
                <a:gd name="T9" fmla="*/ 0 w 768"/>
                <a:gd name="T10" fmla="*/ 0 h 1008"/>
                <a:gd name="T11" fmla="*/ 768 w 768"/>
                <a:gd name="T12" fmla="*/ 1008 h 1008"/>
              </a:gdLst>
              <a:ahLst/>
              <a:cxnLst>
                <a:cxn ang="T6">
                  <a:pos x="T0" y="T1"/>
                </a:cxn>
                <a:cxn ang="T7">
                  <a:pos x="T2" y="T3"/>
                </a:cxn>
                <a:cxn ang="T8">
                  <a:pos x="T4" y="T5"/>
                </a:cxn>
              </a:cxnLst>
              <a:rect l="T9" t="T10" r="T11" b="T12"/>
              <a:pathLst>
                <a:path w="768" h="1008">
                  <a:moveTo>
                    <a:pt x="0" y="1008"/>
                  </a:moveTo>
                  <a:cubicBezTo>
                    <a:pt x="224" y="852"/>
                    <a:pt x="448" y="696"/>
                    <a:pt x="576" y="528"/>
                  </a:cubicBezTo>
                  <a:cubicBezTo>
                    <a:pt x="704" y="360"/>
                    <a:pt x="736" y="180"/>
                    <a:pt x="768" y="0"/>
                  </a:cubicBezTo>
                </a:path>
              </a:pathLst>
            </a:custGeom>
            <a:noFill/>
            <a:ln w="19050" cap="rnd">
              <a:solidFill>
                <a:schemeClr val="accent2"/>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507" name="Freeform 16"/>
            <p:cNvSpPr>
              <a:spLocks/>
            </p:cNvSpPr>
            <p:nvPr/>
          </p:nvSpPr>
          <p:spPr bwMode="auto">
            <a:xfrm>
              <a:off x="688" y="1952"/>
              <a:ext cx="320" cy="832"/>
            </a:xfrm>
            <a:custGeom>
              <a:avLst/>
              <a:gdLst>
                <a:gd name="T0" fmla="*/ 320 w 320"/>
                <a:gd name="T1" fmla="*/ 832 h 832"/>
                <a:gd name="T2" fmla="*/ 32 w 320"/>
                <a:gd name="T3" fmla="*/ 400 h 832"/>
                <a:gd name="T4" fmla="*/ 128 w 320"/>
                <a:gd name="T5" fmla="*/ 64 h 832"/>
                <a:gd name="T6" fmla="*/ 128 w 320"/>
                <a:gd name="T7" fmla="*/ 16 h 832"/>
                <a:gd name="T8" fmla="*/ 0 60000 65536"/>
                <a:gd name="T9" fmla="*/ 0 60000 65536"/>
                <a:gd name="T10" fmla="*/ 0 60000 65536"/>
                <a:gd name="T11" fmla="*/ 0 60000 65536"/>
                <a:gd name="T12" fmla="*/ 0 w 320"/>
                <a:gd name="T13" fmla="*/ 0 h 832"/>
                <a:gd name="T14" fmla="*/ 320 w 320"/>
                <a:gd name="T15" fmla="*/ 832 h 832"/>
              </a:gdLst>
              <a:ahLst/>
              <a:cxnLst>
                <a:cxn ang="T8">
                  <a:pos x="T0" y="T1"/>
                </a:cxn>
                <a:cxn ang="T9">
                  <a:pos x="T2" y="T3"/>
                </a:cxn>
                <a:cxn ang="T10">
                  <a:pos x="T4" y="T5"/>
                </a:cxn>
                <a:cxn ang="T11">
                  <a:pos x="T6" y="T7"/>
                </a:cxn>
              </a:cxnLst>
              <a:rect l="T12" t="T13" r="T14" b="T15"/>
              <a:pathLst>
                <a:path w="320" h="832">
                  <a:moveTo>
                    <a:pt x="320" y="832"/>
                  </a:moveTo>
                  <a:cubicBezTo>
                    <a:pt x="192" y="680"/>
                    <a:pt x="64" y="528"/>
                    <a:pt x="32" y="400"/>
                  </a:cubicBezTo>
                  <a:cubicBezTo>
                    <a:pt x="0" y="272"/>
                    <a:pt x="112" y="128"/>
                    <a:pt x="128" y="64"/>
                  </a:cubicBezTo>
                  <a:cubicBezTo>
                    <a:pt x="144" y="0"/>
                    <a:pt x="136" y="8"/>
                    <a:pt x="128" y="16"/>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508" name="Freeform 17"/>
            <p:cNvSpPr>
              <a:spLocks/>
            </p:cNvSpPr>
            <p:nvPr/>
          </p:nvSpPr>
          <p:spPr bwMode="auto">
            <a:xfrm>
              <a:off x="2064" y="2688"/>
              <a:ext cx="1296" cy="432"/>
            </a:xfrm>
            <a:custGeom>
              <a:avLst/>
              <a:gdLst>
                <a:gd name="T0" fmla="*/ 0 w 1296"/>
                <a:gd name="T1" fmla="*/ 432 h 432"/>
                <a:gd name="T2" fmla="*/ 816 w 1296"/>
                <a:gd name="T3" fmla="*/ 288 h 432"/>
                <a:gd name="T4" fmla="*/ 1296 w 1296"/>
                <a:gd name="T5" fmla="*/ 0 h 432"/>
                <a:gd name="T6" fmla="*/ 0 60000 65536"/>
                <a:gd name="T7" fmla="*/ 0 60000 65536"/>
                <a:gd name="T8" fmla="*/ 0 60000 65536"/>
                <a:gd name="T9" fmla="*/ 0 w 1296"/>
                <a:gd name="T10" fmla="*/ 0 h 432"/>
                <a:gd name="T11" fmla="*/ 1296 w 1296"/>
                <a:gd name="T12" fmla="*/ 432 h 432"/>
              </a:gdLst>
              <a:ahLst/>
              <a:cxnLst>
                <a:cxn ang="T6">
                  <a:pos x="T0" y="T1"/>
                </a:cxn>
                <a:cxn ang="T7">
                  <a:pos x="T2" y="T3"/>
                </a:cxn>
                <a:cxn ang="T8">
                  <a:pos x="T4" y="T5"/>
                </a:cxn>
              </a:cxnLst>
              <a:rect l="T9" t="T10" r="T11" b="T12"/>
              <a:pathLst>
                <a:path w="1296" h="432">
                  <a:moveTo>
                    <a:pt x="0" y="432"/>
                  </a:moveTo>
                  <a:cubicBezTo>
                    <a:pt x="300" y="396"/>
                    <a:pt x="600" y="360"/>
                    <a:pt x="816" y="288"/>
                  </a:cubicBezTo>
                  <a:cubicBezTo>
                    <a:pt x="1032" y="216"/>
                    <a:pt x="1164" y="108"/>
                    <a:pt x="1296" y="0"/>
                  </a:cubicBezTo>
                </a:path>
              </a:pathLst>
            </a:custGeom>
            <a:noFill/>
            <a:ln w="19050" cap="rnd">
              <a:solidFill>
                <a:schemeClr val="accent2"/>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509" name="Freeform 18"/>
            <p:cNvSpPr>
              <a:spLocks/>
            </p:cNvSpPr>
            <p:nvPr/>
          </p:nvSpPr>
          <p:spPr bwMode="auto">
            <a:xfrm>
              <a:off x="2064" y="2928"/>
              <a:ext cx="2208" cy="240"/>
            </a:xfrm>
            <a:custGeom>
              <a:avLst/>
              <a:gdLst>
                <a:gd name="T0" fmla="*/ 0 w 2208"/>
                <a:gd name="T1" fmla="*/ 240 h 240"/>
                <a:gd name="T2" fmla="*/ 1824 w 2208"/>
                <a:gd name="T3" fmla="*/ 96 h 240"/>
                <a:gd name="T4" fmla="*/ 2208 w 2208"/>
                <a:gd name="T5" fmla="*/ 0 h 240"/>
                <a:gd name="T6" fmla="*/ 0 60000 65536"/>
                <a:gd name="T7" fmla="*/ 0 60000 65536"/>
                <a:gd name="T8" fmla="*/ 0 60000 65536"/>
                <a:gd name="T9" fmla="*/ 0 w 2208"/>
                <a:gd name="T10" fmla="*/ 0 h 240"/>
                <a:gd name="T11" fmla="*/ 2208 w 2208"/>
                <a:gd name="T12" fmla="*/ 240 h 240"/>
              </a:gdLst>
              <a:ahLst/>
              <a:cxnLst>
                <a:cxn ang="T6">
                  <a:pos x="T0" y="T1"/>
                </a:cxn>
                <a:cxn ang="T7">
                  <a:pos x="T2" y="T3"/>
                </a:cxn>
                <a:cxn ang="T8">
                  <a:pos x="T4" y="T5"/>
                </a:cxn>
              </a:cxnLst>
              <a:rect l="T9" t="T10" r="T11" b="T12"/>
              <a:pathLst>
                <a:path w="2208" h="240">
                  <a:moveTo>
                    <a:pt x="0" y="240"/>
                  </a:moveTo>
                  <a:cubicBezTo>
                    <a:pt x="728" y="188"/>
                    <a:pt x="1456" y="136"/>
                    <a:pt x="1824" y="96"/>
                  </a:cubicBezTo>
                  <a:cubicBezTo>
                    <a:pt x="2192" y="56"/>
                    <a:pt x="2200" y="28"/>
                    <a:pt x="2208"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510" name="Freeform 19"/>
            <p:cNvSpPr>
              <a:spLocks/>
            </p:cNvSpPr>
            <p:nvPr/>
          </p:nvSpPr>
          <p:spPr bwMode="auto">
            <a:xfrm>
              <a:off x="2112" y="3264"/>
              <a:ext cx="1056" cy="432"/>
            </a:xfrm>
            <a:custGeom>
              <a:avLst/>
              <a:gdLst>
                <a:gd name="T0" fmla="*/ 0 w 1056"/>
                <a:gd name="T1" fmla="*/ 0 h 432"/>
                <a:gd name="T2" fmla="*/ 528 w 1056"/>
                <a:gd name="T3" fmla="*/ 288 h 432"/>
                <a:gd name="T4" fmla="*/ 1056 w 1056"/>
                <a:gd name="T5" fmla="*/ 432 h 432"/>
                <a:gd name="T6" fmla="*/ 0 60000 65536"/>
                <a:gd name="T7" fmla="*/ 0 60000 65536"/>
                <a:gd name="T8" fmla="*/ 0 60000 65536"/>
                <a:gd name="T9" fmla="*/ 0 w 1056"/>
                <a:gd name="T10" fmla="*/ 0 h 432"/>
                <a:gd name="T11" fmla="*/ 1056 w 1056"/>
                <a:gd name="T12" fmla="*/ 432 h 432"/>
              </a:gdLst>
              <a:ahLst/>
              <a:cxnLst>
                <a:cxn ang="T6">
                  <a:pos x="T0" y="T1"/>
                </a:cxn>
                <a:cxn ang="T7">
                  <a:pos x="T2" y="T3"/>
                </a:cxn>
                <a:cxn ang="T8">
                  <a:pos x="T4" y="T5"/>
                </a:cxn>
              </a:cxnLst>
              <a:rect l="T9" t="T10" r="T11" b="T12"/>
              <a:pathLst>
                <a:path w="1056" h="432">
                  <a:moveTo>
                    <a:pt x="0" y="0"/>
                  </a:moveTo>
                  <a:cubicBezTo>
                    <a:pt x="176" y="108"/>
                    <a:pt x="352" y="216"/>
                    <a:pt x="528" y="288"/>
                  </a:cubicBezTo>
                  <a:cubicBezTo>
                    <a:pt x="704" y="360"/>
                    <a:pt x="968" y="408"/>
                    <a:pt x="1056" y="432"/>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20"/>
          <p:cNvGrpSpPr>
            <a:grpSpLocks/>
          </p:cNvGrpSpPr>
          <p:nvPr/>
        </p:nvGrpSpPr>
        <p:grpSpPr bwMode="auto">
          <a:xfrm>
            <a:off x="1189038" y="1668463"/>
            <a:ext cx="7167562" cy="4694237"/>
            <a:chOff x="749" y="1051"/>
            <a:chExt cx="4515" cy="2957"/>
          </a:xfrm>
        </p:grpSpPr>
        <p:graphicFrame>
          <p:nvGraphicFramePr>
            <p:cNvPr id="148503" name="Object 9"/>
            <p:cNvGraphicFramePr>
              <a:graphicFrameLocks noChangeAspect="1"/>
            </p:cNvGraphicFramePr>
            <p:nvPr/>
          </p:nvGraphicFramePr>
          <p:xfrm>
            <a:off x="749" y="1051"/>
            <a:ext cx="787" cy="820"/>
          </p:xfrm>
          <a:graphic>
            <a:graphicData uri="http://schemas.openxmlformats.org/presentationml/2006/ole">
              <mc:AlternateContent xmlns:mc="http://schemas.openxmlformats.org/markup-compatibility/2006">
                <mc:Choice xmlns:v="urn:schemas-microsoft-com:vml" Requires="v">
                  <p:oleObj name="Image" r:id="rId14" imgW="1249577" imgH="1301388" progId="PhotoshopElements.Image.2">
                    <p:embed/>
                  </p:oleObj>
                </mc:Choice>
                <mc:Fallback>
                  <p:oleObj name="Image" r:id="rId14" imgW="1249577" imgH="1301388" progId="PhotoshopElements.Image.2">
                    <p:embed/>
                    <p:pic>
                      <p:nvPicPr>
                        <p:cNvPr id="148503"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9" y="1051"/>
                          <a:ext cx="787" cy="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8504" name="Object 10"/>
            <p:cNvGraphicFramePr>
              <a:graphicFrameLocks noChangeAspect="1"/>
            </p:cNvGraphicFramePr>
            <p:nvPr/>
          </p:nvGraphicFramePr>
          <p:xfrm>
            <a:off x="4512" y="2352"/>
            <a:ext cx="752" cy="864"/>
          </p:xfrm>
          <a:graphic>
            <a:graphicData uri="http://schemas.openxmlformats.org/presentationml/2006/ole">
              <mc:AlternateContent xmlns:mc="http://schemas.openxmlformats.org/markup-compatibility/2006">
                <mc:Choice xmlns:v="urn:schemas-microsoft-com:vml" Requires="v">
                  <p:oleObj name="Image" r:id="rId16" imgW="999746" imgH="1148807" progId="PhotoshopElements.Image.2">
                    <p:embed/>
                  </p:oleObj>
                </mc:Choice>
                <mc:Fallback>
                  <p:oleObj name="Image" r:id="rId16" imgW="999746" imgH="1148807" progId="PhotoshopElements.Image.2">
                    <p:embed/>
                    <p:pic>
                      <p:nvPicPr>
                        <p:cNvPr id="148504" name="Object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12" y="2352"/>
                          <a:ext cx="752" cy="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8505" name="Object 11"/>
            <p:cNvGraphicFramePr>
              <a:graphicFrameLocks noChangeAspect="1"/>
            </p:cNvGraphicFramePr>
            <p:nvPr/>
          </p:nvGraphicFramePr>
          <p:xfrm>
            <a:off x="3261" y="3240"/>
            <a:ext cx="744" cy="768"/>
          </p:xfrm>
          <a:graphic>
            <a:graphicData uri="http://schemas.openxmlformats.org/presentationml/2006/ole">
              <mc:AlternateContent xmlns:mc="http://schemas.openxmlformats.org/markup-compatibility/2006">
                <mc:Choice xmlns:v="urn:schemas-microsoft-com:vml" Requires="v">
                  <p:oleObj name="Image" r:id="rId18" imgW="935659" imgH="965891" progId="PhotoshopElements.Image.2">
                    <p:embed/>
                  </p:oleObj>
                </mc:Choice>
                <mc:Fallback>
                  <p:oleObj name="Image" r:id="rId18" imgW="935659" imgH="965891" progId="PhotoshopElements.Image.2">
                    <p:embed/>
                    <p:pic>
                      <p:nvPicPr>
                        <p:cNvPr id="148505" name="Object 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61" y="3240"/>
                          <a:ext cx="744"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07544" name="Object 8"/>
          <p:cNvGraphicFramePr>
            <a:graphicFrameLocks noChangeAspect="1"/>
          </p:cNvGraphicFramePr>
          <p:nvPr/>
        </p:nvGraphicFramePr>
        <p:xfrm>
          <a:off x="1600200" y="3886200"/>
          <a:ext cx="1524000" cy="1370013"/>
        </p:xfrm>
        <a:graphic>
          <a:graphicData uri="http://schemas.openxmlformats.org/presentationml/2006/ole">
            <mc:AlternateContent xmlns:mc="http://schemas.openxmlformats.org/markup-compatibility/2006">
              <mc:Choice xmlns:v="urn:schemas-microsoft-com:vml" Requires="v">
                <p:oleObj name="Image" r:id="rId20" imgW="1216051" imgH="1094049" progId="PhotoshopElements.Image.2">
                  <p:embed/>
                </p:oleObj>
              </mc:Choice>
              <mc:Fallback>
                <p:oleObj name="Image" r:id="rId20" imgW="1216051" imgH="1094049" progId="PhotoshopElements.Image.2">
                  <p:embed/>
                  <p:pic>
                    <p:nvPicPr>
                      <p:cNvPr id="107544" name="Object 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00200" y="3886200"/>
                        <a:ext cx="15240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Group 25"/>
          <p:cNvGrpSpPr>
            <a:grpSpLocks/>
          </p:cNvGrpSpPr>
          <p:nvPr/>
        </p:nvGrpSpPr>
        <p:grpSpPr bwMode="auto">
          <a:xfrm>
            <a:off x="685800" y="304800"/>
            <a:ext cx="8305800" cy="6324600"/>
            <a:chOff x="432" y="192"/>
            <a:chExt cx="5232" cy="3984"/>
          </a:xfrm>
        </p:grpSpPr>
        <p:sp>
          <p:nvSpPr>
            <p:cNvPr id="148494" name="Freeform 26"/>
            <p:cNvSpPr>
              <a:spLocks/>
            </p:cNvSpPr>
            <p:nvPr/>
          </p:nvSpPr>
          <p:spPr bwMode="auto">
            <a:xfrm>
              <a:off x="432" y="432"/>
              <a:ext cx="240" cy="960"/>
            </a:xfrm>
            <a:custGeom>
              <a:avLst/>
              <a:gdLst>
                <a:gd name="T0" fmla="*/ 1 w 480"/>
                <a:gd name="T1" fmla="*/ 114627 h 528"/>
                <a:gd name="T2" fmla="*/ 1 w 480"/>
                <a:gd name="T3" fmla="*/ 72978 h 528"/>
                <a:gd name="T4" fmla="*/ 0 w 480"/>
                <a:gd name="T5" fmla="*/ 0 h 528"/>
                <a:gd name="T6" fmla="*/ 0 60000 65536"/>
                <a:gd name="T7" fmla="*/ 0 60000 65536"/>
                <a:gd name="T8" fmla="*/ 0 60000 65536"/>
                <a:gd name="T9" fmla="*/ 0 w 480"/>
                <a:gd name="T10" fmla="*/ 0 h 528"/>
                <a:gd name="T11" fmla="*/ 480 w 480"/>
                <a:gd name="T12" fmla="*/ 528 h 528"/>
              </a:gdLst>
              <a:ahLst/>
              <a:cxnLst>
                <a:cxn ang="T6">
                  <a:pos x="T0" y="T1"/>
                </a:cxn>
                <a:cxn ang="T7">
                  <a:pos x="T2" y="T3"/>
                </a:cxn>
                <a:cxn ang="T8">
                  <a:pos x="T4" y="T5"/>
                </a:cxn>
              </a:cxnLst>
              <a:rect l="T9" t="T10" r="T11" b="T12"/>
              <a:pathLst>
                <a:path w="480" h="528">
                  <a:moveTo>
                    <a:pt x="480" y="528"/>
                  </a:moveTo>
                  <a:cubicBezTo>
                    <a:pt x="328" y="476"/>
                    <a:pt x="176" y="424"/>
                    <a:pt x="96" y="336"/>
                  </a:cubicBezTo>
                  <a:cubicBezTo>
                    <a:pt x="16" y="248"/>
                    <a:pt x="8" y="124"/>
                    <a:pt x="0"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495" name="Freeform 27"/>
            <p:cNvSpPr>
              <a:spLocks/>
            </p:cNvSpPr>
            <p:nvPr/>
          </p:nvSpPr>
          <p:spPr bwMode="auto">
            <a:xfrm>
              <a:off x="720" y="192"/>
              <a:ext cx="48" cy="1008"/>
            </a:xfrm>
            <a:custGeom>
              <a:avLst/>
              <a:gdLst>
                <a:gd name="T0" fmla="*/ 0 w 144"/>
                <a:gd name="T1" fmla="*/ 14871 h 720"/>
                <a:gd name="T2" fmla="*/ 0 w 144"/>
                <a:gd name="T3" fmla="*/ 7937 h 720"/>
                <a:gd name="T4" fmla="*/ 0 w 144"/>
                <a:gd name="T5" fmla="*/ 0 h 720"/>
                <a:gd name="T6" fmla="*/ 0 60000 65536"/>
                <a:gd name="T7" fmla="*/ 0 60000 65536"/>
                <a:gd name="T8" fmla="*/ 0 60000 65536"/>
                <a:gd name="T9" fmla="*/ 0 w 144"/>
                <a:gd name="T10" fmla="*/ 0 h 720"/>
                <a:gd name="T11" fmla="*/ 144 w 144"/>
                <a:gd name="T12" fmla="*/ 720 h 720"/>
              </a:gdLst>
              <a:ahLst/>
              <a:cxnLst>
                <a:cxn ang="T6">
                  <a:pos x="T0" y="T1"/>
                </a:cxn>
                <a:cxn ang="T7">
                  <a:pos x="T2" y="T3"/>
                </a:cxn>
                <a:cxn ang="T8">
                  <a:pos x="T4" y="T5"/>
                </a:cxn>
              </a:cxnLst>
              <a:rect l="T9" t="T10" r="T11" b="T12"/>
              <a:pathLst>
                <a:path w="144" h="720">
                  <a:moveTo>
                    <a:pt x="144" y="720"/>
                  </a:moveTo>
                  <a:cubicBezTo>
                    <a:pt x="72" y="612"/>
                    <a:pt x="0" y="504"/>
                    <a:pt x="0" y="384"/>
                  </a:cubicBezTo>
                  <a:cubicBezTo>
                    <a:pt x="0" y="264"/>
                    <a:pt x="72" y="132"/>
                    <a:pt x="144"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496" name="Freeform 28"/>
            <p:cNvSpPr>
              <a:spLocks/>
            </p:cNvSpPr>
            <p:nvPr/>
          </p:nvSpPr>
          <p:spPr bwMode="auto">
            <a:xfrm>
              <a:off x="864" y="384"/>
              <a:ext cx="392" cy="576"/>
            </a:xfrm>
            <a:custGeom>
              <a:avLst/>
              <a:gdLst>
                <a:gd name="T0" fmla="*/ 56 w 392"/>
                <a:gd name="T1" fmla="*/ 576 h 576"/>
                <a:gd name="T2" fmla="*/ 56 w 392"/>
                <a:gd name="T3" fmla="*/ 240 h 576"/>
                <a:gd name="T4" fmla="*/ 392 w 392"/>
                <a:gd name="T5" fmla="*/ 0 h 576"/>
                <a:gd name="T6" fmla="*/ 0 60000 65536"/>
                <a:gd name="T7" fmla="*/ 0 60000 65536"/>
                <a:gd name="T8" fmla="*/ 0 60000 65536"/>
                <a:gd name="T9" fmla="*/ 0 w 392"/>
                <a:gd name="T10" fmla="*/ 0 h 576"/>
                <a:gd name="T11" fmla="*/ 392 w 392"/>
                <a:gd name="T12" fmla="*/ 576 h 576"/>
              </a:gdLst>
              <a:ahLst/>
              <a:cxnLst>
                <a:cxn ang="T6">
                  <a:pos x="T0" y="T1"/>
                </a:cxn>
                <a:cxn ang="T7">
                  <a:pos x="T2" y="T3"/>
                </a:cxn>
                <a:cxn ang="T8">
                  <a:pos x="T4" y="T5"/>
                </a:cxn>
              </a:cxnLst>
              <a:rect l="T9" t="T10" r="T11" b="T12"/>
              <a:pathLst>
                <a:path w="392" h="576">
                  <a:moveTo>
                    <a:pt x="56" y="576"/>
                  </a:moveTo>
                  <a:cubicBezTo>
                    <a:pt x="28" y="456"/>
                    <a:pt x="0" y="336"/>
                    <a:pt x="56" y="240"/>
                  </a:cubicBezTo>
                  <a:cubicBezTo>
                    <a:pt x="112" y="144"/>
                    <a:pt x="252" y="72"/>
                    <a:pt x="392"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497" name="Freeform 29"/>
            <p:cNvSpPr>
              <a:spLocks/>
            </p:cNvSpPr>
            <p:nvPr/>
          </p:nvSpPr>
          <p:spPr bwMode="auto">
            <a:xfrm flipH="1" flipV="1">
              <a:off x="4080" y="3792"/>
              <a:ext cx="576" cy="288"/>
            </a:xfrm>
            <a:custGeom>
              <a:avLst/>
              <a:gdLst>
                <a:gd name="T0" fmla="*/ 12506 w 392"/>
                <a:gd name="T1" fmla="*/ 5 h 480"/>
                <a:gd name="T2" fmla="*/ 1776 w 392"/>
                <a:gd name="T3" fmla="*/ 3 h 480"/>
                <a:gd name="T4" fmla="*/ 1776 w 392"/>
                <a:gd name="T5" fmla="*/ 0 h 480"/>
                <a:gd name="T6" fmla="*/ 0 60000 65536"/>
                <a:gd name="T7" fmla="*/ 0 60000 65536"/>
                <a:gd name="T8" fmla="*/ 0 60000 65536"/>
                <a:gd name="T9" fmla="*/ 0 w 392"/>
                <a:gd name="T10" fmla="*/ 0 h 480"/>
                <a:gd name="T11" fmla="*/ 392 w 392"/>
                <a:gd name="T12" fmla="*/ 480 h 480"/>
              </a:gdLst>
              <a:ahLst/>
              <a:cxnLst>
                <a:cxn ang="T6">
                  <a:pos x="T0" y="T1"/>
                </a:cxn>
                <a:cxn ang="T7">
                  <a:pos x="T2" y="T3"/>
                </a:cxn>
                <a:cxn ang="T8">
                  <a:pos x="T4" y="T5"/>
                </a:cxn>
              </a:cxnLst>
              <a:rect l="T9" t="T10" r="T11" b="T12"/>
              <a:pathLst>
                <a:path w="392" h="480">
                  <a:moveTo>
                    <a:pt x="392" y="480"/>
                  </a:moveTo>
                  <a:cubicBezTo>
                    <a:pt x="252" y="424"/>
                    <a:pt x="112" y="368"/>
                    <a:pt x="56" y="288"/>
                  </a:cubicBezTo>
                  <a:cubicBezTo>
                    <a:pt x="0" y="208"/>
                    <a:pt x="56" y="48"/>
                    <a:pt x="56"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498" name="Freeform 30"/>
            <p:cNvSpPr>
              <a:spLocks/>
            </p:cNvSpPr>
            <p:nvPr/>
          </p:nvSpPr>
          <p:spPr bwMode="auto">
            <a:xfrm>
              <a:off x="4032" y="3648"/>
              <a:ext cx="672" cy="48"/>
            </a:xfrm>
            <a:custGeom>
              <a:avLst/>
              <a:gdLst>
                <a:gd name="T0" fmla="*/ 0 w 528"/>
                <a:gd name="T1" fmla="*/ 0 h 528"/>
                <a:gd name="T2" fmla="*/ 1683 w 528"/>
                <a:gd name="T3" fmla="*/ 0 h 528"/>
                <a:gd name="T4" fmla="*/ 4626 w 528"/>
                <a:gd name="T5" fmla="*/ 0 h 528"/>
                <a:gd name="T6" fmla="*/ 0 60000 65536"/>
                <a:gd name="T7" fmla="*/ 0 60000 65536"/>
                <a:gd name="T8" fmla="*/ 0 60000 65536"/>
                <a:gd name="T9" fmla="*/ 0 w 528"/>
                <a:gd name="T10" fmla="*/ 0 h 528"/>
                <a:gd name="T11" fmla="*/ 528 w 528"/>
                <a:gd name="T12" fmla="*/ 528 h 528"/>
              </a:gdLst>
              <a:ahLst/>
              <a:cxnLst>
                <a:cxn ang="T6">
                  <a:pos x="T0" y="T1"/>
                </a:cxn>
                <a:cxn ang="T7">
                  <a:pos x="T2" y="T3"/>
                </a:cxn>
                <a:cxn ang="T8">
                  <a:pos x="T4" y="T5"/>
                </a:cxn>
              </a:cxnLst>
              <a:rect l="T9" t="T10" r="T11" b="T12"/>
              <a:pathLst>
                <a:path w="528" h="528">
                  <a:moveTo>
                    <a:pt x="0" y="528"/>
                  </a:moveTo>
                  <a:cubicBezTo>
                    <a:pt x="52" y="428"/>
                    <a:pt x="104" y="328"/>
                    <a:pt x="192" y="240"/>
                  </a:cubicBezTo>
                  <a:cubicBezTo>
                    <a:pt x="280" y="152"/>
                    <a:pt x="404" y="76"/>
                    <a:pt x="528"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499" name="Freeform 31"/>
            <p:cNvSpPr>
              <a:spLocks/>
            </p:cNvSpPr>
            <p:nvPr/>
          </p:nvSpPr>
          <p:spPr bwMode="auto">
            <a:xfrm flipV="1">
              <a:off x="3072" y="3792"/>
              <a:ext cx="144" cy="384"/>
            </a:xfrm>
            <a:custGeom>
              <a:avLst/>
              <a:gdLst>
                <a:gd name="T0" fmla="*/ 2 w 248"/>
                <a:gd name="T1" fmla="*/ 30 h 528"/>
                <a:gd name="T2" fmla="*/ 1 w 248"/>
                <a:gd name="T3" fmla="*/ 14 h 528"/>
                <a:gd name="T4" fmla="*/ 2 w 248"/>
                <a:gd name="T5" fmla="*/ 0 h 528"/>
                <a:gd name="T6" fmla="*/ 0 60000 65536"/>
                <a:gd name="T7" fmla="*/ 0 60000 65536"/>
                <a:gd name="T8" fmla="*/ 0 60000 65536"/>
                <a:gd name="T9" fmla="*/ 0 w 248"/>
                <a:gd name="T10" fmla="*/ 0 h 528"/>
                <a:gd name="T11" fmla="*/ 248 w 248"/>
                <a:gd name="T12" fmla="*/ 528 h 528"/>
              </a:gdLst>
              <a:ahLst/>
              <a:cxnLst>
                <a:cxn ang="T6">
                  <a:pos x="T0" y="T1"/>
                </a:cxn>
                <a:cxn ang="T7">
                  <a:pos x="T2" y="T3"/>
                </a:cxn>
                <a:cxn ang="T8">
                  <a:pos x="T4" y="T5"/>
                </a:cxn>
              </a:cxnLst>
              <a:rect l="T9" t="T10" r="T11" b="T12"/>
              <a:pathLst>
                <a:path w="248" h="528">
                  <a:moveTo>
                    <a:pt x="248" y="528"/>
                  </a:moveTo>
                  <a:cubicBezTo>
                    <a:pt x="132" y="428"/>
                    <a:pt x="16" y="328"/>
                    <a:pt x="8" y="240"/>
                  </a:cubicBezTo>
                  <a:cubicBezTo>
                    <a:pt x="0" y="152"/>
                    <a:pt x="100" y="76"/>
                    <a:pt x="200"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500" name="Freeform 32"/>
            <p:cNvSpPr>
              <a:spLocks/>
            </p:cNvSpPr>
            <p:nvPr/>
          </p:nvSpPr>
          <p:spPr bwMode="auto">
            <a:xfrm>
              <a:off x="5136" y="1728"/>
              <a:ext cx="528" cy="672"/>
            </a:xfrm>
            <a:custGeom>
              <a:avLst/>
              <a:gdLst>
                <a:gd name="T0" fmla="*/ 0 w 816"/>
                <a:gd name="T1" fmla="*/ 386 h 720"/>
                <a:gd name="T2" fmla="*/ 11 w 816"/>
                <a:gd name="T3" fmla="*/ 153 h 720"/>
                <a:gd name="T4" fmla="*/ 16 w 816"/>
                <a:gd name="T5" fmla="*/ 0 h 720"/>
                <a:gd name="T6" fmla="*/ 0 60000 65536"/>
                <a:gd name="T7" fmla="*/ 0 60000 65536"/>
                <a:gd name="T8" fmla="*/ 0 60000 65536"/>
                <a:gd name="T9" fmla="*/ 0 w 816"/>
                <a:gd name="T10" fmla="*/ 0 h 720"/>
                <a:gd name="T11" fmla="*/ 816 w 816"/>
                <a:gd name="T12" fmla="*/ 720 h 720"/>
              </a:gdLst>
              <a:ahLst/>
              <a:cxnLst>
                <a:cxn ang="T6">
                  <a:pos x="T0" y="T1"/>
                </a:cxn>
                <a:cxn ang="T7">
                  <a:pos x="T2" y="T3"/>
                </a:cxn>
                <a:cxn ang="T8">
                  <a:pos x="T4" y="T5"/>
                </a:cxn>
              </a:cxnLst>
              <a:rect l="T9" t="T10" r="T11" b="T12"/>
              <a:pathLst>
                <a:path w="816" h="720">
                  <a:moveTo>
                    <a:pt x="0" y="720"/>
                  </a:moveTo>
                  <a:cubicBezTo>
                    <a:pt x="220" y="564"/>
                    <a:pt x="440" y="408"/>
                    <a:pt x="576" y="288"/>
                  </a:cubicBezTo>
                  <a:cubicBezTo>
                    <a:pt x="712" y="168"/>
                    <a:pt x="764" y="84"/>
                    <a:pt x="816"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501" name="Freeform 33"/>
            <p:cNvSpPr>
              <a:spLocks/>
            </p:cNvSpPr>
            <p:nvPr/>
          </p:nvSpPr>
          <p:spPr bwMode="auto">
            <a:xfrm>
              <a:off x="4712" y="1296"/>
              <a:ext cx="59" cy="912"/>
            </a:xfrm>
            <a:custGeom>
              <a:avLst/>
              <a:gdLst>
                <a:gd name="T0" fmla="*/ 0 w 280"/>
                <a:gd name="T1" fmla="*/ 3605 h 768"/>
                <a:gd name="T2" fmla="*/ 0 w 280"/>
                <a:gd name="T3" fmla="*/ 1579 h 768"/>
                <a:gd name="T4" fmla="*/ 0 w 280"/>
                <a:gd name="T5" fmla="*/ 0 h 768"/>
                <a:gd name="T6" fmla="*/ 0 60000 65536"/>
                <a:gd name="T7" fmla="*/ 0 60000 65536"/>
                <a:gd name="T8" fmla="*/ 0 60000 65536"/>
                <a:gd name="T9" fmla="*/ 0 w 280"/>
                <a:gd name="T10" fmla="*/ 0 h 768"/>
                <a:gd name="T11" fmla="*/ 280 w 280"/>
                <a:gd name="T12" fmla="*/ 768 h 768"/>
              </a:gdLst>
              <a:ahLst/>
              <a:cxnLst>
                <a:cxn ang="T6">
                  <a:pos x="T0" y="T1"/>
                </a:cxn>
                <a:cxn ang="T7">
                  <a:pos x="T2" y="T3"/>
                </a:cxn>
                <a:cxn ang="T8">
                  <a:pos x="T4" y="T5"/>
                </a:cxn>
              </a:cxnLst>
              <a:rect l="T9" t="T10" r="T11" b="T12"/>
              <a:pathLst>
                <a:path w="280" h="768">
                  <a:moveTo>
                    <a:pt x="40" y="768"/>
                  </a:moveTo>
                  <a:cubicBezTo>
                    <a:pt x="20" y="616"/>
                    <a:pt x="0" y="464"/>
                    <a:pt x="40" y="336"/>
                  </a:cubicBezTo>
                  <a:cubicBezTo>
                    <a:pt x="80" y="208"/>
                    <a:pt x="180" y="104"/>
                    <a:pt x="280"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502" name="Freeform 34"/>
            <p:cNvSpPr>
              <a:spLocks/>
            </p:cNvSpPr>
            <p:nvPr/>
          </p:nvSpPr>
          <p:spPr bwMode="auto">
            <a:xfrm>
              <a:off x="5016" y="1392"/>
              <a:ext cx="456" cy="864"/>
            </a:xfrm>
            <a:custGeom>
              <a:avLst/>
              <a:gdLst>
                <a:gd name="T0" fmla="*/ 24 w 456"/>
                <a:gd name="T1" fmla="*/ 864 h 864"/>
                <a:gd name="T2" fmla="*/ 72 w 456"/>
                <a:gd name="T3" fmla="*/ 480 h 864"/>
                <a:gd name="T4" fmla="*/ 456 w 456"/>
                <a:gd name="T5" fmla="*/ 0 h 864"/>
                <a:gd name="T6" fmla="*/ 0 60000 65536"/>
                <a:gd name="T7" fmla="*/ 0 60000 65536"/>
                <a:gd name="T8" fmla="*/ 0 60000 65536"/>
                <a:gd name="T9" fmla="*/ 0 w 456"/>
                <a:gd name="T10" fmla="*/ 0 h 864"/>
                <a:gd name="T11" fmla="*/ 456 w 456"/>
                <a:gd name="T12" fmla="*/ 864 h 864"/>
              </a:gdLst>
              <a:ahLst/>
              <a:cxnLst>
                <a:cxn ang="T6">
                  <a:pos x="T0" y="T1"/>
                </a:cxn>
                <a:cxn ang="T7">
                  <a:pos x="T2" y="T3"/>
                </a:cxn>
                <a:cxn ang="T8">
                  <a:pos x="T4" y="T5"/>
                </a:cxn>
              </a:cxnLst>
              <a:rect l="T9" t="T10" r="T11" b="T12"/>
              <a:pathLst>
                <a:path w="456" h="864">
                  <a:moveTo>
                    <a:pt x="24" y="864"/>
                  </a:moveTo>
                  <a:cubicBezTo>
                    <a:pt x="12" y="744"/>
                    <a:pt x="0" y="624"/>
                    <a:pt x="72" y="480"/>
                  </a:cubicBezTo>
                  <a:cubicBezTo>
                    <a:pt x="144" y="336"/>
                    <a:pt x="300" y="168"/>
                    <a:pt x="456"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48492" name="Text Box 36"/>
          <p:cNvSpPr txBox="1">
            <a:spLocks noChangeArrowheads="1"/>
          </p:cNvSpPr>
          <p:nvPr/>
        </p:nvSpPr>
        <p:spPr bwMode="auto">
          <a:xfrm>
            <a:off x="3184525" y="417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p>
        </p:txBody>
      </p:sp>
      <p:sp>
        <p:nvSpPr>
          <p:cNvPr id="148493" name="Rectangle 38"/>
          <p:cNvSpPr>
            <a:spLocks noChangeArrowheads="1"/>
          </p:cNvSpPr>
          <p:nvPr/>
        </p:nvSpPr>
        <p:spPr bwMode="auto">
          <a:xfrm>
            <a:off x="1447800" y="304800"/>
            <a:ext cx="82296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endParaRPr lang="en-US" altLang="en-US"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1677118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75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06" name="Object 2"/>
          <p:cNvGraphicFramePr>
            <a:graphicFrameLocks noChangeAspect="1"/>
          </p:cNvGraphicFramePr>
          <p:nvPr/>
        </p:nvGraphicFramePr>
        <p:xfrm>
          <a:off x="1524000" y="3810000"/>
          <a:ext cx="1676400" cy="1474788"/>
        </p:xfrm>
        <a:graphic>
          <a:graphicData uri="http://schemas.openxmlformats.org/presentationml/2006/ole">
            <mc:AlternateContent xmlns:mc="http://schemas.openxmlformats.org/markup-compatibility/2006">
              <mc:Choice xmlns:v="urn:schemas-microsoft-com:vml" Requires="v">
                <p:oleObj name="Image" r:id="rId2" imgW="1356133" imgH="1191569" progId="PhotoshopElements.Image.2">
                  <p:embed/>
                </p:oleObj>
              </mc:Choice>
              <mc:Fallback>
                <p:oleObj name="Image" r:id="rId2" imgW="1356133" imgH="1191569" progId="PhotoshopElements.Image.2">
                  <p:embed/>
                  <p:pic>
                    <p:nvPicPr>
                      <p:cNvPr id="14950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0"/>
                        <a:ext cx="1676400"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9507" name="Object 3"/>
          <p:cNvGraphicFramePr>
            <a:graphicFrameLocks noChangeAspect="1"/>
          </p:cNvGraphicFramePr>
          <p:nvPr/>
        </p:nvGraphicFramePr>
        <p:xfrm>
          <a:off x="5029200" y="5029200"/>
          <a:ext cx="1511300" cy="1524000"/>
        </p:xfrm>
        <a:graphic>
          <a:graphicData uri="http://schemas.openxmlformats.org/presentationml/2006/ole">
            <mc:AlternateContent xmlns:mc="http://schemas.openxmlformats.org/markup-compatibility/2006">
              <mc:Choice xmlns:v="urn:schemas-microsoft-com:vml" Requires="v">
                <p:oleObj name="Image" r:id="rId4" imgW="1173284" imgH="1182626" progId="PhotoshopElements.Image.2">
                  <p:embed/>
                </p:oleObj>
              </mc:Choice>
              <mc:Fallback>
                <p:oleObj name="Image" r:id="rId4" imgW="1173284" imgH="1182626" progId="PhotoshopElements.Image.2">
                  <p:embed/>
                  <p:pic>
                    <p:nvPicPr>
                      <p:cNvPr id="14950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5029200"/>
                        <a:ext cx="15113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9508" name="Object 4"/>
          <p:cNvGraphicFramePr>
            <a:graphicFrameLocks noChangeAspect="1"/>
          </p:cNvGraphicFramePr>
          <p:nvPr/>
        </p:nvGraphicFramePr>
        <p:xfrm>
          <a:off x="3429000" y="1295400"/>
          <a:ext cx="1376363" cy="1447800"/>
        </p:xfrm>
        <a:graphic>
          <a:graphicData uri="http://schemas.openxmlformats.org/presentationml/2006/ole">
            <mc:AlternateContent xmlns:mc="http://schemas.openxmlformats.org/markup-compatibility/2006">
              <mc:Choice xmlns:v="urn:schemas-microsoft-com:vml" Requires="v">
                <p:oleObj name="Image" r:id="rId6" imgW="1218996" imgH="1282993" progId="PhotoshopElements.Image.2">
                  <p:embed/>
                </p:oleObj>
              </mc:Choice>
              <mc:Fallback>
                <p:oleObj name="Image" r:id="rId6" imgW="1218996" imgH="1282993" progId="PhotoshopElements.Image.2">
                  <p:embed/>
                  <p:pic>
                    <p:nvPicPr>
                      <p:cNvPr id="14950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295400"/>
                        <a:ext cx="137636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9509" name="Object 5"/>
          <p:cNvGraphicFramePr>
            <a:graphicFrameLocks noChangeAspect="1"/>
          </p:cNvGraphicFramePr>
          <p:nvPr/>
        </p:nvGraphicFramePr>
        <p:xfrm>
          <a:off x="7010400" y="3657600"/>
          <a:ext cx="1416050" cy="1447800"/>
        </p:xfrm>
        <a:graphic>
          <a:graphicData uri="http://schemas.openxmlformats.org/presentationml/2006/ole">
            <mc:AlternateContent xmlns:mc="http://schemas.openxmlformats.org/markup-compatibility/2006">
              <mc:Choice xmlns:v="urn:schemas-microsoft-com:vml" Requires="v">
                <p:oleObj name="Image" r:id="rId8" imgW="1209956" imgH="1237281" progId="PhotoshopElements.Image.2">
                  <p:embed/>
                </p:oleObj>
              </mc:Choice>
              <mc:Fallback>
                <p:oleObj name="Image" r:id="rId8" imgW="1209956" imgH="1237281" progId="PhotoshopElements.Image.2">
                  <p:embed/>
                  <p:pic>
                    <p:nvPicPr>
                      <p:cNvPr id="149509"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3657600"/>
                        <a:ext cx="141605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9510" name="Object 6"/>
          <p:cNvGraphicFramePr>
            <a:graphicFrameLocks noChangeAspect="1"/>
          </p:cNvGraphicFramePr>
          <p:nvPr/>
        </p:nvGraphicFramePr>
        <p:xfrm>
          <a:off x="5257800" y="2438400"/>
          <a:ext cx="1222375" cy="1398588"/>
        </p:xfrm>
        <a:graphic>
          <a:graphicData uri="http://schemas.openxmlformats.org/presentationml/2006/ole">
            <mc:AlternateContent xmlns:mc="http://schemas.openxmlformats.org/markup-compatibility/2006">
              <mc:Choice xmlns:v="urn:schemas-microsoft-com:vml" Requires="v">
                <p:oleObj name="Image" r:id="rId10" imgW="1222250" imgH="1398916" progId="PhotoshopElements.Image.2">
                  <p:embed/>
                </p:oleObj>
              </mc:Choice>
              <mc:Fallback>
                <p:oleObj name="Image" r:id="rId10" imgW="1222250" imgH="1398916" progId="PhotoshopElements.Image.2">
                  <p:embed/>
                  <p:pic>
                    <p:nvPicPr>
                      <p:cNvPr id="14951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7800" y="2438400"/>
                        <a:ext cx="1222375" cy="139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9511" name="Object 7"/>
          <p:cNvGraphicFramePr>
            <a:graphicFrameLocks noChangeAspect="1"/>
          </p:cNvGraphicFramePr>
          <p:nvPr/>
        </p:nvGraphicFramePr>
        <p:xfrm>
          <a:off x="1143000" y="1676400"/>
          <a:ext cx="1368425" cy="1338263"/>
        </p:xfrm>
        <a:graphic>
          <a:graphicData uri="http://schemas.openxmlformats.org/presentationml/2006/ole">
            <mc:AlternateContent xmlns:mc="http://schemas.openxmlformats.org/markup-compatibility/2006">
              <mc:Choice xmlns:v="urn:schemas-microsoft-com:vml" Requires="v">
                <p:oleObj name="Image" r:id="rId12" imgW="1368323" imgH="1337735" progId="PhotoshopElements.Image.2">
                  <p:embed/>
                </p:oleObj>
              </mc:Choice>
              <mc:Fallback>
                <p:oleObj name="Image" r:id="rId12" imgW="1368323" imgH="1337735" progId="PhotoshopElements.Image.2">
                  <p:embed/>
                  <p:pic>
                    <p:nvPicPr>
                      <p:cNvPr id="149511"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3000" y="1676400"/>
                        <a:ext cx="1368425" cy="133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4"/>
          <p:cNvGrpSpPr>
            <a:grpSpLocks/>
          </p:cNvGrpSpPr>
          <p:nvPr/>
        </p:nvGrpSpPr>
        <p:grpSpPr bwMode="auto">
          <a:xfrm>
            <a:off x="457200" y="3098800"/>
            <a:ext cx="6324600" cy="3149600"/>
            <a:chOff x="288" y="1952"/>
            <a:chExt cx="3984" cy="1984"/>
          </a:xfrm>
        </p:grpSpPr>
        <p:pic>
          <p:nvPicPr>
            <p:cNvPr id="149549" name="Picture 15" descr="envelop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8" y="2256"/>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50" name="Freeform 16"/>
            <p:cNvSpPr>
              <a:spLocks/>
            </p:cNvSpPr>
            <p:nvPr/>
          </p:nvSpPr>
          <p:spPr bwMode="auto">
            <a:xfrm>
              <a:off x="1968" y="1968"/>
              <a:ext cx="768" cy="1008"/>
            </a:xfrm>
            <a:custGeom>
              <a:avLst/>
              <a:gdLst>
                <a:gd name="T0" fmla="*/ 0 w 768"/>
                <a:gd name="T1" fmla="*/ 1008 h 1008"/>
                <a:gd name="T2" fmla="*/ 576 w 768"/>
                <a:gd name="T3" fmla="*/ 528 h 1008"/>
                <a:gd name="T4" fmla="*/ 768 w 768"/>
                <a:gd name="T5" fmla="*/ 0 h 1008"/>
                <a:gd name="T6" fmla="*/ 0 60000 65536"/>
                <a:gd name="T7" fmla="*/ 0 60000 65536"/>
                <a:gd name="T8" fmla="*/ 0 60000 65536"/>
                <a:gd name="T9" fmla="*/ 0 w 768"/>
                <a:gd name="T10" fmla="*/ 0 h 1008"/>
                <a:gd name="T11" fmla="*/ 768 w 768"/>
                <a:gd name="T12" fmla="*/ 1008 h 1008"/>
              </a:gdLst>
              <a:ahLst/>
              <a:cxnLst>
                <a:cxn ang="T6">
                  <a:pos x="T0" y="T1"/>
                </a:cxn>
                <a:cxn ang="T7">
                  <a:pos x="T2" y="T3"/>
                </a:cxn>
                <a:cxn ang="T8">
                  <a:pos x="T4" y="T5"/>
                </a:cxn>
              </a:cxnLst>
              <a:rect l="T9" t="T10" r="T11" b="T12"/>
              <a:pathLst>
                <a:path w="768" h="1008">
                  <a:moveTo>
                    <a:pt x="0" y="1008"/>
                  </a:moveTo>
                  <a:cubicBezTo>
                    <a:pt x="224" y="852"/>
                    <a:pt x="448" y="696"/>
                    <a:pt x="576" y="528"/>
                  </a:cubicBezTo>
                  <a:cubicBezTo>
                    <a:pt x="704" y="360"/>
                    <a:pt x="736" y="180"/>
                    <a:pt x="768" y="0"/>
                  </a:cubicBezTo>
                </a:path>
              </a:pathLst>
            </a:custGeom>
            <a:noFill/>
            <a:ln w="19050">
              <a:solidFill>
                <a:srgbClr val="D6009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551" name="Freeform 17"/>
            <p:cNvSpPr>
              <a:spLocks/>
            </p:cNvSpPr>
            <p:nvPr/>
          </p:nvSpPr>
          <p:spPr bwMode="auto">
            <a:xfrm>
              <a:off x="688" y="1952"/>
              <a:ext cx="320" cy="832"/>
            </a:xfrm>
            <a:custGeom>
              <a:avLst/>
              <a:gdLst>
                <a:gd name="T0" fmla="*/ 320 w 320"/>
                <a:gd name="T1" fmla="*/ 832 h 832"/>
                <a:gd name="T2" fmla="*/ 32 w 320"/>
                <a:gd name="T3" fmla="*/ 400 h 832"/>
                <a:gd name="T4" fmla="*/ 128 w 320"/>
                <a:gd name="T5" fmla="*/ 64 h 832"/>
                <a:gd name="T6" fmla="*/ 128 w 320"/>
                <a:gd name="T7" fmla="*/ 16 h 832"/>
                <a:gd name="T8" fmla="*/ 0 60000 65536"/>
                <a:gd name="T9" fmla="*/ 0 60000 65536"/>
                <a:gd name="T10" fmla="*/ 0 60000 65536"/>
                <a:gd name="T11" fmla="*/ 0 60000 65536"/>
                <a:gd name="T12" fmla="*/ 0 w 320"/>
                <a:gd name="T13" fmla="*/ 0 h 832"/>
                <a:gd name="T14" fmla="*/ 320 w 320"/>
                <a:gd name="T15" fmla="*/ 832 h 832"/>
              </a:gdLst>
              <a:ahLst/>
              <a:cxnLst>
                <a:cxn ang="T8">
                  <a:pos x="T0" y="T1"/>
                </a:cxn>
                <a:cxn ang="T9">
                  <a:pos x="T2" y="T3"/>
                </a:cxn>
                <a:cxn ang="T10">
                  <a:pos x="T4" y="T5"/>
                </a:cxn>
                <a:cxn ang="T11">
                  <a:pos x="T6" y="T7"/>
                </a:cxn>
              </a:cxnLst>
              <a:rect l="T12" t="T13" r="T14" b="T15"/>
              <a:pathLst>
                <a:path w="320" h="832">
                  <a:moveTo>
                    <a:pt x="320" y="832"/>
                  </a:moveTo>
                  <a:cubicBezTo>
                    <a:pt x="192" y="680"/>
                    <a:pt x="64" y="528"/>
                    <a:pt x="32" y="400"/>
                  </a:cubicBezTo>
                  <a:cubicBezTo>
                    <a:pt x="0" y="272"/>
                    <a:pt x="112" y="128"/>
                    <a:pt x="128" y="64"/>
                  </a:cubicBezTo>
                  <a:cubicBezTo>
                    <a:pt x="144" y="0"/>
                    <a:pt x="136" y="8"/>
                    <a:pt x="128" y="16"/>
                  </a:cubicBezTo>
                </a:path>
              </a:pathLst>
            </a:custGeom>
            <a:noFill/>
            <a:ln w="19050">
              <a:solidFill>
                <a:srgbClr val="D6009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552" name="Freeform 18"/>
            <p:cNvSpPr>
              <a:spLocks/>
            </p:cNvSpPr>
            <p:nvPr/>
          </p:nvSpPr>
          <p:spPr bwMode="auto">
            <a:xfrm>
              <a:off x="2064" y="2688"/>
              <a:ext cx="1296" cy="432"/>
            </a:xfrm>
            <a:custGeom>
              <a:avLst/>
              <a:gdLst>
                <a:gd name="T0" fmla="*/ 0 w 1296"/>
                <a:gd name="T1" fmla="*/ 432 h 432"/>
                <a:gd name="T2" fmla="*/ 816 w 1296"/>
                <a:gd name="T3" fmla="*/ 288 h 432"/>
                <a:gd name="T4" fmla="*/ 1296 w 1296"/>
                <a:gd name="T5" fmla="*/ 0 h 432"/>
                <a:gd name="T6" fmla="*/ 0 60000 65536"/>
                <a:gd name="T7" fmla="*/ 0 60000 65536"/>
                <a:gd name="T8" fmla="*/ 0 60000 65536"/>
                <a:gd name="T9" fmla="*/ 0 w 1296"/>
                <a:gd name="T10" fmla="*/ 0 h 432"/>
                <a:gd name="T11" fmla="*/ 1296 w 1296"/>
                <a:gd name="T12" fmla="*/ 432 h 432"/>
              </a:gdLst>
              <a:ahLst/>
              <a:cxnLst>
                <a:cxn ang="T6">
                  <a:pos x="T0" y="T1"/>
                </a:cxn>
                <a:cxn ang="T7">
                  <a:pos x="T2" y="T3"/>
                </a:cxn>
                <a:cxn ang="T8">
                  <a:pos x="T4" y="T5"/>
                </a:cxn>
              </a:cxnLst>
              <a:rect l="T9" t="T10" r="T11" b="T12"/>
              <a:pathLst>
                <a:path w="1296" h="432">
                  <a:moveTo>
                    <a:pt x="0" y="432"/>
                  </a:moveTo>
                  <a:cubicBezTo>
                    <a:pt x="300" y="396"/>
                    <a:pt x="600" y="360"/>
                    <a:pt x="816" y="288"/>
                  </a:cubicBezTo>
                  <a:cubicBezTo>
                    <a:pt x="1032" y="216"/>
                    <a:pt x="1164" y="108"/>
                    <a:pt x="1296" y="0"/>
                  </a:cubicBezTo>
                </a:path>
              </a:pathLst>
            </a:custGeom>
            <a:noFill/>
            <a:ln w="19050">
              <a:solidFill>
                <a:srgbClr val="D6009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553" name="Freeform 19"/>
            <p:cNvSpPr>
              <a:spLocks/>
            </p:cNvSpPr>
            <p:nvPr/>
          </p:nvSpPr>
          <p:spPr bwMode="auto">
            <a:xfrm>
              <a:off x="2064" y="2928"/>
              <a:ext cx="2208" cy="240"/>
            </a:xfrm>
            <a:custGeom>
              <a:avLst/>
              <a:gdLst>
                <a:gd name="T0" fmla="*/ 0 w 2208"/>
                <a:gd name="T1" fmla="*/ 240 h 240"/>
                <a:gd name="T2" fmla="*/ 1824 w 2208"/>
                <a:gd name="T3" fmla="*/ 96 h 240"/>
                <a:gd name="T4" fmla="*/ 2208 w 2208"/>
                <a:gd name="T5" fmla="*/ 0 h 240"/>
                <a:gd name="T6" fmla="*/ 0 60000 65536"/>
                <a:gd name="T7" fmla="*/ 0 60000 65536"/>
                <a:gd name="T8" fmla="*/ 0 60000 65536"/>
                <a:gd name="T9" fmla="*/ 0 w 2208"/>
                <a:gd name="T10" fmla="*/ 0 h 240"/>
                <a:gd name="T11" fmla="*/ 2208 w 2208"/>
                <a:gd name="T12" fmla="*/ 240 h 240"/>
              </a:gdLst>
              <a:ahLst/>
              <a:cxnLst>
                <a:cxn ang="T6">
                  <a:pos x="T0" y="T1"/>
                </a:cxn>
                <a:cxn ang="T7">
                  <a:pos x="T2" y="T3"/>
                </a:cxn>
                <a:cxn ang="T8">
                  <a:pos x="T4" y="T5"/>
                </a:cxn>
              </a:cxnLst>
              <a:rect l="T9" t="T10" r="T11" b="T12"/>
              <a:pathLst>
                <a:path w="2208" h="240">
                  <a:moveTo>
                    <a:pt x="0" y="240"/>
                  </a:moveTo>
                  <a:cubicBezTo>
                    <a:pt x="728" y="188"/>
                    <a:pt x="1456" y="136"/>
                    <a:pt x="1824" y="96"/>
                  </a:cubicBezTo>
                  <a:cubicBezTo>
                    <a:pt x="2192" y="56"/>
                    <a:pt x="2200" y="28"/>
                    <a:pt x="2208" y="0"/>
                  </a:cubicBezTo>
                </a:path>
              </a:pathLst>
            </a:custGeom>
            <a:noFill/>
            <a:ln w="19050">
              <a:solidFill>
                <a:srgbClr val="D6009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554" name="Freeform 20"/>
            <p:cNvSpPr>
              <a:spLocks/>
            </p:cNvSpPr>
            <p:nvPr/>
          </p:nvSpPr>
          <p:spPr bwMode="auto">
            <a:xfrm>
              <a:off x="2112" y="3264"/>
              <a:ext cx="1056" cy="432"/>
            </a:xfrm>
            <a:custGeom>
              <a:avLst/>
              <a:gdLst>
                <a:gd name="T0" fmla="*/ 0 w 1056"/>
                <a:gd name="T1" fmla="*/ 0 h 432"/>
                <a:gd name="T2" fmla="*/ 528 w 1056"/>
                <a:gd name="T3" fmla="*/ 288 h 432"/>
                <a:gd name="T4" fmla="*/ 1056 w 1056"/>
                <a:gd name="T5" fmla="*/ 432 h 432"/>
                <a:gd name="T6" fmla="*/ 0 60000 65536"/>
                <a:gd name="T7" fmla="*/ 0 60000 65536"/>
                <a:gd name="T8" fmla="*/ 0 60000 65536"/>
                <a:gd name="T9" fmla="*/ 0 w 1056"/>
                <a:gd name="T10" fmla="*/ 0 h 432"/>
                <a:gd name="T11" fmla="*/ 1056 w 1056"/>
                <a:gd name="T12" fmla="*/ 432 h 432"/>
              </a:gdLst>
              <a:ahLst/>
              <a:cxnLst>
                <a:cxn ang="T6">
                  <a:pos x="T0" y="T1"/>
                </a:cxn>
                <a:cxn ang="T7">
                  <a:pos x="T2" y="T3"/>
                </a:cxn>
                <a:cxn ang="T8">
                  <a:pos x="T4" y="T5"/>
                </a:cxn>
              </a:cxnLst>
              <a:rect l="T9" t="T10" r="T11" b="T12"/>
              <a:pathLst>
                <a:path w="1056" h="432">
                  <a:moveTo>
                    <a:pt x="0" y="0"/>
                  </a:moveTo>
                  <a:cubicBezTo>
                    <a:pt x="176" y="108"/>
                    <a:pt x="352" y="216"/>
                    <a:pt x="528" y="288"/>
                  </a:cubicBezTo>
                  <a:cubicBezTo>
                    <a:pt x="704" y="360"/>
                    <a:pt x="968" y="408"/>
                    <a:pt x="1056" y="432"/>
                  </a:cubicBezTo>
                </a:path>
              </a:pathLst>
            </a:custGeom>
            <a:noFill/>
            <a:ln w="19050">
              <a:solidFill>
                <a:srgbClr val="D6009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49555" name="Picture 21" descr="envelop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56" y="2256"/>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56" name="Picture 22" descr="envelop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32" y="259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57" name="Picture 23" descr="envelop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48" y="2784"/>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58" name="Picture 24" descr="envelop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92" y="3648"/>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5"/>
          <p:cNvGrpSpPr>
            <a:grpSpLocks/>
          </p:cNvGrpSpPr>
          <p:nvPr/>
        </p:nvGrpSpPr>
        <p:grpSpPr bwMode="auto">
          <a:xfrm>
            <a:off x="1219200" y="838200"/>
            <a:ext cx="7597775" cy="5791200"/>
            <a:chOff x="768" y="528"/>
            <a:chExt cx="4786" cy="3648"/>
          </a:xfrm>
        </p:grpSpPr>
        <p:grpSp>
          <p:nvGrpSpPr>
            <p:cNvPr id="149526" name="Group 26"/>
            <p:cNvGrpSpPr>
              <a:grpSpLocks/>
            </p:cNvGrpSpPr>
            <p:nvPr/>
          </p:nvGrpSpPr>
          <p:grpSpPr bwMode="auto">
            <a:xfrm>
              <a:off x="2208" y="816"/>
              <a:ext cx="3107" cy="3199"/>
              <a:chOff x="2208" y="816"/>
              <a:chExt cx="3107" cy="3199"/>
            </a:xfrm>
          </p:grpSpPr>
          <p:grpSp>
            <p:nvGrpSpPr>
              <p:cNvPr id="149545" name="Group 27"/>
              <p:cNvGrpSpPr>
                <a:grpSpLocks/>
              </p:cNvGrpSpPr>
              <p:nvPr/>
            </p:nvGrpSpPr>
            <p:grpSpPr bwMode="auto">
              <a:xfrm>
                <a:off x="2208" y="816"/>
                <a:ext cx="3107" cy="2448"/>
                <a:chOff x="2208" y="816"/>
                <a:chExt cx="3107" cy="2448"/>
              </a:xfrm>
            </p:grpSpPr>
            <p:graphicFrame>
              <p:nvGraphicFramePr>
                <p:cNvPr id="149547" name="Object 11"/>
                <p:cNvGraphicFramePr>
                  <a:graphicFrameLocks noChangeAspect="1"/>
                </p:cNvGraphicFramePr>
                <p:nvPr/>
              </p:nvGraphicFramePr>
              <p:xfrm>
                <a:off x="4368" y="2208"/>
                <a:ext cx="947" cy="1056"/>
              </p:xfrm>
              <a:graphic>
                <a:graphicData uri="http://schemas.openxmlformats.org/presentationml/2006/ole">
                  <mc:AlternateContent xmlns:mc="http://schemas.openxmlformats.org/markup-compatibility/2006">
                    <mc:Choice xmlns:v="urn:schemas-microsoft-com:vml" Requires="v">
                      <p:oleObj name="Image" r:id="rId15" imgW="1240223" imgH="1383443" progId="PhotoshopElements.Image.2">
                        <p:embed/>
                      </p:oleObj>
                    </mc:Choice>
                    <mc:Fallback>
                      <p:oleObj name="Image" r:id="rId15" imgW="1240223" imgH="1383443" progId="PhotoshopElements.Image.2">
                        <p:embed/>
                        <p:pic>
                          <p:nvPicPr>
                            <p:cNvPr id="149547"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68" y="2208"/>
                              <a:ext cx="947" cy="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9548" name="Object 12"/>
                <p:cNvGraphicFramePr>
                  <a:graphicFrameLocks noChangeAspect="1"/>
                </p:cNvGraphicFramePr>
                <p:nvPr/>
              </p:nvGraphicFramePr>
              <p:xfrm>
                <a:off x="2208" y="816"/>
                <a:ext cx="755" cy="864"/>
              </p:xfrm>
              <a:graphic>
                <a:graphicData uri="http://schemas.openxmlformats.org/presentationml/2006/ole">
                  <mc:AlternateContent xmlns:mc="http://schemas.openxmlformats.org/markup-compatibility/2006">
                    <mc:Choice xmlns:v="urn:schemas-microsoft-com:vml" Requires="v">
                      <p:oleObj name="Image" r:id="rId17" imgW="1033187" imgH="1182626" progId="PhotoshopElements.Image.2">
                        <p:embed/>
                      </p:oleObj>
                    </mc:Choice>
                    <mc:Fallback>
                      <p:oleObj name="Image" r:id="rId17" imgW="1033187" imgH="1182626" progId="PhotoshopElements.Image.2">
                        <p:embed/>
                        <p:pic>
                          <p:nvPicPr>
                            <p:cNvPr id="149548" name="Object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08" y="816"/>
                              <a:ext cx="755" cy="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49546" name="Object 10"/>
              <p:cNvGraphicFramePr>
                <a:graphicFrameLocks noChangeAspect="1"/>
              </p:cNvGraphicFramePr>
              <p:nvPr/>
            </p:nvGraphicFramePr>
            <p:xfrm>
              <a:off x="3273" y="3199"/>
              <a:ext cx="736" cy="816"/>
            </p:xfrm>
            <a:graphic>
              <a:graphicData uri="http://schemas.openxmlformats.org/presentationml/2006/ole">
                <mc:AlternateContent xmlns:mc="http://schemas.openxmlformats.org/markup-compatibility/2006">
                  <mc:Choice xmlns:v="urn:schemas-microsoft-com:vml" Requires="v">
                    <p:oleObj name="Image" r:id="rId19" imgW="905028" imgH="1002624" progId="PhotoshopElements.Image.2">
                      <p:embed/>
                    </p:oleObj>
                  </mc:Choice>
                  <mc:Fallback>
                    <p:oleObj name="Image" r:id="rId19" imgW="905028" imgH="1002624" progId="PhotoshopElements.Image.2">
                      <p:embed/>
                      <p:pic>
                        <p:nvPicPr>
                          <p:cNvPr id="149546" name="Object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73" y="3199"/>
                            <a:ext cx="736" cy="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49527" name="Object 8"/>
            <p:cNvGraphicFramePr>
              <a:graphicFrameLocks noChangeAspect="1"/>
            </p:cNvGraphicFramePr>
            <p:nvPr/>
          </p:nvGraphicFramePr>
          <p:xfrm>
            <a:off x="3312" y="1536"/>
            <a:ext cx="756" cy="866"/>
          </p:xfrm>
          <a:graphic>
            <a:graphicData uri="http://schemas.openxmlformats.org/presentationml/2006/ole">
              <mc:AlternateContent xmlns:mc="http://schemas.openxmlformats.org/markup-compatibility/2006">
                <mc:Choice xmlns:v="urn:schemas-microsoft-com:vml" Requires="v">
                  <p:oleObj name="Image" r:id="rId21" imgW="1200609" imgH="1374534" progId="PhotoshopElements.Image.2">
                    <p:embed/>
                  </p:oleObj>
                </mc:Choice>
                <mc:Fallback>
                  <p:oleObj name="Image" r:id="rId21" imgW="1200609" imgH="1374534" progId="PhotoshopElements.Image.2">
                    <p:embed/>
                    <p:pic>
                      <p:nvPicPr>
                        <p:cNvPr id="149527" name="Object 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12" y="1536"/>
                          <a:ext cx="756" cy="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9528" name="Object 9"/>
            <p:cNvGraphicFramePr>
              <a:graphicFrameLocks noChangeAspect="1"/>
            </p:cNvGraphicFramePr>
            <p:nvPr/>
          </p:nvGraphicFramePr>
          <p:xfrm>
            <a:off x="768" y="1104"/>
            <a:ext cx="756" cy="781"/>
          </p:xfrm>
          <a:graphic>
            <a:graphicData uri="http://schemas.openxmlformats.org/presentationml/2006/ole">
              <mc:AlternateContent xmlns:mc="http://schemas.openxmlformats.org/markup-compatibility/2006">
                <mc:Choice xmlns:v="urn:schemas-microsoft-com:vml" Requires="v">
                  <p:oleObj name="Image" r:id="rId23" imgW="1200609" imgH="1240223" progId="PhotoshopElements.Image.2">
                    <p:embed/>
                  </p:oleObj>
                </mc:Choice>
                <mc:Fallback>
                  <p:oleObj name="Image" r:id="rId23" imgW="1200609" imgH="1240223" progId="PhotoshopElements.Image.2">
                    <p:embed/>
                    <p:pic>
                      <p:nvPicPr>
                        <p:cNvPr id="149528" name="Object 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68" y="1104"/>
                          <a:ext cx="756" cy="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49529" name="Group 33"/>
            <p:cNvGrpSpPr>
              <a:grpSpLocks/>
            </p:cNvGrpSpPr>
            <p:nvPr/>
          </p:nvGrpSpPr>
          <p:grpSpPr bwMode="auto">
            <a:xfrm>
              <a:off x="1248" y="528"/>
              <a:ext cx="4306" cy="3648"/>
              <a:chOff x="1248" y="528"/>
              <a:chExt cx="4306" cy="3648"/>
            </a:xfrm>
          </p:grpSpPr>
          <p:grpSp>
            <p:nvGrpSpPr>
              <p:cNvPr id="149530" name="Group 34"/>
              <p:cNvGrpSpPr>
                <a:grpSpLocks/>
              </p:cNvGrpSpPr>
              <p:nvPr/>
            </p:nvGrpSpPr>
            <p:grpSpPr bwMode="auto">
              <a:xfrm>
                <a:off x="1248" y="624"/>
                <a:ext cx="418" cy="624"/>
                <a:chOff x="240" y="2352"/>
                <a:chExt cx="418" cy="624"/>
              </a:xfrm>
            </p:grpSpPr>
            <p:pic>
              <p:nvPicPr>
                <p:cNvPr id="149543" name="Picture 35" descr="paperclip"/>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0" y="2352"/>
                  <a:ext cx="310"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44" name="Picture 36" descr="viru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36" y="2592"/>
                  <a:ext cx="32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9531" name="Group 37"/>
              <p:cNvGrpSpPr>
                <a:grpSpLocks/>
              </p:cNvGrpSpPr>
              <p:nvPr/>
            </p:nvGrpSpPr>
            <p:grpSpPr bwMode="auto">
              <a:xfrm>
                <a:off x="2976" y="528"/>
                <a:ext cx="418" cy="624"/>
                <a:chOff x="240" y="2352"/>
                <a:chExt cx="418" cy="624"/>
              </a:xfrm>
            </p:grpSpPr>
            <p:pic>
              <p:nvPicPr>
                <p:cNvPr id="149541" name="Picture 38" descr="paperclip"/>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0" y="2352"/>
                  <a:ext cx="310"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42" name="Picture 39" descr="viru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36" y="2592"/>
                  <a:ext cx="32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9532" name="Group 40"/>
              <p:cNvGrpSpPr>
                <a:grpSpLocks/>
              </p:cNvGrpSpPr>
              <p:nvPr/>
            </p:nvGrpSpPr>
            <p:grpSpPr bwMode="auto">
              <a:xfrm>
                <a:off x="4032" y="1152"/>
                <a:ext cx="418" cy="624"/>
                <a:chOff x="240" y="2352"/>
                <a:chExt cx="418" cy="624"/>
              </a:xfrm>
            </p:grpSpPr>
            <p:pic>
              <p:nvPicPr>
                <p:cNvPr id="149539" name="Picture 41" descr="paperclip"/>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0" y="2352"/>
                  <a:ext cx="310"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40" name="Picture 42" descr="viru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36" y="2592"/>
                  <a:ext cx="32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9533" name="Group 43"/>
              <p:cNvGrpSpPr>
                <a:grpSpLocks/>
              </p:cNvGrpSpPr>
              <p:nvPr/>
            </p:nvGrpSpPr>
            <p:grpSpPr bwMode="auto">
              <a:xfrm>
                <a:off x="5136" y="1872"/>
                <a:ext cx="418" cy="624"/>
                <a:chOff x="240" y="2352"/>
                <a:chExt cx="418" cy="624"/>
              </a:xfrm>
            </p:grpSpPr>
            <p:pic>
              <p:nvPicPr>
                <p:cNvPr id="149537" name="Picture 44" descr="paperclip"/>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0" y="2352"/>
                  <a:ext cx="310"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38" name="Picture 45" descr="viru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36" y="2592"/>
                  <a:ext cx="32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9534" name="Group 46"/>
              <p:cNvGrpSpPr>
                <a:grpSpLocks/>
              </p:cNvGrpSpPr>
              <p:nvPr/>
            </p:nvGrpSpPr>
            <p:grpSpPr bwMode="auto">
              <a:xfrm>
                <a:off x="4272" y="3552"/>
                <a:ext cx="466" cy="624"/>
                <a:chOff x="4272" y="3552"/>
                <a:chExt cx="466" cy="624"/>
              </a:xfrm>
            </p:grpSpPr>
            <p:pic>
              <p:nvPicPr>
                <p:cNvPr id="149535" name="Picture 47" descr="paperclip"/>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272" y="3552"/>
                  <a:ext cx="310"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36" name="Picture 48" descr="viru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416" y="3792"/>
                  <a:ext cx="32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pic>
        <p:nvPicPr>
          <p:cNvPr id="108593" name="Picture 49" descr="virus"/>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524000" y="5257800"/>
            <a:ext cx="5111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0"/>
          <p:cNvGrpSpPr>
            <a:grpSpLocks/>
          </p:cNvGrpSpPr>
          <p:nvPr/>
        </p:nvGrpSpPr>
        <p:grpSpPr bwMode="auto">
          <a:xfrm>
            <a:off x="685800" y="304800"/>
            <a:ext cx="8305800" cy="3505200"/>
            <a:chOff x="432" y="192"/>
            <a:chExt cx="5232" cy="2208"/>
          </a:xfrm>
        </p:grpSpPr>
        <p:sp>
          <p:nvSpPr>
            <p:cNvPr id="149517" name="Freeform 51"/>
            <p:cNvSpPr>
              <a:spLocks/>
            </p:cNvSpPr>
            <p:nvPr/>
          </p:nvSpPr>
          <p:spPr bwMode="auto">
            <a:xfrm>
              <a:off x="432" y="432"/>
              <a:ext cx="240" cy="960"/>
            </a:xfrm>
            <a:custGeom>
              <a:avLst/>
              <a:gdLst>
                <a:gd name="T0" fmla="*/ 1 w 480"/>
                <a:gd name="T1" fmla="*/ 114627 h 528"/>
                <a:gd name="T2" fmla="*/ 1 w 480"/>
                <a:gd name="T3" fmla="*/ 72978 h 528"/>
                <a:gd name="T4" fmla="*/ 0 w 480"/>
                <a:gd name="T5" fmla="*/ 0 h 528"/>
                <a:gd name="T6" fmla="*/ 0 60000 65536"/>
                <a:gd name="T7" fmla="*/ 0 60000 65536"/>
                <a:gd name="T8" fmla="*/ 0 60000 65536"/>
                <a:gd name="T9" fmla="*/ 0 w 480"/>
                <a:gd name="T10" fmla="*/ 0 h 528"/>
                <a:gd name="T11" fmla="*/ 480 w 480"/>
                <a:gd name="T12" fmla="*/ 528 h 528"/>
              </a:gdLst>
              <a:ahLst/>
              <a:cxnLst>
                <a:cxn ang="T6">
                  <a:pos x="T0" y="T1"/>
                </a:cxn>
                <a:cxn ang="T7">
                  <a:pos x="T2" y="T3"/>
                </a:cxn>
                <a:cxn ang="T8">
                  <a:pos x="T4" y="T5"/>
                </a:cxn>
              </a:cxnLst>
              <a:rect l="T9" t="T10" r="T11" b="T12"/>
              <a:pathLst>
                <a:path w="480" h="528">
                  <a:moveTo>
                    <a:pt x="480" y="528"/>
                  </a:moveTo>
                  <a:cubicBezTo>
                    <a:pt x="328" y="476"/>
                    <a:pt x="176" y="424"/>
                    <a:pt x="96" y="336"/>
                  </a:cubicBezTo>
                  <a:cubicBezTo>
                    <a:pt x="16" y="248"/>
                    <a:pt x="8" y="124"/>
                    <a:pt x="0" y="0"/>
                  </a:cubicBezTo>
                </a:path>
              </a:pathLst>
            </a:custGeom>
            <a:noFill/>
            <a:ln w="19050">
              <a:solidFill>
                <a:srgbClr val="D6009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518" name="Freeform 52"/>
            <p:cNvSpPr>
              <a:spLocks/>
            </p:cNvSpPr>
            <p:nvPr/>
          </p:nvSpPr>
          <p:spPr bwMode="auto">
            <a:xfrm>
              <a:off x="720" y="192"/>
              <a:ext cx="48" cy="1008"/>
            </a:xfrm>
            <a:custGeom>
              <a:avLst/>
              <a:gdLst>
                <a:gd name="T0" fmla="*/ 0 w 144"/>
                <a:gd name="T1" fmla="*/ 14871 h 720"/>
                <a:gd name="T2" fmla="*/ 0 w 144"/>
                <a:gd name="T3" fmla="*/ 7937 h 720"/>
                <a:gd name="T4" fmla="*/ 0 w 144"/>
                <a:gd name="T5" fmla="*/ 0 h 720"/>
                <a:gd name="T6" fmla="*/ 0 60000 65536"/>
                <a:gd name="T7" fmla="*/ 0 60000 65536"/>
                <a:gd name="T8" fmla="*/ 0 60000 65536"/>
                <a:gd name="T9" fmla="*/ 0 w 144"/>
                <a:gd name="T10" fmla="*/ 0 h 720"/>
                <a:gd name="T11" fmla="*/ 144 w 144"/>
                <a:gd name="T12" fmla="*/ 720 h 720"/>
              </a:gdLst>
              <a:ahLst/>
              <a:cxnLst>
                <a:cxn ang="T6">
                  <a:pos x="T0" y="T1"/>
                </a:cxn>
                <a:cxn ang="T7">
                  <a:pos x="T2" y="T3"/>
                </a:cxn>
                <a:cxn ang="T8">
                  <a:pos x="T4" y="T5"/>
                </a:cxn>
              </a:cxnLst>
              <a:rect l="T9" t="T10" r="T11" b="T12"/>
              <a:pathLst>
                <a:path w="144" h="720">
                  <a:moveTo>
                    <a:pt x="144" y="720"/>
                  </a:moveTo>
                  <a:cubicBezTo>
                    <a:pt x="72" y="612"/>
                    <a:pt x="0" y="504"/>
                    <a:pt x="0" y="384"/>
                  </a:cubicBezTo>
                  <a:cubicBezTo>
                    <a:pt x="0" y="264"/>
                    <a:pt x="72" y="132"/>
                    <a:pt x="144" y="0"/>
                  </a:cubicBezTo>
                </a:path>
              </a:pathLst>
            </a:custGeom>
            <a:noFill/>
            <a:ln w="19050">
              <a:solidFill>
                <a:srgbClr val="D6009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519" name="Freeform 53"/>
            <p:cNvSpPr>
              <a:spLocks/>
            </p:cNvSpPr>
            <p:nvPr/>
          </p:nvSpPr>
          <p:spPr bwMode="auto">
            <a:xfrm>
              <a:off x="864" y="384"/>
              <a:ext cx="392" cy="576"/>
            </a:xfrm>
            <a:custGeom>
              <a:avLst/>
              <a:gdLst>
                <a:gd name="T0" fmla="*/ 56 w 392"/>
                <a:gd name="T1" fmla="*/ 576 h 576"/>
                <a:gd name="T2" fmla="*/ 56 w 392"/>
                <a:gd name="T3" fmla="*/ 240 h 576"/>
                <a:gd name="T4" fmla="*/ 392 w 392"/>
                <a:gd name="T5" fmla="*/ 0 h 576"/>
                <a:gd name="T6" fmla="*/ 0 60000 65536"/>
                <a:gd name="T7" fmla="*/ 0 60000 65536"/>
                <a:gd name="T8" fmla="*/ 0 60000 65536"/>
                <a:gd name="T9" fmla="*/ 0 w 392"/>
                <a:gd name="T10" fmla="*/ 0 h 576"/>
                <a:gd name="T11" fmla="*/ 392 w 392"/>
                <a:gd name="T12" fmla="*/ 576 h 576"/>
              </a:gdLst>
              <a:ahLst/>
              <a:cxnLst>
                <a:cxn ang="T6">
                  <a:pos x="T0" y="T1"/>
                </a:cxn>
                <a:cxn ang="T7">
                  <a:pos x="T2" y="T3"/>
                </a:cxn>
                <a:cxn ang="T8">
                  <a:pos x="T4" y="T5"/>
                </a:cxn>
              </a:cxnLst>
              <a:rect l="T9" t="T10" r="T11" b="T12"/>
              <a:pathLst>
                <a:path w="392" h="576">
                  <a:moveTo>
                    <a:pt x="56" y="576"/>
                  </a:moveTo>
                  <a:cubicBezTo>
                    <a:pt x="28" y="456"/>
                    <a:pt x="0" y="336"/>
                    <a:pt x="56" y="240"/>
                  </a:cubicBezTo>
                  <a:cubicBezTo>
                    <a:pt x="112" y="144"/>
                    <a:pt x="252" y="72"/>
                    <a:pt x="392" y="0"/>
                  </a:cubicBezTo>
                </a:path>
              </a:pathLst>
            </a:custGeom>
            <a:noFill/>
            <a:ln w="19050">
              <a:solidFill>
                <a:srgbClr val="D6009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520" name="Freeform 54"/>
            <p:cNvSpPr>
              <a:spLocks/>
            </p:cNvSpPr>
            <p:nvPr/>
          </p:nvSpPr>
          <p:spPr bwMode="auto">
            <a:xfrm>
              <a:off x="2104" y="288"/>
              <a:ext cx="392" cy="480"/>
            </a:xfrm>
            <a:custGeom>
              <a:avLst/>
              <a:gdLst>
                <a:gd name="T0" fmla="*/ 392 w 392"/>
                <a:gd name="T1" fmla="*/ 480 h 480"/>
                <a:gd name="T2" fmla="*/ 56 w 392"/>
                <a:gd name="T3" fmla="*/ 288 h 480"/>
                <a:gd name="T4" fmla="*/ 56 w 392"/>
                <a:gd name="T5" fmla="*/ 0 h 480"/>
                <a:gd name="T6" fmla="*/ 0 60000 65536"/>
                <a:gd name="T7" fmla="*/ 0 60000 65536"/>
                <a:gd name="T8" fmla="*/ 0 60000 65536"/>
                <a:gd name="T9" fmla="*/ 0 w 392"/>
                <a:gd name="T10" fmla="*/ 0 h 480"/>
                <a:gd name="T11" fmla="*/ 392 w 392"/>
                <a:gd name="T12" fmla="*/ 480 h 480"/>
              </a:gdLst>
              <a:ahLst/>
              <a:cxnLst>
                <a:cxn ang="T6">
                  <a:pos x="T0" y="T1"/>
                </a:cxn>
                <a:cxn ang="T7">
                  <a:pos x="T2" y="T3"/>
                </a:cxn>
                <a:cxn ang="T8">
                  <a:pos x="T4" y="T5"/>
                </a:cxn>
              </a:cxnLst>
              <a:rect l="T9" t="T10" r="T11" b="T12"/>
              <a:pathLst>
                <a:path w="392" h="480">
                  <a:moveTo>
                    <a:pt x="392" y="480"/>
                  </a:moveTo>
                  <a:cubicBezTo>
                    <a:pt x="252" y="424"/>
                    <a:pt x="112" y="368"/>
                    <a:pt x="56" y="288"/>
                  </a:cubicBezTo>
                  <a:cubicBezTo>
                    <a:pt x="0" y="208"/>
                    <a:pt x="56" y="48"/>
                    <a:pt x="56" y="0"/>
                  </a:cubicBezTo>
                </a:path>
              </a:pathLst>
            </a:custGeom>
            <a:noFill/>
            <a:ln w="19050">
              <a:solidFill>
                <a:srgbClr val="D6009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521" name="Freeform 55"/>
            <p:cNvSpPr>
              <a:spLocks/>
            </p:cNvSpPr>
            <p:nvPr/>
          </p:nvSpPr>
          <p:spPr bwMode="auto">
            <a:xfrm>
              <a:off x="2640" y="192"/>
              <a:ext cx="528" cy="528"/>
            </a:xfrm>
            <a:custGeom>
              <a:avLst/>
              <a:gdLst>
                <a:gd name="T0" fmla="*/ 0 w 528"/>
                <a:gd name="T1" fmla="*/ 528 h 528"/>
                <a:gd name="T2" fmla="*/ 192 w 528"/>
                <a:gd name="T3" fmla="*/ 240 h 528"/>
                <a:gd name="T4" fmla="*/ 528 w 528"/>
                <a:gd name="T5" fmla="*/ 0 h 528"/>
                <a:gd name="T6" fmla="*/ 0 60000 65536"/>
                <a:gd name="T7" fmla="*/ 0 60000 65536"/>
                <a:gd name="T8" fmla="*/ 0 60000 65536"/>
                <a:gd name="T9" fmla="*/ 0 w 528"/>
                <a:gd name="T10" fmla="*/ 0 h 528"/>
                <a:gd name="T11" fmla="*/ 528 w 528"/>
                <a:gd name="T12" fmla="*/ 528 h 528"/>
              </a:gdLst>
              <a:ahLst/>
              <a:cxnLst>
                <a:cxn ang="T6">
                  <a:pos x="T0" y="T1"/>
                </a:cxn>
                <a:cxn ang="T7">
                  <a:pos x="T2" y="T3"/>
                </a:cxn>
                <a:cxn ang="T8">
                  <a:pos x="T4" y="T5"/>
                </a:cxn>
              </a:cxnLst>
              <a:rect l="T9" t="T10" r="T11" b="T12"/>
              <a:pathLst>
                <a:path w="528" h="528">
                  <a:moveTo>
                    <a:pt x="0" y="528"/>
                  </a:moveTo>
                  <a:cubicBezTo>
                    <a:pt x="52" y="428"/>
                    <a:pt x="104" y="328"/>
                    <a:pt x="192" y="240"/>
                  </a:cubicBezTo>
                  <a:cubicBezTo>
                    <a:pt x="280" y="152"/>
                    <a:pt x="404" y="76"/>
                    <a:pt x="528" y="0"/>
                  </a:cubicBezTo>
                </a:path>
              </a:pathLst>
            </a:custGeom>
            <a:noFill/>
            <a:ln w="19050">
              <a:solidFill>
                <a:srgbClr val="D6009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522" name="Freeform 56"/>
            <p:cNvSpPr>
              <a:spLocks/>
            </p:cNvSpPr>
            <p:nvPr/>
          </p:nvSpPr>
          <p:spPr bwMode="auto">
            <a:xfrm>
              <a:off x="2344" y="192"/>
              <a:ext cx="248" cy="528"/>
            </a:xfrm>
            <a:custGeom>
              <a:avLst/>
              <a:gdLst>
                <a:gd name="T0" fmla="*/ 248 w 248"/>
                <a:gd name="T1" fmla="*/ 528 h 528"/>
                <a:gd name="T2" fmla="*/ 8 w 248"/>
                <a:gd name="T3" fmla="*/ 240 h 528"/>
                <a:gd name="T4" fmla="*/ 200 w 248"/>
                <a:gd name="T5" fmla="*/ 0 h 528"/>
                <a:gd name="T6" fmla="*/ 0 60000 65536"/>
                <a:gd name="T7" fmla="*/ 0 60000 65536"/>
                <a:gd name="T8" fmla="*/ 0 60000 65536"/>
                <a:gd name="T9" fmla="*/ 0 w 248"/>
                <a:gd name="T10" fmla="*/ 0 h 528"/>
                <a:gd name="T11" fmla="*/ 248 w 248"/>
                <a:gd name="T12" fmla="*/ 528 h 528"/>
              </a:gdLst>
              <a:ahLst/>
              <a:cxnLst>
                <a:cxn ang="T6">
                  <a:pos x="T0" y="T1"/>
                </a:cxn>
                <a:cxn ang="T7">
                  <a:pos x="T2" y="T3"/>
                </a:cxn>
                <a:cxn ang="T8">
                  <a:pos x="T4" y="T5"/>
                </a:cxn>
              </a:cxnLst>
              <a:rect l="T9" t="T10" r="T11" b="T12"/>
              <a:pathLst>
                <a:path w="248" h="528">
                  <a:moveTo>
                    <a:pt x="248" y="528"/>
                  </a:moveTo>
                  <a:cubicBezTo>
                    <a:pt x="132" y="428"/>
                    <a:pt x="16" y="328"/>
                    <a:pt x="8" y="240"/>
                  </a:cubicBezTo>
                  <a:cubicBezTo>
                    <a:pt x="0" y="152"/>
                    <a:pt x="100" y="76"/>
                    <a:pt x="200" y="0"/>
                  </a:cubicBezTo>
                </a:path>
              </a:pathLst>
            </a:custGeom>
            <a:noFill/>
            <a:ln w="19050">
              <a:solidFill>
                <a:srgbClr val="D6009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523" name="Freeform 57"/>
            <p:cNvSpPr>
              <a:spLocks/>
            </p:cNvSpPr>
            <p:nvPr/>
          </p:nvSpPr>
          <p:spPr bwMode="auto">
            <a:xfrm>
              <a:off x="5136" y="1728"/>
              <a:ext cx="528" cy="672"/>
            </a:xfrm>
            <a:custGeom>
              <a:avLst/>
              <a:gdLst>
                <a:gd name="T0" fmla="*/ 0 w 816"/>
                <a:gd name="T1" fmla="*/ 386 h 720"/>
                <a:gd name="T2" fmla="*/ 11 w 816"/>
                <a:gd name="T3" fmla="*/ 153 h 720"/>
                <a:gd name="T4" fmla="*/ 16 w 816"/>
                <a:gd name="T5" fmla="*/ 0 h 720"/>
                <a:gd name="T6" fmla="*/ 0 60000 65536"/>
                <a:gd name="T7" fmla="*/ 0 60000 65536"/>
                <a:gd name="T8" fmla="*/ 0 60000 65536"/>
                <a:gd name="T9" fmla="*/ 0 w 816"/>
                <a:gd name="T10" fmla="*/ 0 h 720"/>
                <a:gd name="T11" fmla="*/ 816 w 816"/>
                <a:gd name="T12" fmla="*/ 720 h 720"/>
              </a:gdLst>
              <a:ahLst/>
              <a:cxnLst>
                <a:cxn ang="T6">
                  <a:pos x="T0" y="T1"/>
                </a:cxn>
                <a:cxn ang="T7">
                  <a:pos x="T2" y="T3"/>
                </a:cxn>
                <a:cxn ang="T8">
                  <a:pos x="T4" y="T5"/>
                </a:cxn>
              </a:cxnLst>
              <a:rect l="T9" t="T10" r="T11" b="T12"/>
              <a:pathLst>
                <a:path w="816" h="720">
                  <a:moveTo>
                    <a:pt x="0" y="720"/>
                  </a:moveTo>
                  <a:cubicBezTo>
                    <a:pt x="220" y="564"/>
                    <a:pt x="440" y="408"/>
                    <a:pt x="576" y="288"/>
                  </a:cubicBezTo>
                  <a:cubicBezTo>
                    <a:pt x="712" y="168"/>
                    <a:pt x="764" y="84"/>
                    <a:pt x="816" y="0"/>
                  </a:cubicBezTo>
                </a:path>
              </a:pathLst>
            </a:custGeom>
            <a:noFill/>
            <a:ln w="19050">
              <a:solidFill>
                <a:srgbClr val="D6009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524" name="Freeform 58"/>
            <p:cNvSpPr>
              <a:spLocks/>
            </p:cNvSpPr>
            <p:nvPr/>
          </p:nvSpPr>
          <p:spPr bwMode="auto">
            <a:xfrm>
              <a:off x="4712" y="1296"/>
              <a:ext cx="59" cy="912"/>
            </a:xfrm>
            <a:custGeom>
              <a:avLst/>
              <a:gdLst>
                <a:gd name="T0" fmla="*/ 0 w 280"/>
                <a:gd name="T1" fmla="*/ 3605 h 768"/>
                <a:gd name="T2" fmla="*/ 0 w 280"/>
                <a:gd name="T3" fmla="*/ 1579 h 768"/>
                <a:gd name="T4" fmla="*/ 0 w 280"/>
                <a:gd name="T5" fmla="*/ 0 h 768"/>
                <a:gd name="T6" fmla="*/ 0 60000 65536"/>
                <a:gd name="T7" fmla="*/ 0 60000 65536"/>
                <a:gd name="T8" fmla="*/ 0 60000 65536"/>
                <a:gd name="T9" fmla="*/ 0 w 280"/>
                <a:gd name="T10" fmla="*/ 0 h 768"/>
                <a:gd name="T11" fmla="*/ 280 w 280"/>
                <a:gd name="T12" fmla="*/ 768 h 768"/>
              </a:gdLst>
              <a:ahLst/>
              <a:cxnLst>
                <a:cxn ang="T6">
                  <a:pos x="T0" y="T1"/>
                </a:cxn>
                <a:cxn ang="T7">
                  <a:pos x="T2" y="T3"/>
                </a:cxn>
                <a:cxn ang="T8">
                  <a:pos x="T4" y="T5"/>
                </a:cxn>
              </a:cxnLst>
              <a:rect l="T9" t="T10" r="T11" b="T12"/>
              <a:pathLst>
                <a:path w="280" h="768">
                  <a:moveTo>
                    <a:pt x="40" y="768"/>
                  </a:moveTo>
                  <a:cubicBezTo>
                    <a:pt x="20" y="616"/>
                    <a:pt x="0" y="464"/>
                    <a:pt x="40" y="336"/>
                  </a:cubicBezTo>
                  <a:cubicBezTo>
                    <a:pt x="80" y="208"/>
                    <a:pt x="180" y="104"/>
                    <a:pt x="280" y="0"/>
                  </a:cubicBezTo>
                </a:path>
              </a:pathLst>
            </a:custGeom>
            <a:noFill/>
            <a:ln w="19050">
              <a:solidFill>
                <a:srgbClr val="D6009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525" name="Freeform 59"/>
            <p:cNvSpPr>
              <a:spLocks/>
            </p:cNvSpPr>
            <p:nvPr/>
          </p:nvSpPr>
          <p:spPr bwMode="auto">
            <a:xfrm>
              <a:off x="5016" y="1392"/>
              <a:ext cx="456" cy="864"/>
            </a:xfrm>
            <a:custGeom>
              <a:avLst/>
              <a:gdLst>
                <a:gd name="T0" fmla="*/ 24 w 456"/>
                <a:gd name="T1" fmla="*/ 864 h 864"/>
                <a:gd name="T2" fmla="*/ 72 w 456"/>
                <a:gd name="T3" fmla="*/ 480 h 864"/>
                <a:gd name="T4" fmla="*/ 456 w 456"/>
                <a:gd name="T5" fmla="*/ 0 h 864"/>
                <a:gd name="T6" fmla="*/ 0 60000 65536"/>
                <a:gd name="T7" fmla="*/ 0 60000 65536"/>
                <a:gd name="T8" fmla="*/ 0 60000 65536"/>
                <a:gd name="T9" fmla="*/ 0 w 456"/>
                <a:gd name="T10" fmla="*/ 0 h 864"/>
                <a:gd name="T11" fmla="*/ 456 w 456"/>
                <a:gd name="T12" fmla="*/ 864 h 864"/>
              </a:gdLst>
              <a:ahLst/>
              <a:cxnLst>
                <a:cxn ang="T6">
                  <a:pos x="T0" y="T1"/>
                </a:cxn>
                <a:cxn ang="T7">
                  <a:pos x="T2" y="T3"/>
                </a:cxn>
                <a:cxn ang="T8">
                  <a:pos x="T4" y="T5"/>
                </a:cxn>
              </a:cxnLst>
              <a:rect l="T9" t="T10" r="T11" b="T12"/>
              <a:pathLst>
                <a:path w="456" h="864">
                  <a:moveTo>
                    <a:pt x="24" y="864"/>
                  </a:moveTo>
                  <a:cubicBezTo>
                    <a:pt x="12" y="744"/>
                    <a:pt x="0" y="624"/>
                    <a:pt x="72" y="480"/>
                  </a:cubicBezTo>
                  <a:cubicBezTo>
                    <a:pt x="144" y="336"/>
                    <a:pt x="300" y="168"/>
                    <a:pt x="456" y="0"/>
                  </a:cubicBezTo>
                </a:path>
              </a:pathLst>
            </a:custGeom>
            <a:noFill/>
            <a:ln w="19050">
              <a:solidFill>
                <a:srgbClr val="D60093"/>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49516" name="Text Box 60"/>
          <p:cNvSpPr txBox="1">
            <a:spLocks noChangeArrowheads="1"/>
          </p:cNvSpPr>
          <p:nvPr/>
        </p:nvSpPr>
        <p:spPr bwMode="auto">
          <a:xfrm>
            <a:off x="5562600" y="304800"/>
            <a:ext cx="3259226" cy="1015663"/>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 dirty="0">
                <a:cs typeface="Arial" panose="020B0604020202020204" pitchFamily="34" charset="0"/>
              </a:rPr>
              <a:t>Spread of </a:t>
            </a:r>
            <a:r>
              <a:rPr lang="en-US" altLang="en-US" sz="2000" u="sng" dirty="0">
                <a:solidFill>
                  <a:srgbClr val="D60093"/>
                </a:solidFill>
                <a:cs typeface="Arial" panose="020B0604020202020204" pitchFamily="34" charset="0"/>
              </a:rPr>
              <a:t>computer worms</a:t>
            </a:r>
          </a:p>
          <a:p>
            <a:pPr eaLnBrk="1" hangingPunct="1">
              <a:spcBef>
                <a:spcPct val="0"/>
              </a:spcBef>
              <a:buClrTx/>
              <a:buSzTx/>
              <a:buFontTx/>
              <a:buNone/>
            </a:pPr>
            <a:r>
              <a:rPr lang="en-US" altLang="en-US" sz="2000" dirty="0">
                <a:cs typeface="Arial" panose="020B0604020202020204" pitchFamily="34" charset="0"/>
              </a:rPr>
              <a:t>can be affected by the </a:t>
            </a:r>
          </a:p>
          <a:p>
            <a:pPr eaLnBrk="1" hangingPunct="1">
              <a:spcBef>
                <a:spcPct val="0"/>
              </a:spcBef>
              <a:buClrTx/>
              <a:buSzTx/>
              <a:buFontTx/>
              <a:buNone/>
            </a:pPr>
            <a:r>
              <a:rPr lang="en-US" altLang="en-US" sz="2000" dirty="0">
                <a:cs typeface="Arial" panose="020B0604020202020204" pitchFamily="34" charset="0"/>
              </a:rPr>
              <a:t>underlying network</a:t>
            </a:r>
          </a:p>
        </p:txBody>
      </p:sp>
    </p:spTree>
    <p:extLst>
      <p:ext uri="{BB962C8B-B14F-4D97-AF65-F5344CB8AC3E}">
        <p14:creationId xmlns:p14="http://schemas.microsoft.com/office/powerpoint/2010/main" val="1367613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85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Preferential Attachment Model</a:t>
            </a:r>
          </a:p>
        </p:txBody>
      </p:sp>
      <p:pic>
        <p:nvPicPr>
          <p:cNvPr id="4" name="Picture 3">
            <a:extLst>
              <a:ext uri="{FF2B5EF4-FFF2-40B4-BE49-F238E27FC236}">
                <a16:creationId xmlns:a16="http://schemas.microsoft.com/office/drawing/2014/main" id="{408F3F55-BB27-F13B-F833-98296560EA20}"/>
              </a:ext>
            </a:extLst>
          </p:cNvPr>
          <p:cNvPicPr>
            <a:picLocks noChangeAspect="1"/>
          </p:cNvPicPr>
          <p:nvPr/>
        </p:nvPicPr>
        <p:blipFill>
          <a:blip r:embed="rId3"/>
          <a:stretch>
            <a:fillRect/>
          </a:stretch>
        </p:blipFill>
        <p:spPr>
          <a:xfrm>
            <a:off x="759338" y="1768486"/>
            <a:ext cx="5922963" cy="4302530"/>
          </a:xfrm>
          <a:prstGeom prst="rect">
            <a:avLst/>
          </a:prstGeom>
        </p:spPr>
      </p:pic>
      <p:pic>
        <p:nvPicPr>
          <p:cNvPr id="7" name="Picture 10">
            <a:extLst>
              <a:ext uri="{FF2B5EF4-FFF2-40B4-BE49-F238E27FC236}">
                <a16:creationId xmlns:a16="http://schemas.microsoft.com/office/drawing/2014/main" id="{B5543283-7668-5B25-C176-2F8C4DBEE5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2301" y="1533926"/>
            <a:ext cx="1204053" cy="100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F59DFC47-052F-A4B7-06A0-360A08382A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82301" y="4822270"/>
            <a:ext cx="1203421" cy="100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109A5FD4-4FAD-538E-780F-CC0B48E719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1985" y="3112901"/>
            <a:ext cx="1204053" cy="100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5793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Real-World Networks and Simulated Graphs</a:t>
            </a:r>
          </a:p>
        </p:txBody>
      </p:sp>
      <p:pic>
        <p:nvPicPr>
          <p:cNvPr id="6" name="Picture 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6200" y="1981200"/>
            <a:ext cx="8901684" cy="2854452"/>
          </a:xfrm>
          <a:prstGeom prst="rect">
            <a:avLst/>
          </a:prstGeom>
        </p:spPr>
      </p:pic>
    </p:spTree>
    <p:extLst>
      <p:ext uri="{BB962C8B-B14F-4D97-AF65-F5344CB8AC3E}">
        <p14:creationId xmlns:p14="http://schemas.microsoft.com/office/powerpoint/2010/main" val="11898171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Preferential Attachment Model</a:t>
            </a:r>
          </a:p>
        </p:txBody>
      </p:sp>
      <p:pic>
        <p:nvPicPr>
          <p:cNvPr id="5" name="Picture 4">
            <a:extLst>
              <a:ext uri="{FF2B5EF4-FFF2-40B4-BE49-F238E27FC236}">
                <a16:creationId xmlns:a16="http://schemas.microsoft.com/office/drawing/2014/main" id="{7987CCBB-45F9-D85D-2AE5-81010D2A4F34}"/>
              </a:ext>
            </a:extLst>
          </p:cNvPr>
          <p:cNvPicPr>
            <a:picLocks noChangeAspect="1"/>
          </p:cNvPicPr>
          <p:nvPr/>
        </p:nvPicPr>
        <p:blipFill>
          <a:blip r:embed="rId3"/>
          <a:stretch>
            <a:fillRect/>
          </a:stretch>
        </p:blipFill>
        <p:spPr>
          <a:xfrm>
            <a:off x="884907" y="1056388"/>
            <a:ext cx="7674476" cy="5689186"/>
          </a:xfrm>
          <a:prstGeom prst="rect">
            <a:avLst/>
          </a:prstGeom>
        </p:spPr>
      </p:pic>
    </p:spTree>
    <p:extLst>
      <p:ext uri="{BB962C8B-B14F-4D97-AF65-F5344CB8AC3E}">
        <p14:creationId xmlns:p14="http://schemas.microsoft.com/office/powerpoint/2010/main" val="14385954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Preferential Attachment Model</a:t>
            </a:r>
          </a:p>
        </p:txBody>
      </p:sp>
      <p:pic>
        <p:nvPicPr>
          <p:cNvPr id="4" name="Picture 3">
            <a:extLst>
              <a:ext uri="{FF2B5EF4-FFF2-40B4-BE49-F238E27FC236}">
                <a16:creationId xmlns:a16="http://schemas.microsoft.com/office/drawing/2014/main" id="{C8D18023-1BE6-EC7B-0376-1448E7B15DB9}"/>
              </a:ext>
            </a:extLst>
          </p:cNvPr>
          <p:cNvPicPr>
            <a:picLocks noChangeAspect="1"/>
          </p:cNvPicPr>
          <p:nvPr/>
        </p:nvPicPr>
        <p:blipFill>
          <a:blip r:embed="rId3"/>
          <a:stretch>
            <a:fillRect/>
          </a:stretch>
        </p:blipFill>
        <p:spPr>
          <a:xfrm>
            <a:off x="956075" y="974031"/>
            <a:ext cx="7231850" cy="5756552"/>
          </a:xfrm>
          <a:prstGeom prst="rect">
            <a:avLst/>
          </a:prstGeom>
        </p:spPr>
      </p:pic>
    </p:spTree>
    <p:extLst>
      <p:ext uri="{BB962C8B-B14F-4D97-AF65-F5344CB8AC3E}">
        <p14:creationId xmlns:p14="http://schemas.microsoft.com/office/powerpoint/2010/main" val="2634907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C1EBB6A-2698-C7D2-7875-2EDE7601A971}"/>
              </a:ext>
            </a:extLst>
          </p:cNvPr>
          <p:cNvSpPr txBox="1">
            <a:spLocks noChangeArrowheads="1"/>
          </p:cNvSpPr>
          <p:nvPr/>
        </p:nvSpPr>
        <p:spPr>
          <a:xfrm>
            <a:off x="533400" y="381000"/>
            <a:ext cx="8229600" cy="530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Random Graphs</a:t>
            </a:r>
          </a:p>
        </p:txBody>
      </p:sp>
      <p:sp>
        <p:nvSpPr>
          <p:cNvPr id="2" name="TextBox 1">
            <a:extLst>
              <a:ext uri="{FF2B5EF4-FFF2-40B4-BE49-F238E27FC236}">
                <a16:creationId xmlns:a16="http://schemas.microsoft.com/office/drawing/2014/main" id="{635355E9-8B49-8462-2B99-82C99AA5534C}"/>
              </a:ext>
            </a:extLst>
          </p:cNvPr>
          <p:cNvSpPr txBox="1"/>
          <p:nvPr/>
        </p:nvSpPr>
        <p:spPr>
          <a:xfrm>
            <a:off x="533400" y="1571626"/>
            <a:ext cx="7812652" cy="2677656"/>
          </a:xfrm>
          <a:prstGeom prst="rect">
            <a:avLst/>
          </a:prstGeom>
          <a:noFill/>
        </p:spPr>
        <p:txBody>
          <a:bodyPr wrap="none" rtlCol="0">
            <a:spAutoFit/>
          </a:bodyPr>
          <a:lstStyle/>
          <a:p>
            <a:pPr marL="342900" indent="-342900">
              <a:buFont typeface="Courier New" panose="02070309020205020404" pitchFamily="49" charset="0"/>
              <a:buChar char="o"/>
            </a:pPr>
            <a:r>
              <a:rPr lang="en-US" sz="2400" dirty="0"/>
              <a:t>The </a:t>
            </a:r>
            <a:r>
              <a:rPr lang="en-US" sz="2400" dirty="0">
                <a:solidFill>
                  <a:srgbClr val="FF0000"/>
                </a:solidFill>
              </a:rPr>
              <a:t>Binomial distribution </a:t>
            </a:r>
            <a:r>
              <a:rPr lang="en-US" sz="2400" dirty="0"/>
              <a:t>describes the probability of </a:t>
            </a:r>
          </a:p>
          <a:p>
            <a:r>
              <a:rPr lang="en-US" sz="2400" dirty="0"/>
              <a:t>obtaining </a:t>
            </a:r>
            <a:r>
              <a:rPr lang="en-US" sz="2400" dirty="0">
                <a:solidFill>
                  <a:srgbClr val="FF0000"/>
                </a:solidFill>
              </a:rPr>
              <a:t>k</a:t>
            </a:r>
            <a:r>
              <a:rPr lang="en-US" sz="2400" dirty="0"/>
              <a:t> successes in n binomial experiments.</a:t>
            </a:r>
          </a:p>
          <a:p>
            <a:endParaRPr lang="en-US" sz="2400" dirty="0"/>
          </a:p>
          <a:p>
            <a:pPr marL="342900" indent="-342900">
              <a:buFont typeface="Courier New" panose="02070309020205020404" pitchFamily="49" charset="0"/>
              <a:buChar char="o"/>
            </a:pPr>
            <a:r>
              <a:rPr lang="en-US" sz="2400" dirty="0"/>
              <a:t>If a random variable </a:t>
            </a:r>
            <a:r>
              <a:rPr lang="en-US" sz="2400" dirty="0">
                <a:solidFill>
                  <a:srgbClr val="FF0000"/>
                </a:solidFill>
              </a:rPr>
              <a:t>X</a:t>
            </a:r>
            <a:r>
              <a:rPr lang="en-US" sz="2400" dirty="0"/>
              <a:t> follows a binomial distribution, </a:t>
            </a:r>
          </a:p>
          <a:p>
            <a:r>
              <a:rPr lang="en-US" sz="2400" dirty="0"/>
              <a:t>then the probability that </a:t>
            </a:r>
            <a:r>
              <a:rPr lang="en-US" sz="2400" dirty="0">
                <a:solidFill>
                  <a:srgbClr val="FF0000"/>
                </a:solidFill>
              </a:rPr>
              <a:t>X = k successes </a:t>
            </a:r>
            <a:r>
              <a:rPr lang="en-US" sz="2400" dirty="0"/>
              <a:t>can be found by the </a:t>
            </a:r>
          </a:p>
          <a:p>
            <a:r>
              <a:rPr lang="en-US" sz="2400" dirty="0"/>
              <a:t>following formula:</a:t>
            </a:r>
          </a:p>
          <a:p>
            <a:endParaRPr lang="en-US" sz="2400" dirty="0"/>
          </a:p>
        </p:txBody>
      </p:sp>
      <p:pic>
        <p:nvPicPr>
          <p:cNvPr id="4" name="Picture 3" descr="Text, letter&#10;&#10;Description automatically generated">
            <a:extLst>
              <a:ext uri="{FF2B5EF4-FFF2-40B4-BE49-F238E27FC236}">
                <a16:creationId xmlns:a16="http://schemas.microsoft.com/office/drawing/2014/main" id="{19924058-885D-0EFF-4E93-F187928FC66E}"/>
              </a:ext>
            </a:extLst>
          </p:cNvPr>
          <p:cNvPicPr>
            <a:picLocks noChangeAspect="1"/>
          </p:cNvPicPr>
          <p:nvPr/>
        </p:nvPicPr>
        <p:blipFill>
          <a:blip r:embed="rId2"/>
          <a:stretch>
            <a:fillRect/>
          </a:stretch>
        </p:blipFill>
        <p:spPr>
          <a:xfrm>
            <a:off x="2133600" y="3936689"/>
            <a:ext cx="5562600" cy="2699370"/>
          </a:xfrm>
          <a:prstGeom prst="rect">
            <a:avLst/>
          </a:prstGeom>
        </p:spPr>
      </p:pic>
    </p:spTree>
    <p:extLst>
      <p:ext uri="{BB962C8B-B14F-4D97-AF65-F5344CB8AC3E}">
        <p14:creationId xmlns:p14="http://schemas.microsoft.com/office/powerpoint/2010/main" val="28523916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Preferential Attachment Model</a:t>
            </a:r>
          </a:p>
        </p:txBody>
      </p:sp>
      <p:pic>
        <p:nvPicPr>
          <p:cNvPr id="5" name="Picture 4">
            <a:extLst>
              <a:ext uri="{FF2B5EF4-FFF2-40B4-BE49-F238E27FC236}">
                <a16:creationId xmlns:a16="http://schemas.microsoft.com/office/drawing/2014/main" id="{DC2E2519-CBA1-13C6-845B-FF35639F0C25}"/>
              </a:ext>
            </a:extLst>
          </p:cNvPr>
          <p:cNvPicPr>
            <a:picLocks noChangeAspect="1"/>
          </p:cNvPicPr>
          <p:nvPr/>
        </p:nvPicPr>
        <p:blipFill>
          <a:blip r:embed="rId3"/>
          <a:stretch>
            <a:fillRect/>
          </a:stretch>
        </p:blipFill>
        <p:spPr>
          <a:xfrm>
            <a:off x="0" y="1536701"/>
            <a:ext cx="8831067" cy="4024650"/>
          </a:xfrm>
          <a:prstGeom prst="rect">
            <a:avLst/>
          </a:prstGeom>
        </p:spPr>
      </p:pic>
      <p:sp>
        <p:nvSpPr>
          <p:cNvPr id="6" name="TextBox 5">
            <a:extLst>
              <a:ext uri="{FF2B5EF4-FFF2-40B4-BE49-F238E27FC236}">
                <a16:creationId xmlns:a16="http://schemas.microsoft.com/office/drawing/2014/main" id="{BE4FE992-946E-746C-4B65-F8B5FC2BC8F7}"/>
              </a:ext>
            </a:extLst>
          </p:cNvPr>
          <p:cNvSpPr txBox="1"/>
          <p:nvPr/>
        </p:nvSpPr>
        <p:spPr>
          <a:xfrm>
            <a:off x="674558" y="6059797"/>
            <a:ext cx="4413388"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m: number of edges new node brings</a:t>
            </a:r>
          </a:p>
        </p:txBody>
      </p:sp>
    </p:spTree>
    <p:extLst>
      <p:ext uri="{BB962C8B-B14F-4D97-AF65-F5344CB8AC3E}">
        <p14:creationId xmlns:p14="http://schemas.microsoft.com/office/powerpoint/2010/main" val="41190880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altLang="en-US" dirty="0">
                <a:latin typeface="Arial" panose="020B0604020202020204" pitchFamily="34" charset="0"/>
                <a:cs typeface="Arial" panose="020B0604020202020204" pitchFamily="34" charset="0"/>
              </a:rPr>
              <a:t>Power-law networks are robust to random breakdown</a:t>
            </a:r>
          </a:p>
        </p:txBody>
      </p:sp>
      <p:sp>
        <p:nvSpPr>
          <p:cNvPr id="150531" name="Line 8"/>
          <p:cNvSpPr>
            <a:spLocks noChangeShapeType="1"/>
          </p:cNvSpPr>
          <p:nvPr/>
        </p:nvSpPr>
        <p:spPr bwMode="auto">
          <a:xfrm>
            <a:off x="1622425" y="4519613"/>
            <a:ext cx="145891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32" name="Line 9"/>
          <p:cNvSpPr>
            <a:spLocks noChangeShapeType="1"/>
          </p:cNvSpPr>
          <p:nvPr/>
        </p:nvSpPr>
        <p:spPr bwMode="auto">
          <a:xfrm>
            <a:off x="4113213" y="2833688"/>
            <a:ext cx="212725" cy="269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33" name="Line 10"/>
          <p:cNvSpPr>
            <a:spLocks noChangeShapeType="1"/>
          </p:cNvSpPr>
          <p:nvPr/>
        </p:nvSpPr>
        <p:spPr bwMode="auto">
          <a:xfrm flipH="1" flipV="1">
            <a:off x="5387975" y="3405188"/>
            <a:ext cx="366713" cy="269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34" name="Line 11"/>
          <p:cNvSpPr>
            <a:spLocks noChangeShapeType="1"/>
          </p:cNvSpPr>
          <p:nvPr/>
        </p:nvSpPr>
        <p:spPr bwMode="auto">
          <a:xfrm flipH="1" flipV="1">
            <a:off x="5033963" y="5078413"/>
            <a:ext cx="593725" cy="1349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35" name="Line 12"/>
          <p:cNvSpPr>
            <a:spLocks noChangeShapeType="1"/>
          </p:cNvSpPr>
          <p:nvPr/>
        </p:nvSpPr>
        <p:spPr bwMode="auto">
          <a:xfrm flipH="1">
            <a:off x="6646863" y="3540125"/>
            <a:ext cx="198437" cy="555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36" name="Line 13"/>
          <p:cNvSpPr>
            <a:spLocks noChangeShapeType="1"/>
          </p:cNvSpPr>
          <p:nvPr/>
        </p:nvSpPr>
        <p:spPr bwMode="auto">
          <a:xfrm>
            <a:off x="5953125" y="2084388"/>
            <a:ext cx="28575" cy="244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37" name="Line 14"/>
          <p:cNvSpPr>
            <a:spLocks noChangeShapeType="1"/>
          </p:cNvSpPr>
          <p:nvPr/>
        </p:nvSpPr>
        <p:spPr bwMode="auto">
          <a:xfrm>
            <a:off x="1806575" y="4179888"/>
            <a:ext cx="1274763" cy="3397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38" name="Line 15"/>
          <p:cNvSpPr>
            <a:spLocks noChangeShapeType="1"/>
          </p:cNvSpPr>
          <p:nvPr/>
        </p:nvSpPr>
        <p:spPr bwMode="auto">
          <a:xfrm>
            <a:off x="2613025" y="1063625"/>
            <a:ext cx="382588" cy="95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39" name="Line 16"/>
          <p:cNvSpPr>
            <a:spLocks noChangeShapeType="1"/>
          </p:cNvSpPr>
          <p:nvPr/>
        </p:nvSpPr>
        <p:spPr bwMode="auto">
          <a:xfrm flipV="1">
            <a:off x="2684463" y="3500438"/>
            <a:ext cx="141287"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40" name="Line 17"/>
          <p:cNvSpPr>
            <a:spLocks noChangeShapeType="1"/>
          </p:cNvSpPr>
          <p:nvPr/>
        </p:nvSpPr>
        <p:spPr bwMode="auto">
          <a:xfrm flipH="1" flipV="1">
            <a:off x="3081338" y="4519613"/>
            <a:ext cx="55562" cy="7493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41" name="Line 18"/>
          <p:cNvSpPr>
            <a:spLocks noChangeShapeType="1"/>
          </p:cNvSpPr>
          <p:nvPr/>
        </p:nvSpPr>
        <p:spPr bwMode="auto">
          <a:xfrm flipV="1">
            <a:off x="2232025" y="3349625"/>
            <a:ext cx="268288" cy="1778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42" name="Line 19"/>
          <p:cNvSpPr>
            <a:spLocks noChangeShapeType="1"/>
          </p:cNvSpPr>
          <p:nvPr/>
        </p:nvSpPr>
        <p:spPr bwMode="auto">
          <a:xfrm>
            <a:off x="5345113" y="1690688"/>
            <a:ext cx="98425" cy="476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43" name="Line 20"/>
          <p:cNvSpPr>
            <a:spLocks noChangeShapeType="1"/>
          </p:cNvSpPr>
          <p:nvPr/>
        </p:nvSpPr>
        <p:spPr bwMode="auto">
          <a:xfrm>
            <a:off x="2090738" y="3078163"/>
            <a:ext cx="211137" cy="269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44" name="Line 21"/>
          <p:cNvSpPr>
            <a:spLocks noChangeShapeType="1"/>
          </p:cNvSpPr>
          <p:nvPr/>
        </p:nvSpPr>
        <p:spPr bwMode="auto">
          <a:xfrm flipV="1">
            <a:off x="1708150" y="4519613"/>
            <a:ext cx="1373188" cy="2317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45" name="Line 22"/>
          <p:cNvSpPr>
            <a:spLocks noChangeShapeType="1"/>
          </p:cNvSpPr>
          <p:nvPr/>
        </p:nvSpPr>
        <p:spPr bwMode="auto">
          <a:xfrm>
            <a:off x="1651000" y="4452938"/>
            <a:ext cx="1430338" cy="666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46" name="Line 23"/>
          <p:cNvSpPr>
            <a:spLocks noChangeShapeType="1"/>
          </p:cNvSpPr>
          <p:nvPr/>
        </p:nvSpPr>
        <p:spPr bwMode="auto">
          <a:xfrm flipH="1">
            <a:off x="6646863" y="3200400"/>
            <a:ext cx="198437" cy="3952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47" name="Line 24"/>
          <p:cNvSpPr>
            <a:spLocks noChangeShapeType="1"/>
          </p:cNvSpPr>
          <p:nvPr/>
        </p:nvSpPr>
        <p:spPr bwMode="auto">
          <a:xfrm flipH="1" flipV="1">
            <a:off x="3081338" y="4519613"/>
            <a:ext cx="749300" cy="598487"/>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0548" name="Line 25"/>
          <p:cNvSpPr>
            <a:spLocks noChangeShapeType="1"/>
          </p:cNvSpPr>
          <p:nvPr/>
        </p:nvSpPr>
        <p:spPr bwMode="auto">
          <a:xfrm>
            <a:off x="1708150" y="4357688"/>
            <a:ext cx="1373188" cy="161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49" name="Line 26"/>
          <p:cNvSpPr>
            <a:spLocks noChangeShapeType="1"/>
          </p:cNvSpPr>
          <p:nvPr/>
        </p:nvSpPr>
        <p:spPr bwMode="auto">
          <a:xfrm>
            <a:off x="6221413" y="2316163"/>
            <a:ext cx="169862" cy="476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50" name="Line 27"/>
          <p:cNvSpPr>
            <a:spLocks noChangeShapeType="1"/>
          </p:cNvSpPr>
          <p:nvPr/>
        </p:nvSpPr>
        <p:spPr bwMode="auto">
          <a:xfrm>
            <a:off x="3249613" y="1581150"/>
            <a:ext cx="368300" cy="5572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51" name="Line 28"/>
          <p:cNvSpPr>
            <a:spLocks noChangeShapeType="1"/>
          </p:cNvSpPr>
          <p:nvPr/>
        </p:nvSpPr>
        <p:spPr bwMode="auto">
          <a:xfrm>
            <a:off x="3562350" y="1566863"/>
            <a:ext cx="55563" cy="571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52" name="Line 29"/>
          <p:cNvSpPr>
            <a:spLocks noChangeShapeType="1"/>
          </p:cNvSpPr>
          <p:nvPr/>
        </p:nvSpPr>
        <p:spPr bwMode="auto">
          <a:xfrm flipH="1">
            <a:off x="5938838" y="1063625"/>
            <a:ext cx="282575" cy="190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53" name="Line 30"/>
          <p:cNvSpPr>
            <a:spLocks noChangeShapeType="1"/>
          </p:cNvSpPr>
          <p:nvPr/>
        </p:nvSpPr>
        <p:spPr bwMode="auto">
          <a:xfrm>
            <a:off x="2217738" y="3894138"/>
            <a:ext cx="863600" cy="625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54" name="Line 31"/>
          <p:cNvSpPr>
            <a:spLocks noChangeShapeType="1"/>
          </p:cNvSpPr>
          <p:nvPr/>
        </p:nvSpPr>
        <p:spPr bwMode="auto">
          <a:xfrm flipH="1" flipV="1">
            <a:off x="5938838" y="1254125"/>
            <a:ext cx="622300" cy="1508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55" name="Line 32"/>
          <p:cNvSpPr>
            <a:spLocks noChangeShapeType="1"/>
          </p:cNvSpPr>
          <p:nvPr/>
        </p:nvSpPr>
        <p:spPr bwMode="auto">
          <a:xfrm flipV="1">
            <a:off x="3533775" y="3268663"/>
            <a:ext cx="325438" cy="203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56" name="Line 33"/>
          <p:cNvSpPr>
            <a:spLocks noChangeShapeType="1"/>
          </p:cNvSpPr>
          <p:nvPr/>
        </p:nvSpPr>
        <p:spPr bwMode="auto">
          <a:xfrm flipV="1">
            <a:off x="1806575" y="4519613"/>
            <a:ext cx="1274763" cy="544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57" name="Line 34"/>
          <p:cNvSpPr>
            <a:spLocks noChangeShapeType="1"/>
          </p:cNvSpPr>
          <p:nvPr/>
        </p:nvSpPr>
        <p:spPr bwMode="auto">
          <a:xfrm>
            <a:off x="2117725" y="2778125"/>
            <a:ext cx="184150" cy="327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58" name="Line 35"/>
          <p:cNvSpPr>
            <a:spLocks noChangeShapeType="1"/>
          </p:cNvSpPr>
          <p:nvPr/>
        </p:nvSpPr>
        <p:spPr bwMode="auto">
          <a:xfrm flipH="1">
            <a:off x="3617913" y="1608138"/>
            <a:ext cx="269875" cy="5302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59" name="Line 36"/>
          <p:cNvSpPr>
            <a:spLocks noChangeShapeType="1"/>
          </p:cNvSpPr>
          <p:nvPr/>
        </p:nvSpPr>
        <p:spPr bwMode="auto">
          <a:xfrm flipH="1" flipV="1">
            <a:off x="5387975" y="3405188"/>
            <a:ext cx="182563" cy="809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60" name="Line 37"/>
          <p:cNvSpPr>
            <a:spLocks noChangeShapeType="1"/>
          </p:cNvSpPr>
          <p:nvPr/>
        </p:nvSpPr>
        <p:spPr bwMode="auto">
          <a:xfrm>
            <a:off x="2005013" y="4003675"/>
            <a:ext cx="1076325" cy="5159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61" name="Line 38"/>
          <p:cNvSpPr>
            <a:spLocks noChangeShapeType="1"/>
          </p:cNvSpPr>
          <p:nvPr/>
        </p:nvSpPr>
        <p:spPr bwMode="auto">
          <a:xfrm flipH="1" flipV="1">
            <a:off x="3081338" y="4519613"/>
            <a:ext cx="182562" cy="6270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62" name="Line 39"/>
          <p:cNvSpPr>
            <a:spLocks noChangeShapeType="1"/>
          </p:cNvSpPr>
          <p:nvPr/>
        </p:nvSpPr>
        <p:spPr bwMode="auto">
          <a:xfrm flipV="1">
            <a:off x="1933575" y="4519613"/>
            <a:ext cx="1147763" cy="682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63" name="Line 40"/>
          <p:cNvSpPr>
            <a:spLocks noChangeShapeType="1"/>
          </p:cNvSpPr>
          <p:nvPr/>
        </p:nvSpPr>
        <p:spPr bwMode="auto">
          <a:xfrm flipH="1">
            <a:off x="5316538" y="3105150"/>
            <a:ext cx="14287" cy="95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64" name="Line 41"/>
          <p:cNvSpPr>
            <a:spLocks noChangeShapeType="1"/>
          </p:cNvSpPr>
          <p:nvPr/>
        </p:nvSpPr>
        <p:spPr bwMode="auto">
          <a:xfrm flipV="1">
            <a:off x="3081338" y="2138363"/>
            <a:ext cx="536575" cy="2381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65" name="Line 42"/>
          <p:cNvSpPr>
            <a:spLocks noChangeShapeType="1"/>
          </p:cNvSpPr>
          <p:nvPr/>
        </p:nvSpPr>
        <p:spPr bwMode="auto">
          <a:xfrm flipV="1">
            <a:off x="3081338" y="2166938"/>
            <a:ext cx="2362200" cy="23526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66" name="Line 43"/>
          <p:cNvSpPr>
            <a:spLocks noChangeShapeType="1"/>
          </p:cNvSpPr>
          <p:nvPr/>
        </p:nvSpPr>
        <p:spPr bwMode="auto">
          <a:xfrm flipH="1" flipV="1">
            <a:off x="2500313" y="3349625"/>
            <a:ext cx="581025" cy="11699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67" name="Line 44"/>
          <p:cNvSpPr>
            <a:spLocks noChangeShapeType="1"/>
          </p:cNvSpPr>
          <p:nvPr/>
        </p:nvSpPr>
        <p:spPr bwMode="auto">
          <a:xfrm flipV="1">
            <a:off x="3081338" y="3595688"/>
            <a:ext cx="3565525" cy="923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68" name="Line 45"/>
          <p:cNvSpPr>
            <a:spLocks noChangeShapeType="1"/>
          </p:cNvSpPr>
          <p:nvPr/>
        </p:nvSpPr>
        <p:spPr bwMode="auto">
          <a:xfrm flipV="1">
            <a:off x="3081338" y="3405188"/>
            <a:ext cx="2306637" cy="11144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69" name="Line 46"/>
          <p:cNvSpPr>
            <a:spLocks noChangeShapeType="1"/>
          </p:cNvSpPr>
          <p:nvPr/>
        </p:nvSpPr>
        <p:spPr bwMode="auto">
          <a:xfrm flipV="1">
            <a:off x="3081338" y="3268663"/>
            <a:ext cx="777875" cy="1250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70" name="Line 47"/>
          <p:cNvSpPr>
            <a:spLocks noChangeShapeType="1"/>
          </p:cNvSpPr>
          <p:nvPr/>
        </p:nvSpPr>
        <p:spPr bwMode="auto">
          <a:xfrm>
            <a:off x="3081338" y="4519613"/>
            <a:ext cx="1952625" cy="5588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71" name="Line 48"/>
          <p:cNvSpPr>
            <a:spLocks noChangeShapeType="1"/>
          </p:cNvSpPr>
          <p:nvPr/>
        </p:nvSpPr>
        <p:spPr bwMode="auto">
          <a:xfrm flipV="1">
            <a:off x="3081338" y="2792413"/>
            <a:ext cx="3309937" cy="1727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72" name="Line 49"/>
          <p:cNvSpPr>
            <a:spLocks noChangeShapeType="1"/>
          </p:cNvSpPr>
          <p:nvPr/>
        </p:nvSpPr>
        <p:spPr bwMode="auto">
          <a:xfrm flipV="1">
            <a:off x="3081338" y="3200400"/>
            <a:ext cx="2235200" cy="13192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73" name="Line 50"/>
          <p:cNvSpPr>
            <a:spLocks noChangeShapeType="1"/>
          </p:cNvSpPr>
          <p:nvPr/>
        </p:nvSpPr>
        <p:spPr bwMode="auto">
          <a:xfrm flipV="1">
            <a:off x="3081338" y="4357688"/>
            <a:ext cx="4541837" cy="161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74" name="Line 51"/>
          <p:cNvSpPr>
            <a:spLocks noChangeShapeType="1"/>
          </p:cNvSpPr>
          <p:nvPr/>
        </p:nvSpPr>
        <p:spPr bwMode="auto">
          <a:xfrm flipV="1">
            <a:off x="3081338" y="4316413"/>
            <a:ext cx="2235200" cy="203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75" name="Line 52"/>
          <p:cNvSpPr>
            <a:spLocks noChangeShapeType="1"/>
          </p:cNvSpPr>
          <p:nvPr/>
        </p:nvSpPr>
        <p:spPr bwMode="auto">
          <a:xfrm flipV="1">
            <a:off x="3081338" y="3119438"/>
            <a:ext cx="141287" cy="1400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76" name="Line 53"/>
          <p:cNvSpPr>
            <a:spLocks noChangeShapeType="1"/>
          </p:cNvSpPr>
          <p:nvPr/>
        </p:nvSpPr>
        <p:spPr bwMode="auto">
          <a:xfrm flipV="1">
            <a:off x="3081338" y="4043363"/>
            <a:ext cx="3168650" cy="476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77" name="Line 54"/>
          <p:cNvSpPr>
            <a:spLocks noChangeShapeType="1"/>
          </p:cNvSpPr>
          <p:nvPr/>
        </p:nvSpPr>
        <p:spPr bwMode="auto">
          <a:xfrm flipV="1">
            <a:off x="3081338" y="2860675"/>
            <a:ext cx="1244600" cy="16589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78" name="Line 55"/>
          <p:cNvSpPr>
            <a:spLocks noChangeShapeType="1"/>
          </p:cNvSpPr>
          <p:nvPr/>
        </p:nvSpPr>
        <p:spPr bwMode="auto">
          <a:xfrm flipV="1">
            <a:off x="3081338" y="3744913"/>
            <a:ext cx="409575" cy="7747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79" name="Line 56"/>
          <p:cNvSpPr>
            <a:spLocks noChangeShapeType="1"/>
          </p:cNvSpPr>
          <p:nvPr/>
        </p:nvSpPr>
        <p:spPr bwMode="auto">
          <a:xfrm>
            <a:off x="3081338" y="4519613"/>
            <a:ext cx="2914650" cy="422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80" name="Line 57"/>
          <p:cNvSpPr>
            <a:spLocks noChangeShapeType="1"/>
          </p:cNvSpPr>
          <p:nvPr/>
        </p:nvSpPr>
        <p:spPr bwMode="auto">
          <a:xfrm flipH="1" flipV="1">
            <a:off x="2825750" y="3500438"/>
            <a:ext cx="255588" cy="1019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81" name="Line 58"/>
          <p:cNvSpPr>
            <a:spLocks noChangeShapeType="1"/>
          </p:cNvSpPr>
          <p:nvPr/>
        </p:nvSpPr>
        <p:spPr bwMode="auto">
          <a:xfrm flipV="1">
            <a:off x="3081338" y="3540125"/>
            <a:ext cx="352425" cy="9794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82" name="Line 59"/>
          <p:cNvSpPr>
            <a:spLocks noChangeShapeType="1"/>
          </p:cNvSpPr>
          <p:nvPr/>
        </p:nvSpPr>
        <p:spPr bwMode="auto">
          <a:xfrm flipV="1">
            <a:off x="3081338" y="3376613"/>
            <a:ext cx="1598612" cy="1143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83" name="Line 60"/>
          <p:cNvSpPr>
            <a:spLocks noChangeShapeType="1"/>
          </p:cNvSpPr>
          <p:nvPr/>
        </p:nvSpPr>
        <p:spPr bwMode="auto">
          <a:xfrm flipV="1">
            <a:off x="3081338" y="3730625"/>
            <a:ext cx="1895475" cy="788988"/>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0584" name="Line 61"/>
          <p:cNvSpPr>
            <a:spLocks noChangeShapeType="1"/>
          </p:cNvSpPr>
          <p:nvPr/>
        </p:nvSpPr>
        <p:spPr bwMode="auto">
          <a:xfrm flipV="1">
            <a:off x="3081338" y="3281363"/>
            <a:ext cx="1993900" cy="1238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85" name="Line 62"/>
          <p:cNvSpPr>
            <a:spLocks noChangeShapeType="1"/>
          </p:cNvSpPr>
          <p:nvPr/>
        </p:nvSpPr>
        <p:spPr bwMode="auto">
          <a:xfrm flipH="1" flipV="1">
            <a:off x="2967038" y="3703638"/>
            <a:ext cx="114300" cy="815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86" name="Line 63"/>
          <p:cNvSpPr>
            <a:spLocks noChangeShapeType="1"/>
          </p:cNvSpPr>
          <p:nvPr/>
        </p:nvSpPr>
        <p:spPr bwMode="auto">
          <a:xfrm flipV="1">
            <a:off x="3081338" y="4071938"/>
            <a:ext cx="1966912" cy="4476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87" name="Line 64"/>
          <p:cNvSpPr>
            <a:spLocks noChangeShapeType="1"/>
          </p:cNvSpPr>
          <p:nvPr/>
        </p:nvSpPr>
        <p:spPr bwMode="auto">
          <a:xfrm flipV="1">
            <a:off x="3081338" y="3024188"/>
            <a:ext cx="1216025" cy="14954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88" name="Line 65"/>
          <p:cNvSpPr>
            <a:spLocks noChangeShapeType="1"/>
          </p:cNvSpPr>
          <p:nvPr/>
        </p:nvSpPr>
        <p:spPr bwMode="auto">
          <a:xfrm flipV="1">
            <a:off x="3081338" y="2655888"/>
            <a:ext cx="2716212" cy="18637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89" name="Line 66"/>
          <p:cNvSpPr>
            <a:spLocks noChangeShapeType="1"/>
          </p:cNvSpPr>
          <p:nvPr/>
        </p:nvSpPr>
        <p:spPr bwMode="auto">
          <a:xfrm flipH="1" flipV="1">
            <a:off x="2062163" y="3908425"/>
            <a:ext cx="1019175" cy="6111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90" name="Line 67"/>
          <p:cNvSpPr>
            <a:spLocks noChangeShapeType="1"/>
          </p:cNvSpPr>
          <p:nvPr/>
        </p:nvSpPr>
        <p:spPr bwMode="auto">
          <a:xfrm flipH="1" flipV="1">
            <a:off x="1878013" y="4016375"/>
            <a:ext cx="1203325" cy="5032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91" name="Line 68"/>
          <p:cNvSpPr>
            <a:spLocks noChangeShapeType="1"/>
          </p:cNvSpPr>
          <p:nvPr/>
        </p:nvSpPr>
        <p:spPr bwMode="auto">
          <a:xfrm flipH="1">
            <a:off x="1622425" y="4519613"/>
            <a:ext cx="145891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92" name="Line 69"/>
          <p:cNvSpPr>
            <a:spLocks noChangeShapeType="1"/>
          </p:cNvSpPr>
          <p:nvPr/>
        </p:nvSpPr>
        <p:spPr bwMode="auto">
          <a:xfrm flipH="1">
            <a:off x="1708150" y="4519613"/>
            <a:ext cx="1373188" cy="2317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93" name="Line 70"/>
          <p:cNvSpPr>
            <a:spLocks noChangeShapeType="1"/>
          </p:cNvSpPr>
          <p:nvPr/>
        </p:nvSpPr>
        <p:spPr bwMode="auto">
          <a:xfrm flipH="1" flipV="1">
            <a:off x="1651000" y="4452938"/>
            <a:ext cx="1430338" cy="666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94" name="Line 72"/>
          <p:cNvSpPr>
            <a:spLocks noChangeShapeType="1"/>
          </p:cNvSpPr>
          <p:nvPr/>
        </p:nvSpPr>
        <p:spPr bwMode="auto">
          <a:xfrm flipH="1" flipV="1">
            <a:off x="1708150" y="4357688"/>
            <a:ext cx="1373188" cy="161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95" name="Line 73"/>
          <p:cNvSpPr>
            <a:spLocks noChangeShapeType="1"/>
          </p:cNvSpPr>
          <p:nvPr/>
        </p:nvSpPr>
        <p:spPr bwMode="auto">
          <a:xfrm flipH="1" flipV="1">
            <a:off x="1722438" y="4262438"/>
            <a:ext cx="1358900" cy="257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96" name="Line 74"/>
          <p:cNvSpPr>
            <a:spLocks noChangeShapeType="1"/>
          </p:cNvSpPr>
          <p:nvPr/>
        </p:nvSpPr>
        <p:spPr bwMode="auto">
          <a:xfrm flipH="1">
            <a:off x="2995613" y="4519613"/>
            <a:ext cx="85725" cy="666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97" name="Line 75"/>
          <p:cNvSpPr>
            <a:spLocks noChangeShapeType="1"/>
          </p:cNvSpPr>
          <p:nvPr/>
        </p:nvSpPr>
        <p:spPr bwMode="auto">
          <a:xfrm flipH="1" flipV="1">
            <a:off x="2387600" y="3908425"/>
            <a:ext cx="693738" cy="6111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98" name="Line 76"/>
          <p:cNvSpPr>
            <a:spLocks noChangeShapeType="1"/>
          </p:cNvSpPr>
          <p:nvPr/>
        </p:nvSpPr>
        <p:spPr bwMode="auto">
          <a:xfrm flipH="1">
            <a:off x="2782888" y="4519613"/>
            <a:ext cx="298450" cy="8302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599" name="Line 77"/>
          <p:cNvSpPr>
            <a:spLocks noChangeShapeType="1"/>
          </p:cNvSpPr>
          <p:nvPr/>
        </p:nvSpPr>
        <p:spPr bwMode="auto">
          <a:xfrm flipH="1">
            <a:off x="1962150" y="4519613"/>
            <a:ext cx="1119188" cy="3127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00" name="Line 78"/>
          <p:cNvSpPr>
            <a:spLocks noChangeShapeType="1"/>
          </p:cNvSpPr>
          <p:nvPr/>
        </p:nvSpPr>
        <p:spPr bwMode="auto">
          <a:xfrm>
            <a:off x="3081338" y="4519613"/>
            <a:ext cx="593725" cy="654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01" name="Line 79"/>
          <p:cNvSpPr>
            <a:spLocks noChangeShapeType="1"/>
          </p:cNvSpPr>
          <p:nvPr/>
        </p:nvSpPr>
        <p:spPr bwMode="auto">
          <a:xfrm flipH="1">
            <a:off x="2428875" y="4519613"/>
            <a:ext cx="652463" cy="571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02" name="Line 80"/>
          <p:cNvSpPr>
            <a:spLocks noChangeShapeType="1"/>
          </p:cNvSpPr>
          <p:nvPr/>
        </p:nvSpPr>
        <p:spPr bwMode="auto">
          <a:xfrm>
            <a:off x="3081338" y="4519613"/>
            <a:ext cx="366712" cy="7223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03" name="Line 81"/>
          <p:cNvSpPr>
            <a:spLocks noChangeShapeType="1"/>
          </p:cNvSpPr>
          <p:nvPr/>
        </p:nvSpPr>
        <p:spPr bwMode="auto">
          <a:xfrm flipH="1">
            <a:off x="2428875" y="4519613"/>
            <a:ext cx="652463" cy="7762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04" name="Line 82"/>
          <p:cNvSpPr>
            <a:spLocks noChangeShapeType="1"/>
          </p:cNvSpPr>
          <p:nvPr/>
        </p:nvSpPr>
        <p:spPr bwMode="auto">
          <a:xfrm flipH="1" flipV="1">
            <a:off x="1878013" y="4098925"/>
            <a:ext cx="1203325" cy="420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05" name="Line 83"/>
          <p:cNvSpPr>
            <a:spLocks noChangeShapeType="1"/>
          </p:cNvSpPr>
          <p:nvPr/>
        </p:nvSpPr>
        <p:spPr bwMode="auto">
          <a:xfrm flipH="1" flipV="1">
            <a:off x="1806575" y="4179888"/>
            <a:ext cx="1274763" cy="3397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06" name="Line 84"/>
          <p:cNvSpPr>
            <a:spLocks noChangeShapeType="1"/>
          </p:cNvSpPr>
          <p:nvPr/>
        </p:nvSpPr>
        <p:spPr bwMode="auto">
          <a:xfrm>
            <a:off x="3081338" y="4519613"/>
            <a:ext cx="55562" cy="7493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07" name="Line 85"/>
          <p:cNvSpPr>
            <a:spLocks noChangeShapeType="1"/>
          </p:cNvSpPr>
          <p:nvPr/>
        </p:nvSpPr>
        <p:spPr bwMode="auto">
          <a:xfrm flipH="1" flipV="1">
            <a:off x="2217738" y="3894138"/>
            <a:ext cx="863600" cy="625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08" name="Line 86"/>
          <p:cNvSpPr>
            <a:spLocks noChangeShapeType="1"/>
          </p:cNvSpPr>
          <p:nvPr/>
        </p:nvSpPr>
        <p:spPr bwMode="auto">
          <a:xfrm flipH="1">
            <a:off x="1806575" y="4519613"/>
            <a:ext cx="1274763" cy="5445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09" name="Line 87"/>
          <p:cNvSpPr>
            <a:spLocks noChangeShapeType="1"/>
          </p:cNvSpPr>
          <p:nvPr/>
        </p:nvSpPr>
        <p:spPr bwMode="auto">
          <a:xfrm flipH="1" flipV="1">
            <a:off x="2005013" y="4003675"/>
            <a:ext cx="1076325" cy="5159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10" name="Line 88"/>
          <p:cNvSpPr>
            <a:spLocks noChangeShapeType="1"/>
          </p:cNvSpPr>
          <p:nvPr/>
        </p:nvSpPr>
        <p:spPr bwMode="auto">
          <a:xfrm>
            <a:off x="3081338" y="4519613"/>
            <a:ext cx="182562" cy="6270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11" name="Line 89"/>
          <p:cNvSpPr>
            <a:spLocks noChangeShapeType="1"/>
          </p:cNvSpPr>
          <p:nvPr/>
        </p:nvSpPr>
        <p:spPr bwMode="auto">
          <a:xfrm flipH="1">
            <a:off x="1933575" y="4519613"/>
            <a:ext cx="1147763" cy="682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12" name="Line 90"/>
          <p:cNvSpPr>
            <a:spLocks noChangeShapeType="1"/>
          </p:cNvSpPr>
          <p:nvPr/>
        </p:nvSpPr>
        <p:spPr bwMode="auto">
          <a:xfrm flipH="1">
            <a:off x="2684463" y="4519613"/>
            <a:ext cx="396875" cy="6810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13" name="Line 91"/>
          <p:cNvSpPr>
            <a:spLocks noChangeShapeType="1"/>
          </p:cNvSpPr>
          <p:nvPr/>
        </p:nvSpPr>
        <p:spPr bwMode="auto">
          <a:xfrm flipH="1">
            <a:off x="2160588" y="4519613"/>
            <a:ext cx="920750" cy="571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14" name="Line 92"/>
          <p:cNvSpPr>
            <a:spLocks noChangeShapeType="1"/>
          </p:cNvSpPr>
          <p:nvPr/>
        </p:nvSpPr>
        <p:spPr bwMode="auto">
          <a:xfrm flipH="1">
            <a:off x="3081338" y="2138363"/>
            <a:ext cx="536575" cy="2381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15" name="Line 93"/>
          <p:cNvSpPr>
            <a:spLocks noChangeShapeType="1"/>
          </p:cNvSpPr>
          <p:nvPr/>
        </p:nvSpPr>
        <p:spPr bwMode="auto">
          <a:xfrm>
            <a:off x="3617913" y="2138363"/>
            <a:ext cx="1825625"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16" name="Line 94"/>
          <p:cNvSpPr>
            <a:spLocks noChangeShapeType="1"/>
          </p:cNvSpPr>
          <p:nvPr/>
        </p:nvSpPr>
        <p:spPr bwMode="auto">
          <a:xfrm flipH="1">
            <a:off x="2500313" y="2138363"/>
            <a:ext cx="1117600" cy="12112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17" name="Line 95"/>
          <p:cNvSpPr>
            <a:spLocks noChangeShapeType="1"/>
          </p:cNvSpPr>
          <p:nvPr/>
        </p:nvSpPr>
        <p:spPr bwMode="auto">
          <a:xfrm>
            <a:off x="3617913" y="2138363"/>
            <a:ext cx="3028950" cy="14573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18" name="Line 96"/>
          <p:cNvSpPr>
            <a:spLocks noChangeShapeType="1"/>
          </p:cNvSpPr>
          <p:nvPr/>
        </p:nvSpPr>
        <p:spPr bwMode="auto">
          <a:xfrm>
            <a:off x="3617913" y="2138363"/>
            <a:ext cx="241300" cy="11303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19" name="Line 97"/>
          <p:cNvSpPr>
            <a:spLocks noChangeShapeType="1"/>
          </p:cNvSpPr>
          <p:nvPr/>
        </p:nvSpPr>
        <p:spPr bwMode="auto">
          <a:xfrm>
            <a:off x="3617913" y="2138363"/>
            <a:ext cx="1416050" cy="2940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20" name="Line 98"/>
          <p:cNvSpPr>
            <a:spLocks noChangeShapeType="1"/>
          </p:cNvSpPr>
          <p:nvPr/>
        </p:nvSpPr>
        <p:spPr bwMode="auto">
          <a:xfrm flipV="1">
            <a:off x="3617913" y="1254125"/>
            <a:ext cx="2320925" cy="8842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21" name="Line 99"/>
          <p:cNvSpPr>
            <a:spLocks noChangeShapeType="1"/>
          </p:cNvSpPr>
          <p:nvPr/>
        </p:nvSpPr>
        <p:spPr bwMode="auto">
          <a:xfrm flipH="1">
            <a:off x="3222625" y="2138363"/>
            <a:ext cx="395288" cy="981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22" name="Line 100"/>
          <p:cNvSpPr>
            <a:spLocks noChangeShapeType="1"/>
          </p:cNvSpPr>
          <p:nvPr/>
        </p:nvSpPr>
        <p:spPr bwMode="auto">
          <a:xfrm>
            <a:off x="3617913" y="2138363"/>
            <a:ext cx="284162" cy="219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23" name="Line 101"/>
          <p:cNvSpPr>
            <a:spLocks noChangeShapeType="1"/>
          </p:cNvSpPr>
          <p:nvPr/>
        </p:nvSpPr>
        <p:spPr bwMode="auto">
          <a:xfrm flipH="1">
            <a:off x="2825750" y="2138363"/>
            <a:ext cx="792163" cy="1362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24" name="Line 102"/>
          <p:cNvSpPr>
            <a:spLocks noChangeShapeType="1"/>
          </p:cNvSpPr>
          <p:nvPr/>
        </p:nvSpPr>
        <p:spPr bwMode="auto">
          <a:xfrm flipH="1">
            <a:off x="3433763" y="2138363"/>
            <a:ext cx="184150" cy="14017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25" name="Line 103"/>
          <p:cNvSpPr>
            <a:spLocks noChangeShapeType="1"/>
          </p:cNvSpPr>
          <p:nvPr/>
        </p:nvSpPr>
        <p:spPr bwMode="auto">
          <a:xfrm flipV="1">
            <a:off x="3617913" y="1989138"/>
            <a:ext cx="935037" cy="1492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26" name="Line 104"/>
          <p:cNvSpPr>
            <a:spLocks noChangeShapeType="1"/>
          </p:cNvSpPr>
          <p:nvPr/>
        </p:nvSpPr>
        <p:spPr bwMode="auto">
          <a:xfrm flipH="1" flipV="1">
            <a:off x="3249613" y="1581150"/>
            <a:ext cx="368300" cy="5572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27" name="Line 105"/>
          <p:cNvSpPr>
            <a:spLocks noChangeShapeType="1"/>
          </p:cNvSpPr>
          <p:nvPr/>
        </p:nvSpPr>
        <p:spPr bwMode="auto">
          <a:xfrm flipH="1" flipV="1">
            <a:off x="3562350" y="1566863"/>
            <a:ext cx="55563" cy="571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28" name="Line 106"/>
          <p:cNvSpPr>
            <a:spLocks noChangeShapeType="1"/>
          </p:cNvSpPr>
          <p:nvPr/>
        </p:nvSpPr>
        <p:spPr bwMode="auto">
          <a:xfrm flipH="1" flipV="1">
            <a:off x="2995613" y="2084388"/>
            <a:ext cx="622300"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29" name="Line 107"/>
          <p:cNvSpPr>
            <a:spLocks noChangeShapeType="1"/>
          </p:cNvSpPr>
          <p:nvPr/>
        </p:nvSpPr>
        <p:spPr bwMode="auto">
          <a:xfrm flipH="1" flipV="1">
            <a:off x="3009900" y="1866900"/>
            <a:ext cx="608013" cy="2714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30" name="Line 108"/>
          <p:cNvSpPr>
            <a:spLocks noChangeShapeType="1"/>
          </p:cNvSpPr>
          <p:nvPr/>
        </p:nvSpPr>
        <p:spPr bwMode="auto">
          <a:xfrm flipH="1" flipV="1">
            <a:off x="3024188" y="1662113"/>
            <a:ext cx="593725" cy="476250"/>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0631" name="Line 109"/>
          <p:cNvSpPr>
            <a:spLocks noChangeShapeType="1"/>
          </p:cNvSpPr>
          <p:nvPr/>
        </p:nvSpPr>
        <p:spPr bwMode="auto">
          <a:xfrm flipV="1">
            <a:off x="3617913" y="1608138"/>
            <a:ext cx="269875" cy="5302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32" name="Line 110"/>
          <p:cNvSpPr>
            <a:spLocks noChangeShapeType="1"/>
          </p:cNvSpPr>
          <p:nvPr/>
        </p:nvSpPr>
        <p:spPr bwMode="auto">
          <a:xfrm flipH="1">
            <a:off x="3081338" y="2166938"/>
            <a:ext cx="2362200" cy="23526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33" name="Line 111"/>
          <p:cNvSpPr>
            <a:spLocks noChangeShapeType="1"/>
          </p:cNvSpPr>
          <p:nvPr/>
        </p:nvSpPr>
        <p:spPr bwMode="auto">
          <a:xfrm flipH="1" flipV="1">
            <a:off x="3617913" y="2138363"/>
            <a:ext cx="1825625"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34" name="Line 112"/>
          <p:cNvSpPr>
            <a:spLocks noChangeShapeType="1"/>
          </p:cNvSpPr>
          <p:nvPr/>
        </p:nvSpPr>
        <p:spPr bwMode="auto">
          <a:xfrm flipH="1">
            <a:off x="2500313" y="2166938"/>
            <a:ext cx="2943225" cy="1182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35" name="Line 113"/>
          <p:cNvSpPr>
            <a:spLocks noChangeShapeType="1"/>
          </p:cNvSpPr>
          <p:nvPr/>
        </p:nvSpPr>
        <p:spPr bwMode="auto">
          <a:xfrm flipH="1">
            <a:off x="5387975" y="2166938"/>
            <a:ext cx="55563" cy="1238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36" name="Line 114"/>
          <p:cNvSpPr>
            <a:spLocks noChangeShapeType="1"/>
          </p:cNvSpPr>
          <p:nvPr/>
        </p:nvSpPr>
        <p:spPr bwMode="auto">
          <a:xfrm>
            <a:off x="5443538" y="2166938"/>
            <a:ext cx="947737" cy="625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37" name="Line 115"/>
          <p:cNvSpPr>
            <a:spLocks noChangeShapeType="1"/>
          </p:cNvSpPr>
          <p:nvPr/>
        </p:nvSpPr>
        <p:spPr bwMode="auto">
          <a:xfrm flipV="1">
            <a:off x="5443538" y="1254125"/>
            <a:ext cx="495300" cy="9128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38" name="Line 116"/>
          <p:cNvSpPr>
            <a:spLocks noChangeShapeType="1"/>
          </p:cNvSpPr>
          <p:nvPr/>
        </p:nvSpPr>
        <p:spPr bwMode="auto">
          <a:xfrm flipH="1">
            <a:off x="3222625" y="2166938"/>
            <a:ext cx="2220913" cy="952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39" name="Line 117"/>
          <p:cNvSpPr>
            <a:spLocks noChangeShapeType="1"/>
          </p:cNvSpPr>
          <p:nvPr/>
        </p:nvSpPr>
        <p:spPr bwMode="auto">
          <a:xfrm>
            <a:off x="5443538" y="2166938"/>
            <a:ext cx="806450" cy="18764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40" name="Line 118"/>
          <p:cNvSpPr>
            <a:spLocks noChangeShapeType="1"/>
          </p:cNvSpPr>
          <p:nvPr/>
        </p:nvSpPr>
        <p:spPr bwMode="auto">
          <a:xfrm flipH="1">
            <a:off x="4325938" y="2166938"/>
            <a:ext cx="1117600" cy="6937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41" name="Line 119"/>
          <p:cNvSpPr>
            <a:spLocks noChangeShapeType="1"/>
          </p:cNvSpPr>
          <p:nvPr/>
        </p:nvSpPr>
        <p:spPr bwMode="auto">
          <a:xfrm flipH="1">
            <a:off x="3902075" y="2166938"/>
            <a:ext cx="1541463" cy="190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42" name="Line 120"/>
          <p:cNvSpPr>
            <a:spLocks noChangeShapeType="1"/>
          </p:cNvSpPr>
          <p:nvPr/>
        </p:nvSpPr>
        <p:spPr bwMode="auto">
          <a:xfrm flipH="1" flipV="1">
            <a:off x="2995613" y="1158875"/>
            <a:ext cx="2447925" cy="10080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43" name="Line 121"/>
          <p:cNvSpPr>
            <a:spLocks noChangeShapeType="1"/>
          </p:cNvSpPr>
          <p:nvPr/>
        </p:nvSpPr>
        <p:spPr bwMode="auto">
          <a:xfrm flipH="1">
            <a:off x="4679950" y="2166938"/>
            <a:ext cx="763588" cy="12096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44" name="Line 122"/>
          <p:cNvSpPr>
            <a:spLocks noChangeShapeType="1"/>
          </p:cNvSpPr>
          <p:nvPr/>
        </p:nvSpPr>
        <p:spPr bwMode="auto">
          <a:xfrm flipH="1" flipV="1">
            <a:off x="4552950" y="1989138"/>
            <a:ext cx="890588" cy="1778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45" name="Line 123"/>
          <p:cNvSpPr>
            <a:spLocks noChangeShapeType="1"/>
          </p:cNvSpPr>
          <p:nvPr/>
        </p:nvSpPr>
        <p:spPr bwMode="auto">
          <a:xfrm flipH="1">
            <a:off x="4297363" y="2166938"/>
            <a:ext cx="1146175" cy="857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46" name="Line 124"/>
          <p:cNvSpPr>
            <a:spLocks noChangeShapeType="1"/>
          </p:cNvSpPr>
          <p:nvPr/>
        </p:nvSpPr>
        <p:spPr bwMode="auto">
          <a:xfrm flipH="1" flipV="1">
            <a:off x="4991100" y="1785938"/>
            <a:ext cx="452438" cy="381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47" name="Line 125"/>
          <p:cNvSpPr>
            <a:spLocks noChangeShapeType="1"/>
          </p:cNvSpPr>
          <p:nvPr/>
        </p:nvSpPr>
        <p:spPr bwMode="auto">
          <a:xfrm flipH="1" flipV="1">
            <a:off x="5345113" y="1690688"/>
            <a:ext cx="98425" cy="476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48" name="Line 126"/>
          <p:cNvSpPr>
            <a:spLocks noChangeShapeType="1"/>
          </p:cNvSpPr>
          <p:nvPr/>
        </p:nvSpPr>
        <p:spPr bwMode="auto">
          <a:xfrm flipV="1">
            <a:off x="5443538" y="1785938"/>
            <a:ext cx="439737" cy="381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49" name="Line 127"/>
          <p:cNvSpPr>
            <a:spLocks noChangeShapeType="1"/>
          </p:cNvSpPr>
          <p:nvPr/>
        </p:nvSpPr>
        <p:spPr bwMode="auto">
          <a:xfrm>
            <a:off x="2500313" y="3349625"/>
            <a:ext cx="581025" cy="11699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50" name="Line 128"/>
          <p:cNvSpPr>
            <a:spLocks noChangeShapeType="1"/>
          </p:cNvSpPr>
          <p:nvPr/>
        </p:nvSpPr>
        <p:spPr bwMode="auto">
          <a:xfrm flipV="1">
            <a:off x="2500313" y="2138363"/>
            <a:ext cx="1117600" cy="12112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51" name="Line 129"/>
          <p:cNvSpPr>
            <a:spLocks noChangeShapeType="1"/>
          </p:cNvSpPr>
          <p:nvPr/>
        </p:nvSpPr>
        <p:spPr bwMode="auto">
          <a:xfrm flipV="1">
            <a:off x="2500313" y="2166938"/>
            <a:ext cx="2943225" cy="1182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52" name="Line 130"/>
          <p:cNvSpPr>
            <a:spLocks noChangeShapeType="1"/>
          </p:cNvSpPr>
          <p:nvPr/>
        </p:nvSpPr>
        <p:spPr bwMode="auto">
          <a:xfrm>
            <a:off x="2500313" y="3349625"/>
            <a:ext cx="4146550" cy="2460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53" name="Line 131"/>
          <p:cNvSpPr>
            <a:spLocks noChangeShapeType="1"/>
          </p:cNvSpPr>
          <p:nvPr/>
        </p:nvSpPr>
        <p:spPr bwMode="auto">
          <a:xfrm flipV="1">
            <a:off x="2500313" y="2357438"/>
            <a:ext cx="1401762" cy="9921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54" name="Line 132"/>
          <p:cNvSpPr>
            <a:spLocks noChangeShapeType="1"/>
          </p:cNvSpPr>
          <p:nvPr/>
        </p:nvSpPr>
        <p:spPr bwMode="auto">
          <a:xfrm flipV="1">
            <a:off x="2500313" y="1158875"/>
            <a:ext cx="495300" cy="2190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55" name="Line 133"/>
          <p:cNvSpPr>
            <a:spLocks noChangeShapeType="1"/>
          </p:cNvSpPr>
          <p:nvPr/>
        </p:nvSpPr>
        <p:spPr bwMode="auto">
          <a:xfrm flipH="1" flipV="1">
            <a:off x="2301875" y="3105150"/>
            <a:ext cx="198438" cy="244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56" name="Line 134"/>
          <p:cNvSpPr>
            <a:spLocks noChangeShapeType="1"/>
          </p:cNvSpPr>
          <p:nvPr/>
        </p:nvSpPr>
        <p:spPr bwMode="auto">
          <a:xfrm flipH="1">
            <a:off x="2428875" y="3349625"/>
            <a:ext cx="71438" cy="300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57" name="Line 135"/>
          <p:cNvSpPr>
            <a:spLocks noChangeShapeType="1"/>
          </p:cNvSpPr>
          <p:nvPr/>
        </p:nvSpPr>
        <p:spPr bwMode="auto">
          <a:xfrm flipH="1" flipV="1">
            <a:off x="2005013" y="3309938"/>
            <a:ext cx="495300"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58" name="Line 136"/>
          <p:cNvSpPr>
            <a:spLocks noChangeShapeType="1"/>
          </p:cNvSpPr>
          <p:nvPr/>
        </p:nvSpPr>
        <p:spPr bwMode="auto">
          <a:xfrm flipH="1">
            <a:off x="2232025" y="3349625"/>
            <a:ext cx="268288" cy="1778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59" name="Line 137"/>
          <p:cNvSpPr>
            <a:spLocks noChangeShapeType="1"/>
          </p:cNvSpPr>
          <p:nvPr/>
        </p:nvSpPr>
        <p:spPr bwMode="auto">
          <a:xfrm flipH="1">
            <a:off x="3081338" y="3200400"/>
            <a:ext cx="2235200" cy="13192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60" name="Line 138"/>
          <p:cNvSpPr>
            <a:spLocks noChangeShapeType="1"/>
          </p:cNvSpPr>
          <p:nvPr/>
        </p:nvSpPr>
        <p:spPr bwMode="auto">
          <a:xfrm>
            <a:off x="5316538" y="3200400"/>
            <a:ext cx="1330325" cy="3952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61" name="Line 139"/>
          <p:cNvSpPr>
            <a:spLocks noChangeShapeType="1"/>
          </p:cNvSpPr>
          <p:nvPr/>
        </p:nvSpPr>
        <p:spPr bwMode="auto">
          <a:xfrm flipH="1">
            <a:off x="3859213" y="3200400"/>
            <a:ext cx="1457325" cy="682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62" name="Line 140"/>
          <p:cNvSpPr>
            <a:spLocks noChangeShapeType="1"/>
          </p:cNvSpPr>
          <p:nvPr/>
        </p:nvSpPr>
        <p:spPr bwMode="auto">
          <a:xfrm flipH="1">
            <a:off x="5075238" y="3200400"/>
            <a:ext cx="241300" cy="809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63" name="Line 141"/>
          <p:cNvSpPr>
            <a:spLocks noChangeShapeType="1"/>
          </p:cNvSpPr>
          <p:nvPr/>
        </p:nvSpPr>
        <p:spPr bwMode="auto">
          <a:xfrm flipV="1">
            <a:off x="5316538" y="3105150"/>
            <a:ext cx="14287" cy="95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64" name="Line 142"/>
          <p:cNvSpPr>
            <a:spLocks noChangeShapeType="1"/>
          </p:cNvSpPr>
          <p:nvPr/>
        </p:nvSpPr>
        <p:spPr bwMode="auto">
          <a:xfrm flipH="1">
            <a:off x="3081338" y="3595688"/>
            <a:ext cx="3565525" cy="923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65" name="Line 143"/>
          <p:cNvSpPr>
            <a:spLocks noChangeShapeType="1"/>
          </p:cNvSpPr>
          <p:nvPr/>
        </p:nvSpPr>
        <p:spPr bwMode="auto">
          <a:xfrm flipH="1" flipV="1">
            <a:off x="3617913" y="2138363"/>
            <a:ext cx="3028950" cy="14573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66" name="Line 144"/>
          <p:cNvSpPr>
            <a:spLocks noChangeShapeType="1"/>
          </p:cNvSpPr>
          <p:nvPr/>
        </p:nvSpPr>
        <p:spPr bwMode="auto">
          <a:xfrm flipH="1" flipV="1">
            <a:off x="2500313" y="3349625"/>
            <a:ext cx="4146550" cy="2460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67" name="Line 145"/>
          <p:cNvSpPr>
            <a:spLocks noChangeShapeType="1"/>
          </p:cNvSpPr>
          <p:nvPr/>
        </p:nvSpPr>
        <p:spPr bwMode="auto">
          <a:xfrm flipH="1" flipV="1">
            <a:off x="6391275" y="2792413"/>
            <a:ext cx="255588" cy="803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68" name="Line 146"/>
          <p:cNvSpPr>
            <a:spLocks noChangeShapeType="1"/>
          </p:cNvSpPr>
          <p:nvPr/>
        </p:nvSpPr>
        <p:spPr bwMode="auto">
          <a:xfrm flipH="1" flipV="1">
            <a:off x="5316538" y="3200400"/>
            <a:ext cx="1330325" cy="3952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69" name="Line 147"/>
          <p:cNvSpPr>
            <a:spLocks noChangeShapeType="1"/>
          </p:cNvSpPr>
          <p:nvPr/>
        </p:nvSpPr>
        <p:spPr bwMode="auto">
          <a:xfrm>
            <a:off x="6646863" y="3595688"/>
            <a:ext cx="976312" cy="762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70" name="Line 148"/>
          <p:cNvSpPr>
            <a:spLocks noChangeShapeType="1"/>
          </p:cNvSpPr>
          <p:nvPr/>
        </p:nvSpPr>
        <p:spPr bwMode="auto">
          <a:xfrm flipH="1">
            <a:off x="6618288" y="3595688"/>
            <a:ext cx="28575" cy="190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71" name="Line 149"/>
          <p:cNvSpPr>
            <a:spLocks noChangeShapeType="1"/>
          </p:cNvSpPr>
          <p:nvPr/>
        </p:nvSpPr>
        <p:spPr bwMode="auto">
          <a:xfrm flipV="1">
            <a:off x="6646863" y="3540125"/>
            <a:ext cx="198437" cy="555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72" name="Line 150"/>
          <p:cNvSpPr>
            <a:spLocks noChangeShapeType="1"/>
          </p:cNvSpPr>
          <p:nvPr/>
        </p:nvSpPr>
        <p:spPr bwMode="auto">
          <a:xfrm flipV="1">
            <a:off x="6646863" y="3200400"/>
            <a:ext cx="198437" cy="3952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73" name="Line 151"/>
          <p:cNvSpPr>
            <a:spLocks noChangeShapeType="1"/>
          </p:cNvSpPr>
          <p:nvPr/>
        </p:nvSpPr>
        <p:spPr bwMode="auto">
          <a:xfrm flipH="1">
            <a:off x="3081338" y="4357688"/>
            <a:ext cx="4541837" cy="161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74" name="Line 152"/>
          <p:cNvSpPr>
            <a:spLocks noChangeShapeType="1"/>
          </p:cNvSpPr>
          <p:nvPr/>
        </p:nvSpPr>
        <p:spPr bwMode="auto">
          <a:xfrm flipH="1" flipV="1">
            <a:off x="6646863" y="3595688"/>
            <a:ext cx="976312" cy="762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75" name="Line 153"/>
          <p:cNvSpPr>
            <a:spLocks noChangeShapeType="1"/>
          </p:cNvSpPr>
          <p:nvPr/>
        </p:nvSpPr>
        <p:spPr bwMode="auto">
          <a:xfrm flipH="1" flipV="1">
            <a:off x="5938838" y="1254125"/>
            <a:ext cx="1684337" cy="31035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76" name="Line 154"/>
          <p:cNvSpPr>
            <a:spLocks noChangeShapeType="1"/>
          </p:cNvSpPr>
          <p:nvPr/>
        </p:nvSpPr>
        <p:spPr bwMode="auto">
          <a:xfrm flipH="1" flipV="1">
            <a:off x="5316538" y="4316413"/>
            <a:ext cx="2306637"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77" name="Line 155"/>
          <p:cNvSpPr>
            <a:spLocks noChangeShapeType="1"/>
          </p:cNvSpPr>
          <p:nvPr/>
        </p:nvSpPr>
        <p:spPr bwMode="auto">
          <a:xfrm flipH="1">
            <a:off x="5995988" y="4357688"/>
            <a:ext cx="1627187" cy="584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78" name="Line 156"/>
          <p:cNvSpPr>
            <a:spLocks noChangeShapeType="1"/>
          </p:cNvSpPr>
          <p:nvPr/>
        </p:nvSpPr>
        <p:spPr bwMode="auto">
          <a:xfrm flipH="1">
            <a:off x="3081338" y="3405188"/>
            <a:ext cx="2306637" cy="11144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79" name="Line 157"/>
          <p:cNvSpPr>
            <a:spLocks noChangeShapeType="1"/>
          </p:cNvSpPr>
          <p:nvPr/>
        </p:nvSpPr>
        <p:spPr bwMode="auto">
          <a:xfrm flipV="1">
            <a:off x="5387975" y="2166938"/>
            <a:ext cx="55563" cy="1238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80" name="Line 158"/>
          <p:cNvSpPr>
            <a:spLocks noChangeShapeType="1"/>
          </p:cNvSpPr>
          <p:nvPr/>
        </p:nvSpPr>
        <p:spPr bwMode="auto">
          <a:xfrm flipH="1" flipV="1">
            <a:off x="3859213" y="3268663"/>
            <a:ext cx="1528762" cy="1365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81" name="Line 159"/>
          <p:cNvSpPr>
            <a:spLocks noChangeShapeType="1"/>
          </p:cNvSpPr>
          <p:nvPr/>
        </p:nvSpPr>
        <p:spPr bwMode="auto">
          <a:xfrm flipH="1">
            <a:off x="5316538" y="3405188"/>
            <a:ext cx="71437" cy="9112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82" name="Line 160"/>
          <p:cNvSpPr>
            <a:spLocks noChangeShapeType="1"/>
          </p:cNvSpPr>
          <p:nvPr/>
        </p:nvSpPr>
        <p:spPr bwMode="auto">
          <a:xfrm flipH="1">
            <a:off x="4976813" y="3405188"/>
            <a:ext cx="411162" cy="325437"/>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0683" name="Line 161"/>
          <p:cNvSpPr>
            <a:spLocks noChangeShapeType="1"/>
          </p:cNvSpPr>
          <p:nvPr/>
        </p:nvSpPr>
        <p:spPr bwMode="auto">
          <a:xfrm flipV="1">
            <a:off x="5387975" y="3322638"/>
            <a:ext cx="182563" cy="825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84" name="Line 162"/>
          <p:cNvSpPr>
            <a:spLocks noChangeShapeType="1"/>
          </p:cNvSpPr>
          <p:nvPr/>
        </p:nvSpPr>
        <p:spPr bwMode="auto">
          <a:xfrm>
            <a:off x="5387975" y="3405188"/>
            <a:ext cx="366713" cy="269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85" name="Line 163"/>
          <p:cNvSpPr>
            <a:spLocks noChangeShapeType="1"/>
          </p:cNvSpPr>
          <p:nvPr/>
        </p:nvSpPr>
        <p:spPr bwMode="auto">
          <a:xfrm>
            <a:off x="5387975" y="3405188"/>
            <a:ext cx="182563" cy="809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86" name="Line 164"/>
          <p:cNvSpPr>
            <a:spLocks noChangeShapeType="1"/>
          </p:cNvSpPr>
          <p:nvPr/>
        </p:nvSpPr>
        <p:spPr bwMode="auto">
          <a:xfrm flipH="1">
            <a:off x="3081338" y="4316413"/>
            <a:ext cx="2235200" cy="203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87" name="Line 165"/>
          <p:cNvSpPr>
            <a:spLocks noChangeShapeType="1"/>
          </p:cNvSpPr>
          <p:nvPr/>
        </p:nvSpPr>
        <p:spPr bwMode="auto">
          <a:xfrm flipV="1">
            <a:off x="5316538" y="3405188"/>
            <a:ext cx="71437" cy="9112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88" name="Line 166"/>
          <p:cNvSpPr>
            <a:spLocks noChangeShapeType="1"/>
          </p:cNvSpPr>
          <p:nvPr/>
        </p:nvSpPr>
        <p:spPr bwMode="auto">
          <a:xfrm flipH="1">
            <a:off x="5033963" y="4316413"/>
            <a:ext cx="282575" cy="762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89" name="Line 167"/>
          <p:cNvSpPr>
            <a:spLocks noChangeShapeType="1"/>
          </p:cNvSpPr>
          <p:nvPr/>
        </p:nvSpPr>
        <p:spPr bwMode="auto">
          <a:xfrm>
            <a:off x="5316538" y="4316413"/>
            <a:ext cx="2306637"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90" name="Line 168"/>
          <p:cNvSpPr>
            <a:spLocks noChangeShapeType="1"/>
          </p:cNvSpPr>
          <p:nvPr/>
        </p:nvSpPr>
        <p:spPr bwMode="auto">
          <a:xfrm flipH="1">
            <a:off x="3081338" y="3268663"/>
            <a:ext cx="777875" cy="1250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91" name="Line 169"/>
          <p:cNvSpPr>
            <a:spLocks noChangeShapeType="1"/>
          </p:cNvSpPr>
          <p:nvPr/>
        </p:nvSpPr>
        <p:spPr bwMode="auto">
          <a:xfrm flipH="1" flipV="1">
            <a:off x="3617913" y="2138363"/>
            <a:ext cx="241300" cy="11303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92" name="Line 170"/>
          <p:cNvSpPr>
            <a:spLocks noChangeShapeType="1"/>
          </p:cNvSpPr>
          <p:nvPr/>
        </p:nvSpPr>
        <p:spPr bwMode="auto">
          <a:xfrm>
            <a:off x="3859213" y="3268663"/>
            <a:ext cx="1528762" cy="1365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93" name="Line 171"/>
          <p:cNvSpPr>
            <a:spLocks noChangeShapeType="1"/>
          </p:cNvSpPr>
          <p:nvPr/>
        </p:nvSpPr>
        <p:spPr bwMode="auto">
          <a:xfrm flipV="1">
            <a:off x="3859213" y="3200400"/>
            <a:ext cx="1457325" cy="682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94" name="Line 172"/>
          <p:cNvSpPr>
            <a:spLocks noChangeShapeType="1"/>
          </p:cNvSpPr>
          <p:nvPr/>
        </p:nvSpPr>
        <p:spPr bwMode="auto">
          <a:xfrm flipH="1">
            <a:off x="3490913" y="3268663"/>
            <a:ext cx="368300" cy="476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95" name="Line 173"/>
          <p:cNvSpPr>
            <a:spLocks noChangeShapeType="1"/>
          </p:cNvSpPr>
          <p:nvPr/>
        </p:nvSpPr>
        <p:spPr bwMode="auto">
          <a:xfrm flipH="1">
            <a:off x="3433763" y="3268663"/>
            <a:ext cx="425450" cy="271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96" name="Line 174"/>
          <p:cNvSpPr>
            <a:spLocks noChangeShapeType="1"/>
          </p:cNvSpPr>
          <p:nvPr/>
        </p:nvSpPr>
        <p:spPr bwMode="auto">
          <a:xfrm flipH="1">
            <a:off x="3533775" y="3268663"/>
            <a:ext cx="325438" cy="203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97" name="Line 175"/>
          <p:cNvSpPr>
            <a:spLocks noChangeShapeType="1"/>
          </p:cNvSpPr>
          <p:nvPr/>
        </p:nvSpPr>
        <p:spPr bwMode="auto">
          <a:xfrm flipH="1">
            <a:off x="3081338" y="3119438"/>
            <a:ext cx="141287" cy="1400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98" name="Line 176"/>
          <p:cNvSpPr>
            <a:spLocks noChangeShapeType="1"/>
          </p:cNvSpPr>
          <p:nvPr/>
        </p:nvSpPr>
        <p:spPr bwMode="auto">
          <a:xfrm flipV="1">
            <a:off x="3222625" y="2138363"/>
            <a:ext cx="395288" cy="981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699" name="Line 177"/>
          <p:cNvSpPr>
            <a:spLocks noChangeShapeType="1"/>
          </p:cNvSpPr>
          <p:nvPr/>
        </p:nvSpPr>
        <p:spPr bwMode="auto">
          <a:xfrm flipV="1">
            <a:off x="3222625" y="2166938"/>
            <a:ext cx="2220913" cy="952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00" name="Line 178"/>
          <p:cNvSpPr>
            <a:spLocks noChangeShapeType="1"/>
          </p:cNvSpPr>
          <p:nvPr/>
        </p:nvSpPr>
        <p:spPr bwMode="auto">
          <a:xfrm flipH="1">
            <a:off x="3108325" y="3119438"/>
            <a:ext cx="114300" cy="3397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01" name="Line 179"/>
          <p:cNvSpPr>
            <a:spLocks noChangeShapeType="1"/>
          </p:cNvSpPr>
          <p:nvPr/>
        </p:nvSpPr>
        <p:spPr bwMode="auto">
          <a:xfrm flipH="1" flipV="1">
            <a:off x="3081338" y="4519613"/>
            <a:ext cx="1952625" cy="5588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02" name="Line 180"/>
          <p:cNvSpPr>
            <a:spLocks noChangeShapeType="1"/>
          </p:cNvSpPr>
          <p:nvPr/>
        </p:nvSpPr>
        <p:spPr bwMode="auto">
          <a:xfrm flipH="1" flipV="1">
            <a:off x="3617913" y="2138363"/>
            <a:ext cx="1416050" cy="2940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03" name="Line 181"/>
          <p:cNvSpPr>
            <a:spLocks noChangeShapeType="1"/>
          </p:cNvSpPr>
          <p:nvPr/>
        </p:nvSpPr>
        <p:spPr bwMode="auto">
          <a:xfrm flipV="1">
            <a:off x="5033963" y="4316413"/>
            <a:ext cx="282575" cy="762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04" name="Line 182"/>
          <p:cNvSpPr>
            <a:spLocks noChangeShapeType="1"/>
          </p:cNvSpPr>
          <p:nvPr/>
        </p:nvSpPr>
        <p:spPr bwMode="auto">
          <a:xfrm>
            <a:off x="5033963" y="5078413"/>
            <a:ext cx="254000" cy="2301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05" name="Line 183"/>
          <p:cNvSpPr>
            <a:spLocks noChangeShapeType="1"/>
          </p:cNvSpPr>
          <p:nvPr/>
        </p:nvSpPr>
        <p:spPr bwMode="auto">
          <a:xfrm>
            <a:off x="5033963" y="5078413"/>
            <a:ext cx="593725" cy="1349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06" name="Line 184"/>
          <p:cNvSpPr>
            <a:spLocks noChangeShapeType="1"/>
          </p:cNvSpPr>
          <p:nvPr/>
        </p:nvSpPr>
        <p:spPr bwMode="auto">
          <a:xfrm flipH="1">
            <a:off x="5005388" y="5078413"/>
            <a:ext cx="28575" cy="298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07" name="Line 185"/>
          <p:cNvSpPr>
            <a:spLocks noChangeShapeType="1"/>
          </p:cNvSpPr>
          <p:nvPr/>
        </p:nvSpPr>
        <p:spPr bwMode="auto">
          <a:xfrm flipH="1">
            <a:off x="3081338" y="4043363"/>
            <a:ext cx="3168650" cy="476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08" name="Line 186"/>
          <p:cNvSpPr>
            <a:spLocks noChangeShapeType="1"/>
          </p:cNvSpPr>
          <p:nvPr/>
        </p:nvSpPr>
        <p:spPr bwMode="auto">
          <a:xfrm flipH="1" flipV="1">
            <a:off x="5443538" y="2166938"/>
            <a:ext cx="806450" cy="18764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09" name="Line 187"/>
          <p:cNvSpPr>
            <a:spLocks noChangeShapeType="1"/>
          </p:cNvSpPr>
          <p:nvPr/>
        </p:nvSpPr>
        <p:spPr bwMode="auto">
          <a:xfrm flipH="1">
            <a:off x="5995988" y="4043363"/>
            <a:ext cx="254000" cy="8985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10" name="Line 188"/>
          <p:cNvSpPr>
            <a:spLocks noChangeShapeType="1"/>
          </p:cNvSpPr>
          <p:nvPr/>
        </p:nvSpPr>
        <p:spPr bwMode="auto">
          <a:xfrm flipH="1">
            <a:off x="5048250" y="4043363"/>
            <a:ext cx="1201738"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11" name="Line 189"/>
          <p:cNvSpPr>
            <a:spLocks noChangeShapeType="1"/>
          </p:cNvSpPr>
          <p:nvPr/>
        </p:nvSpPr>
        <p:spPr bwMode="auto">
          <a:xfrm flipH="1">
            <a:off x="3081338" y="2792413"/>
            <a:ext cx="3309937" cy="1727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12" name="Line 190"/>
          <p:cNvSpPr>
            <a:spLocks noChangeShapeType="1"/>
          </p:cNvSpPr>
          <p:nvPr/>
        </p:nvSpPr>
        <p:spPr bwMode="auto">
          <a:xfrm flipH="1" flipV="1">
            <a:off x="5443538" y="2166938"/>
            <a:ext cx="947737" cy="625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13" name="Line 191"/>
          <p:cNvSpPr>
            <a:spLocks noChangeShapeType="1"/>
          </p:cNvSpPr>
          <p:nvPr/>
        </p:nvSpPr>
        <p:spPr bwMode="auto">
          <a:xfrm>
            <a:off x="6391275" y="2792413"/>
            <a:ext cx="255588" cy="803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14" name="Line 192"/>
          <p:cNvSpPr>
            <a:spLocks noChangeShapeType="1"/>
          </p:cNvSpPr>
          <p:nvPr/>
        </p:nvSpPr>
        <p:spPr bwMode="auto">
          <a:xfrm flipH="1" flipV="1">
            <a:off x="5981700" y="2328863"/>
            <a:ext cx="409575" cy="4635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15" name="Line 193"/>
          <p:cNvSpPr>
            <a:spLocks noChangeShapeType="1"/>
          </p:cNvSpPr>
          <p:nvPr/>
        </p:nvSpPr>
        <p:spPr bwMode="auto">
          <a:xfrm flipH="1" flipV="1">
            <a:off x="5797550" y="2655888"/>
            <a:ext cx="593725" cy="1365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16" name="Line 194"/>
          <p:cNvSpPr>
            <a:spLocks noChangeShapeType="1"/>
          </p:cNvSpPr>
          <p:nvPr/>
        </p:nvSpPr>
        <p:spPr bwMode="auto">
          <a:xfrm flipH="1" flipV="1">
            <a:off x="6221413" y="2316163"/>
            <a:ext cx="169862" cy="476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17" name="Line 195"/>
          <p:cNvSpPr>
            <a:spLocks noChangeShapeType="1"/>
          </p:cNvSpPr>
          <p:nvPr/>
        </p:nvSpPr>
        <p:spPr bwMode="auto">
          <a:xfrm flipH="1">
            <a:off x="3617913" y="1254125"/>
            <a:ext cx="2320925" cy="8842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18" name="Line 196"/>
          <p:cNvSpPr>
            <a:spLocks noChangeShapeType="1"/>
          </p:cNvSpPr>
          <p:nvPr/>
        </p:nvSpPr>
        <p:spPr bwMode="auto">
          <a:xfrm flipH="1">
            <a:off x="5443538" y="1254125"/>
            <a:ext cx="495300" cy="9128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19" name="Line 197"/>
          <p:cNvSpPr>
            <a:spLocks noChangeShapeType="1"/>
          </p:cNvSpPr>
          <p:nvPr/>
        </p:nvSpPr>
        <p:spPr bwMode="auto">
          <a:xfrm>
            <a:off x="5938838" y="1254125"/>
            <a:ext cx="1684337" cy="31035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20" name="Line 198"/>
          <p:cNvSpPr>
            <a:spLocks noChangeShapeType="1"/>
          </p:cNvSpPr>
          <p:nvPr/>
        </p:nvSpPr>
        <p:spPr bwMode="auto">
          <a:xfrm flipV="1">
            <a:off x="5938838" y="1063625"/>
            <a:ext cx="282575" cy="190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21" name="Line 199"/>
          <p:cNvSpPr>
            <a:spLocks noChangeShapeType="1"/>
          </p:cNvSpPr>
          <p:nvPr/>
        </p:nvSpPr>
        <p:spPr bwMode="auto">
          <a:xfrm>
            <a:off x="5938838" y="1254125"/>
            <a:ext cx="622300" cy="1508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22" name="Line 200"/>
          <p:cNvSpPr>
            <a:spLocks noChangeShapeType="1"/>
          </p:cNvSpPr>
          <p:nvPr/>
        </p:nvSpPr>
        <p:spPr bwMode="auto">
          <a:xfrm flipH="1">
            <a:off x="3081338" y="2860675"/>
            <a:ext cx="1244600" cy="16589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23" name="Line 201"/>
          <p:cNvSpPr>
            <a:spLocks noChangeShapeType="1"/>
          </p:cNvSpPr>
          <p:nvPr/>
        </p:nvSpPr>
        <p:spPr bwMode="auto">
          <a:xfrm flipV="1">
            <a:off x="4325938" y="2166938"/>
            <a:ext cx="1117600" cy="6937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24" name="Line 202"/>
          <p:cNvSpPr>
            <a:spLocks noChangeShapeType="1"/>
          </p:cNvSpPr>
          <p:nvPr/>
        </p:nvSpPr>
        <p:spPr bwMode="auto">
          <a:xfrm flipH="1" flipV="1">
            <a:off x="4113213" y="2833688"/>
            <a:ext cx="212725" cy="269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25" name="Line 203"/>
          <p:cNvSpPr>
            <a:spLocks noChangeShapeType="1"/>
          </p:cNvSpPr>
          <p:nvPr/>
        </p:nvSpPr>
        <p:spPr bwMode="auto">
          <a:xfrm flipH="1" flipV="1">
            <a:off x="3617913" y="2138363"/>
            <a:ext cx="284162" cy="219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26" name="Line 204"/>
          <p:cNvSpPr>
            <a:spLocks noChangeShapeType="1"/>
          </p:cNvSpPr>
          <p:nvPr/>
        </p:nvSpPr>
        <p:spPr bwMode="auto">
          <a:xfrm flipV="1">
            <a:off x="3902075" y="2166938"/>
            <a:ext cx="1541463" cy="190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27" name="Line 205"/>
          <p:cNvSpPr>
            <a:spLocks noChangeShapeType="1"/>
          </p:cNvSpPr>
          <p:nvPr/>
        </p:nvSpPr>
        <p:spPr bwMode="auto">
          <a:xfrm flipH="1">
            <a:off x="2500313" y="2357438"/>
            <a:ext cx="1401762" cy="9921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28" name="Line 206"/>
          <p:cNvSpPr>
            <a:spLocks noChangeShapeType="1"/>
          </p:cNvSpPr>
          <p:nvPr/>
        </p:nvSpPr>
        <p:spPr bwMode="auto">
          <a:xfrm>
            <a:off x="2995613" y="1158875"/>
            <a:ext cx="2447925" cy="10080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29" name="Line 208"/>
          <p:cNvSpPr>
            <a:spLocks noChangeShapeType="1"/>
          </p:cNvSpPr>
          <p:nvPr/>
        </p:nvSpPr>
        <p:spPr bwMode="auto">
          <a:xfrm flipH="1">
            <a:off x="2500313" y="1158875"/>
            <a:ext cx="495300" cy="2190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30" name="Line 209"/>
          <p:cNvSpPr>
            <a:spLocks noChangeShapeType="1"/>
          </p:cNvSpPr>
          <p:nvPr/>
        </p:nvSpPr>
        <p:spPr bwMode="auto">
          <a:xfrm flipH="1" flipV="1">
            <a:off x="2613025" y="1063625"/>
            <a:ext cx="382588" cy="95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31" name="Line 210"/>
          <p:cNvSpPr>
            <a:spLocks noChangeShapeType="1"/>
          </p:cNvSpPr>
          <p:nvPr/>
        </p:nvSpPr>
        <p:spPr bwMode="auto">
          <a:xfrm>
            <a:off x="2995613" y="2084388"/>
            <a:ext cx="622300" cy="53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32" name="Line 211"/>
          <p:cNvSpPr>
            <a:spLocks noChangeShapeType="1"/>
          </p:cNvSpPr>
          <p:nvPr/>
        </p:nvSpPr>
        <p:spPr bwMode="auto">
          <a:xfrm flipH="1">
            <a:off x="3081338" y="3744913"/>
            <a:ext cx="409575" cy="7747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33" name="Line 212"/>
          <p:cNvSpPr>
            <a:spLocks noChangeShapeType="1"/>
          </p:cNvSpPr>
          <p:nvPr/>
        </p:nvSpPr>
        <p:spPr bwMode="auto">
          <a:xfrm flipV="1">
            <a:off x="3490913" y="3268663"/>
            <a:ext cx="368300" cy="476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34" name="Line 213"/>
          <p:cNvSpPr>
            <a:spLocks noChangeShapeType="1"/>
          </p:cNvSpPr>
          <p:nvPr/>
        </p:nvSpPr>
        <p:spPr bwMode="auto">
          <a:xfrm flipH="1" flipV="1">
            <a:off x="3476625" y="3635375"/>
            <a:ext cx="14288" cy="1095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35" name="Line 214"/>
          <p:cNvSpPr>
            <a:spLocks noChangeShapeType="1"/>
          </p:cNvSpPr>
          <p:nvPr/>
        </p:nvSpPr>
        <p:spPr bwMode="auto">
          <a:xfrm flipV="1">
            <a:off x="6618288" y="3595688"/>
            <a:ext cx="28575" cy="190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36" name="Line 215"/>
          <p:cNvSpPr>
            <a:spLocks noChangeShapeType="1"/>
          </p:cNvSpPr>
          <p:nvPr/>
        </p:nvSpPr>
        <p:spPr bwMode="auto">
          <a:xfrm>
            <a:off x="6618288" y="3786188"/>
            <a:ext cx="268287" cy="190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37" name="Line 216"/>
          <p:cNvSpPr>
            <a:spLocks noChangeShapeType="1"/>
          </p:cNvSpPr>
          <p:nvPr/>
        </p:nvSpPr>
        <p:spPr bwMode="auto">
          <a:xfrm flipH="1">
            <a:off x="6405563" y="3786188"/>
            <a:ext cx="212725" cy="107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38" name="Line 217"/>
          <p:cNvSpPr>
            <a:spLocks noChangeShapeType="1"/>
          </p:cNvSpPr>
          <p:nvPr/>
        </p:nvSpPr>
        <p:spPr bwMode="auto">
          <a:xfrm>
            <a:off x="1722438" y="4262438"/>
            <a:ext cx="1358900" cy="257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39" name="Line 218"/>
          <p:cNvSpPr>
            <a:spLocks noChangeShapeType="1"/>
          </p:cNvSpPr>
          <p:nvPr/>
        </p:nvSpPr>
        <p:spPr bwMode="auto">
          <a:xfrm flipH="1" flipV="1">
            <a:off x="6618288" y="3786188"/>
            <a:ext cx="268287" cy="190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40" name="Line 219"/>
          <p:cNvSpPr>
            <a:spLocks noChangeShapeType="1"/>
          </p:cNvSpPr>
          <p:nvPr/>
        </p:nvSpPr>
        <p:spPr bwMode="auto">
          <a:xfrm flipV="1">
            <a:off x="2995613" y="4519613"/>
            <a:ext cx="85725" cy="666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41" name="Line 220"/>
          <p:cNvSpPr>
            <a:spLocks noChangeShapeType="1"/>
          </p:cNvSpPr>
          <p:nvPr/>
        </p:nvSpPr>
        <p:spPr bwMode="auto">
          <a:xfrm>
            <a:off x="3009900" y="1866900"/>
            <a:ext cx="608013" cy="2714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42" name="Line 221"/>
          <p:cNvSpPr>
            <a:spLocks noChangeShapeType="1"/>
          </p:cNvSpPr>
          <p:nvPr/>
        </p:nvSpPr>
        <p:spPr bwMode="auto">
          <a:xfrm flipV="1">
            <a:off x="2428875" y="3349625"/>
            <a:ext cx="71438" cy="300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43" name="Line 223"/>
          <p:cNvSpPr>
            <a:spLocks noChangeShapeType="1"/>
          </p:cNvSpPr>
          <p:nvPr/>
        </p:nvSpPr>
        <p:spPr bwMode="auto">
          <a:xfrm>
            <a:off x="2387600" y="3908425"/>
            <a:ext cx="693738" cy="6111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44" name="Line 224"/>
          <p:cNvSpPr>
            <a:spLocks noChangeShapeType="1"/>
          </p:cNvSpPr>
          <p:nvPr/>
        </p:nvSpPr>
        <p:spPr bwMode="auto">
          <a:xfrm>
            <a:off x="3476625" y="3635375"/>
            <a:ext cx="14288" cy="1095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45" name="Line 225"/>
          <p:cNvSpPr>
            <a:spLocks noChangeShapeType="1"/>
          </p:cNvSpPr>
          <p:nvPr/>
        </p:nvSpPr>
        <p:spPr bwMode="auto">
          <a:xfrm flipV="1">
            <a:off x="5005388" y="5078413"/>
            <a:ext cx="28575" cy="298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46" name="Line 226"/>
          <p:cNvSpPr>
            <a:spLocks noChangeShapeType="1"/>
          </p:cNvSpPr>
          <p:nvPr/>
        </p:nvSpPr>
        <p:spPr bwMode="auto">
          <a:xfrm flipH="1">
            <a:off x="5443538" y="1785938"/>
            <a:ext cx="439737" cy="381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47" name="Line 227"/>
          <p:cNvSpPr>
            <a:spLocks noChangeShapeType="1"/>
          </p:cNvSpPr>
          <p:nvPr/>
        </p:nvSpPr>
        <p:spPr bwMode="auto">
          <a:xfrm flipV="1">
            <a:off x="2782888" y="4519613"/>
            <a:ext cx="298450" cy="8302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48" name="Line 228"/>
          <p:cNvSpPr>
            <a:spLocks noChangeShapeType="1"/>
          </p:cNvSpPr>
          <p:nvPr/>
        </p:nvSpPr>
        <p:spPr bwMode="auto">
          <a:xfrm flipV="1">
            <a:off x="2684463" y="4519613"/>
            <a:ext cx="396875" cy="6810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49" name="Line 229"/>
          <p:cNvSpPr>
            <a:spLocks noChangeShapeType="1"/>
          </p:cNvSpPr>
          <p:nvPr/>
        </p:nvSpPr>
        <p:spPr bwMode="auto">
          <a:xfrm flipV="1">
            <a:off x="2160588" y="4519613"/>
            <a:ext cx="920750" cy="571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50" name="Line 230"/>
          <p:cNvSpPr>
            <a:spLocks noChangeShapeType="1"/>
          </p:cNvSpPr>
          <p:nvPr/>
        </p:nvSpPr>
        <p:spPr bwMode="auto">
          <a:xfrm flipH="1" flipV="1">
            <a:off x="3081338" y="4519613"/>
            <a:ext cx="2914650" cy="422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51" name="Line 231"/>
          <p:cNvSpPr>
            <a:spLocks noChangeShapeType="1"/>
          </p:cNvSpPr>
          <p:nvPr/>
        </p:nvSpPr>
        <p:spPr bwMode="auto">
          <a:xfrm flipV="1">
            <a:off x="5995988" y="4357688"/>
            <a:ext cx="1627187" cy="584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52" name="Line 232"/>
          <p:cNvSpPr>
            <a:spLocks noChangeShapeType="1"/>
          </p:cNvSpPr>
          <p:nvPr/>
        </p:nvSpPr>
        <p:spPr bwMode="auto">
          <a:xfrm flipV="1">
            <a:off x="5995988" y="4043363"/>
            <a:ext cx="254000" cy="8985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53" name="Line 233"/>
          <p:cNvSpPr>
            <a:spLocks noChangeShapeType="1"/>
          </p:cNvSpPr>
          <p:nvPr/>
        </p:nvSpPr>
        <p:spPr bwMode="auto">
          <a:xfrm>
            <a:off x="2825750" y="3500438"/>
            <a:ext cx="255588" cy="10191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54" name="Line 234"/>
          <p:cNvSpPr>
            <a:spLocks noChangeShapeType="1"/>
          </p:cNvSpPr>
          <p:nvPr/>
        </p:nvSpPr>
        <p:spPr bwMode="auto">
          <a:xfrm flipV="1">
            <a:off x="2825750" y="2138363"/>
            <a:ext cx="792163" cy="1362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55" name="Line 235"/>
          <p:cNvSpPr>
            <a:spLocks noChangeShapeType="1"/>
          </p:cNvSpPr>
          <p:nvPr/>
        </p:nvSpPr>
        <p:spPr bwMode="auto">
          <a:xfrm flipH="1">
            <a:off x="2684463" y="3500438"/>
            <a:ext cx="141287"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56" name="Line 236"/>
          <p:cNvSpPr>
            <a:spLocks noChangeShapeType="1"/>
          </p:cNvSpPr>
          <p:nvPr/>
        </p:nvSpPr>
        <p:spPr bwMode="auto">
          <a:xfrm>
            <a:off x="2301875" y="3105150"/>
            <a:ext cx="198438" cy="244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57" name="Line 237"/>
          <p:cNvSpPr>
            <a:spLocks noChangeShapeType="1"/>
          </p:cNvSpPr>
          <p:nvPr/>
        </p:nvSpPr>
        <p:spPr bwMode="auto">
          <a:xfrm flipH="1" flipV="1">
            <a:off x="2090738" y="3078163"/>
            <a:ext cx="211137" cy="269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58" name="Line 238"/>
          <p:cNvSpPr>
            <a:spLocks noChangeShapeType="1"/>
          </p:cNvSpPr>
          <p:nvPr/>
        </p:nvSpPr>
        <p:spPr bwMode="auto">
          <a:xfrm flipH="1" flipV="1">
            <a:off x="2117725" y="2778125"/>
            <a:ext cx="184150" cy="327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59" name="Line 239"/>
          <p:cNvSpPr>
            <a:spLocks noChangeShapeType="1"/>
          </p:cNvSpPr>
          <p:nvPr/>
        </p:nvSpPr>
        <p:spPr bwMode="auto">
          <a:xfrm flipH="1">
            <a:off x="3081338" y="3540125"/>
            <a:ext cx="352425" cy="9794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60" name="Line 240"/>
          <p:cNvSpPr>
            <a:spLocks noChangeShapeType="1"/>
          </p:cNvSpPr>
          <p:nvPr/>
        </p:nvSpPr>
        <p:spPr bwMode="auto">
          <a:xfrm flipV="1">
            <a:off x="3433763" y="2138363"/>
            <a:ext cx="184150" cy="14017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61" name="Line 241"/>
          <p:cNvSpPr>
            <a:spLocks noChangeShapeType="1"/>
          </p:cNvSpPr>
          <p:nvPr/>
        </p:nvSpPr>
        <p:spPr bwMode="auto">
          <a:xfrm flipV="1">
            <a:off x="3433763" y="3268663"/>
            <a:ext cx="425450" cy="271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62" name="Line 242"/>
          <p:cNvSpPr>
            <a:spLocks noChangeShapeType="1"/>
          </p:cNvSpPr>
          <p:nvPr/>
        </p:nvSpPr>
        <p:spPr bwMode="auto">
          <a:xfrm flipH="1">
            <a:off x="3081338" y="3376613"/>
            <a:ext cx="1598612" cy="1143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63" name="Line 243"/>
          <p:cNvSpPr>
            <a:spLocks noChangeShapeType="1"/>
          </p:cNvSpPr>
          <p:nvPr/>
        </p:nvSpPr>
        <p:spPr bwMode="auto">
          <a:xfrm flipV="1">
            <a:off x="4679950" y="2166938"/>
            <a:ext cx="763588" cy="12096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64" name="Line 244"/>
          <p:cNvSpPr>
            <a:spLocks noChangeShapeType="1"/>
          </p:cNvSpPr>
          <p:nvPr/>
        </p:nvSpPr>
        <p:spPr bwMode="auto">
          <a:xfrm>
            <a:off x="5981700" y="2328863"/>
            <a:ext cx="409575" cy="4635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65" name="Line 245"/>
          <p:cNvSpPr>
            <a:spLocks noChangeShapeType="1"/>
          </p:cNvSpPr>
          <p:nvPr/>
        </p:nvSpPr>
        <p:spPr bwMode="auto">
          <a:xfrm flipH="1" flipV="1">
            <a:off x="5953125" y="2084388"/>
            <a:ext cx="28575" cy="244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66" name="Line 248"/>
          <p:cNvSpPr>
            <a:spLocks noChangeShapeType="1"/>
          </p:cNvSpPr>
          <p:nvPr/>
        </p:nvSpPr>
        <p:spPr bwMode="auto">
          <a:xfrm flipH="1">
            <a:off x="3081338" y="3281363"/>
            <a:ext cx="1993900" cy="1238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67" name="Line 249"/>
          <p:cNvSpPr>
            <a:spLocks noChangeShapeType="1"/>
          </p:cNvSpPr>
          <p:nvPr/>
        </p:nvSpPr>
        <p:spPr bwMode="auto">
          <a:xfrm flipV="1">
            <a:off x="5075238" y="3200400"/>
            <a:ext cx="241300" cy="809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68" name="Line 250"/>
          <p:cNvSpPr>
            <a:spLocks noChangeShapeType="1"/>
          </p:cNvSpPr>
          <p:nvPr/>
        </p:nvSpPr>
        <p:spPr bwMode="auto">
          <a:xfrm flipV="1">
            <a:off x="3108325" y="3119438"/>
            <a:ext cx="114300" cy="3397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69" name="Line 251"/>
          <p:cNvSpPr>
            <a:spLocks noChangeShapeType="1"/>
          </p:cNvSpPr>
          <p:nvPr/>
        </p:nvSpPr>
        <p:spPr bwMode="auto">
          <a:xfrm flipH="1">
            <a:off x="2967038" y="3459163"/>
            <a:ext cx="141287" cy="244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70" name="Line 252"/>
          <p:cNvSpPr>
            <a:spLocks noChangeShapeType="1"/>
          </p:cNvSpPr>
          <p:nvPr/>
        </p:nvSpPr>
        <p:spPr bwMode="auto">
          <a:xfrm flipV="1">
            <a:off x="1962150" y="4519613"/>
            <a:ext cx="1119188" cy="3127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71" name="Line 253"/>
          <p:cNvSpPr>
            <a:spLocks noChangeShapeType="1"/>
          </p:cNvSpPr>
          <p:nvPr/>
        </p:nvSpPr>
        <p:spPr bwMode="auto">
          <a:xfrm>
            <a:off x="2005013" y="3309938"/>
            <a:ext cx="495300"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72" name="Line 254"/>
          <p:cNvSpPr>
            <a:spLocks noChangeShapeType="1"/>
          </p:cNvSpPr>
          <p:nvPr/>
        </p:nvSpPr>
        <p:spPr bwMode="auto">
          <a:xfrm flipH="1">
            <a:off x="3617913" y="1989138"/>
            <a:ext cx="935037" cy="1492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73" name="Line 255"/>
          <p:cNvSpPr>
            <a:spLocks noChangeShapeType="1"/>
          </p:cNvSpPr>
          <p:nvPr/>
        </p:nvSpPr>
        <p:spPr bwMode="auto">
          <a:xfrm>
            <a:off x="4552950" y="1989138"/>
            <a:ext cx="890588" cy="1778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74" name="Line 256"/>
          <p:cNvSpPr>
            <a:spLocks noChangeShapeType="1"/>
          </p:cNvSpPr>
          <p:nvPr/>
        </p:nvSpPr>
        <p:spPr bwMode="auto">
          <a:xfrm flipV="1">
            <a:off x="6405563" y="3786188"/>
            <a:ext cx="212725" cy="107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75" name="Line 257"/>
          <p:cNvSpPr>
            <a:spLocks noChangeShapeType="1"/>
          </p:cNvSpPr>
          <p:nvPr/>
        </p:nvSpPr>
        <p:spPr bwMode="auto">
          <a:xfrm flipH="1" flipV="1">
            <a:off x="3081338" y="4519613"/>
            <a:ext cx="593725" cy="6540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76" name="Line 258"/>
          <p:cNvSpPr>
            <a:spLocks noChangeShapeType="1"/>
          </p:cNvSpPr>
          <p:nvPr/>
        </p:nvSpPr>
        <p:spPr bwMode="auto">
          <a:xfrm>
            <a:off x="4991100" y="1785938"/>
            <a:ext cx="452438" cy="381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77" name="Line 259"/>
          <p:cNvSpPr>
            <a:spLocks noChangeShapeType="1"/>
          </p:cNvSpPr>
          <p:nvPr/>
        </p:nvSpPr>
        <p:spPr bwMode="auto">
          <a:xfrm flipV="1">
            <a:off x="2428875" y="4519613"/>
            <a:ext cx="652463" cy="571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78" name="Line 260"/>
          <p:cNvSpPr>
            <a:spLocks noChangeShapeType="1"/>
          </p:cNvSpPr>
          <p:nvPr/>
        </p:nvSpPr>
        <p:spPr bwMode="auto">
          <a:xfrm flipH="1" flipV="1">
            <a:off x="5033963" y="5078413"/>
            <a:ext cx="254000" cy="2301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79" name="Line 261"/>
          <p:cNvSpPr>
            <a:spLocks noChangeShapeType="1"/>
          </p:cNvSpPr>
          <p:nvPr/>
        </p:nvSpPr>
        <p:spPr bwMode="auto">
          <a:xfrm flipH="1" flipV="1">
            <a:off x="3081338" y="4519613"/>
            <a:ext cx="366712" cy="7223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80" name="Line 262"/>
          <p:cNvSpPr>
            <a:spLocks noChangeShapeType="1"/>
          </p:cNvSpPr>
          <p:nvPr/>
        </p:nvSpPr>
        <p:spPr bwMode="auto">
          <a:xfrm flipV="1">
            <a:off x="2428875" y="4519613"/>
            <a:ext cx="652463" cy="7762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81" name="Line 263"/>
          <p:cNvSpPr>
            <a:spLocks noChangeShapeType="1"/>
          </p:cNvSpPr>
          <p:nvPr/>
        </p:nvSpPr>
        <p:spPr bwMode="auto">
          <a:xfrm>
            <a:off x="1878013" y="4098925"/>
            <a:ext cx="1203325" cy="420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82" name="Line 264"/>
          <p:cNvSpPr>
            <a:spLocks noChangeShapeType="1"/>
          </p:cNvSpPr>
          <p:nvPr/>
        </p:nvSpPr>
        <p:spPr bwMode="auto">
          <a:xfrm>
            <a:off x="2967038" y="3703638"/>
            <a:ext cx="114300" cy="815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83" name="Line 265"/>
          <p:cNvSpPr>
            <a:spLocks noChangeShapeType="1"/>
          </p:cNvSpPr>
          <p:nvPr/>
        </p:nvSpPr>
        <p:spPr bwMode="auto">
          <a:xfrm flipV="1">
            <a:off x="2967038" y="3459163"/>
            <a:ext cx="141287" cy="244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84" name="Line 266"/>
          <p:cNvSpPr>
            <a:spLocks noChangeShapeType="1"/>
          </p:cNvSpPr>
          <p:nvPr/>
        </p:nvSpPr>
        <p:spPr bwMode="auto">
          <a:xfrm flipH="1">
            <a:off x="3081338" y="4071938"/>
            <a:ext cx="1966912" cy="4476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85" name="Line 267"/>
          <p:cNvSpPr>
            <a:spLocks noChangeShapeType="1"/>
          </p:cNvSpPr>
          <p:nvPr/>
        </p:nvSpPr>
        <p:spPr bwMode="auto">
          <a:xfrm flipV="1">
            <a:off x="5048250" y="4043363"/>
            <a:ext cx="1201738"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86" name="Line 268"/>
          <p:cNvSpPr>
            <a:spLocks noChangeShapeType="1"/>
          </p:cNvSpPr>
          <p:nvPr/>
        </p:nvSpPr>
        <p:spPr bwMode="auto">
          <a:xfrm flipH="1">
            <a:off x="3081338" y="3024188"/>
            <a:ext cx="1216025" cy="14954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87" name="Line 269"/>
          <p:cNvSpPr>
            <a:spLocks noChangeShapeType="1"/>
          </p:cNvSpPr>
          <p:nvPr/>
        </p:nvSpPr>
        <p:spPr bwMode="auto">
          <a:xfrm flipV="1">
            <a:off x="4297363" y="2166938"/>
            <a:ext cx="1146175" cy="857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88" name="Line 270"/>
          <p:cNvSpPr>
            <a:spLocks noChangeShapeType="1"/>
          </p:cNvSpPr>
          <p:nvPr/>
        </p:nvSpPr>
        <p:spPr bwMode="auto">
          <a:xfrm flipH="1">
            <a:off x="3081338" y="2655888"/>
            <a:ext cx="2716212" cy="18637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89" name="Line 271"/>
          <p:cNvSpPr>
            <a:spLocks noChangeShapeType="1"/>
          </p:cNvSpPr>
          <p:nvPr/>
        </p:nvSpPr>
        <p:spPr bwMode="auto">
          <a:xfrm>
            <a:off x="5797550" y="2655888"/>
            <a:ext cx="593725" cy="1365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90" name="Line 272"/>
          <p:cNvSpPr>
            <a:spLocks noChangeShapeType="1"/>
          </p:cNvSpPr>
          <p:nvPr/>
        </p:nvSpPr>
        <p:spPr bwMode="auto">
          <a:xfrm flipH="1">
            <a:off x="5387975" y="3322638"/>
            <a:ext cx="182563" cy="825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91" name="Line 273"/>
          <p:cNvSpPr>
            <a:spLocks noChangeShapeType="1"/>
          </p:cNvSpPr>
          <p:nvPr/>
        </p:nvSpPr>
        <p:spPr bwMode="auto">
          <a:xfrm>
            <a:off x="2062163" y="3908425"/>
            <a:ext cx="1019175" cy="6111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92" name="Line 274"/>
          <p:cNvSpPr>
            <a:spLocks noChangeShapeType="1"/>
          </p:cNvSpPr>
          <p:nvPr/>
        </p:nvSpPr>
        <p:spPr bwMode="auto">
          <a:xfrm>
            <a:off x="1878013" y="4016375"/>
            <a:ext cx="1203325" cy="5032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793" name="Oval 275"/>
          <p:cNvSpPr>
            <a:spLocks noChangeArrowheads="1"/>
          </p:cNvSpPr>
          <p:nvPr/>
        </p:nvSpPr>
        <p:spPr bwMode="auto">
          <a:xfrm>
            <a:off x="3052763" y="4492625"/>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794" name="Oval 276"/>
          <p:cNvSpPr>
            <a:spLocks noChangeArrowheads="1"/>
          </p:cNvSpPr>
          <p:nvPr/>
        </p:nvSpPr>
        <p:spPr bwMode="auto">
          <a:xfrm>
            <a:off x="3589338" y="2111375"/>
            <a:ext cx="57150"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795" name="Oval 277"/>
          <p:cNvSpPr>
            <a:spLocks noChangeArrowheads="1"/>
          </p:cNvSpPr>
          <p:nvPr/>
        </p:nvSpPr>
        <p:spPr bwMode="auto">
          <a:xfrm>
            <a:off x="5414963" y="213836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796" name="Oval 278"/>
          <p:cNvSpPr>
            <a:spLocks noChangeArrowheads="1"/>
          </p:cNvSpPr>
          <p:nvPr/>
        </p:nvSpPr>
        <p:spPr bwMode="auto">
          <a:xfrm>
            <a:off x="2471738" y="33226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797" name="Oval 279"/>
          <p:cNvSpPr>
            <a:spLocks noChangeArrowheads="1"/>
          </p:cNvSpPr>
          <p:nvPr/>
        </p:nvSpPr>
        <p:spPr bwMode="auto">
          <a:xfrm>
            <a:off x="6618288" y="35671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798" name="Oval 280"/>
          <p:cNvSpPr>
            <a:spLocks noChangeArrowheads="1"/>
          </p:cNvSpPr>
          <p:nvPr/>
        </p:nvSpPr>
        <p:spPr bwMode="auto">
          <a:xfrm>
            <a:off x="5359400" y="3376613"/>
            <a:ext cx="55563"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799" name="Oval 281"/>
          <p:cNvSpPr>
            <a:spLocks noChangeArrowheads="1"/>
          </p:cNvSpPr>
          <p:nvPr/>
        </p:nvSpPr>
        <p:spPr bwMode="auto">
          <a:xfrm>
            <a:off x="3830638" y="3241675"/>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00" name="Oval 282"/>
          <p:cNvSpPr>
            <a:spLocks noChangeArrowheads="1"/>
          </p:cNvSpPr>
          <p:nvPr/>
        </p:nvSpPr>
        <p:spPr bwMode="auto">
          <a:xfrm>
            <a:off x="5005388" y="5051425"/>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01" name="Oval 283"/>
          <p:cNvSpPr>
            <a:spLocks noChangeArrowheads="1"/>
          </p:cNvSpPr>
          <p:nvPr/>
        </p:nvSpPr>
        <p:spPr bwMode="auto">
          <a:xfrm>
            <a:off x="6364288" y="2765425"/>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02" name="Oval 284"/>
          <p:cNvSpPr>
            <a:spLocks noChangeArrowheads="1"/>
          </p:cNvSpPr>
          <p:nvPr/>
        </p:nvSpPr>
        <p:spPr bwMode="auto">
          <a:xfrm>
            <a:off x="5910263" y="12271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03" name="Oval 285"/>
          <p:cNvSpPr>
            <a:spLocks noChangeArrowheads="1"/>
          </p:cNvSpPr>
          <p:nvPr/>
        </p:nvSpPr>
        <p:spPr bwMode="auto">
          <a:xfrm>
            <a:off x="5287963" y="3173413"/>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04" name="Oval 286"/>
          <p:cNvSpPr>
            <a:spLocks noChangeArrowheads="1"/>
          </p:cNvSpPr>
          <p:nvPr/>
        </p:nvSpPr>
        <p:spPr bwMode="auto">
          <a:xfrm>
            <a:off x="7594600" y="43291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05" name="Oval 287"/>
          <p:cNvSpPr>
            <a:spLocks noChangeArrowheads="1"/>
          </p:cNvSpPr>
          <p:nvPr/>
        </p:nvSpPr>
        <p:spPr bwMode="auto">
          <a:xfrm>
            <a:off x="5287963" y="4289425"/>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06" name="Oval 288"/>
          <p:cNvSpPr>
            <a:spLocks noChangeArrowheads="1"/>
          </p:cNvSpPr>
          <p:nvPr/>
        </p:nvSpPr>
        <p:spPr bwMode="auto">
          <a:xfrm>
            <a:off x="3194050" y="3090863"/>
            <a:ext cx="55563"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07" name="Oval 289"/>
          <p:cNvSpPr>
            <a:spLocks noChangeArrowheads="1"/>
          </p:cNvSpPr>
          <p:nvPr/>
        </p:nvSpPr>
        <p:spPr bwMode="auto">
          <a:xfrm>
            <a:off x="6221413" y="4016375"/>
            <a:ext cx="57150"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08" name="Oval 290"/>
          <p:cNvSpPr>
            <a:spLocks noChangeArrowheads="1"/>
          </p:cNvSpPr>
          <p:nvPr/>
        </p:nvSpPr>
        <p:spPr bwMode="auto">
          <a:xfrm>
            <a:off x="4297363" y="283368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09" name="Oval 291"/>
          <p:cNvSpPr>
            <a:spLocks noChangeArrowheads="1"/>
          </p:cNvSpPr>
          <p:nvPr/>
        </p:nvSpPr>
        <p:spPr bwMode="auto">
          <a:xfrm>
            <a:off x="3873500" y="2328863"/>
            <a:ext cx="55563"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10" name="Oval 292"/>
          <p:cNvSpPr>
            <a:spLocks noChangeArrowheads="1"/>
          </p:cNvSpPr>
          <p:nvPr/>
        </p:nvSpPr>
        <p:spPr bwMode="auto">
          <a:xfrm>
            <a:off x="2967038" y="113188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11" name="Oval 293"/>
          <p:cNvSpPr>
            <a:spLocks noChangeArrowheads="1"/>
          </p:cNvSpPr>
          <p:nvPr/>
        </p:nvSpPr>
        <p:spPr bwMode="auto">
          <a:xfrm>
            <a:off x="3462338" y="3717925"/>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12" name="Oval 294"/>
          <p:cNvSpPr>
            <a:spLocks noChangeArrowheads="1"/>
          </p:cNvSpPr>
          <p:nvPr/>
        </p:nvSpPr>
        <p:spPr bwMode="auto">
          <a:xfrm>
            <a:off x="6589713" y="37576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13" name="Oval 295"/>
          <p:cNvSpPr>
            <a:spLocks noChangeArrowheads="1"/>
          </p:cNvSpPr>
          <p:nvPr/>
        </p:nvSpPr>
        <p:spPr bwMode="auto">
          <a:xfrm>
            <a:off x="5967413" y="491490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14" name="Oval 296"/>
          <p:cNvSpPr>
            <a:spLocks noChangeArrowheads="1"/>
          </p:cNvSpPr>
          <p:nvPr/>
        </p:nvSpPr>
        <p:spPr bwMode="auto">
          <a:xfrm>
            <a:off x="2797175" y="347186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15" name="Oval 297"/>
          <p:cNvSpPr>
            <a:spLocks noChangeArrowheads="1"/>
          </p:cNvSpPr>
          <p:nvPr/>
        </p:nvSpPr>
        <p:spPr bwMode="auto">
          <a:xfrm>
            <a:off x="2273300" y="3078163"/>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16" name="Oval 298"/>
          <p:cNvSpPr>
            <a:spLocks noChangeArrowheads="1"/>
          </p:cNvSpPr>
          <p:nvPr/>
        </p:nvSpPr>
        <p:spPr bwMode="auto">
          <a:xfrm>
            <a:off x="3406775" y="3513138"/>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17" name="Oval 299"/>
          <p:cNvSpPr>
            <a:spLocks noChangeArrowheads="1"/>
          </p:cNvSpPr>
          <p:nvPr/>
        </p:nvSpPr>
        <p:spPr bwMode="auto">
          <a:xfrm>
            <a:off x="4651375" y="3349625"/>
            <a:ext cx="57150"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18" name="Oval 300"/>
          <p:cNvSpPr>
            <a:spLocks noChangeArrowheads="1"/>
          </p:cNvSpPr>
          <p:nvPr/>
        </p:nvSpPr>
        <p:spPr bwMode="auto">
          <a:xfrm>
            <a:off x="5953125" y="2301875"/>
            <a:ext cx="57150"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19" name="Oval 301"/>
          <p:cNvSpPr>
            <a:spLocks noChangeAspect="1" noChangeArrowheads="1"/>
          </p:cNvSpPr>
          <p:nvPr/>
        </p:nvSpPr>
        <p:spPr bwMode="auto">
          <a:xfrm>
            <a:off x="4894263" y="3627438"/>
            <a:ext cx="228600" cy="215900"/>
          </a:xfrm>
          <a:prstGeom prst="ellipse">
            <a:avLst/>
          </a:prstGeom>
          <a:solidFill>
            <a:schemeClr val="bg1"/>
          </a:solidFill>
          <a:ln w="38100">
            <a:solidFill>
              <a:srgbClr val="FF0000"/>
            </a:solidFill>
            <a:prstDash val="sysDot"/>
            <a:round/>
            <a:headEnd/>
            <a:tailEnd/>
          </a:ln>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20" name="Oval 302"/>
          <p:cNvSpPr>
            <a:spLocks noChangeArrowheads="1"/>
          </p:cNvSpPr>
          <p:nvPr/>
        </p:nvSpPr>
        <p:spPr bwMode="auto">
          <a:xfrm>
            <a:off x="5048250" y="3254375"/>
            <a:ext cx="55563"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21" name="Oval 303"/>
          <p:cNvSpPr>
            <a:spLocks noChangeArrowheads="1"/>
          </p:cNvSpPr>
          <p:nvPr/>
        </p:nvSpPr>
        <p:spPr bwMode="auto">
          <a:xfrm>
            <a:off x="3081338" y="3432175"/>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22" name="Oval 304"/>
          <p:cNvSpPr>
            <a:spLocks noChangeArrowheads="1"/>
          </p:cNvSpPr>
          <p:nvPr/>
        </p:nvSpPr>
        <p:spPr bwMode="auto">
          <a:xfrm>
            <a:off x="4524375" y="1962150"/>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23" name="Oval 305"/>
          <p:cNvSpPr>
            <a:spLocks noChangeArrowheads="1"/>
          </p:cNvSpPr>
          <p:nvPr/>
        </p:nvSpPr>
        <p:spPr bwMode="auto">
          <a:xfrm>
            <a:off x="2938463" y="367665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24" name="Oval 306"/>
          <p:cNvSpPr>
            <a:spLocks noChangeArrowheads="1"/>
          </p:cNvSpPr>
          <p:nvPr/>
        </p:nvSpPr>
        <p:spPr bwMode="auto">
          <a:xfrm>
            <a:off x="5019675" y="4043363"/>
            <a:ext cx="55563"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25" name="Oval 307"/>
          <p:cNvSpPr>
            <a:spLocks noChangeArrowheads="1"/>
          </p:cNvSpPr>
          <p:nvPr/>
        </p:nvSpPr>
        <p:spPr bwMode="auto">
          <a:xfrm>
            <a:off x="4268788" y="29956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26" name="Oval 308"/>
          <p:cNvSpPr>
            <a:spLocks noChangeArrowheads="1"/>
          </p:cNvSpPr>
          <p:nvPr/>
        </p:nvSpPr>
        <p:spPr bwMode="auto">
          <a:xfrm>
            <a:off x="5768975" y="262890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27" name="Oval 309"/>
          <p:cNvSpPr>
            <a:spLocks noChangeArrowheads="1"/>
          </p:cNvSpPr>
          <p:nvPr/>
        </p:nvSpPr>
        <p:spPr bwMode="auto">
          <a:xfrm>
            <a:off x="5543550" y="3295650"/>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28" name="Oval 310"/>
          <p:cNvSpPr>
            <a:spLocks noChangeArrowheads="1"/>
          </p:cNvSpPr>
          <p:nvPr/>
        </p:nvSpPr>
        <p:spPr bwMode="auto">
          <a:xfrm>
            <a:off x="2033588" y="38814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29" name="Oval 311"/>
          <p:cNvSpPr>
            <a:spLocks noChangeArrowheads="1"/>
          </p:cNvSpPr>
          <p:nvPr/>
        </p:nvSpPr>
        <p:spPr bwMode="auto">
          <a:xfrm>
            <a:off x="1849438" y="398938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30" name="Oval 312"/>
          <p:cNvSpPr>
            <a:spLocks noChangeArrowheads="1"/>
          </p:cNvSpPr>
          <p:nvPr/>
        </p:nvSpPr>
        <p:spPr bwMode="auto">
          <a:xfrm>
            <a:off x="1595438" y="4492625"/>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31" name="Oval 313"/>
          <p:cNvSpPr>
            <a:spLocks noChangeArrowheads="1"/>
          </p:cNvSpPr>
          <p:nvPr/>
        </p:nvSpPr>
        <p:spPr bwMode="auto">
          <a:xfrm>
            <a:off x="4084638" y="28051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32" name="Oval 314"/>
          <p:cNvSpPr>
            <a:spLocks noChangeArrowheads="1"/>
          </p:cNvSpPr>
          <p:nvPr/>
        </p:nvSpPr>
        <p:spPr bwMode="auto">
          <a:xfrm>
            <a:off x="6816725" y="3513138"/>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33" name="Oval 315"/>
          <p:cNvSpPr>
            <a:spLocks noChangeArrowheads="1"/>
          </p:cNvSpPr>
          <p:nvPr/>
        </p:nvSpPr>
        <p:spPr bwMode="auto">
          <a:xfrm>
            <a:off x="1679575" y="472440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34" name="Oval 316"/>
          <p:cNvSpPr>
            <a:spLocks noChangeArrowheads="1"/>
          </p:cNvSpPr>
          <p:nvPr/>
        </p:nvSpPr>
        <p:spPr bwMode="auto">
          <a:xfrm>
            <a:off x="1622425" y="442436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35" name="Oval 317"/>
          <p:cNvSpPr>
            <a:spLocks noChangeArrowheads="1"/>
          </p:cNvSpPr>
          <p:nvPr/>
        </p:nvSpPr>
        <p:spPr bwMode="auto">
          <a:xfrm>
            <a:off x="6816725" y="3173413"/>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36" name="Oval 318"/>
          <p:cNvSpPr>
            <a:spLocks noChangeAspect="1" noChangeArrowheads="1"/>
          </p:cNvSpPr>
          <p:nvPr/>
        </p:nvSpPr>
        <p:spPr bwMode="auto">
          <a:xfrm>
            <a:off x="3802063" y="5091113"/>
            <a:ext cx="219075" cy="212725"/>
          </a:xfrm>
          <a:prstGeom prst="ellipse">
            <a:avLst/>
          </a:prstGeom>
          <a:solidFill>
            <a:schemeClr val="bg1"/>
          </a:solidFill>
          <a:ln w="38100">
            <a:solidFill>
              <a:srgbClr val="FF0000"/>
            </a:solidFill>
            <a:prstDash val="sysDot"/>
            <a:round/>
            <a:headEnd/>
            <a:tailEnd/>
          </a:ln>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37" name="Oval 319"/>
          <p:cNvSpPr>
            <a:spLocks noChangeArrowheads="1"/>
          </p:cNvSpPr>
          <p:nvPr/>
        </p:nvSpPr>
        <p:spPr bwMode="auto">
          <a:xfrm>
            <a:off x="1679575" y="43291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38" name="Oval 320"/>
          <p:cNvSpPr>
            <a:spLocks noChangeArrowheads="1"/>
          </p:cNvSpPr>
          <p:nvPr/>
        </p:nvSpPr>
        <p:spPr bwMode="auto">
          <a:xfrm>
            <a:off x="6194425" y="2289175"/>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39" name="Oval 321"/>
          <p:cNvSpPr>
            <a:spLocks noChangeArrowheads="1"/>
          </p:cNvSpPr>
          <p:nvPr/>
        </p:nvSpPr>
        <p:spPr bwMode="auto">
          <a:xfrm>
            <a:off x="3222625" y="1554163"/>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40" name="Oval 322"/>
          <p:cNvSpPr>
            <a:spLocks noChangeArrowheads="1"/>
          </p:cNvSpPr>
          <p:nvPr/>
        </p:nvSpPr>
        <p:spPr bwMode="auto">
          <a:xfrm>
            <a:off x="3533775" y="1539875"/>
            <a:ext cx="55563"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41" name="Oval 323"/>
          <p:cNvSpPr>
            <a:spLocks noChangeArrowheads="1"/>
          </p:cNvSpPr>
          <p:nvPr/>
        </p:nvSpPr>
        <p:spPr bwMode="auto">
          <a:xfrm>
            <a:off x="6194425" y="1036638"/>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42" name="Oval 324"/>
          <p:cNvSpPr>
            <a:spLocks noChangeArrowheads="1"/>
          </p:cNvSpPr>
          <p:nvPr/>
        </p:nvSpPr>
        <p:spPr bwMode="auto">
          <a:xfrm>
            <a:off x="3505200" y="3444875"/>
            <a:ext cx="57150"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43" name="Oval 325"/>
          <p:cNvSpPr>
            <a:spLocks noChangeArrowheads="1"/>
          </p:cNvSpPr>
          <p:nvPr/>
        </p:nvSpPr>
        <p:spPr bwMode="auto">
          <a:xfrm>
            <a:off x="2967038" y="205740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44" name="Oval 326"/>
          <p:cNvSpPr>
            <a:spLocks noChangeArrowheads="1"/>
          </p:cNvSpPr>
          <p:nvPr/>
        </p:nvSpPr>
        <p:spPr bwMode="auto">
          <a:xfrm>
            <a:off x="1693863" y="423386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45" name="Oval 327"/>
          <p:cNvSpPr>
            <a:spLocks noChangeArrowheads="1"/>
          </p:cNvSpPr>
          <p:nvPr/>
        </p:nvSpPr>
        <p:spPr bwMode="auto">
          <a:xfrm>
            <a:off x="6859588" y="3948113"/>
            <a:ext cx="55562"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46" name="Oval 328"/>
          <p:cNvSpPr>
            <a:spLocks noChangeArrowheads="1"/>
          </p:cNvSpPr>
          <p:nvPr/>
        </p:nvSpPr>
        <p:spPr bwMode="auto">
          <a:xfrm>
            <a:off x="2967038" y="5159375"/>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47" name="Oval 329"/>
          <p:cNvSpPr>
            <a:spLocks noChangeArrowheads="1"/>
          </p:cNvSpPr>
          <p:nvPr/>
        </p:nvSpPr>
        <p:spPr bwMode="auto">
          <a:xfrm>
            <a:off x="2981325" y="1839913"/>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48" name="Oval 330"/>
          <p:cNvSpPr>
            <a:spLocks noChangeArrowheads="1"/>
          </p:cNvSpPr>
          <p:nvPr/>
        </p:nvSpPr>
        <p:spPr bwMode="auto">
          <a:xfrm>
            <a:off x="2401888" y="3622675"/>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49" name="Oval 331"/>
          <p:cNvSpPr>
            <a:spLocks noChangeAspect="1" noChangeArrowheads="1"/>
          </p:cNvSpPr>
          <p:nvPr/>
        </p:nvSpPr>
        <p:spPr bwMode="auto">
          <a:xfrm>
            <a:off x="2895600" y="1524000"/>
            <a:ext cx="219075" cy="212725"/>
          </a:xfrm>
          <a:prstGeom prst="ellipse">
            <a:avLst/>
          </a:prstGeom>
          <a:solidFill>
            <a:schemeClr val="bg1"/>
          </a:solidFill>
          <a:ln w="38100">
            <a:solidFill>
              <a:srgbClr val="FF0000"/>
            </a:solidFill>
            <a:prstDash val="sysDot"/>
            <a:round/>
            <a:headEnd/>
            <a:tailEnd/>
          </a:ln>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50" name="Oval 332"/>
          <p:cNvSpPr>
            <a:spLocks noChangeArrowheads="1"/>
          </p:cNvSpPr>
          <p:nvPr/>
        </p:nvSpPr>
        <p:spPr bwMode="auto">
          <a:xfrm>
            <a:off x="2359025" y="38814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51" name="Oval 333"/>
          <p:cNvSpPr>
            <a:spLocks noChangeArrowheads="1"/>
          </p:cNvSpPr>
          <p:nvPr/>
        </p:nvSpPr>
        <p:spPr bwMode="auto">
          <a:xfrm>
            <a:off x="3448050" y="360838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52" name="Oval 334"/>
          <p:cNvSpPr>
            <a:spLocks noChangeArrowheads="1"/>
          </p:cNvSpPr>
          <p:nvPr/>
        </p:nvSpPr>
        <p:spPr bwMode="auto">
          <a:xfrm>
            <a:off x="2755900" y="5322888"/>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53" name="Oval 335"/>
          <p:cNvSpPr>
            <a:spLocks noChangeArrowheads="1"/>
          </p:cNvSpPr>
          <p:nvPr/>
        </p:nvSpPr>
        <p:spPr bwMode="auto">
          <a:xfrm>
            <a:off x="1933575" y="480536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54" name="Oval 336"/>
          <p:cNvSpPr>
            <a:spLocks noChangeArrowheads="1"/>
          </p:cNvSpPr>
          <p:nvPr/>
        </p:nvSpPr>
        <p:spPr bwMode="auto">
          <a:xfrm>
            <a:off x="1976438" y="328136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55" name="Oval 337"/>
          <p:cNvSpPr>
            <a:spLocks noChangeArrowheads="1"/>
          </p:cNvSpPr>
          <p:nvPr/>
        </p:nvSpPr>
        <p:spPr bwMode="auto">
          <a:xfrm>
            <a:off x="6376988" y="386715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56" name="Oval 338"/>
          <p:cNvSpPr>
            <a:spLocks noChangeArrowheads="1"/>
          </p:cNvSpPr>
          <p:nvPr/>
        </p:nvSpPr>
        <p:spPr bwMode="auto">
          <a:xfrm>
            <a:off x="3646488" y="5146675"/>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57" name="Oval 339"/>
          <p:cNvSpPr>
            <a:spLocks noChangeArrowheads="1"/>
          </p:cNvSpPr>
          <p:nvPr/>
        </p:nvSpPr>
        <p:spPr bwMode="auto">
          <a:xfrm>
            <a:off x="4962525" y="175736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58" name="Oval 340"/>
          <p:cNvSpPr>
            <a:spLocks noChangeArrowheads="1"/>
          </p:cNvSpPr>
          <p:nvPr/>
        </p:nvSpPr>
        <p:spPr bwMode="auto">
          <a:xfrm>
            <a:off x="2401888" y="5064125"/>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59" name="Oval 341"/>
          <p:cNvSpPr>
            <a:spLocks noChangeArrowheads="1"/>
          </p:cNvSpPr>
          <p:nvPr/>
        </p:nvSpPr>
        <p:spPr bwMode="auto">
          <a:xfrm>
            <a:off x="5259388" y="52816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60" name="Oval 342"/>
          <p:cNvSpPr>
            <a:spLocks noChangeArrowheads="1"/>
          </p:cNvSpPr>
          <p:nvPr/>
        </p:nvSpPr>
        <p:spPr bwMode="auto">
          <a:xfrm>
            <a:off x="3419475" y="5213350"/>
            <a:ext cx="57150"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61" name="Oval 343"/>
          <p:cNvSpPr>
            <a:spLocks noChangeArrowheads="1"/>
          </p:cNvSpPr>
          <p:nvPr/>
        </p:nvSpPr>
        <p:spPr bwMode="auto">
          <a:xfrm>
            <a:off x="2401888" y="5268913"/>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62" name="Oval 344"/>
          <p:cNvSpPr>
            <a:spLocks noChangeArrowheads="1"/>
          </p:cNvSpPr>
          <p:nvPr/>
        </p:nvSpPr>
        <p:spPr bwMode="auto">
          <a:xfrm>
            <a:off x="1849438" y="40719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63" name="Oval 345"/>
          <p:cNvSpPr>
            <a:spLocks noChangeArrowheads="1"/>
          </p:cNvSpPr>
          <p:nvPr/>
        </p:nvSpPr>
        <p:spPr bwMode="auto">
          <a:xfrm>
            <a:off x="5726113" y="340518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64" name="Oval 346"/>
          <p:cNvSpPr>
            <a:spLocks noChangeArrowheads="1"/>
          </p:cNvSpPr>
          <p:nvPr/>
        </p:nvSpPr>
        <p:spPr bwMode="auto">
          <a:xfrm>
            <a:off x="5599113" y="518636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65" name="Oval 347"/>
          <p:cNvSpPr>
            <a:spLocks noChangeArrowheads="1"/>
          </p:cNvSpPr>
          <p:nvPr/>
        </p:nvSpPr>
        <p:spPr bwMode="auto">
          <a:xfrm>
            <a:off x="5924550" y="205740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66" name="Oval 348"/>
          <p:cNvSpPr>
            <a:spLocks noChangeArrowheads="1"/>
          </p:cNvSpPr>
          <p:nvPr/>
        </p:nvSpPr>
        <p:spPr bwMode="auto">
          <a:xfrm>
            <a:off x="1778000" y="415290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67" name="Oval 349"/>
          <p:cNvSpPr>
            <a:spLocks noChangeArrowheads="1"/>
          </p:cNvSpPr>
          <p:nvPr/>
        </p:nvSpPr>
        <p:spPr bwMode="auto">
          <a:xfrm>
            <a:off x="2586038" y="1036638"/>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68" name="Oval 350"/>
          <p:cNvSpPr>
            <a:spLocks noChangeArrowheads="1"/>
          </p:cNvSpPr>
          <p:nvPr/>
        </p:nvSpPr>
        <p:spPr bwMode="auto">
          <a:xfrm>
            <a:off x="2655888" y="35131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69" name="Oval 351"/>
          <p:cNvSpPr>
            <a:spLocks noChangeArrowheads="1"/>
          </p:cNvSpPr>
          <p:nvPr/>
        </p:nvSpPr>
        <p:spPr bwMode="auto">
          <a:xfrm>
            <a:off x="3108325" y="5241925"/>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70" name="Oval 352"/>
          <p:cNvSpPr>
            <a:spLocks noChangeArrowheads="1"/>
          </p:cNvSpPr>
          <p:nvPr/>
        </p:nvSpPr>
        <p:spPr bwMode="auto">
          <a:xfrm>
            <a:off x="2203450" y="35004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71" name="Oval 353"/>
          <p:cNvSpPr>
            <a:spLocks noChangeArrowheads="1"/>
          </p:cNvSpPr>
          <p:nvPr/>
        </p:nvSpPr>
        <p:spPr bwMode="auto">
          <a:xfrm>
            <a:off x="5316538" y="16621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72" name="Oval 354"/>
          <p:cNvSpPr>
            <a:spLocks noChangeArrowheads="1"/>
          </p:cNvSpPr>
          <p:nvPr/>
        </p:nvSpPr>
        <p:spPr bwMode="auto">
          <a:xfrm>
            <a:off x="2062163" y="3051175"/>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73" name="Oval 355"/>
          <p:cNvSpPr>
            <a:spLocks noChangeArrowheads="1"/>
          </p:cNvSpPr>
          <p:nvPr/>
        </p:nvSpPr>
        <p:spPr bwMode="auto">
          <a:xfrm>
            <a:off x="2189163" y="386715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74" name="Oval 356"/>
          <p:cNvSpPr>
            <a:spLocks noChangeArrowheads="1"/>
          </p:cNvSpPr>
          <p:nvPr/>
        </p:nvSpPr>
        <p:spPr bwMode="auto">
          <a:xfrm>
            <a:off x="6534150" y="1376363"/>
            <a:ext cx="55563"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75" name="Oval 357"/>
          <p:cNvSpPr>
            <a:spLocks noChangeArrowheads="1"/>
          </p:cNvSpPr>
          <p:nvPr/>
        </p:nvSpPr>
        <p:spPr bwMode="auto">
          <a:xfrm>
            <a:off x="1778000" y="50371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76" name="Oval 358"/>
          <p:cNvSpPr>
            <a:spLocks noChangeArrowheads="1"/>
          </p:cNvSpPr>
          <p:nvPr/>
        </p:nvSpPr>
        <p:spPr bwMode="auto">
          <a:xfrm>
            <a:off x="2090738" y="2751138"/>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77" name="Oval 359"/>
          <p:cNvSpPr>
            <a:spLocks noChangeArrowheads="1"/>
          </p:cNvSpPr>
          <p:nvPr/>
        </p:nvSpPr>
        <p:spPr bwMode="auto">
          <a:xfrm>
            <a:off x="3859213" y="1581150"/>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78" name="Oval 360"/>
          <p:cNvSpPr>
            <a:spLocks noChangeArrowheads="1"/>
          </p:cNvSpPr>
          <p:nvPr/>
        </p:nvSpPr>
        <p:spPr bwMode="auto">
          <a:xfrm>
            <a:off x="5543550" y="3459163"/>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79" name="Oval 361"/>
          <p:cNvSpPr>
            <a:spLocks noChangeArrowheads="1"/>
          </p:cNvSpPr>
          <p:nvPr/>
        </p:nvSpPr>
        <p:spPr bwMode="auto">
          <a:xfrm>
            <a:off x="1976438" y="397668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80" name="Oval 362"/>
          <p:cNvSpPr>
            <a:spLocks noChangeArrowheads="1"/>
          </p:cNvSpPr>
          <p:nvPr/>
        </p:nvSpPr>
        <p:spPr bwMode="auto">
          <a:xfrm>
            <a:off x="3236913" y="5118100"/>
            <a:ext cx="55562"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81" name="Oval 363"/>
          <p:cNvSpPr>
            <a:spLocks noChangeArrowheads="1"/>
          </p:cNvSpPr>
          <p:nvPr/>
        </p:nvSpPr>
        <p:spPr bwMode="auto">
          <a:xfrm>
            <a:off x="1906588" y="4560888"/>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82" name="Oval 364"/>
          <p:cNvSpPr>
            <a:spLocks noChangeArrowheads="1"/>
          </p:cNvSpPr>
          <p:nvPr/>
        </p:nvSpPr>
        <p:spPr bwMode="auto">
          <a:xfrm>
            <a:off x="5302250" y="3078163"/>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83" name="Oval 365"/>
          <p:cNvSpPr>
            <a:spLocks noChangeArrowheads="1"/>
          </p:cNvSpPr>
          <p:nvPr/>
        </p:nvSpPr>
        <p:spPr bwMode="auto">
          <a:xfrm>
            <a:off x="4976813" y="5349875"/>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84" name="Oval 366"/>
          <p:cNvSpPr>
            <a:spLocks noChangeArrowheads="1"/>
          </p:cNvSpPr>
          <p:nvPr/>
        </p:nvSpPr>
        <p:spPr bwMode="auto">
          <a:xfrm>
            <a:off x="5854700" y="1757363"/>
            <a:ext cx="55563"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85" name="Oval 367"/>
          <p:cNvSpPr>
            <a:spLocks noChangeArrowheads="1"/>
          </p:cNvSpPr>
          <p:nvPr/>
        </p:nvSpPr>
        <p:spPr bwMode="auto">
          <a:xfrm>
            <a:off x="2655888" y="5173663"/>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86" name="Oval 368"/>
          <p:cNvSpPr>
            <a:spLocks noChangeArrowheads="1"/>
          </p:cNvSpPr>
          <p:nvPr/>
        </p:nvSpPr>
        <p:spPr bwMode="auto">
          <a:xfrm>
            <a:off x="2132013" y="5064125"/>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87" name="Oval 369"/>
          <p:cNvSpPr>
            <a:spLocks noChangeArrowheads="1"/>
          </p:cNvSpPr>
          <p:nvPr/>
        </p:nvSpPr>
        <p:spPr bwMode="auto">
          <a:xfrm>
            <a:off x="3052763" y="4492625"/>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88" name="Oval 370"/>
          <p:cNvSpPr>
            <a:spLocks noChangeArrowheads="1"/>
          </p:cNvSpPr>
          <p:nvPr/>
        </p:nvSpPr>
        <p:spPr bwMode="auto">
          <a:xfrm>
            <a:off x="3589338" y="2111375"/>
            <a:ext cx="57150"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89" name="Oval 371"/>
          <p:cNvSpPr>
            <a:spLocks noChangeArrowheads="1"/>
          </p:cNvSpPr>
          <p:nvPr/>
        </p:nvSpPr>
        <p:spPr bwMode="auto">
          <a:xfrm>
            <a:off x="5414963" y="213836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90" name="Oval 372"/>
          <p:cNvSpPr>
            <a:spLocks noChangeArrowheads="1"/>
          </p:cNvSpPr>
          <p:nvPr/>
        </p:nvSpPr>
        <p:spPr bwMode="auto">
          <a:xfrm>
            <a:off x="2471738" y="33226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91" name="Oval 373"/>
          <p:cNvSpPr>
            <a:spLocks noChangeArrowheads="1"/>
          </p:cNvSpPr>
          <p:nvPr/>
        </p:nvSpPr>
        <p:spPr bwMode="auto">
          <a:xfrm>
            <a:off x="6618288" y="35671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92" name="Oval 374"/>
          <p:cNvSpPr>
            <a:spLocks noChangeArrowheads="1"/>
          </p:cNvSpPr>
          <p:nvPr/>
        </p:nvSpPr>
        <p:spPr bwMode="auto">
          <a:xfrm>
            <a:off x="5359400" y="3376613"/>
            <a:ext cx="55563"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93" name="Oval 375"/>
          <p:cNvSpPr>
            <a:spLocks noChangeArrowheads="1"/>
          </p:cNvSpPr>
          <p:nvPr/>
        </p:nvSpPr>
        <p:spPr bwMode="auto">
          <a:xfrm>
            <a:off x="3830638" y="3241675"/>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94" name="Oval 376"/>
          <p:cNvSpPr>
            <a:spLocks noChangeArrowheads="1"/>
          </p:cNvSpPr>
          <p:nvPr/>
        </p:nvSpPr>
        <p:spPr bwMode="auto">
          <a:xfrm>
            <a:off x="5005388" y="5051425"/>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95" name="Oval 377"/>
          <p:cNvSpPr>
            <a:spLocks noChangeArrowheads="1"/>
          </p:cNvSpPr>
          <p:nvPr/>
        </p:nvSpPr>
        <p:spPr bwMode="auto">
          <a:xfrm>
            <a:off x="6364288" y="2765425"/>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96" name="Oval 378"/>
          <p:cNvSpPr>
            <a:spLocks noChangeArrowheads="1"/>
          </p:cNvSpPr>
          <p:nvPr/>
        </p:nvSpPr>
        <p:spPr bwMode="auto">
          <a:xfrm>
            <a:off x="5910263" y="12271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97" name="Oval 379"/>
          <p:cNvSpPr>
            <a:spLocks noChangeArrowheads="1"/>
          </p:cNvSpPr>
          <p:nvPr/>
        </p:nvSpPr>
        <p:spPr bwMode="auto">
          <a:xfrm>
            <a:off x="5287963" y="3173413"/>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98" name="Oval 380"/>
          <p:cNvSpPr>
            <a:spLocks noChangeArrowheads="1"/>
          </p:cNvSpPr>
          <p:nvPr/>
        </p:nvSpPr>
        <p:spPr bwMode="auto">
          <a:xfrm>
            <a:off x="7594600" y="43291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899" name="Oval 381"/>
          <p:cNvSpPr>
            <a:spLocks noChangeArrowheads="1"/>
          </p:cNvSpPr>
          <p:nvPr/>
        </p:nvSpPr>
        <p:spPr bwMode="auto">
          <a:xfrm>
            <a:off x="5287963" y="4289425"/>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00" name="Oval 382"/>
          <p:cNvSpPr>
            <a:spLocks noChangeArrowheads="1"/>
          </p:cNvSpPr>
          <p:nvPr/>
        </p:nvSpPr>
        <p:spPr bwMode="auto">
          <a:xfrm>
            <a:off x="3194050" y="3090863"/>
            <a:ext cx="55563"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01" name="Oval 383"/>
          <p:cNvSpPr>
            <a:spLocks noChangeArrowheads="1"/>
          </p:cNvSpPr>
          <p:nvPr/>
        </p:nvSpPr>
        <p:spPr bwMode="auto">
          <a:xfrm>
            <a:off x="6221413" y="4016375"/>
            <a:ext cx="57150"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02" name="Oval 384"/>
          <p:cNvSpPr>
            <a:spLocks noChangeArrowheads="1"/>
          </p:cNvSpPr>
          <p:nvPr/>
        </p:nvSpPr>
        <p:spPr bwMode="auto">
          <a:xfrm>
            <a:off x="4297363" y="283368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03" name="Oval 385"/>
          <p:cNvSpPr>
            <a:spLocks noChangeArrowheads="1"/>
          </p:cNvSpPr>
          <p:nvPr/>
        </p:nvSpPr>
        <p:spPr bwMode="auto">
          <a:xfrm>
            <a:off x="3873500" y="2328863"/>
            <a:ext cx="55563"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04" name="Oval 386"/>
          <p:cNvSpPr>
            <a:spLocks noChangeArrowheads="1"/>
          </p:cNvSpPr>
          <p:nvPr/>
        </p:nvSpPr>
        <p:spPr bwMode="auto">
          <a:xfrm>
            <a:off x="2967038" y="113188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05" name="Oval 387"/>
          <p:cNvSpPr>
            <a:spLocks noChangeArrowheads="1"/>
          </p:cNvSpPr>
          <p:nvPr/>
        </p:nvSpPr>
        <p:spPr bwMode="auto">
          <a:xfrm>
            <a:off x="3462338" y="3717925"/>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06" name="Oval 388"/>
          <p:cNvSpPr>
            <a:spLocks noChangeArrowheads="1"/>
          </p:cNvSpPr>
          <p:nvPr/>
        </p:nvSpPr>
        <p:spPr bwMode="auto">
          <a:xfrm>
            <a:off x="6589713" y="37576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07" name="Oval 389"/>
          <p:cNvSpPr>
            <a:spLocks noChangeArrowheads="1"/>
          </p:cNvSpPr>
          <p:nvPr/>
        </p:nvSpPr>
        <p:spPr bwMode="auto">
          <a:xfrm>
            <a:off x="5967413" y="491490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08" name="Oval 390"/>
          <p:cNvSpPr>
            <a:spLocks noChangeArrowheads="1"/>
          </p:cNvSpPr>
          <p:nvPr/>
        </p:nvSpPr>
        <p:spPr bwMode="auto">
          <a:xfrm>
            <a:off x="2797175" y="347186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09" name="Oval 391"/>
          <p:cNvSpPr>
            <a:spLocks noChangeArrowheads="1"/>
          </p:cNvSpPr>
          <p:nvPr/>
        </p:nvSpPr>
        <p:spPr bwMode="auto">
          <a:xfrm>
            <a:off x="2273300" y="3078163"/>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10" name="Oval 392"/>
          <p:cNvSpPr>
            <a:spLocks noChangeArrowheads="1"/>
          </p:cNvSpPr>
          <p:nvPr/>
        </p:nvSpPr>
        <p:spPr bwMode="auto">
          <a:xfrm>
            <a:off x="3406775" y="3513138"/>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11" name="Oval 393"/>
          <p:cNvSpPr>
            <a:spLocks noChangeArrowheads="1"/>
          </p:cNvSpPr>
          <p:nvPr/>
        </p:nvSpPr>
        <p:spPr bwMode="auto">
          <a:xfrm>
            <a:off x="4651375" y="3349625"/>
            <a:ext cx="57150"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12" name="Oval 394"/>
          <p:cNvSpPr>
            <a:spLocks noChangeArrowheads="1"/>
          </p:cNvSpPr>
          <p:nvPr/>
        </p:nvSpPr>
        <p:spPr bwMode="auto">
          <a:xfrm>
            <a:off x="5953125" y="2301875"/>
            <a:ext cx="57150"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13" name="Oval 395"/>
          <p:cNvSpPr>
            <a:spLocks noChangeArrowheads="1"/>
          </p:cNvSpPr>
          <p:nvPr/>
        </p:nvSpPr>
        <p:spPr bwMode="auto">
          <a:xfrm>
            <a:off x="4948238" y="37036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14" name="Oval 396"/>
          <p:cNvSpPr>
            <a:spLocks noChangeArrowheads="1"/>
          </p:cNvSpPr>
          <p:nvPr/>
        </p:nvSpPr>
        <p:spPr bwMode="auto">
          <a:xfrm>
            <a:off x="5048250" y="3254375"/>
            <a:ext cx="55563"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15" name="Oval 397"/>
          <p:cNvSpPr>
            <a:spLocks noChangeArrowheads="1"/>
          </p:cNvSpPr>
          <p:nvPr/>
        </p:nvSpPr>
        <p:spPr bwMode="auto">
          <a:xfrm>
            <a:off x="3081338" y="3432175"/>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16" name="Oval 398"/>
          <p:cNvSpPr>
            <a:spLocks noChangeArrowheads="1"/>
          </p:cNvSpPr>
          <p:nvPr/>
        </p:nvSpPr>
        <p:spPr bwMode="auto">
          <a:xfrm>
            <a:off x="4524375" y="1962150"/>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17" name="Oval 399"/>
          <p:cNvSpPr>
            <a:spLocks noChangeArrowheads="1"/>
          </p:cNvSpPr>
          <p:nvPr/>
        </p:nvSpPr>
        <p:spPr bwMode="auto">
          <a:xfrm>
            <a:off x="2938463" y="367665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18" name="Oval 400"/>
          <p:cNvSpPr>
            <a:spLocks noChangeArrowheads="1"/>
          </p:cNvSpPr>
          <p:nvPr/>
        </p:nvSpPr>
        <p:spPr bwMode="auto">
          <a:xfrm>
            <a:off x="5019675" y="4043363"/>
            <a:ext cx="55563"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19" name="Oval 401"/>
          <p:cNvSpPr>
            <a:spLocks noChangeArrowheads="1"/>
          </p:cNvSpPr>
          <p:nvPr/>
        </p:nvSpPr>
        <p:spPr bwMode="auto">
          <a:xfrm>
            <a:off x="4268788" y="29956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20" name="Oval 402"/>
          <p:cNvSpPr>
            <a:spLocks noChangeArrowheads="1"/>
          </p:cNvSpPr>
          <p:nvPr/>
        </p:nvSpPr>
        <p:spPr bwMode="auto">
          <a:xfrm>
            <a:off x="5768975" y="262890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21" name="Oval 403"/>
          <p:cNvSpPr>
            <a:spLocks noChangeArrowheads="1"/>
          </p:cNvSpPr>
          <p:nvPr/>
        </p:nvSpPr>
        <p:spPr bwMode="auto">
          <a:xfrm>
            <a:off x="5543550" y="3295650"/>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22" name="Oval 404"/>
          <p:cNvSpPr>
            <a:spLocks noChangeArrowheads="1"/>
          </p:cNvSpPr>
          <p:nvPr/>
        </p:nvSpPr>
        <p:spPr bwMode="auto">
          <a:xfrm>
            <a:off x="2033588" y="38814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23" name="Oval 405"/>
          <p:cNvSpPr>
            <a:spLocks noChangeArrowheads="1"/>
          </p:cNvSpPr>
          <p:nvPr/>
        </p:nvSpPr>
        <p:spPr bwMode="auto">
          <a:xfrm>
            <a:off x="1849438" y="398938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24" name="Oval 406"/>
          <p:cNvSpPr>
            <a:spLocks noChangeArrowheads="1"/>
          </p:cNvSpPr>
          <p:nvPr/>
        </p:nvSpPr>
        <p:spPr bwMode="auto">
          <a:xfrm>
            <a:off x="1595438" y="4492625"/>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25" name="Oval 407"/>
          <p:cNvSpPr>
            <a:spLocks noChangeArrowheads="1"/>
          </p:cNvSpPr>
          <p:nvPr/>
        </p:nvSpPr>
        <p:spPr bwMode="auto">
          <a:xfrm>
            <a:off x="4084638" y="28051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26" name="Oval 409"/>
          <p:cNvSpPr>
            <a:spLocks noChangeArrowheads="1"/>
          </p:cNvSpPr>
          <p:nvPr/>
        </p:nvSpPr>
        <p:spPr bwMode="auto">
          <a:xfrm>
            <a:off x="6816725" y="3513138"/>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27" name="Oval 410"/>
          <p:cNvSpPr>
            <a:spLocks noChangeArrowheads="1"/>
          </p:cNvSpPr>
          <p:nvPr/>
        </p:nvSpPr>
        <p:spPr bwMode="auto">
          <a:xfrm>
            <a:off x="1679575" y="472440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28" name="Oval 411"/>
          <p:cNvSpPr>
            <a:spLocks noChangeArrowheads="1"/>
          </p:cNvSpPr>
          <p:nvPr/>
        </p:nvSpPr>
        <p:spPr bwMode="auto">
          <a:xfrm>
            <a:off x="1622425" y="442436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29" name="Oval 412"/>
          <p:cNvSpPr>
            <a:spLocks noChangeArrowheads="1"/>
          </p:cNvSpPr>
          <p:nvPr/>
        </p:nvSpPr>
        <p:spPr bwMode="auto">
          <a:xfrm>
            <a:off x="6816725" y="3173413"/>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30" name="Oval 413"/>
          <p:cNvSpPr>
            <a:spLocks noChangeArrowheads="1"/>
          </p:cNvSpPr>
          <p:nvPr/>
        </p:nvSpPr>
        <p:spPr bwMode="auto">
          <a:xfrm>
            <a:off x="3802063" y="50911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31" name="Oval 414"/>
          <p:cNvSpPr>
            <a:spLocks noChangeArrowheads="1"/>
          </p:cNvSpPr>
          <p:nvPr/>
        </p:nvSpPr>
        <p:spPr bwMode="auto">
          <a:xfrm>
            <a:off x="1679575" y="43291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32" name="Oval 415"/>
          <p:cNvSpPr>
            <a:spLocks noChangeArrowheads="1"/>
          </p:cNvSpPr>
          <p:nvPr/>
        </p:nvSpPr>
        <p:spPr bwMode="auto">
          <a:xfrm>
            <a:off x="6194425" y="2289175"/>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33" name="Oval 416"/>
          <p:cNvSpPr>
            <a:spLocks noChangeArrowheads="1"/>
          </p:cNvSpPr>
          <p:nvPr/>
        </p:nvSpPr>
        <p:spPr bwMode="auto">
          <a:xfrm>
            <a:off x="3222625" y="1554163"/>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34" name="Oval 417"/>
          <p:cNvSpPr>
            <a:spLocks noChangeArrowheads="1"/>
          </p:cNvSpPr>
          <p:nvPr/>
        </p:nvSpPr>
        <p:spPr bwMode="auto">
          <a:xfrm>
            <a:off x="3533775" y="1539875"/>
            <a:ext cx="55563"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35" name="Oval 418"/>
          <p:cNvSpPr>
            <a:spLocks noChangeArrowheads="1"/>
          </p:cNvSpPr>
          <p:nvPr/>
        </p:nvSpPr>
        <p:spPr bwMode="auto">
          <a:xfrm>
            <a:off x="6194425" y="1036638"/>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36" name="Oval 419"/>
          <p:cNvSpPr>
            <a:spLocks noChangeArrowheads="1"/>
          </p:cNvSpPr>
          <p:nvPr/>
        </p:nvSpPr>
        <p:spPr bwMode="auto">
          <a:xfrm>
            <a:off x="3505200" y="3444875"/>
            <a:ext cx="57150"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37" name="Oval 420"/>
          <p:cNvSpPr>
            <a:spLocks noChangeArrowheads="1"/>
          </p:cNvSpPr>
          <p:nvPr/>
        </p:nvSpPr>
        <p:spPr bwMode="auto">
          <a:xfrm>
            <a:off x="2967038" y="205740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38" name="Oval 421"/>
          <p:cNvSpPr>
            <a:spLocks noChangeArrowheads="1"/>
          </p:cNvSpPr>
          <p:nvPr/>
        </p:nvSpPr>
        <p:spPr bwMode="auto">
          <a:xfrm>
            <a:off x="1693863" y="423386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39" name="Oval 422"/>
          <p:cNvSpPr>
            <a:spLocks noChangeArrowheads="1"/>
          </p:cNvSpPr>
          <p:nvPr/>
        </p:nvSpPr>
        <p:spPr bwMode="auto">
          <a:xfrm>
            <a:off x="6859588" y="3948113"/>
            <a:ext cx="55562"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40" name="Oval 423"/>
          <p:cNvSpPr>
            <a:spLocks noChangeArrowheads="1"/>
          </p:cNvSpPr>
          <p:nvPr/>
        </p:nvSpPr>
        <p:spPr bwMode="auto">
          <a:xfrm>
            <a:off x="2967038" y="5159375"/>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41" name="Oval 424"/>
          <p:cNvSpPr>
            <a:spLocks noChangeArrowheads="1"/>
          </p:cNvSpPr>
          <p:nvPr/>
        </p:nvSpPr>
        <p:spPr bwMode="auto">
          <a:xfrm>
            <a:off x="2981325" y="1839913"/>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42" name="Oval 425"/>
          <p:cNvSpPr>
            <a:spLocks noChangeArrowheads="1"/>
          </p:cNvSpPr>
          <p:nvPr/>
        </p:nvSpPr>
        <p:spPr bwMode="auto">
          <a:xfrm>
            <a:off x="2401888" y="3622675"/>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43" name="Oval 427"/>
          <p:cNvSpPr>
            <a:spLocks noChangeArrowheads="1"/>
          </p:cNvSpPr>
          <p:nvPr/>
        </p:nvSpPr>
        <p:spPr bwMode="auto">
          <a:xfrm>
            <a:off x="2359025" y="38814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44" name="Oval 428"/>
          <p:cNvSpPr>
            <a:spLocks noChangeArrowheads="1"/>
          </p:cNvSpPr>
          <p:nvPr/>
        </p:nvSpPr>
        <p:spPr bwMode="auto">
          <a:xfrm>
            <a:off x="3448050" y="360838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45" name="Oval 429"/>
          <p:cNvSpPr>
            <a:spLocks noChangeArrowheads="1"/>
          </p:cNvSpPr>
          <p:nvPr/>
        </p:nvSpPr>
        <p:spPr bwMode="auto">
          <a:xfrm>
            <a:off x="2755900" y="5322888"/>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46" name="Oval 430"/>
          <p:cNvSpPr>
            <a:spLocks noChangeArrowheads="1"/>
          </p:cNvSpPr>
          <p:nvPr/>
        </p:nvSpPr>
        <p:spPr bwMode="auto">
          <a:xfrm>
            <a:off x="1933575" y="480536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47" name="Oval 431"/>
          <p:cNvSpPr>
            <a:spLocks noChangeArrowheads="1"/>
          </p:cNvSpPr>
          <p:nvPr/>
        </p:nvSpPr>
        <p:spPr bwMode="auto">
          <a:xfrm>
            <a:off x="1976438" y="328136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48" name="Oval 432"/>
          <p:cNvSpPr>
            <a:spLocks noChangeArrowheads="1"/>
          </p:cNvSpPr>
          <p:nvPr/>
        </p:nvSpPr>
        <p:spPr bwMode="auto">
          <a:xfrm>
            <a:off x="6376988" y="386715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49" name="Oval 433"/>
          <p:cNvSpPr>
            <a:spLocks noChangeArrowheads="1"/>
          </p:cNvSpPr>
          <p:nvPr/>
        </p:nvSpPr>
        <p:spPr bwMode="auto">
          <a:xfrm>
            <a:off x="3646488" y="5146675"/>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50" name="Oval 434"/>
          <p:cNvSpPr>
            <a:spLocks noChangeArrowheads="1"/>
          </p:cNvSpPr>
          <p:nvPr/>
        </p:nvSpPr>
        <p:spPr bwMode="auto">
          <a:xfrm>
            <a:off x="4962525" y="175736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51" name="Oval 435"/>
          <p:cNvSpPr>
            <a:spLocks noChangeArrowheads="1"/>
          </p:cNvSpPr>
          <p:nvPr/>
        </p:nvSpPr>
        <p:spPr bwMode="auto">
          <a:xfrm>
            <a:off x="2401888" y="5064125"/>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52" name="Oval 436"/>
          <p:cNvSpPr>
            <a:spLocks noChangeArrowheads="1"/>
          </p:cNvSpPr>
          <p:nvPr/>
        </p:nvSpPr>
        <p:spPr bwMode="auto">
          <a:xfrm>
            <a:off x="5259388" y="52816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53" name="Oval 437"/>
          <p:cNvSpPr>
            <a:spLocks noChangeArrowheads="1"/>
          </p:cNvSpPr>
          <p:nvPr/>
        </p:nvSpPr>
        <p:spPr bwMode="auto">
          <a:xfrm>
            <a:off x="3419475" y="5213350"/>
            <a:ext cx="57150"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54" name="Oval 438"/>
          <p:cNvSpPr>
            <a:spLocks noChangeArrowheads="1"/>
          </p:cNvSpPr>
          <p:nvPr/>
        </p:nvSpPr>
        <p:spPr bwMode="auto">
          <a:xfrm>
            <a:off x="2401888" y="5268913"/>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55" name="Oval 439"/>
          <p:cNvSpPr>
            <a:spLocks noChangeArrowheads="1"/>
          </p:cNvSpPr>
          <p:nvPr/>
        </p:nvSpPr>
        <p:spPr bwMode="auto">
          <a:xfrm>
            <a:off x="1849438" y="40719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56" name="Oval 440"/>
          <p:cNvSpPr>
            <a:spLocks noChangeArrowheads="1"/>
          </p:cNvSpPr>
          <p:nvPr/>
        </p:nvSpPr>
        <p:spPr bwMode="auto">
          <a:xfrm>
            <a:off x="5726113" y="340518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57" name="Oval 441"/>
          <p:cNvSpPr>
            <a:spLocks noChangeArrowheads="1"/>
          </p:cNvSpPr>
          <p:nvPr/>
        </p:nvSpPr>
        <p:spPr bwMode="auto">
          <a:xfrm>
            <a:off x="5599113" y="518636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58" name="Oval 442"/>
          <p:cNvSpPr>
            <a:spLocks noChangeArrowheads="1"/>
          </p:cNvSpPr>
          <p:nvPr/>
        </p:nvSpPr>
        <p:spPr bwMode="auto">
          <a:xfrm>
            <a:off x="5924550" y="205740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59" name="Oval 443"/>
          <p:cNvSpPr>
            <a:spLocks noChangeArrowheads="1"/>
          </p:cNvSpPr>
          <p:nvPr/>
        </p:nvSpPr>
        <p:spPr bwMode="auto">
          <a:xfrm>
            <a:off x="1778000" y="415290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60" name="Oval 444"/>
          <p:cNvSpPr>
            <a:spLocks noChangeArrowheads="1"/>
          </p:cNvSpPr>
          <p:nvPr/>
        </p:nvSpPr>
        <p:spPr bwMode="auto">
          <a:xfrm>
            <a:off x="2586038" y="1036638"/>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61" name="Oval 445"/>
          <p:cNvSpPr>
            <a:spLocks noChangeArrowheads="1"/>
          </p:cNvSpPr>
          <p:nvPr/>
        </p:nvSpPr>
        <p:spPr bwMode="auto">
          <a:xfrm>
            <a:off x="2655888" y="35131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62" name="Oval 446"/>
          <p:cNvSpPr>
            <a:spLocks noChangeArrowheads="1"/>
          </p:cNvSpPr>
          <p:nvPr/>
        </p:nvSpPr>
        <p:spPr bwMode="auto">
          <a:xfrm>
            <a:off x="3108325" y="5241925"/>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63" name="Oval 447"/>
          <p:cNvSpPr>
            <a:spLocks noChangeArrowheads="1"/>
          </p:cNvSpPr>
          <p:nvPr/>
        </p:nvSpPr>
        <p:spPr bwMode="auto">
          <a:xfrm>
            <a:off x="2203450" y="35004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64" name="Oval 448"/>
          <p:cNvSpPr>
            <a:spLocks noChangeArrowheads="1"/>
          </p:cNvSpPr>
          <p:nvPr/>
        </p:nvSpPr>
        <p:spPr bwMode="auto">
          <a:xfrm>
            <a:off x="5316538" y="16621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65" name="Oval 449"/>
          <p:cNvSpPr>
            <a:spLocks noChangeArrowheads="1"/>
          </p:cNvSpPr>
          <p:nvPr/>
        </p:nvSpPr>
        <p:spPr bwMode="auto">
          <a:xfrm>
            <a:off x="2062163" y="3051175"/>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66" name="Oval 450"/>
          <p:cNvSpPr>
            <a:spLocks noChangeArrowheads="1"/>
          </p:cNvSpPr>
          <p:nvPr/>
        </p:nvSpPr>
        <p:spPr bwMode="auto">
          <a:xfrm>
            <a:off x="2189163" y="386715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67" name="Oval 451"/>
          <p:cNvSpPr>
            <a:spLocks noChangeArrowheads="1"/>
          </p:cNvSpPr>
          <p:nvPr/>
        </p:nvSpPr>
        <p:spPr bwMode="auto">
          <a:xfrm>
            <a:off x="6534150" y="1376363"/>
            <a:ext cx="55563"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68" name="Oval 452"/>
          <p:cNvSpPr>
            <a:spLocks noChangeArrowheads="1"/>
          </p:cNvSpPr>
          <p:nvPr/>
        </p:nvSpPr>
        <p:spPr bwMode="auto">
          <a:xfrm>
            <a:off x="1778000" y="50371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69" name="Oval 453"/>
          <p:cNvSpPr>
            <a:spLocks noChangeArrowheads="1"/>
          </p:cNvSpPr>
          <p:nvPr/>
        </p:nvSpPr>
        <p:spPr bwMode="auto">
          <a:xfrm>
            <a:off x="2090738" y="2751138"/>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70" name="Oval 454"/>
          <p:cNvSpPr>
            <a:spLocks noChangeArrowheads="1"/>
          </p:cNvSpPr>
          <p:nvPr/>
        </p:nvSpPr>
        <p:spPr bwMode="auto">
          <a:xfrm>
            <a:off x="3859213" y="1581150"/>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71" name="Oval 455"/>
          <p:cNvSpPr>
            <a:spLocks noChangeArrowheads="1"/>
          </p:cNvSpPr>
          <p:nvPr/>
        </p:nvSpPr>
        <p:spPr bwMode="auto">
          <a:xfrm>
            <a:off x="5543550" y="3459163"/>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72" name="Oval 456"/>
          <p:cNvSpPr>
            <a:spLocks noChangeArrowheads="1"/>
          </p:cNvSpPr>
          <p:nvPr/>
        </p:nvSpPr>
        <p:spPr bwMode="auto">
          <a:xfrm>
            <a:off x="1976438" y="397668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73" name="Oval 457"/>
          <p:cNvSpPr>
            <a:spLocks noChangeArrowheads="1"/>
          </p:cNvSpPr>
          <p:nvPr/>
        </p:nvSpPr>
        <p:spPr bwMode="auto">
          <a:xfrm>
            <a:off x="3236913" y="5118100"/>
            <a:ext cx="55562"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74" name="Oval 458"/>
          <p:cNvSpPr>
            <a:spLocks noChangeArrowheads="1"/>
          </p:cNvSpPr>
          <p:nvPr/>
        </p:nvSpPr>
        <p:spPr bwMode="auto">
          <a:xfrm>
            <a:off x="1906588" y="4560888"/>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75" name="Oval 459"/>
          <p:cNvSpPr>
            <a:spLocks noChangeArrowheads="1"/>
          </p:cNvSpPr>
          <p:nvPr/>
        </p:nvSpPr>
        <p:spPr bwMode="auto">
          <a:xfrm>
            <a:off x="5302250" y="3078163"/>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76" name="Oval 460"/>
          <p:cNvSpPr>
            <a:spLocks noChangeArrowheads="1"/>
          </p:cNvSpPr>
          <p:nvPr/>
        </p:nvSpPr>
        <p:spPr bwMode="auto">
          <a:xfrm>
            <a:off x="4976813" y="5349875"/>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77" name="Oval 461"/>
          <p:cNvSpPr>
            <a:spLocks noChangeArrowheads="1"/>
          </p:cNvSpPr>
          <p:nvPr/>
        </p:nvSpPr>
        <p:spPr bwMode="auto">
          <a:xfrm>
            <a:off x="5854700" y="1757363"/>
            <a:ext cx="55563"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78" name="Oval 462"/>
          <p:cNvSpPr>
            <a:spLocks noChangeArrowheads="1"/>
          </p:cNvSpPr>
          <p:nvPr/>
        </p:nvSpPr>
        <p:spPr bwMode="auto">
          <a:xfrm>
            <a:off x="2655888" y="5173663"/>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0979" name="Oval 463"/>
          <p:cNvSpPr>
            <a:spLocks noChangeArrowheads="1"/>
          </p:cNvSpPr>
          <p:nvPr/>
        </p:nvSpPr>
        <p:spPr bwMode="auto">
          <a:xfrm>
            <a:off x="2132013" y="5064125"/>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Tree>
    <p:extLst>
      <p:ext uri="{BB962C8B-B14F-4D97-AF65-F5344CB8AC3E}">
        <p14:creationId xmlns:p14="http://schemas.microsoft.com/office/powerpoint/2010/main" val="6409469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altLang="en-US" dirty="0">
                <a:latin typeface="Arial" panose="020B0604020202020204" pitchFamily="34" charset="0"/>
                <a:cs typeface="Arial" panose="020B0604020202020204" pitchFamily="34" charset="0"/>
              </a:rPr>
              <a:t>But are especially vulnerable to targeted attack</a:t>
            </a:r>
          </a:p>
        </p:txBody>
      </p:sp>
      <p:sp>
        <p:nvSpPr>
          <p:cNvPr id="151555" name="Rectangle 3"/>
          <p:cNvSpPr>
            <a:spLocks noGrp="1" noChangeArrowheads="1"/>
          </p:cNvSpPr>
          <p:nvPr>
            <p:ph idx="1"/>
          </p:nvPr>
        </p:nvSpPr>
        <p:spPr>
          <a:xfrm>
            <a:off x="457200" y="5762626"/>
            <a:ext cx="8229600" cy="622934"/>
          </a:xfrm>
        </p:spPr>
        <p:txBody>
          <a:bodyPr>
            <a:normAutofit/>
          </a:bodyPr>
          <a:lstStyle/>
          <a:p>
            <a:pPr>
              <a:buFont typeface="Courier New" panose="02070309020205020404" pitchFamily="49" charset="0"/>
              <a:buChar char="o"/>
            </a:pPr>
            <a:r>
              <a:rPr lang="en-US" altLang="en-US" sz="2000" dirty="0">
                <a:latin typeface="Arial" panose="020B0604020202020204" pitchFamily="34" charset="0"/>
                <a:cs typeface="Arial" panose="020B0604020202020204" pitchFamily="34" charset="0"/>
              </a:rPr>
              <a:t>Targeting and removing hubs can quickly break up the network</a:t>
            </a:r>
          </a:p>
        </p:txBody>
      </p:sp>
      <p:sp>
        <p:nvSpPr>
          <p:cNvPr id="151556" name="Line 9"/>
          <p:cNvSpPr>
            <a:spLocks noChangeShapeType="1"/>
          </p:cNvSpPr>
          <p:nvPr/>
        </p:nvSpPr>
        <p:spPr bwMode="auto">
          <a:xfrm>
            <a:off x="4418013" y="2757488"/>
            <a:ext cx="212725" cy="269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57" name="Line 10"/>
          <p:cNvSpPr>
            <a:spLocks noChangeShapeType="1"/>
          </p:cNvSpPr>
          <p:nvPr/>
        </p:nvSpPr>
        <p:spPr bwMode="auto">
          <a:xfrm flipH="1" flipV="1">
            <a:off x="5692775" y="3328988"/>
            <a:ext cx="366713" cy="269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58" name="Line 11"/>
          <p:cNvSpPr>
            <a:spLocks noChangeShapeType="1"/>
          </p:cNvSpPr>
          <p:nvPr/>
        </p:nvSpPr>
        <p:spPr bwMode="auto">
          <a:xfrm flipH="1" flipV="1">
            <a:off x="5338763" y="5002213"/>
            <a:ext cx="593725" cy="1349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59" name="Line 12"/>
          <p:cNvSpPr>
            <a:spLocks noChangeShapeType="1"/>
          </p:cNvSpPr>
          <p:nvPr/>
        </p:nvSpPr>
        <p:spPr bwMode="auto">
          <a:xfrm flipH="1">
            <a:off x="6951663" y="3463925"/>
            <a:ext cx="198437" cy="555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60" name="Line 13"/>
          <p:cNvSpPr>
            <a:spLocks noChangeShapeType="1"/>
          </p:cNvSpPr>
          <p:nvPr/>
        </p:nvSpPr>
        <p:spPr bwMode="auto">
          <a:xfrm>
            <a:off x="6257925" y="2008188"/>
            <a:ext cx="28575" cy="244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61" name="Line 15"/>
          <p:cNvSpPr>
            <a:spLocks noChangeShapeType="1"/>
          </p:cNvSpPr>
          <p:nvPr/>
        </p:nvSpPr>
        <p:spPr bwMode="auto">
          <a:xfrm>
            <a:off x="2917825" y="987425"/>
            <a:ext cx="382588" cy="95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62" name="Line 16"/>
          <p:cNvSpPr>
            <a:spLocks noChangeShapeType="1"/>
          </p:cNvSpPr>
          <p:nvPr/>
        </p:nvSpPr>
        <p:spPr bwMode="auto">
          <a:xfrm flipV="1">
            <a:off x="2989263" y="3424238"/>
            <a:ext cx="141287"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63" name="Line 18"/>
          <p:cNvSpPr>
            <a:spLocks noChangeShapeType="1"/>
          </p:cNvSpPr>
          <p:nvPr/>
        </p:nvSpPr>
        <p:spPr bwMode="auto">
          <a:xfrm flipV="1">
            <a:off x="2536825" y="3273425"/>
            <a:ext cx="268288" cy="1778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64" name="Line 19"/>
          <p:cNvSpPr>
            <a:spLocks noChangeShapeType="1"/>
          </p:cNvSpPr>
          <p:nvPr/>
        </p:nvSpPr>
        <p:spPr bwMode="auto">
          <a:xfrm>
            <a:off x="5649913" y="1614488"/>
            <a:ext cx="98425" cy="476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65" name="Line 20"/>
          <p:cNvSpPr>
            <a:spLocks noChangeShapeType="1"/>
          </p:cNvSpPr>
          <p:nvPr/>
        </p:nvSpPr>
        <p:spPr bwMode="auto">
          <a:xfrm>
            <a:off x="2395538" y="3001963"/>
            <a:ext cx="211137" cy="269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66" name="Line 23"/>
          <p:cNvSpPr>
            <a:spLocks noChangeShapeType="1"/>
          </p:cNvSpPr>
          <p:nvPr/>
        </p:nvSpPr>
        <p:spPr bwMode="auto">
          <a:xfrm flipH="1">
            <a:off x="6951663" y="3124200"/>
            <a:ext cx="198437" cy="3952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67" name="Line 26"/>
          <p:cNvSpPr>
            <a:spLocks noChangeShapeType="1"/>
          </p:cNvSpPr>
          <p:nvPr/>
        </p:nvSpPr>
        <p:spPr bwMode="auto">
          <a:xfrm>
            <a:off x="6526213" y="2239963"/>
            <a:ext cx="169862" cy="476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68" name="Line 29"/>
          <p:cNvSpPr>
            <a:spLocks noChangeShapeType="1"/>
          </p:cNvSpPr>
          <p:nvPr/>
        </p:nvSpPr>
        <p:spPr bwMode="auto">
          <a:xfrm flipH="1">
            <a:off x="6243638" y="987425"/>
            <a:ext cx="282575" cy="190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69" name="Line 31"/>
          <p:cNvSpPr>
            <a:spLocks noChangeShapeType="1"/>
          </p:cNvSpPr>
          <p:nvPr/>
        </p:nvSpPr>
        <p:spPr bwMode="auto">
          <a:xfrm flipH="1" flipV="1">
            <a:off x="6243638" y="1177925"/>
            <a:ext cx="622300" cy="1508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70" name="Line 32"/>
          <p:cNvSpPr>
            <a:spLocks noChangeShapeType="1"/>
          </p:cNvSpPr>
          <p:nvPr/>
        </p:nvSpPr>
        <p:spPr bwMode="auto">
          <a:xfrm flipV="1">
            <a:off x="3838575" y="3192463"/>
            <a:ext cx="325438" cy="203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71" name="Line 34"/>
          <p:cNvSpPr>
            <a:spLocks noChangeShapeType="1"/>
          </p:cNvSpPr>
          <p:nvPr/>
        </p:nvSpPr>
        <p:spPr bwMode="auto">
          <a:xfrm>
            <a:off x="2422525" y="2701925"/>
            <a:ext cx="184150" cy="327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72" name="Line 36"/>
          <p:cNvSpPr>
            <a:spLocks noChangeShapeType="1"/>
          </p:cNvSpPr>
          <p:nvPr/>
        </p:nvSpPr>
        <p:spPr bwMode="auto">
          <a:xfrm flipH="1" flipV="1">
            <a:off x="5692775" y="3328988"/>
            <a:ext cx="182563" cy="809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73" name="Line 40"/>
          <p:cNvSpPr>
            <a:spLocks noChangeShapeType="1"/>
          </p:cNvSpPr>
          <p:nvPr/>
        </p:nvSpPr>
        <p:spPr bwMode="auto">
          <a:xfrm flipH="1">
            <a:off x="5621338" y="3028950"/>
            <a:ext cx="14287" cy="95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464"/>
          <p:cNvGrpSpPr>
            <a:grpSpLocks/>
          </p:cNvGrpSpPr>
          <p:nvPr/>
        </p:nvGrpSpPr>
        <p:grpSpPr bwMode="auto">
          <a:xfrm>
            <a:off x="1927225" y="2062163"/>
            <a:ext cx="6000750" cy="3211512"/>
            <a:chOff x="1214" y="1299"/>
            <a:chExt cx="3780" cy="2023"/>
          </a:xfrm>
        </p:grpSpPr>
        <p:sp>
          <p:nvSpPr>
            <p:cNvPr id="151892" name="Line 8"/>
            <p:cNvSpPr>
              <a:spLocks noChangeShapeType="1"/>
            </p:cNvSpPr>
            <p:nvPr/>
          </p:nvSpPr>
          <p:spPr bwMode="auto">
            <a:xfrm>
              <a:off x="1214" y="2799"/>
              <a:ext cx="919" cy="1"/>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93" name="Line 14"/>
            <p:cNvSpPr>
              <a:spLocks noChangeShapeType="1"/>
            </p:cNvSpPr>
            <p:nvPr/>
          </p:nvSpPr>
          <p:spPr bwMode="auto">
            <a:xfrm>
              <a:off x="1330" y="2585"/>
              <a:ext cx="803" cy="214"/>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94" name="Line 17"/>
            <p:cNvSpPr>
              <a:spLocks noChangeShapeType="1"/>
            </p:cNvSpPr>
            <p:nvPr/>
          </p:nvSpPr>
          <p:spPr bwMode="auto">
            <a:xfrm flipH="1" flipV="1">
              <a:off x="2133" y="2799"/>
              <a:ext cx="35" cy="472"/>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95" name="Line 21"/>
            <p:cNvSpPr>
              <a:spLocks noChangeShapeType="1"/>
            </p:cNvSpPr>
            <p:nvPr/>
          </p:nvSpPr>
          <p:spPr bwMode="auto">
            <a:xfrm flipV="1">
              <a:off x="1268" y="2799"/>
              <a:ext cx="865" cy="146"/>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96" name="Line 22"/>
            <p:cNvSpPr>
              <a:spLocks noChangeShapeType="1"/>
            </p:cNvSpPr>
            <p:nvPr/>
          </p:nvSpPr>
          <p:spPr bwMode="auto">
            <a:xfrm>
              <a:off x="1232" y="2757"/>
              <a:ext cx="901" cy="42"/>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97" name="Line 24"/>
            <p:cNvSpPr>
              <a:spLocks noChangeShapeType="1"/>
            </p:cNvSpPr>
            <p:nvPr/>
          </p:nvSpPr>
          <p:spPr bwMode="auto">
            <a:xfrm flipH="1" flipV="1">
              <a:off x="2133" y="2799"/>
              <a:ext cx="472" cy="377"/>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98" name="Line 25"/>
            <p:cNvSpPr>
              <a:spLocks noChangeShapeType="1"/>
            </p:cNvSpPr>
            <p:nvPr/>
          </p:nvSpPr>
          <p:spPr bwMode="auto">
            <a:xfrm>
              <a:off x="1268" y="2697"/>
              <a:ext cx="865" cy="102"/>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99" name="Line 30"/>
            <p:cNvSpPr>
              <a:spLocks noChangeShapeType="1"/>
            </p:cNvSpPr>
            <p:nvPr/>
          </p:nvSpPr>
          <p:spPr bwMode="auto">
            <a:xfrm>
              <a:off x="1589" y="2405"/>
              <a:ext cx="544" cy="394"/>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00" name="Line 33"/>
            <p:cNvSpPr>
              <a:spLocks noChangeShapeType="1"/>
            </p:cNvSpPr>
            <p:nvPr/>
          </p:nvSpPr>
          <p:spPr bwMode="auto">
            <a:xfrm flipV="1">
              <a:off x="1330" y="2799"/>
              <a:ext cx="803" cy="343"/>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01" name="Line 37"/>
            <p:cNvSpPr>
              <a:spLocks noChangeShapeType="1"/>
            </p:cNvSpPr>
            <p:nvPr/>
          </p:nvSpPr>
          <p:spPr bwMode="auto">
            <a:xfrm>
              <a:off x="1455" y="2474"/>
              <a:ext cx="678" cy="325"/>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02" name="Line 38"/>
            <p:cNvSpPr>
              <a:spLocks noChangeShapeType="1"/>
            </p:cNvSpPr>
            <p:nvPr/>
          </p:nvSpPr>
          <p:spPr bwMode="auto">
            <a:xfrm flipH="1" flipV="1">
              <a:off x="2133" y="2799"/>
              <a:ext cx="115" cy="395"/>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03" name="Line 39"/>
            <p:cNvSpPr>
              <a:spLocks noChangeShapeType="1"/>
            </p:cNvSpPr>
            <p:nvPr/>
          </p:nvSpPr>
          <p:spPr bwMode="auto">
            <a:xfrm flipV="1">
              <a:off x="1410" y="2799"/>
              <a:ext cx="723" cy="43"/>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04" name="Line 41"/>
            <p:cNvSpPr>
              <a:spLocks noChangeShapeType="1"/>
            </p:cNvSpPr>
            <p:nvPr/>
          </p:nvSpPr>
          <p:spPr bwMode="auto">
            <a:xfrm flipV="1">
              <a:off x="2133" y="1299"/>
              <a:ext cx="338" cy="1500"/>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05" name="Line 42"/>
            <p:cNvSpPr>
              <a:spLocks noChangeShapeType="1"/>
            </p:cNvSpPr>
            <p:nvPr/>
          </p:nvSpPr>
          <p:spPr bwMode="auto">
            <a:xfrm flipV="1">
              <a:off x="2133" y="1317"/>
              <a:ext cx="1488" cy="1482"/>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06" name="Line 43"/>
            <p:cNvSpPr>
              <a:spLocks noChangeShapeType="1"/>
            </p:cNvSpPr>
            <p:nvPr/>
          </p:nvSpPr>
          <p:spPr bwMode="auto">
            <a:xfrm flipH="1" flipV="1">
              <a:off x="1767" y="2062"/>
              <a:ext cx="366" cy="737"/>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07" name="Line 44"/>
            <p:cNvSpPr>
              <a:spLocks noChangeShapeType="1"/>
            </p:cNvSpPr>
            <p:nvPr/>
          </p:nvSpPr>
          <p:spPr bwMode="auto">
            <a:xfrm flipV="1">
              <a:off x="2133" y="2217"/>
              <a:ext cx="2246" cy="582"/>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08" name="Line 45"/>
            <p:cNvSpPr>
              <a:spLocks noChangeShapeType="1"/>
            </p:cNvSpPr>
            <p:nvPr/>
          </p:nvSpPr>
          <p:spPr bwMode="auto">
            <a:xfrm flipV="1">
              <a:off x="2133" y="2097"/>
              <a:ext cx="1453" cy="702"/>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09" name="Line 46"/>
            <p:cNvSpPr>
              <a:spLocks noChangeShapeType="1"/>
            </p:cNvSpPr>
            <p:nvPr/>
          </p:nvSpPr>
          <p:spPr bwMode="auto">
            <a:xfrm flipV="1">
              <a:off x="2133" y="2011"/>
              <a:ext cx="490" cy="788"/>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10" name="Line 47"/>
            <p:cNvSpPr>
              <a:spLocks noChangeShapeType="1"/>
            </p:cNvSpPr>
            <p:nvPr/>
          </p:nvSpPr>
          <p:spPr bwMode="auto">
            <a:xfrm>
              <a:off x="2133" y="2799"/>
              <a:ext cx="1230" cy="352"/>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11" name="Line 48"/>
            <p:cNvSpPr>
              <a:spLocks noChangeShapeType="1"/>
            </p:cNvSpPr>
            <p:nvPr/>
          </p:nvSpPr>
          <p:spPr bwMode="auto">
            <a:xfrm flipV="1">
              <a:off x="2133" y="1711"/>
              <a:ext cx="2085" cy="1088"/>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12" name="Line 49"/>
            <p:cNvSpPr>
              <a:spLocks noChangeShapeType="1"/>
            </p:cNvSpPr>
            <p:nvPr/>
          </p:nvSpPr>
          <p:spPr bwMode="auto">
            <a:xfrm flipV="1">
              <a:off x="2133" y="1968"/>
              <a:ext cx="1408" cy="831"/>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13" name="Line 50"/>
            <p:cNvSpPr>
              <a:spLocks noChangeShapeType="1"/>
            </p:cNvSpPr>
            <p:nvPr/>
          </p:nvSpPr>
          <p:spPr bwMode="auto">
            <a:xfrm flipV="1">
              <a:off x="2133" y="2697"/>
              <a:ext cx="2861" cy="102"/>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14" name="Line 51"/>
            <p:cNvSpPr>
              <a:spLocks noChangeShapeType="1"/>
            </p:cNvSpPr>
            <p:nvPr/>
          </p:nvSpPr>
          <p:spPr bwMode="auto">
            <a:xfrm flipV="1">
              <a:off x="2133" y="2671"/>
              <a:ext cx="1408" cy="128"/>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15" name="Line 52"/>
            <p:cNvSpPr>
              <a:spLocks noChangeShapeType="1"/>
            </p:cNvSpPr>
            <p:nvPr/>
          </p:nvSpPr>
          <p:spPr bwMode="auto">
            <a:xfrm flipV="1">
              <a:off x="2133" y="1917"/>
              <a:ext cx="89" cy="882"/>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16" name="Line 53"/>
            <p:cNvSpPr>
              <a:spLocks noChangeShapeType="1"/>
            </p:cNvSpPr>
            <p:nvPr/>
          </p:nvSpPr>
          <p:spPr bwMode="auto">
            <a:xfrm flipV="1">
              <a:off x="2133" y="2499"/>
              <a:ext cx="1996" cy="300"/>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17" name="Line 54"/>
            <p:cNvSpPr>
              <a:spLocks noChangeShapeType="1"/>
            </p:cNvSpPr>
            <p:nvPr/>
          </p:nvSpPr>
          <p:spPr bwMode="auto">
            <a:xfrm flipV="1">
              <a:off x="2133" y="1754"/>
              <a:ext cx="784" cy="1045"/>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18" name="Line 55"/>
            <p:cNvSpPr>
              <a:spLocks noChangeShapeType="1"/>
            </p:cNvSpPr>
            <p:nvPr/>
          </p:nvSpPr>
          <p:spPr bwMode="auto">
            <a:xfrm flipV="1">
              <a:off x="2133" y="2311"/>
              <a:ext cx="258" cy="488"/>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19" name="Line 56"/>
            <p:cNvSpPr>
              <a:spLocks noChangeShapeType="1"/>
            </p:cNvSpPr>
            <p:nvPr/>
          </p:nvSpPr>
          <p:spPr bwMode="auto">
            <a:xfrm>
              <a:off x="2133" y="2799"/>
              <a:ext cx="1836" cy="266"/>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20" name="Line 57"/>
            <p:cNvSpPr>
              <a:spLocks noChangeShapeType="1"/>
            </p:cNvSpPr>
            <p:nvPr/>
          </p:nvSpPr>
          <p:spPr bwMode="auto">
            <a:xfrm flipH="1" flipV="1">
              <a:off x="1972" y="2157"/>
              <a:ext cx="161" cy="642"/>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21" name="Line 58"/>
            <p:cNvSpPr>
              <a:spLocks noChangeShapeType="1"/>
            </p:cNvSpPr>
            <p:nvPr/>
          </p:nvSpPr>
          <p:spPr bwMode="auto">
            <a:xfrm flipV="1">
              <a:off x="2133" y="2182"/>
              <a:ext cx="222" cy="617"/>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22" name="Line 59"/>
            <p:cNvSpPr>
              <a:spLocks noChangeShapeType="1"/>
            </p:cNvSpPr>
            <p:nvPr/>
          </p:nvSpPr>
          <p:spPr bwMode="auto">
            <a:xfrm flipV="1">
              <a:off x="2133" y="2079"/>
              <a:ext cx="1007" cy="720"/>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23" name="Line 60"/>
            <p:cNvSpPr>
              <a:spLocks noChangeShapeType="1"/>
            </p:cNvSpPr>
            <p:nvPr/>
          </p:nvSpPr>
          <p:spPr bwMode="auto">
            <a:xfrm flipV="1">
              <a:off x="2133" y="2302"/>
              <a:ext cx="1194" cy="497"/>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24" name="Line 61"/>
            <p:cNvSpPr>
              <a:spLocks noChangeShapeType="1"/>
            </p:cNvSpPr>
            <p:nvPr/>
          </p:nvSpPr>
          <p:spPr bwMode="auto">
            <a:xfrm flipV="1">
              <a:off x="2133" y="2019"/>
              <a:ext cx="1256" cy="780"/>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25" name="Line 62"/>
            <p:cNvSpPr>
              <a:spLocks noChangeShapeType="1"/>
            </p:cNvSpPr>
            <p:nvPr/>
          </p:nvSpPr>
          <p:spPr bwMode="auto">
            <a:xfrm flipH="1" flipV="1">
              <a:off x="2061" y="2285"/>
              <a:ext cx="72" cy="514"/>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26" name="Line 63"/>
            <p:cNvSpPr>
              <a:spLocks noChangeShapeType="1"/>
            </p:cNvSpPr>
            <p:nvPr/>
          </p:nvSpPr>
          <p:spPr bwMode="auto">
            <a:xfrm flipV="1">
              <a:off x="2133" y="2517"/>
              <a:ext cx="1239" cy="282"/>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27" name="Line 64"/>
            <p:cNvSpPr>
              <a:spLocks noChangeShapeType="1"/>
            </p:cNvSpPr>
            <p:nvPr/>
          </p:nvSpPr>
          <p:spPr bwMode="auto">
            <a:xfrm flipV="1">
              <a:off x="2133" y="1857"/>
              <a:ext cx="766" cy="942"/>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28" name="Line 65"/>
            <p:cNvSpPr>
              <a:spLocks noChangeShapeType="1"/>
            </p:cNvSpPr>
            <p:nvPr/>
          </p:nvSpPr>
          <p:spPr bwMode="auto">
            <a:xfrm flipV="1">
              <a:off x="2133" y="1625"/>
              <a:ext cx="1711" cy="1174"/>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29" name="Line 66"/>
            <p:cNvSpPr>
              <a:spLocks noChangeShapeType="1"/>
            </p:cNvSpPr>
            <p:nvPr/>
          </p:nvSpPr>
          <p:spPr bwMode="auto">
            <a:xfrm flipH="1" flipV="1">
              <a:off x="1491" y="2414"/>
              <a:ext cx="642" cy="385"/>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30" name="Line 67"/>
            <p:cNvSpPr>
              <a:spLocks noChangeShapeType="1"/>
            </p:cNvSpPr>
            <p:nvPr/>
          </p:nvSpPr>
          <p:spPr bwMode="auto">
            <a:xfrm flipH="1" flipV="1">
              <a:off x="1375" y="2482"/>
              <a:ext cx="758" cy="317"/>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31" name="Line 73"/>
            <p:cNvSpPr>
              <a:spLocks noChangeShapeType="1"/>
            </p:cNvSpPr>
            <p:nvPr/>
          </p:nvSpPr>
          <p:spPr bwMode="auto">
            <a:xfrm flipH="1" flipV="1">
              <a:off x="1277" y="2637"/>
              <a:ext cx="856" cy="162"/>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32" name="Line 74"/>
            <p:cNvSpPr>
              <a:spLocks noChangeShapeType="1"/>
            </p:cNvSpPr>
            <p:nvPr/>
          </p:nvSpPr>
          <p:spPr bwMode="auto">
            <a:xfrm flipH="1">
              <a:off x="2079" y="2799"/>
              <a:ext cx="54" cy="420"/>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33" name="Line 75"/>
            <p:cNvSpPr>
              <a:spLocks noChangeShapeType="1"/>
            </p:cNvSpPr>
            <p:nvPr/>
          </p:nvSpPr>
          <p:spPr bwMode="auto">
            <a:xfrm flipH="1" flipV="1">
              <a:off x="1696" y="2414"/>
              <a:ext cx="437" cy="385"/>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34" name="Line 76"/>
            <p:cNvSpPr>
              <a:spLocks noChangeShapeType="1"/>
            </p:cNvSpPr>
            <p:nvPr/>
          </p:nvSpPr>
          <p:spPr bwMode="auto">
            <a:xfrm flipH="1">
              <a:off x="1945" y="2799"/>
              <a:ext cx="188" cy="523"/>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35" name="Line 77"/>
            <p:cNvSpPr>
              <a:spLocks noChangeShapeType="1"/>
            </p:cNvSpPr>
            <p:nvPr/>
          </p:nvSpPr>
          <p:spPr bwMode="auto">
            <a:xfrm flipH="1">
              <a:off x="1428" y="2799"/>
              <a:ext cx="705" cy="197"/>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36" name="Line 78"/>
            <p:cNvSpPr>
              <a:spLocks noChangeShapeType="1"/>
            </p:cNvSpPr>
            <p:nvPr/>
          </p:nvSpPr>
          <p:spPr bwMode="auto">
            <a:xfrm>
              <a:off x="2133" y="2799"/>
              <a:ext cx="374" cy="412"/>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37" name="Line 79"/>
            <p:cNvSpPr>
              <a:spLocks noChangeShapeType="1"/>
            </p:cNvSpPr>
            <p:nvPr/>
          </p:nvSpPr>
          <p:spPr bwMode="auto">
            <a:xfrm flipH="1">
              <a:off x="1722" y="2799"/>
              <a:ext cx="411" cy="360"/>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38" name="Line 80"/>
            <p:cNvSpPr>
              <a:spLocks noChangeShapeType="1"/>
            </p:cNvSpPr>
            <p:nvPr/>
          </p:nvSpPr>
          <p:spPr bwMode="auto">
            <a:xfrm>
              <a:off x="2133" y="2799"/>
              <a:ext cx="231" cy="455"/>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39" name="Line 81"/>
            <p:cNvSpPr>
              <a:spLocks noChangeShapeType="1"/>
            </p:cNvSpPr>
            <p:nvPr/>
          </p:nvSpPr>
          <p:spPr bwMode="auto">
            <a:xfrm flipH="1">
              <a:off x="1722" y="2799"/>
              <a:ext cx="411" cy="489"/>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40" name="Line 82"/>
            <p:cNvSpPr>
              <a:spLocks noChangeShapeType="1"/>
            </p:cNvSpPr>
            <p:nvPr/>
          </p:nvSpPr>
          <p:spPr bwMode="auto">
            <a:xfrm flipH="1" flipV="1">
              <a:off x="1375" y="2534"/>
              <a:ext cx="758" cy="265"/>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41" name="Line 90"/>
            <p:cNvSpPr>
              <a:spLocks noChangeShapeType="1"/>
            </p:cNvSpPr>
            <p:nvPr/>
          </p:nvSpPr>
          <p:spPr bwMode="auto">
            <a:xfrm flipH="1">
              <a:off x="1883" y="2799"/>
              <a:ext cx="250" cy="429"/>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942" name="Line 91"/>
            <p:cNvSpPr>
              <a:spLocks noChangeShapeType="1"/>
            </p:cNvSpPr>
            <p:nvPr/>
          </p:nvSpPr>
          <p:spPr bwMode="auto">
            <a:xfrm flipH="1">
              <a:off x="1553" y="2799"/>
              <a:ext cx="580" cy="360"/>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1575" name="Line 112"/>
          <p:cNvSpPr>
            <a:spLocks noChangeShapeType="1"/>
          </p:cNvSpPr>
          <p:nvPr/>
        </p:nvSpPr>
        <p:spPr bwMode="auto">
          <a:xfrm flipH="1">
            <a:off x="2805113" y="2090738"/>
            <a:ext cx="2943225" cy="1182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76" name="Line 113"/>
          <p:cNvSpPr>
            <a:spLocks noChangeShapeType="1"/>
          </p:cNvSpPr>
          <p:nvPr/>
        </p:nvSpPr>
        <p:spPr bwMode="auto">
          <a:xfrm flipH="1">
            <a:off x="5692775" y="2090738"/>
            <a:ext cx="55563" cy="1238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77" name="Line 114"/>
          <p:cNvSpPr>
            <a:spLocks noChangeShapeType="1"/>
          </p:cNvSpPr>
          <p:nvPr/>
        </p:nvSpPr>
        <p:spPr bwMode="auto">
          <a:xfrm>
            <a:off x="5748338" y="2090738"/>
            <a:ext cx="947737" cy="625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78" name="Line 115"/>
          <p:cNvSpPr>
            <a:spLocks noChangeShapeType="1"/>
          </p:cNvSpPr>
          <p:nvPr/>
        </p:nvSpPr>
        <p:spPr bwMode="auto">
          <a:xfrm flipV="1">
            <a:off x="5748338" y="1177925"/>
            <a:ext cx="495300" cy="9128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79" name="Line 116"/>
          <p:cNvSpPr>
            <a:spLocks noChangeShapeType="1"/>
          </p:cNvSpPr>
          <p:nvPr/>
        </p:nvSpPr>
        <p:spPr bwMode="auto">
          <a:xfrm flipH="1">
            <a:off x="3527425" y="2090738"/>
            <a:ext cx="2220913" cy="952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80" name="Line 117"/>
          <p:cNvSpPr>
            <a:spLocks noChangeShapeType="1"/>
          </p:cNvSpPr>
          <p:nvPr/>
        </p:nvSpPr>
        <p:spPr bwMode="auto">
          <a:xfrm>
            <a:off x="5748338" y="2090738"/>
            <a:ext cx="806450" cy="18764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81" name="Line 118"/>
          <p:cNvSpPr>
            <a:spLocks noChangeShapeType="1"/>
          </p:cNvSpPr>
          <p:nvPr/>
        </p:nvSpPr>
        <p:spPr bwMode="auto">
          <a:xfrm flipH="1">
            <a:off x="4630738" y="2090738"/>
            <a:ext cx="1117600" cy="6937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82" name="Line 119"/>
          <p:cNvSpPr>
            <a:spLocks noChangeShapeType="1"/>
          </p:cNvSpPr>
          <p:nvPr/>
        </p:nvSpPr>
        <p:spPr bwMode="auto">
          <a:xfrm flipH="1">
            <a:off x="4206875" y="2090738"/>
            <a:ext cx="1541463" cy="190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83" name="Line 120"/>
          <p:cNvSpPr>
            <a:spLocks noChangeShapeType="1"/>
          </p:cNvSpPr>
          <p:nvPr/>
        </p:nvSpPr>
        <p:spPr bwMode="auto">
          <a:xfrm flipH="1" flipV="1">
            <a:off x="3300413" y="1082675"/>
            <a:ext cx="2447925" cy="10080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84" name="Line 121"/>
          <p:cNvSpPr>
            <a:spLocks noChangeShapeType="1"/>
          </p:cNvSpPr>
          <p:nvPr/>
        </p:nvSpPr>
        <p:spPr bwMode="auto">
          <a:xfrm flipH="1">
            <a:off x="4984750" y="2090738"/>
            <a:ext cx="763588" cy="12096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85" name="Line 122"/>
          <p:cNvSpPr>
            <a:spLocks noChangeShapeType="1"/>
          </p:cNvSpPr>
          <p:nvPr/>
        </p:nvSpPr>
        <p:spPr bwMode="auto">
          <a:xfrm flipH="1" flipV="1">
            <a:off x="4857750" y="1912938"/>
            <a:ext cx="890588" cy="1778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86" name="Line 123"/>
          <p:cNvSpPr>
            <a:spLocks noChangeShapeType="1"/>
          </p:cNvSpPr>
          <p:nvPr/>
        </p:nvSpPr>
        <p:spPr bwMode="auto">
          <a:xfrm flipH="1">
            <a:off x="4602163" y="2090738"/>
            <a:ext cx="1146175" cy="857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87" name="Line 124"/>
          <p:cNvSpPr>
            <a:spLocks noChangeShapeType="1"/>
          </p:cNvSpPr>
          <p:nvPr/>
        </p:nvSpPr>
        <p:spPr bwMode="auto">
          <a:xfrm flipH="1" flipV="1">
            <a:off x="5295900" y="1709738"/>
            <a:ext cx="452438" cy="381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88" name="Line 125"/>
          <p:cNvSpPr>
            <a:spLocks noChangeShapeType="1"/>
          </p:cNvSpPr>
          <p:nvPr/>
        </p:nvSpPr>
        <p:spPr bwMode="auto">
          <a:xfrm flipH="1" flipV="1">
            <a:off x="5649913" y="1614488"/>
            <a:ext cx="98425" cy="476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89" name="Line 126"/>
          <p:cNvSpPr>
            <a:spLocks noChangeShapeType="1"/>
          </p:cNvSpPr>
          <p:nvPr/>
        </p:nvSpPr>
        <p:spPr bwMode="auto">
          <a:xfrm flipV="1">
            <a:off x="5748338" y="1709738"/>
            <a:ext cx="439737" cy="381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90" name="Line 129"/>
          <p:cNvSpPr>
            <a:spLocks noChangeShapeType="1"/>
          </p:cNvSpPr>
          <p:nvPr/>
        </p:nvSpPr>
        <p:spPr bwMode="auto">
          <a:xfrm flipV="1">
            <a:off x="2805113" y="2090738"/>
            <a:ext cx="2943225" cy="1182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91" name="Line 130"/>
          <p:cNvSpPr>
            <a:spLocks noChangeShapeType="1"/>
          </p:cNvSpPr>
          <p:nvPr/>
        </p:nvSpPr>
        <p:spPr bwMode="auto">
          <a:xfrm>
            <a:off x="2805113" y="3273425"/>
            <a:ext cx="4146550" cy="2460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92" name="Line 131"/>
          <p:cNvSpPr>
            <a:spLocks noChangeShapeType="1"/>
          </p:cNvSpPr>
          <p:nvPr/>
        </p:nvSpPr>
        <p:spPr bwMode="auto">
          <a:xfrm flipV="1">
            <a:off x="2805113" y="2281238"/>
            <a:ext cx="1401762" cy="9921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93" name="Line 132"/>
          <p:cNvSpPr>
            <a:spLocks noChangeShapeType="1"/>
          </p:cNvSpPr>
          <p:nvPr/>
        </p:nvSpPr>
        <p:spPr bwMode="auto">
          <a:xfrm flipV="1">
            <a:off x="2805113" y="1082675"/>
            <a:ext cx="495300" cy="2190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94" name="Line 133"/>
          <p:cNvSpPr>
            <a:spLocks noChangeShapeType="1"/>
          </p:cNvSpPr>
          <p:nvPr/>
        </p:nvSpPr>
        <p:spPr bwMode="auto">
          <a:xfrm flipH="1" flipV="1">
            <a:off x="2606675" y="3028950"/>
            <a:ext cx="198438" cy="244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95" name="Line 134"/>
          <p:cNvSpPr>
            <a:spLocks noChangeShapeType="1"/>
          </p:cNvSpPr>
          <p:nvPr/>
        </p:nvSpPr>
        <p:spPr bwMode="auto">
          <a:xfrm flipH="1">
            <a:off x="2733675" y="3273425"/>
            <a:ext cx="71438" cy="300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96" name="Line 135"/>
          <p:cNvSpPr>
            <a:spLocks noChangeShapeType="1"/>
          </p:cNvSpPr>
          <p:nvPr/>
        </p:nvSpPr>
        <p:spPr bwMode="auto">
          <a:xfrm flipH="1" flipV="1">
            <a:off x="2309813" y="3233738"/>
            <a:ext cx="495300"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97" name="Line 136"/>
          <p:cNvSpPr>
            <a:spLocks noChangeShapeType="1"/>
          </p:cNvSpPr>
          <p:nvPr/>
        </p:nvSpPr>
        <p:spPr bwMode="auto">
          <a:xfrm flipH="1">
            <a:off x="2536825" y="3273425"/>
            <a:ext cx="268288" cy="1778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98" name="Line 138"/>
          <p:cNvSpPr>
            <a:spLocks noChangeShapeType="1"/>
          </p:cNvSpPr>
          <p:nvPr/>
        </p:nvSpPr>
        <p:spPr bwMode="auto">
          <a:xfrm>
            <a:off x="5621338" y="3124200"/>
            <a:ext cx="1330325" cy="3952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599" name="Line 139"/>
          <p:cNvSpPr>
            <a:spLocks noChangeShapeType="1"/>
          </p:cNvSpPr>
          <p:nvPr/>
        </p:nvSpPr>
        <p:spPr bwMode="auto">
          <a:xfrm flipH="1">
            <a:off x="4164013" y="3124200"/>
            <a:ext cx="1457325" cy="682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00" name="Line 140"/>
          <p:cNvSpPr>
            <a:spLocks noChangeShapeType="1"/>
          </p:cNvSpPr>
          <p:nvPr/>
        </p:nvSpPr>
        <p:spPr bwMode="auto">
          <a:xfrm flipH="1">
            <a:off x="5380038" y="3124200"/>
            <a:ext cx="241300" cy="809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01" name="Line 141"/>
          <p:cNvSpPr>
            <a:spLocks noChangeShapeType="1"/>
          </p:cNvSpPr>
          <p:nvPr/>
        </p:nvSpPr>
        <p:spPr bwMode="auto">
          <a:xfrm flipV="1">
            <a:off x="5621338" y="3028950"/>
            <a:ext cx="14287" cy="95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02" name="Line 144"/>
          <p:cNvSpPr>
            <a:spLocks noChangeShapeType="1"/>
          </p:cNvSpPr>
          <p:nvPr/>
        </p:nvSpPr>
        <p:spPr bwMode="auto">
          <a:xfrm flipH="1" flipV="1">
            <a:off x="2805113" y="3273425"/>
            <a:ext cx="4146550" cy="2460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03" name="Line 145"/>
          <p:cNvSpPr>
            <a:spLocks noChangeShapeType="1"/>
          </p:cNvSpPr>
          <p:nvPr/>
        </p:nvSpPr>
        <p:spPr bwMode="auto">
          <a:xfrm flipH="1" flipV="1">
            <a:off x="6696075" y="2716213"/>
            <a:ext cx="255588" cy="803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04" name="Line 146"/>
          <p:cNvSpPr>
            <a:spLocks noChangeShapeType="1"/>
          </p:cNvSpPr>
          <p:nvPr/>
        </p:nvSpPr>
        <p:spPr bwMode="auto">
          <a:xfrm flipH="1" flipV="1">
            <a:off x="5621338" y="3124200"/>
            <a:ext cx="1330325" cy="3952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05" name="Line 147"/>
          <p:cNvSpPr>
            <a:spLocks noChangeShapeType="1"/>
          </p:cNvSpPr>
          <p:nvPr/>
        </p:nvSpPr>
        <p:spPr bwMode="auto">
          <a:xfrm>
            <a:off x="6951663" y="3519488"/>
            <a:ext cx="976312" cy="762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06" name="Line 148"/>
          <p:cNvSpPr>
            <a:spLocks noChangeShapeType="1"/>
          </p:cNvSpPr>
          <p:nvPr/>
        </p:nvSpPr>
        <p:spPr bwMode="auto">
          <a:xfrm flipH="1">
            <a:off x="6923088" y="3519488"/>
            <a:ext cx="28575" cy="190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07" name="Line 149"/>
          <p:cNvSpPr>
            <a:spLocks noChangeShapeType="1"/>
          </p:cNvSpPr>
          <p:nvPr/>
        </p:nvSpPr>
        <p:spPr bwMode="auto">
          <a:xfrm flipV="1">
            <a:off x="6951663" y="3463925"/>
            <a:ext cx="198437" cy="555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08" name="Line 150"/>
          <p:cNvSpPr>
            <a:spLocks noChangeShapeType="1"/>
          </p:cNvSpPr>
          <p:nvPr/>
        </p:nvSpPr>
        <p:spPr bwMode="auto">
          <a:xfrm flipV="1">
            <a:off x="6951663" y="3124200"/>
            <a:ext cx="198437" cy="3952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09" name="Line 152"/>
          <p:cNvSpPr>
            <a:spLocks noChangeShapeType="1"/>
          </p:cNvSpPr>
          <p:nvPr/>
        </p:nvSpPr>
        <p:spPr bwMode="auto">
          <a:xfrm flipH="1" flipV="1">
            <a:off x="6951663" y="3519488"/>
            <a:ext cx="976312" cy="762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10" name="Line 153"/>
          <p:cNvSpPr>
            <a:spLocks noChangeShapeType="1"/>
          </p:cNvSpPr>
          <p:nvPr/>
        </p:nvSpPr>
        <p:spPr bwMode="auto">
          <a:xfrm flipH="1" flipV="1">
            <a:off x="6243638" y="1177925"/>
            <a:ext cx="1684337" cy="31035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11" name="Line 154"/>
          <p:cNvSpPr>
            <a:spLocks noChangeShapeType="1"/>
          </p:cNvSpPr>
          <p:nvPr/>
        </p:nvSpPr>
        <p:spPr bwMode="auto">
          <a:xfrm flipH="1" flipV="1">
            <a:off x="5621338" y="4240213"/>
            <a:ext cx="2306637"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12" name="Line 155"/>
          <p:cNvSpPr>
            <a:spLocks noChangeShapeType="1"/>
          </p:cNvSpPr>
          <p:nvPr/>
        </p:nvSpPr>
        <p:spPr bwMode="auto">
          <a:xfrm flipH="1">
            <a:off x="6300788" y="4281488"/>
            <a:ext cx="1627187" cy="584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13" name="Line 157"/>
          <p:cNvSpPr>
            <a:spLocks noChangeShapeType="1"/>
          </p:cNvSpPr>
          <p:nvPr/>
        </p:nvSpPr>
        <p:spPr bwMode="auto">
          <a:xfrm flipV="1">
            <a:off x="5692775" y="2090738"/>
            <a:ext cx="55563" cy="1238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14" name="Line 158"/>
          <p:cNvSpPr>
            <a:spLocks noChangeShapeType="1"/>
          </p:cNvSpPr>
          <p:nvPr/>
        </p:nvSpPr>
        <p:spPr bwMode="auto">
          <a:xfrm flipH="1" flipV="1">
            <a:off x="4164013" y="3192463"/>
            <a:ext cx="1528762" cy="1365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15" name="Line 159"/>
          <p:cNvSpPr>
            <a:spLocks noChangeShapeType="1"/>
          </p:cNvSpPr>
          <p:nvPr/>
        </p:nvSpPr>
        <p:spPr bwMode="auto">
          <a:xfrm flipH="1">
            <a:off x="5621338" y="3328988"/>
            <a:ext cx="71437" cy="9112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16" name="Line 160"/>
          <p:cNvSpPr>
            <a:spLocks noChangeShapeType="1"/>
          </p:cNvSpPr>
          <p:nvPr/>
        </p:nvSpPr>
        <p:spPr bwMode="auto">
          <a:xfrm flipH="1">
            <a:off x="5281613" y="3328988"/>
            <a:ext cx="411162" cy="3254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17" name="Line 161"/>
          <p:cNvSpPr>
            <a:spLocks noChangeShapeType="1"/>
          </p:cNvSpPr>
          <p:nvPr/>
        </p:nvSpPr>
        <p:spPr bwMode="auto">
          <a:xfrm flipV="1">
            <a:off x="5692775" y="3246438"/>
            <a:ext cx="182563" cy="825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18" name="Line 162"/>
          <p:cNvSpPr>
            <a:spLocks noChangeShapeType="1"/>
          </p:cNvSpPr>
          <p:nvPr/>
        </p:nvSpPr>
        <p:spPr bwMode="auto">
          <a:xfrm>
            <a:off x="5692775" y="3328988"/>
            <a:ext cx="366713" cy="269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19" name="Line 163"/>
          <p:cNvSpPr>
            <a:spLocks noChangeShapeType="1"/>
          </p:cNvSpPr>
          <p:nvPr/>
        </p:nvSpPr>
        <p:spPr bwMode="auto">
          <a:xfrm>
            <a:off x="5692775" y="3328988"/>
            <a:ext cx="182563" cy="809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20" name="Line 165"/>
          <p:cNvSpPr>
            <a:spLocks noChangeShapeType="1"/>
          </p:cNvSpPr>
          <p:nvPr/>
        </p:nvSpPr>
        <p:spPr bwMode="auto">
          <a:xfrm flipV="1">
            <a:off x="5621338" y="3328988"/>
            <a:ext cx="71437" cy="9112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21" name="Line 166"/>
          <p:cNvSpPr>
            <a:spLocks noChangeShapeType="1"/>
          </p:cNvSpPr>
          <p:nvPr/>
        </p:nvSpPr>
        <p:spPr bwMode="auto">
          <a:xfrm flipH="1">
            <a:off x="5338763" y="4240213"/>
            <a:ext cx="282575" cy="762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22" name="Line 167"/>
          <p:cNvSpPr>
            <a:spLocks noChangeShapeType="1"/>
          </p:cNvSpPr>
          <p:nvPr/>
        </p:nvSpPr>
        <p:spPr bwMode="auto">
          <a:xfrm>
            <a:off x="5621338" y="4240213"/>
            <a:ext cx="2306637"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23" name="Line 170"/>
          <p:cNvSpPr>
            <a:spLocks noChangeShapeType="1"/>
          </p:cNvSpPr>
          <p:nvPr/>
        </p:nvSpPr>
        <p:spPr bwMode="auto">
          <a:xfrm>
            <a:off x="4164013" y="3192463"/>
            <a:ext cx="1528762" cy="1365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24" name="Line 171"/>
          <p:cNvSpPr>
            <a:spLocks noChangeShapeType="1"/>
          </p:cNvSpPr>
          <p:nvPr/>
        </p:nvSpPr>
        <p:spPr bwMode="auto">
          <a:xfrm flipV="1">
            <a:off x="4164013" y="3124200"/>
            <a:ext cx="1457325" cy="682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25" name="Line 172"/>
          <p:cNvSpPr>
            <a:spLocks noChangeShapeType="1"/>
          </p:cNvSpPr>
          <p:nvPr/>
        </p:nvSpPr>
        <p:spPr bwMode="auto">
          <a:xfrm flipH="1">
            <a:off x="3795713" y="3192463"/>
            <a:ext cx="368300" cy="476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26" name="Line 173"/>
          <p:cNvSpPr>
            <a:spLocks noChangeShapeType="1"/>
          </p:cNvSpPr>
          <p:nvPr/>
        </p:nvSpPr>
        <p:spPr bwMode="auto">
          <a:xfrm flipH="1">
            <a:off x="3738563" y="3192463"/>
            <a:ext cx="425450" cy="271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27" name="Line 174"/>
          <p:cNvSpPr>
            <a:spLocks noChangeShapeType="1"/>
          </p:cNvSpPr>
          <p:nvPr/>
        </p:nvSpPr>
        <p:spPr bwMode="auto">
          <a:xfrm flipH="1">
            <a:off x="3838575" y="3192463"/>
            <a:ext cx="325438" cy="203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28" name="Line 177"/>
          <p:cNvSpPr>
            <a:spLocks noChangeShapeType="1"/>
          </p:cNvSpPr>
          <p:nvPr/>
        </p:nvSpPr>
        <p:spPr bwMode="auto">
          <a:xfrm flipV="1">
            <a:off x="3527425" y="2090738"/>
            <a:ext cx="2220913" cy="952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29" name="Line 178"/>
          <p:cNvSpPr>
            <a:spLocks noChangeShapeType="1"/>
          </p:cNvSpPr>
          <p:nvPr/>
        </p:nvSpPr>
        <p:spPr bwMode="auto">
          <a:xfrm flipH="1">
            <a:off x="3413125" y="3043238"/>
            <a:ext cx="114300" cy="3397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 name="Group 467"/>
          <p:cNvGrpSpPr>
            <a:grpSpLocks/>
          </p:cNvGrpSpPr>
          <p:nvPr/>
        </p:nvGrpSpPr>
        <p:grpSpPr bwMode="auto">
          <a:xfrm>
            <a:off x="2805113" y="1177925"/>
            <a:ext cx="4146550" cy="3824288"/>
            <a:chOff x="1767" y="742"/>
            <a:chExt cx="2612" cy="2409"/>
          </a:xfrm>
        </p:grpSpPr>
        <p:sp>
          <p:nvSpPr>
            <p:cNvPr id="151875" name="Line 95"/>
            <p:cNvSpPr>
              <a:spLocks noChangeShapeType="1"/>
            </p:cNvSpPr>
            <p:nvPr/>
          </p:nvSpPr>
          <p:spPr bwMode="auto">
            <a:xfrm>
              <a:off x="2471" y="1299"/>
              <a:ext cx="1908" cy="918"/>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76" name="Line 97"/>
            <p:cNvSpPr>
              <a:spLocks noChangeShapeType="1"/>
            </p:cNvSpPr>
            <p:nvPr/>
          </p:nvSpPr>
          <p:spPr bwMode="auto">
            <a:xfrm>
              <a:off x="2471" y="1299"/>
              <a:ext cx="892" cy="1852"/>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77" name="Line 27"/>
            <p:cNvSpPr>
              <a:spLocks noChangeShapeType="1"/>
            </p:cNvSpPr>
            <p:nvPr/>
          </p:nvSpPr>
          <p:spPr bwMode="auto">
            <a:xfrm>
              <a:off x="2239" y="948"/>
              <a:ext cx="232" cy="351"/>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78" name="Line 28"/>
            <p:cNvSpPr>
              <a:spLocks noChangeShapeType="1"/>
            </p:cNvSpPr>
            <p:nvPr/>
          </p:nvSpPr>
          <p:spPr bwMode="auto">
            <a:xfrm>
              <a:off x="2436" y="939"/>
              <a:ext cx="35" cy="360"/>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79" name="Line 35"/>
            <p:cNvSpPr>
              <a:spLocks noChangeShapeType="1"/>
            </p:cNvSpPr>
            <p:nvPr/>
          </p:nvSpPr>
          <p:spPr bwMode="auto">
            <a:xfrm flipH="1">
              <a:off x="2471" y="965"/>
              <a:ext cx="170" cy="334"/>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80" name="Line 93"/>
            <p:cNvSpPr>
              <a:spLocks noChangeShapeType="1"/>
            </p:cNvSpPr>
            <p:nvPr/>
          </p:nvSpPr>
          <p:spPr bwMode="auto">
            <a:xfrm>
              <a:off x="2471" y="1299"/>
              <a:ext cx="1150" cy="18"/>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81" name="Line 94"/>
            <p:cNvSpPr>
              <a:spLocks noChangeShapeType="1"/>
            </p:cNvSpPr>
            <p:nvPr/>
          </p:nvSpPr>
          <p:spPr bwMode="auto">
            <a:xfrm flipH="1">
              <a:off x="1767" y="1299"/>
              <a:ext cx="704" cy="763"/>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82" name="Line 96"/>
            <p:cNvSpPr>
              <a:spLocks noChangeShapeType="1"/>
            </p:cNvSpPr>
            <p:nvPr/>
          </p:nvSpPr>
          <p:spPr bwMode="auto">
            <a:xfrm>
              <a:off x="2471" y="1299"/>
              <a:ext cx="152" cy="712"/>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83" name="Line 98"/>
            <p:cNvSpPr>
              <a:spLocks noChangeShapeType="1"/>
            </p:cNvSpPr>
            <p:nvPr/>
          </p:nvSpPr>
          <p:spPr bwMode="auto">
            <a:xfrm flipV="1">
              <a:off x="2471" y="742"/>
              <a:ext cx="1462" cy="557"/>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84" name="Line 99"/>
            <p:cNvSpPr>
              <a:spLocks noChangeShapeType="1"/>
            </p:cNvSpPr>
            <p:nvPr/>
          </p:nvSpPr>
          <p:spPr bwMode="auto">
            <a:xfrm flipH="1">
              <a:off x="2222" y="1299"/>
              <a:ext cx="249" cy="618"/>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85" name="Line 100"/>
            <p:cNvSpPr>
              <a:spLocks noChangeShapeType="1"/>
            </p:cNvSpPr>
            <p:nvPr/>
          </p:nvSpPr>
          <p:spPr bwMode="auto">
            <a:xfrm>
              <a:off x="2471" y="1299"/>
              <a:ext cx="179" cy="138"/>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86" name="Line 101"/>
            <p:cNvSpPr>
              <a:spLocks noChangeShapeType="1"/>
            </p:cNvSpPr>
            <p:nvPr/>
          </p:nvSpPr>
          <p:spPr bwMode="auto">
            <a:xfrm flipH="1">
              <a:off x="1972" y="1299"/>
              <a:ext cx="499" cy="858"/>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87" name="Line 102"/>
            <p:cNvSpPr>
              <a:spLocks noChangeShapeType="1"/>
            </p:cNvSpPr>
            <p:nvPr/>
          </p:nvSpPr>
          <p:spPr bwMode="auto">
            <a:xfrm flipH="1">
              <a:off x="2355" y="1299"/>
              <a:ext cx="116" cy="883"/>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88" name="Line 103"/>
            <p:cNvSpPr>
              <a:spLocks noChangeShapeType="1"/>
            </p:cNvSpPr>
            <p:nvPr/>
          </p:nvSpPr>
          <p:spPr bwMode="auto">
            <a:xfrm flipV="1">
              <a:off x="2471" y="1205"/>
              <a:ext cx="589" cy="94"/>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89" name="Line 106"/>
            <p:cNvSpPr>
              <a:spLocks noChangeShapeType="1"/>
            </p:cNvSpPr>
            <p:nvPr/>
          </p:nvSpPr>
          <p:spPr bwMode="auto">
            <a:xfrm flipH="1" flipV="1">
              <a:off x="2079" y="1265"/>
              <a:ext cx="392" cy="34"/>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90" name="Line 107"/>
            <p:cNvSpPr>
              <a:spLocks noChangeShapeType="1"/>
            </p:cNvSpPr>
            <p:nvPr/>
          </p:nvSpPr>
          <p:spPr bwMode="auto">
            <a:xfrm flipH="1" flipV="1">
              <a:off x="2088" y="1128"/>
              <a:ext cx="383" cy="171"/>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51891" name="Line 108"/>
            <p:cNvSpPr>
              <a:spLocks noChangeShapeType="1"/>
            </p:cNvSpPr>
            <p:nvPr/>
          </p:nvSpPr>
          <p:spPr bwMode="auto">
            <a:xfrm flipH="1" flipV="1">
              <a:off x="2097" y="999"/>
              <a:ext cx="374" cy="300"/>
            </a:xfrm>
            <a:prstGeom prst="line">
              <a:avLst/>
            </a:prstGeom>
            <a:noFill/>
            <a:ln w="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1631" name="Line 181"/>
          <p:cNvSpPr>
            <a:spLocks noChangeShapeType="1"/>
          </p:cNvSpPr>
          <p:nvPr/>
        </p:nvSpPr>
        <p:spPr bwMode="auto">
          <a:xfrm flipV="1">
            <a:off x="5338763" y="4240213"/>
            <a:ext cx="282575" cy="762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32" name="Line 182"/>
          <p:cNvSpPr>
            <a:spLocks noChangeShapeType="1"/>
          </p:cNvSpPr>
          <p:nvPr/>
        </p:nvSpPr>
        <p:spPr bwMode="auto">
          <a:xfrm>
            <a:off x="5338763" y="5002213"/>
            <a:ext cx="254000" cy="2301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33" name="Line 183"/>
          <p:cNvSpPr>
            <a:spLocks noChangeShapeType="1"/>
          </p:cNvSpPr>
          <p:nvPr/>
        </p:nvSpPr>
        <p:spPr bwMode="auto">
          <a:xfrm>
            <a:off x="5338763" y="5002213"/>
            <a:ext cx="593725" cy="1349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34" name="Line 184"/>
          <p:cNvSpPr>
            <a:spLocks noChangeShapeType="1"/>
          </p:cNvSpPr>
          <p:nvPr/>
        </p:nvSpPr>
        <p:spPr bwMode="auto">
          <a:xfrm flipH="1">
            <a:off x="5310188" y="5002213"/>
            <a:ext cx="28575" cy="298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35" name="Line 186"/>
          <p:cNvSpPr>
            <a:spLocks noChangeShapeType="1"/>
          </p:cNvSpPr>
          <p:nvPr/>
        </p:nvSpPr>
        <p:spPr bwMode="auto">
          <a:xfrm flipH="1" flipV="1">
            <a:off x="5748338" y="2090738"/>
            <a:ext cx="806450" cy="18764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36" name="Line 187"/>
          <p:cNvSpPr>
            <a:spLocks noChangeShapeType="1"/>
          </p:cNvSpPr>
          <p:nvPr/>
        </p:nvSpPr>
        <p:spPr bwMode="auto">
          <a:xfrm flipH="1">
            <a:off x="6300788" y="3967163"/>
            <a:ext cx="254000" cy="8985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37" name="Line 188"/>
          <p:cNvSpPr>
            <a:spLocks noChangeShapeType="1"/>
          </p:cNvSpPr>
          <p:nvPr/>
        </p:nvSpPr>
        <p:spPr bwMode="auto">
          <a:xfrm flipH="1">
            <a:off x="5353050" y="3967163"/>
            <a:ext cx="1201738"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38" name="Line 190"/>
          <p:cNvSpPr>
            <a:spLocks noChangeShapeType="1"/>
          </p:cNvSpPr>
          <p:nvPr/>
        </p:nvSpPr>
        <p:spPr bwMode="auto">
          <a:xfrm flipH="1" flipV="1">
            <a:off x="5748338" y="2090738"/>
            <a:ext cx="947737" cy="625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39" name="Line 191"/>
          <p:cNvSpPr>
            <a:spLocks noChangeShapeType="1"/>
          </p:cNvSpPr>
          <p:nvPr/>
        </p:nvSpPr>
        <p:spPr bwMode="auto">
          <a:xfrm>
            <a:off x="6696075" y="2716213"/>
            <a:ext cx="255588" cy="803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40" name="Line 192"/>
          <p:cNvSpPr>
            <a:spLocks noChangeShapeType="1"/>
          </p:cNvSpPr>
          <p:nvPr/>
        </p:nvSpPr>
        <p:spPr bwMode="auto">
          <a:xfrm flipH="1" flipV="1">
            <a:off x="6286500" y="2252663"/>
            <a:ext cx="409575" cy="4635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41" name="Line 193"/>
          <p:cNvSpPr>
            <a:spLocks noChangeShapeType="1"/>
          </p:cNvSpPr>
          <p:nvPr/>
        </p:nvSpPr>
        <p:spPr bwMode="auto">
          <a:xfrm flipH="1" flipV="1">
            <a:off x="6102350" y="2579688"/>
            <a:ext cx="593725" cy="1365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42" name="Line 194"/>
          <p:cNvSpPr>
            <a:spLocks noChangeShapeType="1"/>
          </p:cNvSpPr>
          <p:nvPr/>
        </p:nvSpPr>
        <p:spPr bwMode="auto">
          <a:xfrm flipH="1" flipV="1">
            <a:off x="6526213" y="2239963"/>
            <a:ext cx="169862" cy="476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43" name="Line 196"/>
          <p:cNvSpPr>
            <a:spLocks noChangeShapeType="1"/>
          </p:cNvSpPr>
          <p:nvPr/>
        </p:nvSpPr>
        <p:spPr bwMode="auto">
          <a:xfrm flipH="1">
            <a:off x="5748338" y="1177925"/>
            <a:ext cx="495300" cy="9128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44" name="Line 197"/>
          <p:cNvSpPr>
            <a:spLocks noChangeShapeType="1"/>
          </p:cNvSpPr>
          <p:nvPr/>
        </p:nvSpPr>
        <p:spPr bwMode="auto">
          <a:xfrm>
            <a:off x="6243638" y="1177925"/>
            <a:ext cx="1684337" cy="31035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45" name="Line 198"/>
          <p:cNvSpPr>
            <a:spLocks noChangeShapeType="1"/>
          </p:cNvSpPr>
          <p:nvPr/>
        </p:nvSpPr>
        <p:spPr bwMode="auto">
          <a:xfrm flipV="1">
            <a:off x="6243638" y="987425"/>
            <a:ext cx="282575" cy="190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46" name="Line 199"/>
          <p:cNvSpPr>
            <a:spLocks noChangeShapeType="1"/>
          </p:cNvSpPr>
          <p:nvPr/>
        </p:nvSpPr>
        <p:spPr bwMode="auto">
          <a:xfrm>
            <a:off x="6243638" y="1177925"/>
            <a:ext cx="622300" cy="1508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47" name="Line 201"/>
          <p:cNvSpPr>
            <a:spLocks noChangeShapeType="1"/>
          </p:cNvSpPr>
          <p:nvPr/>
        </p:nvSpPr>
        <p:spPr bwMode="auto">
          <a:xfrm flipV="1">
            <a:off x="4630738" y="2090738"/>
            <a:ext cx="1117600" cy="6937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48" name="Line 202"/>
          <p:cNvSpPr>
            <a:spLocks noChangeShapeType="1"/>
          </p:cNvSpPr>
          <p:nvPr/>
        </p:nvSpPr>
        <p:spPr bwMode="auto">
          <a:xfrm flipH="1" flipV="1">
            <a:off x="4418013" y="2757488"/>
            <a:ext cx="212725" cy="269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49" name="Line 204"/>
          <p:cNvSpPr>
            <a:spLocks noChangeShapeType="1"/>
          </p:cNvSpPr>
          <p:nvPr/>
        </p:nvSpPr>
        <p:spPr bwMode="auto">
          <a:xfrm flipV="1">
            <a:off x="4206875" y="2090738"/>
            <a:ext cx="1541463" cy="190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50" name="Line 205"/>
          <p:cNvSpPr>
            <a:spLocks noChangeShapeType="1"/>
          </p:cNvSpPr>
          <p:nvPr/>
        </p:nvSpPr>
        <p:spPr bwMode="auto">
          <a:xfrm flipH="1">
            <a:off x="2805113" y="2281238"/>
            <a:ext cx="1401762" cy="9921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51" name="Line 206"/>
          <p:cNvSpPr>
            <a:spLocks noChangeShapeType="1"/>
          </p:cNvSpPr>
          <p:nvPr/>
        </p:nvSpPr>
        <p:spPr bwMode="auto">
          <a:xfrm>
            <a:off x="3300413" y="1082675"/>
            <a:ext cx="2447925" cy="10080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52" name="Line 208"/>
          <p:cNvSpPr>
            <a:spLocks noChangeShapeType="1"/>
          </p:cNvSpPr>
          <p:nvPr/>
        </p:nvSpPr>
        <p:spPr bwMode="auto">
          <a:xfrm flipH="1">
            <a:off x="2805113" y="1082675"/>
            <a:ext cx="495300" cy="21907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53" name="Line 209"/>
          <p:cNvSpPr>
            <a:spLocks noChangeShapeType="1"/>
          </p:cNvSpPr>
          <p:nvPr/>
        </p:nvSpPr>
        <p:spPr bwMode="auto">
          <a:xfrm flipH="1" flipV="1">
            <a:off x="2917825" y="987425"/>
            <a:ext cx="382588" cy="95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54" name="Line 212"/>
          <p:cNvSpPr>
            <a:spLocks noChangeShapeType="1"/>
          </p:cNvSpPr>
          <p:nvPr/>
        </p:nvSpPr>
        <p:spPr bwMode="auto">
          <a:xfrm flipV="1">
            <a:off x="3795713" y="3192463"/>
            <a:ext cx="368300" cy="476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55" name="Line 213"/>
          <p:cNvSpPr>
            <a:spLocks noChangeShapeType="1"/>
          </p:cNvSpPr>
          <p:nvPr/>
        </p:nvSpPr>
        <p:spPr bwMode="auto">
          <a:xfrm flipH="1" flipV="1">
            <a:off x="3781425" y="3559175"/>
            <a:ext cx="14288" cy="1095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56" name="Line 214"/>
          <p:cNvSpPr>
            <a:spLocks noChangeShapeType="1"/>
          </p:cNvSpPr>
          <p:nvPr/>
        </p:nvSpPr>
        <p:spPr bwMode="auto">
          <a:xfrm flipV="1">
            <a:off x="6923088" y="3519488"/>
            <a:ext cx="28575" cy="190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57" name="Line 215"/>
          <p:cNvSpPr>
            <a:spLocks noChangeShapeType="1"/>
          </p:cNvSpPr>
          <p:nvPr/>
        </p:nvSpPr>
        <p:spPr bwMode="auto">
          <a:xfrm>
            <a:off x="6923088" y="3709988"/>
            <a:ext cx="268287" cy="190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58" name="Line 216"/>
          <p:cNvSpPr>
            <a:spLocks noChangeShapeType="1"/>
          </p:cNvSpPr>
          <p:nvPr/>
        </p:nvSpPr>
        <p:spPr bwMode="auto">
          <a:xfrm flipH="1">
            <a:off x="6710363" y="3709988"/>
            <a:ext cx="212725" cy="107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59" name="Line 218"/>
          <p:cNvSpPr>
            <a:spLocks noChangeShapeType="1"/>
          </p:cNvSpPr>
          <p:nvPr/>
        </p:nvSpPr>
        <p:spPr bwMode="auto">
          <a:xfrm flipH="1" flipV="1">
            <a:off x="6923088" y="3709988"/>
            <a:ext cx="268287" cy="1905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60" name="Line 221"/>
          <p:cNvSpPr>
            <a:spLocks noChangeShapeType="1"/>
          </p:cNvSpPr>
          <p:nvPr/>
        </p:nvSpPr>
        <p:spPr bwMode="auto">
          <a:xfrm flipV="1">
            <a:off x="2733675" y="3273425"/>
            <a:ext cx="71438" cy="300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61" name="Line 224"/>
          <p:cNvSpPr>
            <a:spLocks noChangeShapeType="1"/>
          </p:cNvSpPr>
          <p:nvPr/>
        </p:nvSpPr>
        <p:spPr bwMode="auto">
          <a:xfrm>
            <a:off x="3781425" y="3559175"/>
            <a:ext cx="14288" cy="1095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62" name="Line 225"/>
          <p:cNvSpPr>
            <a:spLocks noChangeShapeType="1"/>
          </p:cNvSpPr>
          <p:nvPr/>
        </p:nvSpPr>
        <p:spPr bwMode="auto">
          <a:xfrm flipV="1">
            <a:off x="5310188" y="5002213"/>
            <a:ext cx="28575" cy="298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63" name="Line 226"/>
          <p:cNvSpPr>
            <a:spLocks noChangeShapeType="1"/>
          </p:cNvSpPr>
          <p:nvPr/>
        </p:nvSpPr>
        <p:spPr bwMode="auto">
          <a:xfrm flipH="1">
            <a:off x="5748338" y="1709738"/>
            <a:ext cx="439737" cy="381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64" name="Line 231"/>
          <p:cNvSpPr>
            <a:spLocks noChangeShapeType="1"/>
          </p:cNvSpPr>
          <p:nvPr/>
        </p:nvSpPr>
        <p:spPr bwMode="auto">
          <a:xfrm flipV="1">
            <a:off x="6300788" y="4281488"/>
            <a:ext cx="1627187" cy="584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65" name="Line 232"/>
          <p:cNvSpPr>
            <a:spLocks noChangeShapeType="1"/>
          </p:cNvSpPr>
          <p:nvPr/>
        </p:nvSpPr>
        <p:spPr bwMode="auto">
          <a:xfrm flipV="1">
            <a:off x="6300788" y="3967163"/>
            <a:ext cx="254000" cy="8985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66" name="Line 235"/>
          <p:cNvSpPr>
            <a:spLocks noChangeShapeType="1"/>
          </p:cNvSpPr>
          <p:nvPr/>
        </p:nvSpPr>
        <p:spPr bwMode="auto">
          <a:xfrm flipH="1">
            <a:off x="2989263" y="3424238"/>
            <a:ext cx="141287"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67" name="Line 236"/>
          <p:cNvSpPr>
            <a:spLocks noChangeShapeType="1"/>
          </p:cNvSpPr>
          <p:nvPr/>
        </p:nvSpPr>
        <p:spPr bwMode="auto">
          <a:xfrm>
            <a:off x="2606675" y="3028950"/>
            <a:ext cx="198438" cy="244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68" name="Line 237"/>
          <p:cNvSpPr>
            <a:spLocks noChangeShapeType="1"/>
          </p:cNvSpPr>
          <p:nvPr/>
        </p:nvSpPr>
        <p:spPr bwMode="auto">
          <a:xfrm flipH="1" flipV="1">
            <a:off x="2395538" y="3001963"/>
            <a:ext cx="211137" cy="269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69" name="Line 238"/>
          <p:cNvSpPr>
            <a:spLocks noChangeShapeType="1"/>
          </p:cNvSpPr>
          <p:nvPr/>
        </p:nvSpPr>
        <p:spPr bwMode="auto">
          <a:xfrm flipH="1" flipV="1">
            <a:off x="2422525" y="2701925"/>
            <a:ext cx="184150" cy="327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70" name="Line 241"/>
          <p:cNvSpPr>
            <a:spLocks noChangeShapeType="1"/>
          </p:cNvSpPr>
          <p:nvPr/>
        </p:nvSpPr>
        <p:spPr bwMode="auto">
          <a:xfrm flipV="1">
            <a:off x="3738563" y="3192463"/>
            <a:ext cx="425450" cy="2714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71" name="Line 243"/>
          <p:cNvSpPr>
            <a:spLocks noChangeShapeType="1"/>
          </p:cNvSpPr>
          <p:nvPr/>
        </p:nvSpPr>
        <p:spPr bwMode="auto">
          <a:xfrm flipV="1">
            <a:off x="4984750" y="2090738"/>
            <a:ext cx="763588" cy="12096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72" name="Line 244"/>
          <p:cNvSpPr>
            <a:spLocks noChangeShapeType="1"/>
          </p:cNvSpPr>
          <p:nvPr/>
        </p:nvSpPr>
        <p:spPr bwMode="auto">
          <a:xfrm>
            <a:off x="6286500" y="2252663"/>
            <a:ext cx="409575" cy="4635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73" name="Line 245"/>
          <p:cNvSpPr>
            <a:spLocks noChangeShapeType="1"/>
          </p:cNvSpPr>
          <p:nvPr/>
        </p:nvSpPr>
        <p:spPr bwMode="auto">
          <a:xfrm flipH="1" flipV="1">
            <a:off x="6257925" y="2008188"/>
            <a:ext cx="28575" cy="244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74" name="Line 247"/>
          <p:cNvSpPr>
            <a:spLocks noChangeShapeType="1"/>
          </p:cNvSpPr>
          <p:nvPr/>
        </p:nvSpPr>
        <p:spPr bwMode="auto">
          <a:xfrm flipV="1">
            <a:off x="5281613" y="3328988"/>
            <a:ext cx="411162" cy="3254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75" name="Line 249"/>
          <p:cNvSpPr>
            <a:spLocks noChangeShapeType="1"/>
          </p:cNvSpPr>
          <p:nvPr/>
        </p:nvSpPr>
        <p:spPr bwMode="auto">
          <a:xfrm flipV="1">
            <a:off x="5380038" y="3124200"/>
            <a:ext cx="241300" cy="809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76" name="Line 250"/>
          <p:cNvSpPr>
            <a:spLocks noChangeShapeType="1"/>
          </p:cNvSpPr>
          <p:nvPr/>
        </p:nvSpPr>
        <p:spPr bwMode="auto">
          <a:xfrm flipV="1">
            <a:off x="3413125" y="3043238"/>
            <a:ext cx="114300" cy="3397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77" name="Line 251"/>
          <p:cNvSpPr>
            <a:spLocks noChangeShapeType="1"/>
          </p:cNvSpPr>
          <p:nvPr/>
        </p:nvSpPr>
        <p:spPr bwMode="auto">
          <a:xfrm flipH="1">
            <a:off x="3271838" y="3382963"/>
            <a:ext cx="141287" cy="244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78" name="Line 253"/>
          <p:cNvSpPr>
            <a:spLocks noChangeShapeType="1"/>
          </p:cNvSpPr>
          <p:nvPr/>
        </p:nvSpPr>
        <p:spPr bwMode="auto">
          <a:xfrm>
            <a:off x="2309813" y="3233738"/>
            <a:ext cx="495300" cy="396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79" name="Line 255"/>
          <p:cNvSpPr>
            <a:spLocks noChangeShapeType="1"/>
          </p:cNvSpPr>
          <p:nvPr/>
        </p:nvSpPr>
        <p:spPr bwMode="auto">
          <a:xfrm>
            <a:off x="4857750" y="1912938"/>
            <a:ext cx="890588" cy="1778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80" name="Line 256"/>
          <p:cNvSpPr>
            <a:spLocks noChangeShapeType="1"/>
          </p:cNvSpPr>
          <p:nvPr/>
        </p:nvSpPr>
        <p:spPr bwMode="auto">
          <a:xfrm flipV="1">
            <a:off x="6710363" y="3709988"/>
            <a:ext cx="212725" cy="1079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81" name="Line 258"/>
          <p:cNvSpPr>
            <a:spLocks noChangeShapeType="1"/>
          </p:cNvSpPr>
          <p:nvPr/>
        </p:nvSpPr>
        <p:spPr bwMode="auto">
          <a:xfrm>
            <a:off x="5295900" y="1709738"/>
            <a:ext cx="452438" cy="3810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82" name="Line 260"/>
          <p:cNvSpPr>
            <a:spLocks noChangeShapeType="1"/>
          </p:cNvSpPr>
          <p:nvPr/>
        </p:nvSpPr>
        <p:spPr bwMode="auto">
          <a:xfrm flipH="1" flipV="1">
            <a:off x="5338763" y="5002213"/>
            <a:ext cx="254000" cy="2301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83" name="Line 265"/>
          <p:cNvSpPr>
            <a:spLocks noChangeShapeType="1"/>
          </p:cNvSpPr>
          <p:nvPr/>
        </p:nvSpPr>
        <p:spPr bwMode="auto">
          <a:xfrm flipV="1">
            <a:off x="3271838" y="3382963"/>
            <a:ext cx="141287" cy="2444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84" name="Line 267"/>
          <p:cNvSpPr>
            <a:spLocks noChangeShapeType="1"/>
          </p:cNvSpPr>
          <p:nvPr/>
        </p:nvSpPr>
        <p:spPr bwMode="auto">
          <a:xfrm flipV="1">
            <a:off x="5353050" y="3967163"/>
            <a:ext cx="1201738"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85" name="Line 269"/>
          <p:cNvSpPr>
            <a:spLocks noChangeShapeType="1"/>
          </p:cNvSpPr>
          <p:nvPr/>
        </p:nvSpPr>
        <p:spPr bwMode="auto">
          <a:xfrm flipV="1">
            <a:off x="4602163" y="2090738"/>
            <a:ext cx="1146175" cy="8572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86" name="Line 271"/>
          <p:cNvSpPr>
            <a:spLocks noChangeShapeType="1"/>
          </p:cNvSpPr>
          <p:nvPr/>
        </p:nvSpPr>
        <p:spPr bwMode="auto">
          <a:xfrm>
            <a:off x="6102350" y="2579688"/>
            <a:ext cx="593725" cy="1365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87" name="Line 272"/>
          <p:cNvSpPr>
            <a:spLocks noChangeShapeType="1"/>
          </p:cNvSpPr>
          <p:nvPr/>
        </p:nvSpPr>
        <p:spPr bwMode="auto">
          <a:xfrm flipH="1">
            <a:off x="5692775" y="3246438"/>
            <a:ext cx="182563" cy="825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688" name="Oval 275"/>
          <p:cNvSpPr>
            <a:spLocks noChangeAspect="1" noChangeArrowheads="1"/>
          </p:cNvSpPr>
          <p:nvPr/>
        </p:nvSpPr>
        <p:spPr bwMode="auto">
          <a:xfrm>
            <a:off x="3276600" y="4343400"/>
            <a:ext cx="228600" cy="222250"/>
          </a:xfrm>
          <a:prstGeom prst="ellipse">
            <a:avLst/>
          </a:prstGeom>
          <a:solidFill>
            <a:schemeClr val="bg1"/>
          </a:solidFill>
          <a:ln w="38100">
            <a:solidFill>
              <a:srgbClr val="FF0000"/>
            </a:solidFill>
            <a:prstDash val="sysDot"/>
            <a:round/>
            <a:headEnd/>
            <a:tailEnd/>
          </a:ln>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689" name="Oval 277"/>
          <p:cNvSpPr>
            <a:spLocks noChangeArrowheads="1"/>
          </p:cNvSpPr>
          <p:nvPr/>
        </p:nvSpPr>
        <p:spPr bwMode="auto">
          <a:xfrm>
            <a:off x="5719763" y="206216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690" name="Oval 278"/>
          <p:cNvSpPr>
            <a:spLocks noChangeArrowheads="1"/>
          </p:cNvSpPr>
          <p:nvPr/>
        </p:nvSpPr>
        <p:spPr bwMode="auto">
          <a:xfrm>
            <a:off x="2776538" y="32464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691" name="Oval 279"/>
          <p:cNvSpPr>
            <a:spLocks noChangeArrowheads="1"/>
          </p:cNvSpPr>
          <p:nvPr/>
        </p:nvSpPr>
        <p:spPr bwMode="auto">
          <a:xfrm>
            <a:off x="6923088" y="34909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692" name="Oval 280"/>
          <p:cNvSpPr>
            <a:spLocks noChangeArrowheads="1"/>
          </p:cNvSpPr>
          <p:nvPr/>
        </p:nvSpPr>
        <p:spPr bwMode="auto">
          <a:xfrm>
            <a:off x="5664200" y="3300413"/>
            <a:ext cx="55563"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693" name="Oval 281"/>
          <p:cNvSpPr>
            <a:spLocks noChangeArrowheads="1"/>
          </p:cNvSpPr>
          <p:nvPr/>
        </p:nvSpPr>
        <p:spPr bwMode="auto">
          <a:xfrm>
            <a:off x="4135438" y="3165475"/>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694" name="Oval 282"/>
          <p:cNvSpPr>
            <a:spLocks noChangeArrowheads="1"/>
          </p:cNvSpPr>
          <p:nvPr/>
        </p:nvSpPr>
        <p:spPr bwMode="auto">
          <a:xfrm>
            <a:off x="5310188" y="4975225"/>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695" name="Oval 283"/>
          <p:cNvSpPr>
            <a:spLocks noChangeArrowheads="1"/>
          </p:cNvSpPr>
          <p:nvPr/>
        </p:nvSpPr>
        <p:spPr bwMode="auto">
          <a:xfrm>
            <a:off x="6669088" y="2689225"/>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696" name="Oval 284"/>
          <p:cNvSpPr>
            <a:spLocks noChangeArrowheads="1"/>
          </p:cNvSpPr>
          <p:nvPr/>
        </p:nvSpPr>
        <p:spPr bwMode="auto">
          <a:xfrm>
            <a:off x="6215063" y="11509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697" name="Oval 285"/>
          <p:cNvSpPr>
            <a:spLocks noChangeArrowheads="1"/>
          </p:cNvSpPr>
          <p:nvPr/>
        </p:nvSpPr>
        <p:spPr bwMode="auto">
          <a:xfrm>
            <a:off x="5592763" y="3097213"/>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698" name="Oval 286"/>
          <p:cNvSpPr>
            <a:spLocks noChangeArrowheads="1"/>
          </p:cNvSpPr>
          <p:nvPr/>
        </p:nvSpPr>
        <p:spPr bwMode="auto">
          <a:xfrm>
            <a:off x="7899400" y="42529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699" name="Oval 287"/>
          <p:cNvSpPr>
            <a:spLocks noChangeArrowheads="1"/>
          </p:cNvSpPr>
          <p:nvPr/>
        </p:nvSpPr>
        <p:spPr bwMode="auto">
          <a:xfrm>
            <a:off x="5592763" y="4213225"/>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00" name="Oval 288"/>
          <p:cNvSpPr>
            <a:spLocks noChangeArrowheads="1"/>
          </p:cNvSpPr>
          <p:nvPr/>
        </p:nvSpPr>
        <p:spPr bwMode="auto">
          <a:xfrm>
            <a:off x="3498850" y="3014663"/>
            <a:ext cx="55563"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01" name="Oval 289"/>
          <p:cNvSpPr>
            <a:spLocks noChangeArrowheads="1"/>
          </p:cNvSpPr>
          <p:nvPr/>
        </p:nvSpPr>
        <p:spPr bwMode="auto">
          <a:xfrm>
            <a:off x="6526213" y="3940175"/>
            <a:ext cx="57150"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02" name="Oval 290"/>
          <p:cNvSpPr>
            <a:spLocks noChangeArrowheads="1"/>
          </p:cNvSpPr>
          <p:nvPr/>
        </p:nvSpPr>
        <p:spPr bwMode="auto">
          <a:xfrm>
            <a:off x="4602163" y="275748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03" name="Oval 291"/>
          <p:cNvSpPr>
            <a:spLocks noChangeArrowheads="1"/>
          </p:cNvSpPr>
          <p:nvPr/>
        </p:nvSpPr>
        <p:spPr bwMode="auto">
          <a:xfrm>
            <a:off x="4178300" y="2252663"/>
            <a:ext cx="55563"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04" name="Oval 292"/>
          <p:cNvSpPr>
            <a:spLocks noChangeArrowheads="1"/>
          </p:cNvSpPr>
          <p:nvPr/>
        </p:nvSpPr>
        <p:spPr bwMode="auto">
          <a:xfrm>
            <a:off x="3271838" y="105568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05" name="Oval 293"/>
          <p:cNvSpPr>
            <a:spLocks noChangeArrowheads="1"/>
          </p:cNvSpPr>
          <p:nvPr/>
        </p:nvSpPr>
        <p:spPr bwMode="auto">
          <a:xfrm>
            <a:off x="3767138" y="3641725"/>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06" name="Oval 294"/>
          <p:cNvSpPr>
            <a:spLocks noChangeArrowheads="1"/>
          </p:cNvSpPr>
          <p:nvPr/>
        </p:nvSpPr>
        <p:spPr bwMode="auto">
          <a:xfrm>
            <a:off x="6894513" y="36814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07" name="Oval 295"/>
          <p:cNvSpPr>
            <a:spLocks noChangeArrowheads="1"/>
          </p:cNvSpPr>
          <p:nvPr/>
        </p:nvSpPr>
        <p:spPr bwMode="auto">
          <a:xfrm>
            <a:off x="6272213" y="483870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08" name="Oval 296"/>
          <p:cNvSpPr>
            <a:spLocks noChangeArrowheads="1"/>
          </p:cNvSpPr>
          <p:nvPr/>
        </p:nvSpPr>
        <p:spPr bwMode="auto">
          <a:xfrm>
            <a:off x="3101975" y="339566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09" name="Oval 297"/>
          <p:cNvSpPr>
            <a:spLocks noChangeArrowheads="1"/>
          </p:cNvSpPr>
          <p:nvPr/>
        </p:nvSpPr>
        <p:spPr bwMode="auto">
          <a:xfrm>
            <a:off x="2578100" y="3001963"/>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10" name="Oval 298"/>
          <p:cNvSpPr>
            <a:spLocks noChangeArrowheads="1"/>
          </p:cNvSpPr>
          <p:nvPr/>
        </p:nvSpPr>
        <p:spPr bwMode="auto">
          <a:xfrm>
            <a:off x="3711575" y="3436938"/>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11" name="Oval 299"/>
          <p:cNvSpPr>
            <a:spLocks noChangeArrowheads="1"/>
          </p:cNvSpPr>
          <p:nvPr/>
        </p:nvSpPr>
        <p:spPr bwMode="auto">
          <a:xfrm>
            <a:off x="4956175" y="3273425"/>
            <a:ext cx="57150"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12" name="Oval 300"/>
          <p:cNvSpPr>
            <a:spLocks noChangeArrowheads="1"/>
          </p:cNvSpPr>
          <p:nvPr/>
        </p:nvSpPr>
        <p:spPr bwMode="auto">
          <a:xfrm>
            <a:off x="6257925" y="2225675"/>
            <a:ext cx="57150"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13" name="Oval 301"/>
          <p:cNvSpPr>
            <a:spLocks noChangeArrowheads="1"/>
          </p:cNvSpPr>
          <p:nvPr/>
        </p:nvSpPr>
        <p:spPr bwMode="auto">
          <a:xfrm>
            <a:off x="5253038" y="36274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14" name="Oval 302"/>
          <p:cNvSpPr>
            <a:spLocks noChangeArrowheads="1"/>
          </p:cNvSpPr>
          <p:nvPr/>
        </p:nvSpPr>
        <p:spPr bwMode="auto">
          <a:xfrm>
            <a:off x="5353050" y="3178175"/>
            <a:ext cx="55563"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15" name="Oval 303"/>
          <p:cNvSpPr>
            <a:spLocks noChangeArrowheads="1"/>
          </p:cNvSpPr>
          <p:nvPr/>
        </p:nvSpPr>
        <p:spPr bwMode="auto">
          <a:xfrm>
            <a:off x="3386138" y="3355975"/>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16" name="Oval 304"/>
          <p:cNvSpPr>
            <a:spLocks noChangeArrowheads="1"/>
          </p:cNvSpPr>
          <p:nvPr/>
        </p:nvSpPr>
        <p:spPr bwMode="auto">
          <a:xfrm>
            <a:off x="4829175" y="1885950"/>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17" name="Oval 305"/>
          <p:cNvSpPr>
            <a:spLocks noChangeArrowheads="1"/>
          </p:cNvSpPr>
          <p:nvPr/>
        </p:nvSpPr>
        <p:spPr bwMode="auto">
          <a:xfrm>
            <a:off x="3243263" y="360045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18" name="Oval 306"/>
          <p:cNvSpPr>
            <a:spLocks noChangeArrowheads="1"/>
          </p:cNvSpPr>
          <p:nvPr/>
        </p:nvSpPr>
        <p:spPr bwMode="auto">
          <a:xfrm>
            <a:off x="5324475" y="3967163"/>
            <a:ext cx="55563"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19" name="Oval 307"/>
          <p:cNvSpPr>
            <a:spLocks noChangeArrowheads="1"/>
          </p:cNvSpPr>
          <p:nvPr/>
        </p:nvSpPr>
        <p:spPr bwMode="auto">
          <a:xfrm>
            <a:off x="4573588" y="29194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20" name="Oval 308"/>
          <p:cNvSpPr>
            <a:spLocks noChangeArrowheads="1"/>
          </p:cNvSpPr>
          <p:nvPr/>
        </p:nvSpPr>
        <p:spPr bwMode="auto">
          <a:xfrm>
            <a:off x="6073775" y="255270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21" name="Oval 309"/>
          <p:cNvSpPr>
            <a:spLocks noChangeArrowheads="1"/>
          </p:cNvSpPr>
          <p:nvPr/>
        </p:nvSpPr>
        <p:spPr bwMode="auto">
          <a:xfrm>
            <a:off x="5848350" y="3219450"/>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22" name="Oval 310"/>
          <p:cNvSpPr>
            <a:spLocks noChangeArrowheads="1"/>
          </p:cNvSpPr>
          <p:nvPr/>
        </p:nvSpPr>
        <p:spPr bwMode="auto">
          <a:xfrm>
            <a:off x="2338388" y="38052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23" name="Oval 311"/>
          <p:cNvSpPr>
            <a:spLocks noChangeArrowheads="1"/>
          </p:cNvSpPr>
          <p:nvPr/>
        </p:nvSpPr>
        <p:spPr bwMode="auto">
          <a:xfrm>
            <a:off x="2154238" y="391318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24" name="Oval 312"/>
          <p:cNvSpPr>
            <a:spLocks noChangeArrowheads="1"/>
          </p:cNvSpPr>
          <p:nvPr/>
        </p:nvSpPr>
        <p:spPr bwMode="auto">
          <a:xfrm>
            <a:off x="1900238" y="4416425"/>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25" name="Oval 313"/>
          <p:cNvSpPr>
            <a:spLocks noChangeArrowheads="1"/>
          </p:cNvSpPr>
          <p:nvPr/>
        </p:nvSpPr>
        <p:spPr bwMode="auto">
          <a:xfrm>
            <a:off x="4389438" y="27289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26" name="Oval 314"/>
          <p:cNvSpPr>
            <a:spLocks noChangeArrowheads="1"/>
          </p:cNvSpPr>
          <p:nvPr/>
        </p:nvSpPr>
        <p:spPr bwMode="auto">
          <a:xfrm>
            <a:off x="7121525" y="3436938"/>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27" name="Oval 315"/>
          <p:cNvSpPr>
            <a:spLocks noChangeArrowheads="1"/>
          </p:cNvSpPr>
          <p:nvPr/>
        </p:nvSpPr>
        <p:spPr bwMode="auto">
          <a:xfrm>
            <a:off x="1984375" y="464820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28" name="Oval 316"/>
          <p:cNvSpPr>
            <a:spLocks noChangeArrowheads="1"/>
          </p:cNvSpPr>
          <p:nvPr/>
        </p:nvSpPr>
        <p:spPr bwMode="auto">
          <a:xfrm>
            <a:off x="1927225" y="434816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29" name="Oval 317"/>
          <p:cNvSpPr>
            <a:spLocks noChangeArrowheads="1"/>
          </p:cNvSpPr>
          <p:nvPr/>
        </p:nvSpPr>
        <p:spPr bwMode="auto">
          <a:xfrm>
            <a:off x="7121525" y="3097213"/>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30" name="Oval 318"/>
          <p:cNvSpPr>
            <a:spLocks noChangeArrowheads="1"/>
          </p:cNvSpPr>
          <p:nvPr/>
        </p:nvSpPr>
        <p:spPr bwMode="auto">
          <a:xfrm>
            <a:off x="4106863" y="50149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31" name="Oval 319"/>
          <p:cNvSpPr>
            <a:spLocks noChangeArrowheads="1"/>
          </p:cNvSpPr>
          <p:nvPr/>
        </p:nvSpPr>
        <p:spPr bwMode="auto">
          <a:xfrm>
            <a:off x="1984375" y="42529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32" name="Oval 320"/>
          <p:cNvSpPr>
            <a:spLocks noChangeArrowheads="1"/>
          </p:cNvSpPr>
          <p:nvPr/>
        </p:nvSpPr>
        <p:spPr bwMode="auto">
          <a:xfrm>
            <a:off x="6499225" y="2212975"/>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33" name="Oval 321"/>
          <p:cNvSpPr>
            <a:spLocks noChangeArrowheads="1"/>
          </p:cNvSpPr>
          <p:nvPr/>
        </p:nvSpPr>
        <p:spPr bwMode="auto">
          <a:xfrm>
            <a:off x="3527425" y="1477963"/>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34" name="Oval 322"/>
          <p:cNvSpPr>
            <a:spLocks noChangeArrowheads="1"/>
          </p:cNvSpPr>
          <p:nvPr/>
        </p:nvSpPr>
        <p:spPr bwMode="auto">
          <a:xfrm>
            <a:off x="3838575" y="1463675"/>
            <a:ext cx="55563"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35" name="Oval 323"/>
          <p:cNvSpPr>
            <a:spLocks noChangeArrowheads="1"/>
          </p:cNvSpPr>
          <p:nvPr/>
        </p:nvSpPr>
        <p:spPr bwMode="auto">
          <a:xfrm>
            <a:off x="6499225" y="960438"/>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36" name="Oval 324"/>
          <p:cNvSpPr>
            <a:spLocks noChangeArrowheads="1"/>
          </p:cNvSpPr>
          <p:nvPr/>
        </p:nvSpPr>
        <p:spPr bwMode="auto">
          <a:xfrm>
            <a:off x="3810000" y="3368675"/>
            <a:ext cx="57150"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37" name="Oval 325"/>
          <p:cNvSpPr>
            <a:spLocks noChangeArrowheads="1"/>
          </p:cNvSpPr>
          <p:nvPr/>
        </p:nvSpPr>
        <p:spPr bwMode="auto">
          <a:xfrm>
            <a:off x="3271838" y="198120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38" name="Oval 326"/>
          <p:cNvSpPr>
            <a:spLocks noChangeArrowheads="1"/>
          </p:cNvSpPr>
          <p:nvPr/>
        </p:nvSpPr>
        <p:spPr bwMode="auto">
          <a:xfrm>
            <a:off x="1998663" y="415766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39" name="Oval 327"/>
          <p:cNvSpPr>
            <a:spLocks noChangeArrowheads="1"/>
          </p:cNvSpPr>
          <p:nvPr/>
        </p:nvSpPr>
        <p:spPr bwMode="auto">
          <a:xfrm>
            <a:off x="7164388" y="3871913"/>
            <a:ext cx="55562"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40" name="Oval 328"/>
          <p:cNvSpPr>
            <a:spLocks noChangeArrowheads="1"/>
          </p:cNvSpPr>
          <p:nvPr/>
        </p:nvSpPr>
        <p:spPr bwMode="auto">
          <a:xfrm>
            <a:off x="3271838" y="5083175"/>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41" name="Oval 329"/>
          <p:cNvSpPr>
            <a:spLocks noChangeArrowheads="1"/>
          </p:cNvSpPr>
          <p:nvPr/>
        </p:nvSpPr>
        <p:spPr bwMode="auto">
          <a:xfrm>
            <a:off x="3286125" y="1763713"/>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42" name="Oval 330"/>
          <p:cNvSpPr>
            <a:spLocks noChangeArrowheads="1"/>
          </p:cNvSpPr>
          <p:nvPr/>
        </p:nvSpPr>
        <p:spPr bwMode="auto">
          <a:xfrm>
            <a:off x="2706688" y="3546475"/>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43" name="Oval 331"/>
          <p:cNvSpPr>
            <a:spLocks noChangeArrowheads="1"/>
          </p:cNvSpPr>
          <p:nvPr/>
        </p:nvSpPr>
        <p:spPr bwMode="auto">
          <a:xfrm>
            <a:off x="3300413" y="1558925"/>
            <a:ext cx="57150"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44" name="Oval 332"/>
          <p:cNvSpPr>
            <a:spLocks noChangeArrowheads="1"/>
          </p:cNvSpPr>
          <p:nvPr/>
        </p:nvSpPr>
        <p:spPr bwMode="auto">
          <a:xfrm>
            <a:off x="2663825" y="38052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45" name="Oval 333"/>
          <p:cNvSpPr>
            <a:spLocks noChangeArrowheads="1"/>
          </p:cNvSpPr>
          <p:nvPr/>
        </p:nvSpPr>
        <p:spPr bwMode="auto">
          <a:xfrm>
            <a:off x="3752850" y="353218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46" name="Oval 334"/>
          <p:cNvSpPr>
            <a:spLocks noChangeArrowheads="1"/>
          </p:cNvSpPr>
          <p:nvPr/>
        </p:nvSpPr>
        <p:spPr bwMode="auto">
          <a:xfrm>
            <a:off x="3060700" y="5246688"/>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47" name="Oval 335"/>
          <p:cNvSpPr>
            <a:spLocks noChangeArrowheads="1"/>
          </p:cNvSpPr>
          <p:nvPr/>
        </p:nvSpPr>
        <p:spPr bwMode="auto">
          <a:xfrm>
            <a:off x="2238375" y="472916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48" name="Oval 336"/>
          <p:cNvSpPr>
            <a:spLocks noChangeArrowheads="1"/>
          </p:cNvSpPr>
          <p:nvPr/>
        </p:nvSpPr>
        <p:spPr bwMode="auto">
          <a:xfrm>
            <a:off x="2281238" y="320516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49" name="Oval 337"/>
          <p:cNvSpPr>
            <a:spLocks noChangeArrowheads="1"/>
          </p:cNvSpPr>
          <p:nvPr/>
        </p:nvSpPr>
        <p:spPr bwMode="auto">
          <a:xfrm>
            <a:off x="6681788" y="379095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50" name="Oval 338"/>
          <p:cNvSpPr>
            <a:spLocks noChangeArrowheads="1"/>
          </p:cNvSpPr>
          <p:nvPr/>
        </p:nvSpPr>
        <p:spPr bwMode="auto">
          <a:xfrm>
            <a:off x="3951288" y="5070475"/>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51" name="Oval 339"/>
          <p:cNvSpPr>
            <a:spLocks noChangeArrowheads="1"/>
          </p:cNvSpPr>
          <p:nvPr/>
        </p:nvSpPr>
        <p:spPr bwMode="auto">
          <a:xfrm>
            <a:off x="5267325" y="168116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52" name="Oval 340"/>
          <p:cNvSpPr>
            <a:spLocks noChangeArrowheads="1"/>
          </p:cNvSpPr>
          <p:nvPr/>
        </p:nvSpPr>
        <p:spPr bwMode="auto">
          <a:xfrm>
            <a:off x="2706688" y="4987925"/>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53" name="Oval 341"/>
          <p:cNvSpPr>
            <a:spLocks noChangeArrowheads="1"/>
          </p:cNvSpPr>
          <p:nvPr/>
        </p:nvSpPr>
        <p:spPr bwMode="auto">
          <a:xfrm>
            <a:off x="5564188" y="52054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54" name="Oval 342"/>
          <p:cNvSpPr>
            <a:spLocks noChangeArrowheads="1"/>
          </p:cNvSpPr>
          <p:nvPr/>
        </p:nvSpPr>
        <p:spPr bwMode="auto">
          <a:xfrm>
            <a:off x="3724275" y="5137150"/>
            <a:ext cx="57150"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55" name="Oval 343"/>
          <p:cNvSpPr>
            <a:spLocks noChangeArrowheads="1"/>
          </p:cNvSpPr>
          <p:nvPr/>
        </p:nvSpPr>
        <p:spPr bwMode="auto">
          <a:xfrm>
            <a:off x="2706688" y="5192713"/>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56" name="Oval 344"/>
          <p:cNvSpPr>
            <a:spLocks noChangeArrowheads="1"/>
          </p:cNvSpPr>
          <p:nvPr/>
        </p:nvSpPr>
        <p:spPr bwMode="auto">
          <a:xfrm>
            <a:off x="2154238" y="39957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57" name="Oval 345"/>
          <p:cNvSpPr>
            <a:spLocks noChangeArrowheads="1"/>
          </p:cNvSpPr>
          <p:nvPr/>
        </p:nvSpPr>
        <p:spPr bwMode="auto">
          <a:xfrm>
            <a:off x="6030913" y="332898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58" name="Oval 346"/>
          <p:cNvSpPr>
            <a:spLocks noChangeArrowheads="1"/>
          </p:cNvSpPr>
          <p:nvPr/>
        </p:nvSpPr>
        <p:spPr bwMode="auto">
          <a:xfrm>
            <a:off x="5903913" y="511016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59" name="Oval 347"/>
          <p:cNvSpPr>
            <a:spLocks noChangeArrowheads="1"/>
          </p:cNvSpPr>
          <p:nvPr/>
        </p:nvSpPr>
        <p:spPr bwMode="auto">
          <a:xfrm>
            <a:off x="6229350" y="198120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60" name="Oval 348"/>
          <p:cNvSpPr>
            <a:spLocks noChangeArrowheads="1"/>
          </p:cNvSpPr>
          <p:nvPr/>
        </p:nvSpPr>
        <p:spPr bwMode="auto">
          <a:xfrm>
            <a:off x="2082800" y="407670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61" name="Oval 349"/>
          <p:cNvSpPr>
            <a:spLocks noChangeArrowheads="1"/>
          </p:cNvSpPr>
          <p:nvPr/>
        </p:nvSpPr>
        <p:spPr bwMode="auto">
          <a:xfrm>
            <a:off x="2890838" y="960438"/>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62" name="Oval 350"/>
          <p:cNvSpPr>
            <a:spLocks noChangeArrowheads="1"/>
          </p:cNvSpPr>
          <p:nvPr/>
        </p:nvSpPr>
        <p:spPr bwMode="auto">
          <a:xfrm>
            <a:off x="2960688" y="34369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63" name="Oval 351"/>
          <p:cNvSpPr>
            <a:spLocks noChangeArrowheads="1"/>
          </p:cNvSpPr>
          <p:nvPr/>
        </p:nvSpPr>
        <p:spPr bwMode="auto">
          <a:xfrm>
            <a:off x="3413125" y="5165725"/>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64" name="Oval 352"/>
          <p:cNvSpPr>
            <a:spLocks noChangeArrowheads="1"/>
          </p:cNvSpPr>
          <p:nvPr/>
        </p:nvSpPr>
        <p:spPr bwMode="auto">
          <a:xfrm>
            <a:off x="2508250" y="34242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65" name="Oval 353"/>
          <p:cNvSpPr>
            <a:spLocks noChangeArrowheads="1"/>
          </p:cNvSpPr>
          <p:nvPr/>
        </p:nvSpPr>
        <p:spPr bwMode="auto">
          <a:xfrm>
            <a:off x="5621338" y="1585913"/>
            <a:ext cx="57150"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66" name="Oval 354"/>
          <p:cNvSpPr>
            <a:spLocks noChangeArrowheads="1"/>
          </p:cNvSpPr>
          <p:nvPr/>
        </p:nvSpPr>
        <p:spPr bwMode="auto">
          <a:xfrm>
            <a:off x="2366963" y="2974975"/>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67" name="Oval 355"/>
          <p:cNvSpPr>
            <a:spLocks noChangeArrowheads="1"/>
          </p:cNvSpPr>
          <p:nvPr/>
        </p:nvSpPr>
        <p:spPr bwMode="auto">
          <a:xfrm>
            <a:off x="2493963" y="3790950"/>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68" name="Oval 356"/>
          <p:cNvSpPr>
            <a:spLocks noChangeArrowheads="1"/>
          </p:cNvSpPr>
          <p:nvPr/>
        </p:nvSpPr>
        <p:spPr bwMode="auto">
          <a:xfrm>
            <a:off x="6838950" y="1300163"/>
            <a:ext cx="55563"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69" name="Oval 357"/>
          <p:cNvSpPr>
            <a:spLocks noChangeArrowheads="1"/>
          </p:cNvSpPr>
          <p:nvPr/>
        </p:nvSpPr>
        <p:spPr bwMode="auto">
          <a:xfrm>
            <a:off x="2082800" y="496093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70" name="Oval 358"/>
          <p:cNvSpPr>
            <a:spLocks noChangeArrowheads="1"/>
          </p:cNvSpPr>
          <p:nvPr/>
        </p:nvSpPr>
        <p:spPr bwMode="auto">
          <a:xfrm>
            <a:off x="2395538" y="2674938"/>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71" name="Oval 359"/>
          <p:cNvSpPr>
            <a:spLocks noChangeArrowheads="1"/>
          </p:cNvSpPr>
          <p:nvPr/>
        </p:nvSpPr>
        <p:spPr bwMode="auto">
          <a:xfrm>
            <a:off x="4164013" y="1504950"/>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72" name="Oval 360"/>
          <p:cNvSpPr>
            <a:spLocks noChangeArrowheads="1"/>
          </p:cNvSpPr>
          <p:nvPr/>
        </p:nvSpPr>
        <p:spPr bwMode="auto">
          <a:xfrm>
            <a:off x="5848350" y="3382963"/>
            <a:ext cx="55563"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73" name="Oval 361"/>
          <p:cNvSpPr>
            <a:spLocks noChangeArrowheads="1"/>
          </p:cNvSpPr>
          <p:nvPr/>
        </p:nvSpPr>
        <p:spPr bwMode="auto">
          <a:xfrm>
            <a:off x="2281238" y="3900488"/>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74" name="Oval 362"/>
          <p:cNvSpPr>
            <a:spLocks noChangeArrowheads="1"/>
          </p:cNvSpPr>
          <p:nvPr/>
        </p:nvSpPr>
        <p:spPr bwMode="auto">
          <a:xfrm>
            <a:off x="3541713" y="5041900"/>
            <a:ext cx="55562" cy="55563"/>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75" name="Oval 363"/>
          <p:cNvSpPr>
            <a:spLocks noChangeArrowheads="1"/>
          </p:cNvSpPr>
          <p:nvPr/>
        </p:nvSpPr>
        <p:spPr bwMode="auto">
          <a:xfrm>
            <a:off x="2211388" y="4484688"/>
            <a:ext cx="55562"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76" name="Oval 364"/>
          <p:cNvSpPr>
            <a:spLocks noChangeArrowheads="1"/>
          </p:cNvSpPr>
          <p:nvPr/>
        </p:nvSpPr>
        <p:spPr bwMode="auto">
          <a:xfrm>
            <a:off x="5607050" y="3001963"/>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77" name="Oval 365"/>
          <p:cNvSpPr>
            <a:spLocks noChangeArrowheads="1"/>
          </p:cNvSpPr>
          <p:nvPr/>
        </p:nvSpPr>
        <p:spPr bwMode="auto">
          <a:xfrm>
            <a:off x="5281613" y="5273675"/>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78" name="Oval 366"/>
          <p:cNvSpPr>
            <a:spLocks noChangeArrowheads="1"/>
          </p:cNvSpPr>
          <p:nvPr/>
        </p:nvSpPr>
        <p:spPr bwMode="auto">
          <a:xfrm>
            <a:off x="6159500" y="1681163"/>
            <a:ext cx="55563" cy="55562"/>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79" name="Oval 367"/>
          <p:cNvSpPr>
            <a:spLocks noChangeArrowheads="1"/>
          </p:cNvSpPr>
          <p:nvPr/>
        </p:nvSpPr>
        <p:spPr bwMode="auto">
          <a:xfrm>
            <a:off x="2960688" y="5097463"/>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80" name="Oval 368"/>
          <p:cNvSpPr>
            <a:spLocks noChangeArrowheads="1"/>
          </p:cNvSpPr>
          <p:nvPr/>
        </p:nvSpPr>
        <p:spPr bwMode="auto">
          <a:xfrm>
            <a:off x="2436813" y="4987925"/>
            <a:ext cx="57150" cy="53975"/>
          </a:xfrm>
          <a:prstGeom prst="ellipse">
            <a:avLst/>
          </a:pr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81" name="Oval 369"/>
          <p:cNvSpPr>
            <a:spLocks noChangeArrowheads="1"/>
          </p:cNvSpPr>
          <p:nvPr/>
        </p:nvSpPr>
        <p:spPr bwMode="auto">
          <a:xfrm>
            <a:off x="3357563" y="4416425"/>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82" name="Oval 371"/>
          <p:cNvSpPr>
            <a:spLocks noChangeArrowheads="1"/>
          </p:cNvSpPr>
          <p:nvPr/>
        </p:nvSpPr>
        <p:spPr bwMode="auto">
          <a:xfrm>
            <a:off x="5719763" y="206216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83" name="Oval 372"/>
          <p:cNvSpPr>
            <a:spLocks noChangeArrowheads="1"/>
          </p:cNvSpPr>
          <p:nvPr/>
        </p:nvSpPr>
        <p:spPr bwMode="auto">
          <a:xfrm>
            <a:off x="2776538" y="32464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84" name="Oval 373"/>
          <p:cNvSpPr>
            <a:spLocks noChangeArrowheads="1"/>
          </p:cNvSpPr>
          <p:nvPr/>
        </p:nvSpPr>
        <p:spPr bwMode="auto">
          <a:xfrm>
            <a:off x="6923088" y="34909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85" name="Oval 374"/>
          <p:cNvSpPr>
            <a:spLocks noChangeArrowheads="1"/>
          </p:cNvSpPr>
          <p:nvPr/>
        </p:nvSpPr>
        <p:spPr bwMode="auto">
          <a:xfrm>
            <a:off x="5664200" y="3300413"/>
            <a:ext cx="55563"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86" name="Oval 375"/>
          <p:cNvSpPr>
            <a:spLocks noChangeArrowheads="1"/>
          </p:cNvSpPr>
          <p:nvPr/>
        </p:nvSpPr>
        <p:spPr bwMode="auto">
          <a:xfrm>
            <a:off x="4135438" y="3165475"/>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87" name="Oval 376"/>
          <p:cNvSpPr>
            <a:spLocks noChangeArrowheads="1"/>
          </p:cNvSpPr>
          <p:nvPr/>
        </p:nvSpPr>
        <p:spPr bwMode="auto">
          <a:xfrm>
            <a:off x="5310188" y="4975225"/>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88" name="Oval 377"/>
          <p:cNvSpPr>
            <a:spLocks noChangeArrowheads="1"/>
          </p:cNvSpPr>
          <p:nvPr/>
        </p:nvSpPr>
        <p:spPr bwMode="auto">
          <a:xfrm>
            <a:off x="6669088" y="2689225"/>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89" name="Oval 378"/>
          <p:cNvSpPr>
            <a:spLocks noChangeArrowheads="1"/>
          </p:cNvSpPr>
          <p:nvPr/>
        </p:nvSpPr>
        <p:spPr bwMode="auto">
          <a:xfrm>
            <a:off x="6215063" y="11509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90" name="Oval 379"/>
          <p:cNvSpPr>
            <a:spLocks noChangeArrowheads="1"/>
          </p:cNvSpPr>
          <p:nvPr/>
        </p:nvSpPr>
        <p:spPr bwMode="auto">
          <a:xfrm>
            <a:off x="5592763" y="3097213"/>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91" name="Oval 380"/>
          <p:cNvSpPr>
            <a:spLocks noChangeArrowheads="1"/>
          </p:cNvSpPr>
          <p:nvPr/>
        </p:nvSpPr>
        <p:spPr bwMode="auto">
          <a:xfrm>
            <a:off x="7899400" y="42529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92" name="Oval 381"/>
          <p:cNvSpPr>
            <a:spLocks noChangeArrowheads="1"/>
          </p:cNvSpPr>
          <p:nvPr/>
        </p:nvSpPr>
        <p:spPr bwMode="auto">
          <a:xfrm>
            <a:off x="5592763" y="4213225"/>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93" name="Oval 382"/>
          <p:cNvSpPr>
            <a:spLocks noChangeArrowheads="1"/>
          </p:cNvSpPr>
          <p:nvPr/>
        </p:nvSpPr>
        <p:spPr bwMode="auto">
          <a:xfrm>
            <a:off x="3498850" y="3014663"/>
            <a:ext cx="55563"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94" name="Oval 383"/>
          <p:cNvSpPr>
            <a:spLocks noChangeArrowheads="1"/>
          </p:cNvSpPr>
          <p:nvPr/>
        </p:nvSpPr>
        <p:spPr bwMode="auto">
          <a:xfrm>
            <a:off x="6526213" y="3940175"/>
            <a:ext cx="57150"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95" name="Oval 384"/>
          <p:cNvSpPr>
            <a:spLocks noChangeArrowheads="1"/>
          </p:cNvSpPr>
          <p:nvPr/>
        </p:nvSpPr>
        <p:spPr bwMode="auto">
          <a:xfrm>
            <a:off x="4602163" y="275748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96" name="Oval 385"/>
          <p:cNvSpPr>
            <a:spLocks noChangeArrowheads="1"/>
          </p:cNvSpPr>
          <p:nvPr/>
        </p:nvSpPr>
        <p:spPr bwMode="auto">
          <a:xfrm>
            <a:off x="4178300" y="2252663"/>
            <a:ext cx="55563"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97" name="Oval 386"/>
          <p:cNvSpPr>
            <a:spLocks noChangeArrowheads="1"/>
          </p:cNvSpPr>
          <p:nvPr/>
        </p:nvSpPr>
        <p:spPr bwMode="auto">
          <a:xfrm>
            <a:off x="3271838" y="105568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98" name="Oval 387"/>
          <p:cNvSpPr>
            <a:spLocks noChangeArrowheads="1"/>
          </p:cNvSpPr>
          <p:nvPr/>
        </p:nvSpPr>
        <p:spPr bwMode="auto">
          <a:xfrm>
            <a:off x="3767138" y="3641725"/>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799" name="Oval 388"/>
          <p:cNvSpPr>
            <a:spLocks noChangeArrowheads="1"/>
          </p:cNvSpPr>
          <p:nvPr/>
        </p:nvSpPr>
        <p:spPr bwMode="auto">
          <a:xfrm>
            <a:off x="6894513" y="36814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00" name="Oval 389"/>
          <p:cNvSpPr>
            <a:spLocks noChangeArrowheads="1"/>
          </p:cNvSpPr>
          <p:nvPr/>
        </p:nvSpPr>
        <p:spPr bwMode="auto">
          <a:xfrm>
            <a:off x="6272213" y="483870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01" name="Oval 390"/>
          <p:cNvSpPr>
            <a:spLocks noChangeArrowheads="1"/>
          </p:cNvSpPr>
          <p:nvPr/>
        </p:nvSpPr>
        <p:spPr bwMode="auto">
          <a:xfrm>
            <a:off x="3101975" y="339566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02" name="Oval 391"/>
          <p:cNvSpPr>
            <a:spLocks noChangeArrowheads="1"/>
          </p:cNvSpPr>
          <p:nvPr/>
        </p:nvSpPr>
        <p:spPr bwMode="auto">
          <a:xfrm>
            <a:off x="2578100" y="3001963"/>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03" name="Oval 392"/>
          <p:cNvSpPr>
            <a:spLocks noChangeArrowheads="1"/>
          </p:cNvSpPr>
          <p:nvPr/>
        </p:nvSpPr>
        <p:spPr bwMode="auto">
          <a:xfrm>
            <a:off x="3711575" y="3436938"/>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04" name="Oval 393"/>
          <p:cNvSpPr>
            <a:spLocks noChangeArrowheads="1"/>
          </p:cNvSpPr>
          <p:nvPr/>
        </p:nvSpPr>
        <p:spPr bwMode="auto">
          <a:xfrm>
            <a:off x="4956175" y="3273425"/>
            <a:ext cx="57150"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05" name="Oval 394"/>
          <p:cNvSpPr>
            <a:spLocks noChangeArrowheads="1"/>
          </p:cNvSpPr>
          <p:nvPr/>
        </p:nvSpPr>
        <p:spPr bwMode="auto">
          <a:xfrm>
            <a:off x="6257925" y="2225675"/>
            <a:ext cx="57150"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06" name="Oval 395"/>
          <p:cNvSpPr>
            <a:spLocks noChangeArrowheads="1"/>
          </p:cNvSpPr>
          <p:nvPr/>
        </p:nvSpPr>
        <p:spPr bwMode="auto">
          <a:xfrm>
            <a:off x="5253038" y="36274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07" name="Oval 396"/>
          <p:cNvSpPr>
            <a:spLocks noChangeArrowheads="1"/>
          </p:cNvSpPr>
          <p:nvPr/>
        </p:nvSpPr>
        <p:spPr bwMode="auto">
          <a:xfrm>
            <a:off x="5353050" y="3178175"/>
            <a:ext cx="55563"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08" name="Oval 397"/>
          <p:cNvSpPr>
            <a:spLocks noChangeArrowheads="1"/>
          </p:cNvSpPr>
          <p:nvPr/>
        </p:nvSpPr>
        <p:spPr bwMode="auto">
          <a:xfrm>
            <a:off x="3386138" y="3355975"/>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09" name="Oval 398"/>
          <p:cNvSpPr>
            <a:spLocks noChangeArrowheads="1"/>
          </p:cNvSpPr>
          <p:nvPr/>
        </p:nvSpPr>
        <p:spPr bwMode="auto">
          <a:xfrm>
            <a:off x="4829175" y="1885950"/>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10" name="Oval 399"/>
          <p:cNvSpPr>
            <a:spLocks noChangeArrowheads="1"/>
          </p:cNvSpPr>
          <p:nvPr/>
        </p:nvSpPr>
        <p:spPr bwMode="auto">
          <a:xfrm>
            <a:off x="3243263" y="360045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11" name="Oval 400"/>
          <p:cNvSpPr>
            <a:spLocks noChangeArrowheads="1"/>
          </p:cNvSpPr>
          <p:nvPr/>
        </p:nvSpPr>
        <p:spPr bwMode="auto">
          <a:xfrm>
            <a:off x="5324475" y="3967163"/>
            <a:ext cx="55563"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12" name="Oval 401"/>
          <p:cNvSpPr>
            <a:spLocks noChangeArrowheads="1"/>
          </p:cNvSpPr>
          <p:nvPr/>
        </p:nvSpPr>
        <p:spPr bwMode="auto">
          <a:xfrm>
            <a:off x="4573588" y="29194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13" name="Oval 402"/>
          <p:cNvSpPr>
            <a:spLocks noChangeArrowheads="1"/>
          </p:cNvSpPr>
          <p:nvPr/>
        </p:nvSpPr>
        <p:spPr bwMode="auto">
          <a:xfrm>
            <a:off x="6073775" y="255270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14" name="Oval 403"/>
          <p:cNvSpPr>
            <a:spLocks noChangeArrowheads="1"/>
          </p:cNvSpPr>
          <p:nvPr/>
        </p:nvSpPr>
        <p:spPr bwMode="auto">
          <a:xfrm>
            <a:off x="5848350" y="3219450"/>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15" name="Oval 404"/>
          <p:cNvSpPr>
            <a:spLocks noChangeArrowheads="1"/>
          </p:cNvSpPr>
          <p:nvPr/>
        </p:nvSpPr>
        <p:spPr bwMode="auto">
          <a:xfrm>
            <a:off x="2338388" y="38052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16" name="Oval 405"/>
          <p:cNvSpPr>
            <a:spLocks noChangeArrowheads="1"/>
          </p:cNvSpPr>
          <p:nvPr/>
        </p:nvSpPr>
        <p:spPr bwMode="auto">
          <a:xfrm>
            <a:off x="2154238" y="391318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17" name="Oval 406"/>
          <p:cNvSpPr>
            <a:spLocks noChangeArrowheads="1"/>
          </p:cNvSpPr>
          <p:nvPr/>
        </p:nvSpPr>
        <p:spPr bwMode="auto">
          <a:xfrm>
            <a:off x="1900238" y="4416425"/>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18" name="Oval 407"/>
          <p:cNvSpPr>
            <a:spLocks noChangeArrowheads="1"/>
          </p:cNvSpPr>
          <p:nvPr/>
        </p:nvSpPr>
        <p:spPr bwMode="auto">
          <a:xfrm>
            <a:off x="4389438" y="27289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19" name="Oval 409"/>
          <p:cNvSpPr>
            <a:spLocks noChangeArrowheads="1"/>
          </p:cNvSpPr>
          <p:nvPr/>
        </p:nvSpPr>
        <p:spPr bwMode="auto">
          <a:xfrm>
            <a:off x="7121525" y="3436938"/>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20" name="Oval 410"/>
          <p:cNvSpPr>
            <a:spLocks noChangeArrowheads="1"/>
          </p:cNvSpPr>
          <p:nvPr/>
        </p:nvSpPr>
        <p:spPr bwMode="auto">
          <a:xfrm>
            <a:off x="1984375" y="464820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21" name="Oval 411"/>
          <p:cNvSpPr>
            <a:spLocks noChangeArrowheads="1"/>
          </p:cNvSpPr>
          <p:nvPr/>
        </p:nvSpPr>
        <p:spPr bwMode="auto">
          <a:xfrm>
            <a:off x="1927225" y="434816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22" name="Oval 412"/>
          <p:cNvSpPr>
            <a:spLocks noChangeArrowheads="1"/>
          </p:cNvSpPr>
          <p:nvPr/>
        </p:nvSpPr>
        <p:spPr bwMode="auto">
          <a:xfrm>
            <a:off x="7121525" y="3097213"/>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23" name="Oval 413"/>
          <p:cNvSpPr>
            <a:spLocks noChangeArrowheads="1"/>
          </p:cNvSpPr>
          <p:nvPr/>
        </p:nvSpPr>
        <p:spPr bwMode="auto">
          <a:xfrm>
            <a:off x="4106863" y="50149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24" name="Oval 414"/>
          <p:cNvSpPr>
            <a:spLocks noChangeArrowheads="1"/>
          </p:cNvSpPr>
          <p:nvPr/>
        </p:nvSpPr>
        <p:spPr bwMode="auto">
          <a:xfrm>
            <a:off x="1984375" y="42529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25" name="Oval 415"/>
          <p:cNvSpPr>
            <a:spLocks noChangeArrowheads="1"/>
          </p:cNvSpPr>
          <p:nvPr/>
        </p:nvSpPr>
        <p:spPr bwMode="auto">
          <a:xfrm>
            <a:off x="6499225" y="2212975"/>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26" name="Oval 416"/>
          <p:cNvSpPr>
            <a:spLocks noChangeArrowheads="1"/>
          </p:cNvSpPr>
          <p:nvPr/>
        </p:nvSpPr>
        <p:spPr bwMode="auto">
          <a:xfrm>
            <a:off x="3527425" y="1477963"/>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27" name="Oval 417"/>
          <p:cNvSpPr>
            <a:spLocks noChangeArrowheads="1"/>
          </p:cNvSpPr>
          <p:nvPr/>
        </p:nvSpPr>
        <p:spPr bwMode="auto">
          <a:xfrm>
            <a:off x="3838575" y="1463675"/>
            <a:ext cx="55563"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28" name="Oval 418"/>
          <p:cNvSpPr>
            <a:spLocks noChangeArrowheads="1"/>
          </p:cNvSpPr>
          <p:nvPr/>
        </p:nvSpPr>
        <p:spPr bwMode="auto">
          <a:xfrm>
            <a:off x="6499225" y="960438"/>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29" name="Oval 419"/>
          <p:cNvSpPr>
            <a:spLocks noChangeArrowheads="1"/>
          </p:cNvSpPr>
          <p:nvPr/>
        </p:nvSpPr>
        <p:spPr bwMode="auto">
          <a:xfrm>
            <a:off x="3810000" y="3368675"/>
            <a:ext cx="57150"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30" name="Oval 420"/>
          <p:cNvSpPr>
            <a:spLocks noChangeArrowheads="1"/>
          </p:cNvSpPr>
          <p:nvPr/>
        </p:nvSpPr>
        <p:spPr bwMode="auto">
          <a:xfrm>
            <a:off x="3271838" y="198120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31" name="Oval 421"/>
          <p:cNvSpPr>
            <a:spLocks noChangeArrowheads="1"/>
          </p:cNvSpPr>
          <p:nvPr/>
        </p:nvSpPr>
        <p:spPr bwMode="auto">
          <a:xfrm>
            <a:off x="1998663" y="415766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32" name="Oval 422"/>
          <p:cNvSpPr>
            <a:spLocks noChangeArrowheads="1"/>
          </p:cNvSpPr>
          <p:nvPr/>
        </p:nvSpPr>
        <p:spPr bwMode="auto">
          <a:xfrm>
            <a:off x="7164388" y="3871913"/>
            <a:ext cx="55562"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33" name="Oval 423"/>
          <p:cNvSpPr>
            <a:spLocks noChangeArrowheads="1"/>
          </p:cNvSpPr>
          <p:nvPr/>
        </p:nvSpPr>
        <p:spPr bwMode="auto">
          <a:xfrm>
            <a:off x="3271838" y="5083175"/>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34" name="Oval 424"/>
          <p:cNvSpPr>
            <a:spLocks noChangeArrowheads="1"/>
          </p:cNvSpPr>
          <p:nvPr/>
        </p:nvSpPr>
        <p:spPr bwMode="auto">
          <a:xfrm>
            <a:off x="3286125" y="1763713"/>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35" name="Oval 425"/>
          <p:cNvSpPr>
            <a:spLocks noChangeArrowheads="1"/>
          </p:cNvSpPr>
          <p:nvPr/>
        </p:nvSpPr>
        <p:spPr bwMode="auto">
          <a:xfrm>
            <a:off x="2706688" y="3546475"/>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36" name="Oval 426"/>
          <p:cNvSpPr>
            <a:spLocks noChangeArrowheads="1"/>
          </p:cNvSpPr>
          <p:nvPr/>
        </p:nvSpPr>
        <p:spPr bwMode="auto">
          <a:xfrm>
            <a:off x="3300413" y="1558925"/>
            <a:ext cx="57150"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37" name="Oval 427"/>
          <p:cNvSpPr>
            <a:spLocks noChangeArrowheads="1"/>
          </p:cNvSpPr>
          <p:nvPr/>
        </p:nvSpPr>
        <p:spPr bwMode="auto">
          <a:xfrm>
            <a:off x="2663825" y="38052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38" name="Oval 428"/>
          <p:cNvSpPr>
            <a:spLocks noChangeArrowheads="1"/>
          </p:cNvSpPr>
          <p:nvPr/>
        </p:nvSpPr>
        <p:spPr bwMode="auto">
          <a:xfrm>
            <a:off x="3752850" y="353218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39" name="Oval 429"/>
          <p:cNvSpPr>
            <a:spLocks noChangeArrowheads="1"/>
          </p:cNvSpPr>
          <p:nvPr/>
        </p:nvSpPr>
        <p:spPr bwMode="auto">
          <a:xfrm>
            <a:off x="3060700" y="5246688"/>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40" name="Oval 430"/>
          <p:cNvSpPr>
            <a:spLocks noChangeArrowheads="1"/>
          </p:cNvSpPr>
          <p:nvPr/>
        </p:nvSpPr>
        <p:spPr bwMode="auto">
          <a:xfrm>
            <a:off x="2238375" y="472916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41" name="Oval 431"/>
          <p:cNvSpPr>
            <a:spLocks noChangeArrowheads="1"/>
          </p:cNvSpPr>
          <p:nvPr/>
        </p:nvSpPr>
        <p:spPr bwMode="auto">
          <a:xfrm>
            <a:off x="2281238" y="320516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42" name="Oval 432"/>
          <p:cNvSpPr>
            <a:spLocks noChangeArrowheads="1"/>
          </p:cNvSpPr>
          <p:nvPr/>
        </p:nvSpPr>
        <p:spPr bwMode="auto">
          <a:xfrm>
            <a:off x="6681788" y="379095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43" name="Oval 433"/>
          <p:cNvSpPr>
            <a:spLocks noChangeArrowheads="1"/>
          </p:cNvSpPr>
          <p:nvPr/>
        </p:nvSpPr>
        <p:spPr bwMode="auto">
          <a:xfrm>
            <a:off x="3951288" y="5070475"/>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44" name="Oval 434"/>
          <p:cNvSpPr>
            <a:spLocks noChangeArrowheads="1"/>
          </p:cNvSpPr>
          <p:nvPr/>
        </p:nvSpPr>
        <p:spPr bwMode="auto">
          <a:xfrm>
            <a:off x="5267325" y="168116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45" name="Oval 435"/>
          <p:cNvSpPr>
            <a:spLocks noChangeArrowheads="1"/>
          </p:cNvSpPr>
          <p:nvPr/>
        </p:nvSpPr>
        <p:spPr bwMode="auto">
          <a:xfrm>
            <a:off x="2706688" y="4987925"/>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46" name="Oval 436"/>
          <p:cNvSpPr>
            <a:spLocks noChangeArrowheads="1"/>
          </p:cNvSpPr>
          <p:nvPr/>
        </p:nvSpPr>
        <p:spPr bwMode="auto">
          <a:xfrm>
            <a:off x="5564188" y="52054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47" name="Oval 437"/>
          <p:cNvSpPr>
            <a:spLocks noChangeArrowheads="1"/>
          </p:cNvSpPr>
          <p:nvPr/>
        </p:nvSpPr>
        <p:spPr bwMode="auto">
          <a:xfrm>
            <a:off x="3724275" y="5137150"/>
            <a:ext cx="57150"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48" name="Oval 438"/>
          <p:cNvSpPr>
            <a:spLocks noChangeArrowheads="1"/>
          </p:cNvSpPr>
          <p:nvPr/>
        </p:nvSpPr>
        <p:spPr bwMode="auto">
          <a:xfrm>
            <a:off x="2706688" y="5192713"/>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49" name="Oval 439"/>
          <p:cNvSpPr>
            <a:spLocks noChangeArrowheads="1"/>
          </p:cNvSpPr>
          <p:nvPr/>
        </p:nvSpPr>
        <p:spPr bwMode="auto">
          <a:xfrm>
            <a:off x="2154238" y="39957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50" name="Oval 440"/>
          <p:cNvSpPr>
            <a:spLocks noChangeArrowheads="1"/>
          </p:cNvSpPr>
          <p:nvPr/>
        </p:nvSpPr>
        <p:spPr bwMode="auto">
          <a:xfrm>
            <a:off x="6030913" y="332898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51" name="Oval 441"/>
          <p:cNvSpPr>
            <a:spLocks noChangeArrowheads="1"/>
          </p:cNvSpPr>
          <p:nvPr/>
        </p:nvSpPr>
        <p:spPr bwMode="auto">
          <a:xfrm>
            <a:off x="5903913" y="511016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52" name="Oval 442"/>
          <p:cNvSpPr>
            <a:spLocks noChangeArrowheads="1"/>
          </p:cNvSpPr>
          <p:nvPr/>
        </p:nvSpPr>
        <p:spPr bwMode="auto">
          <a:xfrm>
            <a:off x="6229350" y="198120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53" name="Oval 443"/>
          <p:cNvSpPr>
            <a:spLocks noChangeArrowheads="1"/>
          </p:cNvSpPr>
          <p:nvPr/>
        </p:nvSpPr>
        <p:spPr bwMode="auto">
          <a:xfrm>
            <a:off x="2082800" y="407670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54" name="Oval 444"/>
          <p:cNvSpPr>
            <a:spLocks noChangeArrowheads="1"/>
          </p:cNvSpPr>
          <p:nvPr/>
        </p:nvSpPr>
        <p:spPr bwMode="auto">
          <a:xfrm>
            <a:off x="2890838" y="960438"/>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55" name="Oval 445"/>
          <p:cNvSpPr>
            <a:spLocks noChangeArrowheads="1"/>
          </p:cNvSpPr>
          <p:nvPr/>
        </p:nvSpPr>
        <p:spPr bwMode="auto">
          <a:xfrm>
            <a:off x="2960688" y="34369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56" name="Oval 446"/>
          <p:cNvSpPr>
            <a:spLocks noChangeArrowheads="1"/>
          </p:cNvSpPr>
          <p:nvPr/>
        </p:nvSpPr>
        <p:spPr bwMode="auto">
          <a:xfrm>
            <a:off x="3413125" y="5165725"/>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57" name="Oval 447"/>
          <p:cNvSpPr>
            <a:spLocks noChangeArrowheads="1"/>
          </p:cNvSpPr>
          <p:nvPr/>
        </p:nvSpPr>
        <p:spPr bwMode="auto">
          <a:xfrm>
            <a:off x="2508250" y="34242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58" name="Oval 448"/>
          <p:cNvSpPr>
            <a:spLocks noChangeArrowheads="1"/>
          </p:cNvSpPr>
          <p:nvPr/>
        </p:nvSpPr>
        <p:spPr bwMode="auto">
          <a:xfrm>
            <a:off x="5621338" y="1585913"/>
            <a:ext cx="57150"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59" name="Oval 449"/>
          <p:cNvSpPr>
            <a:spLocks noChangeArrowheads="1"/>
          </p:cNvSpPr>
          <p:nvPr/>
        </p:nvSpPr>
        <p:spPr bwMode="auto">
          <a:xfrm>
            <a:off x="2366963" y="2974975"/>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60" name="Oval 450"/>
          <p:cNvSpPr>
            <a:spLocks noChangeArrowheads="1"/>
          </p:cNvSpPr>
          <p:nvPr/>
        </p:nvSpPr>
        <p:spPr bwMode="auto">
          <a:xfrm>
            <a:off x="2493963" y="3790950"/>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61" name="Oval 451"/>
          <p:cNvSpPr>
            <a:spLocks noChangeArrowheads="1"/>
          </p:cNvSpPr>
          <p:nvPr/>
        </p:nvSpPr>
        <p:spPr bwMode="auto">
          <a:xfrm>
            <a:off x="6838950" y="1300163"/>
            <a:ext cx="55563"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62" name="Oval 452"/>
          <p:cNvSpPr>
            <a:spLocks noChangeArrowheads="1"/>
          </p:cNvSpPr>
          <p:nvPr/>
        </p:nvSpPr>
        <p:spPr bwMode="auto">
          <a:xfrm>
            <a:off x="2082800" y="496093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63" name="Oval 453"/>
          <p:cNvSpPr>
            <a:spLocks noChangeArrowheads="1"/>
          </p:cNvSpPr>
          <p:nvPr/>
        </p:nvSpPr>
        <p:spPr bwMode="auto">
          <a:xfrm>
            <a:off x="2395538" y="2674938"/>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64" name="Oval 454"/>
          <p:cNvSpPr>
            <a:spLocks noChangeArrowheads="1"/>
          </p:cNvSpPr>
          <p:nvPr/>
        </p:nvSpPr>
        <p:spPr bwMode="auto">
          <a:xfrm>
            <a:off x="4164013" y="1504950"/>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65" name="Oval 455"/>
          <p:cNvSpPr>
            <a:spLocks noChangeArrowheads="1"/>
          </p:cNvSpPr>
          <p:nvPr/>
        </p:nvSpPr>
        <p:spPr bwMode="auto">
          <a:xfrm>
            <a:off x="5848350" y="3382963"/>
            <a:ext cx="55563"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66" name="Oval 456"/>
          <p:cNvSpPr>
            <a:spLocks noChangeArrowheads="1"/>
          </p:cNvSpPr>
          <p:nvPr/>
        </p:nvSpPr>
        <p:spPr bwMode="auto">
          <a:xfrm>
            <a:off x="2281238" y="3900488"/>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67" name="Oval 457"/>
          <p:cNvSpPr>
            <a:spLocks noChangeArrowheads="1"/>
          </p:cNvSpPr>
          <p:nvPr/>
        </p:nvSpPr>
        <p:spPr bwMode="auto">
          <a:xfrm>
            <a:off x="3541713" y="5041900"/>
            <a:ext cx="55562" cy="55563"/>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68" name="Oval 458"/>
          <p:cNvSpPr>
            <a:spLocks noChangeArrowheads="1"/>
          </p:cNvSpPr>
          <p:nvPr/>
        </p:nvSpPr>
        <p:spPr bwMode="auto">
          <a:xfrm>
            <a:off x="2211388" y="4484688"/>
            <a:ext cx="55562"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69" name="Oval 459"/>
          <p:cNvSpPr>
            <a:spLocks noChangeArrowheads="1"/>
          </p:cNvSpPr>
          <p:nvPr/>
        </p:nvSpPr>
        <p:spPr bwMode="auto">
          <a:xfrm>
            <a:off x="5607050" y="3001963"/>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70" name="Oval 460"/>
          <p:cNvSpPr>
            <a:spLocks noChangeArrowheads="1"/>
          </p:cNvSpPr>
          <p:nvPr/>
        </p:nvSpPr>
        <p:spPr bwMode="auto">
          <a:xfrm>
            <a:off x="5281613" y="5273675"/>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71" name="Oval 461"/>
          <p:cNvSpPr>
            <a:spLocks noChangeArrowheads="1"/>
          </p:cNvSpPr>
          <p:nvPr/>
        </p:nvSpPr>
        <p:spPr bwMode="auto">
          <a:xfrm>
            <a:off x="6159500" y="1681163"/>
            <a:ext cx="55563" cy="55562"/>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72" name="Oval 462"/>
          <p:cNvSpPr>
            <a:spLocks noChangeArrowheads="1"/>
          </p:cNvSpPr>
          <p:nvPr/>
        </p:nvSpPr>
        <p:spPr bwMode="auto">
          <a:xfrm>
            <a:off x="2960688" y="5097463"/>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73" name="Oval 463"/>
          <p:cNvSpPr>
            <a:spLocks noChangeArrowheads="1"/>
          </p:cNvSpPr>
          <p:nvPr/>
        </p:nvSpPr>
        <p:spPr bwMode="auto">
          <a:xfrm>
            <a:off x="2436813" y="4987925"/>
            <a:ext cx="57150" cy="53975"/>
          </a:xfrm>
          <a:prstGeom prst="ellipse">
            <a:avLst/>
          </a:pr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51874" name="Oval 466"/>
          <p:cNvSpPr>
            <a:spLocks noChangeAspect="1" noChangeArrowheads="1"/>
          </p:cNvSpPr>
          <p:nvPr/>
        </p:nvSpPr>
        <p:spPr bwMode="auto">
          <a:xfrm>
            <a:off x="3810000" y="1981200"/>
            <a:ext cx="228600" cy="222250"/>
          </a:xfrm>
          <a:prstGeom prst="ellipse">
            <a:avLst/>
          </a:prstGeom>
          <a:solidFill>
            <a:schemeClr val="bg1"/>
          </a:solidFill>
          <a:ln w="38100">
            <a:solidFill>
              <a:srgbClr val="FF0000"/>
            </a:solidFill>
            <a:prstDash val="sysDot"/>
            <a:round/>
            <a:headEnd/>
            <a:tailEnd/>
          </a:ln>
        </p:spPr>
        <p:txBody>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Tree>
    <p:extLst>
      <p:ext uri="{BB962C8B-B14F-4D97-AF65-F5344CB8AC3E}">
        <p14:creationId xmlns:p14="http://schemas.microsoft.com/office/powerpoint/2010/main" val="55498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0BF73E-CCC6-3547-C48A-DC0EBF4E2F08}"/>
              </a:ext>
            </a:extLst>
          </p:cNvPr>
          <p:cNvSpPr>
            <a:spLocks noGrp="1"/>
          </p:cNvSpPr>
          <p:nvPr>
            <p:ph type="title"/>
          </p:nvPr>
        </p:nvSpPr>
        <p:spPr/>
        <p:txBody>
          <a:bodyPr/>
          <a:lstStyle/>
          <a:p>
            <a:r>
              <a:rPr lang="en-US" altLang="en-US" dirty="0">
                <a:ea typeface="ＭＳ Ｐゴシック" panose="020B0600070205080204" pitchFamily="34" charset="-128"/>
              </a:rPr>
              <a:t>Preferential Attachment Model</a:t>
            </a:r>
            <a:endParaRPr lang="en-US" dirty="0"/>
          </a:p>
        </p:txBody>
      </p:sp>
      <p:sp>
        <p:nvSpPr>
          <p:cNvPr id="8" name="Rectangle 3">
            <a:extLst>
              <a:ext uri="{FF2B5EF4-FFF2-40B4-BE49-F238E27FC236}">
                <a16:creationId xmlns:a16="http://schemas.microsoft.com/office/drawing/2014/main" id="{1D3747FF-727A-5CFB-CE0A-EB832EB53365}"/>
              </a:ext>
            </a:extLst>
          </p:cNvPr>
          <p:cNvSpPr>
            <a:spLocks noGrp="1" noChangeArrowheads="1"/>
          </p:cNvSpPr>
          <p:nvPr>
            <p:ph idx="1"/>
          </p:nvPr>
        </p:nvSpPr>
        <p:spPr>
          <a:xfrm>
            <a:off x="457199" y="1066800"/>
            <a:ext cx="8434873" cy="5318760"/>
          </a:xfrm>
        </p:spPr>
        <p:txBody>
          <a:bodyPr>
            <a:noAutofit/>
          </a:bodyPr>
          <a:lstStyle/>
          <a:p>
            <a:pPr eaLnBrk="1" hangingPunct="1">
              <a:buFont typeface="Courier New" panose="02070309020205020404" pitchFamily="49" charset="0"/>
              <a:buChar char="o"/>
            </a:pPr>
            <a:endParaRPr lang="en-US" altLang="en-US" sz="2000" baseline="30000" dirty="0">
              <a:latin typeface="Arial" panose="020B0604020202020204" pitchFamily="34" charset="0"/>
              <a:ea typeface="ＭＳ Ｐゴシック" panose="020B0600070205080204" pitchFamily="34" charset="-128"/>
              <a:cs typeface="Arial" panose="020B0604020202020204" pitchFamily="34" charset="0"/>
            </a:endParaRPr>
          </a:p>
          <a:p>
            <a:pPr marL="457200" lvl="1" indent="0" eaLnBrk="1" hangingPunct="1">
              <a:buNone/>
            </a:pPr>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The older are richer</a:t>
            </a:r>
          </a:p>
          <a:p>
            <a:pPr lvl="1" eaLnBrk="1" hangingPunct="1">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Nodes accumulate links as time goes on</a:t>
            </a:r>
          </a:p>
          <a:p>
            <a:pPr lvl="1" eaLnBrk="1" hangingPunct="1">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Preferential attachment will prefer wealthier nodes, who tend to be older and had a head start</a:t>
            </a:r>
          </a:p>
          <a:p>
            <a:pPr marL="0" indent="0">
              <a:buNone/>
            </a:pPr>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pPr>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Preferential attachment leads to power law networks…</a:t>
            </a:r>
          </a:p>
          <a:p>
            <a:pPr marL="0" indent="0">
              <a:buNone/>
            </a:pPr>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pPr>
              <a:buFont typeface="Courier New" panose="02070309020205020404" pitchFamily="49" charset="0"/>
              <a:buChar char="o"/>
            </a:pPr>
            <a:r>
              <a:rPr lang="en-US" sz="2000" dirty="0" err="1">
                <a:latin typeface="Arial" panose="020B0604020202020204" pitchFamily="34" charset="0"/>
                <a:cs typeface="Arial" panose="020B0604020202020204" pitchFamily="34" charset="0"/>
              </a:rPr>
              <a:t>Barabási</a:t>
            </a:r>
            <a:r>
              <a:rPr lang="en-US" sz="2000" dirty="0">
                <a:latin typeface="Arial" panose="020B0604020202020204" pitchFamily="34" charset="0"/>
                <a:cs typeface="Arial" panose="020B0604020202020204" pitchFamily="34" charset="0"/>
              </a:rPr>
              <a:t>–Albert (BA) model is an algorithm for generating random scale-free networks using a preferential attachment mechanism</a:t>
            </a:r>
          </a:p>
          <a:p>
            <a:pPr>
              <a:buFont typeface="Courier New" panose="02070309020205020404" pitchFamily="49" charset="0"/>
              <a:buChar char="o"/>
            </a:pPr>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pPr>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BA networks are not clustered</a:t>
            </a:r>
          </a:p>
          <a:p>
            <a:pPr lvl="1" eaLnBrk="1" hangingPunct="1">
              <a:buFont typeface="Courier New" panose="02070309020205020404" pitchFamily="49" charset="0"/>
              <a:buChar char="o"/>
            </a:pPr>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225899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C1EBB6A-2698-C7D2-7875-2EDE7601A971}"/>
              </a:ext>
            </a:extLst>
          </p:cNvPr>
          <p:cNvSpPr txBox="1">
            <a:spLocks noChangeArrowheads="1"/>
          </p:cNvSpPr>
          <p:nvPr/>
        </p:nvSpPr>
        <p:spPr>
          <a:xfrm>
            <a:off x="533400" y="381000"/>
            <a:ext cx="8229600" cy="530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Random Graphs</a:t>
            </a:r>
          </a:p>
        </p:txBody>
      </p:sp>
      <p:sp>
        <p:nvSpPr>
          <p:cNvPr id="2" name="TextBox 1">
            <a:extLst>
              <a:ext uri="{FF2B5EF4-FFF2-40B4-BE49-F238E27FC236}">
                <a16:creationId xmlns:a16="http://schemas.microsoft.com/office/drawing/2014/main" id="{635355E9-8B49-8462-2B99-82C99AA5534C}"/>
              </a:ext>
            </a:extLst>
          </p:cNvPr>
          <p:cNvSpPr txBox="1"/>
          <p:nvPr/>
        </p:nvSpPr>
        <p:spPr>
          <a:xfrm>
            <a:off x="533400" y="1571626"/>
            <a:ext cx="8195320" cy="2308324"/>
          </a:xfrm>
          <a:prstGeom prst="rect">
            <a:avLst/>
          </a:prstGeom>
          <a:noFill/>
        </p:spPr>
        <p:txBody>
          <a:bodyPr wrap="none" rtlCol="0">
            <a:spAutoFit/>
          </a:bodyPr>
          <a:lstStyle/>
          <a:p>
            <a:pPr marL="342900" indent="-342900">
              <a:buFont typeface="Courier New" panose="02070309020205020404" pitchFamily="49" charset="0"/>
              <a:buChar char="o"/>
            </a:pPr>
            <a:r>
              <a:rPr lang="en-US" sz="2400" dirty="0"/>
              <a:t>For example, suppose we flip a coin 3 times. Using the </a:t>
            </a:r>
          </a:p>
          <a:p>
            <a:r>
              <a:rPr lang="en-US" sz="2400" dirty="0"/>
              <a:t>binomial formula we can determine the probability of obtaining </a:t>
            </a:r>
          </a:p>
          <a:p>
            <a:r>
              <a:rPr lang="en-US" sz="2400" dirty="0"/>
              <a:t>0 heads during these 3 flips:</a:t>
            </a:r>
          </a:p>
          <a:p>
            <a:pPr marL="342900" indent="-342900">
              <a:buFont typeface="Courier New" panose="02070309020205020404" pitchFamily="49" charset="0"/>
              <a:buChar char="o"/>
            </a:pPr>
            <a:endParaRPr lang="en-US" sz="2400" dirty="0"/>
          </a:p>
          <a:p>
            <a:endParaRPr lang="en-US" sz="2400" dirty="0"/>
          </a:p>
          <a:p>
            <a:endParaRPr lang="en-US" sz="2400" dirty="0"/>
          </a:p>
        </p:txBody>
      </p:sp>
      <p:pic>
        <p:nvPicPr>
          <p:cNvPr id="6" name="Picture 5">
            <a:extLst>
              <a:ext uri="{FF2B5EF4-FFF2-40B4-BE49-F238E27FC236}">
                <a16:creationId xmlns:a16="http://schemas.microsoft.com/office/drawing/2014/main" id="{2F62F81B-1498-0B6E-52C0-7B7D74B0AE6C}"/>
              </a:ext>
            </a:extLst>
          </p:cNvPr>
          <p:cNvPicPr>
            <a:picLocks noChangeAspect="1"/>
          </p:cNvPicPr>
          <p:nvPr/>
        </p:nvPicPr>
        <p:blipFill>
          <a:blip r:embed="rId2"/>
          <a:stretch>
            <a:fillRect/>
          </a:stretch>
        </p:blipFill>
        <p:spPr>
          <a:xfrm>
            <a:off x="1263650" y="3073400"/>
            <a:ext cx="6616700" cy="711200"/>
          </a:xfrm>
          <a:prstGeom prst="rect">
            <a:avLst/>
          </a:prstGeom>
        </p:spPr>
      </p:pic>
    </p:spTree>
    <p:extLst>
      <p:ext uri="{BB962C8B-B14F-4D97-AF65-F5344CB8AC3E}">
        <p14:creationId xmlns:p14="http://schemas.microsoft.com/office/powerpoint/2010/main" val="4172726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C1EBB6A-2698-C7D2-7875-2EDE7601A971}"/>
              </a:ext>
            </a:extLst>
          </p:cNvPr>
          <p:cNvSpPr txBox="1">
            <a:spLocks noChangeArrowheads="1"/>
          </p:cNvSpPr>
          <p:nvPr/>
        </p:nvSpPr>
        <p:spPr>
          <a:xfrm>
            <a:off x="533400" y="381000"/>
            <a:ext cx="8229600" cy="530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Random Graphs</a:t>
            </a:r>
          </a:p>
        </p:txBody>
      </p:sp>
      <p:sp>
        <p:nvSpPr>
          <p:cNvPr id="2" name="TextBox 1">
            <a:extLst>
              <a:ext uri="{FF2B5EF4-FFF2-40B4-BE49-F238E27FC236}">
                <a16:creationId xmlns:a16="http://schemas.microsoft.com/office/drawing/2014/main" id="{635355E9-8B49-8462-2B99-82C99AA5534C}"/>
              </a:ext>
            </a:extLst>
          </p:cNvPr>
          <p:cNvSpPr txBox="1"/>
          <p:nvPr/>
        </p:nvSpPr>
        <p:spPr>
          <a:xfrm>
            <a:off x="533400" y="1571626"/>
            <a:ext cx="7994753" cy="3046988"/>
          </a:xfrm>
          <a:prstGeom prst="rect">
            <a:avLst/>
          </a:prstGeom>
          <a:noFill/>
        </p:spPr>
        <p:txBody>
          <a:bodyPr wrap="none" rtlCol="0">
            <a:spAutoFit/>
          </a:bodyPr>
          <a:lstStyle/>
          <a:p>
            <a:pPr marL="342900" indent="-342900">
              <a:buFont typeface="Courier New" panose="02070309020205020404" pitchFamily="49" charset="0"/>
              <a:buChar char="o"/>
            </a:pPr>
            <a:r>
              <a:rPr lang="en-US" sz="2400" dirty="0"/>
              <a:t>The </a:t>
            </a:r>
            <a:r>
              <a:rPr lang="en-US" sz="2400" dirty="0">
                <a:solidFill>
                  <a:srgbClr val="FF0000"/>
                </a:solidFill>
              </a:rPr>
              <a:t>Poisson distribution </a:t>
            </a:r>
            <a:r>
              <a:rPr lang="en-US" sz="2400" dirty="0"/>
              <a:t>describes the probability of </a:t>
            </a:r>
          </a:p>
          <a:p>
            <a:r>
              <a:rPr lang="en-US" sz="2400" dirty="0"/>
              <a:t>experiencing k events during a fixed time interval.</a:t>
            </a:r>
          </a:p>
          <a:p>
            <a:endParaRPr lang="en-US" sz="2400" dirty="0"/>
          </a:p>
          <a:p>
            <a:endParaRPr lang="en-US" sz="2400" dirty="0"/>
          </a:p>
          <a:p>
            <a:pPr marL="342900" indent="-342900">
              <a:buFont typeface="Courier New" panose="02070309020205020404" pitchFamily="49" charset="0"/>
              <a:buChar char="o"/>
            </a:pPr>
            <a:r>
              <a:rPr lang="en-US" sz="2400" dirty="0"/>
              <a:t>If a random variable </a:t>
            </a:r>
            <a:r>
              <a:rPr lang="en-US" sz="2400" dirty="0">
                <a:solidFill>
                  <a:srgbClr val="FF0000"/>
                </a:solidFill>
              </a:rPr>
              <a:t>X</a:t>
            </a:r>
            <a:r>
              <a:rPr lang="en-US" sz="2400" dirty="0"/>
              <a:t> follows a </a:t>
            </a:r>
            <a:r>
              <a:rPr lang="en-US" sz="2400" dirty="0">
                <a:solidFill>
                  <a:srgbClr val="FF0000"/>
                </a:solidFill>
              </a:rPr>
              <a:t>Poisson distribution</a:t>
            </a:r>
            <a:r>
              <a:rPr lang="en-US" sz="2400" dirty="0"/>
              <a:t>, then </a:t>
            </a:r>
          </a:p>
          <a:p>
            <a:r>
              <a:rPr lang="en-US" sz="2400" dirty="0"/>
              <a:t>the probability that </a:t>
            </a:r>
            <a:r>
              <a:rPr lang="en-US" sz="2400" dirty="0">
                <a:solidFill>
                  <a:srgbClr val="FF0000"/>
                </a:solidFill>
              </a:rPr>
              <a:t>X = k </a:t>
            </a:r>
            <a:r>
              <a:rPr lang="en-US" sz="2400" dirty="0"/>
              <a:t>events can be found by the following </a:t>
            </a:r>
          </a:p>
          <a:p>
            <a:r>
              <a:rPr lang="en-US" sz="2400" dirty="0"/>
              <a:t>formula:</a:t>
            </a:r>
          </a:p>
          <a:p>
            <a:endParaRPr lang="en-US" sz="2400" dirty="0"/>
          </a:p>
        </p:txBody>
      </p:sp>
      <p:pic>
        <p:nvPicPr>
          <p:cNvPr id="4" name="Picture 3" descr="A picture containing text&#10;&#10;Description automatically generated">
            <a:extLst>
              <a:ext uri="{FF2B5EF4-FFF2-40B4-BE49-F238E27FC236}">
                <a16:creationId xmlns:a16="http://schemas.microsoft.com/office/drawing/2014/main" id="{CA6AF7F6-5E70-3FC7-A764-1EDF28DC9545}"/>
              </a:ext>
            </a:extLst>
          </p:cNvPr>
          <p:cNvPicPr>
            <a:picLocks noChangeAspect="1"/>
          </p:cNvPicPr>
          <p:nvPr/>
        </p:nvPicPr>
        <p:blipFill>
          <a:blip r:embed="rId2"/>
          <a:stretch>
            <a:fillRect/>
          </a:stretch>
        </p:blipFill>
        <p:spPr>
          <a:xfrm>
            <a:off x="2555875" y="4113789"/>
            <a:ext cx="3060700" cy="533400"/>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DE7B063C-BD8A-8F14-DD29-6B4FE3ECC0E2}"/>
              </a:ext>
            </a:extLst>
          </p:cNvPr>
          <p:cNvPicPr>
            <a:picLocks noChangeAspect="1"/>
          </p:cNvPicPr>
          <p:nvPr/>
        </p:nvPicPr>
        <p:blipFill>
          <a:blip r:embed="rId3"/>
          <a:stretch>
            <a:fillRect/>
          </a:stretch>
        </p:blipFill>
        <p:spPr>
          <a:xfrm>
            <a:off x="228600" y="4994275"/>
            <a:ext cx="8839200" cy="1727200"/>
          </a:xfrm>
          <a:prstGeom prst="rect">
            <a:avLst/>
          </a:prstGeom>
        </p:spPr>
      </p:pic>
    </p:spTree>
    <p:extLst>
      <p:ext uri="{BB962C8B-B14F-4D97-AF65-F5344CB8AC3E}">
        <p14:creationId xmlns:p14="http://schemas.microsoft.com/office/powerpoint/2010/main" val="338583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C1EBB6A-2698-C7D2-7875-2EDE7601A971}"/>
              </a:ext>
            </a:extLst>
          </p:cNvPr>
          <p:cNvSpPr txBox="1">
            <a:spLocks noChangeArrowheads="1"/>
          </p:cNvSpPr>
          <p:nvPr/>
        </p:nvSpPr>
        <p:spPr>
          <a:xfrm>
            <a:off x="533400" y="381000"/>
            <a:ext cx="8229600" cy="530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Random Graphs</a:t>
            </a:r>
          </a:p>
        </p:txBody>
      </p:sp>
      <p:sp>
        <p:nvSpPr>
          <p:cNvPr id="2" name="TextBox 1">
            <a:extLst>
              <a:ext uri="{FF2B5EF4-FFF2-40B4-BE49-F238E27FC236}">
                <a16:creationId xmlns:a16="http://schemas.microsoft.com/office/drawing/2014/main" id="{635355E9-8B49-8462-2B99-82C99AA5534C}"/>
              </a:ext>
            </a:extLst>
          </p:cNvPr>
          <p:cNvSpPr txBox="1"/>
          <p:nvPr/>
        </p:nvSpPr>
        <p:spPr>
          <a:xfrm>
            <a:off x="533400" y="1571626"/>
            <a:ext cx="8406468" cy="1200329"/>
          </a:xfrm>
          <a:prstGeom prst="rect">
            <a:avLst/>
          </a:prstGeom>
          <a:noFill/>
        </p:spPr>
        <p:txBody>
          <a:bodyPr wrap="none" rtlCol="0">
            <a:spAutoFit/>
          </a:bodyPr>
          <a:lstStyle/>
          <a:p>
            <a:pPr marL="342900" indent="-342900">
              <a:buFont typeface="Courier New" panose="02070309020205020404" pitchFamily="49" charset="0"/>
              <a:buChar char="o"/>
            </a:pPr>
            <a:r>
              <a:rPr lang="en-US" sz="2400" dirty="0"/>
              <a:t>For example, suppose a hospital experiences an average of </a:t>
            </a:r>
          </a:p>
          <a:p>
            <a:r>
              <a:rPr lang="en-US" sz="2400" dirty="0"/>
              <a:t>2 births per hour. We can use the </a:t>
            </a:r>
            <a:r>
              <a:rPr lang="en-US" sz="2400" dirty="0">
                <a:solidFill>
                  <a:srgbClr val="FF0000"/>
                </a:solidFill>
              </a:rPr>
              <a:t>Poisson distribution </a:t>
            </a:r>
            <a:r>
              <a:rPr lang="en-US" sz="2400" dirty="0"/>
              <a:t>formula to </a:t>
            </a:r>
          </a:p>
          <a:p>
            <a:r>
              <a:rPr lang="en-US" sz="2400" dirty="0"/>
              <a:t>determine the probability of experiencing 3 births in a given hour:</a:t>
            </a:r>
          </a:p>
        </p:txBody>
      </p:sp>
      <p:pic>
        <p:nvPicPr>
          <p:cNvPr id="6" name="Picture 5" descr="A picture containing graphical user interface&#10;&#10;Description automatically generated">
            <a:extLst>
              <a:ext uri="{FF2B5EF4-FFF2-40B4-BE49-F238E27FC236}">
                <a16:creationId xmlns:a16="http://schemas.microsoft.com/office/drawing/2014/main" id="{59868881-E804-0355-A4DA-CD9DCFEF549A}"/>
              </a:ext>
            </a:extLst>
          </p:cNvPr>
          <p:cNvPicPr>
            <a:picLocks noChangeAspect="1"/>
          </p:cNvPicPr>
          <p:nvPr/>
        </p:nvPicPr>
        <p:blipFill>
          <a:blip r:embed="rId2"/>
          <a:stretch>
            <a:fillRect/>
          </a:stretch>
        </p:blipFill>
        <p:spPr>
          <a:xfrm>
            <a:off x="2235200" y="3073400"/>
            <a:ext cx="4673600" cy="711200"/>
          </a:xfrm>
          <a:prstGeom prst="rect">
            <a:avLst/>
          </a:prstGeom>
        </p:spPr>
      </p:pic>
    </p:spTree>
    <p:extLst>
      <p:ext uri="{BB962C8B-B14F-4D97-AF65-F5344CB8AC3E}">
        <p14:creationId xmlns:p14="http://schemas.microsoft.com/office/powerpoint/2010/main" val="2323079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C1EBB6A-2698-C7D2-7875-2EDE7601A971}"/>
              </a:ext>
            </a:extLst>
          </p:cNvPr>
          <p:cNvSpPr txBox="1">
            <a:spLocks noChangeArrowheads="1"/>
          </p:cNvSpPr>
          <p:nvPr/>
        </p:nvSpPr>
        <p:spPr>
          <a:xfrm>
            <a:off x="533400" y="381000"/>
            <a:ext cx="8229600" cy="530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Random Graphs</a:t>
            </a:r>
          </a:p>
        </p:txBody>
      </p:sp>
      <p:sp>
        <p:nvSpPr>
          <p:cNvPr id="8" name="Rectangle 2">
            <a:extLst>
              <a:ext uri="{FF2B5EF4-FFF2-40B4-BE49-F238E27FC236}">
                <a16:creationId xmlns:a16="http://schemas.microsoft.com/office/drawing/2014/main" id="{C26B7D97-DA93-BF44-9C22-49F61F769B79}"/>
              </a:ext>
            </a:extLst>
          </p:cNvPr>
          <p:cNvSpPr>
            <a:spLocks/>
          </p:cNvSpPr>
          <p:nvPr/>
        </p:nvSpPr>
        <p:spPr bwMode="auto">
          <a:xfrm>
            <a:off x="444500" y="1457325"/>
            <a:ext cx="81772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1748" bIns="0">
            <a:spAutoFit/>
          </a:bodyPr>
          <a:lstStyle>
            <a:lvl1pPr marL="3016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Clr>
                <a:srgbClr val="CC0000"/>
              </a:buClr>
              <a:buFontTx/>
              <a:buNone/>
            </a:pPr>
            <a:r>
              <a:rPr lang="en-US" altLang="en-US" sz="2400" b="1" i="1">
                <a:solidFill>
                  <a:srgbClr val="FF0000"/>
                </a:solidFill>
                <a:cs typeface="Calibri" panose="020F0502020204030204" pitchFamily="34" charset="0"/>
                <a:sym typeface="Trebuchet MS" panose="020B0703020202090204" pitchFamily="34" charset="0"/>
              </a:rPr>
              <a:t>P(L)</a:t>
            </a:r>
            <a:r>
              <a:rPr lang="en-US" altLang="en-US" sz="2400">
                <a:solidFill>
                  <a:srgbClr val="000000"/>
                </a:solidFill>
                <a:cs typeface="Calibri" panose="020F0502020204030204" pitchFamily="34" charset="0"/>
                <a:sym typeface="Trebuchet MS" panose="020B0703020202090204" pitchFamily="34" charset="0"/>
              </a:rPr>
              <a:t>: the probability to have exactly </a:t>
            </a:r>
            <a:r>
              <a:rPr lang="en-US" altLang="en-US" sz="2400" i="1">
                <a:solidFill>
                  <a:srgbClr val="000000"/>
                </a:solidFill>
                <a:cs typeface="Calibri" panose="020F0502020204030204" pitchFamily="34" charset="0"/>
                <a:sym typeface="Trebuchet MS" panose="020B0703020202090204" pitchFamily="34" charset="0"/>
              </a:rPr>
              <a:t>L</a:t>
            </a:r>
            <a:r>
              <a:rPr lang="en-US" altLang="en-US" sz="2400">
                <a:solidFill>
                  <a:srgbClr val="000000"/>
                </a:solidFill>
                <a:cs typeface="Calibri" panose="020F0502020204030204" pitchFamily="34" charset="0"/>
                <a:sym typeface="Trebuchet MS" panose="020B0703020202090204" pitchFamily="34" charset="0"/>
              </a:rPr>
              <a:t> links in a network of </a:t>
            </a:r>
            <a:r>
              <a:rPr lang="en-US" altLang="en-US" sz="2400" i="1">
                <a:solidFill>
                  <a:srgbClr val="000000"/>
                </a:solidFill>
                <a:cs typeface="Calibri" panose="020F0502020204030204" pitchFamily="34" charset="0"/>
                <a:sym typeface="Trebuchet MS" panose="020B0703020202090204" pitchFamily="34" charset="0"/>
              </a:rPr>
              <a:t>N</a:t>
            </a:r>
            <a:r>
              <a:rPr lang="en-US" altLang="en-US" sz="2400">
                <a:solidFill>
                  <a:srgbClr val="000000"/>
                </a:solidFill>
                <a:cs typeface="Calibri" panose="020F0502020204030204" pitchFamily="34" charset="0"/>
                <a:sym typeface="Trebuchet MS" panose="020B0703020202090204" pitchFamily="34" charset="0"/>
              </a:rPr>
              <a:t> nodes and probability </a:t>
            </a:r>
            <a:r>
              <a:rPr lang="en-US" altLang="en-US" sz="2400" i="1">
                <a:solidFill>
                  <a:srgbClr val="000000"/>
                </a:solidFill>
                <a:cs typeface="Calibri" panose="020F0502020204030204" pitchFamily="34" charset="0"/>
                <a:sym typeface="Trebuchet MS" panose="020B0703020202090204" pitchFamily="34" charset="0"/>
              </a:rPr>
              <a:t>p</a:t>
            </a:r>
            <a:r>
              <a:rPr lang="en-US" altLang="en-US" sz="2400">
                <a:solidFill>
                  <a:srgbClr val="000000"/>
                </a:solidFill>
                <a:cs typeface="Calibri" panose="020F0502020204030204" pitchFamily="34" charset="0"/>
                <a:sym typeface="Trebuchet MS" panose="020B0703020202090204" pitchFamily="34" charset="0"/>
              </a:rPr>
              <a:t>:</a:t>
            </a:r>
          </a:p>
        </p:txBody>
      </p:sp>
      <p:graphicFrame>
        <p:nvGraphicFramePr>
          <p:cNvPr id="9" name="Object 2">
            <a:extLst>
              <a:ext uri="{FF2B5EF4-FFF2-40B4-BE49-F238E27FC236}">
                <a16:creationId xmlns:a16="http://schemas.microsoft.com/office/drawing/2014/main" id="{0B35153C-A0A6-21D1-FE39-299DC1D3136B}"/>
              </a:ext>
            </a:extLst>
          </p:cNvPr>
          <p:cNvGraphicFramePr>
            <a:graphicFrameLocks noChangeAspect="1"/>
          </p:cNvGraphicFramePr>
          <p:nvPr>
            <p:extLst>
              <p:ext uri="{D42A27DB-BD31-4B8C-83A1-F6EECF244321}">
                <p14:modId xmlns:p14="http://schemas.microsoft.com/office/powerpoint/2010/main" val="3739711613"/>
              </p:ext>
            </p:extLst>
          </p:nvPr>
        </p:nvGraphicFramePr>
        <p:xfrm>
          <a:off x="506406" y="3625855"/>
          <a:ext cx="3035300" cy="1062037"/>
        </p:xfrm>
        <a:graphic>
          <a:graphicData uri="http://schemas.openxmlformats.org/presentationml/2006/ole">
            <mc:AlternateContent xmlns:mc="http://schemas.openxmlformats.org/markup-compatibility/2006">
              <mc:Choice xmlns:v="urn:schemas-microsoft-com:vml" Requires="v">
                <p:oleObj name="Equation" r:id="rId2" imgW="1803400" imgH="635000" progId="Equation.3">
                  <p:embed/>
                </p:oleObj>
              </mc:Choice>
              <mc:Fallback>
                <p:oleObj name="Equation" r:id="rId2" imgW="1803400" imgH="635000" progId="Equation.3">
                  <p:embed/>
                  <p:pic>
                    <p:nvPicPr>
                      <p:cNvPr id="7" name="Object 2">
                        <a:extLst>
                          <a:ext uri="{FF2B5EF4-FFF2-40B4-BE49-F238E27FC236}">
                            <a16:creationId xmlns:a16="http://schemas.microsoft.com/office/drawing/2014/main" id="{26EE160A-7B60-D43A-D070-07C352553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06" y="3625855"/>
                        <a:ext cx="3035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7">
            <a:extLst>
              <a:ext uri="{FF2B5EF4-FFF2-40B4-BE49-F238E27FC236}">
                <a16:creationId xmlns:a16="http://schemas.microsoft.com/office/drawing/2014/main" id="{970F5FA9-0264-722A-3F93-02992753E521}"/>
              </a:ext>
            </a:extLst>
          </p:cNvPr>
          <p:cNvSpPr txBox="1">
            <a:spLocks noChangeArrowheads="1"/>
          </p:cNvSpPr>
          <p:nvPr/>
        </p:nvSpPr>
        <p:spPr bwMode="auto">
          <a:xfrm>
            <a:off x="2055020" y="2578726"/>
            <a:ext cx="70739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dirty="0">
                <a:solidFill>
                  <a:srgbClr val="FF0000"/>
                </a:solidFill>
                <a:cs typeface="Calibri" panose="020F0502020204030204" pitchFamily="34" charset="0"/>
              </a:rPr>
              <a:t>The maximum number of links in a network of N nodes.</a:t>
            </a:r>
          </a:p>
        </p:txBody>
      </p:sp>
      <p:sp>
        <p:nvSpPr>
          <p:cNvPr id="11" name="TextBox 8">
            <a:extLst>
              <a:ext uri="{FF2B5EF4-FFF2-40B4-BE49-F238E27FC236}">
                <a16:creationId xmlns:a16="http://schemas.microsoft.com/office/drawing/2014/main" id="{65EEE378-AD9D-8BDD-533C-F105FACE2071}"/>
              </a:ext>
            </a:extLst>
          </p:cNvPr>
          <p:cNvSpPr txBox="1">
            <a:spLocks noChangeArrowheads="1"/>
          </p:cNvSpPr>
          <p:nvPr/>
        </p:nvSpPr>
        <p:spPr bwMode="auto">
          <a:xfrm>
            <a:off x="303206" y="4951417"/>
            <a:ext cx="29860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sz="2400">
                <a:solidFill>
                  <a:srgbClr val="FF0000"/>
                </a:solidFill>
                <a:cs typeface="Calibri" panose="020F0502020204030204" pitchFamily="34" charset="0"/>
              </a:rPr>
              <a:t>Number of different ways we can choose L links among all potential links.</a:t>
            </a:r>
          </a:p>
        </p:txBody>
      </p:sp>
      <p:cxnSp>
        <p:nvCxnSpPr>
          <p:cNvPr id="12" name="Straight Arrow Connector 11">
            <a:extLst>
              <a:ext uri="{FF2B5EF4-FFF2-40B4-BE49-F238E27FC236}">
                <a16:creationId xmlns:a16="http://schemas.microsoft.com/office/drawing/2014/main" id="{E0F807AB-C1D5-B02A-2827-61280285AD2C}"/>
              </a:ext>
            </a:extLst>
          </p:cNvPr>
          <p:cNvCxnSpPr>
            <a:cxnSpLocks/>
            <a:stCxn id="10" idx="1"/>
          </p:cNvCxnSpPr>
          <p:nvPr/>
        </p:nvCxnSpPr>
        <p:spPr>
          <a:xfrm flipH="1">
            <a:off x="1556545" y="2809559"/>
            <a:ext cx="498475" cy="78945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Right Brace 13">
            <a:extLst>
              <a:ext uri="{FF2B5EF4-FFF2-40B4-BE49-F238E27FC236}">
                <a16:creationId xmlns:a16="http://schemas.microsoft.com/office/drawing/2014/main" id="{60FEBCFA-A803-D82A-5F62-0BB88B0BCE30}"/>
              </a:ext>
            </a:extLst>
          </p:cNvPr>
          <p:cNvSpPr>
            <a:spLocks/>
          </p:cNvSpPr>
          <p:nvPr/>
        </p:nvSpPr>
        <p:spPr bwMode="auto">
          <a:xfrm rot="5400000">
            <a:off x="1462081" y="4459292"/>
            <a:ext cx="263525" cy="739775"/>
          </a:xfrm>
          <a:prstGeom prst="rightBrace">
            <a:avLst>
              <a:gd name="adj1" fmla="val 8331"/>
              <a:gd name="adj2" fmla="val 48722"/>
            </a:avLst>
          </a:prstGeom>
          <a:noFill/>
          <a:ln w="25400">
            <a:solidFill>
              <a:srgbClr val="FF0000"/>
            </a:solidFill>
            <a:round/>
            <a:headEnd/>
            <a:tailEnd/>
          </a:ln>
          <a:effectLst>
            <a:outerShdw blurRad="40000" dist="20000" dir="5400000" rotWithShape="0">
              <a:srgbClr val="808080">
                <a:alpha val="37999"/>
              </a:srgbClr>
            </a:outerShd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defRPr/>
            </a:pPr>
            <a:endParaRPr lang="hu-HU" altLang="en-US" sz="2400">
              <a:cs typeface="Calibri" panose="020F0502020204030204" pitchFamily="34" charset="0"/>
            </a:endParaRPr>
          </a:p>
        </p:txBody>
      </p:sp>
      <p:sp>
        <p:nvSpPr>
          <p:cNvPr id="15" name="TextBox 10">
            <a:extLst>
              <a:ext uri="{FF2B5EF4-FFF2-40B4-BE49-F238E27FC236}">
                <a16:creationId xmlns:a16="http://schemas.microsoft.com/office/drawing/2014/main" id="{6EF950E2-9939-DDB1-9240-9781A50E88C5}"/>
              </a:ext>
            </a:extLst>
          </p:cNvPr>
          <p:cNvSpPr txBox="1">
            <a:spLocks noChangeArrowheads="1"/>
          </p:cNvSpPr>
          <p:nvPr/>
        </p:nvSpPr>
        <p:spPr bwMode="auto">
          <a:xfrm>
            <a:off x="5591973" y="3205731"/>
            <a:ext cx="30297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hu-HU" altLang="en-US" sz="2400" dirty="0" err="1">
                <a:cs typeface="Calibri" panose="020F0502020204030204" pitchFamily="34" charset="0"/>
              </a:rPr>
              <a:t>Binomial</a:t>
            </a:r>
            <a:r>
              <a:rPr lang="hu-HU" altLang="en-US" sz="2400" dirty="0">
                <a:cs typeface="Calibri" panose="020F0502020204030204" pitchFamily="34" charset="0"/>
              </a:rPr>
              <a:t> </a:t>
            </a:r>
            <a:r>
              <a:rPr lang="hu-HU" altLang="en-US" sz="2400" dirty="0" err="1">
                <a:cs typeface="Calibri" panose="020F0502020204030204" pitchFamily="34" charset="0"/>
              </a:rPr>
              <a:t>distribution</a:t>
            </a:r>
            <a:r>
              <a:rPr lang="hu-HU" altLang="en-US" sz="2400" dirty="0">
                <a:cs typeface="Calibri" panose="020F0502020204030204" pitchFamily="34" charset="0"/>
              </a:rPr>
              <a:t>...</a:t>
            </a:r>
          </a:p>
        </p:txBody>
      </p:sp>
      <p:pic>
        <p:nvPicPr>
          <p:cNvPr id="22" name="Picture 21" descr="Text&#10;&#10;Description automatically generated">
            <a:extLst>
              <a:ext uri="{FF2B5EF4-FFF2-40B4-BE49-F238E27FC236}">
                <a16:creationId xmlns:a16="http://schemas.microsoft.com/office/drawing/2014/main" id="{63DE30DD-E29A-CFA5-5E5F-23A3E5CD17B7}"/>
              </a:ext>
            </a:extLst>
          </p:cNvPr>
          <p:cNvPicPr>
            <a:picLocks noChangeAspect="1"/>
          </p:cNvPicPr>
          <p:nvPr/>
        </p:nvPicPr>
        <p:blipFill>
          <a:blip r:embed="rId4"/>
          <a:stretch>
            <a:fillRect/>
          </a:stretch>
        </p:blipFill>
        <p:spPr>
          <a:xfrm>
            <a:off x="5277338" y="3609245"/>
            <a:ext cx="3344375" cy="3045954"/>
          </a:xfrm>
          <a:prstGeom prst="rect">
            <a:avLst/>
          </a:prstGeom>
        </p:spPr>
      </p:pic>
    </p:spTree>
    <p:extLst>
      <p:ext uri="{BB962C8B-B14F-4D97-AF65-F5344CB8AC3E}">
        <p14:creationId xmlns:p14="http://schemas.microsoft.com/office/powerpoint/2010/main" val="385184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90" name="Picture 18" descr="a.png">
            <a:extLst>
              <a:ext uri="{FF2B5EF4-FFF2-40B4-BE49-F238E27FC236}">
                <a16:creationId xmlns:a16="http://schemas.microsoft.com/office/drawing/2014/main" id="{F9E1229E-49B6-944F-4D53-E6F5A319A4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2013" y="2720705"/>
            <a:ext cx="3095626" cy="231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7" name="Subtitle 2">
            <a:extLst>
              <a:ext uri="{FF2B5EF4-FFF2-40B4-BE49-F238E27FC236}">
                <a16:creationId xmlns:a16="http://schemas.microsoft.com/office/drawing/2014/main" id="{8B8447C1-5C9A-7941-AF74-9E45E62CA5F8}"/>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a:solidFill>
                  <a:schemeClr val="bg1"/>
                </a:solidFill>
                <a:latin typeface="Helvetica" pitchFamily="2" charset="0"/>
              </a:rPr>
              <a:t>DEGREE DISTRIBUTION OF A RANDOM GRAPH</a:t>
            </a:r>
          </a:p>
        </p:txBody>
      </p:sp>
      <p:sp>
        <p:nvSpPr>
          <p:cNvPr id="50178" name="TextBox 3">
            <a:extLst>
              <a:ext uri="{FF2B5EF4-FFF2-40B4-BE49-F238E27FC236}">
                <a16:creationId xmlns:a16="http://schemas.microsoft.com/office/drawing/2014/main" id="{71CBC19B-B939-6A1A-A311-948085C1185B}"/>
              </a:ext>
            </a:extLst>
          </p:cNvPr>
          <p:cNvSpPr txBox="1">
            <a:spLocks noChangeArrowheads="1"/>
          </p:cNvSpPr>
          <p:nvPr/>
        </p:nvSpPr>
        <p:spPr bwMode="auto">
          <a:xfrm>
            <a:off x="6375400" y="6357941"/>
            <a:ext cx="269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900" b="1" dirty="0">
                <a:solidFill>
                  <a:srgbClr val="A6A6A6"/>
                </a:solidFill>
                <a:latin typeface="Helvetica" pitchFamily="2" charset="0"/>
              </a:rPr>
              <a:t>Network Science: Random Graphs </a:t>
            </a:r>
            <a:endParaRPr lang="en-US" altLang="en-US" sz="600" i="1" dirty="0">
              <a:solidFill>
                <a:srgbClr val="A6A6A6"/>
              </a:solidFill>
              <a:latin typeface="Helvetica" pitchFamily="2" charset="0"/>
            </a:endParaRPr>
          </a:p>
        </p:txBody>
      </p:sp>
      <p:sp>
        <p:nvSpPr>
          <p:cNvPr id="18" name="Rectangle 25">
            <a:extLst>
              <a:ext uri="{FF2B5EF4-FFF2-40B4-BE49-F238E27FC236}">
                <a16:creationId xmlns:a16="http://schemas.microsoft.com/office/drawing/2014/main" id="{FA05E729-BD8A-FAEB-F285-20078CD4B72C}"/>
              </a:ext>
            </a:extLst>
          </p:cNvPr>
          <p:cNvSpPr>
            <a:spLocks noChangeArrowheads="1"/>
          </p:cNvSpPr>
          <p:nvPr/>
        </p:nvSpPr>
        <p:spPr bwMode="auto">
          <a:xfrm>
            <a:off x="382588" y="5202238"/>
            <a:ext cx="835501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sz="2400" dirty="0">
                <a:solidFill>
                  <a:srgbClr val="000000"/>
                </a:solidFill>
                <a:cs typeface="Calibri" panose="020F0502020204030204" pitchFamily="34" charset="0"/>
                <a:sym typeface="Trebuchet MS" panose="020B0703020202090204" pitchFamily="34" charset="0"/>
              </a:rPr>
              <a:t>As the network size increases, the distribution becomes increasingly narrow—we are increasingly confident that the degree of a node is in the vicinity of &lt;k&gt;.</a:t>
            </a:r>
          </a:p>
        </p:txBody>
      </p:sp>
      <p:sp>
        <p:nvSpPr>
          <p:cNvPr id="26633" name="Text Box 8">
            <a:extLst>
              <a:ext uri="{FF2B5EF4-FFF2-40B4-BE49-F238E27FC236}">
                <a16:creationId xmlns:a16="http://schemas.microsoft.com/office/drawing/2014/main" id="{321BCAF3-A088-04C2-A856-BEC9AD043EF1}"/>
              </a:ext>
            </a:extLst>
          </p:cNvPr>
          <p:cNvSpPr txBox="1">
            <a:spLocks noChangeArrowheads="1"/>
          </p:cNvSpPr>
          <p:nvPr/>
        </p:nvSpPr>
        <p:spPr bwMode="auto">
          <a:xfrm>
            <a:off x="382588" y="2628901"/>
            <a:ext cx="13620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000" dirty="0">
                <a:cs typeface="Calibri" panose="020F0502020204030204" pitchFamily="34" charset="0"/>
              </a:rPr>
              <a:t>Select k </a:t>
            </a:r>
          </a:p>
          <a:p>
            <a:pPr eaLnBrk="1" hangingPunct="1">
              <a:spcBef>
                <a:spcPct val="0"/>
              </a:spcBef>
              <a:buFontTx/>
              <a:buNone/>
            </a:pPr>
            <a:r>
              <a:rPr lang="en-US" altLang="en-US" sz="2000" dirty="0">
                <a:cs typeface="Calibri" panose="020F0502020204030204" pitchFamily="34" charset="0"/>
              </a:rPr>
              <a:t>nodes from N-1</a:t>
            </a:r>
          </a:p>
        </p:txBody>
      </p:sp>
      <p:sp>
        <p:nvSpPr>
          <p:cNvPr id="26634" name="Text Box 9">
            <a:extLst>
              <a:ext uri="{FF2B5EF4-FFF2-40B4-BE49-F238E27FC236}">
                <a16:creationId xmlns:a16="http://schemas.microsoft.com/office/drawing/2014/main" id="{5AA1C889-9D73-1EAD-6B1E-DE88C046E17D}"/>
              </a:ext>
            </a:extLst>
          </p:cNvPr>
          <p:cNvSpPr txBox="1">
            <a:spLocks noChangeArrowheads="1"/>
          </p:cNvSpPr>
          <p:nvPr/>
        </p:nvSpPr>
        <p:spPr bwMode="auto">
          <a:xfrm>
            <a:off x="2198688" y="2859088"/>
            <a:ext cx="1687512" cy="101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lnSpc>
                <a:spcPct val="0"/>
              </a:lnSpc>
              <a:spcBef>
                <a:spcPct val="0"/>
              </a:spcBef>
              <a:buFontTx/>
              <a:buChar char="•"/>
            </a:pPr>
            <a:endParaRPr lang="en-US" altLang="en-US" sz="2000" dirty="0">
              <a:cs typeface="Calibri" panose="020F0502020204030204" pitchFamily="34" charset="0"/>
            </a:endParaRPr>
          </a:p>
          <a:p>
            <a:pPr eaLnBrk="1" hangingPunct="1">
              <a:spcBef>
                <a:spcPct val="0"/>
              </a:spcBef>
              <a:buFontTx/>
              <a:buNone/>
            </a:pPr>
            <a:r>
              <a:rPr lang="en-US" altLang="en-US" sz="2000" dirty="0">
                <a:cs typeface="Calibri" panose="020F0502020204030204" pitchFamily="34" charset="0"/>
              </a:rPr>
              <a:t>probability of </a:t>
            </a:r>
          </a:p>
          <a:p>
            <a:pPr eaLnBrk="1" hangingPunct="1">
              <a:spcBef>
                <a:spcPct val="0"/>
              </a:spcBef>
              <a:buFontTx/>
              <a:buNone/>
            </a:pPr>
            <a:r>
              <a:rPr lang="en-US" altLang="en-US" sz="2000" dirty="0">
                <a:cs typeface="Calibri" panose="020F0502020204030204" pitchFamily="34" charset="0"/>
              </a:rPr>
              <a:t>having </a:t>
            </a:r>
            <a:r>
              <a:rPr lang="en-US" altLang="en-US" sz="2000" i="1" dirty="0">
                <a:cs typeface="Calibri" panose="020F0502020204030204" pitchFamily="34" charset="0"/>
              </a:rPr>
              <a:t>k</a:t>
            </a:r>
            <a:r>
              <a:rPr lang="en-US" altLang="en-US" sz="2000" dirty="0">
                <a:cs typeface="Calibri" panose="020F0502020204030204" pitchFamily="34" charset="0"/>
              </a:rPr>
              <a:t> edges</a:t>
            </a:r>
          </a:p>
        </p:txBody>
      </p:sp>
      <p:sp>
        <p:nvSpPr>
          <p:cNvPr id="26635" name="Text Box 10">
            <a:extLst>
              <a:ext uri="{FF2B5EF4-FFF2-40B4-BE49-F238E27FC236}">
                <a16:creationId xmlns:a16="http://schemas.microsoft.com/office/drawing/2014/main" id="{EB747458-5733-3BAE-1365-00802BAC36DC}"/>
              </a:ext>
            </a:extLst>
          </p:cNvPr>
          <p:cNvSpPr txBox="1">
            <a:spLocks noChangeArrowheads="1"/>
          </p:cNvSpPr>
          <p:nvPr/>
        </p:nvSpPr>
        <p:spPr bwMode="auto">
          <a:xfrm>
            <a:off x="4340225" y="2552701"/>
            <a:ext cx="1611313" cy="101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lnSpc>
                <a:spcPct val="0"/>
              </a:lnSpc>
              <a:spcBef>
                <a:spcPct val="0"/>
              </a:spcBef>
              <a:buFontTx/>
              <a:buChar char="•"/>
            </a:pPr>
            <a:endParaRPr lang="en-US" altLang="en-US" sz="2000" dirty="0">
              <a:cs typeface="Calibri" panose="020F0502020204030204" pitchFamily="34" charset="0"/>
            </a:endParaRPr>
          </a:p>
          <a:p>
            <a:pPr eaLnBrk="1" hangingPunct="1">
              <a:spcBef>
                <a:spcPct val="0"/>
              </a:spcBef>
              <a:buFontTx/>
              <a:buNone/>
            </a:pPr>
            <a:r>
              <a:rPr lang="en-US" altLang="en-US" sz="2000" dirty="0">
                <a:cs typeface="Calibri" panose="020F0502020204030204" pitchFamily="34" charset="0"/>
              </a:rPr>
              <a:t>probability of </a:t>
            </a:r>
          </a:p>
          <a:p>
            <a:pPr eaLnBrk="1" hangingPunct="1">
              <a:spcBef>
                <a:spcPct val="0"/>
              </a:spcBef>
              <a:buFontTx/>
              <a:buNone/>
            </a:pPr>
            <a:r>
              <a:rPr lang="en-US" altLang="en-US" sz="2000" dirty="0">
                <a:cs typeface="Calibri" panose="020F0502020204030204" pitchFamily="34" charset="0"/>
              </a:rPr>
              <a:t>missing N-1-k</a:t>
            </a:r>
          </a:p>
          <a:p>
            <a:pPr eaLnBrk="1" hangingPunct="1">
              <a:spcBef>
                <a:spcPct val="0"/>
              </a:spcBef>
              <a:buFontTx/>
              <a:buNone/>
            </a:pPr>
            <a:r>
              <a:rPr lang="en-US" altLang="en-US" sz="2000" dirty="0">
                <a:cs typeface="Calibri" panose="020F0502020204030204" pitchFamily="34" charset="0"/>
              </a:rPr>
              <a:t>edges</a:t>
            </a:r>
          </a:p>
        </p:txBody>
      </p:sp>
      <p:sp>
        <p:nvSpPr>
          <p:cNvPr id="26636" name="Line 11">
            <a:extLst>
              <a:ext uri="{FF2B5EF4-FFF2-40B4-BE49-F238E27FC236}">
                <a16:creationId xmlns:a16="http://schemas.microsoft.com/office/drawing/2014/main" id="{D7FB397A-C7F0-A2C3-5688-1646299E1792}"/>
              </a:ext>
            </a:extLst>
          </p:cNvPr>
          <p:cNvSpPr>
            <a:spLocks noChangeShapeType="1"/>
          </p:cNvSpPr>
          <p:nvPr/>
        </p:nvSpPr>
        <p:spPr bwMode="auto">
          <a:xfrm flipV="1">
            <a:off x="1181099" y="2171700"/>
            <a:ext cx="152400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26637" name="Line 12">
            <a:extLst>
              <a:ext uri="{FF2B5EF4-FFF2-40B4-BE49-F238E27FC236}">
                <a16:creationId xmlns:a16="http://schemas.microsoft.com/office/drawing/2014/main" id="{40083476-92A5-64E6-1D2D-FCC76F6F9458}"/>
              </a:ext>
            </a:extLst>
          </p:cNvPr>
          <p:cNvSpPr>
            <a:spLocks noChangeShapeType="1"/>
          </p:cNvSpPr>
          <p:nvPr/>
        </p:nvSpPr>
        <p:spPr bwMode="auto">
          <a:xfrm flipV="1">
            <a:off x="2828924" y="2114550"/>
            <a:ext cx="609600" cy="762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6638" name="Line 13">
            <a:extLst>
              <a:ext uri="{FF2B5EF4-FFF2-40B4-BE49-F238E27FC236}">
                <a16:creationId xmlns:a16="http://schemas.microsoft.com/office/drawing/2014/main" id="{071F4C58-A572-D3A3-692B-C328AAD59B56}"/>
              </a:ext>
            </a:extLst>
          </p:cNvPr>
          <p:cNvSpPr>
            <a:spLocks noChangeShapeType="1"/>
          </p:cNvSpPr>
          <p:nvPr/>
        </p:nvSpPr>
        <p:spPr bwMode="auto">
          <a:xfrm flipH="1" flipV="1">
            <a:off x="4124324" y="2190750"/>
            <a:ext cx="838200" cy="381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aphicFrame>
        <p:nvGraphicFramePr>
          <p:cNvPr id="13" name="Object 2">
            <a:extLst>
              <a:ext uri="{FF2B5EF4-FFF2-40B4-BE49-F238E27FC236}">
                <a16:creationId xmlns:a16="http://schemas.microsoft.com/office/drawing/2014/main" id="{9B7FF2EB-4B24-0A0A-83A1-CAB78A49B7ED}"/>
              </a:ext>
            </a:extLst>
          </p:cNvPr>
          <p:cNvGraphicFramePr>
            <a:graphicFrameLocks noChangeAspect="1"/>
          </p:cNvGraphicFramePr>
          <p:nvPr/>
        </p:nvGraphicFramePr>
        <p:xfrm>
          <a:off x="1924049" y="1539875"/>
          <a:ext cx="2954338" cy="679450"/>
        </p:xfrm>
        <a:graphic>
          <a:graphicData uri="http://schemas.openxmlformats.org/presentationml/2006/ole">
            <mc:AlternateContent xmlns:mc="http://schemas.openxmlformats.org/markup-compatibility/2006">
              <mc:Choice xmlns:v="urn:schemas-microsoft-com:vml" Requires="v">
                <p:oleObj name="Equation" r:id="rId3" imgW="1778000" imgH="444500" progId="Equation.3">
                  <p:embed/>
                </p:oleObj>
              </mc:Choice>
              <mc:Fallback>
                <p:oleObj name="Equation" r:id="rId3" imgW="1778000" imgH="444500" progId="Equation.3">
                  <p:embed/>
                  <p:pic>
                    <p:nvPicPr>
                      <p:cNvPr id="13" name="Object 2">
                        <a:extLst>
                          <a:ext uri="{FF2B5EF4-FFF2-40B4-BE49-F238E27FC236}">
                            <a16:creationId xmlns:a16="http://schemas.microsoft.com/office/drawing/2014/main" id="{9B7FF2EB-4B24-0A0A-83A1-CAB78A49B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4049" y="1539875"/>
                        <a:ext cx="295433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47294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ubtitle 2">
            <a:extLst>
              <a:ext uri="{FF2B5EF4-FFF2-40B4-BE49-F238E27FC236}">
                <a16:creationId xmlns:a16="http://schemas.microsoft.com/office/drawing/2014/main" id="{8B8447C1-5C9A-7941-AF74-9E45E62CA5F8}"/>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a:solidFill>
                  <a:schemeClr val="bg1"/>
                </a:solidFill>
                <a:latin typeface="Helvetica" pitchFamily="2" charset="0"/>
              </a:rPr>
              <a:t>DEGREE DISTRIBUTION OF A RANDOM GRAPH</a:t>
            </a:r>
          </a:p>
        </p:txBody>
      </p:sp>
      <p:sp>
        <p:nvSpPr>
          <p:cNvPr id="50178" name="TextBox 3">
            <a:extLst>
              <a:ext uri="{FF2B5EF4-FFF2-40B4-BE49-F238E27FC236}">
                <a16:creationId xmlns:a16="http://schemas.microsoft.com/office/drawing/2014/main" id="{71CBC19B-B939-6A1A-A311-948085C1185B}"/>
              </a:ext>
            </a:extLst>
          </p:cNvPr>
          <p:cNvSpPr txBox="1">
            <a:spLocks noChangeArrowheads="1"/>
          </p:cNvSpPr>
          <p:nvPr/>
        </p:nvSpPr>
        <p:spPr bwMode="auto">
          <a:xfrm>
            <a:off x="6375400" y="6357941"/>
            <a:ext cx="269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900" b="1" dirty="0">
                <a:solidFill>
                  <a:srgbClr val="A6A6A6"/>
                </a:solidFill>
                <a:latin typeface="Helvetica" pitchFamily="2" charset="0"/>
              </a:rPr>
              <a:t>Network Science: Random Graphs </a:t>
            </a:r>
            <a:endParaRPr lang="en-US" altLang="en-US" sz="600" i="1" dirty="0">
              <a:solidFill>
                <a:srgbClr val="A6A6A6"/>
              </a:solidFill>
              <a:latin typeface="Helvetica" pitchFamily="2" charset="0"/>
            </a:endParaRPr>
          </a:p>
        </p:txBody>
      </p:sp>
      <p:sp>
        <p:nvSpPr>
          <p:cNvPr id="26633" name="Text Box 8">
            <a:extLst>
              <a:ext uri="{FF2B5EF4-FFF2-40B4-BE49-F238E27FC236}">
                <a16:creationId xmlns:a16="http://schemas.microsoft.com/office/drawing/2014/main" id="{321BCAF3-A088-04C2-A856-BEC9AD043EF1}"/>
              </a:ext>
            </a:extLst>
          </p:cNvPr>
          <p:cNvSpPr txBox="1">
            <a:spLocks noChangeArrowheads="1"/>
          </p:cNvSpPr>
          <p:nvPr/>
        </p:nvSpPr>
        <p:spPr bwMode="auto">
          <a:xfrm>
            <a:off x="382588" y="2628901"/>
            <a:ext cx="13620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000" dirty="0">
                <a:cs typeface="Calibri" panose="020F0502020204030204" pitchFamily="34" charset="0"/>
              </a:rPr>
              <a:t>Select k </a:t>
            </a:r>
          </a:p>
          <a:p>
            <a:pPr eaLnBrk="1" hangingPunct="1">
              <a:spcBef>
                <a:spcPct val="0"/>
              </a:spcBef>
              <a:buFontTx/>
              <a:buNone/>
            </a:pPr>
            <a:r>
              <a:rPr lang="en-US" altLang="en-US" sz="2000" dirty="0">
                <a:cs typeface="Calibri" panose="020F0502020204030204" pitchFamily="34" charset="0"/>
              </a:rPr>
              <a:t>nodes from N-1</a:t>
            </a:r>
          </a:p>
        </p:txBody>
      </p:sp>
      <p:sp>
        <p:nvSpPr>
          <p:cNvPr id="26634" name="Text Box 9">
            <a:extLst>
              <a:ext uri="{FF2B5EF4-FFF2-40B4-BE49-F238E27FC236}">
                <a16:creationId xmlns:a16="http://schemas.microsoft.com/office/drawing/2014/main" id="{5AA1C889-9D73-1EAD-6B1E-DE88C046E17D}"/>
              </a:ext>
            </a:extLst>
          </p:cNvPr>
          <p:cNvSpPr txBox="1">
            <a:spLocks noChangeArrowheads="1"/>
          </p:cNvSpPr>
          <p:nvPr/>
        </p:nvSpPr>
        <p:spPr bwMode="auto">
          <a:xfrm>
            <a:off x="2198688" y="2859088"/>
            <a:ext cx="1687512" cy="101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lnSpc>
                <a:spcPct val="0"/>
              </a:lnSpc>
              <a:spcBef>
                <a:spcPct val="0"/>
              </a:spcBef>
              <a:buFontTx/>
              <a:buChar char="•"/>
            </a:pPr>
            <a:endParaRPr lang="en-US" altLang="en-US" sz="2000" dirty="0">
              <a:cs typeface="Calibri" panose="020F0502020204030204" pitchFamily="34" charset="0"/>
            </a:endParaRPr>
          </a:p>
          <a:p>
            <a:pPr eaLnBrk="1" hangingPunct="1">
              <a:spcBef>
                <a:spcPct val="0"/>
              </a:spcBef>
              <a:buFontTx/>
              <a:buNone/>
            </a:pPr>
            <a:r>
              <a:rPr lang="en-US" altLang="en-US" sz="2000" dirty="0">
                <a:cs typeface="Calibri" panose="020F0502020204030204" pitchFamily="34" charset="0"/>
              </a:rPr>
              <a:t>probability of </a:t>
            </a:r>
          </a:p>
          <a:p>
            <a:pPr eaLnBrk="1" hangingPunct="1">
              <a:spcBef>
                <a:spcPct val="0"/>
              </a:spcBef>
              <a:buFontTx/>
              <a:buNone/>
            </a:pPr>
            <a:r>
              <a:rPr lang="en-US" altLang="en-US" sz="2000" dirty="0">
                <a:cs typeface="Calibri" panose="020F0502020204030204" pitchFamily="34" charset="0"/>
              </a:rPr>
              <a:t>having </a:t>
            </a:r>
            <a:r>
              <a:rPr lang="en-US" altLang="en-US" sz="2000" i="1" dirty="0">
                <a:cs typeface="Calibri" panose="020F0502020204030204" pitchFamily="34" charset="0"/>
              </a:rPr>
              <a:t>k</a:t>
            </a:r>
            <a:r>
              <a:rPr lang="en-US" altLang="en-US" sz="2000" dirty="0">
                <a:cs typeface="Calibri" panose="020F0502020204030204" pitchFamily="34" charset="0"/>
              </a:rPr>
              <a:t> edges</a:t>
            </a:r>
          </a:p>
        </p:txBody>
      </p:sp>
      <p:sp>
        <p:nvSpPr>
          <p:cNvPr id="26635" name="Text Box 10">
            <a:extLst>
              <a:ext uri="{FF2B5EF4-FFF2-40B4-BE49-F238E27FC236}">
                <a16:creationId xmlns:a16="http://schemas.microsoft.com/office/drawing/2014/main" id="{EB747458-5733-3BAE-1365-00802BAC36DC}"/>
              </a:ext>
            </a:extLst>
          </p:cNvPr>
          <p:cNvSpPr txBox="1">
            <a:spLocks noChangeArrowheads="1"/>
          </p:cNvSpPr>
          <p:nvPr/>
        </p:nvSpPr>
        <p:spPr bwMode="auto">
          <a:xfrm>
            <a:off x="4340225" y="2552701"/>
            <a:ext cx="1611313" cy="101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lnSpc>
                <a:spcPct val="0"/>
              </a:lnSpc>
              <a:spcBef>
                <a:spcPct val="0"/>
              </a:spcBef>
              <a:buFontTx/>
              <a:buChar char="•"/>
            </a:pPr>
            <a:endParaRPr lang="en-US" altLang="en-US" sz="2000" dirty="0">
              <a:cs typeface="Calibri" panose="020F0502020204030204" pitchFamily="34" charset="0"/>
            </a:endParaRPr>
          </a:p>
          <a:p>
            <a:pPr eaLnBrk="1" hangingPunct="1">
              <a:spcBef>
                <a:spcPct val="0"/>
              </a:spcBef>
              <a:buFontTx/>
              <a:buNone/>
            </a:pPr>
            <a:r>
              <a:rPr lang="en-US" altLang="en-US" sz="2000" dirty="0">
                <a:cs typeface="Calibri" panose="020F0502020204030204" pitchFamily="34" charset="0"/>
              </a:rPr>
              <a:t>probability of </a:t>
            </a:r>
          </a:p>
          <a:p>
            <a:pPr eaLnBrk="1" hangingPunct="1">
              <a:spcBef>
                <a:spcPct val="0"/>
              </a:spcBef>
              <a:buFontTx/>
              <a:buNone/>
            </a:pPr>
            <a:r>
              <a:rPr lang="en-US" altLang="en-US" sz="2000" dirty="0">
                <a:cs typeface="Calibri" panose="020F0502020204030204" pitchFamily="34" charset="0"/>
              </a:rPr>
              <a:t>missing N-1-k</a:t>
            </a:r>
          </a:p>
          <a:p>
            <a:pPr eaLnBrk="1" hangingPunct="1">
              <a:spcBef>
                <a:spcPct val="0"/>
              </a:spcBef>
              <a:buFontTx/>
              <a:buNone/>
            </a:pPr>
            <a:r>
              <a:rPr lang="en-US" altLang="en-US" sz="2000" dirty="0">
                <a:cs typeface="Calibri" panose="020F0502020204030204" pitchFamily="34" charset="0"/>
              </a:rPr>
              <a:t>edges</a:t>
            </a:r>
          </a:p>
        </p:txBody>
      </p:sp>
      <p:sp>
        <p:nvSpPr>
          <p:cNvPr id="26636" name="Line 11">
            <a:extLst>
              <a:ext uri="{FF2B5EF4-FFF2-40B4-BE49-F238E27FC236}">
                <a16:creationId xmlns:a16="http://schemas.microsoft.com/office/drawing/2014/main" id="{D7FB397A-C7F0-A2C3-5688-1646299E1792}"/>
              </a:ext>
            </a:extLst>
          </p:cNvPr>
          <p:cNvSpPr>
            <a:spLocks noChangeShapeType="1"/>
          </p:cNvSpPr>
          <p:nvPr/>
        </p:nvSpPr>
        <p:spPr bwMode="auto">
          <a:xfrm flipV="1">
            <a:off x="1181099" y="2171700"/>
            <a:ext cx="152400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26637" name="Line 12">
            <a:extLst>
              <a:ext uri="{FF2B5EF4-FFF2-40B4-BE49-F238E27FC236}">
                <a16:creationId xmlns:a16="http://schemas.microsoft.com/office/drawing/2014/main" id="{40083476-92A5-64E6-1D2D-FCC76F6F9458}"/>
              </a:ext>
            </a:extLst>
          </p:cNvPr>
          <p:cNvSpPr>
            <a:spLocks noChangeShapeType="1"/>
          </p:cNvSpPr>
          <p:nvPr/>
        </p:nvSpPr>
        <p:spPr bwMode="auto">
          <a:xfrm flipV="1">
            <a:off x="2828924" y="2114550"/>
            <a:ext cx="609600" cy="762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6638" name="Line 13">
            <a:extLst>
              <a:ext uri="{FF2B5EF4-FFF2-40B4-BE49-F238E27FC236}">
                <a16:creationId xmlns:a16="http://schemas.microsoft.com/office/drawing/2014/main" id="{071F4C58-A572-D3A3-692B-C328AAD59B56}"/>
              </a:ext>
            </a:extLst>
          </p:cNvPr>
          <p:cNvSpPr>
            <a:spLocks noChangeShapeType="1"/>
          </p:cNvSpPr>
          <p:nvPr/>
        </p:nvSpPr>
        <p:spPr bwMode="auto">
          <a:xfrm flipH="1" flipV="1">
            <a:off x="4124324" y="2190750"/>
            <a:ext cx="838200" cy="381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aphicFrame>
        <p:nvGraphicFramePr>
          <p:cNvPr id="13" name="Object 2">
            <a:extLst>
              <a:ext uri="{FF2B5EF4-FFF2-40B4-BE49-F238E27FC236}">
                <a16:creationId xmlns:a16="http://schemas.microsoft.com/office/drawing/2014/main" id="{9B7FF2EB-4B24-0A0A-83A1-CAB78A49B7ED}"/>
              </a:ext>
            </a:extLst>
          </p:cNvPr>
          <p:cNvGraphicFramePr>
            <a:graphicFrameLocks noChangeAspect="1"/>
          </p:cNvGraphicFramePr>
          <p:nvPr/>
        </p:nvGraphicFramePr>
        <p:xfrm>
          <a:off x="1924049" y="1539875"/>
          <a:ext cx="2954338" cy="679450"/>
        </p:xfrm>
        <a:graphic>
          <a:graphicData uri="http://schemas.openxmlformats.org/presentationml/2006/ole">
            <mc:AlternateContent xmlns:mc="http://schemas.openxmlformats.org/markup-compatibility/2006">
              <mc:Choice xmlns:v="urn:schemas-microsoft-com:vml" Requires="v">
                <p:oleObj name="Equation" r:id="rId2" imgW="1778000" imgH="444500" progId="Equation.3">
                  <p:embed/>
                </p:oleObj>
              </mc:Choice>
              <mc:Fallback>
                <p:oleObj name="Equation" r:id="rId2" imgW="1778000" imgH="444500" progId="Equation.3">
                  <p:embed/>
                  <p:pic>
                    <p:nvPicPr>
                      <p:cNvPr id="13" name="Object 2">
                        <a:extLst>
                          <a:ext uri="{FF2B5EF4-FFF2-40B4-BE49-F238E27FC236}">
                            <a16:creationId xmlns:a16="http://schemas.microsoft.com/office/drawing/2014/main" id="{9B7FF2EB-4B24-0A0A-83A1-CAB78A49B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049" y="1539875"/>
                        <a:ext cx="295433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8">
            <a:extLst>
              <a:ext uri="{FF2B5EF4-FFF2-40B4-BE49-F238E27FC236}">
                <a16:creationId xmlns:a16="http://schemas.microsoft.com/office/drawing/2014/main" id="{D763398B-F418-1059-F00F-80417E549F9E}"/>
              </a:ext>
            </a:extLst>
          </p:cNvPr>
          <p:cNvSpPr txBox="1">
            <a:spLocks noChangeArrowheads="1"/>
          </p:cNvSpPr>
          <p:nvPr/>
        </p:nvSpPr>
        <p:spPr bwMode="auto">
          <a:xfrm>
            <a:off x="496886" y="4429126"/>
            <a:ext cx="77615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dirty="0">
                <a:cs typeface="Calibri" panose="020F0502020204030204" pitchFamily="34" charset="0"/>
              </a:rPr>
              <a:t>For large</a:t>
            </a:r>
            <a:r>
              <a:rPr lang="en-US" altLang="en-US" sz="2400" dirty="0">
                <a:solidFill>
                  <a:srgbClr val="FF0000"/>
                </a:solidFill>
                <a:cs typeface="Calibri" panose="020F0502020204030204" pitchFamily="34" charset="0"/>
              </a:rPr>
              <a:t> </a:t>
            </a:r>
            <a:r>
              <a:rPr lang="en-US" altLang="en-US" sz="2400" i="1" dirty="0">
                <a:solidFill>
                  <a:srgbClr val="FF0000"/>
                </a:solidFill>
                <a:cs typeface="Calibri" panose="020F0502020204030204" pitchFamily="34" charset="0"/>
              </a:rPr>
              <a:t>N</a:t>
            </a:r>
            <a:r>
              <a:rPr lang="en-US" altLang="en-US" sz="2400" dirty="0">
                <a:solidFill>
                  <a:srgbClr val="FF0000"/>
                </a:solidFill>
                <a:cs typeface="Calibri" panose="020F0502020204030204" pitchFamily="34" charset="0"/>
              </a:rPr>
              <a:t> </a:t>
            </a:r>
            <a:r>
              <a:rPr lang="en-US" altLang="en-US" sz="2400" dirty="0">
                <a:cs typeface="Calibri" panose="020F0502020204030204" pitchFamily="34" charset="0"/>
              </a:rPr>
              <a:t>and small </a:t>
            </a:r>
            <a:r>
              <a:rPr lang="en-US" altLang="en-US" sz="2400" i="1" dirty="0">
                <a:solidFill>
                  <a:srgbClr val="FF0000"/>
                </a:solidFill>
                <a:cs typeface="Calibri" panose="020F0502020204030204" pitchFamily="34" charset="0"/>
              </a:rPr>
              <a:t>k</a:t>
            </a:r>
            <a:r>
              <a:rPr lang="en-US" altLang="en-US" sz="2400" dirty="0">
                <a:cs typeface="Calibri" panose="020F0502020204030204" pitchFamily="34" charset="0"/>
              </a:rPr>
              <a:t>, we arrive to the Poisson distribution:</a:t>
            </a:r>
          </a:p>
        </p:txBody>
      </p:sp>
      <p:graphicFrame>
        <p:nvGraphicFramePr>
          <p:cNvPr id="3" name="Object 5">
            <a:extLst>
              <a:ext uri="{FF2B5EF4-FFF2-40B4-BE49-F238E27FC236}">
                <a16:creationId xmlns:a16="http://schemas.microsoft.com/office/drawing/2014/main" id="{AA96D409-EA9D-664E-1D7E-C7DC4B66D61D}"/>
              </a:ext>
            </a:extLst>
          </p:cNvPr>
          <p:cNvGraphicFramePr>
            <a:graphicFrameLocks noChangeAspect="1"/>
          </p:cNvGraphicFramePr>
          <p:nvPr>
            <p:extLst>
              <p:ext uri="{D42A27DB-BD31-4B8C-83A1-F6EECF244321}">
                <p14:modId xmlns:p14="http://schemas.microsoft.com/office/powerpoint/2010/main" val="309255836"/>
              </p:ext>
            </p:extLst>
          </p:nvPr>
        </p:nvGraphicFramePr>
        <p:xfrm>
          <a:off x="2705099" y="5213350"/>
          <a:ext cx="3171825" cy="920750"/>
        </p:xfrm>
        <a:graphic>
          <a:graphicData uri="http://schemas.openxmlformats.org/presentationml/2006/ole">
            <mc:AlternateContent xmlns:mc="http://schemas.openxmlformats.org/markup-compatibility/2006">
              <mc:Choice xmlns:v="urn:schemas-microsoft-com:vml" Requires="v">
                <p:oleObj name="Equation" r:id="rId4" imgW="1206500" imgH="381000" progId="Equation.3">
                  <p:embed/>
                </p:oleObj>
              </mc:Choice>
              <mc:Fallback>
                <p:oleObj name="Equation" r:id="rId4" imgW="1206500" imgH="381000" progId="Equation.3">
                  <p:embed/>
                  <p:pic>
                    <p:nvPicPr>
                      <p:cNvPr id="108554" name="Object 5">
                        <a:extLst>
                          <a:ext uri="{FF2B5EF4-FFF2-40B4-BE49-F238E27FC236}">
                            <a16:creationId xmlns:a16="http://schemas.microsoft.com/office/drawing/2014/main" id="{AF509A9C-BA06-8BA7-983F-6F702D4371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099" y="5213350"/>
                        <a:ext cx="317182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02881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1BBC2-FBCA-3549-EDE9-1E80AA4B9253}"/>
              </a:ext>
            </a:extLst>
          </p:cNvPr>
          <p:cNvSpPr txBox="1">
            <a:spLocks/>
          </p:cNvSpPr>
          <p:nvPr/>
        </p:nvSpPr>
        <p:spPr>
          <a:xfrm>
            <a:off x="1114425" y="857250"/>
            <a:ext cx="6858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latin typeface="Arial" panose="020B0604020202020204" pitchFamily="34" charset="0"/>
                <a:cs typeface="Arial" panose="020B0604020202020204" pitchFamily="34" charset="0"/>
              </a:rPr>
              <a:t>Why should I use network models?</a:t>
            </a:r>
            <a:endParaRPr lang="en-US" sz="33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29AF65E-6A63-EB2D-0CF0-310F61384A98}"/>
              </a:ext>
            </a:extLst>
          </p:cNvPr>
          <p:cNvSpPr txBox="1">
            <a:spLocks/>
          </p:cNvSpPr>
          <p:nvPr/>
        </p:nvSpPr>
        <p:spPr>
          <a:xfrm>
            <a:off x="1228725" y="4057650"/>
            <a:ext cx="6686550" cy="15887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r>
              <a:rPr lang="en-US" sz="1500">
                <a:latin typeface="Arial" panose="020B0604020202020204" pitchFamily="34" charset="0"/>
                <a:cs typeface="Arial" panose="020B0604020202020204" pitchFamily="34" charset="0"/>
              </a:rPr>
              <a:t>What are the principal underlying processes that help initiate these friendships?</a:t>
            </a:r>
          </a:p>
          <a:p>
            <a:pPr>
              <a:buFont typeface="+mj-lt"/>
              <a:buAutoNum type="arabicPeriod"/>
            </a:pPr>
            <a:r>
              <a:rPr lang="en-US" sz="1500">
                <a:latin typeface="Arial" panose="020B0604020202020204" pitchFamily="34" charset="0"/>
                <a:cs typeface="Arial" panose="020B0604020202020204" pitchFamily="34" charset="0"/>
              </a:rPr>
              <a:t>How can these seemingly independent friendships form this complex friendship network?</a:t>
            </a:r>
          </a:p>
          <a:p>
            <a:pPr>
              <a:buFont typeface="+mj-lt"/>
              <a:buAutoNum type="arabicPeriod"/>
            </a:pPr>
            <a:r>
              <a:rPr lang="en-US" sz="1500">
                <a:latin typeface="Arial" panose="020B0604020202020204" pitchFamily="34" charset="0"/>
                <a:cs typeface="Arial" panose="020B0604020202020204" pitchFamily="34" charset="0"/>
              </a:rPr>
              <a:t>There are many networks with billions of nodes/edges.</a:t>
            </a:r>
          </a:p>
          <a:p>
            <a:pPr lvl="1"/>
            <a:r>
              <a:rPr lang="en-US" sz="1500" b="1">
                <a:latin typeface="Arial" panose="020B0604020202020204" pitchFamily="34" charset="0"/>
                <a:cs typeface="Arial" panose="020B0604020202020204" pitchFamily="34" charset="0"/>
              </a:rPr>
              <a:t>They are complex and it is difficult to analyze them</a:t>
            </a:r>
            <a:endParaRPr lang="en-US" sz="1500" b="1"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4B9DC802-0B5F-819C-4034-B44F7DBCE7C6}"/>
              </a:ext>
            </a:extLst>
          </p:cNvPr>
          <p:cNvGrpSpPr/>
          <p:nvPr/>
        </p:nvGrpSpPr>
        <p:grpSpPr>
          <a:xfrm>
            <a:off x="1285875" y="1600200"/>
            <a:ext cx="6572250" cy="2286000"/>
            <a:chOff x="304800" y="990600"/>
            <a:chExt cx="8763000" cy="3048000"/>
          </a:xfrm>
        </p:grpSpPr>
        <p:sp>
          <p:nvSpPr>
            <p:cNvPr id="5" name="Rounded Rectangle 4">
              <a:extLst>
                <a:ext uri="{FF2B5EF4-FFF2-40B4-BE49-F238E27FC236}">
                  <a16:creationId xmlns:a16="http://schemas.microsoft.com/office/drawing/2014/main" id="{4FC5F2AD-10CA-8CC6-E4F4-7E924DB9C96B}"/>
                </a:ext>
              </a:extLst>
            </p:cNvPr>
            <p:cNvSpPr/>
            <p:nvPr/>
          </p:nvSpPr>
          <p:spPr>
            <a:xfrm>
              <a:off x="304800" y="990600"/>
              <a:ext cx="8534400" cy="3048000"/>
            </a:xfrm>
            <a:prstGeom prst="roundRect">
              <a:avLst/>
            </a:prstGeom>
            <a:noFill/>
            <a:ln>
              <a:solidFill>
                <a:srgbClr val="010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Open Sans" panose="020B0606030504020204" pitchFamily="34" charset="0"/>
              </a:endParaRPr>
            </a:p>
          </p:txBody>
        </p:sp>
        <p:pic>
          <p:nvPicPr>
            <p:cNvPr id="6" name="Picture 2" descr="http://revolution-computing.typepad.com/.a/6a010534b1db25970b0147e0ae51b2970b-800wi">
              <a:extLst>
                <a:ext uri="{FF2B5EF4-FFF2-40B4-BE49-F238E27FC236}">
                  <a16:creationId xmlns:a16="http://schemas.microsoft.com/office/drawing/2014/main" id="{74BBEB21-61C6-1C02-9A8D-84ED63E94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5105400" cy="25463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A6EBE9E-E117-2786-EE1B-B8BDCF418B50}"/>
                </a:ext>
              </a:extLst>
            </p:cNvPr>
            <p:cNvSpPr txBox="1">
              <a:spLocks/>
            </p:cNvSpPr>
            <p:nvPr/>
          </p:nvSpPr>
          <p:spPr>
            <a:xfrm>
              <a:off x="5562600" y="1219200"/>
              <a:ext cx="3505200" cy="211836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rgbClr val="5171D1"/>
                  </a:solidFill>
                  <a:latin typeface="Arial" panose="020B0604020202020204" pitchFamily="34" charset="0"/>
                  <a:cs typeface="Arial" panose="020B0604020202020204" pitchFamily="34" charset="0"/>
                </a:rPr>
                <a:t>Facebook</a:t>
              </a:r>
            </a:p>
            <a:p>
              <a:endParaRPr lang="en-US" sz="1050" b="1" dirty="0">
                <a:latin typeface="Arial" panose="020B0604020202020204" pitchFamily="34" charset="0"/>
                <a:cs typeface="Arial" panose="020B0604020202020204" pitchFamily="34" charset="0"/>
              </a:endParaRPr>
            </a:p>
            <a:p>
              <a:pPr marL="0" indent="0">
                <a:buNone/>
              </a:pPr>
              <a:r>
                <a:rPr lang="en-US" sz="1050" b="1" dirty="0">
                  <a:solidFill>
                    <a:srgbClr val="000000"/>
                  </a:solidFill>
                  <a:latin typeface="Arial" panose="020B0604020202020204" pitchFamily="34" charset="0"/>
                  <a:cs typeface="Arial" panose="020B0604020202020204" pitchFamily="34" charset="0"/>
                </a:rPr>
                <a:t>   May 2011:</a:t>
              </a:r>
            </a:p>
            <a:p>
              <a:pPr lvl="1"/>
              <a:r>
                <a:rPr lang="en-US" sz="900" b="1" dirty="0">
                  <a:latin typeface="Arial" panose="020B0604020202020204" pitchFamily="34" charset="0"/>
                  <a:cs typeface="Arial" panose="020B0604020202020204" pitchFamily="34" charset="0"/>
                </a:rPr>
                <a:t>721 millions </a:t>
              </a:r>
              <a:r>
                <a:rPr lang="en-US" sz="900" dirty="0">
                  <a:latin typeface="Arial" panose="020B0604020202020204" pitchFamily="34" charset="0"/>
                  <a:cs typeface="Arial" panose="020B0604020202020204" pitchFamily="34" charset="0"/>
                </a:rPr>
                <a:t>users. </a:t>
              </a:r>
            </a:p>
            <a:p>
              <a:pPr lvl="1"/>
              <a:r>
                <a:rPr lang="en-US" sz="900" dirty="0">
                  <a:latin typeface="Arial" panose="020B0604020202020204" pitchFamily="34" charset="0"/>
                  <a:cs typeface="Arial" panose="020B0604020202020204" pitchFamily="34" charset="0"/>
                </a:rPr>
                <a:t>Average number of friends: </a:t>
              </a:r>
              <a:r>
                <a:rPr lang="en-US" sz="900" b="1" dirty="0">
                  <a:latin typeface="Arial" panose="020B0604020202020204" pitchFamily="34" charset="0"/>
                  <a:cs typeface="Arial" panose="020B0604020202020204" pitchFamily="34" charset="0"/>
                </a:rPr>
                <a:t>190</a:t>
              </a:r>
              <a:endParaRPr lang="en-US" sz="900" dirty="0">
                <a:latin typeface="Arial" panose="020B0604020202020204" pitchFamily="34" charset="0"/>
                <a:cs typeface="Arial" panose="020B0604020202020204" pitchFamily="34" charset="0"/>
              </a:endParaRPr>
            </a:p>
            <a:p>
              <a:pPr lvl="1"/>
              <a:r>
                <a:rPr lang="en-US" sz="900" dirty="0">
                  <a:latin typeface="Arial" panose="020B0604020202020204" pitchFamily="34" charset="0"/>
                  <a:cs typeface="Arial" panose="020B0604020202020204" pitchFamily="34" charset="0"/>
                </a:rPr>
                <a:t>A total of </a:t>
              </a:r>
              <a:r>
                <a:rPr lang="en-US" sz="900" b="1" dirty="0">
                  <a:solidFill>
                    <a:srgbClr val="FF0000"/>
                  </a:solidFill>
                  <a:latin typeface="Arial" panose="020B0604020202020204" pitchFamily="34" charset="0"/>
                  <a:cs typeface="Arial" panose="020B0604020202020204" pitchFamily="34" charset="0"/>
                </a:rPr>
                <a:t>68.5 billion </a:t>
              </a:r>
              <a:r>
                <a:rPr lang="en-US" sz="900" dirty="0">
                  <a:latin typeface="Arial" panose="020B0604020202020204" pitchFamily="34" charset="0"/>
                  <a:cs typeface="Arial" panose="020B0604020202020204" pitchFamily="34" charset="0"/>
                </a:rPr>
                <a:t>friendships</a:t>
              </a:r>
            </a:p>
            <a:p>
              <a:endParaRPr lang="en-US" sz="1050" b="1" dirty="0">
                <a:latin typeface="Arial" panose="020B0604020202020204" pitchFamily="34" charset="0"/>
                <a:cs typeface="Arial" panose="020B0604020202020204" pitchFamily="34" charset="0"/>
              </a:endParaRPr>
            </a:p>
            <a:p>
              <a:pPr marL="0" indent="0">
                <a:buNone/>
              </a:pPr>
              <a:r>
                <a:rPr lang="en-US" sz="1050" b="1" dirty="0">
                  <a:latin typeface="Arial" panose="020B0604020202020204" pitchFamily="34" charset="0"/>
                  <a:cs typeface="Arial" panose="020B0604020202020204" pitchFamily="34" charset="0"/>
                </a:rPr>
                <a:t>   May 2018:</a:t>
              </a:r>
            </a:p>
            <a:p>
              <a:pPr lvl="1"/>
              <a:r>
                <a:rPr lang="en-US" sz="900" b="1" dirty="0">
                  <a:latin typeface="Arial" panose="020B0604020202020204" pitchFamily="34" charset="0"/>
                  <a:cs typeface="Arial" panose="020B0604020202020204" pitchFamily="34" charset="0"/>
                </a:rPr>
                <a:t>2.23 Billion</a:t>
              </a:r>
              <a:r>
                <a:rPr lang="en-US" sz="900" dirty="0">
                  <a:latin typeface="Arial" panose="020B0604020202020204" pitchFamily="34" charset="0"/>
                  <a:cs typeface="Arial" panose="020B0604020202020204" pitchFamily="34" charset="0"/>
                </a:rPr>
                <a:t> users</a:t>
              </a:r>
            </a:p>
            <a:p>
              <a:pPr lvl="1"/>
              <a:endParaRPr lang="en-US" sz="9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8966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ubtitle 2">
            <a:extLst>
              <a:ext uri="{FF2B5EF4-FFF2-40B4-BE49-F238E27FC236}">
                <a16:creationId xmlns:a16="http://schemas.microsoft.com/office/drawing/2014/main" id="{5B235862-B450-BE8B-7F19-D234B1C646B3}"/>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a:solidFill>
                  <a:srgbClr val="FFFFFF"/>
                </a:solidFill>
                <a:latin typeface="Arial" panose="020B0604020202020204" pitchFamily="34" charset="0"/>
                <a:cs typeface="Arial" panose="020B0604020202020204" pitchFamily="34" charset="0"/>
              </a:rPr>
              <a:t>DEGREE DISTRIBUTION OF A RANDOM GRAPH</a:t>
            </a:r>
          </a:p>
        </p:txBody>
      </p:sp>
      <p:sp>
        <p:nvSpPr>
          <p:cNvPr id="51202" name="TextBox 3">
            <a:extLst>
              <a:ext uri="{FF2B5EF4-FFF2-40B4-BE49-F238E27FC236}">
                <a16:creationId xmlns:a16="http://schemas.microsoft.com/office/drawing/2014/main" id="{B7C21497-0978-B475-6D3C-6F0D21A8BF62}"/>
              </a:ext>
            </a:extLst>
          </p:cNvPr>
          <p:cNvSpPr txBox="1">
            <a:spLocks noChangeArrowheads="1"/>
          </p:cNvSpPr>
          <p:nvPr/>
        </p:nvSpPr>
        <p:spPr bwMode="auto">
          <a:xfrm>
            <a:off x="6375400" y="5972175"/>
            <a:ext cx="269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900" b="1">
                <a:solidFill>
                  <a:srgbClr val="A6A6A6"/>
                </a:solidFill>
                <a:latin typeface="Arial" panose="020B0604020202020204" pitchFamily="34" charset="0"/>
                <a:cs typeface="Arial" panose="020B0604020202020204" pitchFamily="34" charset="0"/>
              </a:rPr>
              <a:t>Network Science: Random Graphs </a:t>
            </a:r>
            <a:endParaRPr lang="en-US" altLang="en-US" sz="600" i="1">
              <a:solidFill>
                <a:srgbClr val="A6A6A6"/>
              </a:solidFill>
              <a:latin typeface="Arial" panose="020B0604020202020204" pitchFamily="34" charset="0"/>
              <a:cs typeface="Arial" panose="020B0604020202020204" pitchFamily="34" charset="0"/>
            </a:endParaRPr>
          </a:p>
        </p:txBody>
      </p:sp>
      <p:graphicFrame>
        <p:nvGraphicFramePr>
          <p:cNvPr id="13" name="Object 2">
            <a:extLst>
              <a:ext uri="{FF2B5EF4-FFF2-40B4-BE49-F238E27FC236}">
                <a16:creationId xmlns:a16="http://schemas.microsoft.com/office/drawing/2014/main" id="{AF4193F0-844B-2F8A-7720-F28C6E945789}"/>
              </a:ext>
            </a:extLst>
          </p:cNvPr>
          <p:cNvGraphicFramePr>
            <a:graphicFrameLocks noChangeAspect="1"/>
          </p:cNvGraphicFramePr>
          <p:nvPr/>
        </p:nvGraphicFramePr>
        <p:xfrm>
          <a:off x="382589" y="1501775"/>
          <a:ext cx="2892425" cy="660400"/>
        </p:xfrm>
        <a:graphic>
          <a:graphicData uri="http://schemas.openxmlformats.org/presentationml/2006/ole">
            <mc:AlternateContent xmlns:mc="http://schemas.openxmlformats.org/markup-compatibility/2006">
              <mc:Choice xmlns:v="urn:schemas-microsoft-com:vml" Requires="v">
                <p:oleObj name="Equation" r:id="rId2" imgW="1739900" imgH="431800" progId="Equation.3">
                  <p:embed/>
                </p:oleObj>
              </mc:Choice>
              <mc:Fallback>
                <p:oleObj name="Equation" r:id="rId2" imgW="1739900" imgH="431800" progId="Equation.3">
                  <p:embed/>
                  <p:pic>
                    <p:nvPicPr>
                      <p:cNvPr id="13" name="Object 2">
                        <a:extLst>
                          <a:ext uri="{FF2B5EF4-FFF2-40B4-BE49-F238E27FC236}">
                            <a16:creationId xmlns:a16="http://schemas.microsoft.com/office/drawing/2014/main" id="{AF4193F0-844B-2F8A-7720-F28C6E945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9" y="1501775"/>
                        <a:ext cx="28924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3">
            <a:extLst>
              <a:ext uri="{FF2B5EF4-FFF2-40B4-BE49-F238E27FC236}">
                <a16:creationId xmlns:a16="http://schemas.microsoft.com/office/drawing/2014/main" id="{04BCB273-249F-46B3-03EC-C82174DFE3D0}"/>
              </a:ext>
            </a:extLst>
          </p:cNvPr>
          <p:cNvGraphicFramePr>
            <a:graphicFrameLocks noChangeAspect="1"/>
          </p:cNvGraphicFramePr>
          <p:nvPr/>
        </p:nvGraphicFramePr>
        <p:xfrm>
          <a:off x="4926013" y="1770064"/>
          <a:ext cx="1441450" cy="261937"/>
        </p:xfrm>
        <a:graphic>
          <a:graphicData uri="http://schemas.openxmlformats.org/presentationml/2006/ole">
            <mc:AlternateContent xmlns:mc="http://schemas.openxmlformats.org/markup-compatibility/2006">
              <mc:Choice xmlns:v="urn:schemas-microsoft-com:vml" Requires="v">
                <p:oleObj name="Equation" r:id="rId4" imgW="977900" imgH="177800" progId="Equation.3">
                  <p:embed/>
                </p:oleObj>
              </mc:Choice>
              <mc:Fallback>
                <p:oleObj name="Equation" r:id="rId4" imgW="977900" imgH="177800" progId="Equation.3">
                  <p:embed/>
                  <p:pic>
                    <p:nvPicPr>
                      <p:cNvPr id="14" name="Object 3">
                        <a:extLst>
                          <a:ext uri="{FF2B5EF4-FFF2-40B4-BE49-F238E27FC236}">
                            <a16:creationId xmlns:a16="http://schemas.microsoft.com/office/drawing/2014/main" id="{04BCB273-249F-46B3-03EC-C82174DFE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6013" y="1770064"/>
                        <a:ext cx="14414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8550" name="Object 4">
            <a:extLst>
              <a:ext uri="{FF2B5EF4-FFF2-40B4-BE49-F238E27FC236}">
                <a16:creationId xmlns:a16="http://schemas.microsoft.com/office/drawing/2014/main" id="{EAB4DE8A-6C05-ED26-BD08-07C98B0CB3E8}"/>
              </a:ext>
            </a:extLst>
          </p:cNvPr>
          <p:cNvGraphicFramePr>
            <a:graphicFrameLocks noChangeAspect="1"/>
          </p:cNvGraphicFramePr>
          <p:nvPr/>
        </p:nvGraphicFramePr>
        <p:xfrm>
          <a:off x="7383463" y="1603375"/>
          <a:ext cx="996950" cy="558800"/>
        </p:xfrm>
        <a:graphic>
          <a:graphicData uri="http://schemas.openxmlformats.org/presentationml/2006/ole">
            <mc:AlternateContent xmlns:mc="http://schemas.openxmlformats.org/markup-compatibility/2006">
              <mc:Choice xmlns:v="urn:schemas-microsoft-com:vml" Requires="v">
                <p:oleObj name="Equation" r:id="rId6" imgW="698500" imgH="393700" progId="Equation.3">
                  <p:embed/>
                </p:oleObj>
              </mc:Choice>
              <mc:Fallback>
                <p:oleObj name="Equation" r:id="rId6" imgW="698500" imgH="393700" progId="Equation.3">
                  <p:embed/>
                  <p:pic>
                    <p:nvPicPr>
                      <p:cNvPr id="108550" name="Object 4">
                        <a:extLst>
                          <a:ext uri="{FF2B5EF4-FFF2-40B4-BE49-F238E27FC236}">
                            <a16:creationId xmlns:a16="http://schemas.microsoft.com/office/drawing/2014/main" id="{EAB4DE8A-6C05-ED26-BD08-07C98B0CB3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3463" y="1603375"/>
                        <a:ext cx="9969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6" name="TextBox 18">
            <a:extLst>
              <a:ext uri="{FF2B5EF4-FFF2-40B4-BE49-F238E27FC236}">
                <a16:creationId xmlns:a16="http://schemas.microsoft.com/office/drawing/2014/main" id="{4D48E533-6A3A-F47A-FB5E-B9649AF30FE9}"/>
              </a:ext>
            </a:extLst>
          </p:cNvPr>
          <p:cNvSpPr txBox="1">
            <a:spLocks noChangeArrowheads="1"/>
          </p:cNvSpPr>
          <p:nvPr/>
        </p:nvSpPr>
        <p:spPr bwMode="auto">
          <a:xfrm>
            <a:off x="354014" y="2330450"/>
            <a:ext cx="6161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For large</a:t>
            </a:r>
            <a:r>
              <a:rPr lang="en-US" altLang="en-US" sz="1600">
                <a:solidFill>
                  <a:srgbClr val="FF0000"/>
                </a:solidFill>
                <a:latin typeface="Arial" panose="020B0604020202020204" pitchFamily="34" charset="0"/>
                <a:cs typeface="Arial" panose="020B0604020202020204" pitchFamily="34" charset="0"/>
              </a:rPr>
              <a:t> </a:t>
            </a:r>
            <a:r>
              <a:rPr lang="en-US" altLang="en-US" sz="1600" i="1">
                <a:solidFill>
                  <a:srgbClr val="FF0000"/>
                </a:solidFill>
                <a:latin typeface="Arial" panose="020B0604020202020204" pitchFamily="34" charset="0"/>
                <a:cs typeface="Arial" panose="020B0604020202020204" pitchFamily="34" charset="0"/>
              </a:rPr>
              <a:t>N</a:t>
            </a:r>
            <a:r>
              <a:rPr lang="en-US" altLang="en-US" sz="1600">
                <a:solidFill>
                  <a:srgbClr val="FF0000"/>
                </a:solidFill>
                <a:latin typeface="Arial" panose="020B0604020202020204" pitchFamily="34" charset="0"/>
                <a:cs typeface="Arial" panose="020B0604020202020204" pitchFamily="34" charset="0"/>
              </a:rPr>
              <a:t> </a:t>
            </a:r>
            <a:r>
              <a:rPr lang="en-US" altLang="en-US" sz="1600">
                <a:solidFill>
                  <a:srgbClr val="000000"/>
                </a:solidFill>
                <a:latin typeface="Arial" panose="020B0604020202020204" pitchFamily="34" charset="0"/>
                <a:cs typeface="Arial" panose="020B0604020202020204" pitchFamily="34" charset="0"/>
              </a:rPr>
              <a:t>and small </a:t>
            </a:r>
            <a:r>
              <a:rPr lang="en-US" altLang="en-US" sz="1600" i="1">
                <a:solidFill>
                  <a:srgbClr val="FF0000"/>
                </a:solidFill>
                <a:latin typeface="Arial" panose="020B0604020202020204" pitchFamily="34" charset="0"/>
                <a:cs typeface="Arial" panose="020B0604020202020204" pitchFamily="34" charset="0"/>
              </a:rPr>
              <a:t>k</a:t>
            </a:r>
            <a:r>
              <a:rPr lang="en-US" altLang="en-US" sz="1600">
                <a:solidFill>
                  <a:srgbClr val="000000"/>
                </a:solidFill>
                <a:latin typeface="Arial" panose="020B0604020202020204" pitchFamily="34" charset="0"/>
                <a:cs typeface="Arial" panose="020B0604020202020204" pitchFamily="34" charset="0"/>
              </a:rPr>
              <a:t>, we can use the following approximations:</a:t>
            </a:r>
          </a:p>
        </p:txBody>
      </p:sp>
      <p:graphicFrame>
        <p:nvGraphicFramePr>
          <p:cNvPr id="108551" name="Object 5">
            <a:extLst>
              <a:ext uri="{FF2B5EF4-FFF2-40B4-BE49-F238E27FC236}">
                <a16:creationId xmlns:a16="http://schemas.microsoft.com/office/drawing/2014/main" id="{001B9698-668D-0795-82DF-50ABD4F47DD3}"/>
              </a:ext>
            </a:extLst>
          </p:cNvPr>
          <p:cNvGraphicFramePr>
            <a:graphicFrameLocks noChangeAspect="1"/>
          </p:cNvGraphicFramePr>
          <p:nvPr/>
        </p:nvGraphicFramePr>
        <p:xfrm>
          <a:off x="382588" y="2857500"/>
          <a:ext cx="7847012" cy="577850"/>
        </p:xfrm>
        <a:graphic>
          <a:graphicData uri="http://schemas.openxmlformats.org/presentationml/2006/ole">
            <mc:AlternateContent xmlns:mc="http://schemas.openxmlformats.org/markup-compatibility/2006">
              <mc:Choice xmlns:v="urn:schemas-microsoft-com:vml" Requires="v">
                <p:oleObj name="Equation" r:id="rId8" imgW="5397500" imgH="431800" progId="Equation.3">
                  <p:embed/>
                </p:oleObj>
              </mc:Choice>
              <mc:Fallback>
                <p:oleObj name="Equation" r:id="rId8" imgW="5397500" imgH="431800" progId="Equation.3">
                  <p:embed/>
                  <p:pic>
                    <p:nvPicPr>
                      <p:cNvPr id="108551" name="Object 5">
                        <a:extLst>
                          <a:ext uri="{FF2B5EF4-FFF2-40B4-BE49-F238E27FC236}">
                            <a16:creationId xmlns:a16="http://schemas.microsoft.com/office/drawing/2014/main" id="{001B9698-668D-0795-82DF-50ABD4F47D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588" y="2857500"/>
                        <a:ext cx="78470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8552" name="Object 6">
            <a:extLst>
              <a:ext uri="{FF2B5EF4-FFF2-40B4-BE49-F238E27FC236}">
                <a16:creationId xmlns:a16="http://schemas.microsoft.com/office/drawing/2014/main" id="{A07E07C7-C65E-3BD1-93B8-BA72BBE14D0E}"/>
              </a:ext>
            </a:extLst>
          </p:cNvPr>
          <p:cNvGraphicFramePr>
            <a:graphicFrameLocks noChangeAspect="1"/>
          </p:cNvGraphicFramePr>
          <p:nvPr/>
        </p:nvGraphicFramePr>
        <p:xfrm>
          <a:off x="255588" y="3714751"/>
          <a:ext cx="8013700" cy="466725"/>
        </p:xfrm>
        <a:graphic>
          <a:graphicData uri="http://schemas.openxmlformats.org/presentationml/2006/ole">
            <mc:AlternateContent xmlns:mc="http://schemas.openxmlformats.org/markup-compatibility/2006">
              <mc:Choice xmlns:v="urn:schemas-microsoft-com:vml" Requires="v">
                <p:oleObj name="Equation" r:id="rId10" imgW="5613400" imgH="355600" progId="Equation.3">
                  <p:embed/>
                </p:oleObj>
              </mc:Choice>
              <mc:Fallback>
                <p:oleObj name="Equation" r:id="rId10" imgW="5613400" imgH="355600" progId="Equation.3">
                  <p:embed/>
                  <p:pic>
                    <p:nvPicPr>
                      <p:cNvPr id="108552" name="Object 6">
                        <a:extLst>
                          <a:ext uri="{FF2B5EF4-FFF2-40B4-BE49-F238E27FC236}">
                            <a16:creationId xmlns:a16="http://schemas.microsoft.com/office/drawing/2014/main" id="{A07E07C7-C65E-3BD1-93B8-BA72BBE14D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588" y="3714751"/>
                        <a:ext cx="80137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8553" name="Object 7">
            <a:extLst>
              <a:ext uri="{FF2B5EF4-FFF2-40B4-BE49-F238E27FC236}">
                <a16:creationId xmlns:a16="http://schemas.microsoft.com/office/drawing/2014/main" id="{10EF3C19-E0A6-9690-3EF4-78CE983238B6}"/>
              </a:ext>
            </a:extLst>
          </p:cNvPr>
          <p:cNvGraphicFramePr>
            <a:graphicFrameLocks noChangeAspect="1"/>
          </p:cNvGraphicFramePr>
          <p:nvPr/>
        </p:nvGraphicFramePr>
        <p:xfrm>
          <a:off x="382588" y="4554538"/>
          <a:ext cx="1943100" cy="311150"/>
        </p:xfrm>
        <a:graphic>
          <a:graphicData uri="http://schemas.openxmlformats.org/presentationml/2006/ole">
            <mc:AlternateContent xmlns:mc="http://schemas.openxmlformats.org/markup-compatibility/2006">
              <mc:Choice xmlns:v="urn:schemas-microsoft-com:vml" Requires="v">
                <p:oleObj name="Equation" r:id="rId12" imgW="1168400" imgH="203200" progId="Equation.3">
                  <p:embed/>
                </p:oleObj>
              </mc:Choice>
              <mc:Fallback>
                <p:oleObj name="Equation" r:id="rId12" imgW="1168400" imgH="203200" progId="Equation.3">
                  <p:embed/>
                  <p:pic>
                    <p:nvPicPr>
                      <p:cNvPr id="108553" name="Object 7">
                        <a:extLst>
                          <a:ext uri="{FF2B5EF4-FFF2-40B4-BE49-F238E27FC236}">
                            <a16:creationId xmlns:a16="http://schemas.microsoft.com/office/drawing/2014/main" id="{10EF3C19-E0A6-9690-3EF4-78CE983238B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2588" y="4554538"/>
                        <a:ext cx="19431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8554" name="Object 8">
            <a:extLst>
              <a:ext uri="{FF2B5EF4-FFF2-40B4-BE49-F238E27FC236}">
                <a16:creationId xmlns:a16="http://schemas.microsoft.com/office/drawing/2014/main" id="{29D35416-ADFC-7952-2179-F1BAFBD907BC}"/>
              </a:ext>
            </a:extLst>
          </p:cNvPr>
          <p:cNvGraphicFramePr>
            <a:graphicFrameLocks noChangeAspect="1"/>
          </p:cNvGraphicFramePr>
          <p:nvPr/>
        </p:nvGraphicFramePr>
        <p:xfrm>
          <a:off x="382588" y="5189538"/>
          <a:ext cx="7626350" cy="608012"/>
        </p:xfrm>
        <a:graphic>
          <a:graphicData uri="http://schemas.openxmlformats.org/presentationml/2006/ole">
            <mc:AlternateContent xmlns:mc="http://schemas.openxmlformats.org/markup-compatibility/2006">
              <mc:Choice xmlns:v="urn:schemas-microsoft-com:vml" Requires="v">
                <p:oleObj name="Equation" r:id="rId14" imgW="5130800" imgH="444500" progId="Equation.3">
                  <p:embed/>
                </p:oleObj>
              </mc:Choice>
              <mc:Fallback>
                <p:oleObj name="Equation" r:id="rId14" imgW="5130800" imgH="444500" progId="Equation.3">
                  <p:embed/>
                  <p:pic>
                    <p:nvPicPr>
                      <p:cNvPr id="108554" name="Object 8">
                        <a:extLst>
                          <a:ext uri="{FF2B5EF4-FFF2-40B4-BE49-F238E27FC236}">
                            <a16:creationId xmlns:a16="http://schemas.microsoft.com/office/drawing/2014/main" id="{29D35416-ADFC-7952-2179-F1BAFBD907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2588" y="5189538"/>
                        <a:ext cx="7626350"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8555" name="Object 9">
            <a:extLst>
              <a:ext uri="{FF2B5EF4-FFF2-40B4-BE49-F238E27FC236}">
                <a16:creationId xmlns:a16="http://schemas.microsoft.com/office/drawing/2014/main" id="{96657A84-561F-758B-0ED8-E11D87BAA0DE}"/>
              </a:ext>
            </a:extLst>
          </p:cNvPr>
          <p:cNvGraphicFramePr>
            <a:graphicFrameLocks noChangeAspect="1"/>
          </p:cNvGraphicFramePr>
          <p:nvPr/>
        </p:nvGraphicFramePr>
        <p:xfrm>
          <a:off x="3825876" y="4454526"/>
          <a:ext cx="3643313" cy="606425"/>
        </p:xfrm>
        <a:graphic>
          <a:graphicData uri="http://schemas.openxmlformats.org/presentationml/2006/ole">
            <mc:AlternateContent xmlns:mc="http://schemas.openxmlformats.org/markup-compatibility/2006">
              <mc:Choice xmlns:v="urn:schemas-microsoft-com:vml" Requires="v">
                <p:oleObj name="Equation" r:id="rId16" imgW="2527300" imgH="457200" progId="Equation.3">
                  <p:embed/>
                </p:oleObj>
              </mc:Choice>
              <mc:Fallback>
                <p:oleObj name="Equation" r:id="rId16" imgW="2527300" imgH="457200" progId="Equation.3">
                  <p:embed/>
                  <p:pic>
                    <p:nvPicPr>
                      <p:cNvPr id="108555" name="Object 9">
                        <a:extLst>
                          <a:ext uri="{FF2B5EF4-FFF2-40B4-BE49-F238E27FC236}">
                            <a16:creationId xmlns:a16="http://schemas.microsoft.com/office/drawing/2014/main" id="{96657A84-561F-758B-0ED8-E11D87BAA0D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25876" y="4454526"/>
                        <a:ext cx="3643313"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12" name="TextBox 23">
            <a:extLst>
              <a:ext uri="{FF2B5EF4-FFF2-40B4-BE49-F238E27FC236}">
                <a16:creationId xmlns:a16="http://schemas.microsoft.com/office/drawing/2014/main" id="{41B5A612-E59E-24A7-134D-F44AC0962F06}"/>
              </a:ext>
            </a:extLst>
          </p:cNvPr>
          <p:cNvSpPr txBox="1">
            <a:spLocks noChangeArrowheads="1"/>
          </p:cNvSpPr>
          <p:nvPr/>
        </p:nvSpPr>
        <p:spPr bwMode="auto">
          <a:xfrm>
            <a:off x="7585076" y="4554539"/>
            <a:ext cx="423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600">
                <a:solidFill>
                  <a:srgbClr val="000000"/>
                </a:solidFill>
                <a:latin typeface="Arial" panose="020B0604020202020204" pitchFamily="34" charset="0"/>
                <a:cs typeface="Arial" panose="020B0604020202020204" pitchFamily="34" charset="0"/>
              </a:rPr>
              <a:t>for</a:t>
            </a:r>
          </a:p>
        </p:txBody>
      </p:sp>
      <p:graphicFrame>
        <p:nvGraphicFramePr>
          <p:cNvPr id="108556" name="Object 10">
            <a:extLst>
              <a:ext uri="{FF2B5EF4-FFF2-40B4-BE49-F238E27FC236}">
                <a16:creationId xmlns:a16="http://schemas.microsoft.com/office/drawing/2014/main" id="{84BC0308-F07C-D92F-4111-FD69F8734B1B}"/>
              </a:ext>
            </a:extLst>
          </p:cNvPr>
          <p:cNvGraphicFramePr>
            <a:graphicFrameLocks noChangeAspect="1"/>
          </p:cNvGraphicFramePr>
          <p:nvPr/>
        </p:nvGraphicFramePr>
        <p:xfrm>
          <a:off x="8085138" y="4581525"/>
          <a:ext cx="590550" cy="311150"/>
        </p:xfrm>
        <a:graphic>
          <a:graphicData uri="http://schemas.openxmlformats.org/presentationml/2006/ole">
            <mc:AlternateContent xmlns:mc="http://schemas.openxmlformats.org/markup-compatibility/2006">
              <mc:Choice xmlns:v="urn:schemas-microsoft-com:vml" Requires="v">
                <p:oleObj name="Equation" r:id="rId18" imgW="355600" imgH="203200" progId="Equation.DSMT4">
                  <p:embed/>
                </p:oleObj>
              </mc:Choice>
              <mc:Fallback>
                <p:oleObj name="Equation" r:id="rId18" imgW="355600" imgH="203200" progId="Equation.DSMT4">
                  <p:embed/>
                  <p:pic>
                    <p:nvPicPr>
                      <p:cNvPr id="108556" name="Object 10">
                        <a:extLst>
                          <a:ext uri="{FF2B5EF4-FFF2-40B4-BE49-F238E27FC236}">
                            <a16:creationId xmlns:a16="http://schemas.microsoft.com/office/drawing/2014/main" id="{84BC0308-F07C-D92F-4111-FD69F8734B1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85138" y="4581525"/>
                        <a:ext cx="5905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ubtitle 2">
            <a:extLst>
              <a:ext uri="{FF2B5EF4-FFF2-40B4-BE49-F238E27FC236}">
                <a16:creationId xmlns:a16="http://schemas.microsoft.com/office/drawing/2014/main" id="{0CA0A47F-BEF6-19F1-350C-2FA5B5BFBDE8}"/>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a:solidFill>
                  <a:schemeClr val="bg1"/>
                </a:solidFill>
                <a:latin typeface="Helvetica" pitchFamily="2" charset="0"/>
              </a:rPr>
              <a:t>DEGREE DISTRIBUTION OF A RANDOM GRAPH</a:t>
            </a:r>
          </a:p>
        </p:txBody>
      </p:sp>
      <p:sp>
        <p:nvSpPr>
          <p:cNvPr id="53250" name="TextBox 3">
            <a:extLst>
              <a:ext uri="{FF2B5EF4-FFF2-40B4-BE49-F238E27FC236}">
                <a16:creationId xmlns:a16="http://schemas.microsoft.com/office/drawing/2014/main" id="{E7974790-3D78-6C6F-484C-48EB5DAB6B02}"/>
              </a:ext>
            </a:extLst>
          </p:cNvPr>
          <p:cNvSpPr txBox="1">
            <a:spLocks noChangeArrowheads="1"/>
          </p:cNvSpPr>
          <p:nvPr/>
        </p:nvSpPr>
        <p:spPr bwMode="auto">
          <a:xfrm>
            <a:off x="6375400" y="6357941"/>
            <a:ext cx="269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900" b="1">
                <a:solidFill>
                  <a:srgbClr val="A6A6A6"/>
                </a:solidFill>
                <a:latin typeface="Helvetica" pitchFamily="2" charset="0"/>
              </a:rPr>
              <a:t>Network Science: Random Graphs </a:t>
            </a:r>
            <a:endParaRPr lang="en-US" altLang="en-US" sz="600" i="1">
              <a:solidFill>
                <a:srgbClr val="A6A6A6"/>
              </a:solidFill>
              <a:latin typeface="Helvetica" pitchFamily="2" charset="0"/>
            </a:endParaRPr>
          </a:p>
        </p:txBody>
      </p:sp>
      <p:sp>
        <p:nvSpPr>
          <p:cNvPr id="53251" name="TextBox 15">
            <a:extLst>
              <a:ext uri="{FF2B5EF4-FFF2-40B4-BE49-F238E27FC236}">
                <a16:creationId xmlns:a16="http://schemas.microsoft.com/office/drawing/2014/main" id="{957A5FF5-BFA8-E1D3-D614-3B908D0507C4}"/>
              </a:ext>
            </a:extLst>
          </p:cNvPr>
          <p:cNvSpPr txBox="1">
            <a:spLocks noChangeArrowheads="1"/>
          </p:cNvSpPr>
          <p:nvPr/>
        </p:nvSpPr>
        <p:spPr bwMode="auto">
          <a:xfrm rot="16200000">
            <a:off x="1210469" y="3385344"/>
            <a:ext cx="608012"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P(k)</a:t>
            </a:r>
          </a:p>
        </p:txBody>
      </p:sp>
      <p:pic>
        <p:nvPicPr>
          <p:cNvPr id="53253" name="Picture 8" descr="F-RG-ERNdependence-marci.pdf">
            <a:extLst>
              <a:ext uri="{FF2B5EF4-FFF2-40B4-BE49-F238E27FC236}">
                <a16:creationId xmlns:a16="http://schemas.microsoft.com/office/drawing/2014/main" id="{4F399F37-B05C-1288-38DD-86FDDE747D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6" y="1373188"/>
            <a:ext cx="6746875"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0602" name="Object 2">
            <a:extLst>
              <a:ext uri="{FF2B5EF4-FFF2-40B4-BE49-F238E27FC236}">
                <a16:creationId xmlns:a16="http://schemas.microsoft.com/office/drawing/2014/main" id="{04C5FEAB-A53D-5603-E3FB-BEB033FC9BA5}"/>
              </a:ext>
            </a:extLst>
          </p:cNvPr>
          <p:cNvGraphicFramePr>
            <a:graphicFrameLocks noChangeAspect="1"/>
          </p:cNvGraphicFramePr>
          <p:nvPr>
            <p:extLst>
              <p:ext uri="{D42A27DB-BD31-4B8C-83A1-F6EECF244321}">
                <p14:modId xmlns:p14="http://schemas.microsoft.com/office/powerpoint/2010/main" val="3067008689"/>
              </p:ext>
            </p:extLst>
          </p:nvPr>
        </p:nvGraphicFramePr>
        <p:xfrm>
          <a:off x="6727030" y="1300166"/>
          <a:ext cx="2340769" cy="896938"/>
        </p:xfrm>
        <a:graphic>
          <a:graphicData uri="http://schemas.openxmlformats.org/presentationml/2006/ole">
            <mc:AlternateContent xmlns:mc="http://schemas.openxmlformats.org/markup-compatibility/2006">
              <mc:Choice xmlns:v="urn:schemas-microsoft-com:vml" Requires="v">
                <p:oleObj name="Equation" r:id="rId4" imgW="1168400" imgH="393700" progId="Equation.3">
                  <p:embed/>
                </p:oleObj>
              </mc:Choice>
              <mc:Fallback>
                <p:oleObj name="Equation" r:id="rId4" imgW="1168400" imgH="393700" progId="Equation.3">
                  <p:embed/>
                  <p:pic>
                    <p:nvPicPr>
                      <p:cNvPr id="110602" name="Object 2">
                        <a:extLst>
                          <a:ext uri="{FF2B5EF4-FFF2-40B4-BE49-F238E27FC236}">
                            <a16:creationId xmlns:a16="http://schemas.microsoft.com/office/drawing/2014/main" id="{04C5FEAB-A53D-5603-E3FB-BEB033FC9B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7030" y="1300166"/>
                        <a:ext cx="2340769" cy="896938"/>
                      </a:xfrm>
                      <a:prstGeom prst="rect">
                        <a:avLst/>
                      </a:prstGeom>
                      <a:noFill/>
                      <a:ln>
                        <a:noFill/>
                      </a:ln>
                    </p:spPr>
                  </p:pic>
                </p:oleObj>
              </mc:Fallback>
            </mc:AlternateContent>
          </a:graphicData>
        </a:graphic>
      </p:graphicFrame>
      <p:sp>
        <p:nvSpPr>
          <p:cNvPr id="53255" name="TextBox 9">
            <a:extLst>
              <a:ext uri="{FF2B5EF4-FFF2-40B4-BE49-F238E27FC236}">
                <a16:creationId xmlns:a16="http://schemas.microsoft.com/office/drawing/2014/main" id="{78FA6F2B-7FF4-E01A-FC33-4102AB1DFC4B}"/>
              </a:ext>
            </a:extLst>
          </p:cNvPr>
          <p:cNvSpPr txBox="1">
            <a:spLocks noChangeArrowheads="1"/>
          </p:cNvSpPr>
          <p:nvPr/>
        </p:nvSpPr>
        <p:spPr bwMode="auto">
          <a:xfrm>
            <a:off x="7173212" y="2427292"/>
            <a:ext cx="1096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dirty="0">
                <a:cs typeface="Calibri" panose="020F0502020204030204" pitchFamily="34" charset="0"/>
              </a:rPr>
              <a:t>&lt;k&gt;=50</a:t>
            </a:r>
          </a:p>
        </p:txBody>
      </p:sp>
      <p:sp>
        <p:nvSpPr>
          <p:cNvPr id="2" name="TextBox 1">
            <a:extLst>
              <a:ext uri="{FF2B5EF4-FFF2-40B4-BE49-F238E27FC236}">
                <a16:creationId xmlns:a16="http://schemas.microsoft.com/office/drawing/2014/main" id="{0A411021-F13C-AC21-ECDD-39E23915239E}"/>
              </a:ext>
            </a:extLst>
          </p:cNvPr>
          <p:cNvSpPr txBox="1"/>
          <p:nvPr/>
        </p:nvSpPr>
        <p:spPr>
          <a:xfrm>
            <a:off x="328613" y="5786438"/>
            <a:ext cx="8145307" cy="707886"/>
          </a:xfrm>
          <a:prstGeom prst="rect">
            <a:avLst/>
          </a:prstGeom>
          <a:noFill/>
        </p:spPr>
        <p:txBody>
          <a:bodyPr wrap="none" rtlCol="0">
            <a:spAutoFit/>
          </a:bodyPr>
          <a:lstStyle/>
          <a:p>
            <a:pPr rtl="0"/>
            <a:r>
              <a:rPr lang="en-US" sz="2000" b="0" i="0" u="none" strike="noStrike" kern="1200" baseline="0" dirty="0">
                <a:solidFill>
                  <a:srgbClr val="000000"/>
                </a:solidFill>
                <a:latin typeface="Calibri" panose="020F0502020204030204" pitchFamily="34" charset="0"/>
              </a:rPr>
              <a:t>Degree distributions of random networks with the same average degree (K), </a:t>
            </a:r>
          </a:p>
          <a:p>
            <a:pPr rtl="0"/>
            <a:r>
              <a:rPr lang="en-US" sz="2000" b="0" i="0" u="none" strike="noStrike" kern="1200" baseline="0" dirty="0">
                <a:solidFill>
                  <a:srgbClr val="000000"/>
                </a:solidFill>
                <a:latin typeface="Calibri" panose="020F0502020204030204" pitchFamily="34" charset="0"/>
              </a:rPr>
              <a:t>but different sizes (N), are indistinguishable from each other.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ubtitle 2">
            <a:extLst>
              <a:ext uri="{FF2B5EF4-FFF2-40B4-BE49-F238E27FC236}">
                <a16:creationId xmlns:a16="http://schemas.microsoft.com/office/drawing/2014/main" id="{0CA0A47F-BEF6-19F1-350C-2FA5B5BFBDE8}"/>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a:solidFill>
                  <a:schemeClr val="bg1"/>
                </a:solidFill>
                <a:latin typeface="Helvetica" pitchFamily="2" charset="0"/>
              </a:rPr>
              <a:t>DEGREE DISTRIBUTION OF A RANDOM GRAPH</a:t>
            </a:r>
          </a:p>
        </p:txBody>
      </p:sp>
      <p:sp>
        <p:nvSpPr>
          <p:cNvPr id="53250" name="TextBox 3">
            <a:extLst>
              <a:ext uri="{FF2B5EF4-FFF2-40B4-BE49-F238E27FC236}">
                <a16:creationId xmlns:a16="http://schemas.microsoft.com/office/drawing/2014/main" id="{E7974790-3D78-6C6F-484C-48EB5DAB6B02}"/>
              </a:ext>
            </a:extLst>
          </p:cNvPr>
          <p:cNvSpPr txBox="1">
            <a:spLocks noChangeArrowheads="1"/>
          </p:cNvSpPr>
          <p:nvPr/>
        </p:nvSpPr>
        <p:spPr bwMode="auto">
          <a:xfrm>
            <a:off x="6375400" y="6357941"/>
            <a:ext cx="269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900" b="1">
                <a:solidFill>
                  <a:srgbClr val="A6A6A6"/>
                </a:solidFill>
                <a:latin typeface="Helvetica" pitchFamily="2" charset="0"/>
              </a:rPr>
              <a:t>Network Science: Random Graphs </a:t>
            </a:r>
            <a:endParaRPr lang="en-US" altLang="en-US" sz="600" i="1">
              <a:solidFill>
                <a:srgbClr val="A6A6A6"/>
              </a:solidFill>
              <a:latin typeface="Helvetica" pitchFamily="2" charset="0"/>
            </a:endParaRPr>
          </a:p>
        </p:txBody>
      </p:sp>
      <p:sp>
        <p:nvSpPr>
          <p:cNvPr id="3" name="TextBox 2">
            <a:extLst>
              <a:ext uri="{FF2B5EF4-FFF2-40B4-BE49-F238E27FC236}">
                <a16:creationId xmlns:a16="http://schemas.microsoft.com/office/drawing/2014/main" id="{D34E9735-BD41-9313-EAC9-ADA6DAF8931D}"/>
              </a:ext>
            </a:extLst>
          </p:cNvPr>
          <p:cNvSpPr txBox="1"/>
          <p:nvPr/>
        </p:nvSpPr>
        <p:spPr>
          <a:xfrm>
            <a:off x="314326" y="1671638"/>
            <a:ext cx="8566832" cy="4401205"/>
          </a:xfrm>
          <a:prstGeom prst="rect">
            <a:avLst/>
          </a:prstGeom>
          <a:noFill/>
        </p:spPr>
        <p:txBody>
          <a:bodyPr wrap="none" rtlCol="0">
            <a:spAutoFit/>
          </a:bodyPr>
          <a:lstStyle/>
          <a:p>
            <a:pPr marL="342900" indent="-342900">
              <a:buFont typeface="Courier New" panose="02070309020205020404" pitchFamily="49" charset="0"/>
              <a:buChar char="o"/>
            </a:pPr>
            <a:r>
              <a:rPr lang="en-US" sz="2000" dirty="0"/>
              <a:t>According to sociological research, a typical person knows about 1,000 </a:t>
            </a:r>
          </a:p>
          <a:p>
            <a:r>
              <a:rPr lang="en-US" sz="2000" dirty="0"/>
              <a:t>individuals on a first name basis, so k=1,000 (Average person)</a:t>
            </a:r>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r>
              <a:rPr lang="en-US" sz="2000" dirty="0"/>
              <a:t>The probability to find an individual with degree k&gt;2,000 is 10</a:t>
            </a:r>
            <a:r>
              <a:rPr lang="en-US" sz="2000" baseline="30000" dirty="0"/>
              <a:t>-27</a:t>
            </a:r>
            <a:r>
              <a:rPr lang="en-US" sz="2000" dirty="0"/>
              <a:t>.  Hence the </a:t>
            </a:r>
          </a:p>
          <a:p>
            <a:r>
              <a:rPr lang="en-US" sz="2000" dirty="0"/>
              <a:t>chance of finding an individual with 2,000 acquaintances is so tiny that such </a:t>
            </a:r>
          </a:p>
          <a:p>
            <a:r>
              <a:rPr lang="en-US" sz="2000" dirty="0"/>
              <a:t>nodes are virtually inexistent in a random society. (Celebrity)</a:t>
            </a:r>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r>
              <a:rPr lang="en-US" sz="2000" dirty="0"/>
              <a:t>A random society would consist of mainly average individuals, with everyone </a:t>
            </a:r>
          </a:p>
          <a:p>
            <a:r>
              <a:rPr lang="en-US" sz="2000" dirty="0"/>
              <a:t>with roughly the same number of friends (random modeling)</a:t>
            </a:r>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r>
              <a:rPr lang="en-US" sz="2000" dirty="0"/>
              <a:t>It would lack outliers, individuals that are highly popular </a:t>
            </a:r>
          </a:p>
          <a:p>
            <a:endParaRPr lang="en-US" sz="2000" dirty="0"/>
          </a:p>
          <a:p>
            <a:endParaRPr lang="en-US" sz="2000" dirty="0"/>
          </a:p>
        </p:txBody>
      </p:sp>
    </p:spTree>
    <p:extLst>
      <p:ext uri="{BB962C8B-B14F-4D97-AF65-F5344CB8AC3E}">
        <p14:creationId xmlns:p14="http://schemas.microsoft.com/office/powerpoint/2010/main" val="570124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7176A7F-1A92-9F07-1081-115BA8E0EFF9}"/>
              </a:ext>
            </a:extLst>
          </p:cNvPr>
          <p:cNvSpPr txBox="1">
            <a:spLocks/>
          </p:cNvSpPr>
          <p:nvPr/>
        </p:nvSpPr>
        <p:spPr>
          <a:xfrm>
            <a:off x="457200" y="1066800"/>
            <a:ext cx="8229600" cy="53187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tLang="en-US" sz="2200" dirty="0">
              <a:latin typeface="Calibri" panose="020F0502020204030204" pitchFamily="34" charset="0"/>
              <a:ea typeface="ＭＳ Ｐゴシック" panose="020B0600070205080204" pitchFamily="34" charset="-128"/>
              <a:cs typeface="Calibri" panose="020F0502020204030204" pitchFamily="34" charset="0"/>
            </a:endParaRPr>
          </a:p>
          <a:p>
            <a:r>
              <a:rPr lang="en-US" altLang="en-US" sz="2200" dirty="0">
                <a:latin typeface="Calibri" panose="020F0502020204030204" pitchFamily="34" charset="0"/>
                <a:ea typeface="ＭＳ Ｐゴシック" panose="020B0600070205080204" pitchFamily="34" charset="-128"/>
                <a:cs typeface="Calibri" panose="020F0502020204030204" pitchFamily="34" charset="0"/>
              </a:rPr>
              <a:t>What happens to the size of the giant component as the density of the network increases?</a:t>
            </a:r>
          </a:p>
        </p:txBody>
      </p:sp>
      <p:pic>
        <p:nvPicPr>
          <p:cNvPr id="4" name="Picture 3">
            <a:extLst>
              <a:ext uri="{FF2B5EF4-FFF2-40B4-BE49-F238E27FC236}">
                <a16:creationId xmlns:a16="http://schemas.microsoft.com/office/drawing/2014/main" id="{EB9EB230-8B61-4E8E-E1C9-F142839974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143128"/>
            <a:ext cx="7529513"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7520B5D-3D32-317B-7921-5E2721DD88E3}"/>
              </a:ext>
            </a:extLst>
          </p:cNvPr>
          <p:cNvSpPr>
            <a:spLocks noChangeArrowheads="1"/>
          </p:cNvSpPr>
          <p:nvPr/>
        </p:nvSpPr>
        <p:spPr bwMode="auto">
          <a:xfrm>
            <a:off x="304800" y="6324600"/>
            <a:ext cx="861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hlinkClick r:id="rId4"/>
              </a:rPr>
              <a:t>http://ccl.northwestern.edu/netlogo/models/GiantComponent</a:t>
            </a:r>
            <a:r>
              <a:rPr lang="en-US" altLang="en-US" sz="1800" dirty="0"/>
              <a:t> </a:t>
            </a:r>
          </a:p>
        </p:txBody>
      </p:sp>
      <p:sp>
        <p:nvSpPr>
          <p:cNvPr id="53249" name="Subtitle 2">
            <a:extLst>
              <a:ext uri="{FF2B5EF4-FFF2-40B4-BE49-F238E27FC236}">
                <a16:creationId xmlns:a16="http://schemas.microsoft.com/office/drawing/2014/main" id="{0CA0A47F-BEF6-19F1-350C-2FA5B5BFBDE8}"/>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dirty="0">
                <a:solidFill>
                  <a:schemeClr val="bg1"/>
                </a:solidFill>
                <a:latin typeface="Trajan Pro"/>
              </a:rPr>
              <a:t>EVOLUTION OF A RANDOM NETWORK</a:t>
            </a:r>
          </a:p>
        </p:txBody>
      </p:sp>
    </p:spTree>
    <p:extLst>
      <p:ext uri="{BB962C8B-B14F-4D97-AF65-F5344CB8AC3E}">
        <p14:creationId xmlns:p14="http://schemas.microsoft.com/office/powerpoint/2010/main" val="3267952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9">
            <a:extLst>
              <a:ext uri="{FF2B5EF4-FFF2-40B4-BE49-F238E27FC236}">
                <a16:creationId xmlns:a16="http://schemas.microsoft.com/office/drawing/2014/main" id="{6AD89C34-3D44-A67A-0453-8973813C9C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600" y="1846264"/>
            <a:ext cx="8293100"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Picture 33" descr="K0.5.pdf">
            <a:extLst>
              <a:ext uri="{FF2B5EF4-FFF2-40B4-BE49-F238E27FC236}">
                <a16:creationId xmlns:a16="http://schemas.microsoft.com/office/drawing/2014/main" id="{E41482B0-9A3C-59FC-38B5-8F7453C5DD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4601" y="2774951"/>
            <a:ext cx="22145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a:extLst>
              <a:ext uri="{FF2B5EF4-FFF2-40B4-BE49-F238E27FC236}">
                <a16:creationId xmlns:a16="http://schemas.microsoft.com/office/drawing/2014/main" id="{C5F3A0C9-0F56-265A-E722-EE14D9AA5699}"/>
              </a:ext>
            </a:extLst>
          </p:cNvPr>
          <p:cNvCxnSpPr/>
          <p:nvPr/>
        </p:nvCxnSpPr>
        <p:spPr>
          <a:xfrm rot="5400000">
            <a:off x="1701284" y="3796784"/>
            <a:ext cx="3645932" cy="12700"/>
          </a:xfrm>
          <a:prstGeom prst="line">
            <a:avLst/>
          </a:prstGeom>
          <a:ln w="15875">
            <a:gradFill flip="none" rotWithShape="1">
              <a:gsLst>
                <a:gs pos="0">
                  <a:schemeClr val="accent1"/>
                </a:gs>
                <a:gs pos="100000">
                  <a:srgbClr val="FFFFFF"/>
                </a:gs>
              </a:gsLst>
              <a:path path="shape">
                <a:fillToRect l="50000" t="50000" r="50000" b="50000"/>
              </a:path>
              <a:tileRect/>
            </a:gradFill>
            <a:prstDash val="dash"/>
          </a:ln>
        </p:spPr>
        <p:style>
          <a:lnRef idx="2">
            <a:schemeClr val="accent1"/>
          </a:lnRef>
          <a:fillRef idx="0">
            <a:schemeClr val="accent1"/>
          </a:fillRef>
          <a:effectRef idx="1">
            <a:schemeClr val="accent1"/>
          </a:effectRef>
          <a:fontRef idx="minor">
            <a:schemeClr val="tx1"/>
          </a:fontRef>
        </p:style>
      </p:cxnSp>
      <p:pic>
        <p:nvPicPr>
          <p:cNvPr id="64516" name="Picture 38" descr="K10.pdf">
            <a:extLst>
              <a:ext uri="{FF2B5EF4-FFF2-40B4-BE49-F238E27FC236}">
                <a16:creationId xmlns:a16="http://schemas.microsoft.com/office/drawing/2014/main" id="{ED8A9867-1E2B-D96E-BC90-1B9F24EF25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7889" y="2852739"/>
            <a:ext cx="2155825"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17">
            <a:extLst>
              <a:ext uri="{FF2B5EF4-FFF2-40B4-BE49-F238E27FC236}">
                <a16:creationId xmlns:a16="http://schemas.microsoft.com/office/drawing/2014/main" id="{03CD3F9D-74BE-94E0-65F0-6F930CE8CD87}"/>
              </a:ext>
            </a:extLst>
          </p:cNvPr>
          <p:cNvSpPr txBox="1">
            <a:spLocks noChangeArrowheads="1"/>
          </p:cNvSpPr>
          <p:nvPr/>
        </p:nvSpPr>
        <p:spPr bwMode="auto">
          <a:xfrm>
            <a:off x="4456113" y="5626100"/>
            <a:ext cx="6254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000" b="1" i="1" dirty="0">
                <a:latin typeface="Arial" panose="020B0604020202020204" pitchFamily="34" charset="0"/>
              </a:rPr>
              <a:t>&lt;k&gt;</a:t>
            </a:r>
          </a:p>
        </p:txBody>
      </p:sp>
      <p:sp>
        <p:nvSpPr>
          <p:cNvPr id="64518" name="Subtitle 2">
            <a:extLst>
              <a:ext uri="{FF2B5EF4-FFF2-40B4-BE49-F238E27FC236}">
                <a16:creationId xmlns:a16="http://schemas.microsoft.com/office/drawing/2014/main" id="{66C9CC92-3AAD-2D17-BBDF-121357446BC7}"/>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dirty="0">
                <a:solidFill>
                  <a:schemeClr val="bg1"/>
                </a:solidFill>
                <a:latin typeface="Trajan Pro"/>
              </a:rPr>
              <a:t>EVOLUTION OF A RANDOM NETWORK</a:t>
            </a:r>
          </a:p>
        </p:txBody>
      </p:sp>
      <p:sp>
        <p:nvSpPr>
          <p:cNvPr id="64519" name="Rectangle 22">
            <a:extLst>
              <a:ext uri="{FF2B5EF4-FFF2-40B4-BE49-F238E27FC236}">
                <a16:creationId xmlns:a16="http://schemas.microsoft.com/office/drawing/2014/main" id="{399395C9-3F86-9794-CF7D-AD1393C82F0F}"/>
              </a:ext>
            </a:extLst>
          </p:cNvPr>
          <p:cNvSpPr>
            <a:spLocks noChangeArrowheads="1"/>
          </p:cNvSpPr>
          <p:nvPr/>
        </p:nvSpPr>
        <p:spPr bwMode="auto">
          <a:xfrm>
            <a:off x="808038" y="1333500"/>
            <a:ext cx="698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solidFill>
                  <a:srgbClr val="000000"/>
                </a:solidFill>
                <a:latin typeface="Trajan Pro"/>
              </a:rPr>
              <a:t>disconnected nodes</a:t>
            </a:r>
            <a:r>
              <a:rPr lang="en-US" altLang="en-US" sz="1800">
                <a:solidFill>
                  <a:srgbClr val="000000"/>
                </a:solidFill>
                <a:latin typeface="Trajan Pro"/>
                <a:sym typeface="Wingdings" pitchFamily="2" charset="2"/>
              </a:rPr>
              <a:t> </a:t>
            </a:r>
            <a:r>
              <a:rPr lang="en-US" altLang="en-US" sz="1800">
                <a:latin typeface="Helvetica" pitchFamily="2" charset="0"/>
                <a:sym typeface="Wingdings" pitchFamily="2" charset="2"/>
              </a:rPr>
              <a:t>	 </a:t>
            </a:r>
            <a:r>
              <a:rPr lang="en-US" altLang="en-US" sz="1800">
                <a:latin typeface="Wingdings" pitchFamily="2" charset="2"/>
                <a:sym typeface="Wingdings" pitchFamily="2" charset="2"/>
              </a:rPr>
              <a:t></a:t>
            </a:r>
            <a:r>
              <a:rPr lang="en-US" altLang="en-US" sz="1800">
                <a:latin typeface="Helvetica" pitchFamily="2" charset="0"/>
                <a:sym typeface="Wingdings" pitchFamily="2" charset="2"/>
              </a:rPr>
              <a:t> </a:t>
            </a:r>
            <a:r>
              <a:rPr lang="en-US" altLang="en-US" sz="1800">
                <a:latin typeface="Helvetica" pitchFamily="2" charset="0"/>
              </a:rPr>
              <a:t> 			</a:t>
            </a:r>
            <a:r>
              <a:rPr lang="en-US" altLang="en-US" sz="1800" b="1">
                <a:solidFill>
                  <a:srgbClr val="000000"/>
                </a:solidFill>
                <a:latin typeface="Trajan Pro"/>
              </a:rPr>
              <a:t>NETWORK</a:t>
            </a:r>
            <a:r>
              <a:rPr lang="en-US" altLang="en-US" sz="1800">
                <a:latin typeface="Helvetica" pitchFamily="2" charset="0"/>
              </a:rPr>
              <a:t>. </a:t>
            </a:r>
          </a:p>
        </p:txBody>
      </p:sp>
      <p:sp>
        <p:nvSpPr>
          <p:cNvPr id="64520" name="TextBox 6">
            <a:extLst>
              <a:ext uri="{FF2B5EF4-FFF2-40B4-BE49-F238E27FC236}">
                <a16:creationId xmlns:a16="http://schemas.microsoft.com/office/drawing/2014/main" id="{89065FBC-9083-9CAD-1A75-0BEC122EAEF4}"/>
              </a:ext>
            </a:extLst>
          </p:cNvPr>
          <p:cNvSpPr txBox="1">
            <a:spLocks noChangeArrowheads="1"/>
          </p:cNvSpPr>
          <p:nvPr/>
        </p:nvSpPr>
        <p:spPr bwMode="auto">
          <a:xfrm>
            <a:off x="808038" y="5857875"/>
            <a:ext cx="8051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600" b="1">
                <a:latin typeface="Helvetica" pitchFamily="2" charset="0"/>
              </a:rPr>
              <a:t>How does this transition happen? </a:t>
            </a:r>
          </a:p>
        </p:txBody>
      </p:sp>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Subtitle 2">
            <a:extLst>
              <a:ext uri="{FF2B5EF4-FFF2-40B4-BE49-F238E27FC236}">
                <a16:creationId xmlns:a16="http://schemas.microsoft.com/office/drawing/2014/main" id="{66C9CC92-3AAD-2D17-BBDF-121357446BC7}"/>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dirty="0">
                <a:solidFill>
                  <a:schemeClr val="bg1"/>
                </a:solidFill>
                <a:latin typeface="Trajan Pro"/>
              </a:rPr>
              <a:t>EVOLUTION OF A RANDOM NETWORK</a:t>
            </a:r>
          </a:p>
        </p:txBody>
      </p:sp>
      <p:sp>
        <p:nvSpPr>
          <p:cNvPr id="2" name="TextBox 17">
            <a:extLst>
              <a:ext uri="{FF2B5EF4-FFF2-40B4-BE49-F238E27FC236}">
                <a16:creationId xmlns:a16="http://schemas.microsoft.com/office/drawing/2014/main" id="{733177DF-AC5D-42B1-0A94-80EBB1C9406B}"/>
              </a:ext>
            </a:extLst>
          </p:cNvPr>
          <p:cNvSpPr txBox="1">
            <a:spLocks noChangeArrowheads="1"/>
          </p:cNvSpPr>
          <p:nvPr/>
        </p:nvSpPr>
        <p:spPr bwMode="auto">
          <a:xfrm>
            <a:off x="2413000" y="1900234"/>
            <a:ext cx="4349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000" b="1" i="1" dirty="0">
                <a:latin typeface="Arial" panose="020B0604020202020204" pitchFamily="34" charset="0"/>
              </a:rPr>
              <a:t>&lt;k</a:t>
            </a:r>
            <a:r>
              <a:rPr lang="en-US" altLang="en-US" sz="2000" b="1" i="1" baseline="-25000" dirty="0">
                <a:latin typeface="Arial" panose="020B0604020202020204" pitchFamily="34" charset="0"/>
              </a:rPr>
              <a:t>c</a:t>
            </a:r>
            <a:r>
              <a:rPr lang="en-US" altLang="en-US" sz="2000" b="1" i="1" dirty="0">
                <a:latin typeface="Arial" panose="020B0604020202020204" pitchFamily="34" charset="0"/>
              </a:rPr>
              <a:t>&gt;=1     (</a:t>
            </a:r>
            <a:r>
              <a:rPr lang="en-US" altLang="en-US" sz="2000" b="1" i="1" dirty="0" err="1">
                <a:latin typeface="Arial" panose="020B0604020202020204" pitchFamily="34" charset="0"/>
              </a:rPr>
              <a:t>Erdos</a:t>
            </a:r>
            <a:r>
              <a:rPr lang="en-US" altLang="en-US" sz="2000" b="1" i="1" dirty="0">
                <a:latin typeface="Arial" panose="020B0604020202020204" pitchFamily="34" charset="0"/>
              </a:rPr>
              <a:t> and </a:t>
            </a:r>
            <a:r>
              <a:rPr lang="en-US" altLang="en-US" sz="2000" b="1" i="1" dirty="0" err="1">
                <a:latin typeface="Arial" panose="020B0604020202020204" pitchFamily="34" charset="0"/>
              </a:rPr>
              <a:t>Renyi</a:t>
            </a:r>
            <a:r>
              <a:rPr lang="en-US" altLang="en-US" sz="2000" b="1" i="1" dirty="0">
                <a:latin typeface="Arial" panose="020B0604020202020204" pitchFamily="34" charset="0"/>
              </a:rPr>
              <a:t>, 1959)</a:t>
            </a:r>
          </a:p>
        </p:txBody>
      </p:sp>
      <p:sp>
        <p:nvSpPr>
          <p:cNvPr id="3" name="Rectangle 9">
            <a:extLst>
              <a:ext uri="{FF2B5EF4-FFF2-40B4-BE49-F238E27FC236}">
                <a16:creationId xmlns:a16="http://schemas.microsoft.com/office/drawing/2014/main" id="{62BA2151-F6AE-A84F-49D9-D5E79C6376D8}"/>
              </a:ext>
            </a:extLst>
          </p:cNvPr>
          <p:cNvSpPr>
            <a:spLocks noChangeArrowheads="1"/>
          </p:cNvSpPr>
          <p:nvPr/>
        </p:nvSpPr>
        <p:spPr bwMode="auto">
          <a:xfrm>
            <a:off x="317500" y="2857500"/>
            <a:ext cx="86360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dirty="0">
                <a:latin typeface="Arial" panose="020B0604020202020204" pitchFamily="34" charset="0"/>
              </a:rPr>
              <a:t>The fact that at least one link per node is </a:t>
            </a:r>
            <a:r>
              <a:rPr lang="en-US" altLang="en-US" sz="2400" i="1" dirty="0">
                <a:latin typeface="Arial" panose="020B0604020202020204" pitchFamily="34" charset="0"/>
              </a:rPr>
              <a:t>necessary </a:t>
            </a:r>
            <a:r>
              <a:rPr lang="en-US" altLang="en-US" sz="2400" dirty="0">
                <a:latin typeface="Arial" panose="020B0604020202020204" pitchFamily="34" charset="0"/>
              </a:rPr>
              <a:t>to have a giant component is not unexpected. Indeed, for a giant component to exist, each of its nodes must be linked to at least one other node.</a:t>
            </a:r>
          </a:p>
          <a:p>
            <a:pPr eaLnBrk="1" hangingPunct="1">
              <a:spcBef>
                <a:spcPct val="0"/>
              </a:spcBef>
              <a:buFontTx/>
              <a:buNone/>
            </a:pPr>
            <a:endParaRPr lang="en-US" altLang="en-US" sz="2400" dirty="0">
              <a:latin typeface="Arial" panose="020B0604020202020204" pitchFamily="34" charset="0"/>
            </a:endParaRPr>
          </a:p>
          <a:p>
            <a:pPr eaLnBrk="1" hangingPunct="1">
              <a:spcBef>
                <a:spcPct val="0"/>
              </a:spcBef>
              <a:buFontTx/>
              <a:buNone/>
            </a:pPr>
            <a:r>
              <a:rPr lang="en-US" altLang="en-US" sz="2400" dirty="0">
                <a:latin typeface="Arial" panose="020B0604020202020204" pitchFamily="34" charset="0"/>
              </a:rPr>
              <a:t> It is somewhat unexpected, however that one link is </a:t>
            </a:r>
            <a:r>
              <a:rPr lang="en-US" altLang="en-US" sz="2400" i="1" dirty="0">
                <a:latin typeface="Arial" panose="020B0604020202020204" pitchFamily="34" charset="0"/>
              </a:rPr>
              <a:t>sufficient </a:t>
            </a:r>
            <a:r>
              <a:rPr lang="en-US" altLang="en-US" sz="2400" dirty="0">
                <a:latin typeface="Arial" panose="020B0604020202020204" pitchFamily="34" charset="0"/>
              </a:rPr>
              <a:t>for the emergence of a giant component. </a:t>
            </a:r>
          </a:p>
          <a:p>
            <a:pPr eaLnBrk="1" hangingPunct="1">
              <a:spcBef>
                <a:spcPct val="0"/>
              </a:spcBef>
              <a:buFontTx/>
              <a:buNone/>
            </a:pPr>
            <a:endParaRPr lang="en-US" altLang="en-US" sz="1800" dirty="0">
              <a:latin typeface="Arial" panose="020B0604020202020204" pitchFamily="34" charset="0"/>
            </a:endParaRPr>
          </a:p>
        </p:txBody>
      </p:sp>
    </p:spTree>
    <p:extLst>
      <p:ext uri="{BB962C8B-B14F-4D97-AF65-F5344CB8AC3E}">
        <p14:creationId xmlns:p14="http://schemas.microsoft.com/office/powerpoint/2010/main" val="1235512998"/>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ubtitle 2">
            <a:extLst>
              <a:ext uri="{FF2B5EF4-FFF2-40B4-BE49-F238E27FC236}">
                <a16:creationId xmlns:a16="http://schemas.microsoft.com/office/drawing/2014/main" id="{0CA0A47F-BEF6-19F1-350C-2FA5B5BFBDE8}"/>
              </a:ext>
            </a:extLst>
          </p:cNvPr>
          <p:cNvSpPr txBox="1">
            <a:spLocks/>
          </p:cNvSpPr>
          <p:nvPr/>
        </p:nvSpPr>
        <p:spPr bwMode="auto">
          <a:xfrm>
            <a:off x="0" y="25241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dirty="0">
                <a:solidFill>
                  <a:schemeClr val="bg1"/>
                </a:solidFill>
                <a:latin typeface="Trajan Pro"/>
              </a:rPr>
              <a:t>EVOLUTION OF A RANDOM NETWORK</a:t>
            </a:r>
          </a:p>
        </p:txBody>
      </p:sp>
      <p:pic>
        <p:nvPicPr>
          <p:cNvPr id="3" name="Picture 34" descr="K1.pdf">
            <a:extLst>
              <a:ext uri="{FF2B5EF4-FFF2-40B4-BE49-F238E27FC236}">
                <a16:creationId xmlns:a16="http://schemas.microsoft.com/office/drawing/2014/main" id="{3AE3BA86-FC84-E3B0-D36A-8D270C532C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7763" y="4706947"/>
            <a:ext cx="2155825" cy="1962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33" descr="K0.5.pdf">
            <a:extLst>
              <a:ext uri="{FF2B5EF4-FFF2-40B4-BE49-F238E27FC236}">
                <a16:creationId xmlns:a16="http://schemas.microsoft.com/office/drawing/2014/main" id="{D8D4E3D7-CE50-790A-2F6A-ABB42410C6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3" y="4678372"/>
            <a:ext cx="2214562"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a:extLst>
              <a:ext uri="{FF2B5EF4-FFF2-40B4-BE49-F238E27FC236}">
                <a16:creationId xmlns:a16="http://schemas.microsoft.com/office/drawing/2014/main" id="{1EE5D0C2-FD4A-CEB0-5768-D5417CD457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500" y="987434"/>
            <a:ext cx="8293100"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0">
            <a:extLst>
              <a:ext uri="{FF2B5EF4-FFF2-40B4-BE49-F238E27FC236}">
                <a16:creationId xmlns:a16="http://schemas.microsoft.com/office/drawing/2014/main" id="{1B65900E-8324-6489-6197-54E59BDF27DF}"/>
              </a:ext>
            </a:extLst>
          </p:cNvPr>
          <p:cNvSpPr txBox="1">
            <a:spLocks noChangeArrowheads="1"/>
          </p:cNvSpPr>
          <p:nvPr/>
        </p:nvSpPr>
        <p:spPr bwMode="auto">
          <a:xfrm>
            <a:off x="1146175" y="2409834"/>
            <a:ext cx="16970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sz="1800">
                <a:solidFill>
                  <a:srgbClr val="0000FF"/>
                </a:solidFill>
                <a:latin typeface="Trajan Pro"/>
              </a:rPr>
              <a:t>I: </a:t>
            </a:r>
          </a:p>
          <a:p>
            <a:pPr algn="ctr" eaLnBrk="1" hangingPunct="1">
              <a:spcBef>
                <a:spcPct val="0"/>
              </a:spcBef>
              <a:buFontTx/>
              <a:buNone/>
            </a:pPr>
            <a:r>
              <a:rPr lang="en-US" altLang="en-US" sz="1800">
                <a:solidFill>
                  <a:srgbClr val="0000FF"/>
                </a:solidFill>
                <a:latin typeface="Trajan Pro"/>
              </a:rPr>
              <a:t>Subcritical</a:t>
            </a:r>
          </a:p>
          <a:p>
            <a:pPr algn="ctr" eaLnBrk="1" hangingPunct="1">
              <a:spcBef>
                <a:spcPct val="0"/>
              </a:spcBef>
              <a:buFontTx/>
              <a:buNone/>
            </a:pPr>
            <a:r>
              <a:rPr lang="en-US" altLang="en-US" sz="1800">
                <a:latin typeface="Arial" panose="020B0604020202020204" pitchFamily="34" charset="0"/>
              </a:rPr>
              <a:t>&lt;k&gt; &lt; 1</a:t>
            </a:r>
          </a:p>
        </p:txBody>
      </p:sp>
      <p:sp useBgFill="1">
        <p:nvSpPr>
          <p:cNvPr id="9" name="TextBox 25">
            <a:extLst>
              <a:ext uri="{FF2B5EF4-FFF2-40B4-BE49-F238E27FC236}">
                <a16:creationId xmlns:a16="http://schemas.microsoft.com/office/drawing/2014/main" id="{0B5C9B84-6177-770E-7279-210819F467D8}"/>
              </a:ext>
            </a:extLst>
          </p:cNvPr>
          <p:cNvSpPr txBox="1">
            <a:spLocks noChangeArrowheads="1"/>
          </p:cNvSpPr>
          <p:nvPr/>
        </p:nvSpPr>
        <p:spPr bwMode="auto">
          <a:xfrm>
            <a:off x="4391025" y="2409834"/>
            <a:ext cx="1979613" cy="92233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sz="1800" dirty="0">
                <a:solidFill>
                  <a:srgbClr val="0000FF"/>
                </a:solidFill>
                <a:latin typeface="Trajan Pro"/>
              </a:rPr>
              <a:t>III: </a:t>
            </a:r>
          </a:p>
          <a:p>
            <a:pPr algn="ctr" eaLnBrk="1" hangingPunct="1">
              <a:spcBef>
                <a:spcPct val="0"/>
              </a:spcBef>
              <a:buFontTx/>
              <a:buNone/>
            </a:pPr>
            <a:r>
              <a:rPr lang="en-US" altLang="en-US" sz="1800" dirty="0">
                <a:solidFill>
                  <a:srgbClr val="0000FF"/>
                </a:solidFill>
                <a:latin typeface="Trajan Pro"/>
              </a:rPr>
              <a:t>Supercritical </a:t>
            </a:r>
          </a:p>
          <a:p>
            <a:pPr algn="ctr" eaLnBrk="1" hangingPunct="1">
              <a:spcBef>
                <a:spcPct val="0"/>
              </a:spcBef>
              <a:buFontTx/>
              <a:buNone/>
            </a:pPr>
            <a:r>
              <a:rPr lang="en-US" altLang="en-US" sz="1800" dirty="0">
                <a:latin typeface="Arial" panose="020B0604020202020204" pitchFamily="34" charset="0"/>
              </a:rPr>
              <a:t>&lt;k&gt; &gt; 1</a:t>
            </a:r>
          </a:p>
        </p:txBody>
      </p:sp>
      <p:sp>
        <p:nvSpPr>
          <p:cNvPr id="10" name="TextBox 26">
            <a:extLst>
              <a:ext uri="{FF2B5EF4-FFF2-40B4-BE49-F238E27FC236}">
                <a16:creationId xmlns:a16="http://schemas.microsoft.com/office/drawing/2014/main" id="{E545F6EE-E451-7B2D-B030-8AFDFEEB6C0C}"/>
              </a:ext>
            </a:extLst>
          </p:cNvPr>
          <p:cNvSpPr txBox="1">
            <a:spLocks noChangeArrowheads="1"/>
          </p:cNvSpPr>
          <p:nvPr/>
        </p:nvSpPr>
        <p:spPr bwMode="auto">
          <a:xfrm>
            <a:off x="6715125" y="2409834"/>
            <a:ext cx="1687513" cy="922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sz="1800">
                <a:solidFill>
                  <a:srgbClr val="0000FF"/>
                </a:solidFill>
                <a:latin typeface="Trajan Pro"/>
              </a:rPr>
              <a:t>IV: </a:t>
            </a:r>
          </a:p>
          <a:p>
            <a:pPr algn="ctr" eaLnBrk="1" hangingPunct="1">
              <a:spcBef>
                <a:spcPct val="0"/>
              </a:spcBef>
              <a:buFontTx/>
              <a:buNone/>
            </a:pPr>
            <a:r>
              <a:rPr lang="en-US" altLang="en-US" sz="1800">
                <a:solidFill>
                  <a:srgbClr val="0000FF"/>
                </a:solidFill>
                <a:latin typeface="Trajan Pro"/>
              </a:rPr>
              <a:t>Connected </a:t>
            </a:r>
          </a:p>
          <a:p>
            <a:pPr algn="ctr" eaLnBrk="1" hangingPunct="1">
              <a:spcBef>
                <a:spcPct val="0"/>
              </a:spcBef>
              <a:buFontTx/>
              <a:buNone/>
            </a:pPr>
            <a:r>
              <a:rPr lang="en-US" altLang="en-US" sz="1800">
                <a:latin typeface="Arial" panose="020B0604020202020204" pitchFamily="34" charset="0"/>
              </a:rPr>
              <a:t>&lt;k&gt; &gt;  ln N</a:t>
            </a:r>
          </a:p>
        </p:txBody>
      </p:sp>
      <p:cxnSp>
        <p:nvCxnSpPr>
          <p:cNvPr id="11" name="Straight Connector 10">
            <a:extLst>
              <a:ext uri="{FF2B5EF4-FFF2-40B4-BE49-F238E27FC236}">
                <a16:creationId xmlns:a16="http://schemas.microsoft.com/office/drawing/2014/main" id="{F37A45F7-5169-FC24-32DF-8F278C398EEC}"/>
              </a:ext>
            </a:extLst>
          </p:cNvPr>
          <p:cNvCxnSpPr/>
          <p:nvPr/>
        </p:nvCxnSpPr>
        <p:spPr>
          <a:xfrm rot="5400000">
            <a:off x="1663184" y="2937400"/>
            <a:ext cx="3645932" cy="12700"/>
          </a:xfrm>
          <a:prstGeom prst="line">
            <a:avLst/>
          </a:prstGeom>
          <a:ln w="15875">
            <a:gradFill flip="none" rotWithShape="1">
              <a:gsLst>
                <a:gs pos="0">
                  <a:schemeClr val="accent1"/>
                </a:gs>
                <a:gs pos="100000">
                  <a:srgbClr val="FFFFFF"/>
                </a:gs>
              </a:gsLst>
              <a:path path="shape">
                <a:fillToRect l="50000" t="50000" r="50000" b="50000"/>
              </a:path>
              <a:tileRect/>
            </a:gradFill>
            <a:prstDash val="dash"/>
          </a:ln>
        </p:spPr>
        <p:style>
          <a:lnRef idx="2">
            <a:schemeClr val="accent1"/>
          </a:lnRef>
          <a:fillRef idx="0">
            <a:schemeClr val="accent1"/>
          </a:fillRef>
          <a:effectRef idx="1">
            <a:schemeClr val="accent1"/>
          </a:effectRef>
          <a:fontRef idx="minor">
            <a:schemeClr val="tx1"/>
          </a:fontRef>
        </p:style>
      </p:cxnSp>
      <p:sp useBgFill="1">
        <p:nvSpPr>
          <p:cNvPr id="12" name="TextBox 21">
            <a:extLst>
              <a:ext uri="{FF2B5EF4-FFF2-40B4-BE49-F238E27FC236}">
                <a16:creationId xmlns:a16="http://schemas.microsoft.com/office/drawing/2014/main" id="{0C5C02C2-9B1E-769C-3131-DFFAAD66FBC0}"/>
              </a:ext>
            </a:extLst>
          </p:cNvPr>
          <p:cNvSpPr txBox="1">
            <a:spLocks noChangeArrowheads="1"/>
          </p:cNvSpPr>
          <p:nvPr/>
        </p:nvSpPr>
        <p:spPr bwMode="auto">
          <a:xfrm>
            <a:off x="2868613" y="2409834"/>
            <a:ext cx="1287462" cy="92233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sz="1800">
                <a:solidFill>
                  <a:srgbClr val="0000FF"/>
                </a:solidFill>
                <a:latin typeface="Trajan Pro"/>
              </a:rPr>
              <a:t>II: </a:t>
            </a:r>
          </a:p>
          <a:p>
            <a:pPr algn="ctr" eaLnBrk="1" hangingPunct="1">
              <a:spcBef>
                <a:spcPct val="0"/>
              </a:spcBef>
              <a:buFontTx/>
              <a:buNone/>
            </a:pPr>
            <a:r>
              <a:rPr lang="en-US" altLang="en-US" sz="1800">
                <a:solidFill>
                  <a:srgbClr val="0000FF"/>
                </a:solidFill>
                <a:latin typeface="Trajan Pro"/>
              </a:rPr>
              <a:t>Critical </a:t>
            </a:r>
          </a:p>
          <a:p>
            <a:pPr algn="ctr" eaLnBrk="1" hangingPunct="1">
              <a:spcBef>
                <a:spcPct val="0"/>
              </a:spcBef>
              <a:buFontTx/>
              <a:buNone/>
            </a:pPr>
            <a:r>
              <a:rPr lang="en-US" altLang="en-US" sz="1800">
                <a:latin typeface="Arial" panose="020B0604020202020204" pitchFamily="34" charset="0"/>
              </a:rPr>
              <a:t>&lt;k&gt; = 1</a:t>
            </a:r>
          </a:p>
        </p:txBody>
      </p:sp>
      <p:pic>
        <p:nvPicPr>
          <p:cNvPr id="13" name="Picture 37" descr="K3.pdf">
            <a:extLst>
              <a:ext uri="{FF2B5EF4-FFF2-40B4-BE49-F238E27FC236}">
                <a16:creationId xmlns:a16="http://schemas.microsoft.com/office/drawing/2014/main" id="{610AD72E-92F2-94CD-5D79-8B353D84C6C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49800" y="4694247"/>
            <a:ext cx="21558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8" descr="K10.pdf">
            <a:extLst>
              <a:ext uri="{FF2B5EF4-FFF2-40B4-BE49-F238E27FC236}">
                <a16:creationId xmlns:a16="http://schemas.microsoft.com/office/drawing/2014/main" id="{7E68E7ED-38D3-9ED3-EAD8-A86BAD71FAA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97700" y="4694247"/>
            <a:ext cx="2155825"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39">
            <a:extLst>
              <a:ext uri="{FF2B5EF4-FFF2-40B4-BE49-F238E27FC236}">
                <a16:creationId xmlns:a16="http://schemas.microsoft.com/office/drawing/2014/main" id="{EAEE1FBE-434F-787B-C5B0-BE3E94297842}"/>
              </a:ext>
            </a:extLst>
          </p:cNvPr>
          <p:cNvSpPr txBox="1">
            <a:spLocks noChangeArrowheads="1"/>
          </p:cNvSpPr>
          <p:nvPr/>
        </p:nvSpPr>
        <p:spPr bwMode="auto">
          <a:xfrm>
            <a:off x="1206500" y="6419859"/>
            <a:ext cx="754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200" b="1">
                <a:solidFill>
                  <a:srgbClr val="0000FF"/>
                </a:solidFill>
                <a:latin typeface="Arial" panose="020B0604020202020204" pitchFamily="34" charset="0"/>
              </a:rPr>
              <a:t>&lt;k&gt;=0.5</a:t>
            </a:r>
          </a:p>
        </p:txBody>
      </p:sp>
      <p:sp>
        <p:nvSpPr>
          <p:cNvPr id="16" name="TextBox 40">
            <a:extLst>
              <a:ext uri="{FF2B5EF4-FFF2-40B4-BE49-F238E27FC236}">
                <a16:creationId xmlns:a16="http://schemas.microsoft.com/office/drawing/2014/main" id="{7191791D-2365-72FE-508F-41FCBAE5849E}"/>
              </a:ext>
            </a:extLst>
          </p:cNvPr>
          <p:cNvSpPr txBox="1">
            <a:spLocks noChangeArrowheads="1"/>
          </p:cNvSpPr>
          <p:nvPr/>
        </p:nvSpPr>
        <p:spPr bwMode="auto">
          <a:xfrm>
            <a:off x="3641725" y="6392872"/>
            <a:ext cx="625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200" b="1">
                <a:solidFill>
                  <a:srgbClr val="0000FF"/>
                </a:solidFill>
                <a:latin typeface="Arial" panose="020B0604020202020204" pitchFamily="34" charset="0"/>
              </a:rPr>
              <a:t>&lt;k&gt;=1</a:t>
            </a:r>
          </a:p>
        </p:txBody>
      </p:sp>
      <p:sp>
        <p:nvSpPr>
          <p:cNvPr id="17" name="TextBox 41">
            <a:extLst>
              <a:ext uri="{FF2B5EF4-FFF2-40B4-BE49-F238E27FC236}">
                <a16:creationId xmlns:a16="http://schemas.microsoft.com/office/drawing/2014/main" id="{B7789D81-7552-1312-834A-695D6E4B198C}"/>
              </a:ext>
            </a:extLst>
          </p:cNvPr>
          <p:cNvSpPr txBox="1">
            <a:spLocks noChangeArrowheads="1"/>
          </p:cNvSpPr>
          <p:nvPr/>
        </p:nvSpPr>
        <p:spPr bwMode="auto">
          <a:xfrm>
            <a:off x="5999163" y="6392872"/>
            <a:ext cx="625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200" b="1">
                <a:solidFill>
                  <a:srgbClr val="0000FF"/>
                </a:solidFill>
                <a:latin typeface="Arial" panose="020B0604020202020204" pitchFamily="34" charset="0"/>
              </a:rPr>
              <a:t>&lt;k&gt;=3</a:t>
            </a:r>
          </a:p>
        </p:txBody>
      </p:sp>
      <p:sp>
        <p:nvSpPr>
          <p:cNvPr id="18" name="TextBox 42">
            <a:extLst>
              <a:ext uri="{FF2B5EF4-FFF2-40B4-BE49-F238E27FC236}">
                <a16:creationId xmlns:a16="http://schemas.microsoft.com/office/drawing/2014/main" id="{CF7E1143-69FB-8051-DAD9-1D8B1A61723D}"/>
              </a:ext>
            </a:extLst>
          </p:cNvPr>
          <p:cNvSpPr txBox="1">
            <a:spLocks noChangeArrowheads="1"/>
          </p:cNvSpPr>
          <p:nvPr/>
        </p:nvSpPr>
        <p:spPr bwMode="auto">
          <a:xfrm>
            <a:off x="8389938" y="6392872"/>
            <a:ext cx="625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200" b="1">
                <a:solidFill>
                  <a:srgbClr val="0000FF"/>
                </a:solidFill>
                <a:latin typeface="Arial" panose="020B0604020202020204" pitchFamily="34" charset="0"/>
              </a:rPr>
              <a:t>&lt;k&gt;=5</a:t>
            </a:r>
          </a:p>
        </p:txBody>
      </p:sp>
      <p:sp>
        <p:nvSpPr>
          <p:cNvPr id="19" name="TextBox 43">
            <a:extLst>
              <a:ext uri="{FF2B5EF4-FFF2-40B4-BE49-F238E27FC236}">
                <a16:creationId xmlns:a16="http://schemas.microsoft.com/office/drawing/2014/main" id="{09A8030A-00A8-AB7F-33D8-351BF81B7799}"/>
              </a:ext>
            </a:extLst>
          </p:cNvPr>
          <p:cNvSpPr txBox="1">
            <a:spLocks noChangeArrowheads="1"/>
          </p:cNvSpPr>
          <p:nvPr/>
        </p:nvSpPr>
        <p:spPr bwMode="auto">
          <a:xfrm rot="16200000">
            <a:off x="-245269" y="5871378"/>
            <a:ext cx="642937" cy="27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200" b="1">
                <a:solidFill>
                  <a:srgbClr val="0000FF"/>
                </a:solidFill>
                <a:latin typeface="Arial" panose="020B0604020202020204" pitchFamily="34" charset="0"/>
              </a:rPr>
              <a:t>N=100</a:t>
            </a:r>
          </a:p>
        </p:txBody>
      </p:sp>
      <p:sp>
        <p:nvSpPr>
          <p:cNvPr id="20" name="TextBox 44">
            <a:extLst>
              <a:ext uri="{FF2B5EF4-FFF2-40B4-BE49-F238E27FC236}">
                <a16:creationId xmlns:a16="http://schemas.microsoft.com/office/drawing/2014/main" id="{AE667E49-B396-A8BC-C13A-000EC8AEE78F}"/>
              </a:ext>
            </a:extLst>
          </p:cNvPr>
          <p:cNvSpPr txBox="1">
            <a:spLocks noChangeArrowheads="1"/>
          </p:cNvSpPr>
          <p:nvPr/>
        </p:nvSpPr>
        <p:spPr bwMode="auto">
          <a:xfrm>
            <a:off x="4162425" y="4665672"/>
            <a:ext cx="587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600" b="1" i="1">
                <a:solidFill>
                  <a:srgbClr val="0000FF"/>
                </a:solidFill>
                <a:latin typeface="Arial" panose="020B0604020202020204" pitchFamily="34" charset="0"/>
              </a:rPr>
              <a:t>&lt;k&gt;</a:t>
            </a:r>
          </a:p>
        </p:txBody>
      </p:sp>
    </p:spTree>
    <p:extLst>
      <p:ext uri="{BB962C8B-B14F-4D97-AF65-F5344CB8AC3E}">
        <p14:creationId xmlns:p14="http://schemas.microsoft.com/office/powerpoint/2010/main" val="3330870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ubtitle 2">
            <a:extLst>
              <a:ext uri="{FF2B5EF4-FFF2-40B4-BE49-F238E27FC236}">
                <a16:creationId xmlns:a16="http://schemas.microsoft.com/office/drawing/2014/main" id="{0CA0A47F-BEF6-19F1-350C-2FA5B5BFBDE8}"/>
              </a:ext>
            </a:extLst>
          </p:cNvPr>
          <p:cNvSpPr txBox="1">
            <a:spLocks/>
          </p:cNvSpPr>
          <p:nvPr/>
        </p:nvSpPr>
        <p:spPr bwMode="auto">
          <a:xfrm>
            <a:off x="0" y="25241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dirty="0">
                <a:solidFill>
                  <a:schemeClr val="bg1"/>
                </a:solidFill>
                <a:latin typeface="Trajan Pro"/>
              </a:rPr>
              <a:t>EVOLUTION OF A RANDOM NETWORK</a:t>
            </a:r>
          </a:p>
        </p:txBody>
      </p:sp>
      <p:pic>
        <p:nvPicPr>
          <p:cNvPr id="7" name="Picture 19">
            <a:extLst>
              <a:ext uri="{FF2B5EF4-FFF2-40B4-BE49-F238E27FC236}">
                <a16:creationId xmlns:a16="http://schemas.microsoft.com/office/drawing/2014/main" id="{1EE5D0C2-FD4A-CEB0-5768-D5417CD457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0" y="987434"/>
            <a:ext cx="8293100"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0">
            <a:extLst>
              <a:ext uri="{FF2B5EF4-FFF2-40B4-BE49-F238E27FC236}">
                <a16:creationId xmlns:a16="http://schemas.microsoft.com/office/drawing/2014/main" id="{1B65900E-8324-6489-6197-54E59BDF27DF}"/>
              </a:ext>
            </a:extLst>
          </p:cNvPr>
          <p:cNvSpPr txBox="1">
            <a:spLocks noChangeArrowheads="1"/>
          </p:cNvSpPr>
          <p:nvPr/>
        </p:nvSpPr>
        <p:spPr bwMode="auto">
          <a:xfrm>
            <a:off x="1146175" y="2409834"/>
            <a:ext cx="16970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sz="1800" dirty="0">
                <a:solidFill>
                  <a:srgbClr val="0000FF"/>
                </a:solidFill>
                <a:latin typeface="Trajan Pro"/>
              </a:rPr>
              <a:t>I: </a:t>
            </a:r>
          </a:p>
          <a:p>
            <a:pPr algn="ctr" eaLnBrk="1" hangingPunct="1">
              <a:spcBef>
                <a:spcPct val="0"/>
              </a:spcBef>
              <a:buFontTx/>
              <a:buNone/>
            </a:pPr>
            <a:r>
              <a:rPr lang="en-US" altLang="en-US" sz="1800" dirty="0">
                <a:solidFill>
                  <a:srgbClr val="0000FF"/>
                </a:solidFill>
                <a:latin typeface="Trajan Pro"/>
              </a:rPr>
              <a:t>Subcritical</a:t>
            </a:r>
          </a:p>
          <a:p>
            <a:pPr algn="ctr" eaLnBrk="1" hangingPunct="1">
              <a:spcBef>
                <a:spcPct val="0"/>
              </a:spcBef>
              <a:buFontTx/>
              <a:buNone/>
            </a:pPr>
            <a:r>
              <a:rPr lang="en-US" altLang="en-US" sz="1800" dirty="0">
                <a:latin typeface="Arial" panose="020B0604020202020204" pitchFamily="34" charset="0"/>
              </a:rPr>
              <a:t>&lt;k&gt; &lt; 1</a:t>
            </a:r>
          </a:p>
        </p:txBody>
      </p:sp>
      <p:sp useBgFill="1">
        <p:nvSpPr>
          <p:cNvPr id="9" name="TextBox 25">
            <a:extLst>
              <a:ext uri="{FF2B5EF4-FFF2-40B4-BE49-F238E27FC236}">
                <a16:creationId xmlns:a16="http://schemas.microsoft.com/office/drawing/2014/main" id="{0B5C9B84-6177-770E-7279-210819F467D8}"/>
              </a:ext>
            </a:extLst>
          </p:cNvPr>
          <p:cNvSpPr txBox="1">
            <a:spLocks noChangeArrowheads="1"/>
          </p:cNvSpPr>
          <p:nvPr/>
        </p:nvSpPr>
        <p:spPr bwMode="auto">
          <a:xfrm>
            <a:off x="4391025" y="2409834"/>
            <a:ext cx="1979613" cy="92233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sz="1800" dirty="0">
                <a:solidFill>
                  <a:srgbClr val="0000FF"/>
                </a:solidFill>
                <a:latin typeface="Trajan Pro"/>
              </a:rPr>
              <a:t>III: </a:t>
            </a:r>
          </a:p>
          <a:p>
            <a:pPr algn="ctr" eaLnBrk="1" hangingPunct="1">
              <a:spcBef>
                <a:spcPct val="0"/>
              </a:spcBef>
              <a:buFontTx/>
              <a:buNone/>
            </a:pPr>
            <a:r>
              <a:rPr lang="en-US" altLang="en-US" sz="1800" dirty="0">
                <a:solidFill>
                  <a:srgbClr val="0000FF"/>
                </a:solidFill>
                <a:latin typeface="Trajan Pro"/>
              </a:rPr>
              <a:t>Supercritical </a:t>
            </a:r>
          </a:p>
          <a:p>
            <a:pPr algn="ctr" eaLnBrk="1" hangingPunct="1">
              <a:spcBef>
                <a:spcPct val="0"/>
              </a:spcBef>
              <a:buFontTx/>
              <a:buNone/>
            </a:pPr>
            <a:r>
              <a:rPr lang="en-US" altLang="en-US" sz="1800" dirty="0">
                <a:latin typeface="Arial" panose="020B0604020202020204" pitchFamily="34" charset="0"/>
              </a:rPr>
              <a:t>&lt;k&gt; &gt; 1</a:t>
            </a:r>
          </a:p>
        </p:txBody>
      </p:sp>
      <p:sp>
        <p:nvSpPr>
          <p:cNvPr id="10" name="TextBox 26">
            <a:extLst>
              <a:ext uri="{FF2B5EF4-FFF2-40B4-BE49-F238E27FC236}">
                <a16:creationId xmlns:a16="http://schemas.microsoft.com/office/drawing/2014/main" id="{E545F6EE-E451-7B2D-B030-8AFDFEEB6C0C}"/>
              </a:ext>
            </a:extLst>
          </p:cNvPr>
          <p:cNvSpPr txBox="1">
            <a:spLocks noChangeArrowheads="1"/>
          </p:cNvSpPr>
          <p:nvPr/>
        </p:nvSpPr>
        <p:spPr bwMode="auto">
          <a:xfrm>
            <a:off x="6715125" y="2409834"/>
            <a:ext cx="1687513" cy="922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sz="1800" dirty="0">
                <a:solidFill>
                  <a:srgbClr val="0000FF"/>
                </a:solidFill>
                <a:latin typeface="Trajan Pro"/>
              </a:rPr>
              <a:t>IV: </a:t>
            </a:r>
          </a:p>
          <a:p>
            <a:pPr algn="ctr" eaLnBrk="1" hangingPunct="1">
              <a:spcBef>
                <a:spcPct val="0"/>
              </a:spcBef>
              <a:buFontTx/>
              <a:buNone/>
            </a:pPr>
            <a:r>
              <a:rPr lang="en-US" altLang="en-US" sz="1800" dirty="0">
                <a:solidFill>
                  <a:srgbClr val="0000FF"/>
                </a:solidFill>
                <a:latin typeface="Trajan Pro"/>
              </a:rPr>
              <a:t>Connected </a:t>
            </a:r>
          </a:p>
          <a:p>
            <a:pPr algn="ctr" eaLnBrk="1" hangingPunct="1">
              <a:spcBef>
                <a:spcPct val="0"/>
              </a:spcBef>
              <a:buFontTx/>
              <a:buNone/>
            </a:pPr>
            <a:r>
              <a:rPr lang="en-US" altLang="en-US" sz="1800" dirty="0">
                <a:latin typeface="Arial" panose="020B0604020202020204" pitchFamily="34" charset="0"/>
              </a:rPr>
              <a:t>&lt;k&gt; &gt;  ln N</a:t>
            </a:r>
          </a:p>
        </p:txBody>
      </p:sp>
      <p:cxnSp>
        <p:nvCxnSpPr>
          <p:cNvPr id="11" name="Straight Connector 10">
            <a:extLst>
              <a:ext uri="{FF2B5EF4-FFF2-40B4-BE49-F238E27FC236}">
                <a16:creationId xmlns:a16="http://schemas.microsoft.com/office/drawing/2014/main" id="{F37A45F7-5169-FC24-32DF-8F278C398EEC}"/>
              </a:ext>
            </a:extLst>
          </p:cNvPr>
          <p:cNvCxnSpPr/>
          <p:nvPr/>
        </p:nvCxnSpPr>
        <p:spPr>
          <a:xfrm rot="5400000">
            <a:off x="1663184" y="2937400"/>
            <a:ext cx="3645932" cy="12700"/>
          </a:xfrm>
          <a:prstGeom prst="line">
            <a:avLst/>
          </a:prstGeom>
          <a:ln w="15875">
            <a:gradFill flip="none" rotWithShape="1">
              <a:gsLst>
                <a:gs pos="0">
                  <a:schemeClr val="accent1"/>
                </a:gs>
                <a:gs pos="100000">
                  <a:srgbClr val="FFFFFF"/>
                </a:gs>
              </a:gsLst>
              <a:path path="shape">
                <a:fillToRect l="50000" t="50000" r="50000" b="50000"/>
              </a:path>
              <a:tileRect/>
            </a:gradFill>
            <a:prstDash val="dash"/>
          </a:ln>
        </p:spPr>
        <p:style>
          <a:lnRef idx="2">
            <a:schemeClr val="accent1"/>
          </a:lnRef>
          <a:fillRef idx="0">
            <a:schemeClr val="accent1"/>
          </a:fillRef>
          <a:effectRef idx="1">
            <a:schemeClr val="accent1"/>
          </a:effectRef>
          <a:fontRef idx="minor">
            <a:schemeClr val="tx1"/>
          </a:fontRef>
        </p:style>
      </p:cxnSp>
      <p:sp useBgFill="1">
        <p:nvSpPr>
          <p:cNvPr id="12" name="TextBox 21">
            <a:extLst>
              <a:ext uri="{FF2B5EF4-FFF2-40B4-BE49-F238E27FC236}">
                <a16:creationId xmlns:a16="http://schemas.microsoft.com/office/drawing/2014/main" id="{0C5C02C2-9B1E-769C-3131-DFFAAD66FBC0}"/>
              </a:ext>
            </a:extLst>
          </p:cNvPr>
          <p:cNvSpPr txBox="1">
            <a:spLocks noChangeArrowheads="1"/>
          </p:cNvSpPr>
          <p:nvPr/>
        </p:nvSpPr>
        <p:spPr bwMode="auto">
          <a:xfrm>
            <a:off x="2868613" y="2409834"/>
            <a:ext cx="1287462" cy="92233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sz="1800" dirty="0">
                <a:solidFill>
                  <a:srgbClr val="0000FF"/>
                </a:solidFill>
                <a:latin typeface="Trajan Pro"/>
              </a:rPr>
              <a:t>II: </a:t>
            </a:r>
          </a:p>
          <a:p>
            <a:pPr algn="ctr" eaLnBrk="1" hangingPunct="1">
              <a:spcBef>
                <a:spcPct val="0"/>
              </a:spcBef>
              <a:buFontTx/>
              <a:buNone/>
            </a:pPr>
            <a:r>
              <a:rPr lang="en-US" altLang="en-US" sz="1800" dirty="0">
                <a:solidFill>
                  <a:srgbClr val="0000FF"/>
                </a:solidFill>
                <a:latin typeface="Trajan Pro"/>
              </a:rPr>
              <a:t>Critical </a:t>
            </a:r>
          </a:p>
          <a:p>
            <a:pPr algn="ctr" eaLnBrk="1" hangingPunct="1">
              <a:spcBef>
                <a:spcPct val="0"/>
              </a:spcBef>
              <a:buFontTx/>
              <a:buNone/>
            </a:pPr>
            <a:r>
              <a:rPr lang="en-US" altLang="en-US" sz="1800" dirty="0">
                <a:latin typeface="Arial" panose="020B0604020202020204" pitchFamily="34" charset="0"/>
              </a:rPr>
              <a:t>&lt;k&gt; = 1</a:t>
            </a:r>
          </a:p>
        </p:txBody>
      </p:sp>
      <p:sp>
        <p:nvSpPr>
          <p:cNvPr id="20" name="TextBox 44">
            <a:extLst>
              <a:ext uri="{FF2B5EF4-FFF2-40B4-BE49-F238E27FC236}">
                <a16:creationId xmlns:a16="http://schemas.microsoft.com/office/drawing/2014/main" id="{AE667E49-B396-A8BC-C13A-000EC8AEE78F}"/>
              </a:ext>
            </a:extLst>
          </p:cNvPr>
          <p:cNvSpPr txBox="1">
            <a:spLocks noChangeArrowheads="1"/>
          </p:cNvSpPr>
          <p:nvPr/>
        </p:nvSpPr>
        <p:spPr bwMode="auto">
          <a:xfrm>
            <a:off x="4162425" y="4665672"/>
            <a:ext cx="587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600" b="1" i="1">
                <a:solidFill>
                  <a:srgbClr val="0000FF"/>
                </a:solidFill>
                <a:latin typeface="Arial" panose="020B0604020202020204" pitchFamily="34" charset="0"/>
              </a:rPr>
              <a:t>&lt;k&gt;</a:t>
            </a:r>
          </a:p>
        </p:txBody>
      </p:sp>
      <p:sp>
        <p:nvSpPr>
          <p:cNvPr id="2" name="TextBox 18">
            <a:extLst>
              <a:ext uri="{FF2B5EF4-FFF2-40B4-BE49-F238E27FC236}">
                <a16:creationId xmlns:a16="http://schemas.microsoft.com/office/drawing/2014/main" id="{91471839-D2CD-BC3C-B59D-D80715766A26}"/>
              </a:ext>
            </a:extLst>
          </p:cNvPr>
          <p:cNvSpPr txBox="1">
            <a:spLocks noChangeArrowheads="1"/>
          </p:cNvSpPr>
          <p:nvPr/>
        </p:nvSpPr>
        <p:spPr bwMode="auto">
          <a:xfrm>
            <a:off x="317500" y="5073679"/>
            <a:ext cx="29674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dirty="0">
                <a:solidFill>
                  <a:srgbClr val="0000FF"/>
                </a:solidFill>
                <a:latin typeface="Trajan Pro"/>
              </a:rPr>
              <a:t>Subcritical</a:t>
            </a:r>
            <a:endParaRPr lang="en-US" altLang="en-US" sz="18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rPr>
              <a:t>No giant component.</a:t>
            </a:r>
          </a:p>
          <a:p>
            <a:pPr eaLnBrk="1" hangingPunct="1">
              <a:spcBef>
                <a:spcPct val="0"/>
              </a:spcBef>
              <a:buFontTx/>
              <a:buNone/>
            </a:pPr>
            <a:r>
              <a:rPr lang="en-US" altLang="en-US" sz="1800" dirty="0">
                <a:latin typeface="Arial" panose="020B0604020202020204" pitchFamily="34" charset="0"/>
              </a:rPr>
              <a:t>The largest cluster is a tree</a:t>
            </a:r>
            <a:endParaRPr lang="en-US" altLang="en-US" sz="1800" i="1" dirty="0">
              <a:latin typeface="Arial" panose="020B0604020202020204" pitchFamily="34" charset="0"/>
            </a:endParaRPr>
          </a:p>
        </p:txBody>
      </p:sp>
      <p:sp>
        <p:nvSpPr>
          <p:cNvPr id="4" name="TextBox 18">
            <a:extLst>
              <a:ext uri="{FF2B5EF4-FFF2-40B4-BE49-F238E27FC236}">
                <a16:creationId xmlns:a16="http://schemas.microsoft.com/office/drawing/2014/main" id="{BB0D03E3-6312-900C-92F1-1AC51EAE0227}"/>
              </a:ext>
            </a:extLst>
          </p:cNvPr>
          <p:cNvSpPr txBox="1">
            <a:spLocks noChangeArrowheads="1"/>
          </p:cNvSpPr>
          <p:nvPr/>
        </p:nvSpPr>
        <p:spPr bwMode="auto">
          <a:xfrm>
            <a:off x="317500" y="6107122"/>
            <a:ext cx="27494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dirty="0">
                <a:solidFill>
                  <a:srgbClr val="0000FF"/>
                </a:solidFill>
                <a:latin typeface="Trajan Pro"/>
              </a:rPr>
              <a:t>Critical</a:t>
            </a:r>
            <a:endParaRPr lang="en-US" altLang="en-US" sz="18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rPr>
              <a:t>Unique giant component.</a:t>
            </a:r>
          </a:p>
        </p:txBody>
      </p:sp>
      <p:sp>
        <p:nvSpPr>
          <p:cNvPr id="5" name="TextBox 18">
            <a:extLst>
              <a:ext uri="{FF2B5EF4-FFF2-40B4-BE49-F238E27FC236}">
                <a16:creationId xmlns:a16="http://schemas.microsoft.com/office/drawing/2014/main" id="{3F90A44C-734B-1D7D-FF2C-495AF09BDBB6}"/>
              </a:ext>
            </a:extLst>
          </p:cNvPr>
          <p:cNvSpPr txBox="1">
            <a:spLocks noChangeArrowheads="1"/>
          </p:cNvSpPr>
          <p:nvPr/>
        </p:nvSpPr>
        <p:spPr bwMode="auto">
          <a:xfrm>
            <a:off x="3965654" y="5170528"/>
            <a:ext cx="29931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dirty="0">
                <a:solidFill>
                  <a:srgbClr val="0000FF"/>
                </a:solidFill>
                <a:latin typeface="Trajan Pro"/>
              </a:rPr>
              <a:t>Supercritical</a:t>
            </a:r>
            <a:endParaRPr lang="en-US" altLang="en-US" sz="18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rPr>
              <a:t>Giant component has loops</a:t>
            </a:r>
          </a:p>
        </p:txBody>
      </p:sp>
      <p:sp>
        <p:nvSpPr>
          <p:cNvPr id="21" name="TextBox 18">
            <a:extLst>
              <a:ext uri="{FF2B5EF4-FFF2-40B4-BE49-F238E27FC236}">
                <a16:creationId xmlns:a16="http://schemas.microsoft.com/office/drawing/2014/main" id="{0FE46572-BEA6-2C72-C122-02072D7824CE}"/>
              </a:ext>
            </a:extLst>
          </p:cNvPr>
          <p:cNvSpPr txBox="1">
            <a:spLocks noChangeArrowheads="1"/>
          </p:cNvSpPr>
          <p:nvPr/>
        </p:nvSpPr>
        <p:spPr bwMode="auto">
          <a:xfrm>
            <a:off x="3965654" y="6026435"/>
            <a:ext cx="2864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dirty="0">
                <a:solidFill>
                  <a:srgbClr val="0000FF"/>
                </a:solidFill>
                <a:latin typeface="Trajan Pro"/>
              </a:rPr>
              <a:t>Connected</a:t>
            </a:r>
            <a:endParaRPr lang="en-US" altLang="en-US" sz="18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rPr>
              <a:t>Giant component is dense</a:t>
            </a:r>
          </a:p>
        </p:txBody>
      </p:sp>
    </p:spTree>
    <p:extLst>
      <p:ext uri="{BB962C8B-B14F-4D97-AF65-F5344CB8AC3E}">
        <p14:creationId xmlns:p14="http://schemas.microsoft.com/office/powerpoint/2010/main" val="39046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4">
            <a:extLst>
              <a:ext uri="{FF2B5EF4-FFF2-40B4-BE49-F238E27FC236}">
                <a16:creationId xmlns:a16="http://schemas.microsoft.com/office/drawing/2014/main" id="{02EA815E-71AD-A46E-6D18-8588297CECE8}"/>
              </a:ext>
            </a:extLst>
          </p:cNvPr>
          <p:cNvSpPr txBox="1">
            <a:spLocks noChangeArrowheads="1"/>
          </p:cNvSpPr>
          <p:nvPr/>
        </p:nvSpPr>
        <p:spPr bwMode="auto">
          <a:xfrm rot="10800000">
            <a:off x="8590442" y="1167187"/>
            <a:ext cx="430887" cy="4460875"/>
          </a:xfrm>
          <a:prstGeom prst="rect">
            <a:avLst/>
          </a:prstGeom>
          <a:noFill/>
          <a:ln w="12700">
            <a:noFill/>
            <a:miter lim="800000"/>
            <a:headEnd/>
            <a:tailEnd/>
          </a:ln>
          <a:effectLst/>
        </p:spPr>
        <p:txBody>
          <a:bodyPr vert="eaVert" wrap="square">
            <a:spAutoFit/>
          </a:bodyPr>
          <a:lstStyle/>
          <a:p>
            <a:pPr algn="ctr"/>
            <a:r>
              <a:rPr lang="en-US" sz="1600" dirty="0">
                <a:solidFill>
                  <a:srgbClr val="FF0000"/>
                </a:solidFill>
                <a:latin typeface="Arial" panose="020B0604020202020204" pitchFamily="34" charset="0"/>
                <a:cs typeface="Arial" panose="020B0604020202020204" pitchFamily="34" charset="0"/>
              </a:rPr>
              <a:t>Diameter of largest component</a:t>
            </a:r>
          </a:p>
        </p:txBody>
      </p:sp>
      <p:sp>
        <p:nvSpPr>
          <p:cNvPr id="53249" name="Subtitle 2">
            <a:extLst>
              <a:ext uri="{FF2B5EF4-FFF2-40B4-BE49-F238E27FC236}">
                <a16:creationId xmlns:a16="http://schemas.microsoft.com/office/drawing/2014/main" id="{0CA0A47F-BEF6-19F1-350C-2FA5B5BFBDE8}"/>
              </a:ext>
            </a:extLst>
          </p:cNvPr>
          <p:cNvSpPr txBox="1">
            <a:spLocks/>
          </p:cNvSpPr>
          <p:nvPr/>
        </p:nvSpPr>
        <p:spPr bwMode="auto">
          <a:xfrm>
            <a:off x="0" y="25241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dirty="0">
                <a:solidFill>
                  <a:schemeClr val="bg1"/>
                </a:solidFill>
                <a:latin typeface="Trajan Pro"/>
              </a:rPr>
              <a:t>EVOLUTION OF A RANDOM NETWORK</a:t>
            </a:r>
          </a:p>
        </p:txBody>
      </p:sp>
      <p:sp>
        <p:nvSpPr>
          <p:cNvPr id="3" name="TextBox 2">
            <a:extLst>
              <a:ext uri="{FF2B5EF4-FFF2-40B4-BE49-F238E27FC236}">
                <a16:creationId xmlns:a16="http://schemas.microsoft.com/office/drawing/2014/main" id="{6C4F9219-290E-929D-539E-E5FF49F2F17A}"/>
              </a:ext>
            </a:extLst>
          </p:cNvPr>
          <p:cNvSpPr txBox="1"/>
          <p:nvPr/>
        </p:nvSpPr>
        <p:spPr>
          <a:xfrm>
            <a:off x="2257425" y="2057400"/>
            <a:ext cx="184731" cy="369332"/>
          </a:xfrm>
          <a:prstGeom prst="rect">
            <a:avLst/>
          </a:prstGeom>
          <a:noFill/>
        </p:spPr>
        <p:txBody>
          <a:bodyPr wrap="none" rtlCol="0">
            <a:spAutoFit/>
          </a:bodyPr>
          <a:lstStyle/>
          <a:p>
            <a:endParaRPr lang="en-US" dirty="0"/>
          </a:p>
        </p:txBody>
      </p:sp>
      <mc:AlternateContent xmlns:mc="http://schemas.openxmlformats.org/markup-compatibility/2006">
        <mc:Choice xmlns:a14="http://schemas.microsoft.com/office/drawing/2010/main" Requires="a14">
          <p:sp>
            <p:nvSpPr>
              <p:cNvPr id="6" name="Rectangle 3">
                <a:extLst>
                  <a:ext uri="{FF2B5EF4-FFF2-40B4-BE49-F238E27FC236}">
                    <a16:creationId xmlns:a16="http://schemas.microsoft.com/office/drawing/2014/main" id="{BC135275-2A7E-86E8-D9E5-3458269AAB75}"/>
                  </a:ext>
                </a:extLst>
              </p:cNvPr>
              <p:cNvSpPr txBox="1">
                <a:spLocks noChangeArrowheads="1"/>
              </p:cNvSpPr>
              <p:nvPr/>
            </p:nvSpPr>
            <p:spPr>
              <a:xfrm>
                <a:off x="304800" y="876296"/>
                <a:ext cx="4038600" cy="4495800"/>
              </a:xfrm>
              <a:prstGeom prst="rect">
                <a:avLst/>
              </a:prstGeom>
              <a:noFill/>
              <a:ln/>
            </p:spPr>
            <p:txBody>
              <a:bodyPr>
                <a:noAutofit/>
              </a:body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If </a:t>
                </a:r>
                <a14:m>
                  <m:oMath xmlns:m="http://schemas.openxmlformats.org/officeDocument/2006/math">
                    <m:r>
                      <a:rPr kumimoji="0" lang="en-US" b="1" i="1" u="none" strike="noStrike" kern="1200" cap="none" spc="0" normalizeH="0" baseline="0" noProof="0" dirty="0" smtClean="0">
                        <a:ln>
                          <a:noFill/>
                        </a:ln>
                        <a:solidFill>
                          <a:schemeClr val="tx1"/>
                        </a:solidFill>
                        <a:effectLst/>
                        <a:uLnTx/>
                        <a:uFillTx/>
                        <a:latin typeface="Cambria Math" panose="02040503050406030204" pitchFamily="18" charset="0"/>
                      </a:rPr>
                      <m:t>𝒄</m:t>
                    </m:r>
                    <m:r>
                      <a:rPr kumimoji="0" lang="en-US" b="1" i="1" u="none" strike="noStrike" kern="1200" cap="none" spc="0" normalizeH="0" baseline="0" noProof="0" dirty="0" smtClean="0">
                        <a:ln>
                          <a:noFill/>
                        </a:ln>
                        <a:solidFill>
                          <a:schemeClr val="tx1"/>
                        </a:solidFill>
                        <a:effectLst/>
                        <a:uLnTx/>
                        <a:uFillTx/>
                        <a:latin typeface="Cambria Math" panose="02040503050406030204" pitchFamily="18" charset="0"/>
                      </a:rPr>
                      <m:t> &lt; </m:t>
                    </m:r>
                    <m:r>
                      <a:rPr kumimoji="0" lang="en-US" b="1" i="1" u="none" strike="noStrike" kern="1200" cap="none" spc="0" normalizeH="0" baseline="0" noProof="0" dirty="0" smtClean="0">
                        <a:ln>
                          <a:noFill/>
                        </a:ln>
                        <a:solidFill>
                          <a:schemeClr val="tx1"/>
                        </a:solidFill>
                        <a:effectLst/>
                        <a:uLnTx/>
                        <a:uFillTx/>
                        <a:latin typeface="Cambria Math" panose="02040503050406030204" pitchFamily="18" charset="0"/>
                      </a:rPr>
                      <m:t>𝟏</m:t>
                    </m:r>
                  </m:oMath>
                </a14:m>
                <a:r>
                  <a:rPr kumimoji="0"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small</a:t>
                </a:r>
                <a:r>
                  <a:rPr kumimoji="0" lang="en-US" b="0" i="0"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 isolated clusters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small</a:t>
                </a:r>
                <a:r>
                  <a:rPr kumimoji="0" lang="en-US"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diameters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short</a:t>
                </a:r>
                <a:r>
                  <a:rPr kumimoji="0" lang="en-US" b="0"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path lengths</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t>
                </a:r>
                <a14:m>
                  <m:oMath xmlns:m="http://schemas.openxmlformats.org/officeDocument/2006/math">
                    <m:r>
                      <a:rPr kumimoji="0" lang="en-US" b="1" i="1" u="none" strike="noStrike" kern="1200" cap="none" spc="0" normalizeH="0" baseline="0" noProof="0" dirty="0" smtClean="0">
                        <a:ln>
                          <a:noFill/>
                        </a:ln>
                        <a:solidFill>
                          <a:schemeClr val="tx1"/>
                        </a:solidFill>
                        <a:effectLst/>
                        <a:uLnTx/>
                        <a:uFillTx/>
                        <a:latin typeface="Cambria Math" panose="02040503050406030204" pitchFamily="18" charset="0"/>
                      </a:rPr>
                      <m:t>𝒄</m:t>
                    </m:r>
                    <m:r>
                      <a:rPr kumimoji="0" lang="en-US" b="1" i="1" u="none" strike="noStrike" kern="1200" cap="none" spc="0" normalizeH="0" baseline="0" noProof="0" dirty="0" smtClean="0">
                        <a:ln>
                          <a:noFill/>
                        </a:ln>
                        <a:solidFill>
                          <a:schemeClr val="tx1"/>
                        </a:solidFill>
                        <a:effectLst/>
                        <a:uLnTx/>
                        <a:uFillTx/>
                        <a:latin typeface="Cambria Math" panose="02040503050406030204" pitchFamily="18" charset="0"/>
                      </a:rPr>
                      <m:t> = </m:t>
                    </m:r>
                    <m:r>
                      <a:rPr kumimoji="0" lang="en-US" b="1" i="1" u="none" strike="noStrike" kern="1200" cap="none" spc="0" normalizeH="0" baseline="0" noProof="0" dirty="0" smtClean="0">
                        <a:ln>
                          <a:noFill/>
                        </a:ln>
                        <a:solidFill>
                          <a:schemeClr val="tx1"/>
                        </a:solidFill>
                        <a:effectLst/>
                        <a:uLnTx/>
                        <a:uFillTx/>
                        <a:latin typeface="Cambria Math" panose="02040503050406030204" pitchFamily="18" charset="0"/>
                      </a:rPr>
                      <m:t>𝟏</m:t>
                    </m:r>
                  </m:oMath>
                </a14:m>
                <a:r>
                  <a:rPr kumimoji="0"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a</a:t>
                </a:r>
                <a:r>
                  <a:rPr kumimoji="0" lang="en-US" b="0" i="1"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 </a:t>
                </a:r>
                <a:r>
                  <a:rPr kumimoji="0" lang="en-US" b="1" i="1"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giant component</a:t>
                </a:r>
                <a:r>
                  <a:rPr kumimoji="0" lang="en-US" b="0" i="1"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 </a:t>
                </a:r>
                <a:r>
                  <a:rPr kumimoji="0" lang="en-US" b="0" i="0"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appears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diameter </a:t>
                </a:r>
                <a:r>
                  <a:rPr kumimoji="0" lang="en-US"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peaks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path lengths are </a:t>
                </a:r>
                <a:r>
                  <a:rPr lang="en-US" b="1" dirty="0">
                    <a:solidFill>
                      <a:srgbClr val="00B050"/>
                    </a:solidFill>
                    <a:latin typeface="Arial" panose="020B0604020202020204" pitchFamily="34" charset="0"/>
                    <a:cs typeface="Arial" panose="020B0604020202020204" pitchFamily="34" charset="0"/>
                  </a:rPr>
                  <a:t>long</a:t>
                </a:r>
                <a:endParaRPr kumimoji="0" lang="en-US" b="0" i="1" u="none" strike="noStrike" kern="1200" cap="none" spc="0" normalizeH="0" baseline="0" noProof="0" dirty="0">
                  <a:ln>
                    <a:noFill/>
                  </a:ln>
                  <a:solidFill>
                    <a:srgbClr val="0D0163"/>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For </a:t>
                </a:r>
                <a14:m>
                  <m:oMath xmlns:m="http://schemas.openxmlformats.org/officeDocument/2006/math">
                    <m:r>
                      <a:rPr kumimoji="0" lang="en-US" b="1" i="1" u="none" strike="noStrike" kern="1200" cap="none" spc="0" normalizeH="0" baseline="0" noProof="0" dirty="0" smtClean="0">
                        <a:ln>
                          <a:noFill/>
                        </a:ln>
                        <a:solidFill>
                          <a:schemeClr val="tx1"/>
                        </a:solidFill>
                        <a:effectLst/>
                        <a:uLnTx/>
                        <a:uFillTx/>
                        <a:latin typeface="Cambria Math" panose="02040503050406030204" pitchFamily="18" charset="0"/>
                      </a:rPr>
                      <m:t>𝒄</m:t>
                    </m:r>
                    <m:r>
                      <a:rPr kumimoji="0" lang="en-US" b="1" i="1" u="none" strike="noStrike" kern="1200" cap="none" spc="0" normalizeH="0" baseline="0" noProof="0" dirty="0" smtClean="0">
                        <a:ln>
                          <a:noFill/>
                        </a:ln>
                        <a:solidFill>
                          <a:schemeClr val="tx1"/>
                        </a:solidFill>
                        <a:effectLst/>
                        <a:uLnTx/>
                        <a:uFillTx/>
                        <a:latin typeface="Cambria Math" panose="02040503050406030204" pitchFamily="18" charset="0"/>
                      </a:rPr>
                      <m:t> &gt; </m:t>
                    </m:r>
                    <m:r>
                      <a:rPr kumimoji="0" lang="en-US" b="1" i="1" u="none" strike="noStrike" kern="1200" cap="none" spc="0" normalizeH="0" baseline="0" noProof="0" dirty="0" smtClean="0">
                        <a:ln>
                          <a:noFill/>
                        </a:ln>
                        <a:solidFill>
                          <a:schemeClr val="tx1"/>
                        </a:solidFill>
                        <a:effectLst/>
                        <a:uLnTx/>
                        <a:uFillTx/>
                        <a:latin typeface="Cambria Math" panose="02040503050406030204" pitchFamily="18" charset="0"/>
                      </a:rPr>
                      <m:t>𝟏</m:t>
                    </m:r>
                  </m:oMath>
                </a14:m>
                <a:r>
                  <a:rPr kumimoji="0"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almost </a:t>
                </a:r>
                <a:r>
                  <a:rPr kumimoji="0" lang="en-US" b="1" i="0"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all</a:t>
                </a:r>
                <a:r>
                  <a:rPr kumimoji="0" lang="en-US" b="0" i="0"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 nodes </a:t>
                </a:r>
                <a:r>
                  <a:rPr kumimoji="0" lang="en-US" b="1" i="0"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connected</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diameter </a:t>
                </a:r>
                <a:r>
                  <a:rPr kumimoji="0" lang="en-US"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shrinks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path lengths </a:t>
                </a:r>
                <a:r>
                  <a:rPr kumimoji="0" lang="en-US"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shorten</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b="0" i="0" u="none" strike="noStrike" kern="1200" cap="none" spc="0" normalizeH="0" baseline="0" noProof="0" dirty="0">
                  <a:ln>
                    <a:noFill/>
                  </a:ln>
                  <a:solidFill>
                    <a:srgbClr val="0D0163"/>
                  </a:solidFill>
                  <a:effectLst/>
                  <a:uLnTx/>
                  <a:uFillTx/>
                  <a:latin typeface="Arial" panose="020B0604020202020204" pitchFamily="34" charset="0"/>
                  <a:cs typeface="Arial" panose="020B0604020202020204" pitchFamily="34" charset="0"/>
                </a:endParaRPr>
              </a:p>
            </p:txBody>
          </p:sp>
        </mc:Choice>
        <mc:Fallback>
          <p:sp>
            <p:nvSpPr>
              <p:cNvPr id="6" name="Rectangle 3">
                <a:extLst>
                  <a:ext uri="{FF2B5EF4-FFF2-40B4-BE49-F238E27FC236}">
                    <a16:creationId xmlns:a16="http://schemas.microsoft.com/office/drawing/2014/main" id="{BC135275-2A7E-86E8-D9E5-3458269AAB75}"/>
                  </a:ext>
                </a:extLst>
              </p:cNvPr>
              <p:cNvSpPr txBox="1">
                <a:spLocks noRot="1" noChangeAspect="1" noMove="1" noResize="1" noEditPoints="1" noAdjustHandles="1" noChangeArrowheads="1" noChangeShapeType="1" noTextEdit="1"/>
              </p:cNvSpPr>
              <p:nvPr/>
            </p:nvSpPr>
            <p:spPr>
              <a:xfrm>
                <a:off x="304800" y="876296"/>
                <a:ext cx="4038600" cy="4495800"/>
              </a:xfrm>
              <a:prstGeom prst="rect">
                <a:avLst/>
              </a:prstGeom>
              <a:blipFill>
                <a:blip r:embed="rId3"/>
                <a:stretch>
                  <a:fillRect l="-1254" t="-1695"/>
                </a:stretch>
              </a:blipFill>
              <a:ln/>
            </p:spPr>
            <p:txBody>
              <a:bodyPr/>
              <a:lstStyle/>
              <a:p>
                <a:r>
                  <a:rPr lang="en-US">
                    <a:noFill/>
                  </a:rPr>
                  <a:t> </a:t>
                </a:r>
              </a:p>
            </p:txBody>
          </p:sp>
        </mc:Fallback>
      </mc:AlternateContent>
      <p:sp>
        <p:nvSpPr>
          <p:cNvPr id="13" name="Line 19">
            <a:extLst>
              <a:ext uri="{FF2B5EF4-FFF2-40B4-BE49-F238E27FC236}">
                <a16:creationId xmlns:a16="http://schemas.microsoft.com/office/drawing/2014/main" id="{EE28FBE0-C2D9-D5EA-34B3-8DD3FCD4A725}"/>
              </a:ext>
            </a:extLst>
          </p:cNvPr>
          <p:cNvSpPr>
            <a:spLocks noChangeShapeType="1"/>
          </p:cNvSpPr>
          <p:nvPr/>
        </p:nvSpPr>
        <p:spPr bwMode="auto">
          <a:xfrm flipV="1">
            <a:off x="5181600" y="1506540"/>
            <a:ext cx="0" cy="3276600"/>
          </a:xfrm>
          <a:prstGeom prst="line">
            <a:avLst/>
          </a:prstGeom>
          <a:noFill/>
          <a:ln w="12700">
            <a:solidFill>
              <a:schemeClr val="tx1"/>
            </a:solidFill>
            <a:round/>
            <a:headEnd/>
            <a:tailEnd type="triangle" w="med" len="med"/>
          </a:ln>
          <a:effectLst/>
        </p:spPr>
        <p:txBody>
          <a:bodyPr/>
          <a:lstStyle/>
          <a:p>
            <a:endParaRPr lang="en-US" dirty="0">
              <a:latin typeface="Open Sans" panose="020B0606030504020204" pitchFamily="34" charset="0"/>
            </a:endParaRPr>
          </a:p>
        </p:txBody>
      </p:sp>
      <p:sp>
        <p:nvSpPr>
          <p:cNvPr id="14" name="Line 20">
            <a:extLst>
              <a:ext uri="{FF2B5EF4-FFF2-40B4-BE49-F238E27FC236}">
                <a16:creationId xmlns:a16="http://schemas.microsoft.com/office/drawing/2014/main" id="{EE344B7B-A128-4397-6FE0-82F978C80675}"/>
              </a:ext>
            </a:extLst>
          </p:cNvPr>
          <p:cNvSpPr>
            <a:spLocks noChangeShapeType="1"/>
          </p:cNvSpPr>
          <p:nvPr/>
        </p:nvSpPr>
        <p:spPr bwMode="auto">
          <a:xfrm>
            <a:off x="4876800" y="4783138"/>
            <a:ext cx="3810000" cy="0"/>
          </a:xfrm>
          <a:prstGeom prst="line">
            <a:avLst/>
          </a:prstGeom>
          <a:noFill/>
          <a:ln w="12700">
            <a:solidFill>
              <a:schemeClr val="tx1"/>
            </a:solidFill>
            <a:round/>
            <a:headEnd/>
            <a:tailEnd type="triangle" w="med" len="med"/>
          </a:ln>
          <a:effectLst/>
        </p:spPr>
        <p:txBody>
          <a:bodyPr/>
          <a:lstStyle/>
          <a:p>
            <a:endParaRPr lang="en-US" dirty="0">
              <a:latin typeface="Open Sans" panose="020B0606030504020204" pitchFamily="34" charset="0"/>
            </a:endParaRPr>
          </a:p>
        </p:txBody>
      </p:sp>
      <p:sp>
        <p:nvSpPr>
          <p:cNvPr id="15" name="Freeform 22">
            <a:extLst>
              <a:ext uri="{FF2B5EF4-FFF2-40B4-BE49-F238E27FC236}">
                <a16:creationId xmlns:a16="http://schemas.microsoft.com/office/drawing/2014/main" id="{D226BFA1-C793-0A98-69F4-55399EA3C850}"/>
              </a:ext>
            </a:extLst>
          </p:cNvPr>
          <p:cNvSpPr>
            <a:spLocks/>
          </p:cNvSpPr>
          <p:nvPr/>
        </p:nvSpPr>
        <p:spPr bwMode="auto">
          <a:xfrm>
            <a:off x="5181600" y="3005138"/>
            <a:ext cx="3505200" cy="1812925"/>
          </a:xfrm>
          <a:custGeom>
            <a:avLst/>
            <a:gdLst/>
            <a:ahLst/>
            <a:cxnLst>
              <a:cxn ang="0">
                <a:pos x="0" y="1120"/>
              </a:cxn>
              <a:cxn ang="0">
                <a:pos x="424" y="1125"/>
              </a:cxn>
              <a:cxn ang="0">
                <a:pos x="944" y="1019"/>
              </a:cxn>
              <a:cxn ang="0">
                <a:pos x="1105" y="387"/>
              </a:cxn>
              <a:cxn ang="0">
                <a:pos x="1440" y="112"/>
              </a:cxn>
              <a:cxn ang="0">
                <a:pos x="2016" y="16"/>
              </a:cxn>
              <a:cxn ang="0">
                <a:pos x="2208" y="16"/>
              </a:cxn>
            </a:cxnLst>
            <a:rect l="0" t="0" r="r" b="b"/>
            <a:pathLst>
              <a:path w="2208" h="1142">
                <a:moveTo>
                  <a:pt x="0" y="1120"/>
                </a:moveTo>
                <a:cubicBezTo>
                  <a:pt x="71" y="1121"/>
                  <a:pt x="136" y="1125"/>
                  <a:pt x="424" y="1125"/>
                </a:cubicBezTo>
                <a:cubicBezTo>
                  <a:pt x="712" y="1125"/>
                  <a:pt x="831" y="1142"/>
                  <a:pt x="944" y="1019"/>
                </a:cubicBezTo>
                <a:cubicBezTo>
                  <a:pt x="987" y="927"/>
                  <a:pt x="1022" y="538"/>
                  <a:pt x="1105" y="387"/>
                </a:cubicBezTo>
                <a:cubicBezTo>
                  <a:pt x="1188" y="236"/>
                  <a:pt x="1288" y="174"/>
                  <a:pt x="1440" y="112"/>
                </a:cubicBezTo>
                <a:cubicBezTo>
                  <a:pt x="1592" y="50"/>
                  <a:pt x="1888" y="32"/>
                  <a:pt x="2016" y="16"/>
                </a:cubicBezTo>
                <a:cubicBezTo>
                  <a:pt x="2144" y="0"/>
                  <a:pt x="2176" y="8"/>
                  <a:pt x="2208" y="16"/>
                </a:cubicBezTo>
              </a:path>
            </a:pathLst>
          </a:custGeom>
          <a:noFill/>
          <a:ln w="38100" cap="flat" cmpd="sng">
            <a:solidFill>
              <a:srgbClr val="1923F3"/>
            </a:solidFill>
            <a:prstDash val="solid"/>
            <a:round/>
            <a:headEnd/>
            <a:tailEnd/>
          </a:ln>
          <a:effectLst/>
        </p:spPr>
        <p:txBody>
          <a:bodyPr/>
          <a:lstStyle/>
          <a:p>
            <a:endParaRPr lang="en-US" dirty="0">
              <a:solidFill>
                <a:srgbClr val="002060"/>
              </a:solidFill>
              <a:latin typeface="Open Sans" panose="020B0606030504020204" pitchFamily="34" charset="0"/>
            </a:endParaRPr>
          </a:p>
        </p:txBody>
      </p:sp>
      <p:sp>
        <p:nvSpPr>
          <p:cNvPr id="16" name="Line 23">
            <a:extLst>
              <a:ext uri="{FF2B5EF4-FFF2-40B4-BE49-F238E27FC236}">
                <a16:creationId xmlns:a16="http://schemas.microsoft.com/office/drawing/2014/main" id="{B7539339-D1C6-4EF7-A33D-821DE8494608}"/>
              </a:ext>
            </a:extLst>
          </p:cNvPr>
          <p:cNvSpPr>
            <a:spLocks noChangeShapeType="1"/>
          </p:cNvSpPr>
          <p:nvPr/>
        </p:nvSpPr>
        <p:spPr bwMode="auto">
          <a:xfrm>
            <a:off x="5181600" y="2954338"/>
            <a:ext cx="3505200" cy="0"/>
          </a:xfrm>
          <a:prstGeom prst="line">
            <a:avLst/>
          </a:prstGeom>
          <a:noFill/>
          <a:ln w="6350">
            <a:solidFill>
              <a:schemeClr val="tx1"/>
            </a:solidFill>
            <a:prstDash val="dash"/>
            <a:round/>
            <a:headEnd/>
            <a:tailEnd/>
          </a:ln>
          <a:effectLst/>
        </p:spPr>
        <p:txBody>
          <a:bodyPr/>
          <a:lstStyle/>
          <a:p>
            <a:endParaRPr lang="en-US" dirty="0">
              <a:latin typeface="Open Sans" panose="020B0606030504020204" pitchFamily="34" charset="0"/>
            </a:endParaRPr>
          </a:p>
        </p:txBody>
      </p:sp>
      <p:sp>
        <p:nvSpPr>
          <p:cNvPr id="17" name="Text Box 24">
            <a:extLst>
              <a:ext uri="{FF2B5EF4-FFF2-40B4-BE49-F238E27FC236}">
                <a16:creationId xmlns:a16="http://schemas.microsoft.com/office/drawing/2014/main" id="{3C88302B-97A3-C31C-BCA5-AEB2DC96F8DF}"/>
              </a:ext>
            </a:extLst>
          </p:cNvPr>
          <p:cNvSpPr txBox="1">
            <a:spLocks noChangeArrowheads="1"/>
          </p:cNvSpPr>
          <p:nvPr/>
        </p:nvSpPr>
        <p:spPr bwMode="auto">
          <a:xfrm rot="10800000">
            <a:off x="4322802" y="1142999"/>
            <a:ext cx="430887" cy="4460875"/>
          </a:xfrm>
          <a:prstGeom prst="rect">
            <a:avLst/>
          </a:prstGeom>
          <a:noFill/>
          <a:ln w="12700">
            <a:noFill/>
            <a:miter lim="800000"/>
            <a:headEnd/>
            <a:tailEnd/>
          </a:ln>
          <a:effectLst/>
        </p:spPr>
        <p:txBody>
          <a:bodyPr vert="eaVert" wrap="square">
            <a:spAutoFit/>
          </a:bodyPr>
          <a:lstStyle/>
          <a:p>
            <a:pPr algn="ctr"/>
            <a:r>
              <a:rPr lang="en-US" sz="1600" dirty="0">
                <a:solidFill>
                  <a:srgbClr val="1923F3"/>
                </a:solidFill>
                <a:latin typeface="Arial" panose="020B0604020202020204" pitchFamily="34" charset="0"/>
                <a:cs typeface="Arial" panose="020B0604020202020204" pitchFamily="34" charset="0"/>
              </a:rPr>
              <a:t>Percentage of nodes in largest component</a:t>
            </a:r>
          </a:p>
        </p:txBody>
      </p:sp>
      <p:sp>
        <p:nvSpPr>
          <p:cNvPr id="18" name="Text Box 25">
            <a:extLst>
              <a:ext uri="{FF2B5EF4-FFF2-40B4-BE49-F238E27FC236}">
                <a16:creationId xmlns:a16="http://schemas.microsoft.com/office/drawing/2014/main" id="{388BF44C-DE52-0222-756F-759F53C1C161}"/>
              </a:ext>
            </a:extLst>
          </p:cNvPr>
          <p:cNvSpPr txBox="1">
            <a:spLocks noChangeArrowheads="1"/>
          </p:cNvSpPr>
          <p:nvPr/>
        </p:nvSpPr>
        <p:spPr bwMode="auto">
          <a:xfrm>
            <a:off x="4784725" y="2813050"/>
            <a:ext cx="437940" cy="307777"/>
          </a:xfrm>
          <a:prstGeom prst="rect">
            <a:avLst/>
          </a:prstGeom>
          <a:noFill/>
          <a:ln w="12700">
            <a:noFill/>
            <a:miter lim="800000"/>
            <a:headEnd/>
            <a:tailEnd/>
          </a:ln>
          <a:effectLst/>
        </p:spPr>
        <p:txBody>
          <a:bodyPr wrap="none">
            <a:spAutoFit/>
          </a:bodyPr>
          <a:lstStyle/>
          <a:p>
            <a:r>
              <a:rPr lang="en-US" sz="1400" dirty="0">
                <a:latin typeface="Open Sans" panose="020B0606030504020204" pitchFamily="34" charset="0"/>
              </a:rPr>
              <a:t>1.0</a:t>
            </a:r>
          </a:p>
        </p:txBody>
      </p:sp>
      <p:sp>
        <p:nvSpPr>
          <p:cNvPr id="19" name="Text Box 26">
            <a:extLst>
              <a:ext uri="{FF2B5EF4-FFF2-40B4-BE49-F238E27FC236}">
                <a16:creationId xmlns:a16="http://schemas.microsoft.com/office/drawing/2014/main" id="{9608BE49-3E72-52E6-EC67-131EDA8B600D}"/>
              </a:ext>
            </a:extLst>
          </p:cNvPr>
          <p:cNvSpPr txBox="1">
            <a:spLocks noChangeArrowheads="1"/>
          </p:cNvSpPr>
          <p:nvPr/>
        </p:nvSpPr>
        <p:spPr bwMode="auto">
          <a:xfrm>
            <a:off x="4876800" y="4783138"/>
            <a:ext cx="287258" cy="307777"/>
          </a:xfrm>
          <a:prstGeom prst="rect">
            <a:avLst/>
          </a:prstGeom>
          <a:noFill/>
          <a:ln w="12700">
            <a:noFill/>
            <a:miter lim="800000"/>
            <a:headEnd/>
            <a:tailEnd/>
          </a:ln>
          <a:effectLst/>
        </p:spPr>
        <p:txBody>
          <a:bodyPr wrap="none">
            <a:spAutoFit/>
          </a:bodyPr>
          <a:lstStyle/>
          <a:p>
            <a:r>
              <a:rPr lang="en-US" sz="1400" dirty="0">
                <a:latin typeface="Open Sans" panose="020B0606030504020204" pitchFamily="34" charset="0"/>
              </a:rPr>
              <a:t>0</a:t>
            </a:r>
          </a:p>
        </p:txBody>
      </p:sp>
      <p:sp>
        <p:nvSpPr>
          <p:cNvPr id="22" name="Text Box 27">
            <a:extLst>
              <a:ext uri="{FF2B5EF4-FFF2-40B4-BE49-F238E27FC236}">
                <a16:creationId xmlns:a16="http://schemas.microsoft.com/office/drawing/2014/main" id="{52AC7CDA-4890-7D28-D1AC-AD0AFBCAA653}"/>
              </a:ext>
            </a:extLst>
          </p:cNvPr>
          <p:cNvSpPr txBox="1">
            <a:spLocks noChangeArrowheads="1"/>
          </p:cNvSpPr>
          <p:nvPr/>
        </p:nvSpPr>
        <p:spPr bwMode="auto">
          <a:xfrm rot="-5400000">
            <a:off x="8463904" y="4837918"/>
            <a:ext cx="461665" cy="196529"/>
          </a:xfrm>
          <a:prstGeom prst="rect">
            <a:avLst/>
          </a:prstGeom>
          <a:noFill/>
          <a:ln w="12700">
            <a:noFill/>
            <a:miter lim="800000"/>
            <a:headEnd/>
            <a:tailEnd/>
          </a:ln>
          <a:effectLst/>
        </p:spPr>
        <p:txBody>
          <a:bodyPr vert="eaVert" wrap="none">
            <a:spAutoFit/>
          </a:bodyPr>
          <a:lstStyle/>
          <a:p>
            <a:pPr algn="ctr"/>
            <a:r>
              <a:rPr lang="en-US" i="1" dirty="0">
                <a:latin typeface="Open Sans" panose="020B0606030504020204" pitchFamily="34" charset="0"/>
              </a:rPr>
              <a:t>c</a:t>
            </a:r>
          </a:p>
        </p:txBody>
      </p:sp>
      <p:sp>
        <p:nvSpPr>
          <p:cNvPr id="23" name="Text Box 28">
            <a:extLst>
              <a:ext uri="{FF2B5EF4-FFF2-40B4-BE49-F238E27FC236}">
                <a16:creationId xmlns:a16="http://schemas.microsoft.com/office/drawing/2014/main" id="{9CAA09EF-E7C8-A808-0A60-2B265E421936}"/>
              </a:ext>
            </a:extLst>
          </p:cNvPr>
          <p:cNvSpPr txBox="1">
            <a:spLocks noChangeArrowheads="1"/>
          </p:cNvSpPr>
          <p:nvPr/>
        </p:nvSpPr>
        <p:spPr bwMode="auto">
          <a:xfrm>
            <a:off x="6477000" y="4859338"/>
            <a:ext cx="437940" cy="307777"/>
          </a:xfrm>
          <a:prstGeom prst="rect">
            <a:avLst/>
          </a:prstGeom>
          <a:noFill/>
          <a:ln w="12700">
            <a:noFill/>
            <a:miter lim="800000"/>
            <a:headEnd/>
            <a:tailEnd/>
          </a:ln>
          <a:effectLst/>
        </p:spPr>
        <p:txBody>
          <a:bodyPr wrap="none">
            <a:spAutoFit/>
          </a:bodyPr>
          <a:lstStyle/>
          <a:p>
            <a:r>
              <a:rPr lang="en-US" sz="1400" dirty="0">
                <a:latin typeface="Open Sans" panose="020B0606030504020204" pitchFamily="34" charset="0"/>
              </a:rPr>
              <a:t>1.0</a:t>
            </a:r>
          </a:p>
        </p:txBody>
      </p:sp>
      <p:sp>
        <p:nvSpPr>
          <p:cNvPr id="24" name="Line 29">
            <a:extLst>
              <a:ext uri="{FF2B5EF4-FFF2-40B4-BE49-F238E27FC236}">
                <a16:creationId xmlns:a16="http://schemas.microsoft.com/office/drawing/2014/main" id="{5A78DC30-CD47-C3D7-75B9-39CEE69023A9}"/>
              </a:ext>
            </a:extLst>
          </p:cNvPr>
          <p:cNvSpPr>
            <a:spLocks noChangeShapeType="1"/>
          </p:cNvSpPr>
          <p:nvPr/>
        </p:nvSpPr>
        <p:spPr bwMode="auto">
          <a:xfrm flipV="1">
            <a:off x="6705600" y="5392738"/>
            <a:ext cx="0" cy="304800"/>
          </a:xfrm>
          <a:prstGeom prst="line">
            <a:avLst/>
          </a:prstGeom>
          <a:noFill/>
          <a:ln w="38100">
            <a:solidFill>
              <a:schemeClr val="tx1"/>
            </a:solidFill>
            <a:round/>
            <a:headEnd/>
            <a:tailEnd type="stealth" w="med" len="med"/>
          </a:ln>
          <a:effectLst/>
        </p:spPr>
        <p:txBody>
          <a:bodyPr/>
          <a:lstStyle/>
          <a:p>
            <a:endParaRPr lang="en-US" sz="2800" b="1" dirty="0">
              <a:solidFill>
                <a:srgbClr val="1923F3"/>
              </a:solidFill>
              <a:latin typeface="Open Sans" panose="020B0606030504020204" pitchFamily="34" charset="0"/>
            </a:endParaRPr>
          </a:p>
        </p:txBody>
      </p:sp>
      <p:sp>
        <p:nvSpPr>
          <p:cNvPr id="25" name="Text Box 30">
            <a:extLst>
              <a:ext uri="{FF2B5EF4-FFF2-40B4-BE49-F238E27FC236}">
                <a16:creationId xmlns:a16="http://schemas.microsoft.com/office/drawing/2014/main" id="{9708768C-D908-11BC-C2C3-EF959F059589}"/>
              </a:ext>
            </a:extLst>
          </p:cNvPr>
          <p:cNvSpPr txBox="1">
            <a:spLocks noChangeArrowheads="1"/>
          </p:cNvSpPr>
          <p:nvPr/>
        </p:nvSpPr>
        <p:spPr bwMode="auto">
          <a:xfrm>
            <a:off x="5224264" y="5734050"/>
            <a:ext cx="2962671" cy="523220"/>
          </a:xfrm>
          <a:prstGeom prst="rect">
            <a:avLst/>
          </a:prstGeom>
          <a:noFill/>
          <a:ln w="12700">
            <a:noFill/>
            <a:miter lim="800000"/>
            <a:headEnd/>
            <a:tailEnd/>
          </a:ln>
          <a:effectLst/>
        </p:spPr>
        <p:txBody>
          <a:bodyPr wrap="none">
            <a:spAutoFit/>
          </a:bodyPr>
          <a:lstStyle/>
          <a:p>
            <a:pPr algn="ctr"/>
            <a:r>
              <a:rPr lang="en-US" sz="2800" b="1" dirty="0">
                <a:latin typeface="Arial" panose="020B0604020202020204" pitchFamily="34" charset="0"/>
                <a:cs typeface="Arial" panose="020B0604020202020204" pitchFamily="34" charset="0"/>
              </a:rPr>
              <a:t>phase transition</a:t>
            </a:r>
          </a:p>
        </p:txBody>
      </p:sp>
      <p:sp>
        <p:nvSpPr>
          <p:cNvPr id="26" name="Freeform 31">
            <a:extLst>
              <a:ext uri="{FF2B5EF4-FFF2-40B4-BE49-F238E27FC236}">
                <a16:creationId xmlns:a16="http://schemas.microsoft.com/office/drawing/2014/main" id="{D892D850-4C04-895A-2231-47FE2F9FCF38}"/>
              </a:ext>
            </a:extLst>
          </p:cNvPr>
          <p:cNvSpPr>
            <a:spLocks/>
          </p:cNvSpPr>
          <p:nvPr/>
        </p:nvSpPr>
        <p:spPr bwMode="auto">
          <a:xfrm>
            <a:off x="5173663" y="2128838"/>
            <a:ext cx="1617662" cy="2576512"/>
          </a:xfrm>
          <a:custGeom>
            <a:avLst/>
            <a:gdLst/>
            <a:ahLst/>
            <a:cxnLst>
              <a:cxn ang="0">
                <a:pos x="0" y="1623"/>
              </a:cxn>
              <a:cxn ang="0">
                <a:pos x="548" y="1532"/>
              </a:cxn>
              <a:cxn ang="0">
                <a:pos x="864" y="1279"/>
              </a:cxn>
              <a:cxn ang="0">
                <a:pos x="1019" y="0"/>
              </a:cxn>
            </a:cxnLst>
            <a:rect l="0" t="0" r="r" b="b"/>
            <a:pathLst>
              <a:path w="1019" h="1623">
                <a:moveTo>
                  <a:pt x="0" y="1623"/>
                </a:moveTo>
                <a:cubicBezTo>
                  <a:pt x="91" y="1609"/>
                  <a:pt x="344" y="1589"/>
                  <a:pt x="548" y="1532"/>
                </a:cubicBezTo>
                <a:cubicBezTo>
                  <a:pt x="752" y="1475"/>
                  <a:pt x="808" y="1468"/>
                  <a:pt x="864" y="1279"/>
                </a:cubicBezTo>
                <a:cubicBezTo>
                  <a:pt x="920" y="1090"/>
                  <a:pt x="987" y="266"/>
                  <a:pt x="1019" y="0"/>
                </a:cubicBezTo>
              </a:path>
            </a:pathLst>
          </a:custGeom>
          <a:noFill/>
          <a:ln w="38100" cap="flat" cmpd="sng">
            <a:solidFill>
              <a:srgbClr val="E20000"/>
            </a:solidFill>
            <a:prstDash val="solid"/>
            <a:round/>
            <a:headEnd/>
            <a:tailEnd/>
          </a:ln>
          <a:effectLst/>
        </p:spPr>
        <p:txBody>
          <a:bodyPr/>
          <a:lstStyle/>
          <a:p>
            <a:endParaRPr lang="en-US" dirty="0">
              <a:solidFill>
                <a:srgbClr val="1923F3"/>
              </a:solidFill>
              <a:latin typeface="Open Sans" panose="020B0606030504020204" pitchFamily="34" charset="0"/>
            </a:endParaRPr>
          </a:p>
        </p:txBody>
      </p:sp>
      <p:sp>
        <p:nvSpPr>
          <p:cNvPr id="27" name="Freeform 32">
            <a:extLst>
              <a:ext uri="{FF2B5EF4-FFF2-40B4-BE49-F238E27FC236}">
                <a16:creationId xmlns:a16="http://schemas.microsoft.com/office/drawing/2014/main" id="{63B602B6-2B5B-C1DB-CA8F-850FF760885C}"/>
              </a:ext>
            </a:extLst>
          </p:cNvPr>
          <p:cNvSpPr>
            <a:spLocks/>
          </p:cNvSpPr>
          <p:nvPr/>
        </p:nvSpPr>
        <p:spPr bwMode="auto">
          <a:xfrm>
            <a:off x="6783388" y="2136775"/>
            <a:ext cx="1803400" cy="2255838"/>
          </a:xfrm>
          <a:custGeom>
            <a:avLst/>
            <a:gdLst/>
            <a:ahLst/>
            <a:cxnLst>
              <a:cxn ang="0">
                <a:pos x="1136" y="1421"/>
              </a:cxn>
              <a:cxn ang="0">
                <a:pos x="464" y="1269"/>
              </a:cxn>
              <a:cxn ang="0">
                <a:pos x="155" y="996"/>
              </a:cxn>
              <a:cxn ang="0">
                <a:pos x="0" y="0"/>
              </a:cxn>
            </a:cxnLst>
            <a:rect l="0" t="0" r="r" b="b"/>
            <a:pathLst>
              <a:path w="1136" h="1421">
                <a:moveTo>
                  <a:pt x="1136" y="1421"/>
                </a:moveTo>
                <a:cubicBezTo>
                  <a:pt x="1025" y="1396"/>
                  <a:pt x="670" y="1342"/>
                  <a:pt x="464" y="1269"/>
                </a:cubicBezTo>
                <a:cubicBezTo>
                  <a:pt x="258" y="1196"/>
                  <a:pt x="211" y="1143"/>
                  <a:pt x="155" y="996"/>
                </a:cubicBezTo>
                <a:cubicBezTo>
                  <a:pt x="99" y="848"/>
                  <a:pt x="32" y="207"/>
                  <a:pt x="0" y="0"/>
                </a:cubicBezTo>
              </a:path>
            </a:pathLst>
          </a:custGeom>
          <a:noFill/>
          <a:ln w="38100" cap="flat" cmpd="sng">
            <a:solidFill>
              <a:srgbClr val="E20000"/>
            </a:solidFill>
            <a:prstDash val="solid"/>
            <a:round/>
            <a:headEnd/>
            <a:tailEnd/>
          </a:ln>
          <a:effectLst/>
        </p:spPr>
        <p:txBody>
          <a:bodyPr/>
          <a:lstStyle/>
          <a:p>
            <a:endParaRPr lang="en-US" dirty="0">
              <a:solidFill>
                <a:srgbClr val="1923F3"/>
              </a:solidFill>
              <a:latin typeface="Open Sans" panose="020B0606030504020204" pitchFamily="34" charset="0"/>
            </a:endParaRPr>
          </a:p>
        </p:txBody>
      </p:sp>
      <p:sp>
        <p:nvSpPr>
          <p:cNvPr id="2" name="TextBox 1">
            <a:extLst>
              <a:ext uri="{FF2B5EF4-FFF2-40B4-BE49-F238E27FC236}">
                <a16:creationId xmlns:a16="http://schemas.microsoft.com/office/drawing/2014/main" id="{7D05F656-7E05-9C00-8F3F-1CD28DFDEC90}"/>
              </a:ext>
            </a:extLst>
          </p:cNvPr>
          <p:cNvSpPr txBox="1"/>
          <p:nvPr/>
        </p:nvSpPr>
        <p:spPr>
          <a:xfrm>
            <a:off x="5457361" y="6367661"/>
            <a:ext cx="2477217" cy="369332"/>
          </a:xfrm>
          <a:prstGeom prst="rect">
            <a:avLst/>
          </a:prstGeom>
          <a:noFill/>
        </p:spPr>
        <p:txBody>
          <a:bodyPr wrap="none" rtlCol="0">
            <a:spAutoFit/>
          </a:bodyPr>
          <a:lstStyle/>
          <a:p>
            <a:r>
              <a:rPr lang="en-US" dirty="0"/>
              <a:t>c</a:t>
            </a:r>
            <a:r>
              <a:rPr lang="en-US" baseline="0" dirty="0"/>
              <a:t> – average node degree</a:t>
            </a:r>
            <a:endParaRPr lang="en-US" dirty="0"/>
          </a:p>
        </p:txBody>
      </p:sp>
      <p:sp>
        <p:nvSpPr>
          <p:cNvPr id="7" name="Line 19">
            <a:extLst>
              <a:ext uri="{FF2B5EF4-FFF2-40B4-BE49-F238E27FC236}">
                <a16:creationId xmlns:a16="http://schemas.microsoft.com/office/drawing/2014/main" id="{21EB2868-8772-8C11-C274-32339507905C}"/>
              </a:ext>
            </a:extLst>
          </p:cNvPr>
          <p:cNvSpPr>
            <a:spLocks noChangeShapeType="1"/>
          </p:cNvSpPr>
          <p:nvPr/>
        </p:nvSpPr>
        <p:spPr bwMode="auto">
          <a:xfrm flipV="1">
            <a:off x="8518628" y="1519520"/>
            <a:ext cx="0" cy="3276600"/>
          </a:xfrm>
          <a:prstGeom prst="line">
            <a:avLst/>
          </a:prstGeom>
          <a:noFill/>
          <a:ln w="12700">
            <a:solidFill>
              <a:schemeClr val="tx1"/>
            </a:solidFill>
            <a:round/>
            <a:headEnd/>
            <a:tailEnd type="triangle" w="med" len="med"/>
          </a:ln>
          <a:effectLst/>
        </p:spPr>
        <p:txBody>
          <a:bodyPr/>
          <a:lstStyle/>
          <a:p>
            <a:endParaRPr lang="en-US" dirty="0">
              <a:latin typeface="Open Sans" panose="020B0606030504020204" pitchFamily="34" charset="0"/>
            </a:endParaRPr>
          </a:p>
        </p:txBody>
      </p:sp>
      <p:sp>
        <p:nvSpPr>
          <p:cNvPr id="9" name="Line 23">
            <a:extLst>
              <a:ext uri="{FF2B5EF4-FFF2-40B4-BE49-F238E27FC236}">
                <a16:creationId xmlns:a16="http://schemas.microsoft.com/office/drawing/2014/main" id="{96BDFF61-3DE6-6EB9-959A-93FD091849D7}"/>
              </a:ext>
            </a:extLst>
          </p:cNvPr>
          <p:cNvSpPr>
            <a:spLocks noChangeShapeType="1"/>
          </p:cNvSpPr>
          <p:nvPr/>
        </p:nvSpPr>
        <p:spPr bwMode="auto">
          <a:xfrm>
            <a:off x="5146301" y="2123795"/>
            <a:ext cx="3505200" cy="0"/>
          </a:xfrm>
          <a:prstGeom prst="line">
            <a:avLst/>
          </a:prstGeom>
          <a:noFill/>
          <a:ln w="6350">
            <a:solidFill>
              <a:schemeClr val="tx1"/>
            </a:solidFill>
            <a:prstDash val="dash"/>
            <a:round/>
            <a:headEnd/>
            <a:tailEnd/>
          </a:ln>
          <a:effectLst/>
        </p:spPr>
        <p:txBody>
          <a:bodyPr/>
          <a:lstStyle/>
          <a:p>
            <a:endParaRPr lang="en-US" dirty="0">
              <a:latin typeface="Open Sans" panose="020B0606030504020204" pitchFamily="34" charset="0"/>
            </a:endParaRPr>
          </a:p>
        </p:txBody>
      </p:sp>
      <p:sp>
        <p:nvSpPr>
          <p:cNvPr id="10" name="Text Box 25">
            <a:extLst>
              <a:ext uri="{FF2B5EF4-FFF2-40B4-BE49-F238E27FC236}">
                <a16:creationId xmlns:a16="http://schemas.microsoft.com/office/drawing/2014/main" id="{CA1C118A-E62B-71FC-AF3C-8E4276D87519}"/>
              </a:ext>
            </a:extLst>
          </p:cNvPr>
          <p:cNvSpPr txBox="1">
            <a:spLocks noChangeArrowheads="1"/>
          </p:cNvSpPr>
          <p:nvPr/>
        </p:nvSpPr>
        <p:spPr bwMode="auto">
          <a:xfrm>
            <a:off x="8044782" y="1822508"/>
            <a:ext cx="479618" cy="307777"/>
          </a:xfrm>
          <a:prstGeom prst="rect">
            <a:avLst/>
          </a:prstGeom>
          <a:noFill/>
          <a:ln w="12700">
            <a:noFill/>
            <a:miter lim="800000"/>
            <a:headEnd/>
            <a:tailEnd/>
          </a:ln>
          <a:effectLst/>
        </p:spPr>
        <p:txBody>
          <a:bodyPr wrap="none">
            <a:spAutoFit/>
          </a:bodyPr>
          <a:lstStyle/>
          <a:p>
            <a:r>
              <a:rPr lang="en-US" sz="1400" dirty="0">
                <a:latin typeface="Open Sans" panose="020B0606030504020204" pitchFamily="34" charset="0"/>
              </a:rPr>
              <a:t>N-1</a:t>
            </a:r>
          </a:p>
        </p:txBody>
      </p:sp>
    </p:spTree>
    <p:extLst>
      <p:ext uri="{BB962C8B-B14F-4D97-AF65-F5344CB8AC3E}">
        <p14:creationId xmlns:p14="http://schemas.microsoft.com/office/powerpoint/2010/main" val="1041163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58A3B9-625B-4CEC-3E93-41BF8838036C}"/>
              </a:ext>
            </a:extLst>
          </p:cNvPr>
          <p:cNvSpPr txBox="1">
            <a:spLocks/>
          </p:cNvSpPr>
          <p:nvPr/>
        </p:nvSpPr>
        <p:spPr>
          <a:xfrm>
            <a:off x="1981200" y="3886200"/>
            <a:ext cx="6858000" cy="2438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3200" dirty="0">
                <a:latin typeface="Arial" panose="020B0604020202020204" pitchFamily="34" charset="0"/>
                <a:cs typeface="Arial" panose="020B0604020202020204" pitchFamily="34" charset="0"/>
              </a:rPr>
              <a:t>Regular graphs</a:t>
            </a:r>
          </a:p>
          <a:p>
            <a:pPr marL="0" indent="0" algn="r">
              <a:buFont typeface="Arial" panose="020B0604020202020204" pitchFamily="34" charset="0"/>
              <a:buNone/>
            </a:pPr>
            <a:r>
              <a:rPr lang="en-US" sz="3200" b="1" dirty="0">
                <a:solidFill>
                  <a:srgbClr val="FF0000"/>
                </a:solidFill>
                <a:latin typeface="Arial" panose="020B0604020202020204" pitchFamily="34" charset="0"/>
                <a:cs typeface="Arial" panose="020B0604020202020204" pitchFamily="34" charset="0"/>
              </a:rPr>
              <a:t>Random graphs</a:t>
            </a:r>
          </a:p>
          <a:p>
            <a:pPr marL="0" indent="0" algn="r">
              <a:buFont typeface="Arial" panose="020B0604020202020204" pitchFamily="34" charset="0"/>
              <a:buNone/>
            </a:pPr>
            <a:r>
              <a:rPr lang="en-US" sz="3200" dirty="0">
                <a:latin typeface="Arial" panose="020B0604020202020204" pitchFamily="34" charset="0"/>
                <a:cs typeface="Arial" panose="020B0604020202020204" pitchFamily="34" charset="0"/>
              </a:rPr>
              <a:t>Small-World Model</a:t>
            </a:r>
          </a:p>
          <a:p>
            <a:pPr marL="0" indent="0" algn="r">
              <a:buFont typeface="Arial" panose="020B0604020202020204" pitchFamily="34" charset="0"/>
              <a:buNone/>
            </a:pPr>
            <a:r>
              <a:rPr lang="en-US" sz="3200" dirty="0">
                <a:latin typeface="Arial" panose="020B0604020202020204" pitchFamily="34" charset="0"/>
                <a:cs typeface="Arial" panose="020B0604020202020204" pitchFamily="34" charset="0"/>
              </a:rPr>
              <a:t>Preferential Attachment</a:t>
            </a:r>
          </a:p>
        </p:txBody>
      </p:sp>
      <p:sp>
        <p:nvSpPr>
          <p:cNvPr id="3" name="Title 2">
            <a:extLst>
              <a:ext uri="{FF2B5EF4-FFF2-40B4-BE49-F238E27FC236}">
                <a16:creationId xmlns:a16="http://schemas.microsoft.com/office/drawing/2014/main" id="{26F4106E-5FF7-331B-5A03-40629490A7EF}"/>
              </a:ext>
            </a:extLst>
          </p:cNvPr>
          <p:cNvSpPr txBox="1">
            <a:spLocks/>
          </p:cNvSpPr>
          <p:nvPr/>
        </p:nvSpPr>
        <p:spPr>
          <a:xfrm>
            <a:off x="381000" y="934720"/>
            <a:ext cx="8458200" cy="2895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rial" panose="020B0604020202020204" pitchFamily="34" charset="0"/>
                <a:cs typeface="Arial" panose="020B0604020202020204" pitchFamily="34" charset="0"/>
              </a:rPr>
              <a:t>Network Models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2556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05EDA9D-A7F6-993E-63C4-49D0784F5C1F}"/>
              </a:ext>
            </a:extLst>
          </p:cNvPr>
          <p:cNvSpPr txBox="1">
            <a:spLocks/>
          </p:cNvSpPr>
          <p:nvPr/>
        </p:nvSpPr>
        <p:spPr>
          <a:xfrm>
            <a:off x="0" y="0"/>
            <a:ext cx="9144000" cy="838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So, what do we do?</a:t>
            </a:r>
          </a:p>
        </p:txBody>
      </p:sp>
      <p:sp>
        <p:nvSpPr>
          <p:cNvPr id="10" name="Content Placeholder 2">
            <a:extLst>
              <a:ext uri="{FF2B5EF4-FFF2-40B4-BE49-F238E27FC236}">
                <a16:creationId xmlns:a16="http://schemas.microsoft.com/office/drawing/2014/main" id="{D9D3FE10-927A-5564-CF1D-0E17D08C0FEB}"/>
              </a:ext>
            </a:extLst>
          </p:cNvPr>
          <p:cNvSpPr txBox="1">
            <a:spLocks/>
          </p:cNvSpPr>
          <p:nvPr/>
        </p:nvSpPr>
        <p:spPr>
          <a:xfrm>
            <a:off x="457200" y="1066800"/>
            <a:ext cx="5181600" cy="53187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1600" b="1">
                <a:latin typeface="Arial" panose="020B0604020202020204" pitchFamily="34" charset="0"/>
                <a:cs typeface="Arial" panose="020B0604020202020204" pitchFamily="34" charset="0"/>
              </a:rPr>
              <a:t>Design models that generate graphs </a:t>
            </a:r>
          </a:p>
          <a:p>
            <a:pPr lvl="1">
              <a:lnSpc>
                <a:spcPct val="120000"/>
              </a:lnSpc>
            </a:pPr>
            <a:r>
              <a:rPr lang="en-US" sz="1600">
                <a:latin typeface="Arial" panose="020B0604020202020204" pitchFamily="34" charset="0"/>
                <a:cs typeface="Arial" panose="020B0604020202020204" pitchFamily="34" charset="0"/>
              </a:rPr>
              <a:t>The generated graphs should be similar to real-world networks. </a:t>
            </a:r>
          </a:p>
          <a:p>
            <a:pPr>
              <a:lnSpc>
                <a:spcPct val="120000"/>
              </a:lnSpc>
            </a:pPr>
            <a:endParaRPr lang="en-US" sz="1600">
              <a:latin typeface="Arial" panose="020B0604020202020204" pitchFamily="34" charset="0"/>
              <a:cs typeface="Arial" panose="020B0604020202020204" pitchFamily="34" charset="0"/>
            </a:endParaRPr>
          </a:p>
          <a:p>
            <a:pPr marL="0" indent="0">
              <a:lnSpc>
                <a:spcPct val="120000"/>
              </a:lnSpc>
              <a:buFont typeface="Arial" panose="020B0604020202020204" pitchFamily="34" charset="0"/>
              <a:buNone/>
            </a:pPr>
            <a:r>
              <a:rPr lang="en-US" sz="1600">
                <a:latin typeface="Arial" panose="020B0604020202020204" pitchFamily="34" charset="0"/>
                <a:cs typeface="Arial" panose="020B0604020202020204" pitchFamily="34" charset="0"/>
              </a:rPr>
              <a:t>If we can guarantee that generated graphs are similar to real-world networks: </a:t>
            </a:r>
          </a:p>
          <a:p>
            <a:pPr marL="914400" lvl="1" indent="-457200">
              <a:lnSpc>
                <a:spcPct val="120000"/>
              </a:lnSpc>
              <a:buFont typeface="+mj-lt"/>
              <a:buAutoNum type="arabicPeriod"/>
            </a:pPr>
            <a:r>
              <a:rPr lang="en-US" sz="1600">
                <a:latin typeface="Arial" panose="020B0604020202020204" pitchFamily="34" charset="0"/>
                <a:cs typeface="Arial" panose="020B0604020202020204" pitchFamily="34" charset="0"/>
              </a:rPr>
              <a:t>We can analyze simulated graphs instead of real-networks (</a:t>
            </a:r>
            <a:r>
              <a:rPr lang="en-US" sz="1600" b="1">
                <a:latin typeface="Arial" panose="020B0604020202020204" pitchFamily="34" charset="0"/>
                <a:cs typeface="Arial" panose="020B0604020202020204" pitchFamily="34" charset="0"/>
              </a:rPr>
              <a:t>cost-efficient</a:t>
            </a:r>
            <a:r>
              <a:rPr lang="en-US" sz="1600">
                <a:latin typeface="Arial" panose="020B0604020202020204" pitchFamily="34" charset="0"/>
                <a:cs typeface="Arial" panose="020B0604020202020204" pitchFamily="34" charset="0"/>
              </a:rPr>
              <a:t>)</a:t>
            </a:r>
          </a:p>
          <a:p>
            <a:pPr marL="914400" lvl="1" indent="-457200">
              <a:lnSpc>
                <a:spcPct val="120000"/>
              </a:lnSpc>
              <a:buFont typeface="+mj-lt"/>
              <a:buAutoNum type="arabicPeriod"/>
            </a:pPr>
            <a:r>
              <a:rPr lang="en-US" sz="1600">
                <a:latin typeface="Arial" panose="020B0604020202020204" pitchFamily="34" charset="0"/>
                <a:cs typeface="Arial" panose="020B0604020202020204" pitchFamily="34" charset="0"/>
              </a:rPr>
              <a:t>We can better understand real-world networks by providing concrete mathematical explanations; and</a:t>
            </a:r>
          </a:p>
          <a:p>
            <a:pPr marL="914400" lvl="1" indent="-457200">
              <a:lnSpc>
                <a:spcPct val="120000"/>
              </a:lnSpc>
              <a:buFont typeface="+mj-lt"/>
              <a:buAutoNum type="arabicPeriod"/>
            </a:pPr>
            <a:r>
              <a:rPr lang="en-US" sz="1600">
                <a:latin typeface="Arial" panose="020B0604020202020204" pitchFamily="34" charset="0"/>
                <a:cs typeface="Arial" panose="020B0604020202020204" pitchFamily="34" charset="0"/>
              </a:rPr>
              <a:t>We can perform controlled experiments on synthetic networks when real-world networks are unavailable.</a:t>
            </a:r>
          </a:p>
          <a:p>
            <a:pPr>
              <a:lnSpc>
                <a:spcPct val="120000"/>
              </a:lnSpc>
            </a:pPr>
            <a:endParaRPr lang="en-US" sz="1600">
              <a:latin typeface="Arial" panose="020B0604020202020204" pitchFamily="34" charset="0"/>
              <a:cs typeface="Arial" panose="020B0604020202020204" pitchFamily="34" charset="0"/>
            </a:endParaRPr>
          </a:p>
          <a:p>
            <a:pPr marL="0" indent="0" algn="ctr">
              <a:lnSpc>
                <a:spcPct val="120000"/>
              </a:lnSpc>
              <a:buFont typeface="Arial" panose="020B0604020202020204" pitchFamily="34" charset="0"/>
              <a:buNone/>
            </a:pPr>
            <a:r>
              <a:rPr lang="en-US" sz="1600" b="1">
                <a:latin typeface="Arial" panose="020B0604020202020204" pitchFamily="34" charset="0"/>
                <a:cs typeface="Arial" panose="020B0604020202020204" pitchFamily="34" charset="0"/>
              </a:rPr>
              <a:t>What are properties of real-world networks that should be accurately modeled? </a:t>
            </a:r>
            <a:endParaRPr lang="en-US" sz="1600" b="1" dirty="0">
              <a:latin typeface="Arial" panose="020B0604020202020204" pitchFamily="34" charset="0"/>
              <a:cs typeface="Arial" panose="020B0604020202020204" pitchFamily="34" charset="0"/>
            </a:endParaRPr>
          </a:p>
        </p:txBody>
      </p:sp>
      <p:pic>
        <p:nvPicPr>
          <p:cNvPr id="11" name="Picture 4" descr="https://www.bhmpics.com/walls/fractal_gold_mosaic-wide.jpg">
            <a:extLst>
              <a:ext uri="{FF2B5EF4-FFF2-40B4-BE49-F238E27FC236}">
                <a16:creationId xmlns:a16="http://schemas.microsoft.com/office/drawing/2014/main" id="{61FB2D51-33FA-7AC5-CF4D-549A9E2158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8935" y="1066800"/>
            <a:ext cx="2340864" cy="14630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6" descr="http://cdn.paper4pc.com/images/fractal-design-wallpaper-1.jpg">
            <a:extLst>
              <a:ext uri="{FF2B5EF4-FFF2-40B4-BE49-F238E27FC236}">
                <a16:creationId xmlns:a16="http://schemas.microsoft.com/office/drawing/2014/main" id="{BFB2870C-8099-2A8C-6AA9-395D9A6836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377"/>
          <a:stretch/>
        </p:blipFill>
        <p:spPr bwMode="auto">
          <a:xfrm>
            <a:off x="6238875" y="3794760"/>
            <a:ext cx="2305050" cy="14630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8" descr="https://www.zeuscat.com/andrew/chaos/sierpinski.clear.gif">
            <a:extLst>
              <a:ext uri="{FF2B5EF4-FFF2-40B4-BE49-F238E27FC236}">
                <a16:creationId xmlns:a16="http://schemas.microsoft.com/office/drawing/2014/main" id="{6680F860-DD03-6E84-ED6D-C18DD4DC87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9520" y="2767965"/>
            <a:ext cx="959080" cy="8302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s://www.zeuscat.com/andrew/chaos/sierpinski.clear.gif">
            <a:extLst>
              <a:ext uri="{FF2B5EF4-FFF2-40B4-BE49-F238E27FC236}">
                <a16:creationId xmlns:a16="http://schemas.microsoft.com/office/drawing/2014/main" id="{FD16813C-E930-7ADB-DAA2-AC1EA32FC3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575320" y="2743200"/>
            <a:ext cx="959080" cy="8302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s://www.zeuscat.com/andrew/chaos/sierpinski.clear.gif">
            <a:extLst>
              <a:ext uri="{FF2B5EF4-FFF2-40B4-BE49-F238E27FC236}">
                <a16:creationId xmlns:a16="http://schemas.microsoft.com/office/drawing/2014/main" id="{185F96A3-311E-903F-1AD0-AF390DE766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6203720" y="2743200"/>
            <a:ext cx="959080" cy="83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1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C1EBB6A-2698-C7D2-7875-2EDE7601A971}"/>
              </a:ext>
            </a:extLst>
          </p:cNvPr>
          <p:cNvSpPr txBox="1">
            <a:spLocks noChangeArrowheads="1"/>
          </p:cNvSpPr>
          <p:nvPr/>
        </p:nvSpPr>
        <p:spPr>
          <a:xfrm>
            <a:off x="533400" y="381000"/>
            <a:ext cx="8229600" cy="530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Random Graphs</a:t>
            </a:r>
          </a:p>
        </p:txBody>
      </p:sp>
      <p:sp>
        <p:nvSpPr>
          <p:cNvPr id="9" name="Rectangle 2">
            <a:extLst>
              <a:ext uri="{FF2B5EF4-FFF2-40B4-BE49-F238E27FC236}">
                <a16:creationId xmlns:a16="http://schemas.microsoft.com/office/drawing/2014/main" id="{B2A35ACA-374C-C348-ADBE-464813C4B9B9}"/>
              </a:ext>
            </a:extLst>
          </p:cNvPr>
          <p:cNvSpPr>
            <a:spLocks/>
          </p:cNvSpPr>
          <p:nvPr/>
        </p:nvSpPr>
        <p:spPr bwMode="auto">
          <a:xfrm>
            <a:off x="163513" y="1606550"/>
            <a:ext cx="93091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31748" bIns="0">
            <a:spAutoFit/>
          </a:bodyPr>
          <a:lstStyle>
            <a:lvl1pPr marL="3016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Clr>
                <a:srgbClr val="CC0000"/>
              </a:buClr>
              <a:buFontTx/>
              <a:buNone/>
            </a:pPr>
            <a:r>
              <a:rPr lang="en-US" altLang="en-US" sz="2400" b="1" dirty="0">
                <a:solidFill>
                  <a:srgbClr val="000000"/>
                </a:solidFill>
                <a:cs typeface="Calibri" panose="020F0502020204030204" pitchFamily="34" charset="0"/>
                <a:sym typeface="Trebuchet MS" panose="020B0703020202090204" pitchFamily="34" charset="0"/>
              </a:rPr>
              <a:t>G(N, p) Model: </a:t>
            </a:r>
            <a:r>
              <a:rPr lang="en-US" altLang="en-US" sz="2400" dirty="0">
                <a:solidFill>
                  <a:srgbClr val="000000"/>
                </a:solidFill>
                <a:cs typeface="Calibri" panose="020F0502020204030204" pitchFamily="34" charset="0"/>
                <a:sym typeface="Trebuchet MS" panose="020B0703020202090204" pitchFamily="34" charset="0"/>
              </a:rPr>
              <a:t>each pair of N nodes is connected with probability of </a:t>
            </a:r>
            <a:r>
              <a:rPr lang="en-US" altLang="en-US" sz="2400" dirty="0">
                <a:solidFill>
                  <a:srgbClr val="FF0000"/>
                </a:solidFill>
                <a:cs typeface="Calibri" panose="020F0502020204030204" pitchFamily="34" charset="0"/>
                <a:sym typeface="Trebuchet MS" panose="020B0703020202090204" pitchFamily="34" charset="0"/>
              </a:rPr>
              <a:t>p</a:t>
            </a:r>
          </a:p>
          <a:p>
            <a:pPr eaLnBrk="1" hangingPunct="1">
              <a:spcBef>
                <a:spcPct val="0"/>
              </a:spcBef>
              <a:buClr>
                <a:srgbClr val="CC0000"/>
              </a:buClr>
              <a:buFontTx/>
              <a:buNone/>
            </a:pPr>
            <a:endParaRPr lang="en-US" altLang="en-US" sz="2400" dirty="0">
              <a:solidFill>
                <a:srgbClr val="000000"/>
              </a:solidFill>
              <a:cs typeface="Calibri" panose="020F0502020204030204" pitchFamily="34" charset="0"/>
              <a:sym typeface="Trebuchet MS" panose="020B0703020202090204" pitchFamily="34" charset="0"/>
            </a:endParaRPr>
          </a:p>
          <a:p>
            <a:pPr eaLnBrk="1" hangingPunct="1">
              <a:spcBef>
                <a:spcPct val="0"/>
              </a:spcBef>
              <a:buClr>
                <a:srgbClr val="CC0000"/>
              </a:buClr>
              <a:buFontTx/>
              <a:buNone/>
            </a:pPr>
            <a:endParaRPr lang="en-US" altLang="en-US" sz="2400" dirty="0">
              <a:solidFill>
                <a:srgbClr val="000000"/>
              </a:solidFill>
              <a:cs typeface="Calibri" panose="020F0502020204030204" pitchFamily="34" charset="0"/>
              <a:sym typeface="Trebuchet MS" panose="020B0703020202090204" pitchFamily="34" charset="0"/>
            </a:endParaRPr>
          </a:p>
          <a:p>
            <a:pPr eaLnBrk="1" hangingPunct="1">
              <a:spcBef>
                <a:spcPct val="0"/>
              </a:spcBef>
              <a:buClr>
                <a:srgbClr val="CC0000"/>
              </a:buClr>
              <a:buFontTx/>
              <a:buNone/>
            </a:pPr>
            <a:r>
              <a:rPr lang="en-US" altLang="en-US" sz="2400" dirty="0">
                <a:solidFill>
                  <a:srgbClr val="000000"/>
                </a:solidFill>
                <a:cs typeface="Calibri" panose="020F0502020204030204" pitchFamily="34" charset="0"/>
                <a:sym typeface="Trebuchet MS" panose="020B0703020202090204" pitchFamily="34" charset="0"/>
              </a:rPr>
              <a:t> </a:t>
            </a:r>
          </a:p>
          <a:p>
            <a:pPr eaLnBrk="1" hangingPunct="1">
              <a:spcBef>
                <a:spcPct val="0"/>
              </a:spcBef>
              <a:buClr>
                <a:srgbClr val="CC0000"/>
              </a:buClr>
              <a:buFontTx/>
              <a:buNone/>
            </a:pPr>
            <a:endParaRPr lang="en-US" altLang="en-US" sz="2400" dirty="0">
              <a:solidFill>
                <a:srgbClr val="000000"/>
              </a:solidFill>
              <a:cs typeface="Calibri" panose="020F0502020204030204" pitchFamily="34" charset="0"/>
              <a:sym typeface="Trebuchet MS" panose="020B0703020202090204" pitchFamily="34" charset="0"/>
            </a:endParaRPr>
          </a:p>
        </p:txBody>
      </p:sp>
      <p:sp>
        <p:nvSpPr>
          <p:cNvPr id="2" name="Text Box 8">
            <a:extLst>
              <a:ext uri="{FF2B5EF4-FFF2-40B4-BE49-F238E27FC236}">
                <a16:creationId xmlns:a16="http://schemas.microsoft.com/office/drawing/2014/main" id="{18B4C15F-6686-9833-60D2-31020DA19C2A}"/>
              </a:ext>
            </a:extLst>
          </p:cNvPr>
          <p:cNvSpPr txBox="1">
            <a:spLocks noChangeArrowheads="1"/>
          </p:cNvSpPr>
          <p:nvPr/>
        </p:nvSpPr>
        <p:spPr bwMode="auto">
          <a:xfrm>
            <a:off x="325438" y="3700463"/>
            <a:ext cx="13620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000" dirty="0">
                <a:cs typeface="Calibri" panose="020F0502020204030204" pitchFamily="34" charset="0"/>
              </a:rPr>
              <a:t>Select k </a:t>
            </a:r>
          </a:p>
          <a:p>
            <a:pPr eaLnBrk="1" hangingPunct="1">
              <a:spcBef>
                <a:spcPct val="0"/>
              </a:spcBef>
              <a:buFontTx/>
              <a:buNone/>
            </a:pPr>
            <a:r>
              <a:rPr lang="en-US" altLang="en-US" sz="2000" dirty="0">
                <a:cs typeface="Calibri" panose="020F0502020204030204" pitchFamily="34" charset="0"/>
              </a:rPr>
              <a:t>nodes from N-1</a:t>
            </a:r>
          </a:p>
        </p:txBody>
      </p:sp>
      <p:sp>
        <p:nvSpPr>
          <p:cNvPr id="3" name="Text Box 9">
            <a:extLst>
              <a:ext uri="{FF2B5EF4-FFF2-40B4-BE49-F238E27FC236}">
                <a16:creationId xmlns:a16="http://schemas.microsoft.com/office/drawing/2014/main" id="{703302A3-28DB-A43B-1C22-42DF7487729F}"/>
              </a:ext>
            </a:extLst>
          </p:cNvPr>
          <p:cNvSpPr txBox="1">
            <a:spLocks noChangeArrowheads="1"/>
          </p:cNvSpPr>
          <p:nvPr/>
        </p:nvSpPr>
        <p:spPr bwMode="auto">
          <a:xfrm>
            <a:off x="2141538" y="3930650"/>
            <a:ext cx="1687512" cy="101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lnSpc>
                <a:spcPct val="0"/>
              </a:lnSpc>
              <a:spcBef>
                <a:spcPct val="0"/>
              </a:spcBef>
              <a:buFontTx/>
              <a:buChar char="•"/>
            </a:pPr>
            <a:endParaRPr lang="en-US" altLang="en-US" sz="2000" dirty="0">
              <a:cs typeface="Calibri" panose="020F0502020204030204" pitchFamily="34" charset="0"/>
            </a:endParaRPr>
          </a:p>
          <a:p>
            <a:pPr eaLnBrk="1" hangingPunct="1">
              <a:spcBef>
                <a:spcPct val="0"/>
              </a:spcBef>
              <a:buFontTx/>
              <a:buNone/>
            </a:pPr>
            <a:r>
              <a:rPr lang="en-US" altLang="en-US" sz="2000" dirty="0">
                <a:cs typeface="Calibri" panose="020F0502020204030204" pitchFamily="34" charset="0"/>
              </a:rPr>
              <a:t>probability of </a:t>
            </a:r>
          </a:p>
          <a:p>
            <a:pPr eaLnBrk="1" hangingPunct="1">
              <a:spcBef>
                <a:spcPct val="0"/>
              </a:spcBef>
              <a:buFontTx/>
              <a:buNone/>
            </a:pPr>
            <a:r>
              <a:rPr lang="en-US" altLang="en-US" sz="2000" dirty="0">
                <a:cs typeface="Calibri" panose="020F0502020204030204" pitchFamily="34" charset="0"/>
              </a:rPr>
              <a:t>having </a:t>
            </a:r>
            <a:r>
              <a:rPr lang="en-US" altLang="en-US" sz="2000" i="1" dirty="0">
                <a:cs typeface="Calibri" panose="020F0502020204030204" pitchFamily="34" charset="0"/>
              </a:rPr>
              <a:t>k</a:t>
            </a:r>
            <a:r>
              <a:rPr lang="en-US" altLang="en-US" sz="2000" dirty="0">
                <a:cs typeface="Calibri" panose="020F0502020204030204" pitchFamily="34" charset="0"/>
              </a:rPr>
              <a:t> edges</a:t>
            </a:r>
          </a:p>
        </p:txBody>
      </p:sp>
      <p:sp>
        <p:nvSpPr>
          <p:cNvPr id="4" name="Text Box 10">
            <a:extLst>
              <a:ext uri="{FF2B5EF4-FFF2-40B4-BE49-F238E27FC236}">
                <a16:creationId xmlns:a16="http://schemas.microsoft.com/office/drawing/2014/main" id="{6BD4EBA3-5E49-C14B-0F9A-CD3CD2C5DED5}"/>
              </a:ext>
            </a:extLst>
          </p:cNvPr>
          <p:cNvSpPr txBox="1">
            <a:spLocks noChangeArrowheads="1"/>
          </p:cNvSpPr>
          <p:nvPr/>
        </p:nvSpPr>
        <p:spPr bwMode="auto">
          <a:xfrm>
            <a:off x="4011610" y="3711673"/>
            <a:ext cx="1611313" cy="101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lnSpc>
                <a:spcPct val="0"/>
              </a:lnSpc>
              <a:spcBef>
                <a:spcPct val="0"/>
              </a:spcBef>
              <a:buFontTx/>
              <a:buChar char="•"/>
            </a:pPr>
            <a:endParaRPr lang="en-US" altLang="en-US" sz="2000" dirty="0">
              <a:cs typeface="Calibri" panose="020F0502020204030204" pitchFamily="34" charset="0"/>
            </a:endParaRPr>
          </a:p>
          <a:p>
            <a:pPr eaLnBrk="1" hangingPunct="1">
              <a:spcBef>
                <a:spcPct val="0"/>
              </a:spcBef>
              <a:buFontTx/>
              <a:buNone/>
            </a:pPr>
            <a:r>
              <a:rPr lang="en-US" altLang="en-US" sz="2000" dirty="0">
                <a:cs typeface="Calibri" panose="020F0502020204030204" pitchFamily="34" charset="0"/>
              </a:rPr>
              <a:t>probability of </a:t>
            </a:r>
          </a:p>
          <a:p>
            <a:pPr eaLnBrk="1" hangingPunct="1">
              <a:spcBef>
                <a:spcPct val="0"/>
              </a:spcBef>
              <a:buFontTx/>
              <a:buNone/>
            </a:pPr>
            <a:r>
              <a:rPr lang="en-US" altLang="en-US" sz="2000" dirty="0">
                <a:cs typeface="Calibri" panose="020F0502020204030204" pitchFamily="34" charset="0"/>
              </a:rPr>
              <a:t>missing N-1-k</a:t>
            </a:r>
          </a:p>
          <a:p>
            <a:pPr eaLnBrk="1" hangingPunct="1">
              <a:spcBef>
                <a:spcPct val="0"/>
              </a:spcBef>
              <a:buFontTx/>
              <a:buNone/>
            </a:pPr>
            <a:r>
              <a:rPr lang="en-US" altLang="en-US" sz="2000" dirty="0">
                <a:cs typeface="Calibri" panose="020F0502020204030204" pitchFamily="34" charset="0"/>
              </a:rPr>
              <a:t>edges</a:t>
            </a:r>
          </a:p>
        </p:txBody>
      </p:sp>
      <p:sp>
        <p:nvSpPr>
          <p:cNvPr id="6" name="Line 11">
            <a:extLst>
              <a:ext uri="{FF2B5EF4-FFF2-40B4-BE49-F238E27FC236}">
                <a16:creationId xmlns:a16="http://schemas.microsoft.com/office/drawing/2014/main" id="{14F1E61A-E83D-5B8C-25F2-9BD2563C6FDF}"/>
              </a:ext>
            </a:extLst>
          </p:cNvPr>
          <p:cNvSpPr>
            <a:spLocks noChangeShapeType="1"/>
          </p:cNvSpPr>
          <p:nvPr/>
        </p:nvSpPr>
        <p:spPr bwMode="auto">
          <a:xfrm flipV="1">
            <a:off x="1123949" y="3243262"/>
            <a:ext cx="152400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7" name="Line 12">
            <a:extLst>
              <a:ext uri="{FF2B5EF4-FFF2-40B4-BE49-F238E27FC236}">
                <a16:creationId xmlns:a16="http://schemas.microsoft.com/office/drawing/2014/main" id="{5CEA2D50-50E9-63B8-87C6-52E1B711C8D5}"/>
              </a:ext>
            </a:extLst>
          </p:cNvPr>
          <p:cNvSpPr>
            <a:spLocks noChangeShapeType="1"/>
          </p:cNvSpPr>
          <p:nvPr/>
        </p:nvSpPr>
        <p:spPr bwMode="auto">
          <a:xfrm flipV="1">
            <a:off x="2771774" y="3186112"/>
            <a:ext cx="609600" cy="762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 name="Line 13">
            <a:extLst>
              <a:ext uri="{FF2B5EF4-FFF2-40B4-BE49-F238E27FC236}">
                <a16:creationId xmlns:a16="http://schemas.microsoft.com/office/drawing/2014/main" id="{4419AA6F-7F34-86A0-16D9-494A57859FA1}"/>
              </a:ext>
            </a:extLst>
          </p:cNvPr>
          <p:cNvSpPr>
            <a:spLocks noChangeShapeType="1"/>
          </p:cNvSpPr>
          <p:nvPr/>
        </p:nvSpPr>
        <p:spPr bwMode="auto">
          <a:xfrm flipH="1" flipV="1">
            <a:off x="4067174" y="3262312"/>
            <a:ext cx="838200" cy="381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aphicFrame>
        <p:nvGraphicFramePr>
          <p:cNvPr id="11" name="Object 2">
            <a:extLst>
              <a:ext uri="{FF2B5EF4-FFF2-40B4-BE49-F238E27FC236}">
                <a16:creationId xmlns:a16="http://schemas.microsoft.com/office/drawing/2014/main" id="{22E66C82-8B1E-F322-4FFA-AEF691F54B94}"/>
              </a:ext>
            </a:extLst>
          </p:cNvPr>
          <p:cNvGraphicFramePr>
            <a:graphicFrameLocks noChangeAspect="1"/>
          </p:cNvGraphicFramePr>
          <p:nvPr>
            <p:extLst>
              <p:ext uri="{D42A27DB-BD31-4B8C-83A1-F6EECF244321}">
                <p14:modId xmlns:p14="http://schemas.microsoft.com/office/powerpoint/2010/main" val="3771241233"/>
              </p:ext>
            </p:extLst>
          </p:nvPr>
        </p:nvGraphicFramePr>
        <p:xfrm>
          <a:off x="1866899" y="2611437"/>
          <a:ext cx="2954338" cy="679450"/>
        </p:xfrm>
        <a:graphic>
          <a:graphicData uri="http://schemas.openxmlformats.org/presentationml/2006/ole">
            <mc:AlternateContent xmlns:mc="http://schemas.openxmlformats.org/markup-compatibility/2006">
              <mc:Choice xmlns:v="urn:schemas-microsoft-com:vml" Requires="v">
                <p:oleObj name="Equation" r:id="rId2" imgW="1778000" imgH="444500" progId="Equation.3">
                  <p:embed/>
                </p:oleObj>
              </mc:Choice>
              <mc:Fallback>
                <p:oleObj name="Equation" r:id="rId2" imgW="1778000" imgH="444500" progId="Equation.3">
                  <p:embed/>
                  <p:pic>
                    <p:nvPicPr>
                      <p:cNvPr id="13" name="Object 2">
                        <a:extLst>
                          <a:ext uri="{FF2B5EF4-FFF2-40B4-BE49-F238E27FC236}">
                            <a16:creationId xmlns:a16="http://schemas.microsoft.com/office/drawing/2014/main" id="{9B7FF2EB-4B24-0A0A-83A1-CAB78A49B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899" y="2611437"/>
                        <a:ext cx="295433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0">
            <a:extLst>
              <a:ext uri="{FF2B5EF4-FFF2-40B4-BE49-F238E27FC236}">
                <a16:creationId xmlns:a16="http://schemas.microsoft.com/office/drawing/2014/main" id="{DF8AAF0B-4257-AB42-917C-7B3CB0135011}"/>
              </a:ext>
            </a:extLst>
          </p:cNvPr>
          <p:cNvSpPr txBox="1">
            <a:spLocks noChangeArrowheads="1"/>
          </p:cNvSpPr>
          <p:nvPr/>
        </p:nvSpPr>
        <p:spPr bwMode="auto">
          <a:xfrm>
            <a:off x="5789372" y="2696727"/>
            <a:ext cx="30297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hu-HU" altLang="en-US" sz="2400" dirty="0" err="1">
                <a:cs typeface="Calibri" panose="020F0502020204030204" pitchFamily="34" charset="0"/>
              </a:rPr>
              <a:t>Binomial</a:t>
            </a:r>
            <a:r>
              <a:rPr lang="hu-HU" altLang="en-US" sz="2400" dirty="0">
                <a:cs typeface="Calibri" panose="020F0502020204030204" pitchFamily="34" charset="0"/>
              </a:rPr>
              <a:t> </a:t>
            </a:r>
            <a:r>
              <a:rPr lang="hu-HU" altLang="en-US" sz="2400" dirty="0" err="1">
                <a:cs typeface="Calibri" panose="020F0502020204030204" pitchFamily="34" charset="0"/>
              </a:rPr>
              <a:t>distribution</a:t>
            </a:r>
            <a:r>
              <a:rPr lang="hu-HU" altLang="en-US" sz="2400" dirty="0">
                <a:cs typeface="Calibri" panose="020F0502020204030204" pitchFamily="34" charset="0"/>
              </a:rPr>
              <a:t>...</a:t>
            </a:r>
          </a:p>
        </p:txBody>
      </p:sp>
      <p:pic>
        <p:nvPicPr>
          <p:cNvPr id="13" name="Picture 12" descr="Text&#10;&#10;Description automatically generated">
            <a:extLst>
              <a:ext uri="{FF2B5EF4-FFF2-40B4-BE49-F238E27FC236}">
                <a16:creationId xmlns:a16="http://schemas.microsoft.com/office/drawing/2014/main" id="{DB98908A-88F4-5A02-4831-FFEFAA70E07A}"/>
              </a:ext>
            </a:extLst>
          </p:cNvPr>
          <p:cNvPicPr>
            <a:picLocks noChangeAspect="1"/>
          </p:cNvPicPr>
          <p:nvPr/>
        </p:nvPicPr>
        <p:blipFill>
          <a:blip r:embed="rId4"/>
          <a:stretch>
            <a:fillRect/>
          </a:stretch>
        </p:blipFill>
        <p:spPr>
          <a:xfrm>
            <a:off x="5560465" y="3100241"/>
            <a:ext cx="3344375" cy="3045954"/>
          </a:xfrm>
          <a:prstGeom prst="rect">
            <a:avLst/>
          </a:prstGeom>
        </p:spPr>
      </p:pic>
      <p:sp>
        <p:nvSpPr>
          <p:cNvPr id="14" name="TextBox 18">
            <a:extLst>
              <a:ext uri="{FF2B5EF4-FFF2-40B4-BE49-F238E27FC236}">
                <a16:creationId xmlns:a16="http://schemas.microsoft.com/office/drawing/2014/main" id="{28A0247B-3D66-0E9B-9457-00DD05140953}"/>
              </a:ext>
            </a:extLst>
          </p:cNvPr>
          <p:cNvSpPr txBox="1">
            <a:spLocks noChangeArrowheads="1"/>
          </p:cNvSpPr>
          <p:nvPr/>
        </p:nvSpPr>
        <p:spPr bwMode="auto">
          <a:xfrm>
            <a:off x="242885" y="5160060"/>
            <a:ext cx="39769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000" dirty="0">
                <a:cs typeface="Calibri" panose="020F0502020204030204" pitchFamily="34" charset="0"/>
              </a:rPr>
              <a:t>For large</a:t>
            </a:r>
            <a:r>
              <a:rPr lang="en-US" altLang="en-US" sz="2000" dirty="0">
                <a:solidFill>
                  <a:srgbClr val="FF0000"/>
                </a:solidFill>
                <a:cs typeface="Calibri" panose="020F0502020204030204" pitchFamily="34" charset="0"/>
              </a:rPr>
              <a:t> </a:t>
            </a:r>
            <a:r>
              <a:rPr lang="en-US" altLang="en-US" sz="2000" i="1" dirty="0">
                <a:solidFill>
                  <a:srgbClr val="FF0000"/>
                </a:solidFill>
                <a:cs typeface="Calibri" panose="020F0502020204030204" pitchFamily="34" charset="0"/>
              </a:rPr>
              <a:t>N</a:t>
            </a:r>
            <a:r>
              <a:rPr lang="en-US" altLang="en-US" sz="2000" dirty="0">
                <a:solidFill>
                  <a:srgbClr val="FF0000"/>
                </a:solidFill>
                <a:cs typeface="Calibri" panose="020F0502020204030204" pitchFamily="34" charset="0"/>
              </a:rPr>
              <a:t> </a:t>
            </a:r>
            <a:r>
              <a:rPr lang="en-US" altLang="en-US" sz="2000" dirty="0">
                <a:cs typeface="Calibri" panose="020F0502020204030204" pitchFamily="34" charset="0"/>
              </a:rPr>
              <a:t>and small </a:t>
            </a:r>
            <a:r>
              <a:rPr lang="en-US" altLang="en-US" sz="2000" i="1" dirty="0">
                <a:solidFill>
                  <a:srgbClr val="FF0000"/>
                </a:solidFill>
                <a:cs typeface="Calibri" panose="020F0502020204030204" pitchFamily="34" charset="0"/>
              </a:rPr>
              <a:t>k</a:t>
            </a:r>
            <a:r>
              <a:rPr lang="en-US" altLang="en-US" sz="2000" dirty="0">
                <a:cs typeface="Calibri" panose="020F0502020204030204" pitchFamily="34" charset="0"/>
              </a:rPr>
              <a:t>, we arrive to </a:t>
            </a:r>
          </a:p>
          <a:p>
            <a:pPr eaLnBrk="1" hangingPunct="1">
              <a:spcBef>
                <a:spcPct val="0"/>
              </a:spcBef>
              <a:buFontTx/>
              <a:buNone/>
            </a:pPr>
            <a:r>
              <a:rPr lang="en-US" altLang="en-US" sz="2000" dirty="0">
                <a:cs typeface="Calibri" panose="020F0502020204030204" pitchFamily="34" charset="0"/>
              </a:rPr>
              <a:t>the Poisson distribution:</a:t>
            </a:r>
          </a:p>
        </p:txBody>
      </p:sp>
      <p:graphicFrame>
        <p:nvGraphicFramePr>
          <p:cNvPr id="15" name="Object 5">
            <a:extLst>
              <a:ext uri="{FF2B5EF4-FFF2-40B4-BE49-F238E27FC236}">
                <a16:creationId xmlns:a16="http://schemas.microsoft.com/office/drawing/2014/main" id="{3A3ABA31-2187-0999-239F-139C51FA0427}"/>
              </a:ext>
            </a:extLst>
          </p:cNvPr>
          <p:cNvGraphicFramePr>
            <a:graphicFrameLocks noChangeAspect="1"/>
          </p:cNvGraphicFramePr>
          <p:nvPr>
            <p:extLst>
              <p:ext uri="{D42A27DB-BD31-4B8C-83A1-F6EECF244321}">
                <p14:modId xmlns:p14="http://schemas.microsoft.com/office/powerpoint/2010/main" val="3284563095"/>
              </p:ext>
            </p:extLst>
          </p:nvPr>
        </p:nvGraphicFramePr>
        <p:xfrm>
          <a:off x="1614212" y="5867946"/>
          <a:ext cx="3171825" cy="920750"/>
        </p:xfrm>
        <a:graphic>
          <a:graphicData uri="http://schemas.openxmlformats.org/presentationml/2006/ole">
            <mc:AlternateContent xmlns:mc="http://schemas.openxmlformats.org/markup-compatibility/2006">
              <mc:Choice xmlns:v="urn:schemas-microsoft-com:vml" Requires="v">
                <p:oleObj name="Equation" r:id="rId5" imgW="1206500" imgH="381000" progId="Equation.3">
                  <p:embed/>
                </p:oleObj>
              </mc:Choice>
              <mc:Fallback>
                <p:oleObj name="Equation" r:id="rId5" imgW="1206500" imgH="381000" progId="Equation.3">
                  <p:embed/>
                  <p:pic>
                    <p:nvPicPr>
                      <p:cNvPr id="3" name="Object 5">
                        <a:extLst>
                          <a:ext uri="{FF2B5EF4-FFF2-40B4-BE49-F238E27FC236}">
                            <a16:creationId xmlns:a16="http://schemas.microsoft.com/office/drawing/2014/main" id="{AA96D409-EA9D-664E-1D7E-C7DC4B66D6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4212" y="5867946"/>
                        <a:ext cx="317182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501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C1EBB6A-2698-C7D2-7875-2EDE7601A971}"/>
              </a:ext>
            </a:extLst>
          </p:cNvPr>
          <p:cNvSpPr txBox="1">
            <a:spLocks noChangeArrowheads="1"/>
          </p:cNvSpPr>
          <p:nvPr/>
        </p:nvSpPr>
        <p:spPr>
          <a:xfrm>
            <a:off x="533400" y="381000"/>
            <a:ext cx="8229600" cy="530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Random Graphs</a:t>
            </a:r>
          </a:p>
        </p:txBody>
      </p:sp>
      <p:pic>
        <p:nvPicPr>
          <p:cNvPr id="10" name="Picture 8" descr="F-RG-ERNdependence-marci.pdf">
            <a:extLst>
              <a:ext uri="{FF2B5EF4-FFF2-40B4-BE49-F238E27FC236}">
                <a16:creationId xmlns:a16="http://schemas.microsoft.com/office/drawing/2014/main" id="{93B201D1-F728-846C-1F07-775CAC1B10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2167" y="1391865"/>
            <a:ext cx="4736481"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BD39D2BE-45F5-36C5-9A50-7D3AC4380E56}"/>
              </a:ext>
            </a:extLst>
          </p:cNvPr>
          <p:cNvSpPr txBox="1"/>
          <p:nvPr/>
        </p:nvSpPr>
        <p:spPr>
          <a:xfrm>
            <a:off x="533400" y="1568248"/>
            <a:ext cx="3843337" cy="3477875"/>
          </a:xfrm>
          <a:prstGeom prst="rect">
            <a:avLst/>
          </a:prstGeom>
          <a:noFill/>
        </p:spPr>
        <p:txBody>
          <a:bodyPr wrap="square" rtlCol="0">
            <a:spAutoFit/>
          </a:bodyPr>
          <a:lstStyle/>
          <a:p>
            <a:pPr marL="342900" indent="-342900" rtl="0">
              <a:buFont typeface="Courier New" panose="02070309020205020404" pitchFamily="49" charset="0"/>
              <a:buChar char="o"/>
            </a:pPr>
            <a:r>
              <a:rPr lang="en-US" sz="2000" b="0" i="0" u="none" strike="noStrike" kern="1200" baseline="0" dirty="0">
                <a:solidFill>
                  <a:srgbClr val="000000"/>
                </a:solidFill>
                <a:latin typeface="Calibri" panose="020F0502020204030204" pitchFamily="34" charset="0"/>
              </a:rPr>
              <a:t>Degree distributions of random networks with the same average degree (K), but different sizes (N), are indistinguishable from each other.</a:t>
            </a:r>
          </a:p>
          <a:p>
            <a:pPr marL="342900" indent="-342900" rtl="0">
              <a:buFont typeface="Courier New" panose="02070309020205020404" pitchFamily="49" charset="0"/>
              <a:buChar char="o"/>
            </a:pPr>
            <a:endParaRPr lang="en-US" sz="2000" dirty="0">
              <a:solidFill>
                <a:srgbClr val="000000"/>
              </a:solidFill>
              <a:latin typeface="Calibri" panose="020F0502020204030204" pitchFamily="34" charset="0"/>
            </a:endParaRPr>
          </a:p>
          <a:p>
            <a:pPr marL="342900" indent="-342900">
              <a:buFont typeface="Courier New" panose="02070309020205020404" pitchFamily="49" charset="0"/>
              <a:buChar char="o"/>
            </a:pPr>
            <a:r>
              <a:rPr lang="en-US" sz="2000" dirty="0"/>
              <a:t>It would lack outliers, individuals that are highly popular. </a:t>
            </a:r>
          </a:p>
          <a:p>
            <a:pPr rtl="0"/>
            <a:endParaRPr lang="en-US" sz="2000" b="0" i="0" u="none" strike="noStrike" kern="1200"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557760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C1EBB6A-2698-C7D2-7875-2EDE7601A971}"/>
              </a:ext>
            </a:extLst>
          </p:cNvPr>
          <p:cNvSpPr txBox="1">
            <a:spLocks noChangeArrowheads="1"/>
          </p:cNvSpPr>
          <p:nvPr/>
        </p:nvSpPr>
        <p:spPr>
          <a:xfrm>
            <a:off x="533400" y="381000"/>
            <a:ext cx="8229600" cy="530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Random Graphs</a:t>
            </a:r>
          </a:p>
        </p:txBody>
      </p:sp>
      <p:sp>
        <p:nvSpPr>
          <p:cNvPr id="2" name="TextBox 1">
            <a:extLst>
              <a:ext uri="{FF2B5EF4-FFF2-40B4-BE49-F238E27FC236}">
                <a16:creationId xmlns:a16="http://schemas.microsoft.com/office/drawing/2014/main" id="{63496A2D-2D8C-BE02-FFFA-762E1F37BDA9}"/>
              </a:ext>
            </a:extLst>
          </p:cNvPr>
          <p:cNvSpPr txBox="1"/>
          <p:nvPr/>
        </p:nvSpPr>
        <p:spPr>
          <a:xfrm>
            <a:off x="2257425" y="2057400"/>
            <a:ext cx="184731" cy="369332"/>
          </a:xfrm>
          <a:prstGeom prst="rect">
            <a:avLst/>
          </a:prstGeom>
          <a:noFill/>
        </p:spPr>
        <p:txBody>
          <a:bodyPr wrap="none" rtlCol="0">
            <a:spAutoFit/>
          </a:bodyPr>
          <a:lstStyle/>
          <a:p>
            <a:endParaRPr lang="en-US" dirty="0"/>
          </a:p>
        </p:txBody>
      </p:sp>
      <mc:AlternateContent xmlns:mc="http://schemas.openxmlformats.org/markup-compatibility/2006">
        <mc:Choice xmlns:a14="http://schemas.microsoft.com/office/drawing/2010/main" Requires="a14">
          <p:sp>
            <p:nvSpPr>
              <p:cNvPr id="3" name="Rectangle 3">
                <a:extLst>
                  <a:ext uri="{FF2B5EF4-FFF2-40B4-BE49-F238E27FC236}">
                    <a16:creationId xmlns:a16="http://schemas.microsoft.com/office/drawing/2014/main" id="{3EB37CE8-334E-0722-1621-9ED4E695EF18}"/>
                  </a:ext>
                </a:extLst>
              </p:cNvPr>
              <p:cNvSpPr txBox="1">
                <a:spLocks noChangeArrowheads="1"/>
              </p:cNvSpPr>
              <p:nvPr/>
            </p:nvSpPr>
            <p:spPr>
              <a:xfrm>
                <a:off x="284916" y="1157288"/>
                <a:ext cx="4038600" cy="4495800"/>
              </a:xfrm>
              <a:prstGeom prst="rect">
                <a:avLst/>
              </a:prstGeom>
              <a:noFill/>
              <a:ln/>
            </p:spPr>
            <p:txBody>
              <a:bodyPr>
                <a:noAutofit/>
              </a:body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If </a:t>
                </a:r>
                <a14:m>
                  <m:oMath xmlns:m="http://schemas.openxmlformats.org/officeDocument/2006/math">
                    <m:r>
                      <a:rPr kumimoji="0" lang="en-US" sz="1600" b="1" i="1" u="none" strike="noStrike" kern="1200" cap="none" spc="0" normalizeH="0" baseline="0" noProof="0" dirty="0" smtClean="0">
                        <a:ln>
                          <a:noFill/>
                        </a:ln>
                        <a:solidFill>
                          <a:schemeClr val="tx1"/>
                        </a:solidFill>
                        <a:effectLst/>
                        <a:uLnTx/>
                        <a:uFillTx/>
                        <a:latin typeface="Cambria Math" panose="02040503050406030204" pitchFamily="18" charset="0"/>
                      </a:rPr>
                      <m:t>𝒄</m:t>
                    </m:r>
                    <m:r>
                      <a:rPr kumimoji="0" lang="en-US" sz="1600" b="1" i="1" u="none" strike="noStrike" kern="1200" cap="none" spc="0" normalizeH="0" baseline="0" noProof="0" dirty="0" smtClean="0">
                        <a:ln>
                          <a:noFill/>
                        </a:ln>
                        <a:solidFill>
                          <a:schemeClr val="tx1"/>
                        </a:solidFill>
                        <a:effectLst/>
                        <a:uLnTx/>
                        <a:uFillTx/>
                        <a:latin typeface="Cambria Math" panose="02040503050406030204" pitchFamily="18" charset="0"/>
                      </a:rPr>
                      <m:t> &lt; </m:t>
                    </m:r>
                    <m:r>
                      <a:rPr kumimoji="0" lang="en-US" sz="1600" b="1" i="1" u="none" strike="noStrike" kern="1200" cap="none" spc="0" normalizeH="0" baseline="0" noProof="0" dirty="0" smtClean="0">
                        <a:ln>
                          <a:noFill/>
                        </a:ln>
                        <a:solidFill>
                          <a:schemeClr val="tx1"/>
                        </a:solidFill>
                        <a:effectLst/>
                        <a:uLnTx/>
                        <a:uFillTx/>
                        <a:latin typeface="Cambria Math" panose="02040503050406030204" pitchFamily="18" charset="0"/>
                      </a:rPr>
                      <m:t>𝟏</m:t>
                    </m:r>
                  </m:oMath>
                </a14:m>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small</a:t>
                </a:r>
                <a:r>
                  <a:rPr kumimoji="0" lang="en-US" sz="1600" b="0" i="0"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 isolated clusters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small</a:t>
                </a:r>
                <a:r>
                  <a:rPr kumimoji="0" lang="en-US" sz="1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diameters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short</a:t>
                </a:r>
                <a:r>
                  <a:rPr kumimoji="0" lang="en-US" sz="1600" b="0"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path lengths</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t>
                </a:r>
                <a14:m>
                  <m:oMath xmlns:m="http://schemas.openxmlformats.org/officeDocument/2006/math">
                    <m:r>
                      <a:rPr kumimoji="0" lang="en-US" sz="1600" b="1" i="1" u="none" strike="noStrike" kern="1200" cap="none" spc="0" normalizeH="0" baseline="0" noProof="0" dirty="0" smtClean="0">
                        <a:ln>
                          <a:noFill/>
                        </a:ln>
                        <a:solidFill>
                          <a:schemeClr val="tx1"/>
                        </a:solidFill>
                        <a:effectLst/>
                        <a:uLnTx/>
                        <a:uFillTx/>
                        <a:latin typeface="Cambria Math" panose="02040503050406030204" pitchFamily="18" charset="0"/>
                      </a:rPr>
                      <m:t>𝒄</m:t>
                    </m:r>
                    <m:r>
                      <a:rPr kumimoji="0" lang="en-US" sz="1600" b="1" i="1" u="none" strike="noStrike" kern="1200" cap="none" spc="0" normalizeH="0" baseline="0" noProof="0" dirty="0" smtClean="0">
                        <a:ln>
                          <a:noFill/>
                        </a:ln>
                        <a:solidFill>
                          <a:schemeClr val="tx1"/>
                        </a:solidFill>
                        <a:effectLst/>
                        <a:uLnTx/>
                        <a:uFillTx/>
                        <a:latin typeface="Cambria Math" panose="02040503050406030204" pitchFamily="18" charset="0"/>
                      </a:rPr>
                      <m:t> = </m:t>
                    </m:r>
                    <m:r>
                      <a:rPr kumimoji="0" lang="en-US" sz="1600" b="1" i="1" u="none" strike="noStrike" kern="1200" cap="none" spc="0" normalizeH="0" baseline="0" noProof="0" dirty="0" smtClean="0">
                        <a:ln>
                          <a:noFill/>
                        </a:ln>
                        <a:solidFill>
                          <a:schemeClr val="tx1"/>
                        </a:solidFill>
                        <a:effectLst/>
                        <a:uLnTx/>
                        <a:uFillTx/>
                        <a:latin typeface="Cambria Math" panose="02040503050406030204" pitchFamily="18" charset="0"/>
                      </a:rPr>
                      <m:t>𝟏</m:t>
                    </m:r>
                  </m:oMath>
                </a14:m>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a</a:t>
                </a:r>
                <a:r>
                  <a:rPr kumimoji="0" lang="en-US" sz="1600" b="0" i="1"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 </a:t>
                </a:r>
                <a:r>
                  <a:rPr kumimoji="0" lang="en-US" sz="1600" b="1" i="1"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giant component</a:t>
                </a:r>
                <a:r>
                  <a:rPr kumimoji="0" lang="en-US" sz="1600" b="0" i="1"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appears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diameter </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peaks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path lengths are </a:t>
                </a:r>
                <a:r>
                  <a:rPr lang="en-US" sz="1600" b="1" dirty="0">
                    <a:solidFill>
                      <a:srgbClr val="00B050"/>
                    </a:solidFill>
                    <a:latin typeface="Arial" panose="020B0604020202020204" pitchFamily="34" charset="0"/>
                    <a:cs typeface="Arial" panose="020B0604020202020204" pitchFamily="34" charset="0"/>
                  </a:rPr>
                  <a:t>long</a:t>
                </a:r>
                <a:endParaRPr kumimoji="0" lang="en-US" sz="1600" b="0" i="1" u="none" strike="noStrike" kern="1200" cap="none" spc="0" normalizeH="0" baseline="0" noProof="0" dirty="0">
                  <a:ln>
                    <a:noFill/>
                  </a:ln>
                  <a:solidFill>
                    <a:srgbClr val="0D0163"/>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For </a:t>
                </a:r>
                <a14:m>
                  <m:oMath xmlns:m="http://schemas.openxmlformats.org/officeDocument/2006/math">
                    <m:r>
                      <a:rPr kumimoji="0" lang="en-US" sz="1600" b="1" i="1" u="none" strike="noStrike" kern="1200" cap="none" spc="0" normalizeH="0" baseline="0" noProof="0" dirty="0" smtClean="0">
                        <a:ln>
                          <a:noFill/>
                        </a:ln>
                        <a:solidFill>
                          <a:schemeClr val="tx1"/>
                        </a:solidFill>
                        <a:effectLst/>
                        <a:uLnTx/>
                        <a:uFillTx/>
                        <a:latin typeface="Cambria Math" panose="02040503050406030204" pitchFamily="18" charset="0"/>
                      </a:rPr>
                      <m:t>𝒄</m:t>
                    </m:r>
                    <m:r>
                      <a:rPr kumimoji="0" lang="en-US" sz="1600" b="1" i="1" u="none" strike="noStrike" kern="1200" cap="none" spc="0" normalizeH="0" baseline="0" noProof="0" dirty="0" smtClean="0">
                        <a:ln>
                          <a:noFill/>
                        </a:ln>
                        <a:solidFill>
                          <a:schemeClr val="tx1"/>
                        </a:solidFill>
                        <a:effectLst/>
                        <a:uLnTx/>
                        <a:uFillTx/>
                        <a:latin typeface="Cambria Math" panose="02040503050406030204" pitchFamily="18" charset="0"/>
                      </a:rPr>
                      <m:t> &gt; </m:t>
                    </m:r>
                    <m:r>
                      <a:rPr kumimoji="0" lang="en-US" sz="1600" b="1" i="1" u="none" strike="noStrike" kern="1200" cap="none" spc="0" normalizeH="0" baseline="0" noProof="0" dirty="0" smtClean="0">
                        <a:ln>
                          <a:noFill/>
                        </a:ln>
                        <a:solidFill>
                          <a:schemeClr val="tx1"/>
                        </a:solidFill>
                        <a:effectLst/>
                        <a:uLnTx/>
                        <a:uFillTx/>
                        <a:latin typeface="Cambria Math" panose="02040503050406030204" pitchFamily="18" charset="0"/>
                      </a:rPr>
                      <m:t>𝟏</m:t>
                    </m:r>
                  </m:oMath>
                </a14:m>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almost </a:t>
                </a:r>
                <a:r>
                  <a:rPr kumimoji="0" lang="en-US" sz="1600" b="1" i="0"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all</a:t>
                </a:r>
                <a:r>
                  <a:rPr kumimoji="0" lang="en-US" sz="1600" b="0" i="0"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 nodes </a:t>
                </a:r>
                <a:r>
                  <a:rPr kumimoji="0" lang="en-US" sz="1600" b="1" i="0" u="none" strike="noStrike" kern="1200" cap="none" spc="0" normalizeH="0" baseline="0" noProof="0" dirty="0">
                    <a:ln>
                      <a:noFill/>
                    </a:ln>
                    <a:solidFill>
                      <a:srgbClr val="1923F3"/>
                    </a:solidFill>
                    <a:effectLst/>
                    <a:uLnTx/>
                    <a:uFillTx/>
                    <a:latin typeface="Arial" panose="020B0604020202020204" pitchFamily="34" charset="0"/>
                    <a:cs typeface="Arial" panose="020B0604020202020204" pitchFamily="34" charset="0"/>
                  </a:rPr>
                  <a:t>connected</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diameter </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shrinks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path lengths </a:t>
                </a:r>
                <a:r>
                  <a:rPr kumimoji="0" lang="en-US" sz="16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shorten</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b="0" i="0" u="none" strike="noStrike" kern="1200" cap="none" spc="0" normalizeH="0" baseline="0" noProof="0" dirty="0">
                  <a:ln>
                    <a:noFill/>
                  </a:ln>
                  <a:solidFill>
                    <a:srgbClr val="0D0163"/>
                  </a:solidFill>
                  <a:effectLst/>
                  <a:uLnTx/>
                  <a:uFillTx/>
                  <a:latin typeface="Arial" panose="020B0604020202020204" pitchFamily="34" charset="0"/>
                  <a:cs typeface="Arial" panose="020B0604020202020204" pitchFamily="34" charset="0"/>
                </a:endParaRPr>
              </a:p>
            </p:txBody>
          </p:sp>
        </mc:Choice>
        <mc:Fallback>
          <p:sp>
            <p:nvSpPr>
              <p:cNvPr id="3" name="Rectangle 3">
                <a:extLst>
                  <a:ext uri="{FF2B5EF4-FFF2-40B4-BE49-F238E27FC236}">
                    <a16:creationId xmlns:a16="http://schemas.microsoft.com/office/drawing/2014/main" id="{3EB37CE8-334E-0722-1621-9ED4E695EF18}"/>
                  </a:ext>
                </a:extLst>
              </p:cNvPr>
              <p:cNvSpPr txBox="1">
                <a:spLocks noRot="1" noChangeAspect="1" noMove="1" noResize="1" noEditPoints="1" noAdjustHandles="1" noChangeArrowheads="1" noChangeShapeType="1" noTextEdit="1"/>
              </p:cNvSpPr>
              <p:nvPr/>
            </p:nvSpPr>
            <p:spPr>
              <a:xfrm>
                <a:off x="284916" y="1157288"/>
                <a:ext cx="4038600" cy="4495800"/>
              </a:xfrm>
              <a:prstGeom prst="rect">
                <a:avLst/>
              </a:prstGeom>
              <a:blipFill>
                <a:blip r:embed="rId2"/>
                <a:stretch>
                  <a:fillRect l="-940" t="-1130"/>
                </a:stretch>
              </a:blipFill>
              <a:ln/>
            </p:spPr>
            <p:txBody>
              <a:bodyPr/>
              <a:lstStyle/>
              <a:p>
                <a:r>
                  <a:rPr lang="en-US">
                    <a:noFill/>
                  </a:rPr>
                  <a:t> </a:t>
                </a:r>
              </a:p>
            </p:txBody>
          </p:sp>
        </mc:Fallback>
      </mc:AlternateContent>
      <p:sp>
        <p:nvSpPr>
          <p:cNvPr id="20" name="TextBox 19">
            <a:extLst>
              <a:ext uri="{FF2B5EF4-FFF2-40B4-BE49-F238E27FC236}">
                <a16:creationId xmlns:a16="http://schemas.microsoft.com/office/drawing/2014/main" id="{E01EBCF1-6967-5F8D-0184-DAB6FF436E54}"/>
              </a:ext>
            </a:extLst>
          </p:cNvPr>
          <p:cNvSpPr txBox="1"/>
          <p:nvPr/>
        </p:nvSpPr>
        <p:spPr>
          <a:xfrm>
            <a:off x="5457361" y="5393233"/>
            <a:ext cx="2477217" cy="369332"/>
          </a:xfrm>
          <a:prstGeom prst="rect">
            <a:avLst/>
          </a:prstGeom>
          <a:noFill/>
        </p:spPr>
        <p:txBody>
          <a:bodyPr wrap="none" rtlCol="0">
            <a:spAutoFit/>
          </a:bodyPr>
          <a:lstStyle/>
          <a:p>
            <a:r>
              <a:rPr lang="en-US" dirty="0"/>
              <a:t>c</a:t>
            </a:r>
            <a:r>
              <a:rPr lang="en-US" baseline="0" dirty="0"/>
              <a:t> – average node degree</a:t>
            </a:r>
            <a:endParaRPr lang="en-US" dirty="0"/>
          </a:p>
        </p:txBody>
      </p:sp>
      <p:sp>
        <p:nvSpPr>
          <p:cNvPr id="21" name="TextBox 20">
            <a:extLst>
              <a:ext uri="{FF2B5EF4-FFF2-40B4-BE49-F238E27FC236}">
                <a16:creationId xmlns:a16="http://schemas.microsoft.com/office/drawing/2014/main" id="{4646A83A-D2AF-C67F-EC68-0A426B7B135F}"/>
              </a:ext>
            </a:extLst>
          </p:cNvPr>
          <p:cNvSpPr txBox="1"/>
          <p:nvPr/>
        </p:nvSpPr>
        <p:spPr>
          <a:xfrm>
            <a:off x="78380" y="6470651"/>
            <a:ext cx="9274617" cy="323165"/>
          </a:xfrm>
          <a:prstGeom prst="rect">
            <a:avLst/>
          </a:prstGeom>
          <a:noFill/>
        </p:spPr>
        <p:txBody>
          <a:bodyPr wrap="square" rtlCol="0">
            <a:spAutoFit/>
          </a:bodyPr>
          <a:lstStyle/>
          <a:p>
            <a:r>
              <a:rPr lang="en-US" altLang="en-US" sz="1500" dirty="0">
                <a:latin typeface="Arial" panose="020B0604020202020204" pitchFamily="34" charset="0"/>
              </a:rPr>
              <a:t>It is somewhat unexpected, however that one link is </a:t>
            </a:r>
            <a:r>
              <a:rPr lang="en-US" altLang="en-US" sz="1500" i="1" dirty="0">
                <a:latin typeface="Arial" panose="020B0604020202020204" pitchFamily="34" charset="0"/>
              </a:rPr>
              <a:t>sufficient </a:t>
            </a:r>
            <a:r>
              <a:rPr lang="en-US" altLang="en-US" sz="1500" dirty="0">
                <a:latin typeface="Arial" panose="020B0604020202020204" pitchFamily="34" charset="0"/>
              </a:rPr>
              <a:t>for the emergence of a giant component. </a:t>
            </a:r>
          </a:p>
        </p:txBody>
      </p:sp>
      <p:pic>
        <p:nvPicPr>
          <p:cNvPr id="10" name="Picture 9" descr="Chart, scatter chart&#10;&#10;Description automatically generated">
            <a:extLst>
              <a:ext uri="{FF2B5EF4-FFF2-40B4-BE49-F238E27FC236}">
                <a16:creationId xmlns:a16="http://schemas.microsoft.com/office/drawing/2014/main" id="{E9267530-E8FF-FA37-0FD9-9BB1AF7FF5E3}"/>
              </a:ext>
            </a:extLst>
          </p:cNvPr>
          <p:cNvPicPr>
            <a:picLocks noChangeAspect="1"/>
          </p:cNvPicPr>
          <p:nvPr/>
        </p:nvPicPr>
        <p:blipFill>
          <a:blip r:embed="rId3"/>
          <a:stretch>
            <a:fillRect/>
          </a:stretch>
        </p:blipFill>
        <p:spPr>
          <a:xfrm>
            <a:off x="167593" y="5096941"/>
            <a:ext cx="5286097" cy="1260997"/>
          </a:xfrm>
          <a:prstGeom prst="rect">
            <a:avLst/>
          </a:prstGeom>
        </p:spPr>
      </p:pic>
      <p:sp>
        <p:nvSpPr>
          <p:cNvPr id="38" name="Text Box 24">
            <a:extLst>
              <a:ext uri="{FF2B5EF4-FFF2-40B4-BE49-F238E27FC236}">
                <a16:creationId xmlns:a16="http://schemas.microsoft.com/office/drawing/2014/main" id="{C2DD41E4-943D-2E44-A613-7DA79F701F8D}"/>
              </a:ext>
            </a:extLst>
          </p:cNvPr>
          <p:cNvSpPr txBox="1">
            <a:spLocks noChangeArrowheads="1"/>
          </p:cNvSpPr>
          <p:nvPr/>
        </p:nvSpPr>
        <p:spPr bwMode="auto">
          <a:xfrm rot="10800000">
            <a:off x="8590442" y="629307"/>
            <a:ext cx="430887" cy="4460875"/>
          </a:xfrm>
          <a:prstGeom prst="rect">
            <a:avLst/>
          </a:prstGeom>
          <a:noFill/>
          <a:ln w="12700">
            <a:noFill/>
            <a:miter lim="800000"/>
            <a:headEnd/>
            <a:tailEnd/>
          </a:ln>
          <a:effectLst/>
        </p:spPr>
        <p:txBody>
          <a:bodyPr vert="eaVert" wrap="square">
            <a:spAutoFit/>
          </a:bodyPr>
          <a:lstStyle/>
          <a:p>
            <a:pPr algn="ctr"/>
            <a:r>
              <a:rPr lang="en-US" sz="1600" dirty="0">
                <a:solidFill>
                  <a:srgbClr val="FF0000"/>
                </a:solidFill>
                <a:latin typeface="Arial" panose="020B0604020202020204" pitchFamily="34" charset="0"/>
                <a:cs typeface="Arial" panose="020B0604020202020204" pitchFamily="34" charset="0"/>
              </a:rPr>
              <a:t>Diameter of largest component</a:t>
            </a:r>
          </a:p>
        </p:txBody>
      </p:sp>
      <p:sp>
        <p:nvSpPr>
          <p:cNvPr id="39" name="Line 19">
            <a:extLst>
              <a:ext uri="{FF2B5EF4-FFF2-40B4-BE49-F238E27FC236}">
                <a16:creationId xmlns:a16="http://schemas.microsoft.com/office/drawing/2014/main" id="{E3B5366A-8D51-A88A-A8D3-A2D3ACB0646D}"/>
              </a:ext>
            </a:extLst>
          </p:cNvPr>
          <p:cNvSpPr>
            <a:spLocks noChangeShapeType="1"/>
          </p:cNvSpPr>
          <p:nvPr/>
        </p:nvSpPr>
        <p:spPr bwMode="auto">
          <a:xfrm flipV="1">
            <a:off x="5181600" y="968660"/>
            <a:ext cx="0" cy="3276600"/>
          </a:xfrm>
          <a:prstGeom prst="line">
            <a:avLst/>
          </a:prstGeom>
          <a:noFill/>
          <a:ln w="12700">
            <a:solidFill>
              <a:schemeClr val="tx1"/>
            </a:solidFill>
            <a:round/>
            <a:headEnd/>
            <a:tailEnd type="triangle" w="med" len="med"/>
          </a:ln>
          <a:effectLst/>
        </p:spPr>
        <p:txBody>
          <a:bodyPr/>
          <a:lstStyle/>
          <a:p>
            <a:endParaRPr lang="en-US" dirty="0">
              <a:latin typeface="Open Sans" panose="020B0606030504020204" pitchFamily="34" charset="0"/>
            </a:endParaRPr>
          </a:p>
        </p:txBody>
      </p:sp>
      <p:sp>
        <p:nvSpPr>
          <p:cNvPr id="40" name="Line 20">
            <a:extLst>
              <a:ext uri="{FF2B5EF4-FFF2-40B4-BE49-F238E27FC236}">
                <a16:creationId xmlns:a16="http://schemas.microsoft.com/office/drawing/2014/main" id="{1819D325-2961-A8CF-10CB-11565B260B5F}"/>
              </a:ext>
            </a:extLst>
          </p:cNvPr>
          <p:cNvSpPr>
            <a:spLocks noChangeShapeType="1"/>
          </p:cNvSpPr>
          <p:nvPr/>
        </p:nvSpPr>
        <p:spPr bwMode="auto">
          <a:xfrm>
            <a:off x="4876800" y="4245258"/>
            <a:ext cx="3810000" cy="0"/>
          </a:xfrm>
          <a:prstGeom prst="line">
            <a:avLst/>
          </a:prstGeom>
          <a:noFill/>
          <a:ln w="12700">
            <a:solidFill>
              <a:schemeClr val="tx1"/>
            </a:solidFill>
            <a:round/>
            <a:headEnd/>
            <a:tailEnd type="triangle" w="med" len="med"/>
          </a:ln>
          <a:effectLst/>
        </p:spPr>
        <p:txBody>
          <a:bodyPr/>
          <a:lstStyle/>
          <a:p>
            <a:endParaRPr lang="en-US" dirty="0">
              <a:latin typeface="Open Sans" panose="020B0606030504020204" pitchFamily="34" charset="0"/>
            </a:endParaRPr>
          </a:p>
        </p:txBody>
      </p:sp>
      <p:sp>
        <p:nvSpPr>
          <p:cNvPr id="41" name="Freeform 22">
            <a:extLst>
              <a:ext uri="{FF2B5EF4-FFF2-40B4-BE49-F238E27FC236}">
                <a16:creationId xmlns:a16="http://schemas.microsoft.com/office/drawing/2014/main" id="{0CE799B4-3FE9-5788-83A5-97E97772E507}"/>
              </a:ext>
            </a:extLst>
          </p:cNvPr>
          <p:cNvSpPr>
            <a:spLocks/>
          </p:cNvSpPr>
          <p:nvPr/>
        </p:nvSpPr>
        <p:spPr bwMode="auto">
          <a:xfrm>
            <a:off x="5181600" y="2467258"/>
            <a:ext cx="3505200" cy="1812925"/>
          </a:xfrm>
          <a:custGeom>
            <a:avLst/>
            <a:gdLst/>
            <a:ahLst/>
            <a:cxnLst>
              <a:cxn ang="0">
                <a:pos x="0" y="1120"/>
              </a:cxn>
              <a:cxn ang="0">
                <a:pos x="424" y="1125"/>
              </a:cxn>
              <a:cxn ang="0">
                <a:pos x="944" y="1019"/>
              </a:cxn>
              <a:cxn ang="0">
                <a:pos x="1105" y="387"/>
              </a:cxn>
              <a:cxn ang="0">
                <a:pos x="1440" y="112"/>
              </a:cxn>
              <a:cxn ang="0">
                <a:pos x="2016" y="16"/>
              </a:cxn>
              <a:cxn ang="0">
                <a:pos x="2208" y="16"/>
              </a:cxn>
            </a:cxnLst>
            <a:rect l="0" t="0" r="r" b="b"/>
            <a:pathLst>
              <a:path w="2208" h="1142">
                <a:moveTo>
                  <a:pt x="0" y="1120"/>
                </a:moveTo>
                <a:cubicBezTo>
                  <a:pt x="71" y="1121"/>
                  <a:pt x="136" y="1125"/>
                  <a:pt x="424" y="1125"/>
                </a:cubicBezTo>
                <a:cubicBezTo>
                  <a:pt x="712" y="1125"/>
                  <a:pt x="831" y="1142"/>
                  <a:pt x="944" y="1019"/>
                </a:cubicBezTo>
                <a:cubicBezTo>
                  <a:pt x="987" y="927"/>
                  <a:pt x="1022" y="538"/>
                  <a:pt x="1105" y="387"/>
                </a:cubicBezTo>
                <a:cubicBezTo>
                  <a:pt x="1188" y="236"/>
                  <a:pt x="1288" y="174"/>
                  <a:pt x="1440" y="112"/>
                </a:cubicBezTo>
                <a:cubicBezTo>
                  <a:pt x="1592" y="50"/>
                  <a:pt x="1888" y="32"/>
                  <a:pt x="2016" y="16"/>
                </a:cubicBezTo>
                <a:cubicBezTo>
                  <a:pt x="2144" y="0"/>
                  <a:pt x="2176" y="8"/>
                  <a:pt x="2208" y="16"/>
                </a:cubicBezTo>
              </a:path>
            </a:pathLst>
          </a:custGeom>
          <a:noFill/>
          <a:ln w="38100" cap="flat" cmpd="sng">
            <a:solidFill>
              <a:srgbClr val="1923F3"/>
            </a:solidFill>
            <a:prstDash val="solid"/>
            <a:round/>
            <a:headEnd/>
            <a:tailEnd/>
          </a:ln>
          <a:effectLst/>
        </p:spPr>
        <p:txBody>
          <a:bodyPr/>
          <a:lstStyle/>
          <a:p>
            <a:endParaRPr lang="en-US" dirty="0">
              <a:solidFill>
                <a:srgbClr val="002060"/>
              </a:solidFill>
              <a:latin typeface="Open Sans" panose="020B0606030504020204" pitchFamily="34" charset="0"/>
            </a:endParaRPr>
          </a:p>
        </p:txBody>
      </p:sp>
      <p:sp>
        <p:nvSpPr>
          <p:cNvPr id="42" name="Line 23">
            <a:extLst>
              <a:ext uri="{FF2B5EF4-FFF2-40B4-BE49-F238E27FC236}">
                <a16:creationId xmlns:a16="http://schemas.microsoft.com/office/drawing/2014/main" id="{9564EFE8-F1E1-F3DF-EF22-A93C59DD530B}"/>
              </a:ext>
            </a:extLst>
          </p:cNvPr>
          <p:cNvSpPr>
            <a:spLocks noChangeShapeType="1"/>
          </p:cNvSpPr>
          <p:nvPr/>
        </p:nvSpPr>
        <p:spPr bwMode="auto">
          <a:xfrm>
            <a:off x="5181600" y="2416458"/>
            <a:ext cx="3505200" cy="0"/>
          </a:xfrm>
          <a:prstGeom prst="line">
            <a:avLst/>
          </a:prstGeom>
          <a:noFill/>
          <a:ln w="6350">
            <a:solidFill>
              <a:schemeClr val="tx1"/>
            </a:solidFill>
            <a:prstDash val="dash"/>
            <a:round/>
            <a:headEnd/>
            <a:tailEnd/>
          </a:ln>
          <a:effectLst/>
        </p:spPr>
        <p:txBody>
          <a:bodyPr/>
          <a:lstStyle/>
          <a:p>
            <a:endParaRPr lang="en-US" dirty="0">
              <a:latin typeface="Open Sans" panose="020B0606030504020204" pitchFamily="34" charset="0"/>
            </a:endParaRPr>
          </a:p>
        </p:txBody>
      </p:sp>
      <p:sp>
        <p:nvSpPr>
          <p:cNvPr id="43" name="Text Box 24">
            <a:extLst>
              <a:ext uri="{FF2B5EF4-FFF2-40B4-BE49-F238E27FC236}">
                <a16:creationId xmlns:a16="http://schemas.microsoft.com/office/drawing/2014/main" id="{139FB9AD-132C-8AAB-C169-78FDE1989427}"/>
              </a:ext>
            </a:extLst>
          </p:cNvPr>
          <p:cNvSpPr txBox="1">
            <a:spLocks noChangeArrowheads="1"/>
          </p:cNvSpPr>
          <p:nvPr/>
        </p:nvSpPr>
        <p:spPr bwMode="auto">
          <a:xfrm rot="10800000">
            <a:off x="4322802" y="605119"/>
            <a:ext cx="430887" cy="4460875"/>
          </a:xfrm>
          <a:prstGeom prst="rect">
            <a:avLst/>
          </a:prstGeom>
          <a:noFill/>
          <a:ln w="12700">
            <a:noFill/>
            <a:miter lim="800000"/>
            <a:headEnd/>
            <a:tailEnd/>
          </a:ln>
          <a:effectLst/>
        </p:spPr>
        <p:txBody>
          <a:bodyPr vert="eaVert" wrap="square">
            <a:spAutoFit/>
          </a:bodyPr>
          <a:lstStyle/>
          <a:p>
            <a:pPr algn="ctr"/>
            <a:r>
              <a:rPr lang="en-US" sz="1600" dirty="0">
                <a:solidFill>
                  <a:srgbClr val="1923F3"/>
                </a:solidFill>
                <a:latin typeface="Arial" panose="020B0604020202020204" pitchFamily="34" charset="0"/>
                <a:cs typeface="Arial" panose="020B0604020202020204" pitchFamily="34" charset="0"/>
              </a:rPr>
              <a:t>Percentage of nodes in largest component</a:t>
            </a:r>
          </a:p>
        </p:txBody>
      </p:sp>
      <p:sp>
        <p:nvSpPr>
          <p:cNvPr id="44" name="Text Box 25">
            <a:extLst>
              <a:ext uri="{FF2B5EF4-FFF2-40B4-BE49-F238E27FC236}">
                <a16:creationId xmlns:a16="http://schemas.microsoft.com/office/drawing/2014/main" id="{FA0613EB-208D-55EA-B28F-129FE87A5F7E}"/>
              </a:ext>
            </a:extLst>
          </p:cNvPr>
          <p:cNvSpPr txBox="1">
            <a:spLocks noChangeArrowheads="1"/>
          </p:cNvSpPr>
          <p:nvPr/>
        </p:nvSpPr>
        <p:spPr bwMode="auto">
          <a:xfrm>
            <a:off x="4784725" y="2275170"/>
            <a:ext cx="437940" cy="307777"/>
          </a:xfrm>
          <a:prstGeom prst="rect">
            <a:avLst/>
          </a:prstGeom>
          <a:noFill/>
          <a:ln w="12700">
            <a:noFill/>
            <a:miter lim="800000"/>
            <a:headEnd/>
            <a:tailEnd/>
          </a:ln>
          <a:effectLst/>
        </p:spPr>
        <p:txBody>
          <a:bodyPr wrap="none">
            <a:spAutoFit/>
          </a:bodyPr>
          <a:lstStyle/>
          <a:p>
            <a:r>
              <a:rPr lang="en-US" sz="1400" dirty="0">
                <a:latin typeface="Open Sans" panose="020B0606030504020204" pitchFamily="34" charset="0"/>
              </a:rPr>
              <a:t>1.0</a:t>
            </a:r>
          </a:p>
        </p:txBody>
      </p:sp>
      <p:sp>
        <p:nvSpPr>
          <p:cNvPr id="45" name="Text Box 26">
            <a:extLst>
              <a:ext uri="{FF2B5EF4-FFF2-40B4-BE49-F238E27FC236}">
                <a16:creationId xmlns:a16="http://schemas.microsoft.com/office/drawing/2014/main" id="{327B3A4A-B6A5-F45B-7C66-356F622E34FD}"/>
              </a:ext>
            </a:extLst>
          </p:cNvPr>
          <p:cNvSpPr txBox="1">
            <a:spLocks noChangeArrowheads="1"/>
          </p:cNvSpPr>
          <p:nvPr/>
        </p:nvSpPr>
        <p:spPr bwMode="auto">
          <a:xfrm>
            <a:off x="4876800" y="4245258"/>
            <a:ext cx="287258" cy="307777"/>
          </a:xfrm>
          <a:prstGeom prst="rect">
            <a:avLst/>
          </a:prstGeom>
          <a:noFill/>
          <a:ln w="12700">
            <a:noFill/>
            <a:miter lim="800000"/>
            <a:headEnd/>
            <a:tailEnd/>
          </a:ln>
          <a:effectLst/>
        </p:spPr>
        <p:txBody>
          <a:bodyPr wrap="none">
            <a:spAutoFit/>
          </a:bodyPr>
          <a:lstStyle/>
          <a:p>
            <a:r>
              <a:rPr lang="en-US" sz="1400" dirty="0">
                <a:latin typeface="Open Sans" panose="020B0606030504020204" pitchFamily="34" charset="0"/>
              </a:rPr>
              <a:t>0</a:t>
            </a:r>
          </a:p>
        </p:txBody>
      </p:sp>
      <p:sp>
        <p:nvSpPr>
          <p:cNvPr id="46" name="Text Box 27">
            <a:extLst>
              <a:ext uri="{FF2B5EF4-FFF2-40B4-BE49-F238E27FC236}">
                <a16:creationId xmlns:a16="http://schemas.microsoft.com/office/drawing/2014/main" id="{CB5DE5BB-731B-83CF-B9EC-D83F1C73CECE}"/>
              </a:ext>
            </a:extLst>
          </p:cNvPr>
          <p:cNvSpPr txBox="1">
            <a:spLocks noChangeArrowheads="1"/>
          </p:cNvSpPr>
          <p:nvPr/>
        </p:nvSpPr>
        <p:spPr bwMode="auto">
          <a:xfrm rot="-5400000">
            <a:off x="8463904" y="4300038"/>
            <a:ext cx="461665" cy="196529"/>
          </a:xfrm>
          <a:prstGeom prst="rect">
            <a:avLst/>
          </a:prstGeom>
          <a:noFill/>
          <a:ln w="12700">
            <a:noFill/>
            <a:miter lim="800000"/>
            <a:headEnd/>
            <a:tailEnd/>
          </a:ln>
          <a:effectLst/>
        </p:spPr>
        <p:txBody>
          <a:bodyPr vert="eaVert" wrap="none">
            <a:spAutoFit/>
          </a:bodyPr>
          <a:lstStyle/>
          <a:p>
            <a:pPr algn="ctr"/>
            <a:r>
              <a:rPr lang="en-US" i="1" dirty="0">
                <a:latin typeface="Open Sans" panose="020B0606030504020204" pitchFamily="34" charset="0"/>
              </a:rPr>
              <a:t>c</a:t>
            </a:r>
          </a:p>
        </p:txBody>
      </p:sp>
      <p:sp>
        <p:nvSpPr>
          <p:cNvPr id="47" name="Text Box 28">
            <a:extLst>
              <a:ext uri="{FF2B5EF4-FFF2-40B4-BE49-F238E27FC236}">
                <a16:creationId xmlns:a16="http://schemas.microsoft.com/office/drawing/2014/main" id="{93B142F5-04BC-D6F7-CEA3-B914B086B320}"/>
              </a:ext>
            </a:extLst>
          </p:cNvPr>
          <p:cNvSpPr txBox="1">
            <a:spLocks noChangeArrowheads="1"/>
          </p:cNvSpPr>
          <p:nvPr/>
        </p:nvSpPr>
        <p:spPr bwMode="auto">
          <a:xfrm>
            <a:off x="6477000" y="4321458"/>
            <a:ext cx="437940" cy="307777"/>
          </a:xfrm>
          <a:prstGeom prst="rect">
            <a:avLst/>
          </a:prstGeom>
          <a:noFill/>
          <a:ln w="12700">
            <a:noFill/>
            <a:miter lim="800000"/>
            <a:headEnd/>
            <a:tailEnd/>
          </a:ln>
          <a:effectLst/>
        </p:spPr>
        <p:txBody>
          <a:bodyPr wrap="none">
            <a:spAutoFit/>
          </a:bodyPr>
          <a:lstStyle/>
          <a:p>
            <a:r>
              <a:rPr lang="en-US" sz="1400" dirty="0">
                <a:latin typeface="Open Sans" panose="020B0606030504020204" pitchFamily="34" charset="0"/>
              </a:rPr>
              <a:t>1.0</a:t>
            </a:r>
          </a:p>
        </p:txBody>
      </p:sp>
      <p:sp>
        <p:nvSpPr>
          <p:cNvPr id="48" name="Line 29">
            <a:extLst>
              <a:ext uri="{FF2B5EF4-FFF2-40B4-BE49-F238E27FC236}">
                <a16:creationId xmlns:a16="http://schemas.microsoft.com/office/drawing/2014/main" id="{96447F2F-3678-6489-A284-EC70427DE33E}"/>
              </a:ext>
            </a:extLst>
          </p:cNvPr>
          <p:cNvSpPr>
            <a:spLocks noChangeShapeType="1"/>
          </p:cNvSpPr>
          <p:nvPr/>
        </p:nvSpPr>
        <p:spPr bwMode="auto">
          <a:xfrm flipV="1">
            <a:off x="6705600" y="4599365"/>
            <a:ext cx="0" cy="304800"/>
          </a:xfrm>
          <a:prstGeom prst="line">
            <a:avLst/>
          </a:prstGeom>
          <a:noFill/>
          <a:ln w="38100">
            <a:solidFill>
              <a:schemeClr val="tx1"/>
            </a:solidFill>
            <a:round/>
            <a:headEnd/>
            <a:tailEnd type="stealth" w="med" len="med"/>
          </a:ln>
          <a:effectLst/>
        </p:spPr>
        <p:txBody>
          <a:bodyPr/>
          <a:lstStyle/>
          <a:p>
            <a:endParaRPr lang="en-US" sz="2800" b="1" dirty="0">
              <a:solidFill>
                <a:srgbClr val="1923F3"/>
              </a:solidFill>
              <a:latin typeface="Open Sans" panose="020B0606030504020204" pitchFamily="34" charset="0"/>
            </a:endParaRPr>
          </a:p>
        </p:txBody>
      </p:sp>
      <p:sp>
        <p:nvSpPr>
          <p:cNvPr id="49" name="Text Box 30">
            <a:extLst>
              <a:ext uri="{FF2B5EF4-FFF2-40B4-BE49-F238E27FC236}">
                <a16:creationId xmlns:a16="http://schemas.microsoft.com/office/drawing/2014/main" id="{8D2BCE50-82CA-A16F-7DFC-6AE6BD61B83C}"/>
              </a:ext>
            </a:extLst>
          </p:cNvPr>
          <p:cNvSpPr txBox="1">
            <a:spLocks noChangeArrowheads="1"/>
          </p:cNvSpPr>
          <p:nvPr/>
        </p:nvSpPr>
        <p:spPr bwMode="auto">
          <a:xfrm>
            <a:off x="5623412" y="4940677"/>
            <a:ext cx="2164375" cy="400110"/>
          </a:xfrm>
          <a:prstGeom prst="rect">
            <a:avLst/>
          </a:prstGeom>
          <a:noFill/>
          <a:ln w="12700">
            <a:noFill/>
            <a:miter lim="800000"/>
            <a:headEnd/>
            <a:tailEnd/>
          </a:ln>
          <a:effectLst/>
        </p:spPr>
        <p:txBody>
          <a:bodyPr wrap="none">
            <a:spAutoFit/>
          </a:bodyPr>
          <a:lstStyle/>
          <a:p>
            <a:pPr algn="ctr"/>
            <a:r>
              <a:rPr lang="en-US" sz="2000" b="1" dirty="0">
                <a:latin typeface="Arial" panose="020B0604020202020204" pitchFamily="34" charset="0"/>
                <a:cs typeface="Arial" panose="020B0604020202020204" pitchFamily="34" charset="0"/>
              </a:rPr>
              <a:t>phase transition</a:t>
            </a:r>
          </a:p>
        </p:txBody>
      </p:sp>
      <p:sp>
        <p:nvSpPr>
          <p:cNvPr id="50" name="Freeform 31">
            <a:extLst>
              <a:ext uri="{FF2B5EF4-FFF2-40B4-BE49-F238E27FC236}">
                <a16:creationId xmlns:a16="http://schemas.microsoft.com/office/drawing/2014/main" id="{B1CCB8D9-C90A-5C26-E005-4E799651758E}"/>
              </a:ext>
            </a:extLst>
          </p:cNvPr>
          <p:cNvSpPr>
            <a:spLocks/>
          </p:cNvSpPr>
          <p:nvPr/>
        </p:nvSpPr>
        <p:spPr bwMode="auto">
          <a:xfrm>
            <a:off x="5173663" y="1590958"/>
            <a:ext cx="1617662" cy="2576512"/>
          </a:xfrm>
          <a:custGeom>
            <a:avLst/>
            <a:gdLst/>
            <a:ahLst/>
            <a:cxnLst>
              <a:cxn ang="0">
                <a:pos x="0" y="1623"/>
              </a:cxn>
              <a:cxn ang="0">
                <a:pos x="548" y="1532"/>
              </a:cxn>
              <a:cxn ang="0">
                <a:pos x="864" y="1279"/>
              </a:cxn>
              <a:cxn ang="0">
                <a:pos x="1019" y="0"/>
              </a:cxn>
            </a:cxnLst>
            <a:rect l="0" t="0" r="r" b="b"/>
            <a:pathLst>
              <a:path w="1019" h="1623">
                <a:moveTo>
                  <a:pt x="0" y="1623"/>
                </a:moveTo>
                <a:cubicBezTo>
                  <a:pt x="91" y="1609"/>
                  <a:pt x="344" y="1589"/>
                  <a:pt x="548" y="1532"/>
                </a:cubicBezTo>
                <a:cubicBezTo>
                  <a:pt x="752" y="1475"/>
                  <a:pt x="808" y="1468"/>
                  <a:pt x="864" y="1279"/>
                </a:cubicBezTo>
                <a:cubicBezTo>
                  <a:pt x="920" y="1090"/>
                  <a:pt x="987" y="266"/>
                  <a:pt x="1019" y="0"/>
                </a:cubicBezTo>
              </a:path>
            </a:pathLst>
          </a:custGeom>
          <a:noFill/>
          <a:ln w="38100" cap="flat" cmpd="sng">
            <a:solidFill>
              <a:srgbClr val="E20000"/>
            </a:solidFill>
            <a:prstDash val="solid"/>
            <a:round/>
            <a:headEnd/>
            <a:tailEnd/>
          </a:ln>
          <a:effectLst/>
        </p:spPr>
        <p:txBody>
          <a:bodyPr/>
          <a:lstStyle/>
          <a:p>
            <a:endParaRPr lang="en-US" dirty="0">
              <a:solidFill>
                <a:srgbClr val="1923F3"/>
              </a:solidFill>
              <a:latin typeface="Open Sans" panose="020B0606030504020204" pitchFamily="34" charset="0"/>
            </a:endParaRPr>
          </a:p>
        </p:txBody>
      </p:sp>
      <p:sp>
        <p:nvSpPr>
          <p:cNvPr id="51" name="Freeform 32">
            <a:extLst>
              <a:ext uri="{FF2B5EF4-FFF2-40B4-BE49-F238E27FC236}">
                <a16:creationId xmlns:a16="http://schemas.microsoft.com/office/drawing/2014/main" id="{CED355D4-B521-CE2F-DB0D-5170FC46F8D2}"/>
              </a:ext>
            </a:extLst>
          </p:cNvPr>
          <p:cNvSpPr>
            <a:spLocks/>
          </p:cNvSpPr>
          <p:nvPr/>
        </p:nvSpPr>
        <p:spPr bwMode="auto">
          <a:xfrm>
            <a:off x="6783388" y="1598895"/>
            <a:ext cx="1803400" cy="2255838"/>
          </a:xfrm>
          <a:custGeom>
            <a:avLst/>
            <a:gdLst/>
            <a:ahLst/>
            <a:cxnLst>
              <a:cxn ang="0">
                <a:pos x="1136" y="1421"/>
              </a:cxn>
              <a:cxn ang="0">
                <a:pos x="464" y="1269"/>
              </a:cxn>
              <a:cxn ang="0">
                <a:pos x="155" y="996"/>
              </a:cxn>
              <a:cxn ang="0">
                <a:pos x="0" y="0"/>
              </a:cxn>
            </a:cxnLst>
            <a:rect l="0" t="0" r="r" b="b"/>
            <a:pathLst>
              <a:path w="1136" h="1421">
                <a:moveTo>
                  <a:pt x="1136" y="1421"/>
                </a:moveTo>
                <a:cubicBezTo>
                  <a:pt x="1025" y="1396"/>
                  <a:pt x="670" y="1342"/>
                  <a:pt x="464" y="1269"/>
                </a:cubicBezTo>
                <a:cubicBezTo>
                  <a:pt x="258" y="1196"/>
                  <a:pt x="211" y="1143"/>
                  <a:pt x="155" y="996"/>
                </a:cubicBezTo>
                <a:cubicBezTo>
                  <a:pt x="99" y="848"/>
                  <a:pt x="32" y="207"/>
                  <a:pt x="0" y="0"/>
                </a:cubicBezTo>
              </a:path>
            </a:pathLst>
          </a:custGeom>
          <a:noFill/>
          <a:ln w="38100" cap="flat" cmpd="sng">
            <a:solidFill>
              <a:srgbClr val="E20000"/>
            </a:solidFill>
            <a:prstDash val="solid"/>
            <a:round/>
            <a:headEnd/>
            <a:tailEnd/>
          </a:ln>
          <a:effectLst/>
        </p:spPr>
        <p:txBody>
          <a:bodyPr/>
          <a:lstStyle/>
          <a:p>
            <a:endParaRPr lang="en-US" dirty="0">
              <a:solidFill>
                <a:srgbClr val="1923F3"/>
              </a:solidFill>
              <a:latin typeface="Open Sans" panose="020B0606030504020204" pitchFamily="34" charset="0"/>
            </a:endParaRPr>
          </a:p>
        </p:txBody>
      </p:sp>
      <p:sp>
        <p:nvSpPr>
          <p:cNvPr id="52" name="Line 19">
            <a:extLst>
              <a:ext uri="{FF2B5EF4-FFF2-40B4-BE49-F238E27FC236}">
                <a16:creationId xmlns:a16="http://schemas.microsoft.com/office/drawing/2014/main" id="{98AA43D0-271D-458E-6BDB-40907D76D4D0}"/>
              </a:ext>
            </a:extLst>
          </p:cNvPr>
          <p:cNvSpPr>
            <a:spLocks noChangeShapeType="1"/>
          </p:cNvSpPr>
          <p:nvPr/>
        </p:nvSpPr>
        <p:spPr bwMode="auto">
          <a:xfrm flipV="1">
            <a:off x="8518628" y="981640"/>
            <a:ext cx="0" cy="3276600"/>
          </a:xfrm>
          <a:prstGeom prst="line">
            <a:avLst/>
          </a:prstGeom>
          <a:noFill/>
          <a:ln w="12700">
            <a:solidFill>
              <a:schemeClr val="tx1"/>
            </a:solidFill>
            <a:round/>
            <a:headEnd/>
            <a:tailEnd type="triangle" w="med" len="med"/>
          </a:ln>
          <a:effectLst/>
        </p:spPr>
        <p:txBody>
          <a:bodyPr/>
          <a:lstStyle/>
          <a:p>
            <a:endParaRPr lang="en-US" dirty="0">
              <a:latin typeface="Open Sans" panose="020B0606030504020204" pitchFamily="34" charset="0"/>
            </a:endParaRPr>
          </a:p>
        </p:txBody>
      </p:sp>
      <p:sp>
        <p:nvSpPr>
          <p:cNvPr id="53" name="Line 23">
            <a:extLst>
              <a:ext uri="{FF2B5EF4-FFF2-40B4-BE49-F238E27FC236}">
                <a16:creationId xmlns:a16="http://schemas.microsoft.com/office/drawing/2014/main" id="{277993CA-86DE-BA0E-F0CA-FC34BF364087}"/>
              </a:ext>
            </a:extLst>
          </p:cNvPr>
          <p:cNvSpPr>
            <a:spLocks noChangeShapeType="1"/>
          </p:cNvSpPr>
          <p:nvPr/>
        </p:nvSpPr>
        <p:spPr bwMode="auto">
          <a:xfrm>
            <a:off x="5146301" y="1585915"/>
            <a:ext cx="3505200" cy="0"/>
          </a:xfrm>
          <a:prstGeom prst="line">
            <a:avLst/>
          </a:prstGeom>
          <a:noFill/>
          <a:ln w="6350">
            <a:solidFill>
              <a:schemeClr val="tx1"/>
            </a:solidFill>
            <a:prstDash val="dash"/>
            <a:round/>
            <a:headEnd/>
            <a:tailEnd/>
          </a:ln>
          <a:effectLst/>
        </p:spPr>
        <p:txBody>
          <a:bodyPr/>
          <a:lstStyle/>
          <a:p>
            <a:endParaRPr lang="en-US" dirty="0">
              <a:latin typeface="Open Sans" panose="020B0606030504020204" pitchFamily="34" charset="0"/>
            </a:endParaRPr>
          </a:p>
        </p:txBody>
      </p:sp>
      <p:sp>
        <p:nvSpPr>
          <p:cNvPr id="54" name="Text Box 25">
            <a:extLst>
              <a:ext uri="{FF2B5EF4-FFF2-40B4-BE49-F238E27FC236}">
                <a16:creationId xmlns:a16="http://schemas.microsoft.com/office/drawing/2014/main" id="{BB90EB9C-1AF5-213E-CF05-C104A1011BFF}"/>
              </a:ext>
            </a:extLst>
          </p:cNvPr>
          <p:cNvSpPr txBox="1">
            <a:spLocks noChangeArrowheads="1"/>
          </p:cNvSpPr>
          <p:nvPr/>
        </p:nvSpPr>
        <p:spPr bwMode="auto">
          <a:xfrm>
            <a:off x="8044782" y="1284628"/>
            <a:ext cx="479618" cy="307777"/>
          </a:xfrm>
          <a:prstGeom prst="rect">
            <a:avLst/>
          </a:prstGeom>
          <a:noFill/>
          <a:ln w="12700">
            <a:noFill/>
            <a:miter lim="800000"/>
            <a:headEnd/>
            <a:tailEnd/>
          </a:ln>
          <a:effectLst/>
        </p:spPr>
        <p:txBody>
          <a:bodyPr wrap="none">
            <a:spAutoFit/>
          </a:bodyPr>
          <a:lstStyle/>
          <a:p>
            <a:r>
              <a:rPr lang="en-US" sz="1400" dirty="0">
                <a:latin typeface="Open Sans" panose="020B0606030504020204" pitchFamily="34" charset="0"/>
              </a:rPr>
              <a:t>N-1</a:t>
            </a:r>
          </a:p>
        </p:txBody>
      </p:sp>
    </p:spTree>
    <p:extLst>
      <p:ext uri="{BB962C8B-B14F-4D97-AF65-F5344CB8AC3E}">
        <p14:creationId xmlns:p14="http://schemas.microsoft.com/office/powerpoint/2010/main" val="4078716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1027">
            <a:extLst>
              <a:ext uri="{FF2B5EF4-FFF2-40B4-BE49-F238E27FC236}">
                <a16:creationId xmlns:a16="http://schemas.microsoft.com/office/drawing/2014/main" id="{C3B01315-E83C-CBFA-3127-302D9C9FD11A}"/>
              </a:ext>
            </a:extLst>
          </p:cNvPr>
          <p:cNvSpPr txBox="1">
            <a:spLocks noChangeArrowheads="1"/>
          </p:cNvSpPr>
          <p:nvPr/>
        </p:nvSpPr>
        <p:spPr bwMode="auto">
          <a:xfrm>
            <a:off x="298450" y="1366838"/>
            <a:ext cx="8458200" cy="504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lnSpc>
                <a:spcPct val="120000"/>
              </a:lnSpc>
              <a:spcBef>
                <a:spcPct val="0"/>
              </a:spcBef>
              <a:buFontTx/>
              <a:buNone/>
            </a:pPr>
            <a:r>
              <a:rPr lang="en-US" altLang="en-US" sz="1800" dirty="0">
                <a:latin typeface="Arial" panose="020B0604020202020204" pitchFamily="34" charset="0"/>
                <a:cs typeface="Arial" panose="020B0604020202020204" pitchFamily="34" charset="0"/>
              </a:rPr>
              <a:t>As quantitative data about real networks became available, we can</a:t>
            </a:r>
          </a:p>
          <a:p>
            <a:pPr eaLnBrk="1" hangingPunct="1">
              <a:lnSpc>
                <a:spcPct val="120000"/>
              </a:lnSpc>
              <a:spcBef>
                <a:spcPct val="0"/>
              </a:spcBef>
              <a:buFontTx/>
              <a:buNone/>
            </a:pPr>
            <a:r>
              <a:rPr lang="en-US" altLang="en-US" sz="1800" dirty="0">
                <a:latin typeface="Arial" panose="020B0604020202020204" pitchFamily="34" charset="0"/>
                <a:cs typeface="Arial" panose="020B0604020202020204" pitchFamily="34" charset="0"/>
              </a:rPr>
              <a:t>compare their topology with the predictions of random graph theory.</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r>
              <a:rPr lang="en-US" altLang="en-US" sz="1800" dirty="0">
                <a:latin typeface="Arial" panose="020B0604020202020204" pitchFamily="34" charset="0"/>
                <a:cs typeface="Arial" panose="020B0604020202020204" pitchFamily="34" charset="0"/>
              </a:rPr>
              <a:t>Note that once we have  N (number of nodes) and  &lt;k&gt; (average degree) for a random network, from it we can derive every measurable property. </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r>
              <a:rPr lang="en-US" altLang="en-US" sz="1800" u="sng" dirty="0">
                <a:latin typeface="Arial" panose="020B0604020202020204" pitchFamily="34" charset="0"/>
                <a:cs typeface="Arial" panose="020B0604020202020204" pitchFamily="34" charset="0"/>
              </a:rPr>
              <a:t>Average path length:</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r>
              <a:rPr lang="en-US" altLang="en-US" sz="1800" u="sng" dirty="0">
                <a:latin typeface="Arial" panose="020B0604020202020204" pitchFamily="34" charset="0"/>
                <a:cs typeface="Arial" panose="020B0604020202020204" pitchFamily="34" charset="0"/>
              </a:rPr>
              <a:t>Clustering Coefficient: </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r>
              <a:rPr lang="en-US" altLang="en-US" sz="1800" u="sng" dirty="0">
                <a:latin typeface="Arial" panose="020B0604020202020204" pitchFamily="34" charset="0"/>
                <a:cs typeface="Arial" panose="020B0604020202020204" pitchFamily="34" charset="0"/>
              </a:rPr>
              <a:t>Degree Distribution:</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p:txBody>
      </p:sp>
      <p:sp>
        <p:nvSpPr>
          <p:cNvPr id="112643" name="Subtitle 2">
            <a:extLst>
              <a:ext uri="{FF2B5EF4-FFF2-40B4-BE49-F238E27FC236}">
                <a16:creationId xmlns:a16="http://schemas.microsoft.com/office/drawing/2014/main" id="{125E4CE8-9923-F139-BA73-EF199DA3F3AD}"/>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a:solidFill>
                  <a:schemeClr val="bg1"/>
                </a:solidFill>
                <a:latin typeface="Helvetica" pitchFamily="2" charset="0"/>
              </a:rPr>
              <a:t>ARE REAL NETWORKS LIKE RANDOM GRAPHS?</a:t>
            </a:r>
          </a:p>
        </p:txBody>
      </p:sp>
      <p:sp>
        <p:nvSpPr>
          <p:cNvPr id="112644" name="TextBox 3">
            <a:extLst>
              <a:ext uri="{FF2B5EF4-FFF2-40B4-BE49-F238E27FC236}">
                <a16:creationId xmlns:a16="http://schemas.microsoft.com/office/drawing/2014/main" id="{F7C86B16-2397-A6CF-3562-0787B0B0ABE2}"/>
              </a:ext>
            </a:extLst>
          </p:cNvPr>
          <p:cNvSpPr txBox="1">
            <a:spLocks noChangeArrowheads="1"/>
          </p:cNvSpPr>
          <p:nvPr/>
        </p:nvSpPr>
        <p:spPr bwMode="auto">
          <a:xfrm>
            <a:off x="6375400" y="5972175"/>
            <a:ext cx="269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900" b="1">
                <a:solidFill>
                  <a:srgbClr val="A6A6A6"/>
                </a:solidFill>
                <a:latin typeface="Helvetica" pitchFamily="2" charset="0"/>
              </a:rPr>
              <a:t>Network Science: Random Graphs </a:t>
            </a:r>
            <a:endParaRPr lang="en-US" altLang="en-US" sz="600" i="1">
              <a:solidFill>
                <a:srgbClr val="A6A6A6"/>
              </a:solidFill>
              <a:latin typeface="Helvetica" pitchFamily="2" charset="0"/>
            </a:endParaRPr>
          </a:p>
        </p:txBody>
      </p:sp>
    </p:spTree>
    <p:extLst>
      <p:ext uri="{BB962C8B-B14F-4D97-AF65-F5344CB8AC3E}">
        <p14:creationId xmlns:p14="http://schemas.microsoft.com/office/powerpoint/2010/main" val="797185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ubtitle 2">
            <a:extLst>
              <a:ext uri="{FF2B5EF4-FFF2-40B4-BE49-F238E27FC236}">
                <a16:creationId xmlns:a16="http://schemas.microsoft.com/office/drawing/2014/main" id="{1D0DDF6F-1FDB-07D4-716C-C12853FA7EF4}"/>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a:solidFill>
                  <a:schemeClr val="bg1"/>
                </a:solidFill>
                <a:latin typeface="Helvetica" pitchFamily="2" charset="0"/>
              </a:rPr>
              <a:t>DISTANCES IN RANDOM GRAPHS</a:t>
            </a:r>
          </a:p>
        </p:txBody>
      </p:sp>
      <p:sp>
        <p:nvSpPr>
          <p:cNvPr id="95234" name="Rectangle 2">
            <a:extLst>
              <a:ext uri="{FF2B5EF4-FFF2-40B4-BE49-F238E27FC236}">
                <a16:creationId xmlns:a16="http://schemas.microsoft.com/office/drawing/2014/main" id="{FDA476E2-A69C-D42D-D563-F2A93A4C1BB2}"/>
              </a:ext>
            </a:extLst>
          </p:cNvPr>
          <p:cNvSpPr>
            <a:spLocks/>
          </p:cNvSpPr>
          <p:nvPr/>
        </p:nvSpPr>
        <p:spPr bwMode="auto">
          <a:xfrm>
            <a:off x="100015" y="1470026"/>
            <a:ext cx="89677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31748" bIns="0">
            <a:spAutoFit/>
          </a:bodyPr>
          <a:lstStyle>
            <a:lvl1pPr marL="3016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Clr>
                <a:srgbClr val="CC0000"/>
              </a:buClr>
              <a:buFontTx/>
              <a:buNone/>
            </a:pPr>
            <a:r>
              <a:rPr lang="en-US" altLang="en-US" sz="1800" dirty="0">
                <a:solidFill>
                  <a:srgbClr val="000000"/>
                </a:solidFill>
                <a:latin typeface="Arial" panose="020B0604020202020204" pitchFamily="34" charset="0"/>
                <a:cs typeface="Arial" panose="020B0604020202020204" pitchFamily="34" charset="0"/>
                <a:sym typeface="Trebuchet MS" panose="020B0703020202090204" pitchFamily="34" charset="0"/>
              </a:rPr>
              <a:t>Random graphs tend to have a tree-like topology with almost constant node degrees.</a:t>
            </a:r>
          </a:p>
        </p:txBody>
      </p:sp>
      <p:sp>
        <p:nvSpPr>
          <p:cNvPr id="95235" name="TextBox 3">
            <a:extLst>
              <a:ext uri="{FF2B5EF4-FFF2-40B4-BE49-F238E27FC236}">
                <a16:creationId xmlns:a16="http://schemas.microsoft.com/office/drawing/2014/main" id="{A36B64A1-A8D3-0930-3082-61B165347273}"/>
              </a:ext>
            </a:extLst>
          </p:cNvPr>
          <p:cNvSpPr txBox="1">
            <a:spLocks noChangeArrowheads="1"/>
          </p:cNvSpPr>
          <p:nvPr/>
        </p:nvSpPr>
        <p:spPr bwMode="auto">
          <a:xfrm>
            <a:off x="6375400" y="5972175"/>
            <a:ext cx="269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900" b="1">
                <a:solidFill>
                  <a:srgbClr val="A6A6A6"/>
                </a:solidFill>
                <a:latin typeface="Helvetica" pitchFamily="2" charset="0"/>
              </a:rPr>
              <a:t>Network Science: Random Graphs </a:t>
            </a:r>
            <a:endParaRPr lang="en-US" altLang="en-US" sz="600" i="1">
              <a:solidFill>
                <a:srgbClr val="A6A6A6"/>
              </a:solidFill>
              <a:latin typeface="Helvetica" pitchFamily="2" charset="0"/>
            </a:endParaRPr>
          </a:p>
        </p:txBody>
      </p:sp>
      <p:graphicFrame>
        <p:nvGraphicFramePr>
          <p:cNvPr id="95236" name="Object 5">
            <a:extLst>
              <a:ext uri="{FF2B5EF4-FFF2-40B4-BE49-F238E27FC236}">
                <a16:creationId xmlns:a16="http://schemas.microsoft.com/office/drawing/2014/main" id="{34AB09F2-ACD5-2118-3C68-3238CFA401E6}"/>
              </a:ext>
            </a:extLst>
          </p:cNvPr>
          <p:cNvGraphicFramePr>
            <a:graphicFrameLocks noChangeAspect="1"/>
          </p:cNvGraphicFramePr>
          <p:nvPr/>
        </p:nvGraphicFramePr>
        <p:xfrm>
          <a:off x="7169151" y="4887913"/>
          <a:ext cx="1527175" cy="717550"/>
        </p:xfrm>
        <a:graphic>
          <a:graphicData uri="http://schemas.openxmlformats.org/presentationml/2006/ole">
            <mc:AlternateContent xmlns:mc="http://schemas.openxmlformats.org/markup-compatibility/2006">
              <mc:Choice xmlns:v="urn:schemas-microsoft-com:vml" Requires="v">
                <p:oleObj name="Equation" r:id="rId3" imgW="838200" imgH="393700" progId="Equation.3">
                  <p:embed/>
                </p:oleObj>
              </mc:Choice>
              <mc:Fallback>
                <p:oleObj name="Equation" r:id="rId3" imgW="838200" imgH="393700" progId="Equation.3">
                  <p:embed/>
                  <p:pic>
                    <p:nvPicPr>
                      <p:cNvPr id="95236" name="Object 5">
                        <a:extLst>
                          <a:ext uri="{FF2B5EF4-FFF2-40B4-BE49-F238E27FC236}">
                            <a16:creationId xmlns:a16="http://schemas.microsoft.com/office/drawing/2014/main" id="{34AB09F2-ACD5-2118-3C68-3238CFA40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151" y="4887913"/>
                        <a:ext cx="15271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5237" name="Object 9">
            <a:extLst>
              <a:ext uri="{FF2B5EF4-FFF2-40B4-BE49-F238E27FC236}">
                <a16:creationId xmlns:a16="http://schemas.microsoft.com/office/drawing/2014/main" id="{526681DD-7E99-1D8A-06CB-242A2C7872F0}"/>
              </a:ext>
            </a:extLst>
          </p:cNvPr>
          <p:cNvGraphicFramePr>
            <a:graphicFrameLocks noChangeAspect="1"/>
          </p:cNvGraphicFramePr>
          <p:nvPr/>
        </p:nvGraphicFramePr>
        <p:xfrm>
          <a:off x="100014" y="4860925"/>
          <a:ext cx="5761037" cy="781050"/>
        </p:xfrm>
        <a:graphic>
          <a:graphicData uri="http://schemas.openxmlformats.org/presentationml/2006/ole">
            <mc:AlternateContent xmlns:mc="http://schemas.openxmlformats.org/markup-compatibility/2006">
              <mc:Choice xmlns:v="urn:schemas-microsoft-com:vml" Requires="v">
                <p:oleObj name="Equation" r:id="rId5" imgW="3162300" imgH="431800" progId="Equation.3">
                  <p:embed/>
                </p:oleObj>
              </mc:Choice>
              <mc:Fallback>
                <p:oleObj name="Equation" r:id="rId5" imgW="3162300" imgH="431800" progId="Equation.3">
                  <p:embed/>
                  <p:pic>
                    <p:nvPicPr>
                      <p:cNvPr id="95237" name="Object 9">
                        <a:extLst>
                          <a:ext uri="{FF2B5EF4-FFF2-40B4-BE49-F238E27FC236}">
                            <a16:creationId xmlns:a16="http://schemas.microsoft.com/office/drawing/2014/main" id="{526681DD-7E99-1D8A-06CB-242A2C7872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14" y="4860925"/>
                        <a:ext cx="576103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5238" name="AutoShape 10">
            <a:extLst>
              <a:ext uri="{FF2B5EF4-FFF2-40B4-BE49-F238E27FC236}">
                <a16:creationId xmlns:a16="http://schemas.microsoft.com/office/drawing/2014/main" id="{A5F5A54E-902D-733C-2D0A-E5C089ADB312}"/>
              </a:ext>
            </a:extLst>
          </p:cNvPr>
          <p:cNvSpPr>
            <a:spLocks noChangeArrowheads="1"/>
          </p:cNvSpPr>
          <p:nvPr/>
        </p:nvSpPr>
        <p:spPr bwMode="auto">
          <a:xfrm>
            <a:off x="6084888" y="4887795"/>
            <a:ext cx="615950" cy="733663"/>
          </a:xfrm>
          <a:prstGeom prst="rightArrow">
            <a:avLst>
              <a:gd name="adj1" fmla="val 50000"/>
              <a:gd name="adj2" fmla="val 31771"/>
            </a:avLst>
          </a:prstGeom>
          <a:solidFill>
            <a:schemeClr val="bg2"/>
          </a:solidFill>
          <a:ln w="9525">
            <a:solidFill>
              <a:schemeClr val="tx1"/>
            </a:solidFill>
            <a:miter lim="800000"/>
            <a:headEnd/>
            <a:tailEnd/>
          </a:ln>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hu-HU" altLang="en-US" sz="1800">
              <a:latin typeface="Arial" panose="020B0604020202020204" pitchFamily="34" charset="0"/>
            </a:endParaRPr>
          </a:p>
        </p:txBody>
      </p:sp>
      <p:grpSp>
        <p:nvGrpSpPr>
          <p:cNvPr id="95239" name="Group 85">
            <a:extLst>
              <a:ext uri="{FF2B5EF4-FFF2-40B4-BE49-F238E27FC236}">
                <a16:creationId xmlns:a16="http://schemas.microsoft.com/office/drawing/2014/main" id="{7376BDF7-5C7D-CD77-C2DE-47149CE915FA}"/>
              </a:ext>
            </a:extLst>
          </p:cNvPr>
          <p:cNvGrpSpPr>
            <a:grpSpLocks/>
          </p:cNvGrpSpPr>
          <p:nvPr/>
        </p:nvGrpSpPr>
        <p:grpSpPr bwMode="auto">
          <a:xfrm>
            <a:off x="407988" y="2436814"/>
            <a:ext cx="2227262" cy="2268537"/>
            <a:chOff x="758825" y="1865846"/>
            <a:chExt cx="2228277" cy="2268004"/>
          </a:xfrm>
        </p:grpSpPr>
        <p:sp>
          <p:nvSpPr>
            <p:cNvPr id="20" name="Oval 19">
              <a:extLst>
                <a:ext uri="{FF2B5EF4-FFF2-40B4-BE49-F238E27FC236}">
                  <a16:creationId xmlns:a16="http://schemas.microsoft.com/office/drawing/2014/main" id="{00796605-C5C1-2D54-0B5B-9AC5A19E6F58}"/>
                </a:ext>
              </a:extLst>
            </p:cNvPr>
            <p:cNvSpPr/>
            <p:nvPr/>
          </p:nvSpPr>
          <p:spPr bwMode="auto">
            <a:xfrm>
              <a:off x="1030411" y="3952918"/>
              <a:ext cx="181057" cy="180932"/>
            </a:xfrm>
            <a:prstGeom prst="ellipse">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defRPr/>
              </a:pPr>
              <a:endParaRPr lang="en-US" altLang="en-US" sz="1800">
                <a:solidFill>
                  <a:srgbClr val="FFFFFF"/>
                </a:solidFill>
              </a:endParaRPr>
            </a:p>
          </p:txBody>
        </p:sp>
        <p:sp>
          <p:nvSpPr>
            <p:cNvPr id="22" name="Oval 21">
              <a:extLst>
                <a:ext uri="{FF2B5EF4-FFF2-40B4-BE49-F238E27FC236}">
                  <a16:creationId xmlns:a16="http://schemas.microsoft.com/office/drawing/2014/main" id="{91148017-5E77-9C3A-7A52-151F902BF840}"/>
                </a:ext>
              </a:extLst>
            </p:cNvPr>
            <p:cNvSpPr/>
            <p:nvPr/>
          </p:nvSpPr>
          <p:spPr bwMode="auto">
            <a:xfrm>
              <a:off x="1384585" y="1865846"/>
              <a:ext cx="181057" cy="180932"/>
            </a:xfrm>
            <a:prstGeom prst="ellipse">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defRPr/>
              </a:pPr>
              <a:endParaRPr lang="en-US" altLang="en-US" sz="1800">
                <a:solidFill>
                  <a:srgbClr val="FFFFFF"/>
                </a:solidFill>
              </a:endParaRPr>
            </a:p>
          </p:txBody>
        </p:sp>
        <p:sp>
          <p:nvSpPr>
            <p:cNvPr id="23" name="Oval 22">
              <a:extLst>
                <a:ext uri="{FF2B5EF4-FFF2-40B4-BE49-F238E27FC236}">
                  <a16:creationId xmlns:a16="http://schemas.microsoft.com/office/drawing/2014/main" id="{80770713-6DE0-3DBE-8D6A-B12DCDE5FD0E}"/>
                </a:ext>
              </a:extLst>
            </p:cNvPr>
            <p:cNvSpPr/>
            <p:nvPr/>
          </p:nvSpPr>
          <p:spPr bwMode="auto">
            <a:xfrm>
              <a:off x="1306762" y="3294260"/>
              <a:ext cx="181057" cy="180932"/>
            </a:xfrm>
            <a:prstGeom prst="ellips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defRPr/>
              </a:pPr>
              <a:endParaRPr lang="en-US" altLang="en-US" sz="1800">
                <a:solidFill>
                  <a:srgbClr val="FFFFFF"/>
                </a:solidFill>
              </a:endParaRPr>
            </a:p>
          </p:txBody>
        </p:sp>
        <p:sp>
          <p:nvSpPr>
            <p:cNvPr id="24" name="Oval 23">
              <a:extLst>
                <a:ext uri="{FF2B5EF4-FFF2-40B4-BE49-F238E27FC236}">
                  <a16:creationId xmlns:a16="http://schemas.microsoft.com/office/drawing/2014/main" id="{54B63594-4BF8-B6A8-5D5B-DBF77FA2B997}"/>
                </a:ext>
              </a:extLst>
            </p:cNvPr>
            <p:cNvSpPr/>
            <p:nvPr/>
          </p:nvSpPr>
          <p:spPr bwMode="auto">
            <a:xfrm>
              <a:off x="758825" y="3019687"/>
              <a:ext cx="181057" cy="180932"/>
            </a:xfrm>
            <a:prstGeom prst="ellipse">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defRPr/>
              </a:pPr>
              <a:endParaRPr lang="en-US" altLang="en-US" sz="1800">
                <a:solidFill>
                  <a:srgbClr val="FFFFFF"/>
                </a:solidFill>
              </a:endParaRPr>
            </a:p>
          </p:txBody>
        </p:sp>
        <p:sp>
          <p:nvSpPr>
            <p:cNvPr id="25" name="Oval 24">
              <a:extLst>
                <a:ext uri="{FF2B5EF4-FFF2-40B4-BE49-F238E27FC236}">
                  <a16:creationId xmlns:a16="http://schemas.microsoft.com/office/drawing/2014/main" id="{E644154A-1895-7242-06DF-0472116E60E5}"/>
                </a:ext>
              </a:extLst>
            </p:cNvPr>
            <p:cNvSpPr/>
            <p:nvPr/>
          </p:nvSpPr>
          <p:spPr bwMode="auto">
            <a:xfrm>
              <a:off x="1830875" y="2330874"/>
              <a:ext cx="181057" cy="180932"/>
            </a:xfrm>
            <a:prstGeom prst="ellips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defRPr/>
              </a:pPr>
              <a:endParaRPr lang="en-US" altLang="en-US" sz="1800">
                <a:solidFill>
                  <a:srgbClr val="FFFFFF"/>
                </a:solidFill>
              </a:endParaRPr>
            </a:p>
          </p:txBody>
        </p:sp>
        <p:sp>
          <p:nvSpPr>
            <p:cNvPr id="26" name="Oval 25">
              <a:extLst>
                <a:ext uri="{FF2B5EF4-FFF2-40B4-BE49-F238E27FC236}">
                  <a16:creationId xmlns:a16="http://schemas.microsoft.com/office/drawing/2014/main" id="{D2F2EBB3-8E23-E529-0409-D307E6124518}"/>
                </a:ext>
              </a:extLst>
            </p:cNvPr>
            <p:cNvSpPr/>
            <p:nvPr/>
          </p:nvSpPr>
          <p:spPr bwMode="auto">
            <a:xfrm>
              <a:off x="1838817" y="2965725"/>
              <a:ext cx="181057" cy="180932"/>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defRPr/>
              </a:pPr>
              <a:endParaRPr lang="en-US" altLang="en-US" sz="1800">
                <a:solidFill>
                  <a:srgbClr val="FFFFFF"/>
                </a:solidFill>
              </a:endParaRPr>
            </a:p>
          </p:txBody>
        </p:sp>
        <p:sp>
          <p:nvSpPr>
            <p:cNvPr id="27" name="Oval 26">
              <a:extLst>
                <a:ext uri="{FF2B5EF4-FFF2-40B4-BE49-F238E27FC236}">
                  <a16:creationId xmlns:a16="http://schemas.microsoft.com/office/drawing/2014/main" id="{AD46A121-3361-5E34-5B0B-34DB96DF8EAB}"/>
                </a:ext>
              </a:extLst>
            </p:cNvPr>
            <p:cNvSpPr/>
            <p:nvPr/>
          </p:nvSpPr>
          <p:spPr bwMode="auto">
            <a:xfrm>
              <a:off x="2377224" y="3283150"/>
              <a:ext cx="179470" cy="180932"/>
            </a:xfrm>
            <a:prstGeom prst="ellips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defRPr/>
              </a:pPr>
              <a:endParaRPr lang="en-US" altLang="en-US" sz="1800">
                <a:solidFill>
                  <a:srgbClr val="FFFFFF"/>
                </a:solidFill>
              </a:endParaRPr>
            </a:p>
          </p:txBody>
        </p:sp>
        <p:sp>
          <p:nvSpPr>
            <p:cNvPr id="28" name="Oval 27">
              <a:extLst>
                <a:ext uri="{FF2B5EF4-FFF2-40B4-BE49-F238E27FC236}">
                  <a16:creationId xmlns:a16="http://schemas.microsoft.com/office/drawing/2014/main" id="{4D9B7298-9F96-74F8-C40D-3368F14E6DDE}"/>
                </a:ext>
              </a:extLst>
            </p:cNvPr>
            <p:cNvSpPr/>
            <p:nvPr/>
          </p:nvSpPr>
          <p:spPr bwMode="auto">
            <a:xfrm>
              <a:off x="1992874" y="3708500"/>
              <a:ext cx="179470" cy="180932"/>
            </a:xfrm>
            <a:prstGeom prst="ellipse">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defRPr/>
              </a:pPr>
              <a:endParaRPr lang="en-US" altLang="en-US" sz="1800">
                <a:solidFill>
                  <a:srgbClr val="FFFFFF"/>
                </a:solidFill>
              </a:endParaRPr>
            </a:p>
          </p:txBody>
        </p:sp>
        <p:sp>
          <p:nvSpPr>
            <p:cNvPr id="29" name="Oval 28">
              <a:extLst>
                <a:ext uri="{FF2B5EF4-FFF2-40B4-BE49-F238E27FC236}">
                  <a16:creationId xmlns:a16="http://schemas.microsoft.com/office/drawing/2014/main" id="{EBF77346-9620-29D8-06B2-A731090581CB}"/>
                </a:ext>
              </a:extLst>
            </p:cNvPr>
            <p:cNvSpPr/>
            <p:nvPr/>
          </p:nvSpPr>
          <p:spPr bwMode="auto">
            <a:xfrm>
              <a:off x="2715516" y="2959376"/>
              <a:ext cx="181057" cy="182520"/>
            </a:xfrm>
            <a:prstGeom prst="ellipse">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defRPr/>
              </a:pPr>
              <a:endParaRPr lang="en-US" altLang="en-US" sz="1800">
                <a:solidFill>
                  <a:srgbClr val="FFFFFF"/>
                </a:solidFill>
              </a:endParaRPr>
            </a:p>
          </p:txBody>
        </p:sp>
        <p:sp>
          <p:nvSpPr>
            <p:cNvPr id="30" name="Oval 29">
              <a:extLst>
                <a:ext uri="{FF2B5EF4-FFF2-40B4-BE49-F238E27FC236}">
                  <a16:creationId xmlns:a16="http://schemas.microsoft.com/office/drawing/2014/main" id="{4954C74F-FB81-5553-8BE7-745DF1607ECA}"/>
                </a:ext>
              </a:extLst>
            </p:cNvPr>
            <p:cNvSpPr/>
            <p:nvPr/>
          </p:nvSpPr>
          <p:spPr bwMode="auto">
            <a:xfrm>
              <a:off x="2806045" y="3733894"/>
              <a:ext cx="181057" cy="180932"/>
            </a:xfrm>
            <a:prstGeom prst="ellipse">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defRPr/>
              </a:pPr>
              <a:endParaRPr lang="en-US" altLang="en-US" sz="1800">
                <a:solidFill>
                  <a:srgbClr val="FFFFFF"/>
                </a:solidFill>
              </a:endParaRPr>
            </a:p>
          </p:txBody>
        </p:sp>
        <p:cxnSp>
          <p:nvCxnSpPr>
            <p:cNvPr id="31" name="Straight Connector 30">
              <a:extLst>
                <a:ext uri="{FF2B5EF4-FFF2-40B4-BE49-F238E27FC236}">
                  <a16:creationId xmlns:a16="http://schemas.microsoft.com/office/drawing/2014/main" id="{DC106AFC-BF8A-3F50-7D8F-09E04D6A3638}"/>
                </a:ext>
              </a:extLst>
            </p:cNvPr>
            <p:cNvCxnSpPr>
              <a:stCxn id="23" idx="7"/>
              <a:endCxn id="26" idx="3"/>
            </p:cNvCxnSpPr>
            <p:nvPr/>
          </p:nvCxnSpPr>
          <p:spPr bwMode="auto">
            <a:xfrm rot="5400000" flipH="1" flipV="1">
              <a:off x="1563329" y="3017168"/>
              <a:ext cx="199978" cy="4049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4B893C6-F9BB-9036-4AA3-A88F718187F4}"/>
                </a:ext>
              </a:extLst>
            </p:cNvPr>
            <p:cNvCxnSpPr>
              <a:stCxn id="26" idx="0"/>
              <a:endCxn id="25" idx="4"/>
            </p:cNvCxnSpPr>
            <p:nvPr/>
          </p:nvCxnSpPr>
          <p:spPr bwMode="auto">
            <a:xfrm rot="16200000" flipV="1">
              <a:off x="1698416" y="2734795"/>
              <a:ext cx="453918" cy="794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Oval 58">
              <a:extLst>
                <a:ext uri="{FF2B5EF4-FFF2-40B4-BE49-F238E27FC236}">
                  <a16:creationId xmlns:a16="http://schemas.microsoft.com/office/drawing/2014/main" id="{F02DC34A-0246-0293-369F-46C706EC6DB1}"/>
                </a:ext>
              </a:extLst>
            </p:cNvPr>
            <p:cNvSpPr/>
            <p:nvPr/>
          </p:nvSpPr>
          <p:spPr bwMode="auto">
            <a:xfrm>
              <a:off x="2239049" y="1916634"/>
              <a:ext cx="181057" cy="180932"/>
            </a:xfrm>
            <a:prstGeom prst="ellipse">
              <a:avLst/>
            </a:prstGeom>
            <a:solidFill>
              <a:schemeClr val="bg1">
                <a:lumMod val="6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defRPr/>
              </a:pPr>
              <a:endParaRPr lang="en-US" altLang="en-US" sz="1800">
                <a:solidFill>
                  <a:srgbClr val="FFFFFF"/>
                </a:solidFill>
              </a:endParaRPr>
            </a:p>
          </p:txBody>
        </p:sp>
        <p:cxnSp>
          <p:nvCxnSpPr>
            <p:cNvPr id="62" name="Straight Connector 61">
              <a:extLst>
                <a:ext uri="{FF2B5EF4-FFF2-40B4-BE49-F238E27FC236}">
                  <a16:creationId xmlns:a16="http://schemas.microsoft.com/office/drawing/2014/main" id="{87BC995C-5D1D-542B-94CB-8B5473FC3BFE}"/>
                </a:ext>
              </a:extLst>
            </p:cNvPr>
            <p:cNvCxnSpPr>
              <a:stCxn id="26" idx="5"/>
              <a:endCxn id="27" idx="1"/>
            </p:cNvCxnSpPr>
            <p:nvPr/>
          </p:nvCxnSpPr>
          <p:spPr bwMode="auto">
            <a:xfrm rot="16200000" flipH="1">
              <a:off x="2103322" y="3009229"/>
              <a:ext cx="188868" cy="40976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AFA4D169-DA68-9D57-2D91-188FB88266D8}"/>
                </a:ext>
              </a:extLst>
            </p:cNvPr>
            <p:cNvCxnSpPr>
              <a:stCxn id="27" idx="5"/>
              <a:endCxn id="30" idx="1"/>
            </p:cNvCxnSpPr>
            <p:nvPr/>
          </p:nvCxnSpPr>
          <p:spPr bwMode="auto">
            <a:xfrm rot="16200000" flipH="1">
              <a:off x="2520277" y="3448107"/>
              <a:ext cx="323774" cy="30176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EDF31320-727D-9179-75A2-4397886F68D2}"/>
                </a:ext>
              </a:extLst>
            </p:cNvPr>
            <p:cNvCxnSpPr>
              <a:stCxn id="27" idx="7"/>
              <a:endCxn id="29" idx="3"/>
            </p:cNvCxnSpPr>
            <p:nvPr/>
          </p:nvCxnSpPr>
          <p:spPr bwMode="auto">
            <a:xfrm rot="5400000" flipH="1" flipV="1">
              <a:off x="2540084" y="3106113"/>
              <a:ext cx="193629" cy="2112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472C454C-CE10-B8D0-53DF-EC85696373A0}"/>
                </a:ext>
              </a:extLst>
            </p:cNvPr>
            <p:cNvCxnSpPr>
              <a:stCxn id="27" idx="3"/>
              <a:endCxn id="28" idx="7"/>
            </p:cNvCxnSpPr>
            <p:nvPr/>
          </p:nvCxnSpPr>
          <p:spPr bwMode="auto">
            <a:xfrm rot="5400000">
              <a:off x="2126388" y="3457646"/>
              <a:ext cx="296792" cy="25570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1F3152E3-091D-BF7A-FFF6-608DCE29FFF8}"/>
                </a:ext>
              </a:extLst>
            </p:cNvPr>
            <p:cNvCxnSpPr>
              <a:stCxn id="23" idx="4"/>
              <a:endCxn id="20" idx="7"/>
            </p:cNvCxnSpPr>
            <p:nvPr/>
          </p:nvCxnSpPr>
          <p:spPr bwMode="auto">
            <a:xfrm rot="5400000">
              <a:off x="1038527" y="3621135"/>
              <a:ext cx="504706" cy="2128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774DF39E-A2D4-5806-64EE-17DF9EE5D00E}"/>
                </a:ext>
              </a:extLst>
            </p:cNvPr>
            <p:cNvCxnSpPr>
              <a:stCxn id="24" idx="6"/>
              <a:endCxn id="23" idx="1"/>
            </p:cNvCxnSpPr>
            <p:nvPr/>
          </p:nvCxnSpPr>
          <p:spPr bwMode="auto">
            <a:xfrm>
              <a:off x="939882" y="3110154"/>
              <a:ext cx="393879" cy="20950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D39C1973-960B-0198-DDD0-B4EFB6C62DF6}"/>
                </a:ext>
              </a:extLst>
            </p:cNvPr>
            <p:cNvCxnSpPr>
              <a:stCxn id="22" idx="5"/>
              <a:endCxn id="25" idx="1"/>
            </p:cNvCxnSpPr>
            <p:nvPr/>
          </p:nvCxnSpPr>
          <p:spPr bwMode="auto">
            <a:xfrm rot="16200000" flipH="1">
              <a:off x="1529229" y="2029210"/>
              <a:ext cx="336471" cy="31764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D66057F4-B712-9F3A-B24A-AC0B98C5753E}"/>
                </a:ext>
              </a:extLst>
            </p:cNvPr>
            <p:cNvCxnSpPr>
              <a:stCxn id="59" idx="3"/>
              <a:endCxn id="25" idx="7"/>
            </p:cNvCxnSpPr>
            <p:nvPr/>
          </p:nvCxnSpPr>
          <p:spPr bwMode="auto">
            <a:xfrm rot="5400000">
              <a:off x="1982650" y="2072868"/>
              <a:ext cx="285683" cy="28111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95240" name="Picture 1">
            <a:extLst>
              <a:ext uri="{FF2B5EF4-FFF2-40B4-BE49-F238E27FC236}">
                <a16:creationId xmlns:a16="http://schemas.microsoft.com/office/drawing/2014/main" id="{192AF0FE-9C66-4B8B-F039-EE2A9146328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87738" y="1946275"/>
            <a:ext cx="5190060" cy="233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ubtitle 2">
            <a:extLst>
              <a:ext uri="{FF2B5EF4-FFF2-40B4-BE49-F238E27FC236}">
                <a16:creationId xmlns:a16="http://schemas.microsoft.com/office/drawing/2014/main" id="{10ED31FD-F9D5-A3AD-4F4E-8CF29D1CFA13}"/>
              </a:ext>
            </a:extLst>
          </p:cNvPr>
          <p:cNvSpPr txBox="1">
            <a:spLocks/>
          </p:cNvSpPr>
          <p:nvPr/>
        </p:nvSpPr>
        <p:spPr bwMode="auto">
          <a:xfrm>
            <a:off x="0" y="169008"/>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a:solidFill>
                  <a:schemeClr val="bg1"/>
                </a:solidFill>
                <a:latin typeface="Helvetica" pitchFamily="2" charset="0"/>
              </a:rPr>
              <a:t>DISTANCES IN RANDOM GRAPHS</a:t>
            </a:r>
          </a:p>
        </p:txBody>
      </p:sp>
      <p:sp>
        <p:nvSpPr>
          <p:cNvPr id="97282" name="TextBox 3">
            <a:extLst>
              <a:ext uri="{FF2B5EF4-FFF2-40B4-BE49-F238E27FC236}">
                <a16:creationId xmlns:a16="http://schemas.microsoft.com/office/drawing/2014/main" id="{45267EDF-9A8F-391C-BD01-89C8481C455A}"/>
              </a:ext>
            </a:extLst>
          </p:cNvPr>
          <p:cNvSpPr txBox="1">
            <a:spLocks noChangeArrowheads="1"/>
          </p:cNvSpPr>
          <p:nvPr/>
        </p:nvSpPr>
        <p:spPr bwMode="auto">
          <a:xfrm>
            <a:off x="6375400" y="6464542"/>
            <a:ext cx="269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900" b="1">
                <a:solidFill>
                  <a:srgbClr val="A6A6A6"/>
                </a:solidFill>
                <a:latin typeface="Helvetica" pitchFamily="2" charset="0"/>
              </a:rPr>
              <a:t>Network Science: Random Graphs </a:t>
            </a:r>
            <a:endParaRPr lang="en-US" altLang="en-US" sz="600" i="1">
              <a:solidFill>
                <a:srgbClr val="A6A6A6"/>
              </a:solidFill>
              <a:latin typeface="Helvetica" pitchFamily="2" charset="0"/>
            </a:endParaRPr>
          </a:p>
        </p:txBody>
      </p:sp>
      <p:graphicFrame>
        <p:nvGraphicFramePr>
          <p:cNvPr id="97283" name="Object 5">
            <a:extLst>
              <a:ext uri="{FF2B5EF4-FFF2-40B4-BE49-F238E27FC236}">
                <a16:creationId xmlns:a16="http://schemas.microsoft.com/office/drawing/2014/main" id="{66C413CA-561B-5843-1683-4BF8CDBD944D}"/>
              </a:ext>
            </a:extLst>
          </p:cNvPr>
          <p:cNvGraphicFramePr>
            <a:graphicFrameLocks noChangeAspect="1"/>
          </p:cNvGraphicFramePr>
          <p:nvPr>
            <p:extLst>
              <p:ext uri="{D42A27DB-BD31-4B8C-83A1-F6EECF244321}">
                <p14:modId xmlns:p14="http://schemas.microsoft.com/office/powerpoint/2010/main" val="3863133707"/>
              </p:ext>
            </p:extLst>
          </p:nvPr>
        </p:nvGraphicFramePr>
        <p:xfrm>
          <a:off x="3807619" y="890959"/>
          <a:ext cx="1528762" cy="717550"/>
        </p:xfrm>
        <a:graphic>
          <a:graphicData uri="http://schemas.openxmlformats.org/presentationml/2006/ole">
            <mc:AlternateContent xmlns:mc="http://schemas.openxmlformats.org/markup-compatibility/2006">
              <mc:Choice xmlns:v="urn:schemas-microsoft-com:vml" Requires="v">
                <p:oleObj name="Equation" r:id="rId3" imgW="838200" imgH="393700" progId="Equation.3">
                  <p:embed/>
                </p:oleObj>
              </mc:Choice>
              <mc:Fallback>
                <p:oleObj name="Equation" r:id="rId3" imgW="838200" imgH="393700" progId="Equation.3">
                  <p:embed/>
                  <p:pic>
                    <p:nvPicPr>
                      <p:cNvPr id="97283" name="Object 5">
                        <a:extLst>
                          <a:ext uri="{FF2B5EF4-FFF2-40B4-BE49-F238E27FC236}">
                            <a16:creationId xmlns:a16="http://schemas.microsoft.com/office/drawing/2014/main" id="{66C413CA-561B-5843-1683-4BF8CDBD9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7619" y="890959"/>
                        <a:ext cx="152876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7284" name="Object 3">
            <a:extLst>
              <a:ext uri="{FF2B5EF4-FFF2-40B4-BE49-F238E27FC236}">
                <a16:creationId xmlns:a16="http://schemas.microsoft.com/office/drawing/2014/main" id="{62F3F2FE-12B5-AE3F-D1FD-50858CE12A2C}"/>
              </a:ext>
            </a:extLst>
          </p:cNvPr>
          <p:cNvGraphicFramePr>
            <a:graphicFrameLocks noChangeAspect="1"/>
          </p:cNvGraphicFramePr>
          <p:nvPr>
            <p:extLst>
              <p:ext uri="{D42A27DB-BD31-4B8C-83A1-F6EECF244321}">
                <p14:modId xmlns:p14="http://schemas.microsoft.com/office/powerpoint/2010/main" val="1013865006"/>
              </p:ext>
            </p:extLst>
          </p:nvPr>
        </p:nvGraphicFramePr>
        <p:xfrm>
          <a:off x="3613151" y="3254248"/>
          <a:ext cx="1598613" cy="717550"/>
        </p:xfrm>
        <a:graphic>
          <a:graphicData uri="http://schemas.openxmlformats.org/presentationml/2006/ole">
            <mc:AlternateContent xmlns:mc="http://schemas.openxmlformats.org/markup-compatibility/2006">
              <mc:Choice xmlns:v="urn:schemas-microsoft-com:vml" Requires="v">
                <p:oleObj name="Equation" r:id="rId5" imgW="876300" imgH="393700" progId="Equation.3">
                  <p:embed/>
                </p:oleObj>
              </mc:Choice>
              <mc:Fallback>
                <p:oleObj name="Equation" r:id="rId5" imgW="876300" imgH="393700" progId="Equation.3">
                  <p:embed/>
                  <p:pic>
                    <p:nvPicPr>
                      <p:cNvPr id="97284" name="Object 3">
                        <a:extLst>
                          <a:ext uri="{FF2B5EF4-FFF2-40B4-BE49-F238E27FC236}">
                            <a16:creationId xmlns:a16="http://schemas.microsoft.com/office/drawing/2014/main" id="{62F3F2FE-12B5-AE3F-D1FD-50858CE12A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3151" y="3254248"/>
                        <a:ext cx="159861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7285" name="Rectangle 34">
            <a:extLst>
              <a:ext uri="{FF2B5EF4-FFF2-40B4-BE49-F238E27FC236}">
                <a16:creationId xmlns:a16="http://schemas.microsoft.com/office/drawing/2014/main" id="{5EC14A8F-EF41-E6C3-D77B-36924D1395B9}"/>
              </a:ext>
            </a:extLst>
          </p:cNvPr>
          <p:cNvSpPr>
            <a:spLocks noChangeArrowheads="1"/>
          </p:cNvSpPr>
          <p:nvPr/>
        </p:nvSpPr>
        <p:spPr bwMode="auto">
          <a:xfrm>
            <a:off x="698500" y="4713531"/>
            <a:ext cx="8001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dirty="0">
                <a:latin typeface="Arial" panose="020B0604020202020204" pitchFamily="34" charset="0"/>
                <a:cs typeface="Arial" panose="020B0604020202020204" pitchFamily="34" charset="0"/>
              </a:rPr>
              <a:t>We will call the </a:t>
            </a:r>
            <a:r>
              <a:rPr lang="en-US" altLang="en-US" sz="1800" i="1" dirty="0">
                <a:solidFill>
                  <a:srgbClr val="FF0000"/>
                </a:solidFill>
                <a:latin typeface="Arial" panose="020B0604020202020204" pitchFamily="34" charset="0"/>
                <a:cs typeface="Arial" panose="020B0604020202020204" pitchFamily="34" charset="0"/>
              </a:rPr>
              <a:t>small world phenomena </a:t>
            </a:r>
            <a:r>
              <a:rPr lang="en-US" altLang="en-US" sz="1800" dirty="0">
                <a:latin typeface="Arial" panose="020B0604020202020204" pitchFamily="34" charset="0"/>
                <a:cs typeface="Arial" panose="020B0604020202020204" pitchFamily="34" charset="0"/>
              </a:rPr>
              <a:t>the property that the average path length or the diameter depends logarithmically on the system size. Hence, </a:t>
            </a:r>
            <a:r>
              <a:rPr lang="ja-JP" altLang="en-US" sz="1800">
                <a:latin typeface="Arial" panose="020B0604020202020204" pitchFamily="34" charset="0"/>
                <a:cs typeface="Arial" panose="020B0604020202020204" pitchFamily="34" charset="0"/>
              </a:rPr>
              <a:t>”</a:t>
            </a:r>
            <a:r>
              <a:rPr lang="en-US" altLang="ja-JP" sz="1800" dirty="0">
                <a:latin typeface="Arial" panose="020B0604020202020204" pitchFamily="34" charset="0"/>
                <a:cs typeface="Arial" panose="020B0604020202020204" pitchFamily="34" charset="0"/>
              </a:rPr>
              <a:t>small</a:t>
            </a:r>
            <a:r>
              <a:rPr lang="ja-JP" altLang="en-US" sz="1800">
                <a:latin typeface="Arial" panose="020B0604020202020204" pitchFamily="34" charset="0"/>
                <a:cs typeface="Arial" panose="020B0604020202020204" pitchFamily="34" charset="0"/>
              </a:rPr>
              <a:t>”</a:t>
            </a:r>
            <a:r>
              <a:rPr lang="en-US" altLang="ja-JP" sz="1800" dirty="0">
                <a:latin typeface="Arial" panose="020B0604020202020204" pitchFamily="34" charset="0"/>
                <a:cs typeface="Arial" panose="020B0604020202020204" pitchFamily="34" charset="0"/>
              </a:rPr>
              <a:t> means that ⟨d⟩ is proportional to log N, rather than N. </a:t>
            </a:r>
            <a:endParaRPr lang="en-US" altLang="en-US" sz="1800" dirty="0">
              <a:latin typeface="Arial" panose="020B0604020202020204" pitchFamily="34" charset="0"/>
              <a:cs typeface="Arial" panose="020B0604020202020204" pitchFamily="34" charset="0"/>
            </a:endParaRPr>
          </a:p>
        </p:txBody>
      </p:sp>
      <p:sp>
        <p:nvSpPr>
          <p:cNvPr id="97286" name="Rectangle 35">
            <a:extLst>
              <a:ext uri="{FF2B5EF4-FFF2-40B4-BE49-F238E27FC236}">
                <a16:creationId xmlns:a16="http://schemas.microsoft.com/office/drawing/2014/main" id="{FD45C111-90E6-8C82-2723-4F5715ACD9A8}"/>
              </a:ext>
            </a:extLst>
          </p:cNvPr>
          <p:cNvSpPr>
            <a:spLocks noChangeArrowheads="1"/>
          </p:cNvSpPr>
          <p:nvPr/>
        </p:nvSpPr>
        <p:spPr bwMode="auto">
          <a:xfrm>
            <a:off x="633046" y="1608509"/>
            <a:ext cx="825695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dirty="0">
                <a:latin typeface="Arial" panose="020B0604020202020204" pitchFamily="34" charset="0"/>
              </a:rPr>
              <a:t>In most networks this offers a better approximation to the average distance between two randomly chosen nodes, ⟨d⟩, than to </a:t>
            </a:r>
            <a:r>
              <a:rPr lang="en-US" altLang="en-US" sz="1800" dirty="0" err="1">
                <a:latin typeface="Arial" panose="020B0604020202020204" pitchFamily="34" charset="0"/>
              </a:rPr>
              <a:t>d</a:t>
            </a:r>
            <a:r>
              <a:rPr lang="en-US" altLang="en-US" sz="1800" baseline="-25000" dirty="0" err="1">
                <a:latin typeface="Arial" panose="020B0604020202020204" pitchFamily="34" charset="0"/>
              </a:rPr>
              <a:t>max</a:t>
            </a:r>
            <a:r>
              <a:rPr lang="en-US" altLang="en-US" sz="1800" dirty="0">
                <a:latin typeface="Arial" panose="020B0604020202020204" pitchFamily="34" charset="0"/>
              </a:rPr>
              <a:t> . Because ⟨d⟩ is averaged over all pairs of nodes. Hence large fluctuations in d are diminished by the averaging. In contrast </a:t>
            </a:r>
            <a:r>
              <a:rPr lang="en-US" altLang="en-US" sz="1800" dirty="0" err="1">
                <a:latin typeface="Arial" panose="020B0604020202020204" pitchFamily="34" charset="0"/>
              </a:rPr>
              <a:t>d</a:t>
            </a:r>
            <a:r>
              <a:rPr lang="en-US" altLang="en-US" sz="1800" baseline="-25000" dirty="0" err="1">
                <a:latin typeface="Arial" panose="020B0604020202020204" pitchFamily="34" charset="0"/>
              </a:rPr>
              <a:t>max</a:t>
            </a:r>
            <a:r>
              <a:rPr lang="en-US" altLang="en-US" sz="1800" dirty="0">
                <a:latin typeface="Arial" panose="020B0604020202020204" pitchFamily="34" charset="0"/>
              </a:rPr>
              <a:t> is often dominated by a few extreme paths. </a:t>
            </a: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endParaRPr>
          </a:p>
        </p:txBody>
      </p:sp>
      <p:sp>
        <p:nvSpPr>
          <p:cNvPr id="97287" name="Rectangle 37">
            <a:extLst>
              <a:ext uri="{FF2B5EF4-FFF2-40B4-BE49-F238E27FC236}">
                <a16:creationId xmlns:a16="http://schemas.microsoft.com/office/drawing/2014/main" id="{22443585-52E8-C139-144A-DEE8272B12BE}"/>
              </a:ext>
            </a:extLst>
          </p:cNvPr>
          <p:cNvSpPr>
            <a:spLocks noChangeArrowheads="1"/>
          </p:cNvSpPr>
          <p:nvPr/>
        </p:nvSpPr>
        <p:spPr bwMode="auto">
          <a:xfrm>
            <a:off x="698500" y="5818430"/>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dirty="0">
                <a:latin typeface="Arial" panose="020B0604020202020204" pitchFamily="34" charset="0"/>
              </a:rPr>
              <a:t>The 1/</a:t>
            </a:r>
            <a:r>
              <a:rPr lang="en-US" altLang="en-US" sz="1800" dirty="0" err="1">
                <a:latin typeface="Arial" panose="020B0604020202020204" pitchFamily="34" charset="0"/>
              </a:rPr>
              <a:t>log⟨k</a:t>
            </a:r>
            <a:r>
              <a:rPr lang="en-US" altLang="en-US" sz="1800" dirty="0">
                <a:latin typeface="Arial" panose="020B0604020202020204" pitchFamily="34" charset="0"/>
              </a:rPr>
              <a:t>⟩ term implies that denser the network, the smaller will be the distance between the nodes.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1027">
            <a:extLst>
              <a:ext uri="{FF2B5EF4-FFF2-40B4-BE49-F238E27FC236}">
                <a16:creationId xmlns:a16="http://schemas.microsoft.com/office/drawing/2014/main" id="{C3B01315-E83C-CBFA-3127-302D9C9FD11A}"/>
              </a:ext>
            </a:extLst>
          </p:cNvPr>
          <p:cNvSpPr txBox="1">
            <a:spLocks noChangeArrowheads="1"/>
          </p:cNvSpPr>
          <p:nvPr/>
        </p:nvSpPr>
        <p:spPr bwMode="auto">
          <a:xfrm>
            <a:off x="298450" y="1366838"/>
            <a:ext cx="8458200" cy="504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lnSpc>
                <a:spcPct val="120000"/>
              </a:lnSpc>
              <a:spcBef>
                <a:spcPct val="0"/>
              </a:spcBef>
              <a:buFontTx/>
              <a:buNone/>
            </a:pPr>
            <a:r>
              <a:rPr lang="en-US" altLang="en-US" sz="1800" dirty="0">
                <a:latin typeface="Arial" panose="020B0604020202020204" pitchFamily="34" charset="0"/>
                <a:cs typeface="Arial" panose="020B0604020202020204" pitchFamily="34" charset="0"/>
              </a:rPr>
              <a:t>As quantitative data about real networks became available, we can</a:t>
            </a:r>
          </a:p>
          <a:p>
            <a:pPr eaLnBrk="1" hangingPunct="1">
              <a:lnSpc>
                <a:spcPct val="120000"/>
              </a:lnSpc>
              <a:spcBef>
                <a:spcPct val="0"/>
              </a:spcBef>
              <a:buFontTx/>
              <a:buNone/>
            </a:pPr>
            <a:r>
              <a:rPr lang="en-US" altLang="en-US" sz="1800" dirty="0">
                <a:latin typeface="Arial" panose="020B0604020202020204" pitchFamily="34" charset="0"/>
                <a:cs typeface="Arial" panose="020B0604020202020204" pitchFamily="34" charset="0"/>
              </a:rPr>
              <a:t>compare their topology with the predictions of random graph theory.</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r>
              <a:rPr lang="en-US" altLang="en-US" sz="1800" dirty="0">
                <a:latin typeface="Arial" panose="020B0604020202020204" pitchFamily="34" charset="0"/>
                <a:cs typeface="Arial" panose="020B0604020202020204" pitchFamily="34" charset="0"/>
              </a:rPr>
              <a:t>Note that once we have  N (number of nodes) and  &lt;k&gt; (average degree) for a random network, from it we can derive every measurable property. </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r>
              <a:rPr lang="en-US" altLang="en-US" sz="1800" u="sng" dirty="0">
                <a:latin typeface="Arial" panose="020B0604020202020204" pitchFamily="34" charset="0"/>
                <a:cs typeface="Arial" panose="020B0604020202020204" pitchFamily="34" charset="0"/>
              </a:rPr>
              <a:t>Average path length:</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r>
              <a:rPr lang="en-US" altLang="en-US" sz="1800" u="sng" dirty="0">
                <a:latin typeface="Arial" panose="020B0604020202020204" pitchFamily="34" charset="0"/>
                <a:cs typeface="Arial" panose="020B0604020202020204" pitchFamily="34" charset="0"/>
              </a:rPr>
              <a:t>Clustering Coefficient: </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r>
              <a:rPr lang="en-US" altLang="en-US" sz="1800" u="sng" dirty="0">
                <a:latin typeface="Arial" panose="020B0604020202020204" pitchFamily="34" charset="0"/>
                <a:cs typeface="Arial" panose="020B0604020202020204" pitchFamily="34" charset="0"/>
              </a:rPr>
              <a:t>Degree Distribution:</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p:txBody>
      </p:sp>
      <p:sp>
        <p:nvSpPr>
          <p:cNvPr id="112643" name="Subtitle 2">
            <a:extLst>
              <a:ext uri="{FF2B5EF4-FFF2-40B4-BE49-F238E27FC236}">
                <a16:creationId xmlns:a16="http://schemas.microsoft.com/office/drawing/2014/main" id="{125E4CE8-9923-F139-BA73-EF199DA3F3AD}"/>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a:solidFill>
                  <a:schemeClr val="bg1"/>
                </a:solidFill>
                <a:latin typeface="Helvetica" pitchFamily="2" charset="0"/>
              </a:rPr>
              <a:t>ARE REAL NETWORKS LIKE RANDOM GRAPHS?</a:t>
            </a:r>
          </a:p>
        </p:txBody>
      </p:sp>
      <p:sp>
        <p:nvSpPr>
          <p:cNvPr id="112644" name="TextBox 3">
            <a:extLst>
              <a:ext uri="{FF2B5EF4-FFF2-40B4-BE49-F238E27FC236}">
                <a16:creationId xmlns:a16="http://schemas.microsoft.com/office/drawing/2014/main" id="{F7C86B16-2397-A6CF-3562-0787B0B0ABE2}"/>
              </a:ext>
            </a:extLst>
          </p:cNvPr>
          <p:cNvSpPr txBox="1">
            <a:spLocks noChangeArrowheads="1"/>
          </p:cNvSpPr>
          <p:nvPr/>
        </p:nvSpPr>
        <p:spPr bwMode="auto">
          <a:xfrm>
            <a:off x="6375400" y="5972175"/>
            <a:ext cx="269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900" b="1">
                <a:solidFill>
                  <a:srgbClr val="A6A6A6"/>
                </a:solidFill>
                <a:latin typeface="Helvetica" pitchFamily="2" charset="0"/>
              </a:rPr>
              <a:t>Network Science: Random Graphs </a:t>
            </a:r>
            <a:endParaRPr lang="en-US" altLang="en-US" sz="600" i="1">
              <a:solidFill>
                <a:srgbClr val="A6A6A6"/>
              </a:solidFill>
              <a:latin typeface="Helvetica" pitchFamily="2" charset="0"/>
            </a:endParaRPr>
          </a:p>
        </p:txBody>
      </p:sp>
      <p:sp>
        <p:nvSpPr>
          <p:cNvPr id="2" name="TextBox 1">
            <a:extLst>
              <a:ext uri="{FF2B5EF4-FFF2-40B4-BE49-F238E27FC236}">
                <a16:creationId xmlns:a16="http://schemas.microsoft.com/office/drawing/2014/main" id="{F1987586-CD1D-C923-532A-36B9A1A5A395}"/>
              </a:ext>
            </a:extLst>
          </p:cNvPr>
          <p:cNvSpPr txBox="1"/>
          <p:nvPr/>
        </p:nvSpPr>
        <p:spPr>
          <a:xfrm>
            <a:off x="3908998" y="3730111"/>
            <a:ext cx="1326004" cy="369332"/>
          </a:xfrm>
          <a:prstGeom prst="rect">
            <a:avLst/>
          </a:prstGeom>
          <a:noFill/>
        </p:spPr>
        <p:txBody>
          <a:bodyPr wrap="none" rtlCol="0">
            <a:spAutoFit/>
          </a:bodyPr>
          <a:lstStyle/>
          <a:p>
            <a:r>
              <a:rPr lang="en-US" dirty="0" err="1">
                <a:solidFill>
                  <a:srgbClr val="FF0000"/>
                </a:solidFill>
              </a:rPr>
              <a:t>logN</a:t>
            </a:r>
            <a:r>
              <a:rPr lang="en-US" dirty="0">
                <a:solidFill>
                  <a:srgbClr val="FF0000"/>
                </a:solidFill>
              </a:rPr>
              <a:t>/log&lt;k&gt;</a:t>
            </a:r>
          </a:p>
        </p:txBody>
      </p:sp>
    </p:spTree>
    <p:extLst>
      <p:ext uri="{BB962C8B-B14F-4D97-AF65-F5344CB8AC3E}">
        <p14:creationId xmlns:p14="http://schemas.microsoft.com/office/powerpoint/2010/main" val="1814873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ubtitle 2">
            <a:extLst>
              <a:ext uri="{FF2B5EF4-FFF2-40B4-BE49-F238E27FC236}">
                <a16:creationId xmlns:a16="http://schemas.microsoft.com/office/drawing/2014/main" id="{10ED31FD-F9D5-A3AD-4F4E-8CF29D1CFA13}"/>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dirty="0">
                <a:solidFill>
                  <a:schemeClr val="bg1"/>
                </a:solidFill>
                <a:latin typeface="Helvetica" pitchFamily="2" charset="0"/>
              </a:rPr>
              <a:t>Global Clustering Coefficient</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410A5EF-B968-DE7E-6BD7-947208A5BD81}"/>
                  </a:ext>
                </a:extLst>
              </p:cNvPr>
              <p:cNvSpPr txBox="1"/>
              <p:nvPr/>
            </p:nvSpPr>
            <p:spPr>
              <a:xfrm>
                <a:off x="328616" y="1771650"/>
                <a:ext cx="7300913" cy="4708981"/>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global clustering coefficient of a random graph generated by </a:t>
                </a:r>
                <a14:m>
                  <m:oMath xmlns:m="http://schemas.openxmlformats.org/officeDocument/2006/math">
                    <m:r>
                      <a:rPr lang="en-US" sz="2000" i="1" dirty="0" smtClean="0">
                        <a:latin typeface="Cambria Math" panose="02040503050406030204" pitchFamily="18" charset="0"/>
                      </a:rPr>
                      <m:t>𝐺</m:t>
                    </m:r>
                    <m:r>
                      <a:rPr lang="en-US" sz="2000" i="1" dirty="0" smtClean="0">
                        <a:latin typeface="Cambria Math" panose="02040503050406030204" pitchFamily="18" charset="0"/>
                      </a:rPr>
                      <m:t>(</m:t>
                    </m:r>
                    <m:r>
                      <a:rPr lang="en-US" sz="2000" i="1" dirty="0" smtClean="0">
                        <a:latin typeface="Cambria Math" panose="02040503050406030204" pitchFamily="18" charset="0"/>
                      </a:rPr>
                      <m:t>𝑛</m:t>
                    </m:r>
                    <m:r>
                      <a:rPr lang="en-US" sz="2000" i="1" dirty="0" smtClean="0">
                        <a:latin typeface="Cambria Math" panose="02040503050406030204" pitchFamily="18" charset="0"/>
                      </a:rPr>
                      <m:t>, </m:t>
                    </m:r>
                    <m:r>
                      <a:rPr lang="en-US" sz="2000" i="1" dirty="0">
                        <a:latin typeface="Cambria Math" panose="02040503050406030204" pitchFamily="18" charset="0"/>
                      </a:rPr>
                      <m:t>𝑝</m:t>
                    </m:r>
                    <m:r>
                      <a:rPr lang="en-US" sz="2000" i="1" dirty="0">
                        <a:latin typeface="Cambria Math" panose="02040503050406030204" pitchFamily="18" charset="0"/>
                      </a:rPr>
                      <m:t>)</m:t>
                    </m:r>
                  </m:oMath>
                </a14:m>
                <a:r>
                  <a:rPr lang="en-US" sz="2000" dirty="0">
                    <a:latin typeface="Arial" panose="020B0604020202020204" pitchFamily="34" charset="0"/>
                    <a:cs typeface="Arial" panose="020B0604020202020204" pitchFamily="34" charset="0"/>
                  </a:rPr>
                  <a:t> is </a:t>
                </a:r>
                <a14:m>
                  <m:oMath xmlns:m="http://schemas.openxmlformats.org/officeDocument/2006/math">
                    <m:r>
                      <a:rPr lang="en-US" sz="2000" i="1" dirty="0" smtClean="0">
                        <a:latin typeface="Cambria Math" panose="02040503050406030204" pitchFamily="18" charset="0"/>
                      </a:rPr>
                      <m:t>𝑝</m:t>
                    </m:r>
                  </m:oMath>
                </a14:m>
                <a:r>
                  <a:rPr lang="en-US" sz="2000" i="1" dirty="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a:p>
                <a:pPr marL="0" indent="0">
                  <a:buNone/>
                </a:pPr>
                <a:endParaRPr lang="en-US" sz="2000" b="1"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The global clustering coefficient defines the probability of two neighbors of the same node being connected. </a:t>
                </a:r>
              </a:p>
              <a:p>
                <a:pPr marL="342900" indent="-342900">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In a random graph, for any two nodes, this probability is the same</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Equal to the generation probability </a:t>
                </a:r>
                <a14:m>
                  <m:oMath xmlns:m="http://schemas.openxmlformats.org/officeDocument/2006/math">
                    <m:r>
                      <a:rPr lang="en-US" sz="2000" i="1" dirty="0" smtClean="0">
                        <a:latin typeface="Cambria Math" panose="02040503050406030204" pitchFamily="18" charset="0"/>
                      </a:rPr>
                      <m:t>𝑝</m:t>
                    </m:r>
                    <m:r>
                      <a:rPr lang="en-US" sz="2000" i="1" dirty="0" smtClean="0">
                        <a:latin typeface="Cambria Math" panose="02040503050406030204" pitchFamily="18" charset="0"/>
                      </a:rPr>
                      <m:t> </m:t>
                    </m:r>
                  </m:oMath>
                </a14:m>
                <a:r>
                  <a:rPr lang="en-US" sz="2000" dirty="0">
                    <a:latin typeface="Arial" panose="020B0604020202020204" pitchFamily="34" charset="0"/>
                    <a:cs typeface="Arial" panose="020B0604020202020204" pitchFamily="34" charset="0"/>
                  </a:rPr>
                  <a:t>that determines the probability of two nodes getting connected</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14:m>
                  <m:oMath xmlns:m="http://schemas.openxmlformats.org/officeDocument/2006/math">
                    <m:r>
                      <a:rPr lang="en-US" sz="2000" i="1" dirty="0" smtClean="0">
                        <a:latin typeface="Cambria Math" panose="02040503050406030204" pitchFamily="18" charset="0"/>
                      </a:rPr>
                      <m:t>𝑝</m:t>
                    </m:r>
                  </m:oMath>
                </a14:m>
                <a:r>
                  <a:rPr lang="en-US" sz="2000" i="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dirty="0"/>
                  <a:t>≈</a:t>
                </a:r>
                <a:r>
                  <a:rPr lang="en-US" sz="2000" dirty="0">
                    <a:latin typeface="Arial" panose="020B0604020202020204" pitchFamily="34" charset="0"/>
                    <a:cs typeface="Arial" panose="020B0604020202020204" pitchFamily="34" charset="0"/>
                  </a:rPr>
                  <a:t> &lt;k&gt; / N , where &lt;k&gt; is average degree and N is number of nodes.</a:t>
                </a:r>
                <a:endParaRPr lang="en-US" sz="2000" i="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D410A5EF-B968-DE7E-6BD7-947208A5BD81}"/>
                  </a:ext>
                </a:extLst>
              </p:cNvPr>
              <p:cNvSpPr txBox="1">
                <a:spLocks noRot="1" noChangeAspect="1" noMove="1" noResize="1" noEditPoints="1" noAdjustHandles="1" noChangeArrowheads="1" noChangeShapeType="1" noTextEdit="1"/>
              </p:cNvSpPr>
              <p:nvPr/>
            </p:nvSpPr>
            <p:spPr>
              <a:xfrm>
                <a:off x="328616" y="1771650"/>
                <a:ext cx="7300913" cy="4708981"/>
              </a:xfrm>
              <a:prstGeom prst="rect">
                <a:avLst/>
              </a:prstGeom>
              <a:blipFill>
                <a:blip r:embed="rId3"/>
                <a:stretch>
                  <a:fillRect l="-868" t="-806" r="-1563"/>
                </a:stretch>
              </a:blipFill>
            </p:spPr>
            <p:txBody>
              <a:bodyPr/>
              <a:lstStyle/>
              <a:p>
                <a:r>
                  <a:rPr lang="en-US">
                    <a:noFill/>
                  </a:rPr>
                  <a:t> </a:t>
                </a:r>
              </a:p>
            </p:txBody>
          </p:sp>
        </mc:Fallback>
      </mc:AlternateContent>
    </p:spTree>
    <p:extLst>
      <p:ext uri="{BB962C8B-B14F-4D97-AF65-F5344CB8AC3E}">
        <p14:creationId xmlns:p14="http://schemas.microsoft.com/office/powerpoint/2010/main" val="1170803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ubtitle 2">
            <a:extLst>
              <a:ext uri="{FF2B5EF4-FFF2-40B4-BE49-F238E27FC236}">
                <a16:creationId xmlns:a16="http://schemas.microsoft.com/office/drawing/2014/main" id="{10ED31FD-F9D5-A3AD-4F4E-8CF29D1CFA13}"/>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dirty="0">
                <a:solidFill>
                  <a:schemeClr val="bg1"/>
                </a:solidFill>
                <a:latin typeface="Helvetica" pitchFamily="2" charset="0"/>
              </a:rPr>
              <a:t>Global Clustering Coefficient</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D410A5EF-B968-DE7E-6BD7-947208A5BD81}"/>
                  </a:ext>
                </a:extLst>
              </p:cNvPr>
              <p:cNvSpPr txBox="1"/>
              <p:nvPr/>
            </p:nvSpPr>
            <p:spPr>
              <a:xfrm>
                <a:off x="328616" y="1771650"/>
                <a:ext cx="7300913" cy="524759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global clustering coefficient of a random graph generated by </a:t>
                </a:r>
                <a14:m>
                  <m:oMath xmlns:m="http://schemas.openxmlformats.org/officeDocument/2006/math">
                    <m:r>
                      <a:rPr lang="en-US" sz="2000" i="1" dirty="0" smtClean="0">
                        <a:latin typeface="Cambria Math" panose="02040503050406030204" pitchFamily="18" charset="0"/>
                      </a:rPr>
                      <m:t>𝐺</m:t>
                    </m:r>
                    <m:r>
                      <a:rPr lang="en-US" sz="2000" i="1" dirty="0" smtClean="0">
                        <a:latin typeface="Cambria Math" panose="02040503050406030204" pitchFamily="18" charset="0"/>
                      </a:rPr>
                      <m:t>(</m:t>
                    </m:r>
                    <m:r>
                      <a:rPr lang="en-US" sz="2000" i="1" dirty="0" smtClean="0">
                        <a:latin typeface="Cambria Math" panose="02040503050406030204" pitchFamily="18" charset="0"/>
                      </a:rPr>
                      <m:t>𝑛</m:t>
                    </m:r>
                    <m:r>
                      <a:rPr lang="en-US" sz="2000" i="1" dirty="0" smtClean="0">
                        <a:latin typeface="Cambria Math" panose="02040503050406030204" pitchFamily="18" charset="0"/>
                      </a:rPr>
                      <m:t>, </m:t>
                    </m:r>
                    <m:r>
                      <a:rPr lang="en-US" sz="2000" i="1" dirty="0">
                        <a:latin typeface="Cambria Math" panose="02040503050406030204" pitchFamily="18" charset="0"/>
                      </a:rPr>
                      <m:t>𝑝</m:t>
                    </m:r>
                    <m:r>
                      <a:rPr lang="en-US" sz="2000" i="1" dirty="0">
                        <a:latin typeface="Cambria Math" panose="02040503050406030204" pitchFamily="18" charset="0"/>
                      </a:rPr>
                      <m:t>)</m:t>
                    </m:r>
                  </m:oMath>
                </a14:m>
                <a:r>
                  <a:rPr lang="en-US" sz="2000" dirty="0">
                    <a:latin typeface="Arial" panose="020B0604020202020204" pitchFamily="34" charset="0"/>
                    <a:cs typeface="Arial" panose="020B0604020202020204" pitchFamily="34" charset="0"/>
                  </a:rPr>
                  <a:t> is </a:t>
                </a:r>
                <a14:m>
                  <m:oMath xmlns:m="http://schemas.openxmlformats.org/officeDocument/2006/math">
                    <m:r>
                      <a:rPr lang="en-US" sz="2000" i="1" dirty="0" smtClean="0">
                        <a:latin typeface="Cambria Math" panose="02040503050406030204" pitchFamily="18" charset="0"/>
                      </a:rPr>
                      <m:t>𝑝</m:t>
                    </m:r>
                  </m:oMath>
                </a14:m>
                <a:r>
                  <a:rPr lang="en-US" sz="2000" i="1" dirty="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14:m>
                  <m:oMath xmlns:m="http://schemas.openxmlformats.org/officeDocument/2006/math">
                    <m:r>
                      <a:rPr lang="en-US" sz="2000" i="1" dirty="0" smtClean="0">
                        <a:latin typeface="Cambria Math" panose="02040503050406030204" pitchFamily="18" charset="0"/>
                      </a:rPr>
                      <m:t>𝑝</m:t>
                    </m:r>
                  </m:oMath>
                </a14:m>
                <a:r>
                  <a:rPr lang="en-US" sz="2000" i="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dirty="0"/>
                  <a:t>≈</a:t>
                </a:r>
                <a:r>
                  <a:rPr lang="en-US" sz="2000" dirty="0">
                    <a:latin typeface="Arial" panose="020B0604020202020204" pitchFamily="34" charset="0"/>
                    <a:cs typeface="Arial" panose="020B0604020202020204" pitchFamily="34" charset="0"/>
                  </a:rPr>
                  <a:t> &lt;k&gt; / N , where &lt;k&gt; is average degree and N is number of nodes.</a:t>
                </a:r>
                <a:endParaRPr lang="en-US" sz="2000" i="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N*(N-1)*p = L (links)</a:t>
                </a:r>
              </a:p>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2*L = total degree </a:t>
                </a:r>
              </a:p>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2*L/N = &lt;k&gt; average degree</a:t>
                </a:r>
              </a:p>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N*(N-1)*p * 2 / N = &lt;k&gt;</a:t>
                </a:r>
              </a:p>
              <a:p>
                <a:pPr marL="34290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(N-1)*2*p = &lt;k&gt;</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p = &lt;k&gt;/((N-1)*2) ≈ &lt;k&gt; / N</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mc:Choice>
        <mc:Fallback>
          <p:sp>
            <p:nvSpPr>
              <p:cNvPr id="2" name="TextBox 1">
                <a:extLst>
                  <a:ext uri="{FF2B5EF4-FFF2-40B4-BE49-F238E27FC236}">
                    <a16:creationId xmlns:a16="http://schemas.microsoft.com/office/drawing/2014/main" id="{D410A5EF-B968-DE7E-6BD7-947208A5BD81}"/>
                  </a:ext>
                </a:extLst>
              </p:cNvPr>
              <p:cNvSpPr txBox="1">
                <a:spLocks noRot="1" noChangeAspect="1" noMove="1" noResize="1" noEditPoints="1" noAdjustHandles="1" noChangeArrowheads="1" noChangeShapeType="1" noTextEdit="1"/>
              </p:cNvSpPr>
              <p:nvPr/>
            </p:nvSpPr>
            <p:spPr>
              <a:xfrm>
                <a:off x="328616" y="1771650"/>
                <a:ext cx="7300913" cy="5247590"/>
              </a:xfrm>
              <a:prstGeom prst="rect">
                <a:avLst/>
              </a:prstGeom>
              <a:blipFill>
                <a:blip r:embed="rId3"/>
                <a:stretch>
                  <a:fillRect l="-868" t="-725" r="-1042"/>
                </a:stretch>
              </a:blipFill>
            </p:spPr>
            <p:txBody>
              <a:bodyPr/>
              <a:lstStyle/>
              <a:p>
                <a:r>
                  <a:rPr lang="en-US">
                    <a:noFill/>
                  </a:rPr>
                  <a:t> </a:t>
                </a:r>
              </a:p>
            </p:txBody>
          </p:sp>
        </mc:Fallback>
      </mc:AlternateContent>
    </p:spTree>
    <p:extLst>
      <p:ext uri="{BB962C8B-B14F-4D97-AF65-F5344CB8AC3E}">
        <p14:creationId xmlns:p14="http://schemas.microsoft.com/office/powerpoint/2010/main" val="245034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checkerboard(across)">
                                      <p:cBhvr>
                                        <p:cTn id="7" dur="500"/>
                                        <p:tgtEl>
                                          <p:spTgt spid="2">
                                            <p:txEl>
                                              <p:pRg st="5" end="5"/>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checkerboard(across)">
                                      <p:cBhvr>
                                        <p:cTn id="10" dur="500"/>
                                        <p:tgtEl>
                                          <p:spTgt spid="2">
                                            <p:txEl>
                                              <p:pRg st="6" end="6"/>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checkerboard(across)">
                                      <p:cBhvr>
                                        <p:cTn id="13" dur="500"/>
                                        <p:tgtEl>
                                          <p:spTgt spid="2">
                                            <p:txEl>
                                              <p:pRg st="7" end="7"/>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Effect transition="in" filter="checkerboard(across)">
                                      <p:cBhvr>
                                        <p:cTn id="16" dur="500"/>
                                        <p:tgtEl>
                                          <p:spTgt spid="2">
                                            <p:txEl>
                                              <p:pRg st="8" end="8"/>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animEffect transition="in" filter="checkerboard(across)">
                                      <p:cBhvr>
                                        <p:cTn id="19" dur="500"/>
                                        <p:tgtEl>
                                          <p:spTgt spid="2">
                                            <p:txEl>
                                              <p:pRg st="9" end="9"/>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checkerboard(across)">
                                      <p:cBhvr>
                                        <p:cTn id="2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1027">
            <a:extLst>
              <a:ext uri="{FF2B5EF4-FFF2-40B4-BE49-F238E27FC236}">
                <a16:creationId xmlns:a16="http://schemas.microsoft.com/office/drawing/2014/main" id="{C3B01315-E83C-CBFA-3127-302D9C9FD11A}"/>
              </a:ext>
            </a:extLst>
          </p:cNvPr>
          <p:cNvSpPr txBox="1">
            <a:spLocks noChangeArrowheads="1"/>
          </p:cNvSpPr>
          <p:nvPr/>
        </p:nvSpPr>
        <p:spPr bwMode="auto">
          <a:xfrm>
            <a:off x="298450" y="1366838"/>
            <a:ext cx="8458200" cy="504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lnSpc>
                <a:spcPct val="120000"/>
              </a:lnSpc>
              <a:spcBef>
                <a:spcPct val="0"/>
              </a:spcBef>
              <a:buFontTx/>
              <a:buNone/>
            </a:pPr>
            <a:r>
              <a:rPr lang="en-US" altLang="en-US" sz="1800" dirty="0">
                <a:latin typeface="Arial" panose="020B0604020202020204" pitchFamily="34" charset="0"/>
                <a:cs typeface="Arial" panose="020B0604020202020204" pitchFamily="34" charset="0"/>
              </a:rPr>
              <a:t>As quantitative data about real networks became available, we can</a:t>
            </a:r>
          </a:p>
          <a:p>
            <a:pPr eaLnBrk="1" hangingPunct="1">
              <a:lnSpc>
                <a:spcPct val="120000"/>
              </a:lnSpc>
              <a:spcBef>
                <a:spcPct val="0"/>
              </a:spcBef>
              <a:buFontTx/>
              <a:buNone/>
            </a:pPr>
            <a:r>
              <a:rPr lang="en-US" altLang="en-US" sz="1800" dirty="0">
                <a:latin typeface="Arial" panose="020B0604020202020204" pitchFamily="34" charset="0"/>
                <a:cs typeface="Arial" panose="020B0604020202020204" pitchFamily="34" charset="0"/>
              </a:rPr>
              <a:t>compare their topology with the predictions of random graph theory.</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r>
              <a:rPr lang="en-US" altLang="en-US" sz="1800" dirty="0">
                <a:latin typeface="Arial" panose="020B0604020202020204" pitchFamily="34" charset="0"/>
                <a:cs typeface="Arial" panose="020B0604020202020204" pitchFamily="34" charset="0"/>
              </a:rPr>
              <a:t>Note that once we have  N (number of nodes) and  &lt;k&gt; (average degree) for a random network, from it we can derive every measurable property. </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r>
              <a:rPr lang="en-US" altLang="en-US" sz="1800" u="sng" dirty="0">
                <a:latin typeface="Arial" panose="020B0604020202020204" pitchFamily="34" charset="0"/>
                <a:cs typeface="Arial" panose="020B0604020202020204" pitchFamily="34" charset="0"/>
              </a:rPr>
              <a:t>Average path length:</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r>
              <a:rPr lang="en-US" altLang="en-US" sz="1800" u="sng" dirty="0">
                <a:latin typeface="Arial" panose="020B0604020202020204" pitchFamily="34" charset="0"/>
                <a:cs typeface="Arial" panose="020B0604020202020204" pitchFamily="34" charset="0"/>
              </a:rPr>
              <a:t>Clustering Coefficient: </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r>
              <a:rPr lang="en-US" altLang="en-US" sz="1800" u="sng" dirty="0">
                <a:latin typeface="Arial" panose="020B0604020202020204" pitchFamily="34" charset="0"/>
                <a:cs typeface="Arial" panose="020B0604020202020204" pitchFamily="34" charset="0"/>
              </a:rPr>
              <a:t>Degree Distribution:</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p:txBody>
      </p:sp>
      <p:sp>
        <p:nvSpPr>
          <p:cNvPr id="112643" name="Subtitle 2">
            <a:extLst>
              <a:ext uri="{FF2B5EF4-FFF2-40B4-BE49-F238E27FC236}">
                <a16:creationId xmlns:a16="http://schemas.microsoft.com/office/drawing/2014/main" id="{125E4CE8-9923-F139-BA73-EF199DA3F3AD}"/>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a:solidFill>
                  <a:schemeClr val="bg1"/>
                </a:solidFill>
                <a:latin typeface="Helvetica" pitchFamily="2" charset="0"/>
              </a:rPr>
              <a:t>ARE REAL NETWORKS LIKE RANDOM GRAPHS?</a:t>
            </a:r>
          </a:p>
        </p:txBody>
      </p:sp>
      <p:sp>
        <p:nvSpPr>
          <p:cNvPr id="112644" name="TextBox 3">
            <a:extLst>
              <a:ext uri="{FF2B5EF4-FFF2-40B4-BE49-F238E27FC236}">
                <a16:creationId xmlns:a16="http://schemas.microsoft.com/office/drawing/2014/main" id="{F7C86B16-2397-A6CF-3562-0787B0B0ABE2}"/>
              </a:ext>
            </a:extLst>
          </p:cNvPr>
          <p:cNvSpPr txBox="1">
            <a:spLocks noChangeArrowheads="1"/>
          </p:cNvSpPr>
          <p:nvPr/>
        </p:nvSpPr>
        <p:spPr bwMode="auto">
          <a:xfrm>
            <a:off x="6375400" y="5972175"/>
            <a:ext cx="269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900" b="1">
                <a:solidFill>
                  <a:srgbClr val="A6A6A6"/>
                </a:solidFill>
                <a:latin typeface="Helvetica" pitchFamily="2" charset="0"/>
              </a:rPr>
              <a:t>Network Science: Random Graphs </a:t>
            </a:r>
            <a:endParaRPr lang="en-US" altLang="en-US" sz="600" i="1">
              <a:solidFill>
                <a:srgbClr val="A6A6A6"/>
              </a:solidFill>
              <a:latin typeface="Helvetica" pitchFamily="2" charset="0"/>
            </a:endParaRPr>
          </a:p>
        </p:txBody>
      </p:sp>
      <p:graphicFrame>
        <p:nvGraphicFramePr>
          <p:cNvPr id="7" name="Object 5">
            <a:extLst>
              <a:ext uri="{FF2B5EF4-FFF2-40B4-BE49-F238E27FC236}">
                <a16:creationId xmlns:a16="http://schemas.microsoft.com/office/drawing/2014/main" id="{2E03E5E5-962A-E65D-F18E-E95B07A6050E}"/>
              </a:ext>
            </a:extLst>
          </p:cNvPr>
          <p:cNvGraphicFramePr>
            <a:graphicFrameLocks noChangeAspect="1"/>
          </p:cNvGraphicFramePr>
          <p:nvPr>
            <p:extLst>
              <p:ext uri="{D42A27DB-BD31-4B8C-83A1-F6EECF244321}">
                <p14:modId xmlns:p14="http://schemas.microsoft.com/office/powerpoint/2010/main" val="307576501"/>
              </p:ext>
            </p:extLst>
          </p:nvPr>
        </p:nvGraphicFramePr>
        <p:xfrm>
          <a:off x="3951860" y="5580064"/>
          <a:ext cx="1739900" cy="536575"/>
        </p:xfrm>
        <a:graphic>
          <a:graphicData uri="http://schemas.openxmlformats.org/presentationml/2006/ole">
            <mc:AlternateContent xmlns:mc="http://schemas.openxmlformats.org/markup-compatibility/2006">
              <mc:Choice xmlns:v="urn:schemas-microsoft-com:vml" Requires="v">
                <p:oleObj name="Equation" r:id="rId2" imgW="1168400" imgH="393700" progId="Equation.3">
                  <p:embed/>
                </p:oleObj>
              </mc:Choice>
              <mc:Fallback>
                <p:oleObj name="Equation" r:id="rId2" imgW="1168400" imgH="393700" progId="Equation.3">
                  <p:embed/>
                  <p:pic>
                    <p:nvPicPr>
                      <p:cNvPr id="7" name="Object 5">
                        <a:extLst>
                          <a:ext uri="{FF2B5EF4-FFF2-40B4-BE49-F238E27FC236}">
                            <a16:creationId xmlns:a16="http://schemas.microsoft.com/office/drawing/2014/main" id="{2E03E5E5-962A-E65D-F18E-E95B07A60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860" y="5580064"/>
                        <a:ext cx="17399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F1987586-CD1D-C923-532A-36B9A1A5A395}"/>
              </a:ext>
            </a:extLst>
          </p:cNvPr>
          <p:cNvSpPr txBox="1"/>
          <p:nvPr/>
        </p:nvSpPr>
        <p:spPr>
          <a:xfrm>
            <a:off x="3908998" y="3730111"/>
            <a:ext cx="1326004" cy="369332"/>
          </a:xfrm>
          <a:prstGeom prst="rect">
            <a:avLst/>
          </a:prstGeom>
          <a:noFill/>
        </p:spPr>
        <p:txBody>
          <a:bodyPr wrap="none" rtlCol="0">
            <a:spAutoFit/>
          </a:bodyPr>
          <a:lstStyle/>
          <a:p>
            <a:r>
              <a:rPr lang="en-US" dirty="0" err="1"/>
              <a:t>logN</a:t>
            </a:r>
            <a:r>
              <a:rPr lang="en-US" dirty="0"/>
              <a:t>/log&lt;k&gt;</a:t>
            </a:r>
          </a:p>
        </p:txBody>
      </p:sp>
      <p:sp>
        <p:nvSpPr>
          <p:cNvPr id="3" name="TextBox 2">
            <a:extLst>
              <a:ext uri="{FF2B5EF4-FFF2-40B4-BE49-F238E27FC236}">
                <a16:creationId xmlns:a16="http://schemas.microsoft.com/office/drawing/2014/main" id="{B7C73CD8-6284-A2D1-6CF9-E9DF8A5FA6C9}"/>
              </a:ext>
            </a:extLst>
          </p:cNvPr>
          <p:cNvSpPr txBox="1"/>
          <p:nvPr/>
        </p:nvSpPr>
        <p:spPr>
          <a:xfrm>
            <a:off x="3908998" y="4688168"/>
            <a:ext cx="1279517" cy="369332"/>
          </a:xfrm>
          <a:prstGeom prst="rect">
            <a:avLst/>
          </a:prstGeom>
          <a:noFill/>
        </p:spPr>
        <p:txBody>
          <a:bodyPr wrap="none" rtlCol="0">
            <a:spAutoFit/>
          </a:bodyPr>
          <a:lstStyle/>
          <a:p>
            <a:r>
              <a:rPr lang="en-US" dirty="0">
                <a:solidFill>
                  <a:srgbClr val="FF0000"/>
                </a:solidFill>
              </a:rPr>
              <a:t>p </a:t>
            </a:r>
            <a:r>
              <a:rPr lang="en-US" b="0" i="0" dirty="0">
                <a:solidFill>
                  <a:srgbClr val="FF0000"/>
                </a:solidFill>
                <a:effectLst/>
                <a:latin typeface="Roboto" panose="02000000000000000000" pitchFamily="2" charset="0"/>
              </a:rPr>
              <a:t>≈ </a:t>
            </a:r>
            <a:r>
              <a:rPr lang="en-US" dirty="0">
                <a:solidFill>
                  <a:srgbClr val="FF0000"/>
                </a:solidFill>
              </a:rPr>
              <a:t>&lt;k&gt; / 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58A3B9-625B-4CEC-3E93-41BF8838036C}"/>
              </a:ext>
            </a:extLst>
          </p:cNvPr>
          <p:cNvSpPr txBox="1">
            <a:spLocks/>
          </p:cNvSpPr>
          <p:nvPr/>
        </p:nvSpPr>
        <p:spPr>
          <a:xfrm>
            <a:off x="1981200" y="3886200"/>
            <a:ext cx="6858000" cy="2438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3200">
                <a:latin typeface="Arial" panose="020B0604020202020204" pitchFamily="34" charset="0"/>
                <a:cs typeface="Arial" panose="020B0604020202020204" pitchFamily="34" charset="0"/>
              </a:rPr>
              <a:t>Regular graphs</a:t>
            </a:r>
          </a:p>
          <a:p>
            <a:pPr marL="0" indent="0" algn="r">
              <a:buFont typeface="Arial" panose="020B0604020202020204" pitchFamily="34" charset="0"/>
              <a:buNone/>
            </a:pPr>
            <a:r>
              <a:rPr lang="en-US" sz="3200">
                <a:latin typeface="Arial" panose="020B0604020202020204" pitchFamily="34" charset="0"/>
                <a:cs typeface="Arial" panose="020B0604020202020204" pitchFamily="34" charset="0"/>
              </a:rPr>
              <a:t>Random graphs</a:t>
            </a:r>
          </a:p>
          <a:p>
            <a:pPr marL="0" indent="0" algn="r">
              <a:buFont typeface="Arial" panose="020B0604020202020204" pitchFamily="34" charset="0"/>
              <a:buNone/>
            </a:pPr>
            <a:r>
              <a:rPr lang="en-US" sz="3200">
                <a:latin typeface="Arial" panose="020B0604020202020204" pitchFamily="34" charset="0"/>
                <a:cs typeface="Arial" panose="020B0604020202020204" pitchFamily="34" charset="0"/>
              </a:rPr>
              <a:t>Small-World Model</a:t>
            </a:r>
          </a:p>
          <a:p>
            <a:pPr marL="0" indent="0" algn="r">
              <a:buFont typeface="Arial" panose="020B0604020202020204" pitchFamily="34" charset="0"/>
              <a:buNone/>
            </a:pPr>
            <a:r>
              <a:rPr lang="en-US" sz="3200">
                <a:latin typeface="Arial" panose="020B0604020202020204" pitchFamily="34" charset="0"/>
                <a:cs typeface="Arial" panose="020B0604020202020204" pitchFamily="34" charset="0"/>
              </a:rPr>
              <a:t>Preferential Attachment</a:t>
            </a:r>
            <a:endParaRPr lang="en-US" sz="3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26F4106E-5FF7-331B-5A03-40629490A7EF}"/>
              </a:ext>
            </a:extLst>
          </p:cNvPr>
          <p:cNvSpPr txBox="1">
            <a:spLocks/>
          </p:cNvSpPr>
          <p:nvPr/>
        </p:nvSpPr>
        <p:spPr>
          <a:xfrm>
            <a:off x="381000" y="934720"/>
            <a:ext cx="8458200" cy="2895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rial" panose="020B0604020202020204" pitchFamily="34" charset="0"/>
                <a:cs typeface="Arial" panose="020B0604020202020204" pitchFamily="34" charset="0"/>
              </a:rPr>
              <a:t>Network Models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301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053" descr="fit_diam_er">
            <a:extLst>
              <a:ext uri="{FF2B5EF4-FFF2-40B4-BE49-F238E27FC236}">
                <a16:creationId xmlns:a16="http://schemas.microsoft.com/office/drawing/2014/main" id="{F121F39C-DA56-A866-7CF9-69FADED57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630364"/>
            <a:ext cx="45720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10">
            <a:extLst>
              <a:ext uri="{FF2B5EF4-FFF2-40B4-BE49-F238E27FC236}">
                <a16:creationId xmlns:a16="http://schemas.microsoft.com/office/drawing/2014/main" id="{C3DA9B1F-5582-F192-1270-14C7E4563F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1288" y="4694239"/>
            <a:ext cx="138271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2055">
            <a:extLst>
              <a:ext uri="{FF2B5EF4-FFF2-40B4-BE49-F238E27FC236}">
                <a16:creationId xmlns:a16="http://schemas.microsoft.com/office/drawing/2014/main" id="{580D52C4-30DA-4BD0-033B-B042AFB935BA}"/>
              </a:ext>
            </a:extLst>
          </p:cNvPr>
          <p:cNvSpPr>
            <a:spLocks noChangeArrowheads="1"/>
          </p:cNvSpPr>
          <p:nvPr/>
        </p:nvSpPr>
        <p:spPr bwMode="auto">
          <a:xfrm>
            <a:off x="515938" y="4897438"/>
            <a:ext cx="77898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Real networks have short distances</a:t>
            </a:r>
          </a:p>
          <a:p>
            <a:pPr eaLnBrk="1" hangingPunct="1">
              <a:spcBef>
                <a:spcPct val="0"/>
              </a:spcBef>
              <a:buFontTx/>
              <a:buNone/>
            </a:pPr>
            <a:r>
              <a:rPr lang="en-US" altLang="en-US" sz="2000" dirty="0">
                <a:latin typeface="Arial" panose="020B0604020202020204" pitchFamily="34" charset="0"/>
                <a:cs typeface="Arial" panose="020B0604020202020204" pitchFamily="34" charset="0"/>
              </a:rPr>
              <a:t>like random graphs. </a:t>
            </a:r>
          </a:p>
        </p:txBody>
      </p:sp>
      <p:sp>
        <p:nvSpPr>
          <p:cNvPr id="113668" name="TextBox 8">
            <a:extLst>
              <a:ext uri="{FF2B5EF4-FFF2-40B4-BE49-F238E27FC236}">
                <a16:creationId xmlns:a16="http://schemas.microsoft.com/office/drawing/2014/main" id="{E0E45D65-220B-918B-69B0-E490474B7889}"/>
              </a:ext>
            </a:extLst>
          </p:cNvPr>
          <p:cNvSpPr txBox="1">
            <a:spLocks noChangeArrowheads="1"/>
          </p:cNvSpPr>
          <p:nvPr/>
        </p:nvSpPr>
        <p:spPr bwMode="auto">
          <a:xfrm>
            <a:off x="774701" y="1433514"/>
            <a:ext cx="18758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hu-HU" altLang="en-US" sz="2400" b="1" dirty="0" err="1">
                <a:solidFill>
                  <a:srgbClr val="FF0000"/>
                </a:solidFill>
                <a:latin typeface="Arial" panose="020B0604020202020204" pitchFamily="34" charset="0"/>
                <a:cs typeface="Arial" panose="020B0604020202020204" pitchFamily="34" charset="0"/>
              </a:rPr>
              <a:t>Prediction</a:t>
            </a:r>
            <a:r>
              <a:rPr lang="hu-HU" altLang="en-US" sz="2400" b="1" dirty="0">
                <a:solidFill>
                  <a:srgbClr val="FF0000"/>
                </a:solidFill>
                <a:latin typeface="Arial" panose="020B0604020202020204" pitchFamily="34" charset="0"/>
                <a:cs typeface="Arial" panose="020B0604020202020204" pitchFamily="34" charset="0"/>
              </a:rPr>
              <a:t>: </a:t>
            </a:r>
          </a:p>
        </p:txBody>
      </p:sp>
      <p:sp>
        <p:nvSpPr>
          <p:cNvPr id="113669" name="Subtitle 2">
            <a:extLst>
              <a:ext uri="{FF2B5EF4-FFF2-40B4-BE49-F238E27FC236}">
                <a16:creationId xmlns:a16="http://schemas.microsoft.com/office/drawing/2014/main" id="{EE11F23A-0D4D-310C-13C9-968B0198D325}"/>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a:solidFill>
                  <a:schemeClr val="bg1"/>
                </a:solidFill>
                <a:latin typeface="Helvetica" pitchFamily="2" charset="0"/>
              </a:rPr>
              <a:t>PATH LENGTHS IN REAL NETWORKS</a:t>
            </a:r>
          </a:p>
        </p:txBody>
      </p:sp>
      <p:sp>
        <p:nvSpPr>
          <p:cNvPr id="113670" name="TextBox 3">
            <a:extLst>
              <a:ext uri="{FF2B5EF4-FFF2-40B4-BE49-F238E27FC236}">
                <a16:creationId xmlns:a16="http://schemas.microsoft.com/office/drawing/2014/main" id="{84A7F75C-64DC-59CF-5174-61A3CD68FA86}"/>
              </a:ext>
            </a:extLst>
          </p:cNvPr>
          <p:cNvSpPr txBox="1">
            <a:spLocks noChangeArrowheads="1"/>
          </p:cNvSpPr>
          <p:nvPr/>
        </p:nvSpPr>
        <p:spPr bwMode="auto">
          <a:xfrm>
            <a:off x="6375400" y="5972175"/>
            <a:ext cx="269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900" b="1">
                <a:solidFill>
                  <a:srgbClr val="A6A6A6"/>
                </a:solidFill>
                <a:latin typeface="Helvetica" pitchFamily="2" charset="0"/>
              </a:rPr>
              <a:t>Network Science: Random Graphs </a:t>
            </a:r>
            <a:endParaRPr lang="en-US" altLang="en-US" sz="600" i="1">
              <a:solidFill>
                <a:srgbClr val="A6A6A6"/>
              </a:solidFill>
              <a:latin typeface="Helvetica" pitchFamily="2" charset="0"/>
            </a:endParaRPr>
          </a:p>
        </p:txBody>
      </p:sp>
      <p:sp>
        <p:nvSpPr>
          <p:cNvPr id="2" name="TextBox 1">
            <a:extLst>
              <a:ext uri="{FF2B5EF4-FFF2-40B4-BE49-F238E27FC236}">
                <a16:creationId xmlns:a16="http://schemas.microsoft.com/office/drawing/2014/main" id="{E05A6B8D-3575-E193-6632-10C36177D2CF}"/>
              </a:ext>
            </a:extLst>
          </p:cNvPr>
          <p:cNvSpPr txBox="1"/>
          <p:nvPr/>
        </p:nvSpPr>
        <p:spPr>
          <a:xfrm>
            <a:off x="774701" y="2733953"/>
            <a:ext cx="1326004" cy="369332"/>
          </a:xfrm>
          <a:prstGeom prst="rect">
            <a:avLst/>
          </a:prstGeom>
          <a:noFill/>
        </p:spPr>
        <p:txBody>
          <a:bodyPr wrap="none" rtlCol="0">
            <a:spAutoFit/>
          </a:bodyPr>
          <a:lstStyle/>
          <a:p>
            <a:r>
              <a:rPr lang="en-US" dirty="0" err="1"/>
              <a:t>logN</a:t>
            </a:r>
            <a:r>
              <a:rPr lang="en-US" dirty="0"/>
              <a:t>/log&lt;k&gt;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054" descr="fit_ccoef_er">
            <a:extLst>
              <a:ext uri="{FF2B5EF4-FFF2-40B4-BE49-F238E27FC236}">
                <a16:creationId xmlns:a16="http://schemas.microsoft.com/office/drawing/2014/main" id="{2DD733AC-D8CE-E2E3-742E-3AFFFA1F1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1" y="1625602"/>
            <a:ext cx="42068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Box 7">
            <a:extLst>
              <a:ext uri="{FF2B5EF4-FFF2-40B4-BE49-F238E27FC236}">
                <a16:creationId xmlns:a16="http://schemas.microsoft.com/office/drawing/2014/main" id="{50512278-0C6B-DE81-2147-A3637CC0EFA9}"/>
              </a:ext>
            </a:extLst>
          </p:cNvPr>
          <p:cNvSpPr txBox="1">
            <a:spLocks noChangeArrowheads="1"/>
          </p:cNvSpPr>
          <p:nvPr/>
        </p:nvSpPr>
        <p:spPr bwMode="auto">
          <a:xfrm>
            <a:off x="889001" y="1427164"/>
            <a:ext cx="18758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hu-HU" altLang="en-US" sz="2400" b="1">
                <a:solidFill>
                  <a:srgbClr val="FF0000"/>
                </a:solidFill>
                <a:latin typeface="Helvetica" pitchFamily="2" charset="0"/>
              </a:rPr>
              <a:t>Prediction: </a:t>
            </a:r>
          </a:p>
        </p:txBody>
      </p:sp>
      <p:pic>
        <p:nvPicPr>
          <p:cNvPr id="67590" name="Picture 9">
            <a:extLst>
              <a:ext uri="{FF2B5EF4-FFF2-40B4-BE49-F238E27FC236}">
                <a16:creationId xmlns:a16="http://schemas.microsoft.com/office/drawing/2014/main" id="{B69144CB-D872-49B0-09F7-488A7A9E6F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1234" y="4560888"/>
            <a:ext cx="16827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Rectangle 2055">
            <a:extLst>
              <a:ext uri="{FF2B5EF4-FFF2-40B4-BE49-F238E27FC236}">
                <a16:creationId xmlns:a16="http://schemas.microsoft.com/office/drawing/2014/main" id="{65A8467C-8337-4CD8-20F6-850AD79D3F6B}"/>
              </a:ext>
            </a:extLst>
          </p:cNvPr>
          <p:cNvSpPr>
            <a:spLocks noChangeArrowheads="1"/>
          </p:cNvSpPr>
          <p:nvPr/>
        </p:nvSpPr>
        <p:spPr bwMode="auto">
          <a:xfrm>
            <a:off x="465138" y="4995863"/>
            <a:ext cx="65833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000" i="1" dirty="0" err="1">
                <a:solidFill>
                  <a:srgbClr val="000000"/>
                </a:solidFill>
                <a:latin typeface="Arial" panose="020B0604020202020204" pitchFamily="34" charset="0"/>
                <a:cs typeface="Arial" panose="020B0604020202020204" pitchFamily="34" charset="0"/>
              </a:rPr>
              <a:t>C</a:t>
            </a:r>
            <a:r>
              <a:rPr lang="en-US" altLang="en-US" sz="2000" i="1" baseline="-25000" dirty="0" err="1">
                <a:solidFill>
                  <a:srgbClr val="000000"/>
                </a:solidFill>
                <a:latin typeface="Arial" panose="020B0604020202020204" pitchFamily="34" charset="0"/>
                <a:cs typeface="Arial" panose="020B0604020202020204" pitchFamily="34" charset="0"/>
              </a:rPr>
              <a:t>rand</a:t>
            </a:r>
            <a:r>
              <a:rPr lang="en-US" altLang="en-US" sz="2000" dirty="0">
                <a:solidFill>
                  <a:srgbClr val="000000"/>
                </a:solidFill>
                <a:latin typeface="Arial" panose="020B0604020202020204" pitchFamily="34" charset="0"/>
                <a:cs typeface="Arial" panose="020B0604020202020204" pitchFamily="34" charset="0"/>
              </a:rPr>
              <a:t> (Clustering Coefficient) underestimates with orders of magnitudes the clustering coefficient of real networks. </a:t>
            </a:r>
          </a:p>
        </p:txBody>
      </p:sp>
      <p:sp>
        <p:nvSpPr>
          <p:cNvPr id="114693" name="Subtitle 2">
            <a:extLst>
              <a:ext uri="{FF2B5EF4-FFF2-40B4-BE49-F238E27FC236}">
                <a16:creationId xmlns:a16="http://schemas.microsoft.com/office/drawing/2014/main" id="{4A2B4037-9165-70EC-1B9D-15DF1E8BDE83}"/>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a:solidFill>
                  <a:schemeClr val="bg1"/>
                </a:solidFill>
                <a:latin typeface="Helvetica" pitchFamily="2" charset="0"/>
              </a:rPr>
              <a:t>CLUSTERING COEFFICIENT</a:t>
            </a:r>
          </a:p>
        </p:txBody>
      </p:sp>
      <p:sp>
        <p:nvSpPr>
          <p:cNvPr id="114694" name="TextBox 3">
            <a:extLst>
              <a:ext uri="{FF2B5EF4-FFF2-40B4-BE49-F238E27FC236}">
                <a16:creationId xmlns:a16="http://schemas.microsoft.com/office/drawing/2014/main" id="{8CDA0F40-2458-313E-B535-0C4A8BD751D7}"/>
              </a:ext>
            </a:extLst>
          </p:cNvPr>
          <p:cNvSpPr txBox="1">
            <a:spLocks noChangeArrowheads="1"/>
          </p:cNvSpPr>
          <p:nvPr/>
        </p:nvSpPr>
        <p:spPr bwMode="auto">
          <a:xfrm>
            <a:off x="6375400" y="5972175"/>
            <a:ext cx="269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900" b="1">
                <a:solidFill>
                  <a:srgbClr val="A6A6A6"/>
                </a:solidFill>
                <a:latin typeface="Helvetica" pitchFamily="2" charset="0"/>
              </a:rPr>
              <a:t>Network Science: Random Graphs </a:t>
            </a:r>
            <a:endParaRPr lang="en-US" altLang="en-US" sz="600" i="1">
              <a:solidFill>
                <a:srgbClr val="A6A6A6"/>
              </a:solidFill>
              <a:latin typeface="Helvetica" pitchFamily="2" charset="0"/>
            </a:endParaRPr>
          </a:p>
        </p:txBody>
      </p:sp>
      <p:sp>
        <p:nvSpPr>
          <p:cNvPr id="2" name="TextBox 1">
            <a:extLst>
              <a:ext uri="{FF2B5EF4-FFF2-40B4-BE49-F238E27FC236}">
                <a16:creationId xmlns:a16="http://schemas.microsoft.com/office/drawing/2014/main" id="{4733AA86-8003-4924-B3AF-86521ADADC33}"/>
              </a:ext>
            </a:extLst>
          </p:cNvPr>
          <p:cNvSpPr txBox="1"/>
          <p:nvPr/>
        </p:nvSpPr>
        <p:spPr>
          <a:xfrm>
            <a:off x="694311" y="2716769"/>
            <a:ext cx="1279517" cy="369332"/>
          </a:xfrm>
          <a:prstGeom prst="rect">
            <a:avLst/>
          </a:prstGeom>
          <a:noFill/>
        </p:spPr>
        <p:txBody>
          <a:bodyPr wrap="none" rtlCol="0">
            <a:spAutoFit/>
          </a:bodyPr>
          <a:lstStyle/>
          <a:p>
            <a:r>
              <a:rPr lang="en-US" dirty="0"/>
              <a:t>p </a:t>
            </a:r>
            <a:r>
              <a:rPr lang="en-US" b="0" i="0" dirty="0">
                <a:solidFill>
                  <a:srgbClr val="202124"/>
                </a:solidFill>
                <a:effectLst/>
                <a:latin typeface="Roboto" panose="02000000000000000000" pitchFamily="2" charset="0"/>
              </a:rPr>
              <a:t>≈ </a:t>
            </a:r>
            <a:r>
              <a:rPr lang="en-US" dirty="0"/>
              <a:t>&lt;k&gt; / N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Box 8">
            <a:extLst>
              <a:ext uri="{FF2B5EF4-FFF2-40B4-BE49-F238E27FC236}">
                <a16:creationId xmlns:a16="http://schemas.microsoft.com/office/drawing/2014/main" id="{7E2FD0D7-DBF2-4FDD-3B85-F674552C816F}"/>
              </a:ext>
            </a:extLst>
          </p:cNvPr>
          <p:cNvSpPr txBox="1">
            <a:spLocks noChangeArrowheads="1"/>
          </p:cNvSpPr>
          <p:nvPr/>
        </p:nvSpPr>
        <p:spPr bwMode="auto">
          <a:xfrm>
            <a:off x="292101" y="1431926"/>
            <a:ext cx="18758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hu-HU" altLang="en-US" sz="2400" b="1" dirty="0" err="1">
                <a:solidFill>
                  <a:srgbClr val="FF0000"/>
                </a:solidFill>
                <a:latin typeface="Arial" panose="020B0604020202020204" pitchFamily="34" charset="0"/>
                <a:cs typeface="Arial" panose="020B0604020202020204" pitchFamily="34" charset="0"/>
              </a:rPr>
              <a:t>Prediction</a:t>
            </a:r>
            <a:r>
              <a:rPr lang="hu-HU" altLang="en-US" sz="2400" b="1" dirty="0">
                <a:solidFill>
                  <a:srgbClr val="FF0000"/>
                </a:solidFill>
                <a:latin typeface="Arial" panose="020B0604020202020204" pitchFamily="34" charset="0"/>
                <a:cs typeface="Arial" panose="020B0604020202020204" pitchFamily="34" charset="0"/>
              </a:rPr>
              <a:t>: </a:t>
            </a:r>
          </a:p>
        </p:txBody>
      </p:sp>
      <p:pic>
        <p:nvPicPr>
          <p:cNvPr id="68616" name="Picture 11">
            <a:extLst>
              <a:ext uri="{FF2B5EF4-FFF2-40B4-BE49-F238E27FC236}">
                <a16:creationId xmlns:a16="http://schemas.microsoft.com/office/drawing/2014/main" id="{711D8113-20AF-35C6-115C-F326526D0B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73980" y="4750594"/>
            <a:ext cx="17081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Subtitle 2">
            <a:extLst>
              <a:ext uri="{FF2B5EF4-FFF2-40B4-BE49-F238E27FC236}">
                <a16:creationId xmlns:a16="http://schemas.microsoft.com/office/drawing/2014/main" id="{6AD2BB28-E6F8-DC73-2397-1AF97CE37B24}"/>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a:solidFill>
                  <a:schemeClr val="bg1"/>
                </a:solidFill>
                <a:latin typeface="Helvetica" pitchFamily="2" charset="0"/>
              </a:rPr>
              <a:t>THE DEGREE DISTRIBUTION</a:t>
            </a:r>
          </a:p>
        </p:txBody>
      </p:sp>
      <p:sp>
        <p:nvSpPr>
          <p:cNvPr id="115718" name="TextBox 3">
            <a:extLst>
              <a:ext uri="{FF2B5EF4-FFF2-40B4-BE49-F238E27FC236}">
                <a16:creationId xmlns:a16="http://schemas.microsoft.com/office/drawing/2014/main" id="{90E4DCD2-BD9B-E960-45A9-7AB87832840D}"/>
              </a:ext>
            </a:extLst>
          </p:cNvPr>
          <p:cNvSpPr txBox="1">
            <a:spLocks noChangeArrowheads="1"/>
          </p:cNvSpPr>
          <p:nvPr/>
        </p:nvSpPr>
        <p:spPr bwMode="auto">
          <a:xfrm>
            <a:off x="6375400" y="6243641"/>
            <a:ext cx="269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900" b="1" dirty="0">
                <a:solidFill>
                  <a:srgbClr val="A6A6A6"/>
                </a:solidFill>
                <a:latin typeface="Helvetica" pitchFamily="2" charset="0"/>
              </a:rPr>
              <a:t>Network Science: Random Graphs </a:t>
            </a:r>
            <a:endParaRPr lang="en-US" altLang="en-US" sz="600" i="1" dirty="0">
              <a:solidFill>
                <a:srgbClr val="A6A6A6"/>
              </a:solidFill>
              <a:latin typeface="Helvetica" pitchFamily="2" charset="0"/>
            </a:endParaRPr>
          </a:p>
        </p:txBody>
      </p:sp>
      <p:pic>
        <p:nvPicPr>
          <p:cNvPr id="115719" name="Picture 10" descr="F-RG-RealNetworkDegreeDist-marci.jpg">
            <a:extLst>
              <a:ext uri="{FF2B5EF4-FFF2-40B4-BE49-F238E27FC236}">
                <a16:creationId xmlns:a16="http://schemas.microsoft.com/office/drawing/2014/main" id="{FD6DC146-1363-036A-678A-B5BEF93E21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5843" y="2280149"/>
            <a:ext cx="7028632" cy="32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5">
            <a:extLst>
              <a:ext uri="{FF2B5EF4-FFF2-40B4-BE49-F238E27FC236}">
                <a16:creationId xmlns:a16="http://schemas.microsoft.com/office/drawing/2014/main" id="{3EA374C4-C6E8-2C54-487E-CC4D877AD75B}"/>
              </a:ext>
            </a:extLst>
          </p:cNvPr>
          <p:cNvGraphicFramePr>
            <a:graphicFrameLocks noChangeAspect="1"/>
          </p:cNvGraphicFramePr>
          <p:nvPr>
            <p:extLst>
              <p:ext uri="{D42A27DB-BD31-4B8C-83A1-F6EECF244321}">
                <p14:modId xmlns:p14="http://schemas.microsoft.com/office/powerpoint/2010/main" val="1989251394"/>
              </p:ext>
            </p:extLst>
          </p:nvPr>
        </p:nvGraphicFramePr>
        <p:xfrm>
          <a:off x="2717800" y="1419574"/>
          <a:ext cx="1739900" cy="536575"/>
        </p:xfrm>
        <a:graphic>
          <a:graphicData uri="http://schemas.openxmlformats.org/presentationml/2006/ole">
            <mc:AlternateContent xmlns:mc="http://schemas.openxmlformats.org/markup-compatibility/2006">
              <mc:Choice xmlns:v="urn:schemas-microsoft-com:vml" Requires="v">
                <p:oleObj name="Equation" r:id="rId4" imgW="1168400" imgH="393700" progId="Equation.3">
                  <p:embed/>
                </p:oleObj>
              </mc:Choice>
              <mc:Fallback>
                <p:oleObj name="Equation" r:id="rId4" imgW="1168400" imgH="393700" progId="Equation.3">
                  <p:embed/>
                  <p:pic>
                    <p:nvPicPr>
                      <p:cNvPr id="10" name="Object 5">
                        <a:extLst>
                          <a:ext uri="{FF2B5EF4-FFF2-40B4-BE49-F238E27FC236}">
                            <a16:creationId xmlns:a16="http://schemas.microsoft.com/office/drawing/2014/main" id="{3EA374C4-C6E8-2C54-487E-CC4D877AD7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7800" y="1419574"/>
                        <a:ext cx="17399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1027">
            <a:extLst>
              <a:ext uri="{FF2B5EF4-FFF2-40B4-BE49-F238E27FC236}">
                <a16:creationId xmlns:a16="http://schemas.microsoft.com/office/drawing/2014/main" id="{C3B01315-E83C-CBFA-3127-302D9C9FD11A}"/>
              </a:ext>
            </a:extLst>
          </p:cNvPr>
          <p:cNvSpPr txBox="1">
            <a:spLocks noChangeArrowheads="1"/>
          </p:cNvSpPr>
          <p:nvPr/>
        </p:nvSpPr>
        <p:spPr bwMode="auto">
          <a:xfrm>
            <a:off x="298450" y="1366838"/>
            <a:ext cx="8458200" cy="504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lnSpc>
                <a:spcPct val="120000"/>
              </a:lnSpc>
              <a:spcBef>
                <a:spcPct val="0"/>
              </a:spcBef>
              <a:buFontTx/>
              <a:buNone/>
            </a:pPr>
            <a:r>
              <a:rPr lang="en-US" altLang="en-US" sz="1800" dirty="0">
                <a:latin typeface="Arial" panose="020B0604020202020204" pitchFamily="34" charset="0"/>
                <a:cs typeface="Arial" panose="020B0604020202020204" pitchFamily="34" charset="0"/>
              </a:rPr>
              <a:t>As quantitative data about real networks became available, we can</a:t>
            </a:r>
          </a:p>
          <a:p>
            <a:pPr eaLnBrk="1" hangingPunct="1">
              <a:lnSpc>
                <a:spcPct val="120000"/>
              </a:lnSpc>
              <a:spcBef>
                <a:spcPct val="0"/>
              </a:spcBef>
              <a:buFontTx/>
              <a:buNone/>
            </a:pPr>
            <a:r>
              <a:rPr lang="en-US" altLang="en-US" sz="1800" dirty="0">
                <a:latin typeface="Arial" panose="020B0604020202020204" pitchFamily="34" charset="0"/>
                <a:cs typeface="Arial" panose="020B0604020202020204" pitchFamily="34" charset="0"/>
              </a:rPr>
              <a:t>compare their topology with the predictions of random graph theory.</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r>
              <a:rPr lang="en-US" altLang="en-US" sz="1800" dirty="0">
                <a:latin typeface="Arial" panose="020B0604020202020204" pitchFamily="34" charset="0"/>
                <a:cs typeface="Arial" panose="020B0604020202020204" pitchFamily="34" charset="0"/>
              </a:rPr>
              <a:t>Note that once we have  N (number of nodes) and  &lt;k&gt; (average degree) for a random network, from it we can derive every measurable property. </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r>
              <a:rPr lang="en-US" altLang="en-US" sz="1800" u="sng" dirty="0">
                <a:latin typeface="Arial" panose="020B0604020202020204" pitchFamily="34" charset="0"/>
                <a:cs typeface="Arial" panose="020B0604020202020204" pitchFamily="34" charset="0"/>
              </a:rPr>
              <a:t>Average path length:</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r>
              <a:rPr lang="en-US" altLang="en-US" sz="1800" u="sng" dirty="0">
                <a:latin typeface="Arial" panose="020B0604020202020204" pitchFamily="34" charset="0"/>
                <a:cs typeface="Arial" panose="020B0604020202020204" pitchFamily="34" charset="0"/>
              </a:rPr>
              <a:t>Clustering Coefficient: </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a:p>
            <a:pPr eaLnBrk="1" hangingPunct="1">
              <a:lnSpc>
                <a:spcPct val="120000"/>
              </a:lnSpc>
              <a:spcBef>
                <a:spcPct val="0"/>
              </a:spcBef>
              <a:buFontTx/>
              <a:buNone/>
            </a:pPr>
            <a:r>
              <a:rPr lang="en-US" altLang="en-US" sz="1800" u="sng" dirty="0">
                <a:latin typeface="Arial" panose="020B0604020202020204" pitchFamily="34" charset="0"/>
                <a:cs typeface="Arial" panose="020B0604020202020204" pitchFamily="34" charset="0"/>
              </a:rPr>
              <a:t>Degree Distribution:</a:t>
            </a:r>
          </a:p>
          <a:p>
            <a:pPr eaLnBrk="1" hangingPunct="1">
              <a:lnSpc>
                <a:spcPct val="120000"/>
              </a:lnSpc>
              <a:spcBef>
                <a:spcPct val="0"/>
              </a:spcBef>
              <a:buFontTx/>
              <a:buNone/>
            </a:pPr>
            <a:endParaRPr lang="en-US" altLang="en-US" sz="1800" dirty="0">
              <a:latin typeface="Arial" panose="020B0604020202020204" pitchFamily="34" charset="0"/>
              <a:cs typeface="Arial" panose="020B0604020202020204" pitchFamily="34" charset="0"/>
            </a:endParaRPr>
          </a:p>
        </p:txBody>
      </p:sp>
      <p:sp>
        <p:nvSpPr>
          <p:cNvPr id="112643" name="Subtitle 2">
            <a:extLst>
              <a:ext uri="{FF2B5EF4-FFF2-40B4-BE49-F238E27FC236}">
                <a16:creationId xmlns:a16="http://schemas.microsoft.com/office/drawing/2014/main" id="{125E4CE8-9923-F139-BA73-EF199DA3F3AD}"/>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a:solidFill>
                  <a:schemeClr val="bg1"/>
                </a:solidFill>
                <a:latin typeface="Helvetica" pitchFamily="2" charset="0"/>
              </a:rPr>
              <a:t>ARE REAL NETWORKS LIKE RANDOM GRAPHS?</a:t>
            </a:r>
          </a:p>
        </p:txBody>
      </p:sp>
      <p:sp>
        <p:nvSpPr>
          <p:cNvPr id="112644" name="TextBox 3">
            <a:extLst>
              <a:ext uri="{FF2B5EF4-FFF2-40B4-BE49-F238E27FC236}">
                <a16:creationId xmlns:a16="http://schemas.microsoft.com/office/drawing/2014/main" id="{F7C86B16-2397-A6CF-3562-0787B0B0ABE2}"/>
              </a:ext>
            </a:extLst>
          </p:cNvPr>
          <p:cNvSpPr txBox="1">
            <a:spLocks noChangeArrowheads="1"/>
          </p:cNvSpPr>
          <p:nvPr/>
        </p:nvSpPr>
        <p:spPr bwMode="auto">
          <a:xfrm>
            <a:off x="6375400" y="5972175"/>
            <a:ext cx="269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900" b="1">
                <a:solidFill>
                  <a:srgbClr val="A6A6A6"/>
                </a:solidFill>
                <a:latin typeface="Helvetica" pitchFamily="2" charset="0"/>
              </a:rPr>
              <a:t>Network Science: Random Graphs </a:t>
            </a:r>
            <a:endParaRPr lang="en-US" altLang="en-US" sz="600" i="1">
              <a:solidFill>
                <a:srgbClr val="A6A6A6"/>
              </a:solidFill>
              <a:latin typeface="Helvetica" pitchFamily="2" charset="0"/>
            </a:endParaRPr>
          </a:p>
        </p:txBody>
      </p:sp>
      <p:graphicFrame>
        <p:nvGraphicFramePr>
          <p:cNvPr id="7" name="Object 5">
            <a:extLst>
              <a:ext uri="{FF2B5EF4-FFF2-40B4-BE49-F238E27FC236}">
                <a16:creationId xmlns:a16="http://schemas.microsoft.com/office/drawing/2014/main" id="{2E03E5E5-962A-E65D-F18E-E95B07A6050E}"/>
              </a:ext>
            </a:extLst>
          </p:cNvPr>
          <p:cNvGraphicFramePr>
            <a:graphicFrameLocks noChangeAspect="1"/>
          </p:cNvGraphicFramePr>
          <p:nvPr/>
        </p:nvGraphicFramePr>
        <p:xfrm>
          <a:off x="3951860" y="5580064"/>
          <a:ext cx="1739900" cy="536575"/>
        </p:xfrm>
        <a:graphic>
          <a:graphicData uri="http://schemas.openxmlformats.org/presentationml/2006/ole">
            <mc:AlternateContent xmlns:mc="http://schemas.openxmlformats.org/markup-compatibility/2006">
              <mc:Choice xmlns:v="urn:schemas-microsoft-com:vml" Requires="v">
                <p:oleObj name="Equation" r:id="rId2" imgW="1168400" imgH="393700" progId="Equation.3">
                  <p:embed/>
                </p:oleObj>
              </mc:Choice>
              <mc:Fallback>
                <p:oleObj name="Equation" r:id="rId2" imgW="1168400" imgH="393700" progId="Equation.3">
                  <p:embed/>
                  <p:pic>
                    <p:nvPicPr>
                      <p:cNvPr id="7" name="Object 5">
                        <a:extLst>
                          <a:ext uri="{FF2B5EF4-FFF2-40B4-BE49-F238E27FC236}">
                            <a16:creationId xmlns:a16="http://schemas.microsoft.com/office/drawing/2014/main" id="{2E03E5E5-962A-E65D-F18E-E95B07A60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860" y="5580064"/>
                        <a:ext cx="17399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F1987586-CD1D-C923-532A-36B9A1A5A395}"/>
              </a:ext>
            </a:extLst>
          </p:cNvPr>
          <p:cNvSpPr txBox="1"/>
          <p:nvPr/>
        </p:nvSpPr>
        <p:spPr>
          <a:xfrm>
            <a:off x="3908998" y="3730111"/>
            <a:ext cx="1326004" cy="369332"/>
          </a:xfrm>
          <a:prstGeom prst="rect">
            <a:avLst/>
          </a:prstGeom>
          <a:noFill/>
        </p:spPr>
        <p:txBody>
          <a:bodyPr wrap="none" rtlCol="0">
            <a:spAutoFit/>
          </a:bodyPr>
          <a:lstStyle/>
          <a:p>
            <a:r>
              <a:rPr lang="en-US" dirty="0" err="1"/>
              <a:t>logN</a:t>
            </a:r>
            <a:r>
              <a:rPr lang="en-US" dirty="0"/>
              <a:t>/log&lt;k&gt;</a:t>
            </a:r>
          </a:p>
        </p:txBody>
      </p:sp>
      <p:sp>
        <p:nvSpPr>
          <p:cNvPr id="3" name="TextBox 2">
            <a:extLst>
              <a:ext uri="{FF2B5EF4-FFF2-40B4-BE49-F238E27FC236}">
                <a16:creationId xmlns:a16="http://schemas.microsoft.com/office/drawing/2014/main" id="{B7C73CD8-6284-A2D1-6CF9-E9DF8A5FA6C9}"/>
              </a:ext>
            </a:extLst>
          </p:cNvPr>
          <p:cNvSpPr txBox="1"/>
          <p:nvPr/>
        </p:nvSpPr>
        <p:spPr>
          <a:xfrm>
            <a:off x="3908998" y="4688168"/>
            <a:ext cx="1279517" cy="369332"/>
          </a:xfrm>
          <a:prstGeom prst="rect">
            <a:avLst/>
          </a:prstGeom>
          <a:noFill/>
        </p:spPr>
        <p:txBody>
          <a:bodyPr wrap="none" rtlCol="0">
            <a:spAutoFit/>
          </a:bodyPr>
          <a:lstStyle/>
          <a:p>
            <a:r>
              <a:rPr lang="en-US" dirty="0"/>
              <a:t>p </a:t>
            </a:r>
            <a:r>
              <a:rPr lang="en-US" b="0" i="0" dirty="0">
                <a:solidFill>
                  <a:srgbClr val="202124"/>
                </a:solidFill>
                <a:effectLst/>
                <a:latin typeface="Roboto" panose="02000000000000000000" pitchFamily="2" charset="0"/>
              </a:rPr>
              <a:t>≈ </a:t>
            </a:r>
            <a:r>
              <a:rPr lang="en-US" dirty="0"/>
              <a:t>&lt;k&gt; / N </a:t>
            </a:r>
          </a:p>
        </p:txBody>
      </p:sp>
      <p:pic>
        <p:nvPicPr>
          <p:cNvPr id="4" name="Picture 10">
            <a:extLst>
              <a:ext uri="{FF2B5EF4-FFF2-40B4-BE49-F238E27FC236}">
                <a16:creationId xmlns:a16="http://schemas.microsoft.com/office/drawing/2014/main" id="{AD44A2BF-5940-0EDE-04D5-2DFE43D951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3114" y="3302765"/>
            <a:ext cx="1204053" cy="100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D466DDDB-C993-6B83-4CC2-CFB5F3D7A1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13114" y="4464537"/>
            <a:ext cx="1203421" cy="100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83A506D0-7383-2038-5C14-24EB4C55B1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7785" y="5439288"/>
            <a:ext cx="1204053" cy="100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637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3">
            <a:extLst>
              <a:ext uri="{FF2B5EF4-FFF2-40B4-BE49-F238E27FC236}">
                <a16:creationId xmlns:a16="http://schemas.microsoft.com/office/drawing/2014/main" id="{7C386E0F-BCBC-0FD1-CF04-C321DBD558BB}"/>
              </a:ext>
            </a:extLst>
          </p:cNvPr>
          <p:cNvSpPr txBox="1">
            <a:spLocks noChangeArrowheads="1"/>
          </p:cNvSpPr>
          <p:nvPr/>
        </p:nvSpPr>
        <p:spPr bwMode="auto">
          <a:xfrm>
            <a:off x="277813" y="1143001"/>
            <a:ext cx="8382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20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000" b="1" dirty="0">
              <a:latin typeface="Arial" panose="020B0604020202020204" pitchFamily="34" charset="0"/>
              <a:cs typeface="Arial" panose="020B0604020202020204" pitchFamily="34" charset="0"/>
            </a:endParaRPr>
          </a:p>
          <a:p>
            <a:pPr eaLnBrk="1" hangingPunct="1">
              <a:spcBef>
                <a:spcPct val="0"/>
              </a:spcBef>
              <a:buFontTx/>
              <a:buNone/>
            </a:pPr>
            <a:r>
              <a:rPr lang="en-US" altLang="en-US" sz="2000" u="sng" dirty="0">
                <a:latin typeface="Arial" panose="020B0604020202020204" pitchFamily="34" charset="0"/>
                <a:cs typeface="Arial" panose="020B0604020202020204" pitchFamily="34" charset="0"/>
              </a:rPr>
              <a:t>Most important: we need to ask ourselves, are real networks random?</a:t>
            </a:r>
          </a:p>
          <a:p>
            <a:pPr eaLnBrk="1" hangingPunct="1">
              <a:spcBef>
                <a:spcPct val="0"/>
              </a:spcBef>
              <a:buFontTx/>
              <a:buNone/>
            </a:pPr>
            <a:endParaRPr lang="en-US" altLang="en-US" sz="2000" dirty="0">
              <a:latin typeface="Arial" panose="020B0604020202020204" pitchFamily="34" charset="0"/>
              <a:cs typeface="Arial" panose="020B0604020202020204" pitchFamily="34" charset="0"/>
            </a:endParaRPr>
          </a:p>
          <a:p>
            <a:pPr eaLnBrk="1" hangingPunct="1">
              <a:spcBef>
                <a:spcPct val="0"/>
              </a:spcBef>
              <a:buFontTx/>
              <a:buNone/>
            </a:pPr>
            <a:r>
              <a:rPr lang="en-US" altLang="en-US" sz="2000" dirty="0">
                <a:latin typeface="Arial" panose="020B0604020202020204" pitchFamily="34" charset="0"/>
                <a:cs typeface="Arial" panose="020B0604020202020204" pitchFamily="34" charset="0"/>
              </a:rPr>
              <a:t>The answer is simply: NO</a:t>
            </a:r>
          </a:p>
          <a:p>
            <a:pPr eaLnBrk="1" hangingPunct="1">
              <a:spcBef>
                <a:spcPct val="0"/>
              </a:spcBef>
              <a:buFontTx/>
              <a:buNone/>
            </a:pPr>
            <a:endParaRPr lang="en-US" altLang="en-US" sz="20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0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0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000" dirty="0">
              <a:latin typeface="Arial" panose="020B0604020202020204" pitchFamily="34" charset="0"/>
              <a:cs typeface="Arial" panose="020B0604020202020204" pitchFamily="34" charset="0"/>
            </a:endParaRPr>
          </a:p>
        </p:txBody>
      </p:sp>
      <p:sp>
        <p:nvSpPr>
          <p:cNvPr id="70659" name="Rectangle 4">
            <a:extLst>
              <a:ext uri="{FF2B5EF4-FFF2-40B4-BE49-F238E27FC236}">
                <a16:creationId xmlns:a16="http://schemas.microsoft.com/office/drawing/2014/main" id="{630138F2-9CC7-9931-6289-4622B12BE8F1}"/>
              </a:ext>
            </a:extLst>
          </p:cNvPr>
          <p:cNvSpPr>
            <a:spLocks noChangeArrowheads="1"/>
          </p:cNvSpPr>
          <p:nvPr/>
        </p:nvSpPr>
        <p:spPr bwMode="auto">
          <a:xfrm>
            <a:off x="727078" y="3990044"/>
            <a:ext cx="7405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sz="2000" b="1" dirty="0">
                <a:solidFill>
                  <a:srgbClr val="FF0000"/>
                </a:solidFill>
                <a:latin typeface="Arial" panose="020B0604020202020204" pitchFamily="34" charset="0"/>
                <a:cs typeface="Arial" panose="020B0604020202020204" pitchFamily="34" charset="0"/>
              </a:rPr>
              <a:t>There is no network in nature that we know of that would be described by the random network model.</a:t>
            </a:r>
          </a:p>
        </p:txBody>
      </p:sp>
      <p:sp>
        <p:nvSpPr>
          <p:cNvPr id="117763" name="Subtitle 2">
            <a:extLst>
              <a:ext uri="{FF2B5EF4-FFF2-40B4-BE49-F238E27FC236}">
                <a16:creationId xmlns:a16="http://schemas.microsoft.com/office/drawing/2014/main" id="{C99050E0-7D9D-6CBF-59A7-3F0459BA90D9}"/>
              </a:ext>
            </a:extLst>
          </p:cNvPr>
          <p:cNvSpPr txBox="1">
            <a:spLocks/>
          </p:cNvSpPr>
          <p:nvPr/>
        </p:nvSpPr>
        <p:spPr bwMode="auto">
          <a:xfrm>
            <a:off x="0" y="723900"/>
            <a:ext cx="9144000" cy="419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buFontTx/>
              <a:buNone/>
            </a:pPr>
            <a:r>
              <a:rPr lang="en-US" altLang="en-US" sz="2000" b="1">
                <a:solidFill>
                  <a:schemeClr val="bg1"/>
                </a:solidFill>
                <a:latin typeface="Trajan Pro"/>
              </a:rPr>
              <a:t>IS THE RANDOM GRAPH MODEL RELEVANT TO REAL SYSTEMS?</a:t>
            </a:r>
          </a:p>
        </p:txBody>
      </p:sp>
      <p:sp>
        <p:nvSpPr>
          <p:cNvPr id="117764" name="TextBox 3">
            <a:extLst>
              <a:ext uri="{FF2B5EF4-FFF2-40B4-BE49-F238E27FC236}">
                <a16:creationId xmlns:a16="http://schemas.microsoft.com/office/drawing/2014/main" id="{4856D2E6-7C7E-15B3-781B-EC846370E4B4}"/>
              </a:ext>
            </a:extLst>
          </p:cNvPr>
          <p:cNvSpPr txBox="1">
            <a:spLocks noChangeArrowheads="1"/>
          </p:cNvSpPr>
          <p:nvPr/>
        </p:nvSpPr>
        <p:spPr bwMode="auto">
          <a:xfrm>
            <a:off x="6375400" y="5972175"/>
            <a:ext cx="2692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r" eaLnBrk="1" hangingPunct="1">
              <a:spcBef>
                <a:spcPct val="0"/>
              </a:spcBef>
              <a:buFontTx/>
              <a:buNone/>
            </a:pPr>
            <a:r>
              <a:rPr lang="en-US" altLang="en-US" sz="900" b="1">
                <a:solidFill>
                  <a:srgbClr val="A6A6A6"/>
                </a:solidFill>
                <a:latin typeface="Helvetica" pitchFamily="2" charset="0"/>
              </a:rPr>
              <a:t>Network Science: Random Graphs </a:t>
            </a:r>
            <a:endParaRPr lang="en-US" altLang="en-US" sz="600" i="1">
              <a:solidFill>
                <a:srgbClr val="A6A6A6"/>
              </a:solidFill>
              <a:latin typeface="Helvetica" pitchFamily="2" charset="0"/>
            </a:endParaRPr>
          </a:p>
        </p:txBody>
      </p:sp>
    </p:spTree>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58A3B9-625B-4CEC-3E93-41BF8838036C}"/>
              </a:ext>
            </a:extLst>
          </p:cNvPr>
          <p:cNvSpPr txBox="1">
            <a:spLocks/>
          </p:cNvSpPr>
          <p:nvPr/>
        </p:nvSpPr>
        <p:spPr>
          <a:xfrm>
            <a:off x="1981200" y="3886200"/>
            <a:ext cx="6858000" cy="2438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3200" dirty="0">
                <a:latin typeface="Arial" panose="020B0604020202020204" pitchFamily="34" charset="0"/>
                <a:cs typeface="Arial" panose="020B0604020202020204" pitchFamily="34" charset="0"/>
              </a:rPr>
              <a:t>Regular graphs</a:t>
            </a:r>
          </a:p>
          <a:p>
            <a:pPr marL="0" indent="0" algn="r">
              <a:buFont typeface="Arial" panose="020B0604020202020204" pitchFamily="34" charset="0"/>
              <a:buNone/>
            </a:pPr>
            <a:r>
              <a:rPr lang="en-US" sz="3200" dirty="0">
                <a:latin typeface="Arial" panose="020B0604020202020204" pitchFamily="34" charset="0"/>
                <a:cs typeface="Arial" panose="020B0604020202020204" pitchFamily="34" charset="0"/>
              </a:rPr>
              <a:t>Random graphs</a:t>
            </a:r>
          </a:p>
          <a:p>
            <a:pPr marL="0" indent="0" algn="r">
              <a:buFont typeface="Arial" panose="020B0604020202020204" pitchFamily="34" charset="0"/>
              <a:buNone/>
            </a:pPr>
            <a:r>
              <a:rPr lang="en-US" sz="3200" b="1" dirty="0">
                <a:solidFill>
                  <a:srgbClr val="FF0000"/>
                </a:solidFill>
                <a:latin typeface="Arial" panose="020B0604020202020204" pitchFamily="34" charset="0"/>
                <a:cs typeface="Arial" panose="020B0604020202020204" pitchFamily="34" charset="0"/>
              </a:rPr>
              <a:t>Small-World Model</a:t>
            </a:r>
          </a:p>
          <a:p>
            <a:pPr marL="0" indent="0" algn="r">
              <a:buFont typeface="Arial" panose="020B0604020202020204" pitchFamily="34" charset="0"/>
              <a:buNone/>
            </a:pPr>
            <a:r>
              <a:rPr lang="en-US" sz="3200" dirty="0">
                <a:latin typeface="Arial" panose="020B0604020202020204" pitchFamily="34" charset="0"/>
                <a:cs typeface="Arial" panose="020B0604020202020204" pitchFamily="34" charset="0"/>
              </a:rPr>
              <a:t>Preferential Attachment</a:t>
            </a:r>
          </a:p>
        </p:txBody>
      </p:sp>
      <p:sp>
        <p:nvSpPr>
          <p:cNvPr id="3" name="Title 2">
            <a:extLst>
              <a:ext uri="{FF2B5EF4-FFF2-40B4-BE49-F238E27FC236}">
                <a16:creationId xmlns:a16="http://schemas.microsoft.com/office/drawing/2014/main" id="{26F4106E-5FF7-331B-5A03-40629490A7EF}"/>
              </a:ext>
            </a:extLst>
          </p:cNvPr>
          <p:cNvSpPr txBox="1">
            <a:spLocks/>
          </p:cNvSpPr>
          <p:nvPr/>
        </p:nvSpPr>
        <p:spPr>
          <a:xfrm>
            <a:off x="381000" y="934720"/>
            <a:ext cx="8458200" cy="2895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rial" panose="020B0604020202020204" pitchFamily="34" charset="0"/>
                <a:cs typeface="Arial" panose="020B0604020202020204" pitchFamily="34" charset="0"/>
              </a:rPr>
              <a:t>Network Models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6369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54CE7A2-9BE5-4113-D2B6-5A740548B6CA}"/>
              </a:ext>
            </a:extLst>
          </p:cNvPr>
          <p:cNvSpPr txBox="1">
            <a:spLocks noChangeArrowheads="1"/>
          </p:cNvSpPr>
          <p:nvPr/>
        </p:nvSpPr>
        <p:spPr>
          <a:xfrm>
            <a:off x="533400" y="381000"/>
            <a:ext cx="8229600" cy="530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Small-World Model</a:t>
            </a:r>
          </a:p>
        </p:txBody>
      </p:sp>
      <p:sp>
        <p:nvSpPr>
          <p:cNvPr id="8" name="Rectangle 3">
            <a:extLst>
              <a:ext uri="{FF2B5EF4-FFF2-40B4-BE49-F238E27FC236}">
                <a16:creationId xmlns:a16="http://schemas.microsoft.com/office/drawing/2014/main" id="{3CF4FBA6-02B9-DBF1-FAB9-7085353A6BE7}"/>
              </a:ext>
            </a:extLst>
          </p:cNvPr>
          <p:cNvSpPr txBox="1">
            <a:spLocks noChangeArrowheads="1"/>
          </p:cNvSpPr>
          <p:nvPr/>
        </p:nvSpPr>
        <p:spPr>
          <a:xfrm>
            <a:off x="457200" y="1066800"/>
            <a:ext cx="8229600" cy="5318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A friend of a friend is also frequently a friend</a:t>
            </a:r>
          </a:p>
          <a:p>
            <a:pPr>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But only six hops separate any two people in the world</a:t>
            </a:r>
          </a:p>
        </p:txBody>
      </p:sp>
      <p:sp>
        <p:nvSpPr>
          <p:cNvPr id="9" name="Slide Number Placeholder 24">
            <a:extLst>
              <a:ext uri="{FF2B5EF4-FFF2-40B4-BE49-F238E27FC236}">
                <a16:creationId xmlns:a16="http://schemas.microsoft.com/office/drawing/2014/main" id="{EE7374EE-E01B-247C-55D4-CCB16D492E89}"/>
              </a:ext>
            </a:extLst>
          </p:cNvPr>
          <p:cNvSpPr txBox="1">
            <a:spLocks/>
          </p:cNvSpPr>
          <p:nvPr/>
        </p:nvSpPr>
        <p:spPr>
          <a:xfrm>
            <a:off x="0" y="0"/>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1" latinLnBrk="0" hangingPunct="1">
              <a:spcBef>
                <a:spcPct val="20000"/>
              </a:spcBef>
              <a:buClr>
                <a:schemeClr val="bg2"/>
              </a:buClr>
              <a:buSzPct val="90000"/>
              <a:buFont typeface="Wingdings" panose="05000000000000000000" pitchFamily="2" charset="2"/>
              <a:buChar char="n"/>
              <a:defRPr sz="24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457200" rtl="0" eaLnBrk="1" latinLnBrk="0" hangingPunct="1">
              <a:spcBef>
                <a:spcPct val="20000"/>
              </a:spcBef>
              <a:buClr>
                <a:schemeClr val="tx2"/>
              </a:buClr>
              <a:buSzPct val="90000"/>
              <a:buFont typeface="Wingdings" panose="05000000000000000000" pitchFamily="2" charset="2"/>
              <a:buChar char="n"/>
              <a:defRPr sz="20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457200" rtl="0" eaLnBrk="1" latinLnBrk="0" hangingPunct="1">
              <a:spcBef>
                <a:spcPct val="20000"/>
              </a:spcBef>
              <a:buClr>
                <a:schemeClr val="accent1"/>
              </a:buClr>
              <a:buSzPct val="90000"/>
              <a:buFont typeface="Wingdings" panose="05000000000000000000" pitchFamily="2" charset="2"/>
              <a:buChar char="n"/>
              <a:defRPr sz="18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457200" rtl="0" eaLnBrk="1" latinLnBrk="0" hangingPunct="1">
              <a:spcBef>
                <a:spcPct val="20000"/>
              </a:spcBef>
              <a:buClr>
                <a:schemeClr val="bg2"/>
              </a:buClr>
              <a:buSzPct val="90000"/>
              <a:buFont typeface="Wingdings" panose="05000000000000000000" pitchFamily="2" charset="2"/>
              <a:buChar char="n"/>
              <a:defRPr sz="16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457200" rtl="0" eaLnBrk="1" latinLnBrk="0" hangingPunct="1">
              <a:spcBef>
                <a:spcPct val="20000"/>
              </a:spcBef>
              <a:buClr>
                <a:schemeClr val="tx2"/>
              </a:buClr>
              <a:buSzPct val="90000"/>
              <a:buFont typeface="Wingdings" panose="05000000000000000000" pitchFamily="2" charset="2"/>
              <a:buChar char="n"/>
              <a:defRPr sz="16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457200" rtl="0" eaLnBrk="0" fontAlgn="base" latinLnBrk="0" hangingPunct="0">
              <a:spcBef>
                <a:spcPct val="20000"/>
              </a:spcBef>
              <a:spcAft>
                <a:spcPct val="0"/>
              </a:spcAft>
              <a:buClr>
                <a:schemeClr val="tx2"/>
              </a:buClr>
              <a:buSzPct val="90000"/>
              <a:buFont typeface="Wingdings" panose="05000000000000000000" pitchFamily="2" charset="2"/>
              <a:buChar char="n"/>
              <a:defRPr sz="16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457200" rtl="0" eaLnBrk="0" fontAlgn="base" latinLnBrk="0" hangingPunct="0">
              <a:spcBef>
                <a:spcPct val="20000"/>
              </a:spcBef>
              <a:spcAft>
                <a:spcPct val="0"/>
              </a:spcAft>
              <a:buClr>
                <a:schemeClr val="tx2"/>
              </a:buClr>
              <a:buSzPct val="90000"/>
              <a:buFont typeface="Wingdings" panose="05000000000000000000" pitchFamily="2" charset="2"/>
              <a:buChar char="n"/>
              <a:defRPr sz="16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457200" rtl="0" eaLnBrk="0" fontAlgn="base" latinLnBrk="0" hangingPunct="0">
              <a:spcBef>
                <a:spcPct val="20000"/>
              </a:spcBef>
              <a:spcAft>
                <a:spcPct val="0"/>
              </a:spcAft>
              <a:buClr>
                <a:schemeClr val="tx2"/>
              </a:buClr>
              <a:buSzPct val="90000"/>
              <a:buFont typeface="Wingdings" panose="05000000000000000000" pitchFamily="2" charset="2"/>
              <a:buChar char="n"/>
              <a:defRPr sz="16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457200" rtl="0" eaLnBrk="0" fontAlgn="base" latinLnBrk="0" hangingPunct="0">
              <a:spcBef>
                <a:spcPct val="20000"/>
              </a:spcBef>
              <a:spcAft>
                <a:spcPct val="0"/>
              </a:spcAft>
              <a:buClr>
                <a:schemeClr val="tx2"/>
              </a:buClr>
              <a:buSzPct val="90000"/>
              <a:buFont typeface="Wingdings" panose="05000000000000000000" pitchFamily="2" charset="2"/>
              <a:buChar char="n"/>
              <a:defRPr sz="16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ClrTx/>
              <a:buSzTx/>
              <a:buFontTx/>
              <a:buNone/>
            </a:pPr>
            <a:fld id="{6F6A9F9F-CEB5-4EC4-AE8A-4E594139BA11}" type="slidenum">
              <a:rPr lang="en-US" altLang="en-US" sz="1000" smtClean="0"/>
              <a:pPr>
                <a:spcBef>
                  <a:spcPct val="0"/>
                </a:spcBef>
                <a:buClrTx/>
                <a:buSzTx/>
                <a:buFontTx/>
                <a:buNone/>
              </a:pPr>
              <a:t>46</a:t>
            </a:fld>
            <a:endParaRPr lang="en-US" altLang="en-US" sz="1000"/>
          </a:p>
        </p:txBody>
      </p:sp>
      <p:graphicFrame>
        <p:nvGraphicFramePr>
          <p:cNvPr id="10" name="Object 2">
            <a:extLst>
              <a:ext uri="{FF2B5EF4-FFF2-40B4-BE49-F238E27FC236}">
                <a16:creationId xmlns:a16="http://schemas.microsoft.com/office/drawing/2014/main" id="{D70EC486-8A78-7E70-34FB-A0B555B95144}"/>
              </a:ext>
            </a:extLst>
          </p:cNvPr>
          <p:cNvGraphicFramePr>
            <a:graphicFrameLocks noChangeAspect="1"/>
          </p:cNvGraphicFramePr>
          <p:nvPr/>
        </p:nvGraphicFramePr>
        <p:xfrm>
          <a:off x="4875213" y="4038600"/>
          <a:ext cx="1341437" cy="1371600"/>
        </p:xfrm>
        <a:graphic>
          <a:graphicData uri="http://schemas.openxmlformats.org/presentationml/2006/ole">
            <mc:AlternateContent xmlns:mc="http://schemas.openxmlformats.org/markup-compatibility/2006">
              <mc:Choice xmlns:v="urn:schemas-microsoft-com:vml" Requires="v">
                <p:oleObj name="Image" r:id="rId2" imgW="1209956" imgH="1237281" progId="PhotoshopElements.Image.2">
                  <p:embed/>
                </p:oleObj>
              </mc:Choice>
              <mc:Fallback>
                <p:oleObj name="Image" r:id="rId2" imgW="1209956" imgH="1237281" progId="PhotoshopElements.Image.2">
                  <p:embed/>
                  <p:pic>
                    <p:nvPicPr>
                      <p:cNvPr id="4608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5213" y="4038600"/>
                        <a:ext cx="134143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1" name="Group 30">
            <a:extLst>
              <a:ext uri="{FF2B5EF4-FFF2-40B4-BE49-F238E27FC236}">
                <a16:creationId xmlns:a16="http://schemas.microsoft.com/office/drawing/2014/main" id="{09D7F87E-A54B-D695-6F18-6756A522EC10}"/>
              </a:ext>
            </a:extLst>
          </p:cNvPr>
          <p:cNvGrpSpPr>
            <a:grpSpLocks/>
          </p:cNvGrpSpPr>
          <p:nvPr/>
        </p:nvGrpSpPr>
        <p:grpSpPr bwMode="auto">
          <a:xfrm>
            <a:off x="5867400" y="2895600"/>
            <a:ext cx="1741488" cy="1371600"/>
            <a:chOff x="3696" y="1824"/>
            <a:chExt cx="1097" cy="864"/>
          </a:xfrm>
        </p:grpSpPr>
        <p:graphicFrame>
          <p:nvGraphicFramePr>
            <p:cNvPr id="12" name="Object 7">
              <a:extLst>
                <a:ext uri="{FF2B5EF4-FFF2-40B4-BE49-F238E27FC236}">
                  <a16:creationId xmlns:a16="http://schemas.microsoft.com/office/drawing/2014/main" id="{3300A340-5F88-0309-CC1F-7D8A1E8BE79F}"/>
                </a:ext>
              </a:extLst>
            </p:cNvPr>
            <p:cNvGraphicFramePr>
              <a:graphicFrameLocks noChangeAspect="1"/>
            </p:cNvGraphicFramePr>
            <p:nvPr/>
          </p:nvGraphicFramePr>
          <p:xfrm>
            <a:off x="3936" y="1824"/>
            <a:ext cx="857" cy="864"/>
          </p:xfrm>
          <a:graphic>
            <a:graphicData uri="http://schemas.openxmlformats.org/presentationml/2006/ole">
              <mc:AlternateContent xmlns:mc="http://schemas.openxmlformats.org/markup-compatibility/2006">
                <mc:Choice xmlns:v="urn:schemas-microsoft-com:vml" Requires="v">
                  <p:oleObj name="Image" r:id="rId4" imgW="1173284" imgH="1182626" progId="PhotoshopElements.Image.2">
                    <p:embed/>
                  </p:oleObj>
                </mc:Choice>
                <mc:Fallback>
                  <p:oleObj name="Image" r:id="rId4" imgW="1173284" imgH="1182626" progId="PhotoshopElements.Image.2">
                    <p:embed/>
                    <p:pic>
                      <p:nvPicPr>
                        <p:cNvPr id="46104"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1824"/>
                          <a:ext cx="857" cy="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Line 18">
              <a:extLst>
                <a:ext uri="{FF2B5EF4-FFF2-40B4-BE49-F238E27FC236}">
                  <a16:creationId xmlns:a16="http://schemas.microsoft.com/office/drawing/2014/main" id="{3FADF607-7EF6-C6AB-2A59-93DB506B570B}"/>
                </a:ext>
              </a:extLst>
            </p:cNvPr>
            <p:cNvSpPr>
              <a:spLocks noChangeShapeType="1"/>
            </p:cNvSpPr>
            <p:nvPr/>
          </p:nvSpPr>
          <p:spPr bwMode="auto">
            <a:xfrm flipV="1">
              <a:off x="3696" y="2352"/>
              <a:ext cx="384" cy="336"/>
            </a:xfrm>
            <a:prstGeom prst="line">
              <a:avLst/>
            </a:prstGeom>
            <a:noFill/>
            <a:ln w="38100">
              <a:solidFill>
                <a:schemeClr val="accent1"/>
              </a:solidFill>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grpSp>
      <p:graphicFrame>
        <p:nvGraphicFramePr>
          <p:cNvPr id="14" name="Object 3">
            <a:extLst>
              <a:ext uri="{FF2B5EF4-FFF2-40B4-BE49-F238E27FC236}">
                <a16:creationId xmlns:a16="http://schemas.microsoft.com/office/drawing/2014/main" id="{72D2471C-B93C-22E5-7AEE-BB92F7C666EF}"/>
              </a:ext>
            </a:extLst>
          </p:cNvPr>
          <p:cNvGraphicFramePr>
            <a:graphicFrameLocks noChangeAspect="1"/>
          </p:cNvGraphicFramePr>
          <p:nvPr/>
        </p:nvGraphicFramePr>
        <p:xfrm>
          <a:off x="7772400" y="1905000"/>
          <a:ext cx="1139825" cy="1114425"/>
        </p:xfrm>
        <a:graphic>
          <a:graphicData uri="http://schemas.openxmlformats.org/presentationml/2006/ole">
            <mc:AlternateContent xmlns:mc="http://schemas.openxmlformats.org/markup-compatibility/2006">
              <mc:Choice xmlns:v="urn:schemas-microsoft-com:vml" Requires="v">
                <p:oleObj name="Image" r:id="rId6" imgW="1368323" imgH="1337735" progId="PhotoshopElements.Image.2">
                  <p:embed/>
                </p:oleObj>
              </mc:Choice>
              <mc:Fallback>
                <p:oleObj name="Image" r:id="rId6" imgW="1368323" imgH="1337735" progId="PhotoshopElements.Image.2">
                  <p:embed/>
                  <p:pic>
                    <p:nvPicPr>
                      <p:cNvPr id="46086"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1905000"/>
                        <a:ext cx="1139825"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Line 24">
            <a:extLst>
              <a:ext uri="{FF2B5EF4-FFF2-40B4-BE49-F238E27FC236}">
                <a16:creationId xmlns:a16="http://schemas.microsoft.com/office/drawing/2014/main" id="{33C32BBC-5DD3-58F5-AA09-17F3B8E58BFA}"/>
              </a:ext>
            </a:extLst>
          </p:cNvPr>
          <p:cNvSpPr>
            <a:spLocks noChangeShapeType="1"/>
          </p:cNvSpPr>
          <p:nvPr/>
        </p:nvSpPr>
        <p:spPr bwMode="auto">
          <a:xfrm flipV="1">
            <a:off x="7391400" y="2895600"/>
            <a:ext cx="381000" cy="381000"/>
          </a:xfrm>
          <a:prstGeom prst="line">
            <a:avLst/>
          </a:prstGeom>
          <a:noFill/>
          <a:ln w="38100">
            <a:solidFill>
              <a:schemeClr val="accent1"/>
            </a:solidFill>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grpSp>
        <p:nvGrpSpPr>
          <p:cNvPr id="17" name="Group 29">
            <a:extLst>
              <a:ext uri="{FF2B5EF4-FFF2-40B4-BE49-F238E27FC236}">
                <a16:creationId xmlns:a16="http://schemas.microsoft.com/office/drawing/2014/main" id="{5FBD12C8-C7EB-1B5B-9F59-301547C380FC}"/>
              </a:ext>
            </a:extLst>
          </p:cNvPr>
          <p:cNvGrpSpPr>
            <a:grpSpLocks/>
          </p:cNvGrpSpPr>
          <p:nvPr/>
        </p:nvGrpSpPr>
        <p:grpSpPr bwMode="auto">
          <a:xfrm>
            <a:off x="2286000" y="4419600"/>
            <a:ext cx="1371600" cy="1295400"/>
            <a:chOff x="1440" y="2928"/>
            <a:chExt cx="864" cy="816"/>
          </a:xfrm>
        </p:grpSpPr>
        <p:sp>
          <p:nvSpPr>
            <p:cNvPr id="19" name="Line 15">
              <a:extLst>
                <a:ext uri="{FF2B5EF4-FFF2-40B4-BE49-F238E27FC236}">
                  <a16:creationId xmlns:a16="http://schemas.microsoft.com/office/drawing/2014/main" id="{A2CB9C0C-3B4A-C773-E5BB-48489E703B94}"/>
                </a:ext>
              </a:extLst>
            </p:cNvPr>
            <p:cNvSpPr>
              <a:spLocks noChangeShapeType="1"/>
            </p:cNvSpPr>
            <p:nvPr/>
          </p:nvSpPr>
          <p:spPr bwMode="auto">
            <a:xfrm>
              <a:off x="2112" y="2928"/>
              <a:ext cx="192" cy="480"/>
            </a:xfrm>
            <a:prstGeom prst="line">
              <a:avLst/>
            </a:prstGeom>
            <a:noFill/>
            <a:ln w="38100">
              <a:solidFill>
                <a:schemeClr val="accent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0" name="Line 13">
              <a:extLst>
                <a:ext uri="{FF2B5EF4-FFF2-40B4-BE49-F238E27FC236}">
                  <a16:creationId xmlns:a16="http://schemas.microsoft.com/office/drawing/2014/main" id="{B4790D67-4B2E-0239-607F-119744816266}"/>
                </a:ext>
              </a:extLst>
            </p:cNvPr>
            <p:cNvSpPr>
              <a:spLocks noChangeShapeType="1"/>
            </p:cNvSpPr>
            <p:nvPr/>
          </p:nvSpPr>
          <p:spPr bwMode="auto">
            <a:xfrm flipV="1">
              <a:off x="1440" y="2928"/>
              <a:ext cx="288" cy="336"/>
            </a:xfrm>
            <a:prstGeom prst="line">
              <a:avLst/>
            </a:prstGeom>
            <a:noFill/>
            <a:ln w="38100">
              <a:solidFill>
                <a:schemeClr val="accent1"/>
              </a:solidFill>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8" name="Line 14">
              <a:extLst>
                <a:ext uri="{FF2B5EF4-FFF2-40B4-BE49-F238E27FC236}">
                  <a16:creationId xmlns:a16="http://schemas.microsoft.com/office/drawing/2014/main" id="{60B2F178-6736-690E-8AE0-40F7769B6250}"/>
                </a:ext>
              </a:extLst>
            </p:cNvPr>
            <p:cNvSpPr>
              <a:spLocks noChangeShapeType="1"/>
            </p:cNvSpPr>
            <p:nvPr/>
          </p:nvSpPr>
          <p:spPr bwMode="auto">
            <a:xfrm>
              <a:off x="1488" y="3600"/>
              <a:ext cx="480" cy="144"/>
            </a:xfrm>
            <a:prstGeom prst="line">
              <a:avLst/>
            </a:prstGeom>
            <a:noFill/>
            <a:ln w="38100">
              <a:solidFill>
                <a:schemeClr val="accent1"/>
              </a:solidFill>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grpSp>
      <p:grpSp>
        <p:nvGrpSpPr>
          <p:cNvPr id="21" name="Group 28">
            <a:extLst>
              <a:ext uri="{FF2B5EF4-FFF2-40B4-BE49-F238E27FC236}">
                <a16:creationId xmlns:a16="http://schemas.microsoft.com/office/drawing/2014/main" id="{0481D331-5924-C252-AD41-FD89AC09D5C9}"/>
              </a:ext>
            </a:extLst>
          </p:cNvPr>
          <p:cNvGrpSpPr>
            <a:grpSpLocks/>
          </p:cNvGrpSpPr>
          <p:nvPr/>
        </p:nvGrpSpPr>
        <p:grpSpPr bwMode="auto">
          <a:xfrm>
            <a:off x="857254" y="3173413"/>
            <a:ext cx="4171954" cy="3303587"/>
            <a:chOff x="540" y="2160"/>
            <a:chExt cx="2628" cy="2081"/>
          </a:xfrm>
        </p:grpSpPr>
        <p:graphicFrame>
          <p:nvGraphicFramePr>
            <p:cNvPr id="22" name="Object 4">
              <a:extLst>
                <a:ext uri="{FF2B5EF4-FFF2-40B4-BE49-F238E27FC236}">
                  <a16:creationId xmlns:a16="http://schemas.microsoft.com/office/drawing/2014/main" id="{C2FC6546-9A0B-B01D-F099-EF41A698F8D2}"/>
                </a:ext>
              </a:extLst>
            </p:cNvPr>
            <p:cNvGraphicFramePr>
              <a:graphicFrameLocks noChangeAspect="1"/>
            </p:cNvGraphicFramePr>
            <p:nvPr>
              <p:extLst>
                <p:ext uri="{D42A27DB-BD31-4B8C-83A1-F6EECF244321}">
                  <p14:modId xmlns:p14="http://schemas.microsoft.com/office/powerpoint/2010/main" val="1612027540"/>
                </p:ext>
              </p:extLst>
            </p:nvPr>
          </p:nvGraphicFramePr>
          <p:xfrm>
            <a:off x="1980" y="3456"/>
            <a:ext cx="686" cy="785"/>
          </p:xfrm>
          <a:graphic>
            <a:graphicData uri="http://schemas.openxmlformats.org/presentationml/2006/ole">
              <mc:AlternateContent xmlns:mc="http://schemas.openxmlformats.org/markup-compatibility/2006">
                <mc:Choice xmlns:v="urn:schemas-microsoft-com:vml" Requires="v">
                  <p:oleObj name="Image" r:id="rId8" imgW="1222250" imgH="1398916" progId="PhotoshopElements.Image.2">
                    <p:embed/>
                  </p:oleObj>
                </mc:Choice>
                <mc:Fallback>
                  <p:oleObj name="Image" r:id="rId8" imgW="1222250" imgH="1398916" progId="PhotoshopElements.Image.2">
                    <p:embed/>
                    <p:pic>
                      <p:nvPicPr>
                        <p:cNvPr id="46095"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0" y="3456"/>
                          <a:ext cx="686" cy="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 name="Object 5">
              <a:extLst>
                <a:ext uri="{FF2B5EF4-FFF2-40B4-BE49-F238E27FC236}">
                  <a16:creationId xmlns:a16="http://schemas.microsoft.com/office/drawing/2014/main" id="{588FDBA9-A80A-F2A8-1C0F-EAC398633662}"/>
                </a:ext>
              </a:extLst>
            </p:cNvPr>
            <p:cNvGraphicFramePr>
              <a:graphicFrameLocks noChangeAspect="1"/>
            </p:cNvGraphicFramePr>
            <p:nvPr>
              <p:extLst>
                <p:ext uri="{D42A27DB-BD31-4B8C-83A1-F6EECF244321}">
                  <p14:modId xmlns:p14="http://schemas.microsoft.com/office/powerpoint/2010/main" val="1437074080"/>
                </p:ext>
              </p:extLst>
            </p:nvPr>
          </p:nvGraphicFramePr>
          <p:xfrm>
            <a:off x="540" y="3072"/>
            <a:ext cx="854" cy="751"/>
          </p:xfrm>
          <a:graphic>
            <a:graphicData uri="http://schemas.openxmlformats.org/presentationml/2006/ole">
              <mc:AlternateContent xmlns:mc="http://schemas.openxmlformats.org/markup-compatibility/2006">
                <mc:Choice xmlns:v="urn:schemas-microsoft-com:vml" Requires="v">
                  <p:oleObj name="Image" r:id="rId10" imgW="1356133" imgH="1191569" progId="PhotoshopElements.Image.2">
                    <p:embed/>
                  </p:oleObj>
                </mc:Choice>
                <mc:Fallback>
                  <p:oleObj name="Image" r:id="rId10" imgW="1356133" imgH="1191569" progId="PhotoshopElements.Image.2">
                    <p:embed/>
                    <p:pic>
                      <p:nvPicPr>
                        <p:cNvPr id="46096"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0" y="3072"/>
                          <a:ext cx="854" cy="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 name="Object 6">
              <a:extLst>
                <a:ext uri="{FF2B5EF4-FFF2-40B4-BE49-F238E27FC236}">
                  <a16:creationId xmlns:a16="http://schemas.microsoft.com/office/drawing/2014/main" id="{7FFFA84E-1203-C56A-A38D-DC18D503BA89}"/>
                </a:ext>
              </a:extLst>
            </p:cNvPr>
            <p:cNvGraphicFramePr>
              <a:graphicFrameLocks noChangeAspect="1"/>
            </p:cNvGraphicFramePr>
            <p:nvPr/>
          </p:nvGraphicFramePr>
          <p:xfrm>
            <a:off x="1728" y="2160"/>
            <a:ext cx="768" cy="808"/>
          </p:xfrm>
          <a:graphic>
            <a:graphicData uri="http://schemas.openxmlformats.org/presentationml/2006/ole">
              <mc:AlternateContent xmlns:mc="http://schemas.openxmlformats.org/markup-compatibility/2006">
                <mc:Choice xmlns:v="urn:schemas-microsoft-com:vml" Requires="v">
                  <p:oleObj name="Image" r:id="rId12" imgW="1218996" imgH="1282993" progId="PhotoshopElements.Image.2">
                    <p:embed/>
                  </p:oleObj>
                </mc:Choice>
                <mc:Fallback>
                  <p:oleObj name="Image" r:id="rId12" imgW="1218996" imgH="1282993" progId="PhotoshopElements.Image.2">
                    <p:embed/>
                    <p:pic>
                      <p:nvPicPr>
                        <p:cNvPr id="46097"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28" y="2160"/>
                          <a:ext cx="768" cy="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 name="Line 16">
              <a:extLst>
                <a:ext uri="{FF2B5EF4-FFF2-40B4-BE49-F238E27FC236}">
                  <a16:creationId xmlns:a16="http://schemas.microsoft.com/office/drawing/2014/main" id="{D6B8A488-BDCE-A753-43A3-8461AFE6FD21}"/>
                </a:ext>
              </a:extLst>
            </p:cNvPr>
            <p:cNvSpPr>
              <a:spLocks noChangeShapeType="1"/>
            </p:cNvSpPr>
            <p:nvPr/>
          </p:nvSpPr>
          <p:spPr bwMode="auto">
            <a:xfrm flipV="1">
              <a:off x="2640" y="3264"/>
              <a:ext cx="384" cy="336"/>
            </a:xfrm>
            <a:prstGeom prst="line">
              <a:avLst/>
            </a:prstGeom>
            <a:noFill/>
            <a:ln w="38100">
              <a:solidFill>
                <a:schemeClr val="accent1"/>
              </a:solidFill>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26" name="Line 22">
              <a:extLst>
                <a:ext uri="{FF2B5EF4-FFF2-40B4-BE49-F238E27FC236}">
                  <a16:creationId xmlns:a16="http://schemas.microsoft.com/office/drawing/2014/main" id="{E80F1001-95F8-FC74-A72E-33B8992680F2}"/>
                </a:ext>
              </a:extLst>
            </p:cNvPr>
            <p:cNvSpPr>
              <a:spLocks noChangeShapeType="1"/>
            </p:cNvSpPr>
            <p:nvPr/>
          </p:nvSpPr>
          <p:spPr bwMode="auto">
            <a:xfrm>
              <a:off x="2496" y="2688"/>
              <a:ext cx="672" cy="192"/>
            </a:xfrm>
            <a:prstGeom prst="line">
              <a:avLst/>
            </a:prstGeom>
            <a:noFill/>
            <a:ln w="38100">
              <a:solidFill>
                <a:schemeClr val="accent1"/>
              </a:solidFill>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27" name="Line 23">
              <a:extLst>
                <a:ext uri="{FF2B5EF4-FFF2-40B4-BE49-F238E27FC236}">
                  <a16:creationId xmlns:a16="http://schemas.microsoft.com/office/drawing/2014/main" id="{14322B7E-A16A-2141-D62D-C7EF8E31962A}"/>
                </a:ext>
              </a:extLst>
            </p:cNvPr>
            <p:cNvSpPr>
              <a:spLocks noChangeShapeType="1"/>
            </p:cNvSpPr>
            <p:nvPr/>
          </p:nvSpPr>
          <p:spPr bwMode="auto">
            <a:xfrm flipV="1">
              <a:off x="1440" y="3072"/>
              <a:ext cx="1680" cy="384"/>
            </a:xfrm>
            <a:prstGeom prst="line">
              <a:avLst/>
            </a:prstGeom>
            <a:noFill/>
            <a:ln w="38100">
              <a:solidFill>
                <a:schemeClr val="accent1"/>
              </a:solidFill>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grpSp>
      <p:sp>
        <p:nvSpPr>
          <p:cNvPr id="28" name="Rectangle 25">
            <a:extLst>
              <a:ext uri="{FF2B5EF4-FFF2-40B4-BE49-F238E27FC236}">
                <a16:creationId xmlns:a16="http://schemas.microsoft.com/office/drawing/2014/main" id="{003B01C7-7C7C-3173-B958-5E59E2130931}"/>
              </a:ext>
            </a:extLst>
          </p:cNvPr>
          <p:cNvSpPr>
            <a:spLocks noChangeArrowheads="1"/>
          </p:cNvSpPr>
          <p:nvPr/>
        </p:nvSpPr>
        <p:spPr bwMode="auto">
          <a:xfrm>
            <a:off x="4800600" y="6172200"/>
            <a:ext cx="41910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r" eaLnBrk="1" hangingPunct="1">
              <a:buClrTx/>
              <a:buSzTx/>
              <a:buFont typeface="Wingdings" panose="05000000000000000000" pitchFamily="2" charset="2"/>
              <a:buNone/>
            </a:pPr>
            <a:r>
              <a:rPr lang="en-US" altLang="en-US" sz="1200" b="1"/>
              <a:t>Arnold S. – thomashawk, Flickr; </a:t>
            </a:r>
          </a:p>
          <a:p>
            <a:pPr algn="r" eaLnBrk="1" hangingPunct="1">
              <a:buClrTx/>
              <a:buSzTx/>
              <a:buFont typeface="Wingdings" panose="05000000000000000000" pitchFamily="2" charset="2"/>
              <a:buNone/>
            </a:pPr>
            <a:r>
              <a:rPr lang="en-US" altLang="en-US" sz="1200" b="1"/>
              <a:t>http://creativecommons.org/licenses/by-nc/2.0/deed.en</a:t>
            </a:r>
          </a:p>
        </p:txBody>
      </p:sp>
    </p:spTree>
    <p:extLst>
      <p:ext uri="{BB962C8B-B14F-4D97-AF65-F5344CB8AC3E}">
        <p14:creationId xmlns:p14="http://schemas.microsoft.com/office/powerpoint/2010/main" val="1310489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A74193-F590-1DA8-F6A4-C439F4F5FACB}"/>
              </a:ext>
            </a:extLst>
          </p:cNvPr>
          <p:cNvSpPr>
            <a:spLocks noGrp="1" noChangeArrowheads="1"/>
          </p:cNvSpPr>
          <p:nvPr/>
        </p:nvSpPr>
        <p:spPr>
          <a:xfrm>
            <a:off x="0" y="432792"/>
            <a:ext cx="9144000" cy="838200"/>
          </a:xfrm>
          <a:prstGeom prst="rect">
            <a:avLst/>
          </a:prstGeom>
          <a:gradFill>
            <a:gsLst>
              <a:gs pos="0">
                <a:schemeClr val="accent6">
                  <a:shade val="51000"/>
                  <a:satMod val="130000"/>
                  <a:alpha val="60000"/>
                </a:schemeClr>
              </a:gs>
              <a:gs pos="80000">
                <a:schemeClr val="accent6">
                  <a:shade val="93000"/>
                  <a:satMod val="130000"/>
                </a:schemeClr>
              </a:gs>
              <a:gs pos="100000">
                <a:schemeClr val="accent6">
                  <a:shade val="94000"/>
                  <a:satMod val="135000"/>
                </a:schemeClr>
              </a:gs>
            </a:gsLst>
            <a:lin ang="16200000" scaled="0"/>
          </a:gradFill>
          <a:ln>
            <a:noFill/>
          </a:ln>
        </p:spPr>
        <p:txBody>
          <a:bodyPr vert="horz" wrap="square" anchor="ctr" anchorCtr="0">
            <a:noAutofit/>
          </a:bodyPr>
          <a:lstStyle>
            <a:lvl1pPr algn="l" defTabSz="914400" rtl="0" eaLnBrk="1" latinLnBrk="0" hangingPunct="1">
              <a:spcBef>
                <a:spcPct val="0"/>
              </a:spcBef>
              <a:buNone/>
              <a:defRPr lang="en-US" sz="2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Small-World Model</a:t>
            </a:r>
          </a:p>
        </p:txBody>
      </p:sp>
      <p:sp>
        <p:nvSpPr>
          <p:cNvPr id="6" name="Content Placeholder 2">
            <a:extLst>
              <a:ext uri="{FF2B5EF4-FFF2-40B4-BE49-F238E27FC236}">
                <a16:creationId xmlns:a16="http://schemas.microsoft.com/office/drawing/2014/main" id="{364F5D82-67AB-A7A9-8645-424234CEA3B7}"/>
              </a:ext>
            </a:extLst>
          </p:cNvPr>
          <p:cNvSpPr txBox="1">
            <a:spLocks/>
          </p:cNvSpPr>
          <p:nvPr/>
        </p:nvSpPr>
        <p:spPr>
          <a:xfrm>
            <a:off x="304800" y="1529413"/>
            <a:ext cx="5680202" cy="25282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A rumor is spreading over a social network. </a:t>
            </a:r>
          </a:p>
          <a:p>
            <a:pPr lvl="1">
              <a:buFont typeface="Wingdings" panose="05000000000000000000" pitchFamily="2" charset="2"/>
              <a:buChar char="§"/>
            </a:pPr>
            <a:r>
              <a:rPr lang="en-US" sz="2000" dirty="0">
                <a:solidFill>
                  <a:srgbClr val="FF0000"/>
                </a:solidFill>
                <a:latin typeface="Arial" panose="020B0604020202020204" pitchFamily="34" charset="0"/>
                <a:cs typeface="Arial" panose="020B0604020202020204" pitchFamily="34" charset="0"/>
              </a:rPr>
              <a:t>Assume all users pass it </a:t>
            </a:r>
          </a:p>
          <a:p>
            <a:pPr marL="457200" lvl="1" indent="0">
              <a:buNone/>
            </a:pPr>
            <a:r>
              <a:rPr lang="en-US" sz="2000" dirty="0">
                <a:solidFill>
                  <a:srgbClr val="FF0000"/>
                </a:solidFill>
                <a:latin typeface="Arial" panose="020B0604020202020204" pitchFamily="34" charset="0"/>
                <a:cs typeface="Arial" panose="020B0604020202020204" pitchFamily="34" charset="0"/>
              </a:rPr>
              <a:t>immediately to all of  their</a:t>
            </a:r>
          </a:p>
          <a:p>
            <a:pPr marL="457200" lvl="1" indent="0">
              <a:buNone/>
            </a:pPr>
            <a:r>
              <a:rPr lang="en-US" sz="2000" dirty="0">
                <a:solidFill>
                  <a:srgbClr val="FF0000"/>
                </a:solidFill>
                <a:latin typeface="Arial" panose="020B0604020202020204" pitchFamily="34" charset="0"/>
                <a:cs typeface="Arial" panose="020B0604020202020204" pitchFamily="34" charset="0"/>
              </a:rPr>
              <a:t>friends </a:t>
            </a:r>
          </a:p>
          <a:p>
            <a:pPr marL="457200" lvl="1" indent="0">
              <a:buNone/>
            </a:pPr>
            <a:endParaRPr lang="en-US" sz="2000" dirty="0">
              <a:solidFill>
                <a:srgbClr val="FF0000"/>
              </a:solidFill>
              <a:latin typeface="Arial" panose="020B0604020202020204" pitchFamily="34" charset="0"/>
              <a:cs typeface="Arial" panose="020B0604020202020204" pitchFamily="34" charset="0"/>
            </a:endParaRPr>
          </a:p>
          <a:p>
            <a:pPr marL="457200" lvl="1" indent="0">
              <a:buNone/>
            </a:pPr>
            <a:r>
              <a:rPr lang="en-US" sz="2000" dirty="0">
                <a:latin typeface="Arial" panose="020B0604020202020204" pitchFamily="34" charset="0"/>
                <a:cs typeface="Arial" panose="020B0604020202020204" pitchFamily="34" charset="0"/>
              </a:rPr>
              <a:t>An estimate: </a:t>
            </a:r>
            <a:r>
              <a:rPr lang="en-US" sz="2000" dirty="0" err="1">
                <a:latin typeface="Arial" panose="020B0604020202020204" pitchFamily="34" charset="0"/>
                <a:cs typeface="Arial" panose="020B0604020202020204" pitchFamily="34" charset="0"/>
              </a:rPr>
              <a:t>k</a:t>
            </a:r>
            <a:r>
              <a:rPr lang="en-US" sz="2000" baseline="30000" dirty="0" err="1">
                <a:latin typeface="Arial" panose="020B0604020202020204" pitchFamily="34" charset="0"/>
                <a:cs typeface="Arial" panose="020B0604020202020204" pitchFamily="34" charset="0"/>
              </a:rPr>
              <a:t>d</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N, d=</a:t>
            </a:r>
            <a:r>
              <a:rPr lang="en-US" sz="2000" dirty="0" err="1">
                <a:latin typeface="Arial" panose="020B0604020202020204" pitchFamily="34" charset="0"/>
                <a:cs typeface="Arial" panose="020B0604020202020204" pitchFamily="34" charset="0"/>
              </a:rPr>
              <a:t>logN</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logk</a:t>
            </a:r>
            <a:endParaRPr lang="en-US" sz="2000" dirty="0">
              <a:latin typeface="Arial" panose="020B0604020202020204" pitchFamily="34" charset="0"/>
              <a:cs typeface="Arial" panose="020B0604020202020204" pitchFamily="34" charset="0"/>
            </a:endParaRPr>
          </a:p>
          <a:p>
            <a:pPr marL="457200" lvl="1" indent="0">
              <a:buNone/>
            </a:pPr>
            <a:r>
              <a:rPr lang="en-US" sz="2000" dirty="0">
                <a:latin typeface="Arial" panose="020B0604020202020204" pitchFamily="34" charset="0"/>
                <a:cs typeface="Arial" panose="020B0604020202020204" pitchFamily="34" charset="0"/>
              </a:rPr>
              <a:t>N = 6.7 </a:t>
            </a:r>
            <a:r>
              <a:rPr lang="en-US" sz="2000" dirty="0" err="1">
                <a:latin typeface="Arial" panose="020B0604020202020204" pitchFamily="34" charset="0"/>
                <a:cs typeface="Arial" panose="020B0604020202020204" pitchFamily="34" charset="0"/>
              </a:rPr>
              <a:t>bln</a:t>
            </a:r>
            <a:r>
              <a:rPr lang="en-US" sz="2000" dirty="0">
                <a:latin typeface="Arial" panose="020B0604020202020204" pitchFamily="34" charset="0"/>
                <a:cs typeface="Arial" panose="020B0604020202020204" pitchFamily="34" charset="0"/>
              </a:rPr>
              <a:t>,  k=50 friends, d=5.8</a:t>
            </a:r>
          </a:p>
        </p:txBody>
      </p:sp>
      <p:pic>
        <p:nvPicPr>
          <p:cNvPr id="7" name="Picture 2" descr="http://static.ddmcdn.com/gif/myspace-networking.jpg">
            <a:extLst>
              <a:ext uri="{FF2B5EF4-FFF2-40B4-BE49-F238E27FC236}">
                <a16:creationId xmlns:a16="http://schemas.microsoft.com/office/drawing/2014/main" id="{658BB60D-51A4-8B73-EFCA-F4680854434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6850" y="1304766"/>
            <a:ext cx="3597150" cy="36511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36752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18A3B7-E1CF-25DF-68BB-FDA1CA113AA9}"/>
              </a:ext>
            </a:extLst>
          </p:cNvPr>
          <p:cNvSpPr>
            <a:spLocks noGrp="1" noChangeArrowheads="1"/>
          </p:cNvSpPr>
          <p:nvPr/>
        </p:nvSpPr>
        <p:spPr>
          <a:xfrm>
            <a:off x="0" y="432792"/>
            <a:ext cx="9144000" cy="838200"/>
          </a:xfrm>
          <a:prstGeom prst="rect">
            <a:avLst/>
          </a:prstGeom>
          <a:gradFill>
            <a:gsLst>
              <a:gs pos="0">
                <a:schemeClr val="accent6">
                  <a:shade val="51000"/>
                  <a:satMod val="130000"/>
                  <a:alpha val="60000"/>
                </a:schemeClr>
              </a:gs>
              <a:gs pos="80000">
                <a:schemeClr val="accent6">
                  <a:shade val="93000"/>
                  <a:satMod val="130000"/>
                </a:schemeClr>
              </a:gs>
              <a:gs pos="100000">
                <a:schemeClr val="accent6">
                  <a:shade val="94000"/>
                  <a:satMod val="135000"/>
                </a:schemeClr>
              </a:gs>
            </a:gsLst>
            <a:lin ang="16200000" scaled="0"/>
          </a:gradFill>
          <a:ln>
            <a:noFill/>
          </a:ln>
        </p:spPr>
        <p:txBody>
          <a:bodyPr vert="horz" wrap="square" anchor="ctr" anchorCtr="0">
            <a:noAutofit/>
          </a:bodyPr>
          <a:lstStyle>
            <a:lvl1pPr algn="l" defTabSz="914400" rtl="0" eaLnBrk="1" latinLnBrk="0" hangingPunct="1">
              <a:spcBef>
                <a:spcPct val="0"/>
              </a:spcBef>
              <a:buNone/>
              <a:defRPr lang="en-US" sz="2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dirty="0"/>
              <a:t>Milgram’s Experiment</a:t>
            </a:r>
          </a:p>
        </p:txBody>
      </p:sp>
      <p:sp>
        <p:nvSpPr>
          <p:cNvPr id="3" name="TextBox 2">
            <a:extLst>
              <a:ext uri="{FF2B5EF4-FFF2-40B4-BE49-F238E27FC236}">
                <a16:creationId xmlns:a16="http://schemas.microsoft.com/office/drawing/2014/main" id="{F8D8FBE3-532C-87BC-C58B-24CE796070BA}"/>
              </a:ext>
            </a:extLst>
          </p:cNvPr>
          <p:cNvSpPr txBox="1">
            <a:spLocks noChangeArrowheads="1"/>
          </p:cNvSpPr>
          <p:nvPr/>
        </p:nvSpPr>
        <p:spPr>
          <a:xfrm>
            <a:off x="381000" y="1555155"/>
            <a:ext cx="5486400" cy="3221038"/>
          </a:xfrm>
          <a:prstGeom prst="rect">
            <a:avLst/>
          </a:prstGeom>
          <a:noFill/>
          <a:ln/>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rPr>
              <a:t>296</a:t>
            </a:r>
            <a:r>
              <a:rPr kumimoji="0" lang="en-US" sz="2000" b="0" i="0" u="none" strike="noStrike" kern="1200" cap="none" spc="0" normalizeH="0" noProof="0" dirty="0">
                <a:ln>
                  <a:noFill/>
                </a:ln>
                <a:effectLst/>
                <a:uLnTx/>
                <a:uFillTx/>
                <a:latin typeface="Arial" panose="020B0604020202020204" pitchFamily="34" charset="0"/>
                <a:ea typeface="Open Sans" panose="020B0606030504020204" pitchFamily="34" charset="0"/>
                <a:cs typeface="Arial" panose="020B0604020202020204" pitchFamily="34" charset="0"/>
              </a:rPr>
              <a:t> r</a:t>
            </a:r>
            <a:r>
              <a:rPr kumimoji="0" lang="en-US" sz="2000" b="0" i="0"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rPr>
              <a:t>andom people from Nebraska (196 people) and Boston (100 people) were asked to send a letter (via intermediaries) to a stock broker in Boston</a:t>
            </a:r>
          </a:p>
          <a:p>
            <a:pPr marL="342900" marR="0" lvl="0"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lang="en-US" sz="2000" dirty="0">
                <a:latin typeface="Arial" panose="020B0604020202020204" pitchFamily="34" charset="0"/>
                <a:ea typeface="Open Sans" panose="020B0606030504020204" pitchFamily="34" charset="0"/>
                <a:cs typeface="Arial" panose="020B0604020202020204" pitchFamily="34" charset="0"/>
              </a:rPr>
              <a:t>S/he c</a:t>
            </a:r>
            <a:r>
              <a:rPr kumimoji="0" lang="en-US" sz="2000" b="0" i="0"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rPr>
              <a:t>ould only send to people they personally knew.</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E050F8B5-9ED7-27A9-4070-092F847CF83F}"/>
              </a:ext>
            </a:extLst>
          </p:cNvPr>
          <p:cNvSpPr>
            <a:spLocks noChangeArrowheads="1"/>
          </p:cNvSpPr>
          <p:nvPr/>
        </p:nvSpPr>
        <p:spPr bwMode="auto">
          <a:xfrm>
            <a:off x="5717628" y="4390959"/>
            <a:ext cx="2890343" cy="338554"/>
          </a:xfrm>
          <a:prstGeom prst="rect">
            <a:avLst/>
          </a:prstGeom>
          <a:noFill/>
          <a:ln w="12700">
            <a:noFill/>
            <a:miter lim="800000"/>
            <a:headEnd/>
            <a:tailEnd/>
          </a:ln>
          <a:effectLst/>
        </p:spPr>
        <p:txBody>
          <a:bodyPr wrap="non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Stanley Milgram (1933-1984)</a:t>
            </a:r>
            <a:endParaRPr lang="en-US" sz="16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852DBC3E-DBB7-2B8B-7E30-3EA1926D5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99592"/>
            <a:ext cx="2133600" cy="2881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24B79068-C8E7-E242-E44A-256204146C08}"/>
              </a:ext>
            </a:extLst>
          </p:cNvPr>
          <p:cNvSpPr/>
          <p:nvPr/>
        </p:nvSpPr>
        <p:spPr>
          <a:xfrm>
            <a:off x="609600" y="5233392"/>
            <a:ext cx="7924800" cy="1055608"/>
          </a:xfrm>
          <a:prstGeom prst="roundRect">
            <a:avLst/>
          </a:prstGeom>
        </p:spPr>
        <p:style>
          <a:lnRef idx="1">
            <a:schemeClr val="dk1"/>
          </a:lnRef>
          <a:fillRef idx="3">
            <a:schemeClr val="dk1"/>
          </a:fillRef>
          <a:effectRef idx="2">
            <a:schemeClr val="dk1"/>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20000"/>
              </a:spcBef>
              <a:defRPr/>
            </a:pPr>
            <a:r>
              <a:rPr lang="en-US" sz="2800" dirty="0">
                <a:latin typeface="Arial" panose="020B0604020202020204" pitchFamily="34" charset="0"/>
                <a:ea typeface="Open Sans" panose="020B0606030504020204" pitchFamily="34" charset="0"/>
                <a:cs typeface="Arial" panose="020B0604020202020204" pitchFamily="34" charset="0"/>
              </a:rPr>
              <a:t>Among the letters that found the target (64), the average number of links was around </a:t>
            </a:r>
            <a:r>
              <a:rPr lang="en-US" sz="2800" b="1" dirty="0">
                <a:latin typeface="Arial" panose="020B0604020202020204" pitchFamily="34" charset="0"/>
                <a:ea typeface="Open Sans" panose="020B0606030504020204" pitchFamily="34" charset="0"/>
                <a:cs typeface="Arial" panose="020B0604020202020204" pitchFamily="34" charset="0"/>
              </a:rPr>
              <a:t>six</a:t>
            </a:r>
            <a:r>
              <a:rPr lang="en-US" sz="2800" dirty="0">
                <a:latin typeface="Arial" panose="020B0604020202020204" pitchFamily="34" charset="0"/>
                <a:ea typeface="Open Sans" panose="020B0606030504020204" pitchFamily="34" charset="0"/>
                <a:cs typeface="Arial" panose="020B0604020202020204" pitchFamily="34" charset="0"/>
              </a:rPr>
              <a:t>.</a:t>
            </a:r>
          </a:p>
        </p:txBody>
      </p:sp>
    </p:spTree>
    <p:extLst>
      <p:ext uri="{BB962C8B-B14F-4D97-AF65-F5344CB8AC3E}">
        <p14:creationId xmlns:p14="http://schemas.microsoft.com/office/powerpoint/2010/main" val="769925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C9CA8C9-0507-6F32-ADFA-CAD5368B449A}"/>
              </a:ext>
            </a:extLst>
          </p:cNvPr>
          <p:cNvSpPr>
            <a:spLocks noGrp="1" noChangeArrowheads="1"/>
          </p:cNvSpPr>
          <p:nvPr/>
        </p:nvSpPr>
        <p:spPr>
          <a:xfrm>
            <a:off x="0" y="432792"/>
            <a:ext cx="9144000" cy="838200"/>
          </a:xfrm>
          <a:prstGeom prst="rect">
            <a:avLst/>
          </a:prstGeom>
          <a:gradFill>
            <a:gsLst>
              <a:gs pos="0">
                <a:schemeClr val="accent6">
                  <a:shade val="51000"/>
                  <a:satMod val="130000"/>
                  <a:alpha val="60000"/>
                </a:schemeClr>
              </a:gs>
              <a:gs pos="80000">
                <a:schemeClr val="accent6">
                  <a:shade val="93000"/>
                  <a:satMod val="130000"/>
                </a:schemeClr>
              </a:gs>
              <a:gs pos="100000">
                <a:schemeClr val="accent6">
                  <a:shade val="94000"/>
                  <a:satMod val="135000"/>
                </a:schemeClr>
              </a:gs>
            </a:gsLst>
            <a:lin ang="16200000" scaled="0"/>
          </a:gradFill>
          <a:ln>
            <a:noFill/>
          </a:ln>
        </p:spPr>
        <p:txBody>
          <a:bodyPr vert="horz" wrap="square" anchor="ctr" anchorCtr="0">
            <a:noAutofit/>
          </a:bodyPr>
          <a:lstStyle>
            <a:lvl1pPr algn="l" defTabSz="914400" rtl="0" eaLnBrk="1" latinLnBrk="0" hangingPunct="1">
              <a:spcBef>
                <a:spcPct val="0"/>
              </a:spcBef>
              <a:buNone/>
              <a:defRPr lang="en-US" sz="2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dirty="0"/>
              <a:t>Milgram’s Experiment</a:t>
            </a:r>
          </a:p>
        </p:txBody>
      </p:sp>
      <p:grpSp>
        <p:nvGrpSpPr>
          <p:cNvPr id="19" name="Group 13">
            <a:extLst>
              <a:ext uri="{FF2B5EF4-FFF2-40B4-BE49-F238E27FC236}">
                <a16:creationId xmlns:a16="http://schemas.microsoft.com/office/drawing/2014/main" id="{03828198-4630-6DAF-B019-5DFC0F35E2AF}"/>
              </a:ext>
            </a:extLst>
          </p:cNvPr>
          <p:cNvGrpSpPr>
            <a:grpSpLocks/>
          </p:cNvGrpSpPr>
          <p:nvPr/>
        </p:nvGrpSpPr>
        <p:grpSpPr bwMode="auto">
          <a:xfrm>
            <a:off x="609600" y="1371600"/>
            <a:ext cx="7696200" cy="3886200"/>
            <a:chOff x="288" y="477"/>
            <a:chExt cx="4940" cy="2624"/>
          </a:xfrm>
        </p:grpSpPr>
        <p:pic>
          <p:nvPicPr>
            <p:cNvPr id="20" name="Picture 3" descr="usa">
              <a:extLst>
                <a:ext uri="{FF2B5EF4-FFF2-40B4-BE49-F238E27FC236}">
                  <a16:creationId xmlns:a16="http://schemas.microsoft.com/office/drawing/2014/main" id="{81B34C16-BA05-2F75-A3E9-73A358C29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477"/>
              <a:ext cx="4600" cy="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4">
              <a:extLst>
                <a:ext uri="{FF2B5EF4-FFF2-40B4-BE49-F238E27FC236}">
                  <a16:creationId xmlns:a16="http://schemas.microsoft.com/office/drawing/2014/main" id="{FF5D419E-9DC1-E540-6411-1DF83EB8C75E}"/>
                </a:ext>
              </a:extLst>
            </p:cNvPr>
            <p:cNvSpPr>
              <a:spLocks noChangeShapeType="1"/>
            </p:cNvSpPr>
            <p:nvPr/>
          </p:nvSpPr>
          <p:spPr bwMode="auto">
            <a:xfrm flipV="1">
              <a:off x="2880" y="1488"/>
              <a:ext cx="1152" cy="144"/>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Line 5">
              <a:extLst>
                <a:ext uri="{FF2B5EF4-FFF2-40B4-BE49-F238E27FC236}">
                  <a16:creationId xmlns:a16="http://schemas.microsoft.com/office/drawing/2014/main" id="{9ED689F9-90B9-6975-80CF-DCAC9CCD8B2D}"/>
                </a:ext>
              </a:extLst>
            </p:cNvPr>
            <p:cNvSpPr>
              <a:spLocks noChangeShapeType="1"/>
            </p:cNvSpPr>
            <p:nvPr/>
          </p:nvSpPr>
          <p:spPr bwMode="auto">
            <a:xfrm flipV="1">
              <a:off x="4032" y="1152"/>
              <a:ext cx="432" cy="336"/>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Line 6">
              <a:extLst>
                <a:ext uri="{FF2B5EF4-FFF2-40B4-BE49-F238E27FC236}">
                  <a16:creationId xmlns:a16="http://schemas.microsoft.com/office/drawing/2014/main" id="{59232EA6-660A-7347-6EE0-FD191B394F4E}"/>
                </a:ext>
              </a:extLst>
            </p:cNvPr>
            <p:cNvSpPr>
              <a:spLocks noChangeShapeType="1"/>
            </p:cNvSpPr>
            <p:nvPr/>
          </p:nvSpPr>
          <p:spPr bwMode="auto">
            <a:xfrm flipV="1">
              <a:off x="4464" y="1104"/>
              <a:ext cx="240" cy="48"/>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Freeform 7">
              <a:extLst>
                <a:ext uri="{FF2B5EF4-FFF2-40B4-BE49-F238E27FC236}">
                  <a16:creationId xmlns:a16="http://schemas.microsoft.com/office/drawing/2014/main" id="{A68A59F0-D469-13E7-4D72-006DC2F45323}"/>
                </a:ext>
              </a:extLst>
            </p:cNvPr>
            <p:cNvSpPr>
              <a:spLocks/>
            </p:cNvSpPr>
            <p:nvPr/>
          </p:nvSpPr>
          <p:spPr bwMode="auto">
            <a:xfrm>
              <a:off x="4704" y="944"/>
              <a:ext cx="160" cy="184"/>
            </a:xfrm>
            <a:custGeom>
              <a:avLst/>
              <a:gdLst>
                <a:gd name="T0" fmla="*/ 0 w 160"/>
                <a:gd name="T1" fmla="*/ 160 h 184"/>
                <a:gd name="T2" fmla="*/ 48 w 160"/>
                <a:gd name="T3" fmla="*/ 64 h 184"/>
                <a:gd name="T4" fmla="*/ 144 w 160"/>
                <a:gd name="T5" fmla="*/ 16 h 184"/>
                <a:gd name="T6" fmla="*/ 144 w 160"/>
                <a:gd name="T7" fmla="*/ 160 h 184"/>
                <a:gd name="T8" fmla="*/ 96 w 160"/>
                <a:gd name="T9" fmla="*/ 160 h 184"/>
                <a:gd name="T10" fmla="*/ 0 60000 65536"/>
                <a:gd name="T11" fmla="*/ 0 60000 65536"/>
                <a:gd name="T12" fmla="*/ 0 60000 65536"/>
                <a:gd name="T13" fmla="*/ 0 60000 65536"/>
                <a:gd name="T14" fmla="*/ 0 60000 65536"/>
                <a:gd name="T15" fmla="*/ 0 w 160"/>
                <a:gd name="T16" fmla="*/ 0 h 184"/>
                <a:gd name="T17" fmla="*/ 160 w 160"/>
                <a:gd name="T18" fmla="*/ 184 h 184"/>
              </a:gdLst>
              <a:ahLst/>
              <a:cxnLst>
                <a:cxn ang="T10">
                  <a:pos x="T0" y="T1"/>
                </a:cxn>
                <a:cxn ang="T11">
                  <a:pos x="T2" y="T3"/>
                </a:cxn>
                <a:cxn ang="T12">
                  <a:pos x="T4" y="T5"/>
                </a:cxn>
                <a:cxn ang="T13">
                  <a:pos x="T6" y="T7"/>
                </a:cxn>
                <a:cxn ang="T14">
                  <a:pos x="T8" y="T9"/>
                </a:cxn>
              </a:cxnLst>
              <a:rect l="T15" t="T16" r="T17" b="T18"/>
              <a:pathLst>
                <a:path w="160" h="184">
                  <a:moveTo>
                    <a:pt x="0" y="160"/>
                  </a:moveTo>
                  <a:cubicBezTo>
                    <a:pt x="12" y="124"/>
                    <a:pt x="24" y="88"/>
                    <a:pt x="48" y="64"/>
                  </a:cubicBezTo>
                  <a:cubicBezTo>
                    <a:pt x="72" y="40"/>
                    <a:pt x="128" y="0"/>
                    <a:pt x="144" y="16"/>
                  </a:cubicBezTo>
                  <a:cubicBezTo>
                    <a:pt x="160" y="32"/>
                    <a:pt x="152" y="136"/>
                    <a:pt x="144" y="160"/>
                  </a:cubicBezTo>
                  <a:cubicBezTo>
                    <a:pt x="136" y="184"/>
                    <a:pt x="116" y="172"/>
                    <a:pt x="96" y="160"/>
                  </a:cubicBezTo>
                </a:path>
              </a:pathLst>
            </a:custGeom>
            <a:noFill/>
            <a:ln w="28575">
              <a:solidFill>
                <a:srgbClr val="FF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Oval 8">
              <a:extLst>
                <a:ext uri="{FF2B5EF4-FFF2-40B4-BE49-F238E27FC236}">
                  <a16:creationId xmlns:a16="http://schemas.microsoft.com/office/drawing/2014/main" id="{BD481662-9CCC-5F1A-870E-679FF9775849}"/>
                </a:ext>
              </a:extLst>
            </p:cNvPr>
            <p:cNvSpPr>
              <a:spLocks noChangeArrowheads="1"/>
            </p:cNvSpPr>
            <p:nvPr/>
          </p:nvSpPr>
          <p:spPr bwMode="auto">
            <a:xfrm>
              <a:off x="2858" y="161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6" name="Text Box 9">
              <a:extLst>
                <a:ext uri="{FF2B5EF4-FFF2-40B4-BE49-F238E27FC236}">
                  <a16:creationId xmlns:a16="http://schemas.microsoft.com/office/drawing/2014/main" id="{17C547AE-29E6-C94B-5DAA-6AF92376509D}"/>
                </a:ext>
              </a:extLst>
            </p:cNvPr>
            <p:cNvSpPr txBox="1">
              <a:spLocks noChangeArrowheads="1"/>
            </p:cNvSpPr>
            <p:nvPr/>
          </p:nvSpPr>
          <p:spPr bwMode="auto">
            <a:xfrm>
              <a:off x="2630" y="1463"/>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rgbClr val="0000FF"/>
                  </a:solidFill>
                </a:rPr>
                <a:t>NE</a:t>
              </a:r>
            </a:p>
          </p:txBody>
        </p:sp>
        <p:sp>
          <p:nvSpPr>
            <p:cNvPr id="27" name="Text Box 10">
              <a:extLst>
                <a:ext uri="{FF2B5EF4-FFF2-40B4-BE49-F238E27FC236}">
                  <a16:creationId xmlns:a16="http://schemas.microsoft.com/office/drawing/2014/main" id="{519DC87E-7177-A952-B944-6408F2027140}"/>
                </a:ext>
              </a:extLst>
            </p:cNvPr>
            <p:cNvSpPr txBox="1">
              <a:spLocks noChangeArrowheads="1"/>
            </p:cNvSpPr>
            <p:nvPr/>
          </p:nvSpPr>
          <p:spPr bwMode="auto">
            <a:xfrm>
              <a:off x="4896" y="915"/>
              <a:ext cx="3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rgbClr val="0000FF"/>
                  </a:solidFill>
                </a:rPr>
                <a:t>MA</a:t>
              </a:r>
            </a:p>
          </p:txBody>
        </p:sp>
      </p:grpSp>
      <p:sp>
        <p:nvSpPr>
          <p:cNvPr id="28" name="Text Box 11">
            <a:extLst>
              <a:ext uri="{FF2B5EF4-FFF2-40B4-BE49-F238E27FC236}">
                <a16:creationId xmlns:a16="http://schemas.microsoft.com/office/drawing/2014/main" id="{0BA68DB5-2682-BB03-55D3-974D9DDCB2EA}"/>
              </a:ext>
            </a:extLst>
          </p:cNvPr>
          <p:cNvSpPr txBox="1">
            <a:spLocks noChangeArrowheads="1"/>
          </p:cNvSpPr>
          <p:nvPr/>
        </p:nvSpPr>
        <p:spPr bwMode="auto">
          <a:xfrm>
            <a:off x="381000" y="5486400"/>
            <a:ext cx="8534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 b="1" dirty="0"/>
              <a:t>Instructions:</a:t>
            </a:r>
            <a:endParaRPr lang="en-US" altLang="en-US" sz="2000" dirty="0"/>
          </a:p>
          <a:p>
            <a:pPr eaLnBrk="1" hangingPunct="1">
              <a:spcBef>
                <a:spcPct val="0"/>
              </a:spcBef>
              <a:buClrTx/>
              <a:buSzTx/>
              <a:buFontTx/>
              <a:buNone/>
            </a:pPr>
            <a:r>
              <a:rPr lang="en-US" altLang="en-US" sz="2000" dirty="0"/>
              <a:t>Given a target individual (stockbroker in Boston), pass the message to a person you correspond with who is </a:t>
            </a:r>
            <a:r>
              <a:rPr lang="ja-JP" altLang="en-US" sz="2000"/>
              <a:t>“</a:t>
            </a:r>
            <a:r>
              <a:rPr lang="en-US" altLang="ja-JP" sz="2000" dirty="0"/>
              <a:t>closest</a:t>
            </a:r>
            <a:r>
              <a:rPr lang="ja-JP" altLang="en-US" sz="2000"/>
              <a:t>”</a:t>
            </a:r>
            <a:r>
              <a:rPr lang="en-US" altLang="ja-JP" sz="2000" dirty="0"/>
              <a:t> to the target.</a:t>
            </a:r>
            <a:endParaRPr lang="en-US" altLang="en-US" sz="2000" dirty="0"/>
          </a:p>
        </p:txBody>
      </p:sp>
    </p:spTree>
    <p:extLst>
      <p:ext uri="{BB962C8B-B14F-4D97-AF65-F5344CB8AC3E}">
        <p14:creationId xmlns:p14="http://schemas.microsoft.com/office/powerpoint/2010/main" val="198823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C1EBB6A-2698-C7D2-7875-2EDE7601A971}"/>
              </a:ext>
            </a:extLst>
          </p:cNvPr>
          <p:cNvSpPr txBox="1">
            <a:spLocks noChangeArrowheads="1"/>
          </p:cNvSpPr>
          <p:nvPr/>
        </p:nvSpPr>
        <p:spPr>
          <a:xfrm>
            <a:off x="533400" y="381000"/>
            <a:ext cx="8229600" cy="530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a:latin typeface="Arial" panose="020B0604020202020204" pitchFamily="34" charset="0"/>
                <a:ea typeface="ＭＳ Ｐゴシック" panose="020B0600070205080204" pitchFamily="34" charset="-128"/>
                <a:cs typeface="Arial" panose="020B0604020202020204" pitchFamily="34" charset="0"/>
              </a:rPr>
              <a:t>Regular networks – fully connected</a:t>
            </a:r>
            <a:endParaRPr lang="en-US" altLang="en-US" sz="28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10" name="Picture 9" descr="A picture containing shape&#10;&#10;Description automatically generated">
            <a:extLst>
              <a:ext uri="{FF2B5EF4-FFF2-40B4-BE49-F238E27FC236}">
                <a16:creationId xmlns:a16="http://schemas.microsoft.com/office/drawing/2014/main" id="{54C3F348-DC6A-4734-7871-E2D02CD96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100" y="1954515"/>
            <a:ext cx="2247900" cy="1981200"/>
          </a:xfrm>
          <a:prstGeom prst="rect">
            <a:avLst/>
          </a:prstGeom>
        </p:spPr>
      </p:pic>
      <p:sp>
        <p:nvSpPr>
          <p:cNvPr id="12" name="TextBox 11">
            <a:extLst>
              <a:ext uri="{FF2B5EF4-FFF2-40B4-BE49-F238E27FC236}">
                <a16:creationId xmlns:a16="http://schemas.microsoft.com/office/drawing/2014/main" id="{0753EDB4-84A8-2484-4B40-2D96D052B536}"/>
              </a:ext>
            </a:extLst>
          </p:cNvPr>
          <p:cNvSpPr txBox="1"/>
          <p:nvPr/>
        </p:nvSpPr>
        <p:spPr>
          <a:xfrm>
            <a:off x="726436" y="1288859"/>
            <a:ext cx="6329681" cy="5262979"/>
          </a:xfrm>
          <a:prstGeom prst="rect">
            <a:avLst/>
          </a:prstGeom>
          <a:noFill/>
        </p:spPr>
        <p:txBody>
          <a:bodyPr wrap="none" rtlCol="0">
            <a:spAutoFit/>
          </a:bodyPr>
          <a:lstStyle/>
          <a:p>
            <a:pPr marL="285750" indent="-285750">
              <a:buFont typeface="Courier New" panose="02070309020205020404" pitchFamily="49" charset="0"/>
              <a:buChar char="o"/>
            </a:pPr>
            <a:r>
              <a:rPr lang="en-US" sz="2400" dirty="0"/>
              <a:t>Fully connected networks have the </a:t>
            </a:r>
          </a:p>
          <a:p>
            <a:r>
              <a:rPr lang="en-US" sz="2400" dirty="0"/>
              <a:t>LOWEST path length and diameter</a:t>
            </a:r>
          </a:p>
          <a:p>
            <a:pPr marL="742950" lvl="1" indent="-285750">
              <a:buFont typeface="Arial" panose="020B0604020202020204" pitchFamily="34" charset="0"/>
              <a:buChar char="•"/>
            </a:pPr>
            <a:r>
              <a:rPr lang="en-US" sz="2400" dirty="0"/>
              <a:t>L=D=1</a:t>
            </a:r>
          </a:p>
          <a:p>
            <a:pPr marL="285750" indent="-285750">
              <a:buFont typeface="Courier New" panose="02070309020205020404" pitchFamily="49" charset="0"/>
              <a:buChar char="o"/>
            </a:pPr>
            <a:endParaRPr lang="en-US" sz="2400" dirty="0"/>
          </a:p>
          <a:p>
            <a:pPr marL="285750" indent="-285750">
              <a:buFont typeface="Courier New" panose="02070309020205020404" pitchFamily="49" charset="0"/>
              <a:buChar char="o"/>
            </a:pPr>
            <a:r>
              <a:rPr lang="en-US" sz="2400" dirty="0"/>
              <a:t>The HIGHEST clustering coefficient</a:t>
            </a:r>
          </a:p>
          <a:p>
            <a:pPr marL="742950" lvl="1" indent="-285750">
              <a:buFont typeface="Arial" panose="020B0604020202020204" pitchFamily="34" charset="0"/>
              <a:buChar char="•"/>
            </a:pPr>
            <a:r>
              <a:rPr lang="en-US" sz="2400" dirty="0"/>
              <a:t>C=1</a:t>
            </a:r>
          </a:p>
          <a:p>
            <a:pPr marL="285750" indent="-285750">
              <a:buFont typeface="Courier New" panose="02070309020205020404" pitchFamily="49" charset="0"/>
              <a:buChar char="o"/>
            </a:pPr>
            <a:endParaRPr lang="en-US" sz="2400" dirty="0"/>
          </a:p>
          <a:p>
            <a:pPr marL="285750" indent="-285750">
              <a:buFont typeface="Courier New" panose="02070309020205020404" pitchFamily="49" charset="0"/>
              <a:buChar char="o"/>
            </a:pPr>
            <a:r>
              <a:rPr lang="en-US" sz="2400" dirty="0"/>
              <a:t>The HIGHEST number of edges</a:t>
            </a:r>
          </a:p>
          <a:p>
            <a:pPr marL="742950" lvl="1" indent="-285750">
              <a:buFont typeface="Arial" panose="020B0604020202020204" pitchFamily="34" charset="0"/>
              <a:buChar char="•"/>
            </a:pPr>
            <a:r>
              <a:rPr lang="en-US" sz="2400" dirty="0"/>
              <a:t>E=N(N-1)/2</a:t>
            </a:r>
          </a:p>
          <a:p>
            <a:pPr marL="285750" indent="-285750">
              <a:buFont typeface="Courier New" panose="02070309020205020404" pitchFamily="49" charset="0"/>
              <a:buChar char="o"/>
            </a:pPr>
            <a:endParaRPr lang="en-US" sz="2400" dirty="0"/>
          </a:p>
          <a:p>
            <a:pPr marL="285750" indent="-285750">
              <a:buFont typeface="Courier New" panose="02070309020205020404" pitchFamily="49" charset="0"/>
              <a:buChar char="o"/>
            </a:pPr>
            <a:r>
              <a:rPr lang="en-US" sz="2400" dirty="0"/>
              <a:t>Degree distribution p</a:t>
            </a:r>
            <a:r>
              <a:rPr lang="en-US" sz="2400" baseline="-25000" dirty="0"/>
              <a:t>k</a:t>
            </a:r>
            <a:r>
              <a:rPr lang="en-US" sz="2400" dirty="0"/>
              <a:t>: is the probability that a </a:t>
            </a:r>
          </a:p>
          <a:p>
            <a:r>
              <a:rPr lang="en-US" sz="2400" dirty="0"/>
              <a:t>randomly selected node has degree k</a:t>
            </a:r>
          </a:p>
          <a:p>
            <a:pPr marL="285750" indent="-285750">
              <a:buFont typeface="Courier New" panose="02070309020205020404" pitchFamily="49" charset="0"/>
              <a:buChar char="o"/>
            </a:pPr>
            <a:endParaRPr lang="en-US" sz="2400" dirty="0"/>
          </a:p>
          <a:p>
            <a:pPr marL="285750" indent="-285750">
              <a:buFont typeface="Courier New" panose="02070309020205020404" pitchFamily="49" charset="0"/>
              <a:buChar char="o"/>
            </a:pPr>
            <a:r>
              <a:rPr lang="en-US" sz="2400" dirty="0"/>
              <a:t>Degree distribution: N-1</a:t>
            </a:r>
          </a:p>
        </p:txBody>
      </p:sp>
    </p:spTree>
    <p:extLst>
      <p:ext uri="{BB962C8B-B14F-4D97-AF65-F5344CB8AC3E}">
        <p14:creationId xmlns:p14="http://schemas.microsoft.com/office/powerpoint/2010/main" val="1872233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C9CA8C9-0507-6F32-ADFA-CAD5368B449A}"/>
              </a:ext>
            </a:extLst>
          </p:cNvPr>
          <p:cNvSpPr>
            <a:spLocks noGrp="1" noChangeArrowheads="1"/>
          </p:cNvSpPr>
          <p:nvPr/>
        </p:nvSpPr>
        <p:spPr>
          <a:xfrm>
            <a:off x="0" y="432792"/>
            <a:ext cx="9144000" cy="838200"/>
          </a:xfrm>
          <a:prstGeom prst="rect">
            <a:avLst/>
          </a:prstGeom>
          <a:gradFill>
            <a:gsLst>
              <a:gs pos="0">
                <a:schemeClr val="accent6">
                  <a:shade val="51000"/>
                  <a:satMod val="130000"/>
                  <a:alpha val="60000"/>
                </a:schemeClr>
              </a:gs>
              <a:gs pos="80000">
                <a:schemeClr val="accent6">
                  <a:shade val="93000"/>
                  <a:satMod val="130000"/>
                </a:schemeClr>
              </a:gs>
              <a:gs pos="100000">
                <a:schemeClr val="accent6">
                  <a:shade val="94000"/>
                  <a:satMod val="135000"/>
                </a:schemeClr>
              </a:gs>
            </a:gsLst>
            <a:lin ang="16200000" scaled="0"/>
          </a:gradFill>
          <a:ln>
            <a:noFill/>
          </a:ln>
        </p:spPr>
        <p:txBody>
          <a:bodyPr vert="horz" wrap="square" anchor="ctr" anchorCtr="0">
            <a:noAutofit/>
          </a:bodyPr>
          <a:lstStyle>
            <a:lvl1pPr algn="l" defTabSz="914400" rtl="0" eaLnBrk="1" latinLnBrk="0" hangingPunct="1">
              <a:spcBef>
                <a:spcPct val="0"/>
              </a:spcBef>
              <a:buNone/>
              <a:defRPr lang="en-US" sz="2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dirty="0"/>
              <a:t>Milgram’s Experiment</a:t>
            </a:r>
          </a:p>
        </p:txBody>
      </p:sp>
      <p:pic>
        <p:nvPicPr>
          <p:cNvPr id="3" name="Picture 1">
            <a:extLst>
              <a:ext uri="{FF2B5EF4-FFF2-40B4-BE49-F238E27FC236}">
                <a16:creationId xmlns:a16="http://schemas.microsoft.com/office/drawing/2014/main" id="{B545A899-C437-CFF9-594D-96F551E526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97048"/>
            <a:ext cx="5346700" cy="43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875A31D-839E-BBE5-CA19-93ED2B4BCDB3}"/>
              </a:ext>
            </a:extLst>
          </p:cNvPr>
          <p:cNvSpPr/>
          <p:nvPr/>
        </p:nvSpPr>
        <p:spPr>
          <a:xfrm>
            <a:off x="1924585" y="6194375"/>
            <a:ext cx="5420266" cy="400110"/>
          </a:xfrm>
          <a:prstGeom prst="rect">
            <a:avLst/>
          </a:prstGeom>
        </p:spPr>
        <p:txBody>
          <a:bodyPr wrap="none">
            <a:spAutoFit/>
          </a:bodyPr>
          <a:lstStyle/>
          <a:p>
            <a:pPr>
              <a:buFont typeface="Wingdings" pitchFamily="2" charset="2"/>
              <a:buNone/>
            </a:pPr>
            <a:r>
              <a:rPr lang="en-US" altLang="ja-JP" sz="2000" dirty="0">
                <a:latin typeface="Arial" panose="020B0604020202020204" pitchFamily="34" charset="0"/>
                <a:ea typeface="Open Sans" panose="020B0606030504020204" pitchFamily="34" charset="0"/>
                <a:cs typeface="Arial" panose="020B0604020202020204" pitchFamily="34" charset="0"/>
              </a:rPr>
              <a:t>Average Number of Intermediate people is </a:t>
            </a:r>
            <a:r>
              <a:rPr lang="en-US" altLang="ja-JP" sz="2000" dirty="0">
                <a:solidFill>
                  <a:srgbClr val="FF0000"/>
                </a:solidFill>
                <a:latin typeface="Arial" panose="020B0604020202020204" pitchFamily="34" charset="0"/>
                <a:ea typeface="Open Sans" panose="020B0606030504020204" pitchFamily="34" charset="0"/>
                <a:cs typeface="Arial" panose="020B0604020202020204" pitchFamily="34" charset="0"/>
              </a:rPr>
              <a:t>5.2</a:t>
            </a:r>
          </a:p>
        </p:txBody>
      </p:sp>
    </p:spTree>
    <p:extLst>
      <p:ext uri="{BB962C8B-B14F-4D97-AF65-F5344CB8AC3E}">
        <p14:creationId xmlns:p14="http://schemas.microsoft.com/office/powerpoint/2010/main" val="752068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C9CA8C9-0507-6F32-ADFA-CAD5368B449A}"/>
              </a:ext>
            </a:extLst>
          </p:cNvPr>
          <p:cNvSpPr>
            <a:spLocks noGrp="1" noChangeArrowheads="1"/>
          </p:cNvSpPr>
          <p:nvPr/>
        </p:nvSpPr>
        <p:spPr>
          <a:xfrm>
            <a:off x="0" y="432792"/>
            <a:ext cx="9144000" cy="838200"/>
          </a:xfrm>
          <a:prstGeom prst="rect">
            <a:avLst/>
          </a:prstGeom>
          <a:gradFill>
            <a:gsLst>
              <a:gs pos="0">
                <a:schemeClr val="accent6">
                  <a:shade val="51000"/>
                  <a:satMod val="130000"/>
                  <a:alpha val="60000"/>
                </a:schemeClr>
              </a:gs>
              <a:gs pos="80000">
                <a:schemeClr val="accent6">
                  <a:shade val="93000"/>
                  <a:satMod val="130000"/>
                </a:schemeClr>
              </a:gs>
              <a:gs pos="100000">
                <a:schemeClr val="accent6">
                  <a:shade val="94000"/>
                  <a:satMod val="135000"/>
                </a:schemeClr>
              </a:gs>
            </a:gsLst>
            <a:lin ang="16200000" scaled="0"/>
          </a:gradFill>
          <a:ln>
            <a:noFill/>
          </a:ln>
        </p:spPr>
        <p:txBody>
          <a:bodyPr vert="horz" wrap="square" anchor="ctr" anchorCtr="0">
            <a:noAutofit/>
          </a:bodyPr>
          <a:lstStyle>
            <a:lvl1pPr algn="l" defTabSz="914400" rtl="0" eaLnBrk="1" latinLnBrk="0" hangingPunct="1">
              <a:spcBef>
                <a:spcPct val="0"/>
              </a:spcBef>
              <a:buNone/>
              <a:defRPr lang="en-US" sz="2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dirty="0"/>
              <a:t>Milgram’s experiment repeated</a:t>
            </a:r>
          </a:p>
        </p:txBody>
      </p:sp>
      <p:sp>
        <p:nvSpPr>
          <p:cNvPr id="3" name="Text Box 3">
            <a:extLst>
              <a:ext uri="{FF2B5EF4-FFF2-40B4-BE49-F238E27FC236}">
                <a16:creationId xmlns:a16="http://schemas.microsoft.com/office/drawing/2014/main" id="{3B3CD26F-BFCE-AE9A-7CCB-A6428F69790F}"/>
              </a:ext>
            </a:extLst>
          </p:cNvPr>
          <p:cNvSpPr txBox="1">
            <a:spLocks noChangeArrowheads="1"/>
          </p:cNvSpPr>
          <p:nvPr/>
        </p:nvSpPr>
        <p:spPr bwMode="auto">
          <a:xfrm>
            <a:off x="304800" y="1527175"/>
            <a:ext cx="337784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 b="1" dirty="0">
                <a:cs typeface="Arial" panose="020B0604020202020204" pitchFamily="34" charset="0"/>
              </a:rPr>
              <a:t>Email</a:t>
            </a:r>
            <a:r>
              <a:rPr lang="en-US" altLang="en-US" sz="2000" dirty="0">
                <a:cs typeface="Arial" panose="020B0604020202020204" pitchFamily="34" charset="0"/>
              </a:rPr>
              <a:t> experiment </a:t>
            </a:r>
          </a:p>
          <a:p>
            <a:pPr eaLnBrk="1" hangingPunct="1">
              <a:spcBef>
                <a:spcPct val="0"/>
              </a:spcBef>
              <a:buClrTx/>
              <a:buSzTx/>
              <a:buFontTx/>
              <a:buNone/>
            </a:pPr>
            <a:r>
              <a:rPr lang="en-US" altLang="en-US" sz="2000" dirty="0" err="1">
                <a:cs typeface="Arial" panose="020B0604020202020204" pitchFamily="34" charset="0"/>
              </a:rPr>
              <a:t>Dodds</a:t>
            </a:r>
            <a:r>
              <a:rPr lang="en-US" altLang="en-US" sz="2000" dirty="0">
                <a:cs typeface="Arial" panose="020B0604020202020204" pitchFamily="34" charset="0"/>
              </a:rPr>
              <a:t>, Muhamad, Watts, </a:t>
            </a:r>
          </a:p>
          <a:p>
            <a:pPr eaLnBrk="1" hangingPunct="1">
              <a:spcBef>
                <a:spcPct val="0"/>
              </a:spcBef>
              <a:buClrTx/>
              <a:buSzTx/>
              <a:buFontTx/>
              <a:buNone/>
            </a:pPr>
            <a:r>
              <a:rPr lang="en-US" altLang="en-US" sz="2000" dirty="0">
                <a:cs typeface="Arial" panose="020B0604020202020204" pitchFamily="34" charset="0"/>
              </a:rPr>
              <a:t>Science 301, (2003)</a:t>
            </a:r>
          </a:p>
          <a:p>
            <a:pPr eaLnBrk="1" hangingPunct="1">
              <a:spcBef>
                <a:spcPct val="0"/>
              </a:spcBef>
              <a:buClrTx/>
              <a:buSzTx/>
              <a:buFontTx/>
              <a:buNone/>
            </a:pPr>
            <a:endParaRPr lang="en-US" altLang="en-US" sz="2000" dirty="0">
              <a:cs typeface="Arial" panose="020B0604020202020204" pitchFamily="34" charset="0"/>
            </a:endParaRPr>
          </a:p>
          <a:p>
            <a:pPr marL="342900" indent="-342900" eaLnBrk="1" hangingPunct="1">
              <a:spcBef>
                <a:spcPct val="0"/>
              </a:spcBef>
              <a:buClrTx/>
              <a:buSzTx/>
              <a:buFont typeface="Courier New" panose="02070309020205020404" pitchFamily="49" charset="0"/>
              <a:buChar char="o"/>
            </a:pPr>
            <a:r>
              <a:rPr lang="en-US" altLang="en-US" sz="2000" dirty="0">
                <a:cs typeface="Arial" panose="020B0604020202020204" pitchFamily="34" charset="0"/>
              </a:rPr>
              <a:t>18 targets</a:t>
            </a:r>
          </a:p>
          <a:p>
            <a:pPr marL="342900" indent="-342900" eaLnBrk="1" hangingPunct="1">
              <a:spcBef>
                <a:spcPct val="0"/>
              </a:spcBef>
              <a:buClrTx/>
              <a:buSzTx/>
              <a:buFont typeface="Courier New" panose="02070309020205020404" pitchFamily="49" charset="0"/>
              <a:buChar char="o"/>
            </a:pPr>
            <a:r>
              <a:rPr lang="en-US" altLang="en-US" sz="2000" dirty="0">
                <a:cs typeface="Arial" panose="020B0604020202020204" pitchFamily="34" charset="0"/>
              </a:rPr>
              <a:t>13 different countries</a:t>
            </a:r>
          </a:p>
          <a:p>
            <a:pPr marL="342900" indent="-342900" eaLnBrk="1" hangingPunct="1">
              <a:spcBef>
                <a:spcPct val="0"/>
              </a:spcBef>
              <a:buClrTx/>
              <a:buSzTx/>
              <a:buFont typeface="Courier New" panose="02070309020205020404" pitchFamily="49" charset="0"/>
              <a:buChar char="o"/>
            </a:pPr>
            <a:endParaRPr lang="en-US" altLang="en-US" sz="2000" dirty="0">
              <a:cs typeface="Arial" panose="020B0604020202020204" pitchFamily="34" charset="0"/>
            </a:endParaRPr>
          </a:p>
          <a:p>
            <a:pPr marL="342900" indent="-342900" eaLnBrk="1" hangingPunct="1">
              <a:spcBef>
                <a:spcPct val="0"/>
              </a:spcBef>
              <a:buClrTx/>
              <a:buSzTx/>
              <a:buFont typeface="Courier New" panose="02070309020205020404" pitchFamily="49" charset="0"/>
              <a:buChar char="o"/>
            </a:pPr>
            <a:r>
              <a:rPr lang="en-US" altLang="en-US" sz="2000" dirty="0">
                <a:cs typeface="Arial" panose="020B0604020202020204" pitchFamily="34" charset="0"/>
              </a:rPr>
              <a:t>60,000+ participants</a:t>
            </a:r>
          </a:p>
          <a:p>
            <a:pPr marL="342900" indent="-342900" eaLnBrk="1" hangingPunct="1">
              <a:spcBef>
                <a:spcPct val="0"/>
              </a:spcBef>
              <a:buClrTx/>
              <a:buSzTx/>
              <a:buFont typeface="Courier New" panose="02070309020205020404" pitchFamily="49" charset="0"/>
              <a:buChar char="o"/>
            </a:pPr>
            <a:r>
              <a:rPr lang="en-US" altLang="en-US" sz="2000" dirty="0">
                <a:cs typeface="Arial" panose="020B0604020202020204" pitchFamily="34" charset="0"/>
              </a:rPr>
              <a:t>24,163 message chains </a:t>
            </a:r>
          </a:p>
          <a:p>
            <a:pPr marL="342900" indent="-342900" eaLnBrk="1" hangingPunct="1">
              <a:spcBef>
                <a:spcPct val="0"/>
              </a:spcBef>
              <a:buClrTx/>
              <a:buSzTx/>
              <a:buFont typeface="Courier New" panose="02070309020205020404" pitchFamily="49" charset="0"/>
              <a:buChar char="o"/>
            </a:pPr>
            <a:r>
              <a:rPr lang="en-US" altLang="en-US" sz="2000" dirty="0">
                <a:cs typeface="Arial" panose="020B0604020202020204" pitchFamily="34" charset="0"/>
              </a:rPr>
              <a:t>384 reached their targets</a:t>
            </a:r>
          </a:p>
          <a:p>
            <a:pPr marL="342900" indent="-342900" eaLnBrk="1" hangingPunct="1">
              <a:spcBef>
                <a:spcPct val="0"/>
              </a:spcBef>
              <a:buClrTx/>
              <a:buSzTx/>
              <a:buFont typeface="Courier New" panose="02070309020205020404" pitchFamily="49" charset="0"/>
              <a:buChar char="o"/>
            </a:pPr>
            <a:r>
              <a:rPr lang="en-US" altLang="en-US" sz="2000" dirty="0">
                <a:cs typeface="Arial" panose="020B0604020202020204" pitchFamily="34" charset="0"/>
              </a:rPr>
              <a:t>average path length 4.0</a:t>
            </a:r>
          </a:p>
        </p:txBody>
      </p:sp>
      <p:pic>
        <p:nvPicPr>
          <p:cNvPr id="4" name="Picture 15" descr="bluemarble_NASA.jpg">
            <a:extLst>
              <a:ext uri="{FF2B5EF4-FFF2-40B4-BE49-F238E27FC236}">
                <a16:creationId xmlns:a16="http://schemas.microsoft.com/office/drawing/2014/main" id="{71782BB5-9269-4BBE-4EEC-0A6245EDC3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5240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3977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C9CA8C9-0507-6F32-ADFA-CAD5368B449A}"/>
              </a:ext>
            </a:extLst>
          </p:cNvPr>
          <p:cNvSpPr>
            <a:spLocks noGrp="1" noChangeArrowheads="1"/>
          </p:cNvSpPr>
          <p:nvPr/>
        </p:nvSpPr>
        <p:spPr>
          <a:xfrm>
            <a:off x="0" y="432792"/>
            <a:ext cx="9144000" cy="838200"/>
          </a:xfrm>
          <a:prstGeom prst="rect">
            <a:avLst/>
          </a:prstGeom>
          <a:gradFill>
            <a:gsLst>
              <a:gs pos="0">
                <a:schemeClr val="accent6">
                  <a:shade val="51000"/>
                  <a:satMod val="130000"/>
                  <a:alpha val="60000"/>
                </a:schemeClr>
              </a:gs>
              <a:gs pos="80000">
                <a:schemeClr val="accent6">
                  <a:shade val="93000"/>
                  <a:satMod val="130000"/>
                </a:schemeClr>
              </a:gs>
              <a:gs pos="100000">
                <a:schemeClr val="accent6">
                  <a:shade val="94000"/>
                  <a:satMod val="135000"/>
                </a:schemeClr>
              </a:gs>
            </a:gsLst>
            <a:lin ang="16200000" scaled="0"/>
          </a:gradFill>
          <a:ln>
            <a:noFill/>
          </a:ln>
        </p:spPr>
        <p:txBody>
          <a:bodyPr vert="horz" wrap="square" anchor="ctr" anchorCtr="0">
            <a:noAutofit/>
          </a:bodyPr>
          <a:lstStyle>
            <a:lvl1pPr algn="l" defTabSz="914400" rtl="0" eaLnBrk="1" latinLnBrk="0" hangingPunct="1">
              <a:spcBef>
                <a:spcPct val="0"/>
              </a:spcBef>
              <a:buNone/>
              <a:defRPr lang="en-US" sz="2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dirty="0" err="1">
                <a:latin typeface="Arial" panose="020B0604020202020204" pitchFamily="34" charset="0"/>
                <a:cs typeface="Arial" panose="020B0604020202020204" pitchFamily="34" charset="0"/>
              </a:rPr>
              <a:t>Erdös</a:t>
            </a:r>
            <a:r>
              <a:rPr lang="en-US" dirty="0">
                <a:latin typeface="Arial" panose="020B0604020202020204" pitchFamily="34" charset="0"/>
                <a:cs typeface="Arial" panose="020B0604020202020204" pitchFamily="34" charset="0"/>
              </a:rPr>
              <a:t> Number</a:t>
            </a:r>
          </a:p>
        </p:txBody>
      </p:sp>
      <p:sp>
        <p:nvSpPr>
          <p:cNvPr id="2" name="Rectangle 2">
            <a:extLst>
              <a:ext uri="{FF2B5EF4-FFF2-40B4-BE49-F238E27FC236}">
                <a16:creationId xmlns:a16="http://schemas.microsoft.com/office/drawing/2014/main" id="{8D469976-2C19-3D74-7AB9-085277CB862F}"/>
              </a:ext>
            </a:extLst>
          </p:cNvPr>
          <p:cNvSpPr txBox="1">
            <a:spLocks noChangeArrowheads="1"/>
          </p:cNvSpPr>
          <p:nvPr/>
        </p:nvSpPr>
        <p:spPr>
          <a:xfrm>
            <a:off x="0" y="0"/>
            <a:ext cx="9144000" cy="838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5" name="Rectangle 4">
            <a:extLst>
              <a:ext uri="{FF2B5EF4-FFF2-40B4-BE49-F238E27FC236}">
                <a16:creationId xmlns:a16="http://schemas.microsoft.com/office/drawing/2014/main" id="{7BDBE410-2458-4A6A-6DDD-5B050C1C80B5}"/>
              </a:ext>
            </a:extLst>
          </p:cNvPr>
          <p:cNvSpPr txBox="1">
            <a:spLocks noChangeArrowheads="1"/>
          </p:cNvSpPr>
          <p:nvPr/>
        </p:nvSpPr>
        <p:spPr>
          <a:xfrm>
            <a:off x="3429000" y="1624016"/>
            <a:ext cx="5486400" cy="5562600"/>
          </a:xfrm>
          <a:prstGeom prst="rect">
            <a:avLst/>
          </a:prstGeom>
          <a:noFill/>
          <a:ln/>
        </p:spPr>
        <p:txBody>
          <a:bodyPr>
            <a:noAutofit/>
          </a:bodyPr>
          <a:lstStyle/>
          <a:p>
            <a:pPr marL="342900" lvl="0" indent="-342900">
              <a:lnSpc>
                <a:spcPct val="80000"/>
              </a:lnSpc>
              <a:spcBef>
                <a:spcPct val="20000"/>
              </a:spcBef>
              <a:buFont typeface="Courier New" panose="02070309020205020404" pitchFamily="49" charset="0"/>
              <a:buChar char="o"/>
              <a:defRPr/>
            </a:pPr>
            <a:r>
              <a:rPr lang="en-US" sz="2000" b="1" dirty="0">
                <a:latin typeface="Arial" panose="020B0604020202020204" pitchFamily="34" charset="0"/>
                <a:ea typeface="Open Sans" panose="020B0606030504020204" pitchFamily="34" charset="0"/>
                <a:cs typeface="Arial" panose="020B0604020202020204" pitchFamily="34" charset="0"/>
              </a:rPr>
              <a:t>Erdös Number: </a:t>
            </a:r>
            <a:r>
              <a:rPr lang="en-US" sz="2000" dirty="0">
                <a:latin typeface="Arial" panose="020B0604020202020204" pitchFamily="34" charset="0"/>
                <a:ea typeface="Open Sans" panose="020B0606030504020204" pitchFamily="34" charset="0"/>
                <a:cs typeface="Arial" panose="020B0604020202020204" pitchFamily="34" charset="0"/>
              </a:rPr>
              <a:t>Number </a:t>
            </a:r>
            <a:r>
              <a:rPr kumimoji="0" lang="en-US" sz="2000" b="0" i="0"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rPr>
              <a:t>of links required to connect</a:t>
            </a:r>
            <a:r>
              <a:rPr kumimoji="0" lang="en-US" sz="2000" b="0" i="0" u="none" strike="noStrike" kern="1200" cap="none" spc="0" normalizeH="0" noProof="0" dirty="0">
                <a:ln>
                  <a:noFill/>
                </a:ln>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000" b="0" i="0"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rPr>
              <a:t>scholars to</a:t>
            </a:r>
            <a:r>
              <a:rPr kumimoji="0" lang="en-US" sz="2000" b="0" i="0" u="none" strike="noStrike" kern="1200" cap="none" spc="0" normalizeH="0" noProof="0" dirty="0">
                <a:ln>
                  <a:noFill/>
                </a:ln>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000" b="0" i="0"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rPr>
              <a:t>Erdös, via co-authorship papers</a:t>
            </a:r>
            <a:endParaRPr lang="en-US" sz="2000" dirty="0">
              <a:latin typeface="Arial" panose="020B0604020202020204" pitchFamily="34" charset="0"/>
              <a:ea typeface="Open Sans" panose="020B0606030504020204" pitchFamily="34" charset="0"/>
              <a:cs typeface="Arial" panose="020B0604020202020204" pitchFamily="34" charset="0"/>
            </a:endParaRPr>
          </a:p>
          <a:p>
            <a:pPr marL="342900" lvl="0" indent="-342900">
              <a:lnSpc>
                <a:spcPct val="80000"/>
              </a:lnSpc>
              <a:spcBef>
                <a:spcPct val="20000"/>
              </a:spcBef>
              <a:buFont typeface="Courier New" panose="02070309020205020404" pitchFamily="49" charset="0"/>
              <a:buChar char="o"/>
              <a:defRPr/>
            </a:pPr>
            <a:endParaRPr kumimoji="0" lang="en-US" sz="2000" b="0" i="0"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endParaRPr>
          </a:p>
          <a:p>
            <a:pPr marL="342900" lvl="0" indent="-342900">
              <a:lnSpc>
                <a:spcPct val="80000"/>
              </a:lnSpc>
              <a:spcBef>
                <a:spcPct val="20000"/>
              </a:spcBef>
              <a:buFont typeface="Courier New" panose="02070309020205020404" pitchFamily="49" charset="0"/>
              <a:buChar char="o"/>
              <a:defRPr/>
            </a:pPr>
            <a:r>
              <a:rPr kumimoji="0" lang="en-US" sz="2000" b="0" i="0"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rPr>
              <a:t>Erdös wrote 1500+ papers with 507 co-authors.  </a:t>
            </a:r>
          </a:p>
          <a:p>
            <a:pPr marL="342900" lvl="0" indent="-342900">
              <a:lnSpc>
                <a:spcPct val="80000"/>
              </a:lnSpc>
              <a:spcBef>
                <a:spcPct val="20000"/>
              </a:spcBef>
              <a:buFont typeface="Courier New" panose="02070309020205020404" pitchFamily="49" charset="0"/>
              <a:buChar char="o"/>
              <a:defRPr/>
            </a:pPr>
            <a:endParaRPr lang="en-US" sz="2000" dirty="0">
              <a:latin typeface="Arial" panose="020B0604020202020204" pitchFamily="34" charset="0"/>
              <a:ea typeface="Open Sans" panose="020B0606030504020204" pitchFamily="34" charset="0"/>
              <a:cs typeface="Arial" panose="020B0604020202020204" pitchFamily="34" charset="0"/>
            </a:endParaRPr>
          </a:p>
          <a:p>
            <a:pPr marL="342900" lvl="0" indent="-342900">
              <a:lnSpc>
                <a:spcPct val="80000"/>
              </a:lnSpc>
              <a:spcBef>
                <a:spcPct val="20000"/>
              </a:spcBef>
              <a:buFont typeface="Courier New" panose="02070309020205020404" pitchFamily="49" charset="0"/>
              <a:buChar char="o"/>
              <a:defRPr/>
            </a:pPr>
            <a:r>
              <a:rPr lang="en-US" sz="2000" dirty="0">
                <a:latin typeface="Arial" panose="020B0604020202020204" pitchFamily="34" charset="0"/>
                <a:ea typeface="Open Sans" panose="020B0606030504020204" pitchFamily="34" charset="0"/>
                <a:cs typeface="Arial" panose="020B0604020202020204" pitchFamily="34" charset="0"/>
              </a:rPr>
              <a:t>The Erdös Number Project allows you </a:t>
            </a:r>
            <a:r>
              <a:rPr kumimoji="0" lang="en-US" sz="2000" b="0" i="0"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rPr>
              <a:t>to compute your </a:t>
            </a:r>
            <a:r>
              <a:rPr lang="en-US" sz="2000" dirty="0">
                <a:latin typeface="Arial" panose="020B0604020202020204" pitchFamily="34" charset="0"/>
                <a:ea typeface="Open Sans" panose="020B0606030504020204" pitchFamily="34" charset="0"/>
                <a:cs typeface="Arial" panose="020B0604020202020204" pitchFamily="34" charset="0"/>
              </a:rPr>
              <a:t>Erdös number</a:t>
            </a:r>
            <a:r>
              <a:rPr kumimoji="0" lang="en-US" sz="2000" b="0" i="0"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rPr>
              <a:t>:</a:t>
            </a:r>
            <a:endParaRPr lang="en-US" sz="2000" dirty="0">
              <a:latin typeface="Arial" panose="020B0604020202020204" pitchFamily="34" charset="0"/>
              <a:ea typeface="Open Sans" panose="020B0606030504020204" pitchFamily="34" charset="0"/>
              <a:cs typeface="Arial" panose="020B0604020202020204" pitchFamily="34" charset="0"/>
            </a:endParaRPr>
          </a:p>
          <a:p>
            <a:pPr marL="800100" lvl="1" indent="-342900">
              <a:lnSpc>
                <a:spcPct val="80000"/>
              </a:lnSpc>
              <a:spcBef>
                <a:spcPct val="20000"/>
              </a:spcBef>
              <a:buFont typeface="Arial" panose="020B0604020202020204" pitchFamily="34" charset="0"/>
              <a:buChar char="•"/>
              <a:defRPr/>
            </a:pPr>
            <a:r>
              <a:rPr kumimoji="0" lang="en-US" sz="2000" b="0" i="0"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hlinkClick r:id="rId2"/>
              </a:rPr>
              <a:t>http://www.oakland.edu/enp/</a:t>
            </a:r>
            <a:endParaRPr lang="en-US" sz="2000" dirty="0">
              <a:latin typeface="Arial" panose="020B0604020202020204" pitchFamily="34" charset="0"/>
              <a:ea typeface="Open Sans" panose="020B0606030504020204" pitchFamily="34" charset="0"/>
              <a:cs typeface="Arial" panose="020B0604020202020204" pitchFamily="34" charset="0"/>
            </a:endParaRPr>
          </a:p>
          <a:p>
            <a:pPr marL="342900" indent="-342900">
              <a:lnSpc>
                <a:spcPct val="80000"/>
              </a:lnSpc>
              <a:spcBef>
                <a:spcPct val="20000"/>
              </a:spcBef>
              <a:buFont typeface="Courier New" panose="02070309020205020404" pitchFamily="49" charset="0"/>
              <a:buChar char="o"/>
              <a:defRPr/>
            </a:pPr>
            <a:endParaRPr kumimoji="0" lang="en-US" sz="2000" b="0" i="0"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endParaRPr>
          </a:p>
          <a:p>
            <a:pPr marL="342900" indent="-342900">
              <a:lnSpc>
                <a:spcPct val="80000"/>
              </a:lnSpc>
              <a:spcBef>
                <a:spcPct val="20000"/>
              </a:spcBef>
              <a:buFont typeface="Courier New" panose="02070309020205020404" pitchFamily="49" charset="0"/>
              <a:buChar char="o"/>
              <a:defRPr/>
            </a:pPr>
            <a:r>
              <a:rPr kumimoji="0" lang="en-US" sz="2000" b="0" i="0"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rPr>
              <a:t>Connecting path lengths, among mathematicians only:</a:t>
            </a:r>
          </a:p>
          <a:p>
            <a:pPr marL="800100" marR="0" lvl="1" indent="-3429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lang="en-US" sz="2000" dirty="0">
                <a:latin typeface="Arial" panose="020B0604020202020204" pitchFamily="34" charset="0"/>
                <a:ea typeface="Open Sans" panose="020B0606030504020204" pitchFamily="34" charset="0"/>
                <a:cs typeface="Arial" panose="020B0604020202020204" pitchFamily="34" charset="0"/>
              </a:rPr>
              <a:t>A</a:t>
            </a:r>
            <a:r>
              <a:rPr kumimoji="0" lang="en-US" sz="2000" b="0"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rPr>
              <a:t>vg. is </a:t>
            </a:r>
            <a:r>
              <a:rPr kumimoji="0" lang="en-US" sz="2000" b="1"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rPr>
              <a:t>4.65</a:t>
            </a:r>
            <a:r>
              <a:rPr kumimoji="0" lang="en-US" sz="2000" b="0"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rPr>
              <a:t> and </a:t>
            </a:r>
            <a:r>
              <a:rPr lang="en-US" sz="2000" dirty="0">
                <a:latin typeface="Arial" panose="020B0604020202020204" pitchFamily="34" charset="0"/>
                <a:ea typeface="Open Sans" panose="020B0606030504020204" pitchFamily="34" charset="0"/>
                <a:cs typeface="Arial" panose="020B0604020202020204" pitchFamily="34" charset="0"/>
              </a:rPr>
              <a:t>M</a:t>
            </a:r>
            <a:r>
              <a:rPr kumimoji="0" lang="en-US" sz="2000" b="0"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rPr>
              <a:t>aximum is </a:t>
            </a:r>
            <a:r>
              <a:rPr kumimoji="0" lang="en-US" sz="2000" b="1" u="none" strike="noStrike" kern="1200" cap="none" spc="0" normalizeH="0" baseline="0" noProof="0" dirty="0">
                <a:ln>
                  <a:noFill/>
                </a:ln>
                <a:effectLst/>
                <a:uLnTx/>
                <a:uFillTx/>
                <a:latin typeface="Arial" panose="020B0604020202020204" pitchFamily="34" charset="0"/>
                <a:ea typeface="Open Sans" panose="020B0606030504020204" pitchFamily="34" charset="0"/>
                <a:cs typeface="Arial" panose="020B0604020202020204" pitchFamily="34" charset="0"/>
              </a:rPr>
              <a:t>13</a:t>
            </a:r>
          </a:p>
        </p:txBody>
      </p:sp>
      <p:pic>
        <p:nvPicPr>
          <p:cNvPr id="6" name="Picture 5">
            <a:extLst>
              <a:ext uri="{FF2B5EF4-FFF2-40B4-BE49-F238E27FC236}">
                <a16:creationId xmlns:a16="http://schemas.microsoft.com/office/drawing/2014/main" id="{3A2D55DD-3DFD-996F-EE88-417CC7E220DC}"/>
              </a:ext>
            </a:extLst>
          </p:cNvPr>
          <p:cNvPicPr>
            <a:picLocks noChangeAspect="1" noChangeArrowheads="1"/>
          </p:cNvPicPr>
          <p:nvPr/>
        </p:nvPicPr>
        <p:blipFill>
          <a:blip r:embed="rId3" cstate="print"/>
          <a:srcRect/>
          <a:stretch>
            <a:fillRect/>
          </a:stretch>
        </p:blipFill>
        <p:spPr bwMode="auto">
          <a:xfrm>
            <a:off x="381000" y="1624016"/>
            <a:ext cx="2814637" cy="335280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2CCFCEB7-4DBA-91D9-2C93-9799D8B5E71B}"/>
              </a:ext>
            </a:extLst>
          </p:cNvPr>
          <p:cNvSpPr>
            <a:spLocks noChangeArrowheads="1"/>
          </p:cNvSpPr>
          <p:nvPr/>
        </p:nvSpPr>
        <p:spPr bwMode="auto">
          <a:xfrm>
            <a:off x="356302" y="5030245"/>
            <a:ext cx="2977097" cy="400110"/>
          </a:xfrm>
          <a:prstGeom prst="rect">
            <a:avLst/>
          </a:prstGeom>
          <a:noFill/>
          <a:ln w="12700">
            <a:noFill/>
            <a:miter lim="800000"/>
            <a:headEnd/>
            <a:tailEnd/>
          </a:ln>
          <a:effectLst/>
        </p:spPr>
        <p:txBody>
          <a:bodyPr wrap="none" anchor="ctr">
            <a:spAutoFit/>
          </a:bodyPr>
          <a:lstStyle/>
          <a:p>
            <a:pPr algn="ctr"/>
            <a:r>
              <a:rPr lang="en-US" sz="2000" dirty="0">
                <a:latin typeface="Arial" panose="020B0604020202020204" pitchFamily="34" charset="0"/>
                <a:ea typeface="Open Sans" panose="020B0606030504020204" pitchFamily="34" charset="0"/>
                <a:cs typeface="Arial" panose="020B0604020202020204" pitchFamily="34" charset="0"/>
              </a:rPr>
              <a:t>Paul Erdös (1913-1996) </a:t>
            </a:r>
          </a:p>
        </p:txBody>
      </p:sp>
    </p:spTree>
    <p:extLst>
      <p:ext uri="{BB962C8B-B14F-4D97-AF65-F5344CB8AC3E}">
        <p14:creationId xmlns:p14="http://schemas.microsoft.com/office/powerpoint/2010/main" val="3492967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C9CA8C9-0507-6F32-ADFA-CAD5368B449A}"/>
              </a:ext>
            </a:extLst>
          </p:cNvPr>
          <p:cNvSpPr>
            <a:spLocks noGrp="1" noChangeArrowheads="1"/>
          </p:cNvSpPr>
          <p:nvPr/>
        </p:nvSpPr>
        <p:spPr>
          <a:xfrm>
            <a:off x="0" y="432792"/>
            <a:ext cx="9144000" cy="838200"/>
          </a:xfrm>
          <a:prstGeom prst="rect">
            <a:avLst/>
          </a:prstGeom>
          <a:gradFill>
            <a:gsLst>
              <a:gs pos="0">
                <a:schemeClr val="accent6">
                  <a:shade val="51000"/>
                  <a:satMod val="130000"/>
                  <a:alpha val="60000"/>
                </a:schemeClr>
              </a:gs>
              <a:gs pos="80000">
                <a:schemeClr val="accent6">
                  <a:shade val="93000"/>
                  <a:satMod val="130000"/>
                </a:schemeClr>
              </a:gs>
              <a:gs pos="100000">
                <a:schemeClr val="accent6">
                  <a:shade val="94000"/>
                  <a:satMod val="135000"/>
                </a:schemeClr>
              </a:gs>
            </a:gsLst>
            <a:lin ang="16200000" scaled="0"/>
          </a:gradFill>
          <a:ln>
            <a:noFill/>
          </a:ln>
        </p:spPr>
        <p:txBody>
          <a:bodyPr vert="horz" wrap="square" anchor="ctr" anchorCtr="0">
            <a:noAutofit/>
          </a:bodyPr>
          <a:lstStyle>
            <a:lvl1pPr algn="l" defTabSz="914400" rtl="0" eaLnBrk="1" latinLnBrk="0" hangingPunct="1">
              <a:spcBef>
                <a:spcPct val="0"/>
              </a:spcBef>
              <a:buNone/>
              <a:defRPr lang="en-US" sz="2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dirty="0" err="1">
                <a:latin typeface="Arial" panose="020B0604020202020204" pitchFamily="34" charset="0"/>
                <a:cs typeface="Arial" panose="020B0604020202020204" pitchFamily="34" charset="0"/>
              </a:rPr>
              <a:t>Erdös</a:t>
            </a:r>
            <a:r>
              <a:rPr lang="en-US" dirty="0">
                <a:latin typeface="Arial" panose="020B0604020202020204" pitchFamily="34" charset="0"/>
                <a:cs typeface="Arial" panose="020B0604020202020204" pitchFamily="34" charset="0"/>
              </a:rPr>
              <a:t> Number</a:t>
            </a:r>
          </a:p>
        </p:txBody>
      </p:sp>
      <p:sp>
        <p:nvSpPr>
          <p:cNvPr id="3" name="Rectangle 2">
            <a:extLst>
              <a:ext uri="{FF2B5EF4-FFF2-40B4-BE49-F238E27FC236}">
                <a16:creationId xmlns:a16="http://schemas.microsoft.com/office/drawing/2014/main" id="{BC54F3FC-6462-58FA-E938-06AAEAA5C70C}"/>
              </a:ext>
            </a:extLst>
          </p:cNvPr>
          <p:cNvSpPr/>
          <p:nvPr/>
        </p:nvSpPr>
        <p:spPr>
          <a:xfrm>
            <a:off x="5867400" y="4358018"/>
            <a:ext cx="3143248" cy="1323439"/>
          </a:xfrm>
          <a:prstGeom prst="rect">
            <a:avLst/>
          </a:prstGeom>
        </p:spPr>
        <p:txBody>
          <a:bodyPr wrap="square">
            <a:spAutoFit/>
          </a:bodyPr>
          <a:lstStyle/>
          <a:p>
            <a:r>
              <a:rPr lang="en-US" sz="1600" dirty="0">
                <a:solidFill>
                  <a:srgbClr val="222222"/>
                </a:solidFill>
                <a:latin typeface="Arial" panose="020B0604020202020204" pitchFamily="34" charset="0"/>
                <a:ea typeface="Open Sans" panose="020B0606030504020204" pitchFamily="34" charset="0"/>
                <a:cs typeface="Arial" panose="020B0604020202020204" pitchFamily="34" charset="0"/>
              </a:rPr>
              <a:t>Einstein, Albert, and Ernst Gabor Straus. "A generalization of the relativistic theory of gravitation, II." </a:t>
            </a:r>
            <a:r>
              <a:rPr lang="en-US" sz="1600" i="1" dirty="0">
                <a:solidFill>
                  <a:srgbClr val="222222"/>
                </a:solidFill>
                <a:latin typeface="Arial" panose="020B0604020202020204" pitchFamily="34" charset="0"/>
                <a:ea typeface="Open Sans" panose="020B0606030504020204" pitchFamily="34" charset="0"/>
                <a:cs typeface="Arial" panose="020B0604020202020204" pitchFamily="34" charset="0"/>
              </a:rPr>
              <a:t>Annals of Mathematics</a:t>
            </a:r>
            <a:r>
              <a:rPr lang="en-US" sz="1600" dirty="0">
                <a:solidFill>
                  <a:srgbClr val="222222"/>
                </a:solidFill>
                <a:latin typeface="Arial" panose="020B0604020202020204" pitchFamily="34" charset="0"/>
                <a:ea typeface="Open Sans" panose="020B0606030504020204" pitchFamily="34" charset="0"/>
                <a:cs typeface="Arial" panose="020B0604020202020204" pitchFamily="34" charset="0"/>
              </a:rPr>
              <a:t> (1946): 731-741.</a:t>
            </a:r>
            <a:endParaRPr lang="en-US" sz="1600" dirty="0">
              <a:latin typeface="Arial" panose="020B0604020202020204" pitchFamily="34" charset="0"/>
              <a:ea typeface="Open Sans" panose="020B0606030504020204" pitchFamily="34" charset="0"/>
              <a:cs typeface="Arial" panose="020B0604020202020204" pitchFamily="34" charset="0"/>
            </a:endParaRPr>
          </a:p>
        </p:txBody>
      </p:sp>
      <p:pic>
        <p:nvPicPr>
          <p:cNvPr id="4" name="Picture 2" descr="Ernst gabor straus.jpg">
            <a:extLst>
              <a:ext uri="{FF2B5EF4-FFF2-40B4-BE49-F238E27FC236}">
                <a16:creationId xmlns:a16="http://schemas.microsoft.com/office/drawing/2014/main" id="{10A4FFF3-181F-ED03-24B1-1E8564ED61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01" t="5385" r="14799" b="5014"/>
          <a:stretch/>
        </p:blipFill>
        <p:spPr bwMode="auto">
          <a:xfrm>
            <a:off x="3733800" y="2105028"/>
            <a:ext cx="1676400" cy="2133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901EAB3-DF1B-E66C-EAEE-CCCC212E1F93}"/>
              </a:ext>
            </a:extLst>
          </p:cNvPr>
          <p:cNvSpPr/>
          <p:nvPr/>
        </p:nvSpPr>
        <p:spPr>
          <a:xfrm>
            <a:off x="3733800" y="4358018"/>
            <a:ext cx="2000869" cy="584775"/>
          </a:xfrm>
          <a:prstGeom prst="rect">
            <a:avLst/>
          </a:prstGeom>
        </p:spPr>
        <p:txBody>
          <a:bodyPr wrap="none">
            <a:spAutoFit/>
          </a:bodyPr>
          <a:lstStyle/>
          <a:p>
            <a:r>
              <a:rPr lang="en-US" sz="1600" dirty="0">
                <a:solidFill>
                  <a:srgbClr val="000000"/>
                </a:solidFill>
                <a:latin typeface="Arial" panose="020B0604020202020204" pitchFamily="34" charset="0"/>
                <a:ea typeface="Open Sans" panose="020B0606030504020204" pitchFamily="34" charset="0"/>
                <a:cs typeface="Arial" panose="020B0604020202020204" pitchFamily="34" charset="0"/>
              </a:rPr>
              <a:t>Ernst Gabor Straus </a:t>
            </a:r>
          </a:p>
          <a:p>
            <a:r>
              <a:rPr lang="en-US" sz="1600" dirty="0">
                <a:solidFill>
                  <a:srgbClr val="000000"/>
                </a:solidFill>
                <a:latin typeface="Arial" panose="020B0604020202020204" pitchFamily="34" charset="0"/>
                <a:ea typeface="Open Sans" panose="020B0606030504020204" pitchFamily="34" charset="0"/>
                <a:cs typeface="Arial" panose="020B0604020202020204" pitchFamily="34" charset="0"/>
              </a:rPr>
              <a:t>(1922-1983)</a:t>
            </a:r>
            <a:endParaRPr lang="en-US" sz="1600" dirty="0">
              <a:latin typeface="Arial" panose="020B0604020202020204" pitchFamily="34" charset="0"/>
              <a:ea typeface="Open Sans" panose="020B0606030504020204" pitchFamily="34" charset="0"/>
              <a:cs typeface="Arial" panose="020B0604020202020204" pitchFamily="34" charset="0"/>
            </a:endParaRPr>
          </a:p>
        </p:txBody>
      </p:sp>
      <p:pic>
        <p:nvPicPr>
          <p:cNvPr id="9" name="Picture 4" descr="http://www.nobelprize.org/nobel_prizes/physics/laureates/1921/einstein.jpg">
            <a:extLst>
              <a:ext uri="{FF2B5EF4-FFF2-40B4-BE49-F238E27FC236}">
                <a16:creationId xmlns:a16="http://schemas.microsoft.com/office/drawing/2014/main" id="{7C6ADF0B-6571-770A-1C29-7DBA938FE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476378"/>
            <a:ext cx="1318729"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math.ucsd.edu/~erdosproblems/imgs/about_erdos.jpg">
            <a:extLst>
              <a:ext uri="{FF2B5EF4-FFF2-40B4-BE49-F238E27FC236}">
                <a16:creationId xmlns:a16="http://schemas.microsoft.com/office/drawing/2014/main" id="{314991E1-1497-E7A0-DB73-91AAB7A68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76378"/>
            <a:ext cx="1709953" cy="173798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0ECECB24-E15D-D7C8-CA87-752B8EE4006A}"/>
              </a:ext>
            </a:extLst>
          </p:cNvPr>
          <p:cNvCxnSpPr>
            <a:stCxn id="10" idx="3"/>
            <a:endCxn id="4" idx="1"/>
          </p:cNvCxnSpPr>
          <p:nvPr/>
        </p:nvCxnSpPr>
        <p:spPr>
          <a:xfrm>
            <a:off x="2014753" y="2345371"/>
            <a:ext cx="1719047" cy="82645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137CC52-7092-ECAD-FBFE-3C8ADDE85970}"/>
              </a:ext>
            </a:extLst>
          </p:cNvPr>
          <p:cNvCxnSpPr>
            <a:stCxn id="4" idx="3"/>
            <a:endCxn id="9" idx="1"/>
          </p:cNvCxnSpPr>
          <p:nvPr/>
        </p:nvCxnSpPr>
        <p:spPr>
          <a:xfrm flipV="1">
            <a:off x="5410200" y="2400303"/>
            <a:ext cx="1828800" cy="77152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Rectangle 6">
            <a:extLst>
              <a:ext uri="{FF2B5EF4-FFF2-40B4-BE49-F238E27FC236}">
                <a16:creationId xmlns:a16="http://schemas.microsoft.com/office/drawing/2014/main" id="{0B649076-2197-3B9F-6167-C5F3E285CCC4}"/>
              </a:ext>
            </a:extLst>
          </p:cNvPr>
          <p:cNvSpPr>
            <a:spLocks noChangeArrowheads="1"/>
          </p:cNvSpPr>
          <p:nvPr/>
        </p:nvSpPr>
        <p:spPr bwMode="auto">
          <a:xfrm>
            <a:off x="-49850" y="3242894"/>
            <a:ext cx="2419252" cy="338554"/>
          </a:xfrm>
          <a:prstGeom prst="rect">
            <a:avLst/>
          </a:prstGeom>
          <a:noFill/>
          <a:ln w="12700">
            <a:noFill/>
            <a:miter lim="800000"/>
            <a:headEnd/>
            <a:tailEnd/>
          </a:ln>
          <a:effectLst/>
        </p:spPr>
        <p:txBody>
          <a:bodyPr wrap="none" anchor="ctr">
            <a:spAutoFit/>
          </a:bodyPr>
          <a:lstStyle/>
          <a:p>
            <a:pPr algn="ctr"/>
            <a:r>
              <a:rPr lang="en-US" sz="1600" dirty="0">
                <a:latin typeface="Arial" panose="020B0604020202020204" pitchFamily="34" charset="0"/>
                <a:ea typeface="Open Sans" panose="020B0606030504020204" pitchFamily="34" charset="0"/>
                <a:cs typeface="Arial" panose="020B0604020202020204" pitchFamily="34" charset="0"/>
              </a:rPr>
              <a:t>Paul Erdös (1913-1996) </a:t>
            </a:r>
          </a:p>
        </p:txBody>
      </p:sp>
      <p:sp>
        <p:nvSpPr>
          <p:cNvPr id="14" name="Rectangle 6">
            <a:extLst>
              <a:ext uri="{FF2B5EF4-FFF2-40B4-BE49-F238E27FC236}">
                <a16:creationId xmlns:a16="http://schemas.microsoft.com/office/drawing/2014/main" id="{941460AB-09DA-2180-CD4F-A224C40BE7F9}"/>
              </a:ext>
            </a:extLst>
          </p:cNvPr>
          <p:cNvSpPr>
            <a:spLocks noChangeArrowheads="1"/>
          </p:cNvSpPr>
          <p:nvPr/>
        </p:nvSpPr>
        <p:spPr bwMode="auto">
          <a:xfrm>
            <a:off x="6562085" y="3306919"/>
            <a:ext cx="2738249" cy="338554"/>
          </a:xfrm>
          <a:prstGeom prst="rect">
            <a:avLst/>
          </a:prstGeom>
          <a:noFill/>
          <a:ln w="12700">
            <a:noFill/>
            <a:miter lim="800000"/>
            <a:headEnd/>
            <a:tailEnd/>
          </a:ln>
          <a:effectLst/>
        </p:spPr>
        <p:txBody>
          <a:bodyPr wrap="none" anchor="ctr">
            <a:spAutoFit/>
          </a:bodyPr>
          <a:lstStyle/>
          <a:p>
            <a:pPr algn="ctr"/>
            <a:r>
              <a:rPr lang="en-US" sz="1600" dirty="0">
                <a:latin typeface="Arial" panose="020B0604020202020204" pitchFamily="34" charset="0"/>
                <a:ea typeface="Open Sans" panose="020B0606030504020204" pitchFamily="34" charset="0"/>
                <a:cs typeface="Arial" panose="020B0604020202020204" pitchFamily="34" charset="0"/>
              </a:rPr>
              <a:t>Albert Einstein (1879-1955) </a:t>
            </a:r>
          </a:p>
        </p:txBody>
      </p:sp>
      <p:sp>
        <p:nvSpPr>
          <p:cNvPr id="15" name="Rectangle 14">
            <a:extLst>
              <a:ext uri="{FF2B5EF4-FFF2-40B4-BE49-F238E27FC236}">
                <a16:creationId xmlns:a16="http://schemas.microsoft.com/office/drawing/2014/main" id="{CA2DE25C-E719-9BDB-0D03-642119BAC927}"/>
              </a:ext>
            </a:extLst>
          </p:cNvPr>
          <p:cNvSpPr/>
          <p:nvPr/>
        </p:nvSpPr>
        <p:spPr>
          <a:xfrm>
            <a:off x="457200" y="4358018"/>
            <a:ext cx="2722524" cy="1569660"/>
          </a:xfrm>
          <a:prstGeom prst="rect">
            <a:avLst/>
          </a:prstGeom>
        </p:spPr>
        <p:txBody>
          <a:bodyPr wrap="square">
            <a:spAutoFit/>
          </a:bodyPr>
          <a:lstStyle/>
          <a:p>
            <a:r>
              <a:rPr lang="en-US" sz="1600" dirty="0">
                <a:solidFill>
                  <a:srgbClr val="222222"/>
                </a:solidFill>
                <a:latin typeface="Arial" panose="020B0604020202020204" pitchFamily="34" charset="0"/>
                <a:ea typeface="Open Sans" panose="020B0606030504020204" pitchFamily="34" charset="0"/>
                <a:cs typeface="Arial" panose="020B0604020202020204" pitchFamily="34" charset="0"/>
              </a:rPr>
              <a:t>Erdös, Paul, B. Rothschild, and E. G. Straus. "Polychromatic Euclidean Ramsey theorems." </a:t>
            </a:r>
            <a:r>
              <a:rPr lang="en-US" sz="1600" i="1" dirty="0">
                <a:solidFill>
                  <a:srgbClr val="222222"/>
                </a:solidFill>
                <a:latin typeface="Arial" panose="020B0604020202020204" pitchFamily="34" charset="0"/>
                <a:ea typeface="Open Sans" panose="020B0606030504020204" pitchFamily="34" charset="0"/>
                <a:cs typeface="Arial" panose="020B0604020202020204" pitchFamily="34" charset="0"/>
              </a:rPr>
              <a:t>Journal of Geometry</a:t>
            </a:r>
            <a:r>
              <a:rPr lang="en-US" sz="1600" dirty="0">
                <a:solidFill>
                  <a:srgbClr val="222222"/>
                </a:solidFill>
                <a:latin typeface="Arial" panose="020B0604020202020204" pitchFamily="34" charset="0"/>
                <a:ea typeface="Open Sans" panose="020B0606030504020204" pitchFamily="34" charset="0"/>
                <a:cs typeface="Arial" panose="020B0604020202020204" pitchFamily="34" charset="0"/>
              </a:rPr>
              <a:t> 20.1 (1983): 28-35.</a:t>
            </a:r>
            <a:endParaRPr lang="en-US" sz="1600" dirty="0">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067712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C9CA8C9-0507-6F32-ADFA-CAD5368B449A}"/>
              </a:ext>
            </a:extLst>
          </p:cNvPr>
          <p:cNvSpPr>
            <a:spLocks noGrp="1" noChangeArrowheads="1"/>
          </p:cNvSpPr>
          <p:nvPr/>
        </p:nvSpPr>
        <p:spPr>
          <a:xfrm>
            <a:off x="0" y="247048"/>
            <a:ext cx="9144000" cy="838200"/>
          </a:xfrm>
          <a:prstGeom prst="rect">
            <a:avLst/>
          </a:prstGeom>
          <a:gradFill>
            <a:gsLst>
              <a:gs pos="0">
                <a:schemeClr val="accent6">
                  <a:shade val="51000"/>
                  <a:satMod val="130000"/>
                  <a:alpha val="60000"/>
                </a:schemeClr>
              </a:gs>
              <a:gs pos="80000">
                <a:schemeClr val="accent6">
                  <a:shade val="93000"/>
                  <a:satMod val="130000"/>
                </a:schemeClr>
              </a:gs>
              <a:gs pos="100000">
                <a:schemeClr val="accent6">
                  <a:shade val="94000"/>
                  <a:satMod val="135000"/>
                </a:schemeClr>
              </a:gs>
            </a:gsLst>
            <a:lin ang="16200000" scaled="0"/>
          </a:gradFill>
          <a:ln>
            <a:noFill/>
          </a:ln>
        </p:spPr>
        <p:txBody>
          <a:bodyPr vert="horz" wrap="square" anchor="ctr" anchorCtr="0">
            <a:noAutofit/>
          </a:bodyPr>
          <a:lstStyle>
            <a:lvl1pPr algn="l" defTabSz="914400" rtl="0" eaLnBrk="1" latinLnBrk="0" hangingPunct="1">
              <a:spcBef>
                <a:spcPct val="0"/>
              </a:spcBef>
              <a:buNone/>
              <a:defRPr lang="en-US" sz="2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dirty="0" err="1"/>
              <a:t>Erdös</a:t>
            </a:r>
            <a:r>
              <a:rPr lang="en-US" dirty="0"/>
              <a:t> Number</a:t>
            </a:r>
          </a:p>
        </p:txBody>
      </p:sp>
      <p:pic>
        <p:nvPicPr>
          <p:cNvPr id="2" name="Picture 21">
            <a:extLst>
              <a:ext uri="{FF2B5EF4-FFF2-40B4-BE49-F238E27FC236}">
                <a16:creationId xmlns:a16="http://schemas.microsoft.com/office/drawing/2014/main" id="{A55932C2-4D86-C2B9-E736-D2105340F965}"/>
              </a:ext>
            </a:extLst>
          </p:cNvPr>
          <p:cNvPicPr>
            <a:picLocks noChangeAspect="1" noChangeArrowheads="1"/>
          </p:cNvPicPr>
          <p:nvPr/>
        </p:nvPicPr>
        <p:blipFill>
          <a:blip r:embed="rId2" cstate="print">
            <a:biLevel thresh="75000"/>
            <a:extLst>
              <a:ext uri="{28A0092B-C50C-407E-A947-70E740481C1C}">
                <a14:useLocalDpi xmlns:a14="http://schemas.microsoft.com/office/drawing/2010/main" val="0"/>
              </a:ext>
            </a:extLst>
          </a:blip>
          <a:srcRect/>
          <a:stretch>
            <a:fillRect/>
          </a:stretch>
        </p:blipFill>
        <p:spPr bwMode="auto">
          <a:xfrm>
            <a:off x="178113" y="1181104"/>
            <a:ext cx="3583582" cy="23422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F8239C12-2DCF-ADFB-D2D6-46079315CF16}"/>
              </a:ext>
            </a:extLst>
          </p:cNvPr>
          <p:cNvPicPr>
            <a:picLocks noChangeAspect="1" noChangeArrowheads="1"/>
          </p:cNvPicPr>
          <p:nvPr/>
        </p:nvPicPr>
        <p:blipFill>
          <a:blip r:embed="rId3" cstate="print">
            <a:biLevel thresh="75000"/>
          </a:blip>
          <a:srcRect/>
          <a:stretch>
            <a:fillRect/>
          </a:stretch>
        </p:blipFill>
        <p:spPr bwMode="auto">
          <a:xfrm>
            <a:off x="3981450" y="1181104"/>
            <a:ext cx="4912381" cy="3733800"/>
          </a:xfrm>
          <a:prstGeom prst="rect">
            <a:avLst/>
          </a:prstGeom>
          <a:noFill/>
          <a:ln>
            <a:noFill/>
          </a:ln>
        </p:spPr>
      </p:pic>
      <p:sp>
        <p:nvSpPr>
          <p:cNvPr id="6" name="Text Box 5">
            <a:extLst>
              <a:ext uri="{FF2B5EF4-FFF2-40B4-BE49-F238E27FC236}">
                <a16:creationId xmlns:a16="http://schemas.microsoft.com/office/drawing/2014/main" id="{07450541-965A-5399-C947-D4C48F149922}"/>
              </a:ext>
            </a:extLst>
          </p:cNvPr>
          <p:cNvSpPr txBox="1">
            <a:spLocks noChangeArrowheads="1"/>
          </p:cNvSpPr>
          <p:nvPr/>
        </p:nvSpPr>
        <p:spPr bwMode="auto">
          <a:xfrm>
            <a:off x="3981450" y="5143504"/>
            <a:ext cx="5162550" cy="515526"/>
          </a:xfrm>
          <a:prstGeom prst="rect">
            <a:avLst/>
          </a:prstGeom>
          <a:noFill/>
          <a:ln w="9525">
            <a:noFill/>
            <a:miter lim="800000"/>
            <a:headEnd/>
            <a:tailEnd/>
          </a:ln>
          <a:effectLst/>
        </p:spPr>
        <p:txBody>
          <a:bodyPr wrap="square">
            <a:spAutoFit/>
          </a:bodyPr>
          <a:lstStyle/>
          <a:p>
            <a:pPr algn="ctr">
              <a:spcBef>
                <a:spcPct val="50000"/>
              </a:spcBef>
            </a:pPr>
            <a:r>
              <a:rPr lang="en-US" altLang="ja-JP" sz="1100" dirty="0">
                <a:latin typeface="Open Sans" panose="020B0606030504020204" pitchFamily="34" charset="0"/>
                <a:ea typeface="Open Sans" panose="020B0606030504020204" pitchFamily="34" charset="0"/>
                <a:cs typeface="Open Sans" panose="020B0606030504020204" pitchFamily="34" charset="0"/>
              </a:rPr>
              <a:t>Erdös Number Project:</a:t>
            </a:r>
          </a:p>
          <a:p>
            <a:pPr algn="ctr">
              <a:spcBef>
                <a:spcPct val="50000"/>
              </a:spcBef>
            </a:pPr>
            <a:r>
              <a:rPr lang="en-US" altLang="ja-JP" sz="1100" dirty="0">
                <a:latin typeface="Open Sans" panose="020B0606030504020204" pitchFamily="34" charset="0"/>
                <a:ea typeface="Open Sans" panose="020B0606030504020204" pitchFamily="34" charset="0"/>
                <a:cs typeface="Open Sans" panose="020B0606030504020204" pitchFamily="34" charset="0"/>
              </a:rPr>
              <a:t> http://www.oakland.edu/enp/index.html</a:t>
            </a:r>
          </a:p>
        </p:txBody>
      </p:sp>
      <p:sp>
        <p:nvSpPr>
          <p:cNvPr id="7" name="Rectangle 6">
            <a:extLst>
              <a:ext uri="{FF2B5EF4-FFF2-40B4-BE49-F238E27FC236}">
                <a16:creationId xmlns:a16="http://schemas.microsoft.com/office/drawing/2014/main" id="{1DA34038-9D40-8F48-CE13-5BE70B6F50E2}"/>
              </a:ext>
            </a:extLst>
          </p:cNvPr>
          <p:cNvSpPr/>
          <p:nvPr/>
        </p:nvSpPr>
        <p:spPr>
          <a:xfrm>
            <a:off x="206687" y="3712906"/>
            <a:ext cx="3396205" cy="2246769"/>
          </a:xfrm>
          <a:prstGeom prst="rect">
            <a:avLst/>
          </a:prstGeom>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ea typeface="Open Sans" panose="020B0606030504020204" pitchFamily="34" charset="0"/>
                <a:cs typeface="Arial" panose="020B0604020202020204" pitchFamily="34" charset="0"/>
              </a:rPr>
              <a:t>The median Erdös number is </a:t>
            </a:r>
            <a:r>
              <a:rPr lang="en-US" sz="2000" b="1" dirty="0">
                <a:solidFill>
                  <a:srgbClr val="FF0000"/>
                </a:solidFill>
                <a:latin typeface="Arial" panose="020B0604020202020204" pitchFamily="34" charset="0"/>
                <a:ea typeface="Open Sans" panose="020B0606030504020204" pitchFamily="34" charset="0"/>
                <a:cs typeface="Arial" panose="020B0604020202020204" pitchFamily="34" charset="0"/>
              </a:rPr>
              <a:t>5</a:t>
            </a:r>
            <a:r>
              <a:rPr lang="en-US" sz="2000" dirty="0">
                <a:latin typeface="Arial" panose="020B0604020202020204" pitchFamily="34" charset="0"/>
                <a:ea typeface="Open Sans" panose="020B0606030504020204" pitchFamily="34" charset="0"/>
                <a:cs typeface="Arial" panose="020B0604020202020204" pitchFamily="34" charset="0"/>
              </a:rPr>
              <a:t> </a:t>
            </a:r>
          </a:p>
          <a:p>
            <a:pPr marL="285750" indent="-285750">
              <a:buFont typeface="Arial" panose="020B0604020202020204" pitchFamily="34" charset="0"/>
              <a:buChar char="•"/>
            </a:pPr>
            <a:endParaRPr lang="en-US" sz="20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ea typeface="Open Sans" panose="020B0606030504020204" pitchFamily="34" charset="0"/>
                <a:cs typeface="Arial" panose="020B0604020202020204" pitchFamily="34" charset="0"/>
              </a:rPr>
              <a:t>The mean is </a:t>
            </a:r>
            <a:r>
              <a:rPr lang="en-US" sz="2000" b="1" dirty="0">
                <a:solidFill>
                  <a:srgbClr val="FF0000"/>
                </a:solidFill>
                <a:latin typeface="Arial" panose="020B0604020202020204" pitchFamily="34" charset="0"/>
                <a:ea typeface="Open Sans" panose="020B0606030504020204" pitchFamily="34" charset="0"/>
                <a:cs typeface="Arial" panose="020B0604020202020204" pitchFamily="34" charset="0"/>
              </a:rPr>
              <a:t>4.65 </a:t>
            </a:r>
          </a:p>
          <a:p>
            <a:pPr marL="285750" indent="-285750">
              <a:buFont typeface="Arial" panose="020B0604020202020204" pitchFamily="34" charset="0"/>
              <a:buChar char="•"/>
            </a:pPr>
            <a:endParaRPr lang="en-US" sz="2000"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ea typeface="Open Sans" panose="020B0606030504020204" pitchFamily="34" charset="0"/>
                <a:cs typeface="Arial" panose="020B0604020202020204" pitchFamily="34" charset="0"/>
              </a:rPr>
              <a:t>The standard deviation is </a:t>
            </a:r>
            <a:r>
              <a:rPr lang="en-US" sz="2000" b="1" dirty="0">
                <a:solidFill>
                  <a:srgbClr val="FF0000"/>
                </a:solidFill>
                <a:latin typeface="Arial" panose="020B0604020202020204" pitchFamily="34" charset="0"/>
                <a:ea typeface="Open Sans" panose="020B0606030504020204" pitchFamily="34" charset="0"/>
                <a:cs typeface="Arial" panose="020B0604020202020204" pitchFamily="34" charset="0"/>
              </a:rPr>
              <a:t>1.27</a:t>
            </a:r>
          </a:p>
        </p:txBody>
      </p:sp>
      <p:sp>
        <p:nvSpPr>
          <p:cNvPr id="16" name="TextBox 15">
            <a:extLst>
              <a:ext uri="{FF2B5EF4-FFF2-40B4-BE49-F238E27FC236}">
                <a16:creationId xmlns:a16="http://schemas.microsoft.com/office/drawing/2014/main" id="{EBF42562-0391-F27E-969B-713472B7712C}"/>
              </a:ext>
            </a:extLst>
          </p:cNvPr>
          <p:cNvSpPr txBox="1">
            <a:spLocks noChangeArrowheads="1"/>
          </p:cNvSpPr>
          <p:nvPr/>
        </p:nvSpPr>
        <p:spPr bwMode="auto">
          <a:xfrm>
            <a:off x="2703512" y="6438548"/>
            <a:ext cx="3859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buClrTx/>
              <a:buSzTx/>
              <a:buFont typeface="Wingdings" panose="05000000000000000000" pitchFamily="2" charset="2"/>
              <a:buNone/>
            </a:pPr>
            <a:r>
              <a:rPr lang="en-US" altLang="en-US" sz="1800" dirty="0" err="1"/>
              <a:t>Erdos</a:t>
            </a:r>
            <a:r>
              <a:rPr lang="en-US" altLang="en-US" sz="1800" dirty="0"/>
              <a:t> Number {</a:t>
            </a:r>
            <a:r>
              <a:rPr lang="en-US" altLang="en-US" sz="1800" dirty="0">
                <a:hlinkClick r:id="rId4"/>
              </a:rPr>
              <a:t>Mehmet Gunes</a:t>
            </a:r>
            <a:r>
              <a:rPr lang="en-US" altLang="en-US" sz="1800" dirty="0"/>
              <a:t>} = 3</a:t>
            </a:r>
          </a:p>
        </p:txBody>
      </p:sp>
    </p:spTree>
    <p:extLst>
      <p:ext uri="{BB962C8B-B14F-4D97-AF65-F5344CB8AC3E}">
        <p14:creationId xmlns:p14="http://schemas.microsoft.com/office/powerpoint/2010/main" val="3238299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FCD28F41-9F52-1A6F-806C-769274A7580E}"/>
              </a:ext>
            </a:extLst>
          </p:cNvPr>
          <p:cNvSpPr>
            <a:spLocks/>
          </p:cNvSpPr>
          <p:nvPr/>
        </p:nvSpPr>
        <p:spPr bwMode="auto">
          <a:xfrm>
            <a:off x="288926" y="5788025"/>
            <a:ext cx="1920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1748" bIns="0">
            <a:spAutoFit/>
          </a:bodyPr>
          <a:lstStyle>
            <a:lvl1pPr marL="3016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Clr>
                <a:srgbClr val="CC0000"/>
              </a:buClr>
              <a:buFontTx/>
              <a:buNone/>
            </a:pPr>
            <a:r>
              <a:rPr lang="en-US" altLang="en-US" sz="1200">
                <a:solidFill>
                  <a:schemeClr val="bg1"/>
                </a:solidFill>
                <a:latin typeface="Helvetica" pitchFamily="2" charset="0"/>
                <a:sym typeface="Trebuchet MS" panose="020B0703020202090204" pitchFamily="34" charset="0"/>
              </a:rPr>
              <a:t>Image by </a:t>
            </a:r>
            <a:r>
              <a:rPr lang="en-US" altLang="en-US" sz="1200" b="1">
                <a:solidFill>
                  <a:schemeClr val="bg1"/>
                </a:solidFill>
                <a:latin typeface="Helvetica" pitchFamily="2" charset="0"/>
                <a:sym typeface="Trebuchet MS" panose="020B0703020202090204" pitchFamily="34" charset="0"/>
              </a:rPr>
              <a:t>Matthew Hurst</a:t>
            </a:r>
          </a:p>
          <a:p>
            <a:pPr eaLnBrk="1" hangingPunct="1">
              <a:spcBef>
                <a:spcPct val="0"/>
              </a:spcBef>
              <a:buClr>
                <a:srgbClr val="CC0000"/>
              </a:buClr>
              <a:buFontTx/>
              <a:buNone/>
            </a:pPr>
            <a:r>
              <a:rPr lang="en-US" altLang="en-US" sz="1200" i="1">
                <a:solidFill>
                  <a:schemeClr val="bg1"/>
                </a:solidFill>
                <a:latin typeface="Helvetica" pitchFamily="2" charset="0"/>
                <a:sym typeface="Trebuchet MS" panose="020B0703020202090204" pitchFamily="34" charset="0"/>
              </a:rPr>
              <a:t>Blogosphere</a:t>
            </a:r>
          </a:p>
        </p:txBody>
      </p:sp>
      <p:pic>
        <p:nvPicPr>
          <p:cNvPr id="104450" name="Picture 1" descr="3.13_v6.pdf">
            <a:extLst>
              <a:ext uri="{FF2B5EF4-FFF2-40B4-BE49-F238E27FC236}">
                <a16:creationId xmlns:a16="http://schemas.microsoft.com/office/drawing/2014/main" id="{17906DDA-0679-849E-0E11-1DD98496F4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7813"/>
            <a:ext cx="8801100" cy="680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54444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Average Path Length for Real-World Networks</a:t>
            </a:r>
          </a:p>
        </p:txBody>
      </p:sp>
      <mc:AlternateContent xmlns:mc="http://schemas.openxmlformats.org/markup-compatibility/2006">
        <mc:Choice xmlns:a14="http://schemas.microsoft.com/office/drawing/2010/main" Requires="a14">
          <p:sp>
            <p:nvSpPr>
              <p:cNvPr id="4" name="Rectangle 3"/>
              <p:cNvSpPr/>
              <p:nvPr/>
            </p:nvSpPr>
            <p:spPr>
              <a:xfrm>
                <a:off x="6858000" y="2819400"/>
                <a:ext cx="3048000" cy="646331"/>
              </a:xfrm>
              <a:prstGeom prst="rect">
                <a:avLst/>
              </a:prstGeom>
            </p:spPr>
            <p:txBody>
              <a:bodyPr wrap="square">
                <a:spAutoFit/>
              </a:bodyPr>
              <a:lstStyle/>
              <a:p>
                <a14:m>
                  <m:oMath xmlns:m="http://schemas.openxmlformats.org/officeDocument/2006/math">
                    <m:r>
                      <a:rPr lang="en-US" b="1" i="1" dirty="0" smtClean="0">
                        <a:latin typeface="Cambria Math" panose="02040503050406030204" pitchFamily="18" charset="0"/>
                      </a:rPr>
                      <m:t>𝒍</m:t>
                    </m:r>
                  </m:oMath>
                </a14:m>
                <a:r>
                  <a:rPr lang="en-US" dirty="0">
                    <a:latin typeface="Arial" panose="020B0604020202020204" pitchFamily="34" charset="0"/>
                    <a:cs typeface="Arial" panose="020B0604020202020204" pitchFamily="34" charset="0"/>
                  </a:rPr>
                  <a:t>: average </a:t>
                </a:r>
              </a:p>
              <a:p>
                <a:r>
                  <a:rPr lang="en-US" dirty="0">
                    <a:latin typeface="Arial" panose="020B0604020202020204" pitchFamily="34" charset="0"/>
                    <a:cs typeface="Arial" panose="020B0604020202020204" pitchFamily="34" charset="0"/>
                  </a:rPr>
                  <a:t>path length</a:t>
                </a:r>
              </a:p>
            </p:txBody>
          </p:sp>
        </mc:Choice>
        <mc:Fallback>
          <p:sp>
            <p:nvSpPr>
              <p:cNvPr id="4" name="Rectangle 3"/>
              <p:cNvSpPr>
                <a:spLocks noRot="1" noChangeAspect="1" noMove="1" noResize="1" noEditPoints="1" noAdjustHandles="1" noChangeArrowheads="1" noChangeShapeType="1" noTextEdit="1"/>
              </p:cNvSpPr>
              <p:nvPr/>
            </p:nvSpPr>
            <p:spPr>
              <a:xfrm>
                <a:off x="6858000" y="2819400"/>
                <a:ext cx="3048000" cy="646331"/>
              </a:xfrm>
              <a:prstGeom prst="rect">
                <a:avLst/>
              </a:prstGeom>
              <a:blipFill>
                <a:blip r:embed="rId3"/>
                <a:stretch>
                  <a:fillRect l="-1667" t="-5769" b="-11538"/>
                </a:stretch>
              </a:blipFill>
            </p:spPr>
            <p:txBody>
              <a:bodyPr/>
              <a:lstStyle/>
              <a:p>
                <a:r>
                  <a:rPr lang="en-US">
                    <a:noFill/>
                  </a:rPr>
                  <a:t> </a:t>
                </a:r>
              </a:p>
            </p:txBody>
          </p:sp>
        </mc:Fallback>
      </mc:AlternateContent>
      <p:pic>
        <p:nvPicPr>
          <p:cNvPr id="12291" name="Picture 3"/>
          <p:cNvPicPr>
            <a:picLocks noChangeAspect="1" noChangeArrowheads="1"/>
          </p:cNvPicPr>
          <p:nvPr/>
        </p:nvPicPr>
        <p:blipFill rotWithShape="1">
          <a:blip r:embed="rId4" cstate="print">
            <a:biLevel thresh="75000"/>
            <a:extLst>
              <a:ext uri="{28A0092B-C50C-407E-A947-70E740481C1C}">
                <a14:useLocalDpi xmlns:a14="http://schemas.microsoft.com/office/drawing/2010/main" val="0"/>
              </a:ext>
            </a:extLst>
          </a:blip>
          <a:srcRect r="10054"/>
          <a:stretch/>
        </p:blipFill>
        <p:spPr bwMode="auto">
          <a:xfrm>
            <a:off x="228600" y="890968"/>
            <a:ext cx="5562600" cy="59159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4" cstate="print">
            <a:duotone>
              <a:prstClr val="black"/>
              <a:srgbClr val="00B0F0">
                <a:tint val="45000"/>
                <a:satMod val="400000"/>
              </a:srgbClr>
            </a:duotone>
            <a:extLst>
              <a:ext uri="{28A0092B-C50C-407E-A947-70E740481C1C}">
                <a14:useLocalDpi xmlns:a14="http://schemas.microsoft.com/office/drawing/2010/main" val="0"/>
              </a:ext>
            </a:extLst>
          </a:blip>
          <a:srcRect l="89947"/>
          <a:stretch/>
        </p:blipFill>
        <p:spPr bwMode="auto">
          <a:xfrm>
            <a:off x="5802048" y="890968"/>
            <a:ext cx="621734" cy="59159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6705600" y="6252324"/>
            <a:ext cx="3514811" cy="307777"/>
          </a:xfrm>
          <a:prstGeom prst="rect">
            <a:avLst/>
          </a:prstGeom>
        </p:spPr>
        <p:txBody>
          <a:bodyPr wrap="square">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M. E. J Newman</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8108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Clustering Coefficient for Real-World Networks</a:t>
            </a:r>
          </a:p>
        </p:txBody>
      </p:sp>
      <p:pic>
        <p:nvPicPr>
          <p:cNvPr id="337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1871"/>
          <a:stretch/>
        </p:blipFill>
        <p:spPr bwMode="auto">
          <a:xfrm>
            <a:off x="457200" y="1006892"/>
            <a:ext cx="5735114" cy="58511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cstate="print">
            <a:duotone>
              <a:prstClr val="black"/>
              <a:srgbClr val="92D050">
                <a:tint val="45000"/>
                <a:satMod val="400000"/>
              </a:srgbClr>
            </a:duotone>
            <a:extLst>
              <a:ext uri="{28A0092B-C50C-407E-A947-70E740481C1C}">
                <a14:useLocalDpi xmlns:a14="http://schemas.microsoft.com/office/drawing/2010/main" val="0"/>
              </a:ext>
            </a:extLst>
          </a:blip>
          <a:srcRect l="86897" t="414" r="7080"/>
          <a:stretch/>
        </p:blipFill>
        <p:spPr bwMode="auto">
          <a:xfrm>
            <a:off x="6192313" y="1024264"/>
            <a:ext cx="594903" cy="58337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6858000" y="6172200"/>
            <a:ext cx="3514811" cy="307777"/>
          </a:xfrm>
          <a:prstGeom prst="rect">
            <a:avLst/>
          </a:prstGeom>
        </p:spPr>
        <p:txBody>
          <a:bodyPr wrap="square">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Source: M. E. J Newman</a:t>
            </a:r>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7134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Small-world Model</a:t>
            </a:r>
          </a:p>
        </p:txBody>
      </p:sp>
      <p:sp>
        <p:nvSpPr>
          <p:cNvPr id="2" name="Content Placeholder 4">
            <a:extLst>
              <a:ext uri="{FF2B5EF4-FFF2-40B4-BE49-F238E27FC236}">
                <a16:creationId xmlns:a16="http://schemas.microsoft.com/office/drawing/2014/main" id="{3ABE8652-21A7-4C9C-CCE5-37480FEEB879}"/>
              </a:ext>
            </a:extLst>
          </p:cNvPr>
          <p:cNvSpPr>
            <a:spLocks noGrp="1"/>
          </p:cNvSpPr>
          <p:nvPr>
            <p:ph idx="1"/>
          </p:nvPr>
        </p:nvSpPr>
        <p:spPr>
          <a:xfrm>
            <a:off x="457200" y="1066800"/>
            <a:ext cx="6477000" cy="5318760"/>
          </a:xfrm>
        </p:spPr>
        <p:txBody>
          <a:bodyPr>
            <a:normAutofit/>
          </a:bodyPr>
          <a:lstStyle/>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Small-world model </a:t>
            </a:r>
          </a:p>
          <a:p>
            <a:pPr lvl="1"/>
            <a:r>
              <a:rPr lang="en-US" sz="2000" dirty="0">
                <a:latin typeface="Arial" panose="020B0604020202020204" pitchFamily="34" charset="0"/>
                <a:cs typeface="Arial" panose="020B0604020202020204" pitchFamily="34" charset="0"/>
              </a:rPr>
              <a:t>or the</a:t>
            </a:r>
            <a:r>
              <a:rPr lang="en-US" sz="2000" b="1" dirty="0">
                <a:latin typeface="Arial" panose="020B0604020202020204" pitchFamily="34" charset="0"/>
                <a:cs typeface="Arial" panose="020B0604020202020204" pitchFamily="34" charset="0"/>
              </a:rPr>
              <a:t> Watts-Strogatz (WS) </a:t>
            </a:r>
            <a:r>
              <a:rPr lang="en-US" sz="2000" dirty="0">
                <a:latin typeface="Arial" panose="020B0604020202020204" pitchFamily="34" charset="0"/>
                <a:cs typeface="Arial" panose="020B0604020202020204" pitchFamily="34" charset="0"/>
              </a:rPr>
              <a:t>model</a:t>
            </a:r>
          </a:p>
          <a:p>
            <a:pPr lvl="1"/>
            <a:r>
              <a:rPr lang="en-US" sz="2000" dirty="0">
                <a:latin typeface="Arial" panose="020B0604020202020204" pitchFamily="34" charset="0"/>
                <a:cs typeface="Arial" panose="020B0604020202020204" pitchFamily="34" charset="0"/>
              </a:rPr>
              <a:t>A special type of random graph </a:t>
            </a:r>
          </a:p>
          <a:p>
            <a:pPr lvl="1"/>
            <a:r>
              <a:rPr lang="en-US" sz="2000" dirty="0">
                <a:latin typeface="Arial" panose="020B0604020202020204" pitchFamily="34" charset="0"/>
                <a:cs typeface="Arial" panose="020B0604020202020204" pitchFamily="34" charset="0"/>
              </a:rPr>
              <a:t>Exhibits small-world properties:</a:t>
            </a:r>
          </a:p>
          <a:p>
            <a:pPr lvl="2">
              <a:buFont typeface="Wingdings" pitchFamily="2" charset="2"/>
              <a:buChar char="§"/>
            </a:pPr>
            <a:r>
              <a:rPr lang="en-US" dirty="0">
                <a:latin typeface="Arial" panose="020B0604020202020204" pitchFamily="34" charset="0"/>
                <a:cs typeface="Arial" panose="020B0604020202020204" pitchFamily="34" charset="0"/>
              </a:rPr>
              <a:t>Short average path length</a:t>
            </a:r>
          </a:p>
          <a:p>
            <a:pPr lvl="2">
              <a:buFont typeface="Wingdings" pitchFamily="2" charset="2"/>
              <a:buChar char="§"/>
            </a:pPr>
            <a:r>
              <a:rPr lang="en-US" dirty="0">
                <a:latin typeface="Arial" panose="020B0604020202020204" pitchFamily="34" charset="0"/>
                <a:cs typeface="Arial" panose="020B0604020202020204" pitchFamily="34" charset="0"/>
              </a:rPr>
              <a:t>High clustering coefficient</a:t>
            </a:r>
          </a:p>
          <a:p>
            <a:pP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It was proposed by Duncan J. Watts and Steven </a:t>
            </a:r>
            <a:r>
              <a:rPr lang="en-US" sz="2000" dirty="0" err="1">
                <a:latin typeface="Arial" panose="020B0604020202020204" pitchFamily="34" charset="0"/>
                <a:cs typeface="Arial" panose="020B0604020202020204" pitchFamily="34" charset="0"/>
              </a:rPr>
              <a:t>Strogatz</a:t>
            </a:r>
            <a:endParaRPr lang="en-US" sz="2000" dirty="0">
              <a:latin typeface="Arial" panose="020B0604020202020204" pitchFamily="34" charset="0"/>
              <a:cs typeface="Arial" panose="020B0604020202020204" pitchFamily="34" charset="0"/>
            </a:endParaRPr>
          </a:p>
        </p:txBody>
      </p:sp>
      <p:pic>
        <p:nvPicPr>
          <p:cNvPr id="3" name="Picture 4" descr="https://www.math.cornell.edu/m/sites/default/files/imported/People/photos/strogatz2.jpg">
            <a:extLst>
              <a:ext uri="{FF2B5EF4-FFF2-40B4-BE49-F238E27FC236}">
                <a16:creationId xmlns:a16="http://schemas.microsoft.com/office/drawing/2014/main" id="{C854E157-F905-A99F-C6DA-A11AA1A73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3389376"/>
            <a:ext cx="1628775" cy="20955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pbs.twimg.com/profile_images/460142404666793985/b9E-XNw_.jpeg">
            <a:extLst>
              <a:ext uri="{FF2B5EF4-FFF2-40B4-BE49-F238E27FC236}">
                <a16:creationId xmlns:a16="http://schemas.microsoft.com/office/drawing/2014/main" id="{2975D12C-4943-9C0D-C65B-3D710C198CD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17" r="12664"/>
          <a:stretch/>
        </p:blipFill>
        <p:spPr bwMode="auto">
          <a:xfrm>
            <a:off x="7048500" y="1066800"/>
            <a:ext cx="1600200" cy="20939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132CDF-FEF0-9612-57D9-A81628B3BB06}"/>
              </a:ext>
            </a:extLst>
          </p:cNvPr>
          <p:cNvSpPr/>
          <p:nvPr/>
        </p:nvSpPr>
        <p:spPr>
          <a:xfrm>
            <a:off x="4381500" y="5721477"/>
            <a:ext cx="4267200" cy="738664"/>
          </a:xfrm>
          <a:prstGeom prst="rect">
            <a:avLst/>
          </a:prstGeom>
        </p:spPr>
        <p:txBody>
          <a:bodyPr wrap="square">
            <a:spAutoFit/>
          </a:bodyPr>
          <a:lstStyle/>
          <a:p>
            <a:pPr algn="r"/>
            <a:r>
              <a:rPr lang="en-US" sz="1400" dirty="0">
                <a:latin typeface="Open Sans" panose="020B0606030504020204" pitchFamily="34" charset="0"/>
                <a:ea typeface="Open Sans" panose="020B0606030504020204" pitchFamily="34" charset="0"/>
                <a:cs typeface="Open Sans" panose="020B0606030504020204" pitchFamily="34" charset="0"/>
              </a:rPr>
              <a:t>Watts, Duncan J., and Steven H. Strogatz. "Collective dynamics of ‘small-world’networks." </a:t>
            </a:r>
            <a:r>
              <a:rPr lang="en-US" sz="1400" i="1" dirty="0">
                <a:latin typeface="Open Sans" panose="020B0606030504020204" pitchFamily="34" charset="0"/>
                <a:ea typeface="Open Sans" panose="020B0606030504020204" pitchFamily="34" charset="0"/>
                <a:cs typeface="Open Sans" panose="020B0606030504020204" pitchFamily="34" charset="0"/>
              </a:rPr>
              <a:t>nature</a:t>
            </a:r>
            <a:r>
              <a:rPr lang="en-US" sz="1400" dirty="0">
                <a:latin typeface="Open Sans" panose="020B0606030504020204" pitchFamily="34" charset="0"/>
                <a:ea typeface="Open Sans" panose="020B0606030504020204" pitchFamily="34" charset="0"/>
                <a:cs typeface="Open Sans" panose="020B0606030504020204" pitchFamily="34" charset="0"/>
              </a:rPr>
              <a:t> 393.6684 (1998): 440-442.</a:t>
            </a:r>
          </a:p>
        </p:txBody>
      </p:sp>
    </p:spTree>
    <p:extLst>
      <p:ext uri="{BB962C8B-B14F-4D97-AF65-F5344CB8AC3E}">
        <p14:creationId xmlns:p14="http://schemas.microsoft.com/office/powerpoint/2010/main" val="559001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806B2AF-65A6-1DF6-54CF-2D4E0B2A71A7}"/>
              </a:ext>
            </a:extLst>
          </p:cNvPr>
          <p:cNvSpPr>
            <a:spLocks noChangeArrowheads="1"/>
          </p:cNvSpPr>
          <p:nvPr/>
        </p:nvSpPr>
        <p:spPr bwMode="auto">
          <a:xfrm>
            <a:off x="457200" y="5257800"/>
            <a:ext cx="8229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marL="0" indent="0" eaLnBrk="1" hangingPunct="1">
              <a:buNone/>
            </a:pPr>
            <a:r>
              <a:rPr lang="es-ES_tradnl" altLang="en-US" sz="2000" dirty="0"/>
              <a:t>As in </a:t>
            </a:r>
            <a:r>
              <a:rPr lang="es-ES_tradnl" altLang="en-US" sz="2000" dirty="0" err="1"/>
              <a:t>many</a:t>
            </a:r>
            <a:r>
              <a:rPr lang="es-ES_tradnl" altLang="en-US" sz="2000" dirty="0"/>
              <a:t> </a:t>
            </a:r>
            <a:r>
              <a:rPr lang="es-ES_tradnl" altLang="en-US" sz="2000" dirty="0" err="1"/>
              <a:t>network</a:t>
            </a:r>
            <a:r>
              <a:rPr lang="es-ES_tradnl" altLang="en-US" sz="2000" dirty="0"/>
              <a:t> </a:t>
            </a:r>
            <a:r>
              <a:rPr lang="es-ES_tradnl" altLang="en-US" sz="2000" dirty="0" err="1"/>
              <a:t>generating</a:t>
            </a:r>
            <a:r>
              <a:rPr lang="es-ES_tradnl" altLang="en-US" sz="2000" dirty="0"/>
              <a:t> </a:t>
            </a:r>
            <a:r>
              <a:rPr lang="es-ES_tradnl" altLang="en-US" sz="2000" dirty="0" err="1"/>
              <a:t>algorithms</a:t>
            </a:r>
            <a:endParaRPr lang="es-ES_tradnl" altLang="en-US" sz="2000" dirty="0"/>
          </a:p>
          <a:p>
            <a:pPr lvl="1" eaLnBrk="1" hangingPunct="1">
              <a:buFont typeface="Courier New" panose="02070309020205020404" pitchFamily="49" charset="0"/>
              <a:buChar char="o"/>
            </a:pPr>
            <a:r>
              <a:rPr lang="es-ES_tradnl" altLang="en-US" dirty="0" err="1"/>
              <a:t>Disallow</a:t>
            </a:r>
            <a:r>
              <a:rPr lang="es-ES_tradnl" altLang="en-US" dirty="0"/>
              <a:t> </a:t>
            </a:r>
            <a:r>
              <a:rPr lang="es-ES_tradnl" altLang="en-US" dirty="0" err="1"/>
              <a:t>self-edges</a:t>
            </a:r>
            <a:endParaRPr lang="es-ES_tradnl" altLang="en-US" dirty="0"/>
          </a:p>
          <a:p>
            <a:pPr lvl="1" eaLnBrk="1" hangingPunct="1">
              <a:buFont typeface="Courier New" panose="02070309020205020404" pitchFamily="49" charset="0"/>
              <a:buChar char="o"/>
            </a:pPr>
            <a:r>
              <a:rPr lang="es-ES_tradnl" altLang="en-US" dirty="0" err="1"/>
              <a:t>Disallow</a:t>
            </a:r>
            <a:r>
              <a:rPr lang="es-ES_tradnl" altLang="en-US" dirty="0"/>
              <a:t> </a:t>
            </a:r>
            <a:r>
              <a:rPr lang="es-ES_tradnl" altLang="en-US" dirty="0" err="1"/>
              <a:t>multiple</a:t>
            </a:r>
            <a:r>
              <a:rPr lang="es-ES_tradnl" altLang="en-US" dirty="0"/>
              <a:t> </a:t>
            </a:r>
            <a:r>
              <a:rPr lang="es-ES_tradnl" altLang="en-US" dirty="0" err="1"/>
              <a:t>edges</a:t>
            </a:r>
            <a:endParaRPr lang="es-ES_tradnl" altLang="en-US" dirty="0"/>
          </a:p>
        </p:txBody>
      </p:sp>
      <p:sp>
        <p:nvSpPr>
          <p:cNvPr id="3" name="Text Box 6">
            <a:extLst>
              <a:ext uri="{FF2B5EF4-FFF2-40B4-BE49-F238E27FC236}">
                <a16:creationId xmlns:a16="http://schemas.microsoft.com/office/drawing/2014/main" id="{D6E30B17-BB2D-0CF9-61E2-98D496B2B03B}"/>
              </a:ext>
            </a:extLst>
          </p:cNvPr>
          <p:cNvSpPr txBox="1">
            <a:spLocks noChangeArrowheads="1"/>
          </p:cNvSpPr>
          <p:nvPr/>
        </p:nvSpPr>
        <p:spPr bwMode="auto">
          <a:xfrm>
            <a:off x="5746750" y="1447800"/>
            <a:ext cx="3397250" cy="696913"/>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t>Select a fraction of edges</a:t>
            </a:r>
          </a:p>
          <a:p>
            <a:pPr eaLnBrk="1" hangingPunct="1">
              <a:buClrTx/>
              <a:buSzTx/>
              <a:buFont typeface="Wingdings" panose="05000000000000000000" pitchFamily="2" charset="2"/>
              <a:buNone/>
            </a:pPr>
            <a:r>
              <a:rPr lang="en-US" altLang="en-US" sz="1800" dirty="0"/>
              <a:t>Reposition on of their endpoints</a:t>
            </a:r>
          </a:p>
        </p:txBody>
      </p:sp>
      <p:sp>
        <p:nvSpPr>
          <p:cNvPr id="5" name="Text Box 7">
            <a:extLst>
              <a:ext uri="{FF2B5EF4-FFF2-40B4-BE49-F238E27FC236}">
                <a16:creationId xmlns:a16="http://schemas.microsoft.com/office/drawing/2014/main" id="{80748D26-5B13-9A0F-B2E6-515C4CC9C2EC}"/>
              </a:ext>
            </a:extLst>
          </p:cNvPr>
          <p:cNvSpPr txBox="1">
            <a:spLocks noChangeArrowheads="1"/>
          </p:cNvSpPr>
          <p:nvPr/>
        </p:nvSpPr>
        <p:spPr bwMode="auto">
          <a:xfrm>
            <a:off x="5772150" y="3733800"/>
            <a:ext cx="3371850" cy="1027113"/>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t>Add a fraction of additional</a:t>
            </a:r>
          </a:p>
          <a:p>
            <a:pPr eaLnBrk="1" hangingPunct="1">
              <a:buClrTx/>
              <a:buSzTx/>
              <a:buFont typeface="Wingdings" panose="05000000000000000000" pitchFamily="2" charset="2"/>
              <a:buNone/>
            </a:pPr>
            <a:r>
              <a:rPr lang="en-US" altLang="en-US" sz="1800" dirty="0"/>
              <a:t>edges leaving underlying lattice</a:t>
            </a:r>
          </a:p>
          <a:p>
            <a:pPr eaLnBrk="1" hangingPunct="1">
              <a:buClrTx/>
              <a:buSzTx/>
              <a:buFont typeface="Wingdings" panose="05000000000000000000" pitchFamily="2" charset="2"/>
              <a:buNone/>
            </a:pPr>
            <a:r>
              <a:rPr lang="en-US" altLang="en-US" sz="1800" dirty="0"/>
              <a:t>intact</a:t>
            </a:r>
          </a:p>
        </p:txBody>
      </p:sp>
      <p:sp>
        <p:nvSpPr>
          <p:cNvPr id="6" name="Rectangle 6">
            <a:extLst>
              <a:ext uri="{FF2B5EF4-FFF2-40B4-BE49-F238E27FC236}">
                <a16:creationId xmlns:a16="http://schemas.microsoft.com/office/drawing/2014/main" id="{0090B146-1CA0-11AF-E2CE-E7189CC89B54}"/>
              </a:ext>
            </a:extLst>
          </p:cNvPr>
          <p:cNvSpPr>
            <a:spLocks noChangeArrowheads="1"/>
          </p:cNvSpPr>
          <p:nvPr/>
        </p:nvSpPr>
        <p:spPr bwMode="auto">
          <a:xfrm>
            <a:off x="609600" y="6505575"/>
            <a:ext cx="807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200" b="1"/>
              <a:t>Source: Watts, D.J., Strogatz, S.H.(1998) Collective dynamics of 'small-world' networks. Nature 393:440-442.</a:t>
            </a:r>
          </a:p>
        </p:txBody>
      </p:sp>
      <p:pic>
        <p:nvPicPr>
          <p:cNvPr id="7" name="Picture 8">
            <a:extLst>
              <a:ext uri="{FF2B5EF4-FFF2-40B4-BE49-F238E27FC236}">
                <a16:creationId xmlns:a16="http://schemas.microsoft.com/office/drawing/2014/main" id="{9521AE6A-5604-DB34-3C3A-B34746726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371600"/>
            <a:ext cx="50482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8" name="Picture 9">
            <a:extLst>
              <a:ext uri="{FF2B5EF4-FFF2-40B4-BE49-F238E27FC236}">
                <a16:creationId xmlns:a16="http://schemas.microsoft.com/office/drawing/2014/main" id="{F1523E98-98C4-EFA0-05F1-40963899E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76600"/>
            <a:ext cx="5057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3" name="Title 12">
            <a:extLst>
              <a:ext uri="{FF2B5EF4-FFF2-40B4-BE49-F238E27FC236}">
                <a16:creationId xmlns:a16="http://schemas.microsoft.com/office/drawing/2014/main" id="{357EA6EC-6F4C-8F57-BD6D-9C5043C90B8E}"/>
              </a:ext>
            </a:extLst>
          </p:cNvPr>
          <p:cNvSpPr>
            <a:spLocks noGrp="1"/>
          </p:cNvSpPr>
          <p:nvPr>
            <p:ph type="title"/>
          </p:nvPr>
        </p:nvSpPr>
        <p:spPr/>
        <p:txBody>
          <a:bodyPr/>
          <a:lstStyle/>
          <a:p>
            <a:r>
              <a:rPr lang="en-US" dirty="0"/>
              <a:t>Watts-</a:t>
            </a:r>
            <a:r>
              <a:rPr lang="en-US" dirty="0" err="1"/>
              <a:t>Strogatz</a:t>
            </a:r>
            <a:r>
              <a:rPr lang="en-US" dirty="0"/>
              <a:t> model: </a:t>
            </a:r>
            <a:br>
              <a:rPr lang="en-US" dirty="0"/>
            </a:br>
            <a:r>
              <a:rPr lang="en-US" dirty="0"/>
              <a:t>Generating small world graphs</a:t>
            </a:r>
          </a:p>
        </p:txBody>
      </p:sp>
    </p:spTree>
    <p:extLst>
      <p:ext uri="{BB962C8B-B14F-4D97-AF65-F5344CB8AC3E}">
        <p14:creationId xmlns:p14="http://schemas.microsoft.com/office/powerpoint/2010/main" val="766210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C1EBB6A-2698-C7D2-7875-2EDE7601A971}"/>
              </a:ext>
            </a:extLst>
          </p:cNvPr>
          <p:cNvSpPr txBox="1">
            <a:spLocks noChangeArrowheads="1"/>
          </p:cNvSpPr>
          <p:nvPr/>
        </p:nvSpPr>
        <p:spPr>
          <a:xfrm>
            <a:off x="533400" y="381000"/>
            <a:ext cx="8229600" cy="530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Regular networks – Lattice</a:t>
            </a:r>
          </a:p>
        </p:txBody>
      </p:sp>
      <p:pic>
        <p:nvPicPr>
          <p:cNvPr id="3" name="Picture 2" descr="Chart, scatter chart&#10;&#10;Description automatically generated">
            <a:extLst>
              <a:ext uri="{FF2B5EF4-FFF2-40B4-BE49-F238E27FC236}">
                <a16:creationId xmlns:a16="http://schemas.microsoft.com/office/drawing/2014/main" id="{13789416-08C8-D2A5-0E28-BD06649A17AA}"/>
              </a:ext>
            </a:extLst>
          </p:cNvPr>
          <p:cNvPicPr>
            <a:picLocks noChangeAspect="1"/>
          </p:cNvPicPr>
          <p:nvPr/>
        </p:nvPicPr>
        <p:blipFill>
          <a:blip r:embed="rId2"/>
          <a:stretch>
            <a:fillRect/>
          </a:stretch>
        </p:blipFill>
        <p:spPr>
          <a:xfrm>
            <a:off x="6306690" y="1092200"/>
            <a:ext cx="2755900" cy="5384800"/>
          </a:xfrm>
          <a:prstGeom prst="rect">
            <a:avLst/>
          </a:prstGeom>
        </p:spPr>
      </p:pic>
      <p:sp>
        <p:nvSpPr>
          <p:cNvPr id="4" name="TextBox 3">
            <a:extLst>
              <a:ext uri="{FF2B5EF4-FFF2-40B4-BE49-F238E27FC236}">
                <a16:creationId xmlns:a16="http://schemas.microsoft.com/office/drawing/2014/main" id="{058AA168-2DDD-EA60-FE1F-9D30F34B47C5}"/>
              </a:ext>
            </a:extLst>
          </p:cNvPr>
          <p:cNvSpPr txBox="1"/>
          <p:nvPr/>
        </p:nvSpPr>
        <p:spPr>
          <a:xfrm>
            <a:off x="397824" y="1351396"/>
            <a:ext cx="6115457" cy="2585323"/>
          </a:xfrm>
          <a:prstGeom prst="rect">
            <a:avLst/>
          </a:prstGeom>
          <a:noFill/>
        </p:spPr>
        <p:txBody>
          <a:bodyPr wrap="none" rtlCol="0">
            <a:spAutoFit/>
          </a:bodyPr>
          <a:lstStyle/>
          <a:p>
            <a:pPr marL="285750" indent="-285750">
              <a:buFont typeface="Courier New" panose="02070309020205020404" pitchFamily="49" charset="0"/>
              <a:buChar char="o"/>
            </a:pPr>
            <a:r>
              <a:rPr lang="en-US" sz="2400" dirty="0"/>
              <a:t>Distances grow </a:t>
            </a:r>
            <a:r>
              <a:rPr lang="en-US" sz="2400" dirty="0" err="1"/>
              <a:t>polynomially</a:t>
            </a:r>
            <a:r>
              <a:rPr lang="en-US" sz="2400" dirty="0"/>
              <a:t> with system size</a:t>
            </a:r>
          </a:p>
          <a:p>
            <a:pPr marL="742950" lvl="1" indent="-285750">
              <a:buFont typeface="Arial" panose="020B0604020202020204" pitchFamily="34" charset="0"/>
              <a:buChar char="•"/>
            </a:pPr>
            <a:r>
              <a:rPr lang="en-US" sz="2400" dirty="0"/>
              <a:t>For 1d lattice the network diameter </a:t>
            </a:r>
          </a:p>
          <a:p>
            <a:pPr lvl="1"/>
            <a:r>
              <a:rPr lang="en-US" sz="2400" dirty="0"/>
              <a:t>and the average path length scale linearly</a:t>
            </a:r>
          </a:p>
          <a:p>
            <a:pPr marL="285750" indent="-285750">
              <a:buFont typeface="Courier New" panose="02070309020205020404" pitchFamily="49" charset="0"/>
              <a:buChar char="o"/>
            </a:pPr>
            <a:endParaRPr lang="en-US" sz="2400" dirty="0"/>
          </a:p>
          <a:p>
            <a:pPr marL="285750" indent="-285750">
              <a:buFont typeface="Courier New" panose="02070309020205020404" pitchFamily="49" charset="0"/>
              <a:buChar char="o"/>
            </a:pPr>
            <a:r>
              <a:rPr lang="en-US" sz="2400" dirty="0"/>
              <a:t>In networks, distances grow logarithmically</a:t>
            </a:r>
          </a:p>
          <a:p>
            <a:r>
              <a:rPr lang="en-US" sz="2400" dirty="0"/>
              <a:t>with network size</a:t>
            </a:r>
          </a:p>
          <a:p>
            <a:pPr marL="285750" indent="-285750">
              <a:buFont typeface="Courier New" panose="02070309020205020404" pitchFamily="49" charset="0"/>
              <a:buChar char="o"/>
            </a:pPr>
            <a:endParaRPr lang="en-US" dirty="0"/>
          </a:p>
        </p:txBody>
      </p:sp>
      <p:pic>
        <p:nvPicPr>
          <p:cNvPr id="6" name="Picture 8" descr="F-RG-Lattices-schematic-marci.jpg">
            <a:extLst>
              <a:ext uri="{FF2B5EF4-FFF2-40B4-BE49-F238E27FC236}">
                <a16:creationId xmlns:a16="http://schemas.microsoft.com/office/drawing/2014/main" id="{9BA5CDD2-9CBF-791A-FB24-4552313EC2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21" y="3936719"/>
            <a:ext cx="5593279" cy="254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298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Generating a Small-World Graph</a:t>
            </a:r>
          </a:p>
        </p:txBody>
      </p:sp>
      <p:sp>
        <p:nvSpPr>
          <p:cNvPr id="9" name="Title 1">
            <a:extLst>
              <a:ext uri="{FF2B5EF4-FFF2-40B4-BE49-F238E27FC236}">
                <a16:creationId xmlns:a16="http://schemas.microsoft.com/office/drawing/2014/main" id="{C90B4DA3-1401-9947-628F-2CCC13B60FD8}"/>
              </a:ext>
            </a:extLst>
          </p:cNvPr>
          <p:cNvSpPr txBox="1">
            <a:spLocks/>
          </p:cNvSpPr>
          <p:nvPr/>
        </p:nvSpPr>
        <p:spPr>
          <a:xfrm>
            <a:off x="0" y="0"/>
            <a:ext cx="9144000" cy="838200"/>
          </a:xfrm>
          <a:prstGeom prst="rect">
            <a:avLst/>
          </a:prstGeom>
          <a:gradFill rotWithShape="1">
            <a:gsLst>
              <a:gs pos="0">
                <a:schemeClr val="accent6">
                  <a:shade val="51000"/>
                  <a:satMod val="130000"/>
                  <a:alpha val="60000"/>
                </a:schemeClr>
              </a:gs>
              <a:gs pos="80000">
                <a:schemeClr val="accent6">
                  <a:shade val="93000"/>
                  <a:satMod val="130000"/>
                </a:schemeClr>
              </a:gs>
              <a:gs pos="100000">
                <a:schemeClr val="accent6">
                  <a:shade val="94000"/>
                  <a:satMod val="135000"/>
                </a:schemeClr>
              </a:gs>
            </a:gsLst>
            <a:lin ang="16200000" scaled="0"/>
          </a:gradFill>
          <a:ln w="6350" cap="flat" cmpd="sng" algn="ctr">
            <a:noFill/>
            <a:prstDash val="solid"/>
            <a:miter lim="800000"/>
          </a:ln>
          <a:effectLst/>
        </p:spPr>
        <p:txBody>
          <a:bodyPr vert="horz" wrap="square" lIns="91440" tIns="45720" rIns="91440" bIns="45720" rtlCol="0" anchor="ctr" anchorCtr="0">
            <a:noAutofit/>
          </a:bodyPr>
          <a:lstStyle>
            <a:lvl1pPr algn="l" defTabSz="914400" rtl="0" eaLnBrk="1" latinLnBrk="0" hangingPunct="1">
              <a:lnSpc>
                <a:spcPct val="90000"/>
              </a:lnSpc>
              <a:spcBef>
                <a:spcPct val="0"/>
              </a:spcBef>
              <a:buNone/>
              <a:defRPr lang="en-US" sz="2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a:t>Generating a Small-World Graph</a:t>
            </a:r>
          </a:p>
        </p:txBody>
      </p:sp>
      <p:pic>
        <p:nvPicPr>
          <p:cNvPr id="11" name="Picture 10">
            <a:extLst>
              <a:ext uri="{FF2B5EF4-FFF2-40B4-BE49-F238E27FC236}">
                <a16:creationId xmlns:a16="http://schemas.microsoft.com/office/drawing/2014/main" id="{AB2DF368-39C6-1436-6DED-F3E82AD1BBE3}"/>
              </a:ext>
            </a:extLst>
          </p:cNvPr>
          <p:cNvPicPr>
            <a:picLocks noChangeAspect="1" noChangeArrowheads="1"/>
          </p:cNvPicPr>
          <p:nvPr/>
        </p:nvPicPr>
        <p:blipFill rotWithShape="1">
          <a:blip r:embed="rId3" cstate="print">
            <a:clrChange>
              <a:clrFrom>
                <a:srgbClr val="FFFFFF"/>
              </a:clrFrom>
              <a:clrTo>
                <a:srgbClr val="FFFFFF">
                  <a:alpha val="0"/>
                </a:srgbClr>
              </a:clrTo>
            </a:clrChange>
          </a:blip>
          <a:srcRect r="6944" b="53704"/>
          <a:stretch/>
        </p:blipFill>
        <p:spPr>
          <a:xfrm>
            <a:off x="1816120" y="1331313"/>
            <a:ext cx="4989493" cy="1861751"/>
          </a:xfrm>
          <a:prstGeom prst="rect">
            <a:avLst/>
          </a:prstGeom>
        </p:spPr>
      </p:pic>
      <p:sp>
        <p:nvSpPr>
          <p:cNvPr id="12" name="Content Placeholder 2">
            <a:extLst>
              <a:ext uri="{FF2B5EF4-FFF2-40B4-BE49-F238E27FC236}">
                <a16:creationId xmlns:a16="http://schemas.microsoft.com/office/drawing/2014/main" id="{A537353E-649C-734A-A772-A97540ABF025}"/>
              </a:ext>
            </a:extLst>
          </p:cNvPr>
          <p:cNvSpPr txBox="1">
            <a:spLocks/>
          </p:cNvSpPr>
          <p:nvPr/>
        </p:nvSpPr>
        <p:spPr>
          <a:xfrm>
            <a:off x="457200" y="3664936"/>
            <a:ext cx="8305800" cy="227076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The lattice has a </a:t>
            </a:r>
            <a:r>
              <a:rPr lang="en-US" sz="2000" b="1" dirty="0">
                <a:solidFill>
                  <a:srgbClr val="1923F3"/>
                </a:solidFill>
                <a:latin typeface="Arial" panose="020B0604020202020204" pitchFamily="34" charset="0"/>
                <a:cs typeface="Arial" panose="020B0604020202020204" pitchFamily="34" charset="0"/>
              </a:rPr>
              <a:t>high</a:t>
            </a:r>
            <a:r>
              <a:rPr lang="en-US" sz="2000" dirty="0">
                <a:latin typeface="Arial" panose="020B0604020202020204" pitchFamily="34" charset="0"/>
                <a:cs typeface="Arial" panose="020B0604020202020204" pitchFamily="34" charset="0"/>
              </a:rPr>
              <a:t>, but fixed, clustering coefficient </a:t>
            </a:r>
          </a:p>
          <a:p>
            <a:pPr>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The lattice has a </a:t>
            </a:r>
            <a:r>
              <a:rPr lang="en-US" sz="2000" b="1" dirty="0">
                <a:solidFill>
                  <a:srgbClr val="FF0000"/>
                </a:solidFill>
                <a:latin typeface="Arial" panose="020B0604020202020204" pitchFamily="34" charset="0"/>
                <a:cs typeface="Arial" panose="020B0604020202020204" pitchFamily="34" charset="0"/>
              </a:rPr>
              <a:t>high</a:t>
            </a:r>
            <a:r>
              <a:rPr lang="en-US" sz="2000" dirty="0">
                <a:solidFill>
                  <a:srgbClr val="FF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average path length</a:t>
            </a:r>
          </a:p>
          <a:p>
            <a:pPr lvl="1">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The model starts with a regular lattice and starts adding random edges [through </a:t>
            </a:r>
            <a:r>
              <a:rPr lang="en-US" sz="2000" b="1" dirty="0">
                <a:latin typeface="Arial" panose="020B0604020202020204" pitchFamily="34" charset="0"/>
                <a:cs typeface="Arial" panose="020B0604020202020204" pitchFamily="34" charset="0"/>
              </a:rPr>
              <a:t>rewiring</a:t>
            </a:r>
            <a:r>
              <a:rPr lang="en-US"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80073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Generating a Small-World Graph</a:t>
            </a:r>
          </a:p>
        </p:txBody>
      </p:sp>
      <p:sp>
        <p:nvSpPr>
          <p:cNvPr id="9" name="Title 1">
            <a:extLst>
              <a:ext uri="{FF2B5EF4-FFF2-40B4-BE49-F238E27FC236}">
                <a16:creationId xmlns:a16="http://schemas.microsoft.com/office/drawing/2014/main" id="{C90B4DA3-1401-9947-628F-2CCC13B60FD8}"/>
              </a:ext>
            </a:extLst>
          </p:cNvPr>
          <p:cNvSpPr txBox="1">
            <a:spLocks/>
          </p:cNvSpPr>
          <p:nvPr/>
        </p:nvSpPr>
        <p:spPr>
          <a:xfrm>
            <a:off x="0" y="0"/>
            <a:ext cx="9144000" cy="838200"/>
          </a:xfrm>
          <a:prstGeom prst="rect">
            <a:avLst/>
          </a:prstGeom>
          <a:gradFill rotWithShape="1">
            <a:gsLst>
              <a:gs pos="0">
                <a:schemeClr val="accent6">
                  <a:shade val="51000"/>
                  <a:satMod val="130000"/>
                  <a:alpha val="60000"/>
                </a:schemeClr>
              </a:gs>
              <a:gs pos="80000">
                <a:schemeClr val="accent6">
                  <a:shade val="93000"/>
                  <a:satMod val="130000"/>
                </a:schemeClr>
              </a:gs>
              <a:gs pos="100000">
                <a:schemeClr val="accent6">
                  <a:shade val="94000"/>
                  <a:satMod val="135000"/>
                </a:schemeClr>
              </a:gs>
            </a:gsLst>
            <a:lin ang="16200000" scaled="0"/>
          </a:gradFill>
          <a:ln w="6350" cap="flat" cmpd="sng" algn="ctr">
            <a:noFill/>
            <a:prstDash val="solid"/>
            <a:miter lim="800000"/>
          </a:ln>
          <a:effectLst/>
        </p:spPr>
        <p:txBody>
          <a:bodyPr vert="horz" wrap="square" lIns="91440" tIns="45720" rIns="91440" bIns="45720" rtlCol="0" anchor="ctr" anchorCtr="0">
            <a:noAutofit/>
          </a:bodyPr>
          <a:lstStyle>
            <a:lvl1pPr algn="l" defTabSz="914400" rtl="0" eaLnBrk="1" latinLnBrk="0" hangingPunct="1">
              <a:lnSpc>
                <a:spcPct val="90000"/>
              </a:lnSpc>
              <a:spcBef>
                <a:spcPct val="0"/>
              </a:spcBef>
              <a:buNone/>
              <a:defRPr lang="en-US" sz="2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a:t>Generating a Small-World Graph</a:t>
            </a:r>
          </a:p>
        </p:txBody>
      </p:sp>
      <p:sp>
        <p:nvSpPr>
          <p:cNvPr id="5" name="Rectangle 5">
            <a:extLst>
              <a:ext uri="{FF2B5EF4-FFF2-40B4-BE49-F238E27FC236}">
                <a16:creationId xmlns:a16="http://schemas.microsoft.com/office/drawing/2014/main" id="{E5C2BE91-D7F7-147C-B184-8CB57636678B}"/>
              </a:ext>
            </a:extLst>
          </p:cNvPr>
          <p:cNvSpPr>
            <a:spLocks noChangeArrowheads="1"/>
          </p:cNvSpPr>
          <p:nvPr/>
        </p:nvSpPr>
        <p:spPr bwMode="auto">
          <a:xfrm>
            <a:off x="1600200" y="5334000"/>
            <a:ext cx="6858000" cy="990600"/>
          </a:xfrm>
          <a:prstGeom prst="rect">
            <a:avLst/>
          </a:prstGeom>
          <a:noFill/>
          <a:ln w="9525">
            <a:noFill/>
            <a:miter lim="800000"/>
            <a:headEnd/>
            <a:tailEnd/>
          </a:ln>
          <a:effectLst/>
        </p:spPr>
        <p:txBody>
          <a:bodyPr/>
          <a:lstStyle/>
          <a:p>
            <a:pPr>
              <a:buSzPct val="90000"/>
            </a:pPr>
            <a:r>
              <a:rPr lang="en-US" sz="2000" dirty="0">
                <a:latin typeface="Arial" panose="020B0604020202020204" pitchFamily="34" charset="0"/>
                <a:cs typeface="Arial" panose="020B0604020202020204" pitchFamily="34" charset="0"/>
              </a:rPr>
              <a:t>As in many network generating algorithms</a:t>
            </a:r>
          </a:p>
          <a:p>
            <a:pPr marL="342900" indent="-342900">
              <a:buSzPct val="90000"/>
              <a:buFont typeface="Courier New" panose="02070309020205020404" pitchFamily="49" charset="0"/>
              <a:buChar char="o"/>
            </a:pPr>
            <a:r>
              <a:rPr lang="en-US" sz="2000" dirty="0">
                <a:latin typeface="Arial" panose="020B0604020202020204" pitchFamily="34" charset="0"/>
                <a:cs typeface="Arial" panose="020B0604020202020204" pitchFamily="34" charset="0"/>
              </a:rPr>
              <a:t>Disallow self-edges</a:t>
            </a:r>
          </a:p>
          <a:p>
            <a:pPr marL="342900" indent="-342900">
              <a:buSzPct val="90000"/>
              <a:buFont typeface="Courier New" panose="02070309020205020404" pitchFamily="49" charset="0"/>
              <a:buChar char="o"/>
            </a:pPr>
            <a:r>
              <a:rPr lang="en-US" sz="2000" dirty="0">
                <a:latin typeface="Arial" panose="020B0604020202020204" pitchFamily="34" charset="0"/>
                <a:cs typeface="Arial" panose="020B0604020202020204" pitchFamily="34" charset="0"/>
              </a:rPr>
              <a:t>Disallow multiple edges</a:t>
            </a:r>
          </a:p>
          <a:p>
            <a:pPr marL="342900" indent="-342900">
              <a:buSzPct val="90000"/>
              <a:buFont typeface="Arial" pitchFamily="34" charset="0"/>
              <a:buChar char="•"/>
            </a:pPr>
            <a:endParaRPr lang="es-ES_tradnl"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E121177-0A05-C35E-A7F6-5448EDB8C43C}"/>
              </a:ext>
            </a:extLst>
          </p:cNvPr>
          <p:cNvPicPr>
            <a:picLocks noChangeAspect="1"/>
          </p:cNvPicPr>
          <p:nvPr/>
        </p:nvPicPr>
        <p:blipFill>
          <a:blip r:embed="rId3">
            <a:clrChange>
              <a:clrFrom>
                <a:srgbClr val="FFFFFF"/>
              </a:clrFrom>
              <a:clrTo>
                <a:srgbClr val="FFFFFF">
                  <a:alpha val="0"/>
                </a:srgbClr>
              </a:clrTo>
            </a:clrChange>
            <a:lum bright="-20000" contrast="40000"/>
          </a:blip>
          <a:stretch>
            <a:fillRect/>
          </a:stretch>
        </p:blipFill>
        <p:spPr>
          <a:xfrm>
            <a:off x="228600" y="990600"/>
            <a:ext cx="8620363" cy="4114800"/>
          </a:xfrm>
          <a:prstGeom prst="rect">
            <a:avLst/>
          </a:prstGeom>
        </p:spPr>
      </p:pic>
    </p:spTree>
    <p:extLst>
      <p:ext uri="{BB962C8B-B14F-4D97-AF65-F5344CB8AC3E}">
        <p14:creationId xmlns:p14="http://schemas.microsoft.com/office/powerpoint/2010/main" val="13110840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Generating a Small-World Graph</a:t>
            </a:r>
          </a:p>
        </p:txBody>
      </p:sp>
      <p:sp>
        <p:nvSpPr>
          <p:cNvPr id="9" name="Title 1">
            <a:extLst>
              <a:ext uri="{FF2B5EF4-FFF2-40B4-BE49-F238E27FC236}">
                <a16:creationId xmlns:a16="http://schemas.microsoft.com/office/drawing/2014/main" id="{C90B4DA3-1401-9947-628F-2CCC13B60FD8}"/>
              </a:ext>
            </a:extLst>
          </p:cNvPr>
          <p:cNvSpPr txBox="1">
            <a:spLocks/>
          </p:cNvSpPr>
          <p:nvPr/>
        </p:nvSpPr>
        <p:spPr>
          <a:xfrm>
            <a:off x="0" y="0"/>
            <a:ext cx="9144000" cy="838200"/>
          </a:xfrm>
          <a:prstGeom prst="rect">
            <a:avLst/>
          </a:prstGeom>
          <a:gradFill rotWithShape="1">
            <a:gsLst>
              <a:gs pos="0">
                <a:schemeClr val="accent6">
                  <a:shade val="51000"/>
                  <a:satMod val="130000"/>
                  <a:alpha val="60000"/>
                </a:schemeClr>
              </a:gs>
              <a:gs pos="80000">
                <a:schemeClr val="accent6">
                  <a:shade val="93000"/>
                  <a:satMod val="130000"/>
                </a:schemeClr>
              </a:gs>
              <a:gs pos="100000">
                <a:schemeClr val="accent6">
                  <a:shade val="94000"/>
                  <a:satMod val="135000"/>
                </a:schemeClr>
              </a:gs>
            </a:gsLst>
            <a:lin ang="16200000" scaled="0"/>
          </a:gradFill>
          <a:ln w="6350" cap="flat" cmpd="sng" algn="ctr">
            <a:noFill/>
            <a:prstDash val="solid"/>
            <a:miter lim="800000"/>
          </a:ln>
          <a:effectLst/>
        </p:spPr>
        <p:txBody>
          <a:bodyPr vert="horz" wrap="square" lIns="91440" tIns="45720" rIns="91440" bIns="45720" rtlCol="0" anchor="ctr" anchorCtr="0">
            <a:noAutofit/>
          </a:bodyPr>
          <a:lstStyle>
            <a:lvl1pPr algn="l" defTabSz="914400" rtl="0" eaLnBrk="1" latinLnBrk="0" hangingPunct="1">
              <a:lnSpc>
                <a:spcPct val="90000"/>
              </a:lnSpc>
              <a:spcBef>
                <a:spcPct val="0"/>
              </a:spcBef>
              <a:buNone/>
              <a:defRPr lang="en-US" sz="2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lvl2pPr>
            <a:lvl3pPr>
              <a:defRPr/>
            </a:lvl3pPr>
            <a:lvl4pPr>
              <a:defRPr/>
            </a:lvl4pPr>
            <a:lvl5pPr>
              <a:defRPr/>
            </a:lvl5pPr>
            <a:lvl6pPr>
              <a:defRPr/>
            </a:lvl6pPr>
            <a:lvl7pPr>
              <a:defRPr/>
            </a:lvl7pPr>
            <a:lvl8pPr>
              <a:defRPr/>
            </a:lvl8pPr>
            <a:lvl9pPr>
              <a:defRPr/>
            </a:lvl9pPr>
          </a:lstStyle>
          <a:p>
            <a:r>
              <a:rPr lang="en-US"/>
              <a:t>Generating a Small-World Graph</a:t>
            </a:r>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A537353E-649C-734A-A772-A97540ABF025}"/>
                  </a:ext>
                </a:extLst>
              </p:cNvPr>
              <p:cNvSpPr txBox="1">
                <a:spLocks/>
              </p:cNvSpPr>
              <p:nvPr/>
            </p:nvSpPr>
            <p:spPr>
              <a:xfrm>
                <a:off x="419100" y="1407511"/>
                <a:ext cx="8305800" cy="227076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In the small-world model, a parameter </a:t>
                </a:r>
                <a14:m>
                  <m:oMath xmlns:m="http://schemas.openxmlformats.org/officeDocument/2006/math">
                    <m:r>
                      <a:rPr lang="en-US" sz="2000">
                        <a:latin typeface="Cambria Math" panose="02040503050406030204" pitchFamily="18" charset="0"/>
                        <a:ea typeface="Cambria Math" panose="02040503050406030204" pitchFamily="18" charset="0"/>
                      </a:rPr>
                      <m:t>0</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𝛽</m:t>
                    </m:r>
                    <m:r>
                      <a:rPr lang="en-US" sz="2000" i="1">
                        <a:latin typeface="Cambria Math" panose="02040503050406030204" pitchFamily="18" charset="0"/>
                        <a:ea typeface="Cambria Math" panose="02040503050406030204" pitchFamily="18" charset="0"/>
                      </a:rPr>
                      <m:t>≤1</m:t>
                    </m:r>
                  </m:oMath>
                </a14:m>
                <a:r>
                  <a:rPr lang="en-US" sz="2000" dirty="0">
                    <a:latin typeface="Arial" panose="020B0604020202020204" pitchFamily="34" charset="0"/>
                    <a:cs typeface="Arial" panose="020B0604020202020204" pitchFamily="34" charset="0"/>
                  </a:rPr>
                  <a:t> controls randomness in the model</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When </a:t>
                </a:r>
                <a14:m>
                  <m:oMath xmlns:m="http://schemas.openxmlformats.org/officeDocument/2006/math">
                    <m:r>
                      <a:rPr lang="en-US" sz="2000" i="1">
                        <a:latin typeface="Cambria Math" panose="02040503050406030204" pitchFamily="18" charset="0"/>
                        <a:ea typeface="Cambria Math" panose="02040503050406030204" pitchFamily="18" charset="0"/>
                      </a:rPr>
                      <m:t>𝛽</m:t>
                    </m:r>
                  </m:oMath>
                </a14:m>
                <a:r>
                  <a:rPr lang="en-US" sz="2000" dirty="0">
                    <a:latin typeface="Arial" panose="020B0604020202020204" pitchFamily="34" charset="0"/>
                    <a:cs typeface="Arial" panose="020B0604020202020204" pitchFamily="34" charset="0"/>
                  </a:rPr>
                  <a:t> is 0, the model is basically a regular lattice</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When </a:t>
                </a:r>
                <a14:m>
                  <m:oMath xmlns:m="http://schemas.openxmlformats.org/officeDocument/2006/math">
                    <m:r>
                      <a:rPr lang="en-US" sz="2000" i="1">
                        <a:latin typeface="Cambria Math" panose="02040503050406030204" pitchFamily="18" charset="0"/>
                        <a:ea typeface="Cambria Math" panose="02040503050406030204" pitchFamily="18" charset="0"/>
                      </a:rPr>
                      <m:t>𝛽</m:t>
                    </m:r>
                    <m:r>
                      <a:rPr lang="en-US" sz="2000" i="1">
                        <a:latin typeface="Cambria Math" panose="02040503050406030204" pitchFamily="18" charset="0"/>
                        <a:ea typeface="Cambria Math" panose="02040503050406030204" pitchFamily="18" charset="0"/>
                      </a:rPr>
                      <m:t>=1</m:t>
                    </m:r>
                  </m:oMath>
                </a14:m>
                <a:r>
                  <a:rPr lang="en-US" sz="2000" dirty="0">
                    <a:latin typeface="Arial" panose="020B0604020202020204" pitchFamily="34" charset="0"/>
                    <a:cs typeface="Arial" panose="020B0604020202020204" pitchFamily="34" charset="0"/>
                  </a:rPr>
                  <a:t>, the model becomes a random graph</a:t>
                </a:r>
              </a:p>
              <a:p>
                <a:pPr lvl="1">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lvl="1">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Through numerical simulation</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As we increase </a:t>
                </a:r>
                <a14:m>
                  <m:oMath xmlns:m="http://schemas.openxmlformats.org/officeDocument/2006/math">
                    <m:r>
                      <a:rPr lang="en-US" sz="2000" i="1" smtClean="0">
                        <a:latin typeface="Cambria Math" panose="02040503050406030204" pitchFamily="18" charset="0"/>
                        <a:ea typeface="Cambria Math" panose="02040503050406030204" pitchFamily="18" charset="0"/>
                      </a:rPr>
                      <m:t>𝛽</m:t>
                    </m:r>
                  </m:oMath>
                </a14:m>
                <a:r>
                  <a:rPr lang="en-US" sz="2000" dirty="0">
                    <a:latin typeface="Arial" panose="020B0604020202020204" pitchFamily="34" charset="0"/>
                    <a:cs typeface="Arial" panose="020B0604020202020204" pitchFamily="34" charset="0"/>
                  </a:rPr>
                  <a:t> from 0 to 1</a:t>
                </a:r>
              </a:p>
              <a:p>
                <a:pPr lvl="2">
                  <a:buFont typeface="Wingdings" pitchFamily="2" charset="2"/>
                  <a:buChar char="§"/>
                </a:pPr>
                <a:r>
                  <a:rPr lang="en-US" dirty="0">
                    <a:latin typeface="Arial" panose="020B0604020202020204" pitchFamily="34" charset="0"/>
                    <a:cs typeface="Arial" panose="020B0604020202020204" pitchFamily="34" charset="0"/>
                  </a:rPr>
                  <a:t>Fast decrease of mean distance</a:t>
                </a:r>
              </a:p>
              <a:p>
                <a:pPr lvl="2">
                  <a:buFont typeface="Wingdings" pitchFamily="2" charset="2"/>
                  <a:buChar char="§"/>
                </a:pPr>
                <a:r>
                  <a:rPr lang="en-US" dirty="0">
                    <a:latin typeface="Arial" panose="020B0604020202020204" pitchFamily="34" charset="0"/>
                    <a:cs typeface="Arial" panose="020B0604020202020204" pitchFamily="34" charset="0"/>
                  </a:rPr>
                  <a:t>Slow decrease in clustering coefficient</a:t>
                </a:r>
              </a:p>
              <a:p>
                <a:pP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a:p>
                <a:pPr>
                  <a:buFont typeface="Courier New" panose="02070309020205020404" pitchFamily="49" charset="0"/>
                  <a:buChar char="o"/>
                </a:pPr>
                <a:endParaRPr lang="en-US" sz="2400" dirty="0">
                  <a:latin typeface="Arial" panose="020B0604020202020204" pitchFamily="34" charset="0"/>
                  <a:cs typeface="Arial" panose="020B0604020202020204" pitchFamily="34" charset="0"/>
                </a:endParaRPr>
              </a:p>
            </p:txBody>
          </p:sp>
        </mc:Choice>
        <mc:Fallback xmlns="">
          <p:sp>
            <p:nvSpPr>
              <p:cNvPr id="12" name="Content Placeholder 2">
                <a:extLst>
                  <a:ext uri="{FF2B5EF4-FFF2-40B4-BE49-F238E27FC236}">
                    <a16:creationId xmlns:a16="http://schemas.microsoft.com/office/drawing/2014/main" id="{A537353E-649C-734A-A772-A97540ABF025}"/>
                  </a:ext>
                </a:extLst>
              </p:cNvPr>
              <p:cNvSpPr txBox="1">
                <a:spLocks noRot="1" noChangeAspect="1" noMove="1" noResize="1" noEditPoints="1" noAdjustHandles="1" noChangeArrowheads="1" noChangeShapeType="1" noTextEdit="1"/>
              </p:cNvSpPr>
              <p:nvPr/>
            </p:nvSpPr>
            <p:spPr>
              <a:xfrm>
                <a:off x="419100" y="1407511"/>
                <a:ext cx="8305800" cy="2270760"/>
              </a:xfrm>
              <a:prstGeom prst="rect">
                <a:avLst/>
              </a:prstGeom>
              <a:blipFill>
                <a:blip r:embed="rId3"/>
                <a:stretch>
                  <a:fillRect l="-765" t="-1111" b="-64444"/>
                </a:stretch>
              </a:blipFill>
            </p:spPr>
            <p:txBody>
              <a:bodyPr/>
              <a:lstStyle/>
              <a:p>
                <a:r>
                  <a:rPr lang="en-US">
                    <a:noFill/>
                  </a:rPr>
                  <a:t> </a:t>
                </a:r>
              </a:p>
            </p:txBody>
          </p:sp>
        </mc:Fallback>
      </mc:AlternateContent>
    </p:spTree>
    <p:extLst>
      <p:ext uri="{BB962C8B-B14F-4D97-AF65-F5344CB8AC3E}">
        <p14:creationId xmlns:p14="http://schemas.microsoft.com/office/powerpoint/2010/main" val="14560117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E0B534-5BFD-35D2-C435-DF5D4751D429}"/>
              </a:ext>
            </a:extLst>
          </p:cNvPr>
          <p:cNvSpPr>
            <a:spLocks noGrp="1"/>
          </p:cNvSpPr>
          <p:nvPr>
            <p:ph type="title"/>
          </p:nvPr>
        </p:nvSpPr>
        <p:spPr/>
        <p:txBody>
          <a:bodyPr/>
          <a:lstStyle/>
          <a:p>
            <a:r>
              <a:rPr lang="en-US" altLang="en-US" dirty="0"/>
              <a:t>Watts/</a:t>
            </a:r>
            <a:r>
              <a:rPr lang="en-US" altLang="en-US" dirty="0" err="1"/>
              <a:t>Strogatz</a:t>
            </a:r>
            <a:r>
              <a:rPr lang="en-US" altLang="en-US" dirty="0"/>
              <a:t> model</a:t>
            </a:r>
            <a:endParaRPr lang="en-US" dirty="0"/>
          </a:p>
        </p:txBody>
      </p:sp>
      <p:sp>
        <p:nvSpPr>
          <p:cNvPr id="14" name="TextBox 13">
            <a:extLst>
              <a:ext uri="{FF2B5EF4-FFF2-40B4-BE49-F238E27FC236}">
                <a16:creationId xmlns:a16="http://schemas.microsoft.com/office/drawing/2014/main" id="{CFC1FB6B-134A-B51F-D2B5-23866A686145}"/>
              </a:ext>
            </a:extLst>
          </p:cNvPr>
          <p:cNvSpPr txBox="1"/>
          <p:nvPr/>
        </p:nvSpPr>
        <p:spPr>
          <a:xfrm>
            <a:off x="607217" y="6581001"/>
            <a:ext cx="8036720" cy="276999"/>
          </a:xfrm>
          <a:prstGeom prst="rect">
            <a:avLst/>
          </a:prstGeom>
          <a:noFill/>
        </p:spPr>
        <p:txBody>
          <a:bodyPr wrap="square" rtlCol="0">
            <a:spAutoFit/>
          </a:bodyPr>
          <a:lstStyle/>
          <a:p>
            <a:r>
              <a:rPr lang="en-US" sz="1200" b="1" i="0" dirty="0">
                <a:effectLst/>
                <a:latin typeface="Arial" panose="020B0604020202020204" pitchFamily="34" charset="0"/>
                <a:cs typeface="Arial" panose="020B0604020202020204" pitchFamily="34" charset="0"/>
              </a:rPr>
              <a:t>From Graph Theory to Models of </a:t>
            </a:r>
            <a:r>
              <a:rPr lang="en-US" sz="1200" b="1" i="0" dirty="0" err="1">
                <a:effectLst/>
                <a:latin typeface="Arial" panose="020B0604020202020204" pitchFamily="34" charset="0"/>
                <a:cs typeface="Arial" panose="020B0604020202020204" pitchFamily="34" charset="0"/>
              </a:rPr>
              <a:t>EconomicNetworks</a:t>
            </a:r>
            <a:r>
              <a:rPr lang="en-US" sz="1200" b="1" i="0" dirty="0">
                <a:effectLst/>
                <a:latin typeface="Arial" panose="020B0604020202020204" pitchFamily="34" charset="0"/>
                <a:cs typeface="Arial" panose="020B0604020202020204" pitchFamily="34" charset="0"/>
              </a:rPr>
              <a:t>. A Tutorial</a:t>
            </a:r>
            <a:r>
              <a:rPr lang="en-US" sz="1200" b="0" i="0" dirty="0">
                <a:effectLst/>
                <a:latin typeface="Arial" panose="020B0604020202020204" pitchFamily="34" charset="0"/>
                <a:cs typeface="Arial" panose="020B0604020202020204" pitchFamily="34" charset="0"/>
              </a:rPr>
              <a:t>  Michael D. </a:t>
            </a:r>
            <a:r>
              <a:rPr lang="en-US" sz="1200" b="0" i="0" dirty="0" err="1">
                <a:effectLst/>
                <a:latin typeface="Arial" panose="020B0604020202020204" pitchFamily="34" charset="0"/>
                <a:cs typeface="Arial" panose="020B0604020202020204" pitchFamily="34" charset="0"/>
              </a:rPr>
              <a:t>Konig</a:t>
            </a:r>
            <a:r>
              <a:rPr lang="en-US" sz="1200" b="0" i="0" dirty="0">
                <a:effectLst/>
                <a:latin typeface="Arial" panose="020B0604020202020204" pitchFamily="34" charset="0"/>
                <a:cs typeface="Arial" panose="020B0604020202020204" pitchFamily="34" charset="0"/>
              </a:rPr>
              <a:t> and Stefano </a:t>
            </a:r>
            <a:r>
              <a:rPr lang="en-US" sz="1200" b="0" i="0" dirty="0" err="1">
                <a:effectLst/>
                <a:latin typeface="Arial" panose="020B0604020202020204" pitchFamily="34" charset="0"/>
                <a:cs typeface="Arial" panose="020B0604020202020204" pitchFamily="34" charset="0"/>
              </a:rPr>
              <a:t>Battiston</a:t>
            </a:r>
            <a:endParaRPr lang="en-US"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F2ACA8E-5C01-FE1F-E290-337EA75BBA10}"/>
              </a:ext>
            </a:extLst>
          </p:cNvPr>
          <p:cNvSpPr txBox="1"/>
          <p:nvPr/>
        </p:nvSpPr>
        <p:spPr>
          <a:xfrm>
            <a:off x="607217" y="948690"/>
            <a:ext cx="8284855" cy="286232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Numerical simulation:</a:t>
            </a: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We increase 𝑝 (i.e., 𝛽) from 0 to 1</a:t>
            </a: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𝐿(0) is the average path length of the regular lattice</a:t>
            </a: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𝐶(0) is the clustering coefficient of the regular lattice</a:t>
            </a:r>
          </a:p>
          <a:p>
            <a:pPr marL="342900" indent="-342900">
              <a:buFont typeface="Courier New" panose="02070309020205020404" pitchFamily="49" charset="0"/>
              <a:buChar char="o"/>
            </a:pPr>
            <a:r>
              <a:rPr lang="en-US" sz="2000" dirty="0">
                <a:latin typeface="Arial" panose="020B0604020202020204" pitchFamily="34" charset="0"/>
                <a:cs typeface="Arial" panose="020B0604020202020204" pitchFamily="34" charset="0"/>
              </a:rPr>
              <a:t>For any 𝑝, 𝐿(𝑝) denotes the average path length of the   small-world graph and C(𝑝) denotes its clustering coefficient</a:t>
            </a:r>
          </a:p>
          <a:p>
            <a:pPr marL="342900" indent="-342900">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329FB745-014F-33ED-17AD-0AC2560058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7252" y="3047465"/>
            <a:ext cx="4528029" cy="3278690"/>
          </a:xfrm>
          <a:prstGeom prst="rect">
            <a:avLst/>
          </a:prstGeom>
        </p:spPr>
      </p:pic>
      <p:sp>
        <p:nvSpPr>
          <p:cNvPr id="24" name="Rectangle 23">
            <a:extLst>
              <a:ext uri="{FF2B5EF4-FFF2-40B4-BE49-F238E27FC236}">
                <a16:creationId xmlns:a16="http://schemas.microsoft.com/office/drawing/2014/main" id="{3E755F77-C95D-FAA7-21A7-3F7436EDA27D}"/>
              </a:ext>
            </a:extLst>
          </p:cNvPr>
          <p:cNvSpPr/>
          <p:nvPr/>
        </p:nvSpPr>
        <p:spPr>
          <a:xfrm>
            <a:off x="4872135" y="3163079"/>
            <a:ext cx="1034143" cy="2611484"/>
          </a:xfrm>
          <a:prstGeom prst="rect">
            <a:avLst/>
          </a:prstGeom>
          <a:noFill/>
          <a:ln w="38100">
            <a:solidFill>
              <a:srgbClr val="192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Tree>
    <p:extLst>
      <p:ext uri="{BB962C8B-B14F-4D97-AF65-F5344CB8AC3E}">
        <p14:creationId xmlns:p14="http://schemas.microsoft.com/office/powerpoint/2010/main" val="254655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E0B534-5BFD-35D2-C435-DF5D4751D429}"/>
              </a:ext>
            </a:extLst>
          </p:cNvPr>
          <p:cNvSpPr>
            <a:spLocks noGrp="1"/>
          </p:cNvSpPr>
          <p:nvPr>
            <p:ph type="title"/>
          </p:nvPr>
        </p:nvSpPr>
        <p:spPr/>
        <p:txBody>
          <a:bodyPr/>
          <a:lstStyle/>
          <a:p>
            <a:r>
              <a:rPr lang="en-US" altLang="en-US" dirty="0"/>
              <a:t>Watts/</a:t>
            </a:r>
            <a:r>
              <a:rPr lang="en-US" altLang="en-US" dirty="0" err="1"/>
              <a:t>Strogatz</a:t>
            </a:r>
            <a:r>
              <a:rPr lang="en-US" altLang="en-US" dirty="0"/>
              <a:t> model: Demo</a:t>
            </a:r>
            <a:endParaRPr lang="en-US" dirty="0"/>
          </a:p>
        </p:txBody>
      </p:sp>
      <p:sp>
        <p:nvSpPr>
          <p:cNvPr id="5" name="TextBox 4">
            <a:extLst>
              <a:ext uri="{FF2B5EF4-FFF2-40B4-BE49-F238E27FC236}">
                <a16:creationId xmlns:a16="http://schemas.microsoft.com/office/drawing/2014/main" id="{FF2ACA8E-5C01-FE1F-E290-337EA75BBA10}"/>
              </a:ext>
            </a:extLst>
          </p:cNvPr>
          <p:cNvSpPr txBox="1"/>
          <p:nvPr/>
        </p:nvSpPr>
        <p:spPr>
          <a:xfrm>
            <a:off x="729707" y="1342667"/>
            <a:ext cx="8284855"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hlinkClick r:id="rId3"/>
              </a:rPr>
              <a:t>http://ccl.northwestern.edu/netlogo/models/SmallWorlds</a:t>
            </a:r>
            <a:endParaRPr lang="en-US" sz="20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a:extLst>
              <a:ext uri="{FF2B5EF4-FFF2-40B4-BE49-F238E27FC236}">
                <a16:creationId xmlns:a16="http://schemas.microsoft.com/office/drawing/2014/main" id="{30E50607-113C-9A67-03AF-EFB8F37BD9C1}"/>
              </a:ext>
            </a:extLst>
          </p:cNvPr>
          <p:cNvPicPr>
            <a:picLocks noChangeAspect="1"/>
          </p:cNvPicPr>
          <p:nvPr/>
        </p:nvPicPr>
        <p:blipFill>
          <a:blip r:embed="rId4"/>
          <a:stretch>
            <a:fillRect/>
          </a:stretch>
        </p:blipFill>
        <p:spPr>
          <a:xfrm>
            <a:off x="1352550" y="2019040"/>
            <a:ext cx="6438900" cy="4368800"/>
          </a:xfrm>
          <a:prstGeom prst="rect">
            <a:avLst/>
          </a:prstGeom>
        </p:spPr>
      </p:pic>
    </p:spTree>
    <p:extLst>
      <p:ext uri="{BB962C8B-B14F-4D97-AF65-F5344CB8AC3E}">
        <p14:creationId xmlns:p14="http://schemas.microsoft.com/office/powerpoint/2010/main" val="40497773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Degree Distribution</a:t>
            </a:r>
          </a:p>
        </p:txBody>
      </p:sp>
      <p:sp>
        <p:nvSpPr>
          <p:cNvPr id="7" name="TextBox 6">
            <a:extLst>
              <a:ext uri="{FF2B5EF4-FFF2-40B4-BE49-F238E27FC236}">
                <a16:creationId xmlns:a16="http://schemas.microsoft.com/office/drawing/2014/main" id="{5B3B6DC3-9C84-4622-48C3-60A8E7E8D099}"/>
              </a:ext>
            </a:extLst>
          </p:cNvPr>
          <p:cNvSpPr txBox="1"/>
          <p:nvPr/>
        </p:nvSpPr>
        <p:spPr>
          <a:xfrm>
            <a:off x="607218" y="6429375"/>
            <a:ext cx="8036720" cy="276999"/>
          </a:xfrm>
          <a:prstGeom prst="rect">
            <a:avLst/>
          </a:prstGeom>
          <a:noFill/>
        </p:spPr>
        <p:txBody>
          <a:bodyPr wrap="square" rtlCol="0">
            <a:spAutoFit/>
          </a:bodyPr>
          <a:lstStyle/>
          <a:p>
            <a:r>
              <a:rPr lang="en-US" sz="1200" b="1" i="0" dirty="0">
                <a:effectLst/>
                <a:latin typeface="Arial" panose="020B0604020202020204" pitchFamily="34" charset="0"/>
                <a:cs typeface="Arial" panose="020B0604020202020204" pitchFamily="34" charset="0"/>
              </a:rPr>
              <a:t>From Graph Theory to Models of </a:t>
            </a:r>
            <a:r>
              <a:rPr lang="en-US" sz="1200" b="1" i="0" dirty="0" err="1">
                <a:effectLst/>
                <a:latin typeface="Arial" panose="020B0604020202020204" pitchFamily="34" charset="0"/>
                <a:cs typeface="Arial" panose="020B0604020202020204" pitchFamily="34" charset="0"/>
              </a:rPr>
              <a:t>EconomicNetworks</a:t>
            </a:r>
            <a:r>
              <a:rPr lang="en-US" sz="1200" b="1" i="0" dirty="0">
                <a:effectLst/>
                <a:latin typeface="Arial" panose="020B0604020202020204" pitchFamily="34" charset="0"/>
                <a:cs typeface="Arial" panose="020B0604020202020204" pitchFamily="34" charset="0"/>
              </a:rPr>
              <a:t>. A Tutorial</a:t>
            </a:r>
            <a:r>
              <a:rPr lang="en-US" sz="1200" b="0" i="0" dirty="0">
                <a:effectLst/>
                <a:latin typeface="Arial" panose="020B0604020202020204" pitchFamily="34" charset="0"/>
                <a:cs typeface="Arial" panose="020B0604020202020204" pitchFamily="34" charset="0"/>
              </a:rPr>
              <a:t>  Michael D. </a:t>
            </a:r>
            <a:r>
              <a:rPr lang="en-US" sz="1200" b="0" i="0" dirty="0" err="1">
                <a:effectLst/>
                <a:latin typeface="Arial" panose="020B0604020202020204" pitchFamily="34" charset="0"/>
                <a:cs typeface="Arial" panose="020B0604020202020204" pitchFamily="34" charset="0"/>
              </a:rPr>
              <a:t>Konig</a:t>
            </a:r>
            <a:r>
              <a:rPr lang="en-US" sz="1200" b="0" i="0" dirty="0">
                <a:effectLst/>
                <a:latin typeface="Arial" panose="020B0604020202020204" pitchFamily="34" charset="0"/>
                <a:cs typeface="Arial" panose="020B0604020202020204" pitchFamily="34" charset="0"/>
              </a:rPr>
              <a:t> and Stefano </a:t>
            </a:r>
            <a:r>
              <a:rPr lang="en-US" sz="1200" b="0" i="0" dirty="0" err="1">
                <a:effectLst/>
                <a:latin typeface="Arial" panose="020B0604020202020204" pitchFamily="34" charset="0"/>
                <a:cs typeface="Arial" panose="020B0604020202020204" pitchFamily="34" charset="0"/>
              </a:rPr>
              <a:t>Battiston</a:t>
            </a:r>
            <a:endParaRPr lang="en-US" sz="1200" dirty="0">
              <a:latin typeface="Arial" panose="020B0604020202020204" pitchFamily="34" charset="0"/>
              <a:cs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A359CC0E-9FD5-B171-43B1-07C571179D86}"/>
              </a:ext>
            </a:extLst>
          </p:cNvPr>
          <p:cNvPicPr>
            <a:picLocks noChangeAspect="1"/>
          </p:cNvPicPr>
          <p:nvPr/>
        </p:nvPicPr>
        <p:blipFill>
          <a:blip r:embed="rId3"/>
          <a:stretch>
            <a:fillRect/>
          </a:stretch>
        </p:blipFill>
        <p:spPr>
          <a:xfrm>
            <a:off x="1227223" y="1230312"/>
            <a:ext cx="6689553" cy="1184275"/>
          </a:xfrm>
          <a:prstGeom prst="rect">
            <a:avLst/>
          </a:prstGeom>
        </p:spPr>
      </p:pic>
      <p:sp>
        <p:nvSpPr>
          <p:cNvPr id="10" name="TextBox 9">
            <a:extLst>
              <a:ext uri="{FF2B5EF4-FFF2-40B4-BE49-F238E27FC236}">
                <a16:creationId xmlns:a16="http://schemas.microsoft.com/office/drawing/2014/main" id="{11875863-55DC-1289-9579-01D26A03FE8B}"/>
              </a:ext>
            </a:extLst>
          </p:cNvPr>
          <p:cNvSpPr txBox="1"/>
          <p:nvPr/>
        </p:nvSpPr>
        <p:spPr>
          <a:xfrm>
            <a:off x="1400175" y="2957513"/>
            <a:ext cx="3788217" cy="1843453"/>
          </a:xfrm>
          <a:prstGeom prst="rect">
            <a:avLst/>
          </a:prstGeom>
          <a:noFill/>
        </p:spPr>
        <p:txBody>
          <a:bodyPr wrap="none" rtlCol="0">
            <a:spAutoFit/>
          </a:bodyPr>
          <a:lstStyle/>
          <a:p>
            <a:pPr marL="285750" indent="-285750">
              <a:lnSpc>
                <a:spcPct val="200000"/>
              </a:lnSpc>
              <a:buFont typeface="Courier New" panose="02070309020205020404" pitchFamily="49" charset="0"/>
              <a:buChar char="o"/>
            </a:pPr>
            <a:r>
              <a:rPr lang="en-US" sz="2000" dirty="0">
                <a:latin typeface="Arial" panose="020B0604020202020204" pitchFamily="34" charset="0"/>
                <a:cs typeface="Arial" panose="020B0604020202020204" pitchFamily="34" charset="0"/>
              </a:rPr>
              <a:t>k: is a degree</a:t>
            </a:r>
          </a:p>
          <a:p>
            <a:pPr marL="285750" indent="-285750">
              <a:lnSpc>
                <a:spcPct val="200000"/>
              </a:lnSpc>
              <a:buFont typeface="Courier New" panose="02070309020205020404" pitchFamily="49" charset="0"/>
              <a:buChar char="o"/>
            </a:pPr>
            <a:r>
              <a:rPr lang="en-US" sz="2000" dirty="0">
                <a:latin typeface="Arial" panose="020B0604020202020204" pitchFamily="34" charset="0"/>
                <a:cs typeface="Arial" panose="020B0604020202020204" pitchFamily="34" charset="0"/>
              </a:rPr>
              <a:t>z: </a:t>
            </a:r>
            <a:r>
              <a:rPr lang="en-US" sz="2000" dirty="0">
                <a:effectLst/>
                <a:latin typeface="Arial" panose="020B0604020202020204" pitchFamily="34" charset="0"/>
                <a:cs typeface="Arial" panose="020B0604020202020204" pitchFamily="34" charset="0"/>
              </a:rPr>
              <a:t>edges that are not rewired </a:t>
            </a:r>
          </a:p>
          <a:p>
            <a:pPr marL="285750" indent="-285750">
              <a:lnSpc>
                <a:spcPct val="200000"/>
              </a:lnSpc>
              <a:buFont typeface="Courier New" panose="02070309020205020404" pitchFamily="49" charset="0"/>
              <a:buChar char="o"/>
            </a:pPr>
            <a:r>
              <a:rPr lang="en-US" sz="2000" dirty="0">
                <a:latin typeface="Arial" panose="020B0604020202020204" pitchFamily="34" charset="0"/>
                <a:cs typeface="Arial" panose="020B0604020202020204" pitchFamily="34" charset="0"/>
              </a:rPr>
              <a:t>p: probability of rewiring</a:t>
            </a:r>
          </a:p>
        </p:txBody>
      </p:sp>
    </p:spTree>
    <p:extLst>
      <p:ext uri="{BB962C8B-B14F-4D97-AF65-F5344CB8AC3E}">
        <p14:creationId xmlns:p14="http://schemas.microsoft.com/office/powerpoint/2010/main" val="35787597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Degree Distribution</a:t>
            </a:r>
          </a:p>
        </p:txBody>
      </p:sp>
      <p:sp>
        <p:nvSpPr>
          <p:cNvPr id="7" name="TextBox 6">
            <a:extLst>
              <a:ext uri="{FF2B5EF4-FFF2-40B4-BE49-F238E27FC236}">
                <a16:creationId xmlns:a16="http://schemas.microsoft.com/office/drawing/2014/main" id="{5B3B6DC3-9C84-4622-48C3-60A8E7E8D099}"/>
              </a:ext>
            </a:extLst>
          </p:cNvPr>
          <p:cNvSpPr txBox="1"/>
          <p:nvPr/>
        </p:nvSpPr>
        <p:spPr>
          <a:xfrm>
            <a:off x="607218" y="6429375"/>
            <a:ext cx="8036720" cy="276999"/>
          </a:xfrm>
          <a:prstGeom prst="rect">
            <a:avLst/>
          </a:prstGeom>
          <a:noFill/>
        </p:spPr>
        <p:txBody>
          <a:bodyPr wrap="square" rtlCol="0">
            <a:spAutoFit/>
          </a:bodyPr>
          <a:lstStyle/>
          <a:p>
            <a:r>
              <a:rPr lang="en-US" sz="1200" b="1" i="0" dirty="0">
                <a:effectLst/>
                <a:latin typeface="Arial" panose="020B0604020202020204" pitchFamily="34" charset="0"/>
                <a:cs typeface="Arial" panose="020B0604020202020204" pitchFamily="34" charset="0"/>
              </a:rPr>
              <a:t>From Graph Theory to Models of </a:t>
            </a:r>
            <a:r>
              <a:rPr lang="en-US" sz="1200" b="1" i="0" dirty="0" err="1">
                <a:effectLst/>
                <a:latin typeface="Arial" panose="020B0604020202020204" pitchFamily="34" charset="0"/>
                <a:cs typeface="Arial" panose="020B0604020202020204" pitchFamily="34" charset="0"/>
              </a:rPr>
              <a:t>EconomicNetworks</a:t>
            </a:r>
            <a:r>
              <a:rPr lang="en-US" sz="1200" b="1" i="0" dirty="0">
                <a:effectLst/>
                <a:latin typeface="Arial" panose="020B0604020202020204" pitchFamily="34" charset="0"/>
                <a:cs typeface="Arial" panose="020B0604020202020204" pitchFamily="34" charset="0"/>
              </a:rPr>
              <a:t>. A Tutorial</a:t>
            </a:r>
            <a:r>
              <a:rPr lang="en-US" sz="1200" b="0" i="0" dirty="0">
                <a:effectLst/>
                <a:latin typeface="Arial" panose="020B0604020202020204" pitchFamily="34" charset="0"/>
                <a:cs typeface="Arial" panose="020B0604020202020204" pitchFamily="34" charset="0"/>
              </a:rPr>
              <a:t>  Michael D. </a:t>
            </a:r>
            <a:r>
              <a:rPr lang="en-US" sz="1200" b="0" i="0" dirty="0" err="1">
                <a:effectLst/>
                <a:latin typeface="Arial" panose="020B0604020202020204" pitchFamily="34" charset="0"/>
                <a:cs typeface="Arial" panose="020B0604020202020204" pitchFamily="34" charset="0"/>
              </a:rPr>
              <a:t>Konig</a:t>
            </a:r>
            <a:r>
              <a:rPr lang="en-US" sz="1200" b="0" i="0" dirty="0">
                <a:effectLst/>
                <a:latin typeface="Arial" panose="020B0604020202020204" pitchFamily="34" charset="0"/>
                <a:cs typeface="Arial" panose="020B0604020202020204" pitchFamily="34" charset="0"/>
              </a:rPr>
              <a:t> and Stefano </a:t>
            </a:r>
            <a:r>
              <a:rPr lang="en-US" sz="1200" b="0" i="0" dirty="0" err="1">
                <a:effectLst/>
                <a:latin typeface="Arial" panose="020B0604020202020204" pitchFamily="34" charset="0"/>
                <a:cs typeface="Arial" panose="020B0604020202020204" pitchFamily="34" charset="0"/>
              </a:rPr>
              <a:t>Battiston</a:t>
            </a:r>
            <a:endParaRPr lang="en-US" sz="1200" dirty="0">
              <a:latin typeface="Arial" panose="020B0604020202020204" pitchFamily="34" charset="0"/>
              <a:cs typeface="Arial" panose="020B0604020202020204" pitchFamily="34" charset="0"/>
            </a:endParaRPr>
          </a:p>
        </p:txBody>
      </p:sp>
      <p:pic>
        <p:nvPicPr>
          <p:cNvPr id="3" name="Picture 2" descr="Text, letter&#10;&#10;Description automatically generated">
            <a:extLst>
              <a:ext uri="{FF2B5EF4-FFF2-40B4-BE49-F238E27FC236}">
                <a16:creationId xmlns:a16="http://schemas.microsoft.com/office/drawing/2014/main" id="{CF3B475D-1E89-9A76-84E7-CD6F8550CBDA}"/>
              </a:ext>
            </a:extLst>
          </p:cNvPr>
          <p:cNvPicPr>
            <a:picLocks noChangeAspect="1"/>
          </p:cNvPicPr>
          <p:nvPr/>
        </p:nvPicPr>
        <p:blipFill>
          <a:blip r:embed="rId3"/>
          <a:stretch>
            <a:fillRect/>
          </a:stretch>
        </p:blipFill>
        <p:spPr>
          <a:xfrm>
            <a:off x="1644253" y="967074"/>
            <a:ext cx="5962650" cy="5333426"/>
          </a:xfrm>
          <a:prstGeom prst="rect">
            <a:avLst/>
          </a:prstGeom>
        </p:spPr>
      </p:pic>
    </p:spTree>
    <p:extLst>
      <p:ext uri="{BB962C8B-B14F-4D97-AF65-F5344CB8AC3E}">
        <p14:creationId xmlns:p14="http://schemas.microsoft.com/office/powerpoint/2010/main" val="29203137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Degree Distribution</a:t>
            </a:r>
          </a:p>
        </p:txBody>
      </p:sp>
      <p:sp>
        <p:nvSpPr>
          <p:cNvPr id="7" name="TextBox 6">
            <a:extLst>
              <a:ext uri="{FF2B5EF4-FFF2-40B4-BE49-F238E27FC236}">
                <a16:creationId xmlns:a16="http://schemas.microsoft.com/office/drawing/2014/main" id="{5B3B6DC3-9C84-4622-48C3-60A8E7E8D099}"/>
              </a:ext>
            </a:extLst>
          </p:cNvPr>
          <p:cNvSpPr txBox="1"/>
          <p:nvPr/>
        </p:nvSpPr>
        <p:spPr>
          <a:xfrm>
            <a:off x="607218" y="6429375"/>
            <a:ext cx="8036720" cy="276999"/>
          </a:xfrm>
          <a:prstGeom prst="rect">
            <a:avLst/>
          </a:prstGeom>
          <a:noFill/>
        </p:spPr>
        <p:txBody>
          <a:bodyPr wrap="square" rtlCol="0">
            <a:spAutoFit/>
          </a:bodyPr>
          <a:lstStyle/>
          <a:p>
            <a:r>
              <a:rPr lang="en-US" sz="1200" b="1" i="0" dirty="0">
                <a:effectLst/>
                <a:latin typeface="Arial" panose="020B0604020202020204" pitchFamily="34" charset="0"/>
                <a:cs typeface="Arial" panose="020B0604020202020204" pitchFamily="34" charset="0"/>
              </a:rPr>
              <a:t>From Graph Theory to Models of </a:t>
            </a:r>
            <a:r>
              <a:rPr lang="en-US" sz="1200" b="1" i="0" dirty="0" err="1">
                <a:effectLst/>
                <a:latin typeface="Arial" panose="020B0604020202020204" pitchFamily="34" charset="0"/>
                <a:cs typeface="Arial" panose="020B0604020202020204" pitchFamily="34" charset="0"/>
              </a:rPr>
              <a:t>EconomicNetworks</a:t>
            </a:r>
            <a:r>
              <a:rPr lang="en-US" sz="1200" b="1" i="0" dirty="0">
                <a:effectLst/>
                <a:latin typeface="Arial" panose="020B0604020202020204" pitchFamily="34" charset="0"/>
                <a:cs typeface="Arial" panose="020B0604020202020204" pitchFamily="34" charset="0"/>
              </a:rPr>
              <a:t>. A Tutorial</a:t>
            </a:r>
            <a:r>
              <a:rPr lang="en-US" sz="1200" b="0" i="0" dirty="0">
                <a:effectLst/>
                <a:latin typeface="Arial" panose="020B0604020202020204" pitchFamily="34" charset="0"/>
                <a:cs typeface="Arial" panose="020B0604020202020204" pitchFamily="34" charset="0"/>
              </a:rPr>
              <a:t>  Michael D. </a:t>
            </a:r>
            <a:r>
              <a:rPr lang="en-US" sz="1200" b="0" i="0" dirty="0" err="1">
                <a:effectLst/>
                <a:latin typeface="Arial" panose="020B0604020202020204" pitchFamily="34" charset="0"/>
                <a:cs typeface="Arial" panose="020B0604020202020204" pitchFamily="34" charset="0"/>
              </a:rPr>
              <a:t>Konig</a:t>
            </a:r>
            <a:r>
              <a:rPr lang="en-US" sz="1200" b="0" i="0" dirty="0">
                <a:effectLst/>
                <a:latin typeface="Arial" panose="020B0604020202020204" pitchFamily="34" charset="0"/>
                <a:cs typeface="Arial" panose="020B0604020202020204" pitchFamily="34" charset="0"/>
              </a:rPr>
              <a:t> and Stefano </a:t>
            </a:r>
            <a:r>
              <a:rPr lang="en-US" sz="1200" b="0" i="0" dirty="0" err="1">
                <a:effectLst/>
                <a:latin typeface="Arial" panose="020B0604020202020204" pitchFamily="34" charset="0"/>
                <a:cs typeface="Arial" panose="020B0604020202020204" pitchFamily="34" charset="0"/>
              </a:rPr>
              <a:t>Battiston</a:t>
            </a:r>
            <a:endParaRPr lang="en-US" sz="1200"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6C204CB9-C88C-18B6-4D51-DA2DAA86B899}"/>
              </a:ext>
            </a:extLst>
          </p:cNvPr>
          <p:cNvPicPr>
            <a:picLocks noChangeAspect="1"/>
          </p:cNvPicPr>
          <p:nvPr/>
        </p:nvPicPr>
        <p:blipFill>
          <a:blip r:embed="rId3"/>
          <a:stretch>
            <a:fillRect/>
          </a:stretch>
        </p:blipFill>
        <p:spPr>
          <a:xfrm>
            <a:off x="1408112" y="1118763"/>
            <a:ext cx="6721475" cy="5207423"/>
          </a:xfrm>
          <a:prstGeom prst="rect">
            <a:avLst/>
          </a:prstGeom>
        </p:spPr>
      </p:pic>
      <p:sp>
        <p:nvSpPr>
          <p:cNvPr id="6" name="Rectangle 5">
            <a:extLst>
              <a:ext uri="{FF2B5EF4-FFF2-40B4-BE49-F238E27FC236}">
                <a16:creationId xmlns:a16="http://schemas.microsoft.com/office/drawing/2014/main" id="{6AE8C02D-272F-64F4-0434-93D946D90E34}"/>
              </a:ext>
            </a:extLst>
          </p:cNvPr>
          <p:cNvSpPr/>
          <p:nvPr/>
        </p:nvSpPr>
        <p:spPr>
          <a:xfrm>
            <a:off x="1729184" y="4657724"/>
            <a:ext cx="5792788" cy="7858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6986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Degree Distribution</a:t>
            </a:r>
          </a:p>
        </p:txBody>
      </p:sp>
      <p:pic>
        <p:nvPicPr>
          <p:cNvPr id="3" name="Picture 2" descr="Chart, line chart&#10;&#10;Description automatically generated">
            <a:extLst>
              <a:ext uri="{FF2B5EF4-FFF2-40B4-BE49-F238E27FC236}">
                <a16:creationId xmlns:a16="http://schemas.microsoft.com/office/drawing/2014/main" id="{5496617C-283A-1E8C-D801-D4462754F351}"/>
              </a:ext>
            </a:extLst>
          </p:cNvPr>
          <p:cNvPicPr>
            <a:picLocks noChangeAspect="1"/>
          </p:cNvPicPr>
          <p:nvPr/>
        </p:nvPicPr>
        <p:blipFill>
          <a:blip r:embed="rId3"/>
          <a:stretch>
            <a:fillRect/>
          </a:stretch>
        </p:blipFill>
        <p:spPr>
          <a:xfrm>
            <a:off x="660796" y="1141414"/>
            <a:ext cx="7929563" cy="4575171"/>
          </a:xfrm>
          <a:prstGeom prst="rect">
            <a:avLst/>
          </a:prstGeom>
        </p:spPr>
      </p:pic>
      <p:sp>
        <p:nvSpPr>
          <p:cNvPr id="7" name="TextBox 6">
            <a:extLst>
              <a:ext uri="{FF2B5EF4-FFF2-40B4-BE49-F238E27FC236}">
                <a16:creationId xmlns:a16="http://schemas.microsoft.com/office/drawing/2014/main" id="{5B3B6DC3-9C84-4622-48C3-60A8E7E8D099}"/>
              </a:ext>
            </a:extLst>
          </p:cNvPr>
          <p:cNvSpPr txBox="1"/>
          <p:nvPr/>
        </p:nvSpPr>
        <p:spPr>
          <a:xfrm>
            <a:off x="607218" y="6429375"/>
            <a:ext cx="8036720" cy="276999"/>
          </a:xfrm>
          <a:prstGeom prst="rect">
            <a:avLst/>
          </a:prstGeom>
          <a:noFill/>
        </p:spPr>
        <p:txBody>
          <a:bodyPr wrap="square" rtlCol="0">
            <a:spAutoFit/>
          </a:bodyPr>
          <a:lstStyle/>
          <a:p>
            <a:r>
              <a:rPr lang="en-US" sz="1200" b="1" i="0" dirty="0">
                <a:effectLst/>
                <a:latin typeface="Arial" panose="020B0604020202020204" pitchFamily="34" charset="0"/>
                <a:cs typeface="Arial" panose="020B0604020202020204" pitchFamily="34" charset="0"/>
              </a:rPr>
              <a:t>From Graph Theory to Models of </a:t>
            </a:r>
            <a:r>
              <a:rPr lang="en-US" sz="1200" b="1" i="0" dirty="0" err="1">
                <a:effectLst/>
                <a:latin typeface="Arial" panose="020B0604020202020204" pitchFamily="34" charset="0"/>
                <a:cs typeface="Arial" panose="020B0604020202020204" pitchFamily="34" charset="0"/>
              </a:rPr>
              <a:t>EconomicNetworks</a:t>
            </a:r>
            <a:r>
              <a:rPr lang="en-US" sz="1200" b="1" i="0" dirty="0">
                <a:effectLst/>
                <a:latin typeface="Arial" panose="020B0604020202020204" pitchFamily="34" charset="0"/>
                <a:cs typeface="Arial" panose="020B0604020202020204" pitchFamily="34" charset="0"/>
              </a:rPr>
              <a:t>. A Tutorial</a:t>
            </a:r>
            <a:r>
              <a:rPr lang="en-US" sz="1200" b="0" i="0" dirty="0">
                <a:effectLst/>
                <a:latin typeface="Arial" panose="020B0604020202020204" pitchFamily="34" charset="0"/>
                <a:cs typeface="Arial" panose="020B0604020202020204" pitchFamily="34" charset="0"/>
              </a:rPr>
              <a:t>  Michael D. </a:t>
            </a:r>
            <a:r>
              <a:rPr lang="en-US" sz="1200" b="0" i="0" dirty="0" err="1">
                <a:effectLst/>
                <a:latin typeface="Arial" panose="020B0604020202020204" pitchFamily="34" charset="0"/>
                <a:cs typeface="Arial" panose="020B0604020202020204" pitchFamily="34" charset="0"/>
              </a:rPr>
              <a:t>Konig</a:t>
            </a:r>
            <a:r>
              <a:rPr lang="en-US" sz="1200" b="0" i="0" dirty="0">
                <a:effectLst/>
                <a:latin typeface="Arial" panose="020B0604020202020204" pitchFamily="34" charset="0"/>
                <a:cs typeface="Arial" panose="020B0604020202020204" pitchFamily="34" charset="0"/>
              </a:rPr>
              <a:t> and Stefano </a:t>
            </a:r>
            <a:r>
              <a:rPr lang="en-US" sz="1200" b="0" i="0" dirty="0" err="1">
                <a:effectLst/>
                <a:latin typeface="Arial" panose="020B0604020202020204" pitchFamily="34" charset="0"/>
                <a:cs typeface="Arial" panose="020B0604020202020204" pitchFamily="34" charset="0"/>
              </a:rPr>
              <a:t>Battiston</a:t>
            </a:r>
            <a:endParaRPr lang="en-US"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8D2D774-FCAA-9B5B-6E42-C41D37958678}"/>
              </a:ext>
            </a:extLst>
          </p:cNvPr>
          <p:cNvSpPr txBox="1"/>
          <p:nvPr/>
        </p:nvSpPr>
        <p:spPr>
          <a:xfrm>
            <a:off x="1593056" y="6019799"/>
            <a:ext cx="5957888" cy="369332"/>
          </a:xfrm>
          <a:prstGeom prst="rect">
            <a:avLst/>
          </a:prstGeom>
          <a:noFill/>
        </p:spPr>
        <p:txBody>
          <a:bodyPr wrap="square" rtlCol="0">
            <a:spAutoFit/>
          </a:bodyPr>
          <a:lstStyle/>
          <a:p>
            <a:pPr eaLnBrk="1" hangingPunct="1">
              <a:buClrTx/>
              <a:buSzTx/>
              <a:buFont typeface="Wingdings" panose="05000000000000000000" pitchFamily="2" charset="2"/>
              <a:buNone/>
            </a:pPr>
            <a:r>
              <a:rPr lang="en-US" altLang="en-US" sz="1800" b="1" dirty="0">
                <a:solidFill>
                  <a:srgbClr val="FF0000"/>
                </a:solidFill>
                <a:latin typeface="Arial" panose="020B0604020202020204" pitchFamily="34" charset="0"/>
                <a:cs typeface="Arial" panose="020B0604020202020204" pitchFamily="34" charset="0"/>
              </a:rPr>
              <a:t>Even at p = 1, graph is not a purely random graph</a:t>
            </a:r>
          </a:p>
        </p:txBody>
      </p:sp>
      <p:sp>
        <p:nvSpPr>
          <p:cNvPr id="2" name="TextBox 1">
            <a:extLst>
              <a:ext uri="{FF2B5EF4-FFF2-40B4-BE49-F238E27FC236}">
                <a16:creationId xmlns:a16="http://schemas.microsoft.com/office/drawing/2014/main" id="{617E9C5B-2353-926F-B030-407AE0AF5CE1}"/>
              </a:ext>
            </a:extLst>
          </p:cNvPr>
          <p:cNvSpPr txBox="1"/>
          <p:nvPr/>
        </p:nvSpPr>
        <p:spPr>
          <a:xfrm>
            <a:off x="1593056" y="5572163"/>
            <a:ext cx="5957888" cy="369332"/>
          </a:xfrm>
          <a:prstGeom prst="rect">
            <a:avLst/>
          </a:prstGeom>
          <a:noFill/>
        </p:spPr>
        <p:txBody>
          <a:bodyPr wrap="square" rtlCol="0">
            <a:spAutoFit/>
          </a:bodyPr>
          <a:lstStyle/>
          <a:p>
            <a:pPr eaLnBrk="1" hangingPunct="1">
              <a:buClrTx/>
              <a:buSzTx/>
              <a:buFont typeface="Wingdings" panose="05000000000000000000" pitchFamily="2" charset="2"/>
              <a:buNone/>
            </a:pPr>
            <a:r>
              <a:rPr lang="en-US" altLang="en-US" sz="1800" b="1" dirty="0">
                <a:solidFill>
                  <a:srgbClr val="FF0000"/>
                </a:solidFill>
                <a:latin typeface="Arial" panose="020B0604020202020204" pitchFamily="34" charset="0"/>
                <a:cs typeface="Arial" panose="020B0604020202020204" pitchFamily="34" charset="0"/>
              </a:rPr>
              <a:t>What is strange?</a:t>
            </a:r>
          </a:p>
        </p:txBody>
      </p:sp>
    </p:spTree>
    <p:extLst>
      <p:ext uri="{BB962C8B-B14F-4D97-AF65-F5344CB8AC3E}">
        <p14:creationId xmlns:p14="http://schemas.microsoft.com/office/powerpoint/2010/main" val="5558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heckerboard(across)">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58A3B9-625B-4CEC-3E93-41BF8838036C}"/>
              </a:ext>
            </a:extLst>
          </p:cNvPr>
          <p:cNvSpPr txBox="1">
            <a:spLocks/>
          </p:cNvSpPr>
          <p:nvPr/>
        </p:nvSpPr>
        <p:spPr>
          <a:xfrm>
            <a:off x="1981200" y="3886200"/>
            <a:ext cx="6858000" cy="2438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3200" dirty="0">
                <a:latin typeface="Arial" panose="020B0604020202020204" pitchFamily="34" charset="0"/>
                <a:cs typeface="Arial" panose="020B0604020202020204" pitchFamily="34" charset="0"/>
              </a:rPr>
              <a:t>Regular graphs</a:t>
            </a:r>
          </a:p>
          <a:p>
            <a:pPr marL="0" indent="0" algn="r">
              <a:buFont typeface="Arial" panose="020B0604020202020204" pitchFamily="34" charset="0"/>
              <a:buNone/>
            </a:pPr>
            <a:r>
              <a:rPr lang="en-US" sz="3200" dirty="0">
                <a:latin typeface="Arial" panose="020B0604020202020204" pitchFamily="34" charset="0"/>
                <a:cs typeface="Arial" panose="020B0604020202020204" pitchFamily="34" charset="0"/>
              </a:rPr>
              <a:t>Random graphs</a:t>
            </a:r>
          </a:p>
          <a:p>
            <a:pPr marL="0" indent="0" algn="r">
              <a:buFont typeface="Arial" panose="020B0604020202020204" pitchFamily="34" charset="0"/>
              <a:buNone/>
            </a:pPr>
            <a:r>
              <a:rPr lang="en-US" sz="3200" dirty="0">
                <a:latin typeface="Arial" panose="020B0604020202020204" pitchFamily="34" charset="0"/>
                <a:cs typeface="Arial" panose="020B0604020202020204" pitchFamily="34" charset="0"/>
              </a:rPr>
              <a:t>Small-World Model</a:t>
            </a:r>
          </a:p>
          <a:p>
            <a:pPr marL="0" indent="0" algn="r">
              <a:buFont typeface="Arial" panose="020B0604020202020204" pitchFamily="34" charset="0"/>
              <a:buNone/>
            </a:pPr>
            <a:r>
              <a:rPr lang="en-US" sz="3200" b="1" dirty="0">
                <a:solidFill>
                  <a:srgbClr val="FF0000"/>
                </a:solidFill>
                <a:latin typeface="Arial" panose="020B0604020202020204" pitchFamily="34" charset="0"/>
                <a:cs typeface="Arial" panose="020B0604020202020204" pitchFamily="34" charset="0"/>
              </a:rPr>
              <a:t>Preferential Attachment</a:t>
            </a:r>
          </a:p>
        </p:txBody>
      </p:sp>
      <p:sp>
        <p:nvSpPr>
          <p:cNvPr id="3" name="Title 2">
            <a:extLst>
              <a:ext uri="{FF2B5EF4-FFF2-40B4-BE49-F238E27FC236}">
                <a16:creationId xmlns:a16="http://schemas.microsoft.com/office/drawing/2014/main" id="{26F4106E-5FF7-331B-5A03-40629490A7EF}"/>
              </a:ext>
            </a:extLst>
          </p:cNvPr>
          <p:cNvSpPr txBox="1">
            <a:spLocks/>
          </p:cNvSpPr>
          <p:nvPr/>
        </p:nvSpPr>
        <p:spPr>
          <a:xfrm>
            <a:off x="381000" y="934720"/>
            <a:ext cx="8458200" cy="2895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rial" panose="020B0604020202020204" pitchFamily="34" charset="0"/>
                <a:cs typeface="Arial" panose="020B0604020202020204" pitchFamily="34" charset="0"/>
              </a:rPr>
              <a:t>Network Models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134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C1EBB6A-2698-C7D2-7875-2EDE7601A971}"/>
              </a:ext>
            </a:extLst>
          </p:cNvPr>
          <p:cNvSpPr txBox="1">
            <a:spLocks noChangeArrowheads="1"/>
          </p:cNvSpPr>
          <p:nvPr/>
        </p:nvSpPr>
        <p:spPr>
          <a:xfrm>
            <a:off x="533400" y="381000"/>
            <a:ext cx="8229600" cy="530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Regular networks – Lattice: ring world</a:t>
            </a:r>
          </a:p>
        </p:txBody>
      </p:sp>
      <p:sp>
        <p:nvSpPr>
          <p:cNvPr id="4" name="TextBox 3">
            <a:extLst>
              <a:ext uri="{FF2B5EF4-FFF2-40B4-BE49-F238E27FC236}">
                <a16:creationId xmlns:a16="http://schemas.microsoft.com/office/drawing/2014/main" id="{058AA168-2DDD-EA60-FE1F-9D30F34B47C5}"/>
              </a:ext>
            </a:extLst>
          </p:cNvPr>
          <p:cNvSpPr txBox="1"/>
          <p:nvPr/>
        </p:nvSpPr>
        <p:spPr>
          <a:xfrm>
            <a:off x="729116" y="2287723"/>
            <a:ext cx="6490175" cy="2954655"/>
          </a:xfrm>
          <a:prstGeom prst="rect">
            <a:avLst/>
          </a:prstGeom>
          <a:noFill/>
        </p:spPr>
        <p:txBody>
          <a:bodyPr wrap="none" rtlCol="0">
            <a:spAutoFit/>
          </a:bodyPr>
          <a:lstStyle/>
          <a:p>
            <a:pPr marL="285750" indent="-285750">
              <a:buFont typeface="Courier New" panose="02070309020205020404" pitchFamily="49" charset="0"/>
              <a:buChar char="o"/>
            </a:pPr>
            <a:r>
              <a:rPr lang="en-US" sz="2400" dirty="0"/>
              <a:t>Nodes connect to K nearest neighbors and K&lt;&lt;N</a:t>
            </a:r>
          </a:p>
          <a:p>
            <a:pPr marL="285750" indent="-285750">
              <a:buFont typeface="Courier New" panose="02070309020205020404" pitchFamily="49" charset="0"/>
              <a:buChar char="o"/>
            </a:pPr>
            <a:endParaRPr lang="en-US" sz="2400" dirty="0"/>
          </a:p>
          <a:p>
            <a:pPr marL="285750" indent="-285750">
              <a:buFont typeface="Courier New" panose="02070309020205020404" pitchFamily="49" charset="0"/>
              <a:buChar char="o"/>
            </a:pPr>
            <a:r>
              <a:rPr lang="en-US" sz="2400" dirty="0"/>
              <a:t>High average path length</a:t>
            </a:r>
          </a:p>
          <a:p>
            <a:pPr marL="285750" indent="-285750">
              <a:buFont typeface="Courier New" panose="02070309020205020404" pitchFamily="49" charset="0"/>
              <a:buChar char="o"/>
            </a:pPr>
            <a:endParaRPr lang="en-US" sz="2400" dirty="0"/>
          </a:p>
          <a:p>
            <a:pPr marL="285750" indent="-285750">
              <a:buFont typeface="Courier New" panose="02070309020205020404" pitchFamily="49" charset="0"/>
              <a:buChar char="o"/>
            </a:pPr>
            <a:r>
              <a:rPr lang="en-US" sz="2400" dirty="0"/>
              <a:t>High clustering coefficient</a:t>
            </a:r>
          </a:p>
          <a:p>
            <a:pPr marL="285750" indent="-285750">
              <a:buFont typeface="Courier New" panose="02070309020205020404" pitchFamily="49" charset="0"/>
              <a:buChar char="o"/>
            </a:pPr>
            <a:endParaRPr lang="en-US" sz="2400" dirty="0"/>
          </a:p>
          <a:p>
            <a:pPr marL="285750" indent="-285750">
              <a:buFont typeface="Courier New" panose="02070309020205020404" pitchFamily="49" charset="0"/>
              <a:buChar char="o"/>
            </a:pPr>
            <a:r>
              <a:rPr lang="en-US" sz="2400" dirty="0"/>
              <a:t>Degree distribution is K</a:t>
            </a:r>
          </a:p>
          <a:p>
            <a:pPr marL="285750" indent="-285750">
              <a:buFont typeface="Courier New" panose="02070309020205020404" pitchFamily="49" charset="0"/>
              <a:buChar char="o"/>
            </a:pPr>
            <a:endParaRPr lang="en-US" dirty="0"/>
          </a:p>
        </p:txBody>
      </p:sp>
      <p:pic>
        <p:nvPicPr>
          <p:cNvPr id="7" name="Picture 6" descr="A picture containing basketball, vector graphics&#10;&#10;Description automatically generated">
            <a:extLst>
              <a:ext uri="{FF2B5EF4-FFF2-40B4-BE49-F238E27FC236}">
                <a16:creationId xmlns:a16="http://schemas.microsoft.com/office/drawing/2014/main" id="{4ED95F1E-1CD0-A7D8-14F2-D75A201A2D87}"/>
              </a:ext>
            </a:extLst>
          </p:cNvPr>
          <p:cNvPicPr>
            <a:picLocks noChangeAspect="1"/>
          </p:cNvPicPr>
          <p:nvPr/>
        </p:nvPicPr>
        <p:blipFill>
          <a:blip r:embed="rId2"/>
          <a:stretch>
            <a:fillRect/>
          </a:stretch>
        </p:blipFill>
        <p:spPr>
          <a:xfrm>
            <a:off x="6278110" y="2871788"/>
            <a:ext cx="2484890" cy="2484890"/>
          </a:xfrm>
          <a:prstGeom prst="rect">
            <a:avLst/>
          </a:prstGeom>
        </p:spPr>
      </p:pic>
    </p:spTree>
    <p:extLst>
      <p:ext uri="{BB962C8B-B14F-4D97-AF65-F5344CB8AC3E}">
        <p14:creationId xmlns:p14="http://schemas.microsoft.com/office/powerpoint/2010/main" val="9508743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ea typeface="ＭＳ Ｐゴシック" panose="020B0600070205080204" pitchFamily="34" charset="-128"/>
              </a:rPr>
              <a:t>Scale-Free Networks</a:t>
            </a:r>
            <a:endParaRPr lang="en-US" dirty="0"/>
          </a:p>
        </p:txBody>
      </p:sp>
      <p:sp>
        <p:nvSpPr>
          <p:cNvPr id="2" name="Content Placeholder 4">
            <a:extLst>
              <a:ext uri="{FF2B5EF4-FFF2-40B4-BE49-F238E27FC236}">
                <a16:creationId xmlns:a16="http://schemas.microsoft.com/office/drawing/2014/main" id="{6A91B07F-5BB3-EDB2-051B-AF23A6146945}"/>
              </a:ext>
            </a:extLst>
          </p:cNvPr>
          <p:cNvSpPr>
            <a:spLocks noGrp="1"/>
          </p:cNvSpPr>
          <p:nvPr>
            <p:ph idx="1"/>
          </p:nvPr>
        </p:nvSpPr>
        <p:spPr>
          <a:xfrm>
            <a:off x="757237" y="1181100"/>
            <a:ext cx="8129588" cy="5318760"/>
          </a:xfrm>
        </p:spPr>
        <p:txBody>
          <a:bodyPr>
            <a:normAutofit/>
          </a:bodyPr>
          <a:lstStyle/>
          <a:p>
            <a:pPr marL="0" indent="0">
              <a:buNone/>
            </a:pPr>
            <a:r>
              <a:rPr lang="en-US" sz="2000" b="1" dirty="0">
                <a:latin typeface="Arial" panose="020B0604020202020204" pitchFamily="34" charset="0"/>
                <a:cs typeface="Arial" panose="020B0604020202020204" pitchFamily="34" charset="0"/>
              </a:rPr>
              <a:t>Wealth Distribution:</a:t>
            </a:r>
          </a:p>
          <a:p>
            <a:pPr lvl="1">
              <a:buFont typeface="Courier New" panose="02070309020205020404" pitchFamily="49" charset="0"/>
              <a:buChar char="o"/>
            </a:pPr>
            <a:r>
              <a:rPr lang="en-US" sz="2000" dirty="0">
                <a:latin typeface="Arial" panose="020B0604020202020204" pitchFamily="34" charset="0"/>
                <a:cs typeface="Arial" panose="020B0604020202020204" pitchFamily="34" charset="0"/>
              </a:rPr>
              <a:t>Most individuals have average capitals, </a:t>
            </a:r>
          </a:p>
          <a:p>
            <a:pPr lvl="1">
              <a:buFont typeface="Courier New" panose="02070309020205020404" pitchFamily="49" charset="0"/>
              <a:buChar char="o"/>
            </a:pPr>
            <a:r>
              <a:rPr lang="en-US" sz="2000" dirty="0">
                <a:latin typeface="Arial" panose="020B0604020202020204" pitchFamily="34" charset="0"/>
                <a:cs typeface="Arial" panose="020B0604020202020204" pitchFamily="34" charset="0"/>
              </a:rPr>
              <a:t>Few are considered wealthy. </a:t>
            </a:r>
          </a:p>
          <a:p>
            <a:pPr lvl="1">
              <a:buFont typeface="Courier New" panose="02070309020205020404" pitchFamily="49" charset="0"/>
              <a:buChar char="o"/>
            </a:pPr>
            <a:r>
              <a:rPr lang="en-US" sz="2000" dirty="0">
                <a:latin typeface="Arial" panose="020B0604020202020204" pitchFamily="34" charset="0"/>
                <a:cs typeface="Arial" panose="020B0604020202020204" pitchFamily="34" charset="0"/>
              </a:rPr>
              <a:t>Exponentially more individuals with average capital than the wealthier ones. </a:t>
            </a:r>
          </a:p>
          <a:p>
            <a:pPr lvl="3"/>
            <a:endParaRPr lang="en-US" sz="2000"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City Population:</a:t>
            </a:r>
          </a:p>
          <a:p>
            <a:pPr lvl="1">
              <a:buFont typeface="Courier New" panose="02070309020205020404" pitchFamily="49" charset="0"/>
              <a:buChar char="o"/>
            </a:pPr>
            <a:r>
              <a:rPr lang="en-US" sz="2000" dirty="0">
                <a:latin typeface="Arial" panose="020B0604020202020204" pitchFamily="34" charset="0"/>
                <a:cs typeface="Arial" panose="020B0604020202020204" pitchFamily="34" charset="0"/>
              </a:rPr>
              <a:t>A few metropolitan areas are densely populated</a:t>
            </a:r>
          </a:p>
          <a:p>
            <a:pPr lvl="1">
              <a:buFont typeface="Courier New" panose="02070309020205020404" pitchFamily="49" charset="0"/>
              <a:buChar char="o"/>
            </a:pPr>
            <a:r>
              <a:rPr lang="en-US" sz="2000" dirty="0">
                <a:latin typeface="Arial" panose="020B0604020202020204" pitchFamily="34" charset="0"/>
                <a:cs typeface="Arial" panose="020B0604020202020204" pitchFamily="34" charset="0"/>
              </a:rPr>
              <a:t>Most cities have an average population size</a:t>
            </a:r>
          </a:p>
          <a:p>
            <a:pPr lvl="2"/>
            <a:endParaRPr lang="en-US"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Social Media:</a:t>
            </a:r>
          </a:p>
          <a:p>
            <a:pPr lvl="1">
              <a:buFont typeface="Courier New" panose="02070309020205020404" pitchFamily="49" charset="0"/>
              <a:buChar char="o"/>
            </a:pPr>
            <a:r>
              <a:rPr lang="en-US" sz="2000" dirty="0">
                <a:latin typeface="Arial" panose="020B0604020202020204" pitchFamily="34" charset="0"/>
                <a:cs typeface="Arial" panose="020B0604020202020204" pitchFamily="34" charset="0"/>
              </a:rPr>
              <a:t>We observe the same phenomenon regularly when measuring popularity</a:t>
            </a:r>
          </a:p>
        </p:txBody>
      </p:sp>
    </p:spTree>
    <p:extLst>
      <p:ext uri="{BB962C8B-B14F-4D97-AF65-F5344CB8AC3E}">
        <p14:creationId xmlns:p14="http://schemas.microsoft.com/office/powerpoint/2010/main" val="23560717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ea typeface="ＭＳ Ｐゴシック" panose="020B0600070205080204" pitchFamily="34" charset="-128"/>
              </a:rPr>
              <a:t>Scale-Free Networks</a:t>
            </a:r>
            <a:endParaRPr lang="en-US" dirty="0"/>
          </a:p>
        </p:txBody>
      </p:sp>
      <p:sp>
        <p:nvSpPr>
          <p:cNvPr id="2" name="Content Placeholder 4">
            <a:extLst>
              <a:ext uri="{FF2B5EF4-FFF2-40B4-BE49-F238E27FC236}">
                <a16:creationId xmlns:a16="http://schemas.microsoft.com/office/drawing/2014/main" id="{6A91B07F-5BB3-EDB2-051B-AF23A6146945}"/>
              </a:ext>
            </a:extLst>
          </p:cNvPr>
          <p:cNvSpPr>
            <a:spLocks noGrp="1"/>
          </p:cNvSpPr>
          <p:nvPr>
            <p:ph idx="1"/>
          </p:nvPr>
        </p:nvSpPr>
        <p:spPr>
          <a:xfrm>
            <a:off x="757237" y="1050466"/>
            <a:ext cx="8129588" cy="5318760"/>
          </a:xfrm>
        </p:spPr>
        <p:txBody>
          <a:bodyPr>
            <a:noAutofit/>
          </a:bodyPr>
          <a:lstStyle/>
          <a:p>
            <a:pPr marL="0" indent="0">
              <a:buNone/>
            </a:pPr>
            <a:r>
              <a:rPr lang="en-US" sz="2000" b="1" dirty="0">
                <a:latin typeface="Arial" panose="020B0604020202020204" pitchFamily="34" charset="0"/>
                <a:cs typeface="Arial" panose="020B0604020202020204" pitchFamily="34" charset="0"/>
              </a:rPr>
              <a:t>Site Popularity: </a:t>
            </a: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Many sites are visited less than a 1,000 times a month </a:t>
            </a: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A few are visited more than a million times daily</a:t>
            </a:r>
          </a:p>
          <a:p>
            <a:pPr marL="0" indent="0">
              <a:buNone/>
            </a:pPr>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User Activity: </a:t>
            </a: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Social media users are often active on a few sites</a:t>
            </a: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Some individuals are active on hundreds of sites</a:t>
            </a:r>
          </a:p>
          <a:p>
            <a:pPr marL="0" indent="0">
              <a:buNone/>
            </a:pPr>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Product Price: </a:t>
            </a: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There are exponentially more modestly priced products for sale compared to expensive ones.</a:t>
            </a:r>
          </a:p>
          <a:p>
            <a:pPr marL="0" indent="0">
              <a:buNone/>
            </a:pPr>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Friendships: </a:t>
            </a:r>
          </a:p>
          <a:p>
            <a:pPr>
              <a:buFont typeface="Courier New" panose="02070309020205020404" pitchFamily="49" charset="0"/>
              <a:buChar char="o"/>
            </a:pPr>
            <a:r>
              <a:rPr lang="en-US" sz="2000" dirty="0">
                <a:latin typeface="Arial" panose="020B0604020202020204" pitchFamily="34" charset="0"/>
                <a:cs typeface="Arial" panose="020B0604020202020204" pitchFamily="34" charset="0"/>
              </a:rPr>
              <a:t>Many individuals with a few friends and a handful of users with thousands of friends</a:t>
            </a:r>
          </a:p>
          <a:p>
            <a:pPr marL="0" indent="0">
              <a:buNone/>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7981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Power-law distribution</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638A443-F82C-7098-15F1-0D786C67867C}"/>
              </a:ext>
            </a:extLst>
          </p:cNvPr>
          <p:cNvSpPr txBox="1"/>
          <p:nvPr/>
        </p:nvSpPr>
        <p:spPr>
          <a:xfrm>
            <a:off x="241102" y="1233714"/>
            <a:ext cx="8776826" cy="1754326"/>
          </a:xfrm>
          <a:prstGeom prst="rect">
            <a:avLst/>
          </a:prstGeom>
          <a:noFill/>
        </p:spPr>
        <p:txBody>
          <a:bodyPr wrap="none" rtlCol="0">
            <a:spAutoFit/>
          </a:bodyPr>
          <a:lstStyle/>
          <a:p>
            <a:pPr algn="l"/>
            <a:r>
              <a:rPr lang="en-US" b="0" i="0" dirty="0">
                <a:solidFill>
                  <a:srgbClr val="374151"/>
                </a:solidFill>
                <a:effectLst/>
                <a:latin typeface="Arial" panose="020B0604020202020204" pitchFamily="34" charset="0"/>
                <a:cs typeface="Arial" panose="020B0604020202020204" pitchFamily="34" charset="0"/>
              </a:rPr>
              <a:t>A power law is a relationship that describes a functional form between two variables </a:t>
            </a:r>
          </a:p>
          <a:p>
            <a:pPr algn="l"/>
            <a:r>
              <a:rPr lang="en-US" b="0" i="0" dirty="0">
                <a:solidFill>
                  <a:srgbClr val="374151"/>
                </a:solidFill>
                <a:effectLst/>
                <a:latin typeface="Arial" panose="020B0604020202020204" pitchFamily="34" charset="0"/>
                <a:cs typeface="Arial" panose="020B0604020202020204" pitchFamily="34" charset="0"/>
              </a:rPr>
              <a:t>where one variable is proportional to a power of the other. </a:t>
            </a:r>
          </a:p>
          <a:p>
            <a:pPr algn="l"/>
            <a:endParaRPr lang="en-US" dirty="0">
              <a:solidFill>
                <a:srgbClr val="374151"/>
              </a:solidFill>
              <a:latin typeface="Arial" panose="020B0604020202020204" pitchFamily="34" charset="0"/>
              <a:cs typeface="Arial" panose="020B0604020202020204" pitchFamily="34" charset="0"/>
            </a:endParaRPr>
          </a:p>
          <a:p>
            <a:pPr algn="l"/>
            <a:r>
              <a:rPr lang="en-US" b="0" i="0" dirty="0">
                <a:solidFill>
                  <a:srgbClr val="374151"/>
                </a:solidFill>
                <a:effectLst/>
                <a:latin typeface="Arial" panose="020B0604020202020204" pitchFamily="34" charset="0"/>
                <a:cs typeface="Arial" panose="020B0604020202020204" pitchFamily="34" charset="0"/>
              </a:rPr>
              <a:t>The relative frequency of an event is inversely proportional to its size or magnitude </a:t>
            </a:r>
          </a:p>
          <a:p>
            <a:pPr algn="l"/>
            <a:r>
              <a:rPr lang="en-US" b="0" i="0" dirty="0">
                <a:solidFill>
                  <a:srgbClr val="374151"/>
                </a:solidFill>
                <a:effectLst/>
                <a:latin typeface="Arial" panose="020B0604020202020204" pitchFamily="34" charset="0"/>
                <a:cs typeface="Arial" panose="020B0604020202020204" pitchFamily="34" charset="0"/>
              </a:rPr>
              <a:t>raised to some power.</a:t>
            </a:r>
          </a:p>
          <a:p>
            <a:pPr algn="l"/>
            <a:endParaRPr lang="en-US" b="0" i="0" dirty="0">
              <a:solidFill>
                <a:srgbClr val="374151"/>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5096989-7637-8BFE-F63B-D9AACC9E154F}"/>
              </a:ext>
            </a:extLst>
          </p:cNvPr>
          <p:cNvSpPr/>
          <p:nvPr/>
        </p:nvSpPr>
        <p:spPr>
          <a:xfrm>
            <a:off x="241102" y="3749705"/>
            <a:ext cx="3441968" cy="923330"/>
          </a:xfrm>
          <a:prstGeom prst="rect">
            <a:avLst/>
          </a:prstGeom>
        </p:spPr>
        <p:txBody>
          <a:bodyPr wrap="none">
            <a:spAutoFit/>
          </a:bodyPr>
          <a:lstStyle/>
          <a:p>
            <a:r>
              <a:rPr lang="en-US" dirty="0">
                <a:latin typeface="Arial" panose="020B0604020202020204" pitchFamily="34" charset="0"/>
                <a:ea typeface="Open Sans" panose="020B0606030504020204" pitchFamily="34" charset="0"/>
                <a:cs typeface="Arial" panose="020B0604020202020204" pitchFamily="34" charset="0"/>
              </a:rPr>
              <a:t>Power-law intercept</a:t>
            </a:r>
          </a:p>
          <a:p>
            <a:r>
              <a:rPr lang="en-US" dirty="0">
                <a:latin typeface="Arial" panose="020B0604020202020204" pitchFamily="34" charset="0"/>
                <a:ea typeface="Open Sans" panose="020B0606030504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depends on the particular data </a:t>
            </a:r>
          </a:p>
          <a:p>
            <a:r>
              <a:rPr lang="en-US" dirty="0">
                <a:latin typeface="Arial" panose="020B0604020202020204" pitchFamily="34" charset="0"/>
                <a:cs typeface="Arial" panose="020B0604020202020204" pitchFamily="34" charset="0"/>
              </a:rPr>
              <a:t>set being analyzed</a:t>
            </a:r>
            <a:r>
              <a:rPr lang="en-US" dirty="0">
                <a:latin typeface="Arial" panose="020B0604020202020204" pitchFamily="34" charset="0"/>
                <a:ea typeface="Open Sans" panose="020B0606030504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07955FAC-3E3E-81F3-82F3-FA5435B807AB}"/>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601916" y="5026182"/>
            <a:ext cx="2227810" cy="527238"/>
          </a:xfrm>
          <a:prstGeom prst="rect">
            <a:avLst/>
          </a:prstGeom>
        </p:spPr>
      </p:pic>
      <p:sp>
        <p:nvSpPr>
          <p:cNvPr id="17" name="Rectangle 16">
            <a:extLst>
              <a:ext uri="{FF2B5EF4-FFF2-40B4-BE49-F238E27FC236}">
                <a16:creationId xmlns:a16="http://schemas.microsoft.com/office/drawing/2014/main" id="{6257EE38-D032-E6F1-C0DE-1E1ED1D3076A}"/>
              </a:ext>
            </a:extLst>
          </p:cNvPr>
          <p:cNvSpPr/>
          <p:nvPr/>
        </p:nvSpPr>
        <p:spPr>
          <a:xfrm>
            <a:off x="5094514" y="6126132"/>
            <a:ext cx="3923414" cy="369332"/>
          </a:xfrm>
          <a:prstGeom prst="rect">
            <a:avLst/>
          </a:prstGeom>
        </p:spPr>
        <p:txBody>
          <a:bodyPr wrap="square">
            <a:spAutoFit/>
          </a:bodyPr>
          <a:lstStyle/>
          <a:p>
            <a:r>
              <a:rPr lang="en-US" dirty="0">
                <a:latin typeface="Arial" panose="020B0604020202020204" pitchFamily="34" charset="0"/>
                <a:ea typeface="Open Sans" panose="020B0606030504020204" pitchFamily="34" charset="0"/>
                <a:cs typeface="Arial" panose="020B0604020202020204" pitchFamily="34" charset="0"/>
              </a:rPr>
              <a:t>Variable, in our case k=node degree</a:t>
            </a:r>
          </a:p>
        </p:txBody>
      </p:sp>
      <p:sp>
        <p:nvSpPr>
          <p:cNvPr id="18" name="Rectangle 17">
            <a:extLst>
              <a:ext uri="{FF2B5EF4-FFF2-40B4-BE49-F238E27FC236}">
                <a16:creationId xmlns:a16="http://schemas.microsoft.com/office/drawing/2014/main" id="{4D5109B7-E538-BD60-5AEC-84A211EB6F8A}"/>
              </a:ext>
            </a:extLst>
          </p:cNvPr>
          <p:cNvSpPr/>
          <p:nvPr/>
        </p:nvSpPr>
        <p:spPr>
          <a:xfrm>
            <a:off x="143821" y="6039828"/>
            <a:ext cx="4572000" cy="646331"/>
          </a:xfrm>
          <a:prstGeom prst="rect">
            <a:avLst/>
          </a:prstGeom>
        </p:spPr>
        <p:txBody>
          <a:bodyPr>
            <a:spAutoFit/>
          </a:bodyPr>
          <a:lstStyle/>
          <a:p>
            <a:r>
              <a:rPr lang="en-US" dirty="0">
                <a:latin typeface="Arial" panose="020B0604020202020204" pitchFamily="34" charset="0"/>
                <a:ea typeface="Open Sans" panose="020B0606030504020204" pitchFamily="34" charset="0"/>
                <a:cs typeface="Arial" panose="020B0604020202020204" pitchFamily="34" charset="0"/>
              </a:rPr>
              <a:t>Function of k, in our case fraction of users with degree k</a:t>
            </a:r>
          </a:p>
        </p:txBody>
      </p:sp>
      <p:cxnSp>
        <p:nvCxnSpPr>
          <p:cNvPr id="19" name="Straight Arrow Connector 18">
            <a:extLst>
              <a:ext uri="{FF2B5EF4-FFF2-40B4-BE49-F238E27FC236}">
                <a16:creationId xmlns:a16="http://schemas.microsoft.com/office/drawing/2014/main" id="{C5D8290B-2ED6-DD3B-632D-30B82DC18A9B}"/>
              </a:ext>
            </a:extLst>
          </p:cNvPr>
          <p:cNvCxnSpPr>
            <a:stCxn id="18" idx="0"/>
          </p:cNvCxnSpPr>
          <p:nvPr/>
        </p:nvCxnSpPr>
        <p:spPr>
          <a:xfrm flipV="1">
            <a:off x="2429821" y="5561570"/>
            <a:ext cx="1042916" cy="47825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5E45F2AD-B4F5-EF74-475E-08E3F8EE47FD}"/>
              </a:ext>
            </a:extLst>
          </p:cNvPr>
          <p:cNvCxnSpPr>
            <a:cxnSpLocks/>
            <a:stCxn id="17" idx="0"/>
          </p:cNvCxnSpPr>
          <p:nvPr/>
        </p:nvCxnSpPr>
        <p:spPr>
          <a:xfrm flipH="1" flipV="1">
            <a:off x="5334000" y="5518364"/>
            <a:ext cx="1722221" cy="6077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AB1616A0-31F0-086B-5041-C72E9CCEB1CE}"/>
              </a:ext>
            </a:extLst>
          </p:cNvPr>
          <p:cNvSpPr/>
          <p:nvPr/>
        </p:nvSpPr>
        <p:spPr>
          <a:xfrm>
            <a:off x="4448629" y="3235497"/>
            <a:ext cx="4695371" cy="923330"/>
          </a:xfrm>
          <a:prstGeom prst="rect">
            <a:avLst/>
          </a:prstGeom>
        </p:spPr>
        <p:txBody>
          <a:bodyPr wrap="square">
            <a:spAutoFit/>
          </a:bodyPr>
          <a:lstStyle/>
          <a:p>
            <a:r>
              <a:rPr lang="en-US" dirty="0">
                <a:latin typeface="Arial" panose="020B0604020202020204" pitchFamily="34" charset="0"/>
                <a:ea typeface="Open Sans" panose="020B0606030504020204" pitchFamily="34" charset="0"/>
                <a:cs typeface="Arial" panose="020B0604020202020204" pitchFamily="34" charset="0"/>
              </a:rPr>
              <a:t>The power-law exponent. </a:t>
            </a:r>
            <a:r>
              <a:rPr lang="en-US" dirty="0">
                <a:latin typeface="Arial" panose="020B0604020202020204" pitchFamily="34" charset="0"/>
                <a:cs typeface="Arial" panose="020B0604020202020204" pitchFamily="34" charset="0"/>
              </a:rPr>
              <a:t>In many natural and social systems, the power law exponent is observed to be between 2 and 3.</a:t>
            </a:r>
            <a:endParaRPr lang="en-US" b="1" dirty="0">
              <a:latin typeface="Arial" panose="020B0604020202020204" pitchFamily="34" charset="0"/>
              <a:ea typeface="Open Sans" panose="020B0606030504020204" pitchFamily="34" charset="0"/>
              <a:cs typeface="Arial" panose="020B0604020202020204" pitchFamily="34" charset="0"/>
            </a:endParaRPr>
          </a:p>
        </p:txBody>
      </p:sp>
      <p:cxnSp>
        <p:nvCxnSpPr>
          <p:cNvPr id="22" name="Straight Arrow Connector 21">
            <a:extLst>
              <a:ext uri="{FF2B5EF4-FFF2-40B4-BE49-F238E27FC236}">
                <a16:creationId xmlns:a16="http://schemas.microsoft.com/office/drawing/2014/main" id="{5DC439B4-7386-FC9C-AB1A-D16112DF1075}"/>
              </a:ext>
            </a:extLst>
          </p:cNvPr>
          <p:cNvCxnSpPr>
            <a:cxnSpLocks/>
            <a:stCxn id="21" idx="2"/>
          </p:cNvCxnSpPr>
          <p:nvPr/>
        </p:nvCxnSpPr>
        <p:spPr>
          <a:xfrm flipH="1">
            <a:off x="5910880" y="4158827"/>
            <a:ext cx="885435" cy="86735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15BE70C0-4265-F41D-7503-F80BCBB90389}"/>
              </a:ext>
            </a:extLst>
          </p:cNvPr>
          <p:cNvCxnSpPr>
            <a:cxnSpLocks/>
            <a:stCxn id="4" idx="3"/>
          </p:cNvCxnSpPr>
          <p:nvPr/>
        </p:nvCxnSpPr>
        <p:spPr>
          <a:xfrm>
            <a:off x="3683070" y="4211370"/>
            <a:ext cx="1159957" cy="100717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910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2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Power-law distribution</a:t>
            </a:r>
            <a:endParaRPr lang="en-US" dirty="0">
              <a:latin typeface="Arial" panose="020B0604020202020204" pitchFamily="34" charset="0"/>
              <a:cs typeface="Arial" panose="020B0604020202020204" pitchFamily="34" charset="0"/>
            </a:endParaRPr>
          </a:p>
        </p:txBody>
      </p:sp>
      <p:pic>
        <p:nvPicPr>
          <p:cNvPr id="3" name="Picture 4">
            <a:extLst>
              <a:ext uri="{FF2B5EF4-FFF2-40B4-BE49-F238E27FC236}">
                <a16:creationId xmlns:a16="http://schemas.microsoft.com/office/drawing/2014/main" id="{A28218A2-40FB-A6F8-42CB-CEA578BF7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1695450"/>
            <a:ext cx="709612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4" name="Picture 6">
            <a:extLst>
              <a:ext uri="{FF2B5EF4-FFF2-40B4-BE49-F238E27FC236}">
                <a16:creationId xmlns:a16="http://schemas.microsoft.com/office/drawing/2014/main" id="{4FD6DBAA-DCD8-B2D2-EC6D-87A54A5DB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038600"/>
            <a:ext cx="34861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Tree>
    <p:extLst>
      <p:ext uri="{BB962C8B-B14F-4D97-AF65-F5344CB8AC3E}">
        <p14:creationId xmlns:p14="http://schemas.microsoft.com/office/powerpoint/2010/main" val="1113554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ea typeface="ＭＳ Ｐゴシック" panose="020B0600070205080204" pitchFamily="34" charset="-128"/>
              </a:rPr>
              <a:t>Scale-Free Networks</a:t>
            </a:r>
            <a:endParaRPr lang="en-US" dirty="0"/>
          </a:p>
        </p:txBody>
      </p:sp>
      <p:sp>
        <p:nvSpPr>
          <p:cNvPr id="6" name="Rectangle 3">
            <a:extLst>
              <a:ext uri="{FF2B5EF4-FFF2-40B4-BE49-F238E27FC236}">
                <a16:creationId xmlns:a16="http://schemas.microsoft.com/office/drawing/2014/main" id="{45A73F9F-C2B0-BEF5-733E-972AD125CAAC}"/>
              </a:ext>
            </a:extLst>
          </p:cNvPr>
          <p:cNvSpPr>
            <a:spLocks noGrp="1" noChangeArrowheads="1"/>
          </p:cNvSpPr>
          <p:nvPr>
            <p:ph idx="1"/>
          </p:nvPr>
        </p:nvSpPr>
        <p:spPr>
          <a:xfrm>
            <a:off x="457200" y="1066800"/>
            <a:ext cx="8229600" cy="5318760"/>
          </a:xfrm>
        </p:spPr>
        <p:txBody>
          <a:bodyPr/>
          <a:lstStyle/>
          <a:p>
            <a:pPr>
              <a:buFont typeface="Courier New" panose="02070309020205020404" pitchFamily="49" charset="0"/>
              <a:buChar char="o"/>
            </a:pPr>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pPr>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Many real world networks contain hubs: highly connected nodes</a:t>
            </a:r>
          </a:p>
        </p:txBody>
      </p:sp>
      <p:sp>
        <p:nvSpPr>
          <p:cNvPr id="7" name="Line 4">
            <a:extLst>
              <a:ext uri="{FF2B5EF4-FFF2-40B4-BE49-F238E27FC236}">
                <a16:creationId xmlns:a16="http://schemas.microsoft.com/office/drawing/2014/main" id="{285BA819-C10D-AF09-4AF3-BD7725D7C727}"/>
              </a:ext>
            </a:extLst>
          </p:cNvPr>
          <p:cNvSpPr>
            <a:spLocks noChangeShapeType="1"/>
          </p:cNvSpPr>
          <p:nvPr/>
        </p:nvSpPr>
        <p:spPr bwMode="auto">
          <a:xfrm>
            <a:off x="990600" y="2667000"/>
            <a:ext cx="0" cy="3124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8" name="Line 5">
            <a:extLst>
              <a:ext uri="{FF2B5EF4-FFF2-40B4-BE49-F238E27FC236}">
                <a16:creationId xmlns:a16="http://schemas.microsoft.com/office/drawing/2014/main" id="{8A1DED7E-06E8-F21D-7022-871BAF99E984}"/>
              </a:ext>
            </a:extLst>
          </p:cNvPr>
          <p:cNvSpPr>
            <a:spLocks noChangeShapeType="1"/>
          </p:cNvSpPr>
          <p:nvPr/>
        </p:nvSpPr>
        <p:spPr bwMode="auto">
          <a:xfrm>
            <a:off x="762000" y="5486400"/>
            <a:ext cx="29718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9" name="Text Box 6">
            <a:extLst>
              <a:ext uri="{FF2B5EF4-FFF2-40B4-BE49-F238E27FC236}">
                <a16:creationId xmlns:a16="http://schemas.microsoft.com/office/drawing/2014/main" id="{4187435D-4D94-641B-B9E2-ACF772B09196}"/>
              </a:ext>
            </a:extLst>
          </p:cNvPr>
          <p:cNvSpPr txBox="1">
            <a:spLocks noChangeArrowheads="1"/>
          </p:cNvSpPr>
          <p:nvPr/>
        </p:nvSpPr>
        <p:spPr bwMode="auto">
          <a:xfrm>
            <a:off x="2270125" y="5599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0" name="Freeform 9">
            <a:extLst>
              <a:ext uri="{FF2B5EF4-FFF2-40B4-BE49-F238E27FC236}">
                <a16:creationId xmlns:a16="http://schemas.microsoft.com/office/drawing/2014/main" id="{5B754086-9198-46AA-95C2-40AA6E1AC1A6}"/>
              </a:ext>
            </a:extLst>
          </p:cNvPr>
          <p:cNvSpPr>
            <a:spLocks/>
          </p:cNvSpPr>
          <p:nvPr/>
        </p:nvSpPr>
        <p:spPr bwMode="auto">
          <a:xfrm>
            <a:off x="1143000" y="2743200"/>
            <a:ext cx="2590800" cy="2667000"/>
          </a:xfrm>
          <a:custGeom>
            <a:avLst/>
            <a:gdLst>
              <a:gd name="T0" fmla="*/ 0 w 1632"/>
              <a:gd name="T1" fmla="*/ 0 h 1680"/>
              <a:gd name="T2" fmla="*/ 2147483646 w 1632"/>
              <a:gd name="T3" fmla="*/ 2147483646 h 1680"/>
              <a:gd name="T4" fmla="*/ 2147483646 w 1632"/>
              <a:gd name="T5" fmla="*/ 2147483646 h 1680"/>
              <a:gd name="T6" fmla="*/ 2147483646 w 1632"/>
              <a:gd name="T7" fmla="*/ 2147483646 h 1680"/>
              <a:gd name="T8" fmla="*/ 2147483646 w 1632"/>
              <a:gd name="T9" fmla="*/ 2147483646 h 1680"/>
              <a:gd name="T10" fmla="*/ 2147483646 w 1632"/>
              <a:gd name="T11" fmla="*/ 2147483646 h 1680"/>
              <a:gd name="T12" fmla="*/ 0 60000 65536"/>
              <a:gd name="T13" fmla="*/ 0 60000 65536"/>
              <a:gd name="T14" fmla="*/ 0 60000 65536"/>
              <a:gd name="T15" fmla="*/ 0 60000 65536"/>
              <a:gd name="T16" fmla="*/ 0 60000 65536"/>
              <a:gd name="T17" fmla="*/ 0 60000 65536"/>
              <a:gd name="T18" fmla="*/ 0 w 1632"/>
              <a:gd name="T19" fmla="*/ 0 h 1680"/>
              <a:gd name="T20" fmla="*/ 1632 w 1632"/>
              <a:gd name="T21" fmla="*/ 1680 h 1680"/>
            </a:gdLst>
            <a:ahLst/>
            <a:cxnLst>
              <a:cxn ang="T12">
                <a:pos x="T0" y="T1"/>
              </a:cxn>
              <a:cxn ang="T13">
                <a:pos x="T2" y="T3"/>
              </a:cxn>
              <a:cxn ang="T14">
                <a:pos x="T4" y="T5"/>
              </a:cxn>
              <a:cxn ang="T15">
                <a:pos x="T6" y="T7"/>
              </a:cxn>
              <a:cxn ang="T16">
                <a:pos x="T8" y="T9"/>
              </a:cxn>
              <a:cxn ang="T17">
                <a:pos x="T10" y="T11"/>
              </a:cxn>
            </a:cxnLst>
            <a:rect l="T18" t="T19" r="T20" b="T21"/>
            <a:pathLst>
              <a:path w="1632" h="1680">
                <a:moveTo>
                  <a:pt x="0" y="0"/>
                </a:moveTo>
                <a:cubicBezTo>
                  <a:pt x="8" y="172"/>
                  <a:pt x="16" y="344"/>
                  <a:pt x="48" y="528"/>
                </a:cubicBezTo>
                <a:cubicBezTo>
                  <a:pt x="80" y="712"/>
                  <a:pt x="120" y="944"/>
                  <a:pt x="192" y="1104"/>
                </a:cubicBezTo>
                <a:cubicBezTo>
                  <a:pt x="264" y="1264"/>
                  <a:pt x="328" y="1400"/>
                  <a:pt x="480" y="1488"/>
                </a:cubicBezTo>
                <a:cubicBezTo>
                  <a:pt x="632" y="1576"/>
                  <a:pt x="912" y="1600"/>
                  <a:pt x="1104" y="1632"/>
                </a:cubicBezTo>
                <a:cubicBezTo>
                  <a:pt x="1296" y="1664"/>
                  <a:pt x="1464" y="1672"/>
                  <a:pt x="1632" y="1680"/>
                </a:cubicBezTo>
              </a:path>
            </a:pathLst>
          </a:cu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1" name="Line 10">
            <a:extLst>
              <a:ext uri="{FF2B5EF4-FFF2-40B4-BE49-F238E27FC236}">
                <a16:creationId xmlns:a16="http://schemas.microsoft.com/office/drawing/2014/main" id="{24B0E843-5F1E-14CD-EAA1-86DEB659445A}"/>
              </a:ext>
            </a:extLst>
          </p:cNvPr>
          <p:cNvSpPr>
            <a:spLocks noChangeShapeType="1"/>
          </p:cNvSpPr>
          <p:nvPr/>
        </p:nvSpPr>
        <p:spPr bwMode="auto">
          <a:xfrm flipH="1">
            <a:off x="1295400" y="2895600"/>
            <a:ext cx="533400" cy="1524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2" name="Text Box 11">
            <a:extLst>
              <a:ext uri="{FF2B5EF4-FFF2-40B4-BE49-F238E27FC236}">
                <a16:creationId xmlns:a16="http://schemas.microsoft.com/office/drawing/2014/main" id="{1B4EB4A8-4B51-B677-F507-A8B8BEE2FE96}"/>
              </a:ext>
            </a:extLst>
          </p:cNvPr>
          <p:cNvSpPr txBox="1">
            <a:spLocks noChangeArrowheads="1"/>
          </p:cNvSpPr>
          <p:nvPr/>
        </p:nvSpPr>
        <p:spPr bwMode="auto">
          <a:xfrm>
            <a:off x="1812925" y="2703513"/>
            <a:ext cx="300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t>many nodes with few edges</a:t>
            </a:r>
          </a:p>
        </p:txBody>
      </p:sp>
      <p:sp>
        <p:nvSpPr>
          <p:cNvPr id="13" name="Line 12">
            <a:extLst>
              <a:ext uri="{FF2B5EF4-FFF2-40B4-BE49-F238E27FC236}">
                <a16:creationId xmlns:a16="http://schemas.microsoft.com/office/drawing/2014/main" id="{5D88A5EC-BB3F-1FB2-BC3B-0E68379D297F}"/>
              </a:ext>
            </a:extLst>
          </p:cNvPr>
          <p:cNvSpPr>
            <a:spLocks noChangeShapeType="1"/>
          </p:cNvSpPr>
          <p:nvPr/>
        </p:nvSpPr>
        <p:spPr bwMode="auto">
          <a:xfrm flipH="1">
            <a:off x="3505200" y="4876800"/>
            <a:ext cx="457200" cy="4572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4" name="Text Box 13">
            <a:extLst>
              <a:ext uri="{FF2B5EF4-FFF2-40B4-BE49-F238E27FC236}">
                <a16:creationId xmlns:a16="http://schemas.microsoft.com/office/drawing/2014/main" id="{3B58AF00-09FF-89E8-5344-B1F6FBC622CA}"/>
              </a:ext>
            </a:extLst>
          </p:cNvPr>
          <p:cNvSpPr txBox="1">
            <a:spLocks noChangeArrowheads="1"/>
          </p:cNvSpPr>
          <p:nvPr/>
        </p:nvSpPr>
        <p:spPr bwMode="auto">
          <a:xfrm>
            <a:off x="3946525" y="4608513"/>
            <a:ext cx="40190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t>a few nodes with a very large number</a:t>
            </a:r>
            <a:br>
              <a:rPr lang="en-US" altLang="en-US" sz="1800" dirty="0"/>
            </a:br>
            <a:r>
              <a:rPr lang="en-US" altLang="en-US" sz="1800" dirty="0"/>
              <a:t>of edges</a:t>
            </a:r>
          </a:p>
        </p:txBody>
      </p:sp>
      <p:sp>
        <p:nvSpPr>
          <p:cNvPr id="16" name="Text Box 15">
            <a:extLst>
              <a:ext uri="{FF2B5EF4-FFF2-40B4-BE49-F238E27FC236}">
                <a16:creationId xmlns:a16="http://schemas.microsoft.com/office/drawing/2014/main" id="{B66FBE25-7AE7-CE11-3395-258E0846C57F}"/>
              </a:ext>
            </a:extLst>
          </p:cNvPr>
          <p:cNvSpPr txBox="1">
            <a:spLocks noChangeArrowheads="1"/>
          </p:cNvSpPr>
          <p:nvPr/>
        </p:nvSpPr>
        <p:spPr bwMode="auto">
          <a:xfrm>
            <a:off x="1801812" y="5538788"/>
            <a:ext cx="15128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400" dirty="0"/>
              <a:t>number of edges</a:t>
            </a:r>
          </a:p>
        </p:txBody>
      </p:sp>
      <p:sp>
        <p:nvSpPr>
          <p:cNvPr id="17" name="Text Box 16">
            <a:extLst>
              <a:ext uri="{FF2B5EF4-FFF2-40B4-BE49-F238E27FC236}">
                <a16:creationId xmlns:a16="http://schemas.microsoft.com/office/drawing/2014/main" id="{416B6E81-0559-BCFD-3177-683CB4A335A1}"/>
              </a:ext>
            </a:extLst>
          </p:cNvPr>
          <p:cNvSpPr txBox="1">
            <a:spLocks noChangeArrowheads="1"/>
          </p:cNvSpPr>
          <p:nvPr/>
        </p:nvSpPr>
        <p:spPr bwMode="auto">
          <a:xfrm rot="-5400000">
            <a:off x="-2678" y="3923210"/>
            <a:ext cx="15263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400" dirty="0"/>
              <a:t>number of nodes</a:t>
            </a:r>
          </a:p>
        </p:txBody>
      </p:sp>
    </p:spTree>
    <p:extLst>
      <p:ext uri="{BB962C8B-B14F-4D97-AF65-F5344CB8AC3E}">
        <p14:creationId xmlns:p14="http://schemas.microsoft.com/office/powerpoint/2010/main" val="31953935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ea typeface="ＭＳ Ｐゴシック" panose="020B0600070205080204" pitchFamily="34" charset="-128"/>
              </a:rPr>
              <a:t>Scale-Free Networks</a:t>
            </a:r>
            <a:endParaRPr lang="en-US" dirty="0"/>
          </a:p>
        </p:txBody>
      </p:sp>
      <p:pic>
        <p:nvPicPr>
          <p:cNvPr id="5" name="Picture 4">
            <a:extLst>
              <a:ext uri="{FF2B5EF4-FFF2-40B4-BE49-F238E27FC236}">
                <a16:creationId xmlns:a16="http://schemas.microsoft.com/office/drawing/2014/main" id="{F148E29B-73CB-2FC0-E787-C3DCDAB9B3E5}"/>
              </a:ext>
            </a:extLst>
          </p:cNvPr>
          <p:cNvPicPr>
            <a:picLocks noChangeAspect="1"/>
          </p:cNvPicPr>
          <p:nvPr/>
        </p:nvPicPr>
        <p:blipFill>
          <a:blip r:embed="rId3"/>
          <a:stretch>
            <a:fillRect/>
          </a:stretch>
        </p:blipFill>
        <p:spPr>
          <a:xfrm>
            <a:off x="523568" y="943494"/>
            <a:ext cx="8096864" cy="5914506"/>
          </a:xfrm>
          <a:prstGeom prst="rect">
            <a:avLst/>
          </a:prstGeom>
        </p:spPr>
      </p:pic>
    </p:spTree>
    <p:extLst>
      <p:ext uri="{BB962C8B-B14F-4D97-AF65-F5344CB8AC3E}">
        <p14:creationId xmlns:p14="http://schemas.microsoft.com/office/powerpoint/2010/main" val="6383528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Power-law distribution</a:t>
            </a:r>
            <a:endParaRPr lang="en-US" dirty="0">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EB757686-B908-ED77-7325-4BD43189B102}"/>
              </a:ext>
            </a:extLst>
          </p:cNvPr>
          <p:cNvSpPr>
            <a:spLocks noGrp="1" noChangeArrowheads="1"/>
          </p:cNvSpPr>
          <p:nvPr>
            <p:ph idx="1"/>
          </p:nvPr>
        </p:nvSpPr>
        <p:spPr>
          <a:xfrm>
            <a:off x="457200" y="1066800"/>
            <a:ext cx="8229600" cy="5318760"/>
          </a:xfrm>
        </p:spPr>
        <p:txBody>
          <a:bodyPr/>
          <a:lstStyle/>
          <a:p>
            <a:pPr>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A power-law will appear as a straight line on a log-log plot:</a:t>
            </a: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pPr>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A deviation from a straight line could indicate a different distribution:</a:t>
            </a:r>
          </a:p>
          <a:p>
            <a:pPr lvl="1"/>
            <a:r>
              <a:rPr lang="en-US" altLang="en-US" sz="2000" dirty="0">
                <a:latin typeface="Arial" panose="020B0604020202020204" pitchFamily="34" charset="0"/>
                <a:ea typeface="ＭＳ Ｐゴシック" panose="020B0600070205080204" pitchFamily="34" charset="-128"/>
                <a:cs typeface="Arial" panose="020B0604020202020204" pitchFamily="34" charset="0"/>
              </a:rPr>
              <a:t>exponential</a:t>
            </a:r>
          </a:p>
          <a:p>
            <a:pPr lvl="1"/>
            <a:r>
              <a:rPr lang="en-US" altLang="en-US" sz="2000" dirty="0">
                <a:latin typeface="Arial" panose="020B0604020202020204" pitchFamily="34" charset="0"/>
                <a:ea typeface="ＭＳ Ｐゴシック" panose="020B0600070205080204" pitchFamily="34" charset="-128"/>
                <a:cs typeface="Arial" panose="020B0604020202020204" pitchFamily="34" charset="0"/>
              </a:rPr>
              <a:t>lognormal</a:t>
            </a:r>
          </a:p>
        </p:txBody>
      </p:sp>
      <p:sp>
        <p:nvSpPr>
          <p:cNvPr id="10" name="Line 4">
            <a:extLst>
              <a:ext uri="{FF2B5EF4-FFF2-40B4-BE49-F238E27FC236}">
                <a16:creationId xmlns:a16="http://schemas.microsoft.com/office/drawing/2014/main" id="{F1396BED-BFAA-8DD6-B72F-EE17EB356993}"/>
              </a:ext>
            </a:extLst>
          </p:cNvPr>
          <p:cNvSpPr>
            <a:spLocks noChangeShapeType="1"/>
          </p:cNvSpPr>
          <p:nvPr/>
        </p:nvSpPr>
        <p:spPr bwMode="auto">
          <a:xfrm>
            <a:off x="1905000" y="1467932"/>
            <a:ext cx="0" cy="3124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1" name="Line 5">
            <a:extLst>
              <a:ext uri="{FF2B5EF4-FFF2-40B4-BE49-F238E27FC236}">
                <a16:creationId xmlns:a16="http://schemas.microsoft.com/office/drawing/2014/main" id="{E91A4429-3022-6953-E544-A53BC0B969B3}"/>
              </a:ext>
            </a:extLst>
          </p:cNvPr>
          <p:cNvSpPr>
            <a:spLocks noChangeShapeType="1"/>
          </p:cNvSpPr>
          <p:nvPr/>
        </p:nvSpPr>
        <p:spPr bwMode="auto">
          <a:xfrm>
            <a:off x="1676400" y="4287332"/>
            <a:ext cx="29718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2" name="Text Box 6">
            <a:extLst>
              <a:ext uri="{FF2B5EF4-FFF2-40B4-BE49-F238E27FC236}">
                <a16:creationId xmlns:a16="http://schemas.microsoft.com/office/drawing/2014/main" id="{F2EF7691-49B5-BF31-2410-44054BC960D6}"/>
              </a:ext>
            </a:extLst>
          </p:cNvPr>
          <p:cNvSpPr txBox="1">
            <a:spLocks noChangeArrowheads="1"/>
          </p:cNvSpPr>
          <p:nvPr/>
        </p:nvSpPr>
        <p:spPr bwMode="auto">
          <a:xfrm>
            <a:off x="3184525" y="4400045"/>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13" name="Text Box 10">
            <a:extLst>
              <a:ext uri="{FF2B5EF4-FFF2-40B4-BE49-F238E27FC236}">
                <a16:creationId xmlns:a16="http://schemas.microsoft.com/office/drawing/2014/main" id="{6BD3C0C4-5956-5240-F316-C85C56A25BF7}"/>
              </a:ext>
            </a:extLst>
          </p:cNvPr>
          <p:cNvSpPr txBox="1">
            <a:spLocks noChangeArrowheads="1"/>
          </p:cNvSpPr>
          <p:nvPr/>
        </p:nvSpPr>
        <p:spPr bwMode="auto">
          <a:xfrm>
            <a:off x="3657600" y="4363532"/>
            <a:ext cx="116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400"/>
              <a:t>log(# edges)</a:t>
            </a:r>
          </a:p>
        </p:txBody>
      </p:sp>
      <p:sp>
        <p:nvSpPr>
          <p:cNvPr id="14" name="Text Box 11">
            <a:extLst>
              <a:ext uri="{FF2B5EF4-FFF2-40B4-BE49-F238E27FC236}">
                <a16:creationId xmlns:a16="http://schemas.microsoft.com/office/drawing/2014/main" id="{DABE6BFC-DC0D-67AA-7D97-196E28B975ED}"/>
              </a:ext>
            </a:extLst>
          </p:cNvPr>
          <p:cNvSpPr txBox="1">
            <a:spLocks noChangeArrowheads="1"/>
          </p:cNvSpPr>
          <p:nvPr/>
        </p:nvSpPr>
        <p:spPr bwMode="auto">
          <a:xfrm rot="-5400000">
            <a:off x="939800" y="2204532"/>
            <a:ext cx="116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400"/>
              <a:t>log(# nodes)</a:t>
            </a:r>
          </a:p>
        </p:txBody>
      </p:sp>
      <p:sp>
        <p:nvSpPr>
          <p:cNvPr id="15" name="Line 12">
            <a:extLst>
              <a:ext uri="{FF2B5EF4-FFF2-40B4-BE49-F238E27FC236}">
                <a16:creationId xmlns:a16="http://schemas.microsoft.com/office/drawing/2014/main" id="{9C2F8895-52C9-992B-D603-108A66017AE9}"/>
              </a:ext>
            </a:extLst>
          </p:cNvPr>
          <p:cNvSpPr>
            <a:spLocks noChangeShapeType="1"/>
          </p:cNvSpPr>
          <p:nvPr/>
        </p:nvSpPr>
        <p:spPr bwMode="auto">
          <a:xfrm>
            <a:off x="2057400" y="1925132"/>
            <a:ext cx="2133600" cy="220980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6" name="Freeform 13">
            <a:extLst>
              <a:ext uri="{FF2B5EF4-FFF2-40B4-BE49-F238E27FC236}">
                <a16:creationId xmlns:a16="http://schemas.microsoft.com/office/drawing/2014/main" id="{FDECB857-A5DA-6450-EB1E-374A82E378DD}"/>
              </a:ext>
            </a:extLst>
          </p:cNvPr>
          <p:cNvSpPr>
            <a:spLocks/>
          </p:cNvSpPr>
          <p:nvPr/>
        </p:nvSpPr>
        <p:spPr bwMode="auto">
          <a:xfrm>
            <a:off x="2057400" y="2077532"/>
            <a:ext cx="1981200" cy="2057400"/>
          </a:xfrm>
          <a:custGeom>
            <a:avLst/>
            <a:gdLst>
              <a:gd name="T0" fmla="*/ 0 w 1248"/>
              <a:gd name="T1" fmla="*/ 0 h 1296"/>
              <a:gd name="T2" fmla="*/ 2147483646 w 1248"/>
              <a:gd name="T3" fmla="*/ 2147483646 h 1296"/>
              <a:gd name="T4" fmla="*/ 2147483646 w 1248"/>
              <a:gd name="T5" fmla="*/ 2147483646 h 1296"/>
              <a:gd name="T6" fmla="*/ 2147483646 w 1248"/>
              <a:gd name="T7" fmla="*/ 2147483646 h 1296"/>
              <a:gd name="T8" fmla="*/ 2147483646 w 1248"/>
              <a:gd name="T9" fmla="*/ 2147483646 h 1296"/>
              <a:gd name="T10" fmla="*/ 0 60000 65536"/>
              <a:gd name="T11" fmla="*/ 0 60000 65536"/>
              <a:gd name="T12" fmla="*/ 0 60000 65536"/>
              <a:gd name="T13" fmla="*/ 0 60000 65536"/>
              <a:gd name="T14" fmla="*/ 0 60000 65536"/>
              <a:gd name="T15" fmla="*/ 0 w 1248"/>
              <a:gd name="T16" fmla="*/ 0 h 1296"/>
              <a:gd name="T17" fmla="*/ 1248 w 1248"/>
              <a:gd name="T18" fmla="*/ 1296 h 1296"/>
            </a:gdLst>
            <a:ahLst/>
            <a:cxnLst>
              <a:cxn ang="T10">
                <a:pos x="T0" y="T1"/>
              </a:cxn>
              <a:cxn ang="T11">
                <a:pos x="T2" y="T3"/>
              </a:cxn>
              <a:cxn ang="T12">
                <a:pos x="T4" y="T5"/>
              </a:cxn>
              <a:cxn ang="T13">
                <a:pos x="T6" y="T7"/>
              </a:cxn>
              <a:cxn ang="T14">
                <a:pos x="T8" y="T9"/>
              </a:cxn>
            </a:cxnLst>
            <a:rect l="T15" t="T16" r="T17" b="T18"/>
            <a:pathLst>
              <a:path w="1248" h="1296">
                <a:moveTo>
                  <a:pt x="0" y="0"/>
                </a:moveTo>
                <a:cubicBezTo>
                  <a:pt x="60" y="8"/>
                  <a:pt x="120" y="16"/>
                  <a:pt x="240" y="96"/>
                </a:cubicBezTo>
                <a:cubicBezTo>
                  <a:pt x="360" y="176"/>
                  <a:pt x="592" y="360"/>
                  <a:pt x="720" y="480"/>
                </a:cubicBezTo>
                <a:cubicBezTo>
                  <a:pt x="848" y="600"/>
                  <a:pt x="920" y="680"/>
                  <a:pt x="1008" y="816"/>
                </a:cubicBezTo>
                <a:cubicBezTo>
                  <a:pt x="1096" y="952"/>
                  <a:pt x="1208" y="1216"/>
                  <a:pt x="1248" y="1296"/>
                </a:cubicBezTo>
              </a:path>
            </a:pathLst>
          </a:custGeom>
          <a:noFill/>
          <a:ln w="19050">
            <a:solidFill>
              <a:srgbClr val="0099FF"/>
            </a:solidFill>
            <a:prstDash val="sysDot"/>
            <a:round/>
            <a:headEnd/>
            <a:tailEnd/>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sp>
        <p:nvSpPr>
          <p:cNvPr id="17" name="Rectangle 16">
            <a:extLst>
              <a:ext uri="{FF2B5EF4-FFF2-40B4-BE49-F238E27FC236}">
                <a16:creationId xmlns:a16="http://schemas.microsoft.com/office/drawing/2014/main" id="{38A5BD4E-5E51-EEAB-4C7E-E88030914942}"/>
              </a:ext>
            </a:extLst>
          </p:cNvPr>
          <p:cNvSpPr/>
          <p:nvPr/>
        </p:nvSpPr>
        <p:spPr>
          <a:xfrm>
            <a:off x="4357395" y="2077532"/>
            <a:ext cx="4683968" cy="1138773"/>
          </a:xfrm>
          <a:prstGeom prst="rect">
            <a:avLst/>
          </a:prstGeom>
        </p:spPr>
        <p:txBody>
          <a:bodyPr wrap="square">
            <a:spAutoFit/>
          </a:bodyPr>
          <a:lstStyle/>
          <a:p>
            <a:pPr marL="342900" indent="-342900">
              <a:spcBef>
                <a:spcPct val="20000"/>
              </a:spcBef>
              <a:buFont typeface="Courier New" panose="02070309020205020404" pitchFamily="49" charset="0"/>
              <a:buChar char="o"/>
              <a:defRPr/>
            </a:pPr>
            <a:r>
              <a:rPr lang="en-US" sz="2000" dirty="0">
                <a:latin typeface="Arial" panose="020B0604020202020204" pitchFamily="34" charset="0"/>
                <a:cs typeface="Arial" panose="020B0604020202020204" pitchFamily="34" charset="0"/>
              </a:rPr>
              <a:t>A power-law distribution</a:t>
            </a:r>
          </a:p>
          <a:p>
            <a:pPr marL="800100" lvl="1" indent="-342900">
              <a:spcBef>
                <a:spcPct val="20000"/>
              </a:spcBef>
              <a:buFont typeface="Arial" panose="020B0604020202020204" pitchFamily="34" charset="0"/>
              <a:buChar char="•"/>
              <a:defRPr/>
            </a:pPr>
            <a:r>
              <a:rPr lang="en-US" sz="2000" b="1" dirty="0">
                <a:latin typeface="Arial" panose="020B0604020202020204" pitchFamily="34" charset="0"/>
                <a:cs typeface="Arial" panose="020B0604020202020204" pitchFamily="34" charset="0"/>
              </a:rPr>
              <a:t>Small occurrences</a:t>
            </a:r>
            <a:r>
              <a:rPr lang="en-US" sz="2000" dirty="0">
                <a:latin typeface="Arial" panose="020B0604020202020204" pitchFamily="34" charset="0"/>
                <a:cs typeface="Arial" panose="020B0604020202020204" pitchFamily="34" charset="0"/>
              </a:rPr>
              <a:t>: common</a:t>
            </a:r>
          </a:p>
          <a:p>
            <a:pPr marL="800100" lvl="1" indent="-342900">
              <a:spcBef>
                <a:spcPct val="20000"/>
              </a:spcBef>
              <a:buFont typeface="Arial" panose="020B0604020202020204" pitchFamily="34" charset="0"/>
              <a:buChar char="•"/>
              <a:defRPr/>
            </a:pPr>
            <a:r>
              <a:rPr lang="en-US" sz="2000" b="1" dirty="0">
                <a:latin typeface="Arial" panose="020B0604020202020204" pitchFamily="34" charset="0"/>
                <a:cs typeface="Arial" panose="020B0604020202020204" pitchFamily="34" charset="0"/>
              </a:rPr>
              <a:t>Large instances</a:t>
            </a:r>
            <a:r>
              <a:rPr lang="en-US" sz="2000" dirty="0">
                <a:latin typeface="Arial" panose="020B0604020202020204" pitchFamily="34" charset="0"/>
                <a:cs typeface="Arial" panose="020B0604020202020204" pitchFamily="34" charset="0"/>
              </a:rPr>
              <a:t>: extremely rare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7932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Power-law distribution</a:t>
            </a:r>
            <a:endParaRPr lang="en-US"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35C14D06-696A-FA86-3532-4E0D8253FB82}"/>
              </a:ext>
            </a:extLst>
          </p:cNvPr>
          <p:cNvSpPr txBox="1">
            <a:spLocks/>
          </p:cNvSpPr>
          <p:nvPr/>
        </p:nvSpPr>
        <p:spPr>
          <a:xfrm>
            <a:off x="322374" y="1991559"/>
            <a:ext cx="3451076" cy="163142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zh-CN" sz="2000" b="1" dirty="0">
                <a:solidFill>
                  <a:srgbClr val="FF0000"/>
                </a:solidFill>
                <a:latin typeface="Arial" panose="020B0604020202020204" pitchFamily="34" charset="0"/>
                <a:cs typeface="Arial" panose="020B0604020202020204" pitchFamily="34" charset="0"/>
              </a:rPr>
              <a:t>Which region will sell </a:t>
            </a:r>
          </a:p>
          <a:p>
            <a:pPr marL="0" indent="0">
              <a:buFont typeface="Arial" pitchFamily="34" charset="0"/>
              <a:buNone/>
            </a:pPr>
            <a:r>
              <a:rPr lang="en-US" altLang="zh-CN" sz="2000" b="1" dirty="0">
                <a:solidFill>
                  <a:srgbClr val="FF0000"/>
                </a:solidFill>
                <a:latin typeface="Arial" panose="020B0604020202020204" pitchFamily="34" charset="0"/>
                <a:cs typeface="Arial" panose="020B0604020202020204" pitchFamily="34" charset="0"/>
              </a:rPr>
              <a:t>more?</a:t>
            </a:r>
          </a:p>
        </p:txBody>
      </p:sp>
      <p:sp>
        <p:nvSpPr>
          <p:cNvPr id="10" name="矩形 6">
            <a:extLst>
              <a:ext uri="{FF2B5EF4-FFF2-40B4-BE49-F238E27FC236}">
                <a16:creationId xmlns:a16="http://schemas.microsoft.com/office/drawing/2014/main" id="{7BE59BD0-B43C-9D43-1289-09A249600E7F}"/>
              </a:ext>
            </a:extLst>
          </p:cNvPr>
          <p:cNvSpPr/>
          <p:nvPr/>
        </p:nvSpPr>
        <p:spPr>
          <a:xfrm>
            <a:off x="1682045" y="5323281"/>
            <a:ext cx="6155368" cy="400110"/>
          </a:xfrm>
          <a:prstGeom prst="rect">
            <a:avLst/>
          </a:prstGeom>
        </p:spPr>
        <p:txBody>
          <a:bodyPr wrap="square">
            <a:spAutoFit/>
          </a:bodyPr>
          <a:lstStyle/>
          <a:p>
            <a:pPr lvl="1"/>
            <a:r>
              <a:rPr lang="en-US" altLang="zh-CN" sz="2000" dirty="0">
                <a:latin typeface="Arial" panose="020B0604020202020204" pitchFamily="34" charset="0"/>
                <a:ea typeface="Open Sans" panose="020B0606030504020204" pitchFamily="34" charset="0"/>
                <a:cs typeface="Arial" panose="020B0604020202020204" pitchFamily="34" charset="0"/>
              </a:rPr>
              <a:t>57% of Amazon’s sales is from the long tail</a:t>
            </a:r>
          </a:p>
        </p:txBody>
      </p:sp>
      <p:pic>
        <p:nvPicPr>
          <p:cNvPr id="4" name="Picture 3" descr="Graphical user interface, text, application&#10;&#10;Description automatically generated">
            <a:extLst>
              <a:ext uri="{FF2B5EF4-FFF2-40B4-BE49-F238E27FC236}">
                <a16:creationId xmlns:a16="http://schemas.microsoft.com/office/drawing/2014/main" id="{FE84D7E5-72CC-0B9B-14C2-3E7D76B3B3D4}"/>
              </a:ext>
            </a:extLst>
          </p:cNvPr>
          <p:cNvPicPr>
            <a:picLocks noChangeAspect="1"/>
          </p:cNvPicPr>
          <p:nvPr/>
        </p:nvPicPr>
        <p:blipFill>
          <a:blip r:embed="rId3"/>
          <a:stretch>
            <a:fillRect/>
          </a:stretch>
        </p:blipFill>
        <p:spPr>
          <a:xfrm>
            <a:off x="4139494" y="1812182"/>
            <a:ext cx="4925483" cy="2557795"/>
          </a:xfrm>
          <a:prstGeom prst="rect">
            <a:avLst/>
          </a:prstGeom>
        </p:spPr>
      </p:pic>
      <p:sp>
        <p:nvSpPr>
          <p:cNvPr id="5" name="TextBox 4">
            <a:extLst>
              <a:ext uri="{FF2B5EF4-FFF2-40B4-BE49-F238E27FC236}">
                <a16:creationId xmlns:a16="http://schemas.microsoft.com/office/drawing/2014/main" id="{ACAA16CF-3F60-81DD-0874-E40AE59E9201}"/>
              </a:ext>
            </a:extLst>
          </p:cNvPr>
          <p:cNvSpPr txBox="1"/>
          <p:nvPr/>
        </p:nvSpPr>
        <p:spPr>
          <a:xfrm rot="16200000">
            <a:off x="2960087" y="2804923"/>
            <a:ext cx="1996059" cy="369332"/>
          </a:xfrm>
          <a:prstGeom prst="rect">
            <a:avLst/>
          </a:prstGeom>
          <a:noFill/>
        </p:spPr>
        <p:txBody>
          <a:bodyPr wrap="none" rtlCol="0">
            <a:spAutoFit/>
          </a:bodyPr>
          <a:lstStyle/>
          <a:p>
            <a:r>
              <a:rPr lang="en-US" dirty="0"/>
              <a:t># People searching </a:t>
            </a:r>
          </a:p>
        </p:txBody>
      </p:sp>
      <p:sp>
        <p:nvSpPr>
          <p:cNvPr id="11" name="Oval 10">
            <a:extLst>
              <a:ext uri="{FF2B5EF4-FFF2-40B4-BE49-F238E27FC236}">
                <a16:creationId xmlns:a16="http://schemas.microsoft.com/office/drawing/2014/main" id="{FAAD93DA-745D-64FE-A5D9-A30EF392BB28}"/>
              </a:ext>
            </a:extLst>
          </p:cNvPr>
          <p:cNvSpPr/>
          <p:nvPr/>
        </p:nvSpPr>
        <p:spPr>
          <a:xfrm>
            <a:off x="3958116" y="1575456"/>
            <a:ext cx="1964267" cy="15767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D51CA3A-2065-8B26-FB22-4DF46651F4F6}"/>
              </a:ext>
            </a:extLst>
          </p:cNvPr>
          <p:cNvSpPr/>
          <p:nvPr/>
        </p:nvSpPr>
        <p:spPr>
          <a:xfrm>
            <a:off x="6471892" y="2939937"/>
            <a:ext cx="1964267" cy="15767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6CA1549-9DDF-2A81-1FDB-645CBF4428B0}"/>
              </a:ext>
            </a:extLst>
          </p:cNvPr>
          <p:cNvSpPr txBox="1"/>
          <p:nvPr/>
        </p:nvSpPr>
        <p:spPr>
          <a:xfrm>
            <a:off x="5226199" y="4315897"/>
            <a:ext cx="1941878" cy="369332"/>
          </a:xfrm>
          <a:prstGeom prst="rect">
            <a:avLst/>
          </a:prstGeom>
          <a:noFill/>
        </p:spPr>
        <p:txBody>
          <a:bodyPr wrap="none" rtlCol="0">
            <a:spAutoFit/>
          </a:bodyPr>
          <a:lstStyle/>
          <a:p>
            <a:r>
              <a:rPr lang="en-US" dirty="0"/>
              <a:t>Detail of the query</a:t>
            </a:r>
          </a:p>
        </p:txBody>
      </p:sp>
    </p:spTree>
    <p:extLst>
      <p:ext uri="{BB962C8B-B14F-4D97-AF65-F5344CB8AC3E}">
        <p14:creationId xmlns:p14="http://schemas.microsoft.com/office/powerpoint/2010/main" val="231435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ea typeface="ＭＳ Ｐゴシック" panose="020B0600070205080204" pitchFamily="34" charset="-128"/>
              </a:rPr>
              <a:t>Scale-Free Networks</a:t>
            </a:r>
            <a:endParaRPr lang="en-US" dirty="0"/>
          </a:p>
        </p:txBody>
      </p:sp>
      <p:pic>
        <p:nvPicPr>
          <p:cNvPr id="3" name="Picture 2">
            <a:extLst>
              <a:ext uri="{FF2B5EF4-FFF2-40B4-BE49-F238E27FC236}">
                <a16:creationId xmlns:a16="http://schemas.microsoft.com/office/drawing/2014/main" id="{3AC4CAA2-681B-FBF0-1E80-0D8BBBC4CDC6}"/>
              </a:ext>
            </a:extLst>
          </p:cNvPr>
          <p:cNvPicPr>
            <a:picLocks noChangeAspect="1"/>
          </p:cNvPicPr>
          <p:nvPr/>
        </p:nvPicPr>
        <p:blipFill>
          <a:blip r:embed="rId3"/>
          <a:stretch>
            <a:fillRect/>
          </a:stretch>
        </p:blipFill>
        <p:spPr>
          <a:xfrm>
            <a:off x="914400" y="838200"/>
            <a:ext cx="7153275" cy="5910428"/>
          </a:xfrm>
          <a:prstGeom prst="rect">
            <a:avLst/>
          </a:prstGeom>
        </p:spPr>
      </p:pic>
      <p:sp>
        <p:nvSpPr>
          <p:cNvPr id="6" name="TextBox 5">
            <a:extLst>
              <a:ext uri="{FF2B5EF4-FFF2-40B4-BE49-F238E27FC236}">
                <a16:creationId xmlns:a16="http://schemas.microsoft.com/office/drawing/2014/main" id="{81281B6E-4285-755A-2618-9F1C6A6B77A6}"/>
              </a:ext>
            </a:extLst>
          </p:cNvPr>
          <p:cNvSpPr txBox="1"/>
          <p:nvPr/>
        </p:nvSpPr>
        <p:spPr>
          <a:xfrm>
            <a:off x="167259" y="4570249"/>
            <a:ext cx="1633781" cy="646331"/>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What do you </a:t>
            </a:r>
          </a:p>
          <a:p>
            <a:r>
              <a:rPr lang="en-US" b="1" dirty="0">
                <a:solidFill>
                  <a:srgbClr val="FF0000"/>
                </a:solidFill>
                <a:latin typeface="Arial" panose="020B0604020202020204" pitchFamily="34" charset="0"/>
                <a:cs typeface="Arial" panose="020B0604020202020204" pitchFamily="34" charset="0"/>
              </a:rPr>
              <a:t>notice?</a:t>
            </a:r>
          </a:p>
        </p:txBody>
      </p:sp>
    </p:spTree>
    <p:extLst>
      <p:ext uri="{BB962C8B-B14F-4D97-AF65-F5344CB8AC3E}">
        <p14:creationId xmlns:p14="http://schemas.microsoft.com/office/powerpoint/2010/main" val="364062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Power-law distribution</a:t>
            </a:r>
            <a:endParaRPr lang="en-US" dirty="0">
              <a:latin typeface="Arial" panose="020B0604020202020204" pitchFamily="34" charset="0"/>
              <a:cs typeface="Arial" panose="020B0604020202020204" pitchFamily="34" charset="0"/>
            </a:endParaRPr>
          </a:p>
        </p:txBody>
      </p:sp>
      <p:sp>
        <p:nvSpPr>
          <p:cNvPr id="5" name="Content Placeholder 3">
            <a:extLst>
              <a:ext uri="{FF2B5EF4-FFF2-40B4-BE49-F238E27FC236}">
                <a16:creationId xmlns:a16="http://schemas.microsoft.com/office/drawing/2014/main" id="{FE5EB1E2-2076-2C6D-E67E-E0EA9B124DE1}"/>
              </a:ext>
            </a:extLst>
          </p:cNvPr>
          <p:cNvSpPr>
            <a:spLocks noGrp="1"/>
          </p:cNvSpPr>
          <p:nvPr>
            <p:ph idx="1"/>
          </p:nvPr>
        </p:nvSpPr>
        <p:spPr>
          <a:xfrm>
            <a:off x="457200" y="1066800"/>
            <a:ext cx="8229600" cy="5318760"/>
          </a:xfrm>
        </p:spPr>
        <p:txBody>
          <a:bodyPr>
            <a:normAutofit/>
          </a:bodyPr>
          <a:lstStyle/>
          <a:p>
            <a:pPr marL="0" indent="0">
              <a:buNone/>
            </a:pPr>
            <a:r>
              <a:rPr lang="en-US" sz="2000" dirty="0">
                <a:latin typeface="Arial" panose="020B0604020202020204" pitchFamily="34" charset="0"/>
                <a:cs typeface="Arial" panose="020B0604020202020204" pitchFamily="34" charset="0"/>
              </a:rPr>
              <a:t>Networks with a power-law degree distribution are called </a:t>
            </a:r>
            <a:r>
              <a:rPr lang="en-US" sz="2000" b="1" dirty="0">
                <a:solidFill>
                  <a:srgbClr val="FF0000"/>
                </a:solidFill>
                <a:latin typeface="Arial" panose="020B0604020202020204" pitchFamily="34" charset="0"/>
                <a:cs typeface="Arial" panose="020B0604020202020204" pitchFamily="34" charset="0"/>
              </a:rPr>
              <a:t>Scale-Free</a:t>
            </a:r>
            <a:r>
              <a:rPr lang="en-US" sz="2000" dirty="0">
                <a:latin typeface="Arial" panose="020B0604020202020204" pitchFamily="34" charset="0"/>
                <a:cs typeface="Arial" panose="020B0604020202020204" pitchFamily="34" charset="0"/>
              </a:rPr>
              <a:t> networks</a:t>
            </a:r>
          </a:p>
        </p:txBody>
      </p:sp>
      <p:grpSp>
        <p:nvGrpSpPr>
          <p:cNvPr id="18" name="Group 17">
            <a:extLst>
              <a:ext uri="{FF2B5EF4-FFF2-40B4-BE49-F238E27FC236}">
                <a16:creationId xmlns:a16="http://schemas.microsoft.com/office/drawing/2014/main" id="{4082AD0D-3D49-5C4E-ECE9-D98A34644BA3}"/>
              </a:ext>
            </a:extLst>
          </p:cNvPr>
          <p:cNvGrpSpPr>
            <a:grpSpLocks/>
          </p:cNvGrpSpPr>
          <p:nvPr/>
        </p:nvGrpSpPr>
        <p:grpSpPr bwMode="auto">
          <a:xfrm>
            <a:off x="684246" y="1884784"/>
            <a:ext cx="7414727" cy="4439816"/>
            <a:chOff x="236538" y="609600"/>
            <a:chExt cx="9085262" cy="6248400"/>
          </a:xfrm>
        </p:grpSpPr>
        <p:pic>
          <p:nvPicPr>
            <p:cNvPr id="19" name="Picture 4">
              <a:extLst>
                <a:ext uri="{FF2B5EF4-FFF2-40B4-BE49-F238E27FC236}">
                  <a16:creationId xmlns:a16="http://schemas.microsoft.com/office/drawing/2014/main" id="{8807ED8B-9704-193C-4E17-87775AC2D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609600"/>
              <a:ext cx="8907462"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nvGrpSpPr>
            <p:cNvPr id="20" name="Group 16">
              <a:extLst>
                <a:ext uri="{FF2B5EF4-FFF2-40B4-BE49-F238E27FC236}">
                  <a16:creationId xmlns:a16="http://schemas.microsoft.com/office/drawing/2014/main" id="{DE9538D8-6747-7FEF-87FB-1462B6A72AFE}"/>
                </a:ext>
              </a:extLst>
            </p:cNvPr>
            <p:cNvGrpSpPr>
              <a:grpSpLocks/>
            </p:cNvGrpSpPr>
            <p:nvPr/>
          </p:nvGrpSpPr>
          <p:grpSpPr bwMode="auto">
            <a:xfrm>
              <a:off x="762000" y="3167063"/>
              <a:ext cx="8559800" cy="3690937"/>
              <a:chOff x="762000" y="3167063"/>
              <a:chExt cx="8559800" cy="3690937"/>
            </a:xfrm>
          </p:grpSpPr>
          <p:sp>
            <p:nvSpPr>
              <p:cNvPr id="21" name="Text Box 6">
                <a:extLst>
                  <a:ext uri="{FF2B5EF4-FFF2-40B4-BE49-F238E27FC236}">
                    <a16:creationId xmlns:a16="http://schemas.microsoft.com/office/drawing/2014/main" id="{A55F8AD7-A113-C7F0-7454-90F6F29B6788}"/>
                  </a:ext>
                </a:extLst>
              </p:cNvPr>
              <p:cNvSpPr txBox="1">
                <a:spLocks noChangeArrowheads="1"/>
              </p:cNvSpPr>
              <p:nvPr/>
            </p:nvSpPr>
            <p:spPr bwMode="auto">
              <a:xfrm>
                <a:off x="1143000" y="3408363"/>
                <a:ext cx="1231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latin typeface="Times New Roman" panose="02020603050405020304" pitchFamily="18" charset="0"/>
                  </a:rPr>
                  <a:t>Moby Dick</a:t>
                </a:r>
              </a:p>
            </p:txBody>
          </p:sp>
          <p:sp>
            <p:nvSpPr>
              <p:cNvPr id="22" name="Text Box 7">
                <a:extLst>
                  <a:ext uri="{FF2B5EF4-FFF2-40B4-BE49-F238E27FC236}">
                    <a16:creationId xmlns:a16="http://schemas.microsoft.com/office/drawing/2014/main" id="{C384A10B-24FE-1931-FD5D-E859F5266E7B}"/>
                  </a:ext>
                </a:extLst>
              </p:cNvPr>
              <p:cNvSpPr txBox="1">
                <a:spLocks noChangeArrowheads="1"/>
              </p:cNvSpPr>
              <p:nvPr/>
            </p:nvSpPr>
            <p:spPr bwMode="auto">
              <a:xfrm>
                <a:off x="3274517" y="3386667"/>
                <a:ext cx="272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latin typeface="Times New Roman" panose="02020603050405020304" pitchFamily="18" charset="0"/>
                  </a:rPr>
                  <a:t>scientific papers 1981-1997</a:t>
                </a:r>
              </a:p>
            </p:txBody>
          </p:sp>
          <p:sp>
            <p:nvSpPr>
              <p:cNvPr id="23" name="Text Box 8">
                <a:extLst>
                  <a:ext uri="{FF2B5EF4-FFF2-40B4-BE49-F238E27FC236}">
                    <a16:creationId xmlns:a16="http://schemas.microsoft.com/office/drawing/2014/main" id="{7BCAD607-5CB7-81E4-80A2-0B853CABAFE9}"/>
                  </a:ext>
                </a:extLst>
              </p:cNvPr>
              <p:cNvSpPr txBox="1">
                <a:spLocks noChangeArrowheads="1"/>
              </p:cNvSpPr>
              <p:nvPr/>
            </p:nvSpPr>
            <p:spPr bwMode="auto">
              <a:xfrm>
                <a:off x="6394450" y="3352800"/>
                <a:ext cx="2749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latin typeface="Times New Roman" panose="02020603050405020304" pitchFamily="18" charset="0"/>
                  </a:rPr>
                  <a:t>AOL users visiting sites ‘97</a:t>
                </a:r>
              </a:p>
            </p:txBody>
          </p:sp>
          <p:sp>
            <p:nvSpPr>
              <p:cNvPr id="24" name="Text Box 9">
                <a:extLst>
                  <a:ext uri="{FF2B5EF4-FFF2-40B4-BE49-F238E27FC236}">
                    <a16:creationId xmlns:a16="http://schemas.microsoft.com/office/drawing/2014/main" id="{A79657E0-8FE8-AD92-30A0-D20690DA60B7}"/>
                  </a:ext>
                </a:extLst>
              </p:cNvPr>
              <p:cNvSpPr txBox="1">
                <a:spLocks noChangeArrowheads="1"/>
              </p:cNvSpPr>
              <p:nvPr/>
            </p:nvSpPr>
            <p:spPr bwMode="auto">
              <a:xfrm>
                <a:off x="762000" y="6491288"/>
                <a:ext cx="218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latin typeface="Times New Roman" panose="02020603050405020304" pitchFamily="18" charset="0"/>
                  </a:rPr>
                  <a:t>bestsellers 1895-1965</a:t>
                </a:r>
              </a:p>
            </p:txBody>
          </p:sp>
          <p:sp>
            <p:nvSpPr>
              <p:cNvPr id="25" name="Text Box 10">
                <a:extLst>
                  <a:ext uri="{FF2B5EF4-FFF2-40B4-BE49-F238E27FC236}">
                    <a16:creationId xmlns:a16="http://schemas.microsoft.com/office/drawing/2014/main" id="{CEB8B73D-05A6-691D-1189-CE14AFA8852B}"/>
                  </a:ext>
                </a:extLst>
              </p:cNvPr>
              <p:cNvSpPr txBox="1">
                <a:spLocks noChangeArrowheads="1"/>
              </p:cNvSpPr>
              <p:nvPr/>
            </p:nvSpPr>
            <p:spPr bwMode="auto">
              <a:xfrm>
                <a:off x="3429000" y="6491288"/>
                <a:ext cx="2635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latin typeface="Times New Roman" panose="02020603050405020304" pitchFamily="18" charset="0"/>
                  </a:rPr>
                  <a:t>AT&amp;T customers on 1 day</a:t>
                </a:r>
              </a:p>
            </p:txBody>
          </p:sp>
          <p:sp>
            <p:nvSpPr>
              <p:cNvPr id="26" name="Text Box 11">
                <a:extLst>
                  <a:ext uri="{FF2B5EF4-FFF2-40B4-BE49-F238E27FC236}">
                    <a16:creationId xmlns:a16="http://schemas.microsoft.com/office/drawing/2014/main" id="{70926DB8-43D6-BADF-A6B8-07569B509EA6}"/>
                  </a:ext>
                </a:extLst>
              </p:cNvPr>
              <p:cNvSpPr txBox="1">
                <a:spLocks noChangeArrowheads="1"/>
              </p:cNvSpPr>
              <p:nvPr/>
            </p:nvSpPr>
            <p:spPr bwMode="auto">
              <a:xfrm>
                <a:off x="6629400" y="6491288"/>
                <a:ext cx="269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a:latin typeface="Times New Roman" panose="02020603050405020304" pitchFamily="18" charset="0"/>
                  </a:rPr>
                  <a:t>California 1910-1992</a:t>
                </a:r>
              </a:p>
            </p:txBody>
          </p:sp>
          <p:sp>
            <p:nvSpPr>
              <p:cNvPr id="27" name="Rectangle 12">
                <a:extLst>
                  <a:ext uri="{FF2B5EF4-FFF2-40B4-BE49-F238E27FC236}">
                    <a16:creationId xmlns:a16="http://schemas.microsoft.com/office/drawing/2014/main" id="{CA824DCC-0AF8-1665-0F5D-000DAFA6BE1D}"/>
                  </a:ext>
                </a:extLst>
              </p:cNvPr>
              <p:cNvSpPr>
                <a:spLocks noChangeArrowheads="1"/>
              </p:cNvSpPr>
              <p:nvPr/>
            </p:nvSpPr>
            <p:spPr bwMode="auto">
              <a:xfrm>
                <a:off x="990600" y="3190875"/>
                <a:ext cx="1598613" cy="2571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8" name="Rectangle 13">
                <a:extLst>
                  <a:ext uri="{FF2B5EF4-FFF2-40B4-BE49-F238E27FC236}">
                    <a16:creationId xmlns:a16="http://schemas.microsoft.com/office/drawing/2014/main" id="{752C609A-0DAA-3FF6-0A9A-80178D83EA96}"/>
                  </a:ext>
                </a:extLst>
              </p:cNvPr>
              <p:cNvSpPr>
                <a:spLocks noChangeArrowheads="1"/>
              </p:cNvSpPr>
              <p:nvPr/>
            </p:nvSpPr>
            <p:spPr bwMode="auto">
              <a:xfrm>
                <a:off x="3930650" y="3167063"/>
                <a:ext cx="1598613" cy="2571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29" name="Rectangle 14">
                <a:extLst>
                  <a:ext uri="{FF2B5EF4-FFF2-40B4-BE49-F238E27FC236}">
                    <a16:creationId xmlns:a16="http://schemas.microsoft.com/office/drawing/2014/main" id="{D46240BB-EBD4-C619-9B01-DD8C7C9F8372}"/>
                  </a:ext>
                </a:extLst>
              </p:cNvPr>
              <p:cNvSpPr>
                <a:spLocks noChangeArrowheads="1"/>
              </p:cNvSpPr>
              <p:nvPr/>
            </p:nvSpPr>
            <p:spPr bwMode="auto">
              <a:xfrm>
                <a:off x="6926263" y="3176588"/>
                <a:ext cx="1598612" cy="2571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0" name="Rectangle 15">
                <a:extLst>
                  <a:ext uri="{FF2B5EF4-FFF2-40B4-BE49-F238E27FC236}">
                    <a16:creationId xmlns:a16="http://schemas.microsoft.com/office/drawing/2014/main" id="{86858118-9EB1-BC49-9477-50641BCBC68B}"/>
                  </a:ext>
                </a:extLst>
              </p:cNvPr>
              <p:cNvSpPr>
                <a:spLocks noChangeArrowheads="1"/>
              </p:cNvSpPr>
              <p:nvPr/>
            </p:nvSpPr>
            <p:spPr bwMode="auto">
              <a:xfrm>
                <a:off x="990600" y="6172200"/>
                <a:ext cx="1598613" cy="2571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1" name="Rectangle 16">
                <a:extLst>
                  <a:ext uri="{FF2B5EF4-FFF2-40B4-BE49-F238E27FC236}">
                    <a16:creationId xmlns:a16="http://schemas.microsoft.com/office/drawing/2014/main" id="{D176E6A8-4142-EF02-97D2-4153BEE2E945}"/>
                  </a:ext>
                </a:extLst>
              </p:cNvPr>
              <p:cNvSpPr>
                <a:spLocks noChangeArrowheads="1"/>
              </p:cNvSpPr>
              <p:nvPr/>
            </p:nvSpPr>
            <p:spPr bwMode="auto">
              <a:xfrm>
                <a:off x="3657600" y="6172200"/>
                <a:ext cx="2286000" cy="2571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sp>
            <p:nvSpPr>
              <p:cNvPr id="32" name="Rectangle 17">
                <a:extLst>
                  <a:ext uri="{FF2B5EF4-FFF2-40B4-BE49-F238E27FC236}">
                    <a16:creationId xmlns:a16="http://schemas.microsoft.com/office/drawing/2014/main" id="{58591357-B59E-53D8-F8A1-028A6885DBBC}"/>
                  </a:ext>
                </a:extLst>
              </p:cNvPr>
              <p:cNvSpPr>
                <a:spLocks noChangeArrowheads="1"/>
              </p:cNvSpPr>
              <p:nvPr/>
            </p:nvSpPr>
            <p:spPr bwMode="auto">
              <a:xfrm>
                <a:off x="6553200" y="6172200"/>
                <a:ext cx="2286000" cy="2571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endParaRPr lang="en-US" altLang="en-US" sz="1800"/>
              </a:p>
            </p:txBody>
          </p:sp>
        </p:grpSp>
      </p:grpSp>
      <p:sp>
        <p:nvSpPr>
          <p:cNvPr id="33" name="Rectangle 14">
            <a:extLst>
              <a:ext uri="{FF2B5EF4-FFF2-40B4-BE49-F238E27FC236}">
                <a16:creationId xmlns:a16="http://schemas.microsoft.com/office/drawing/2014/main" id="{2A3E9EBC-FB89-2B6B-691C-C89F5EAED2C8}"/>
              </a:ext>
            </a:extLst>
          </p:cNvPr>
          <p:cNvSpPr>
            <a:spLocks noChangeArrowheads="1"/>
          </p:cNvSpPr>
          <p:nvPr/>
        </p:nvSpPr>
        <p:spPr bwMode="auto">
          <a:xfrm>
            <a:off x="381000" y="6445866"/>
            <a:ext cx="78228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buClrTx/>
              <a:buSzTx/>
              <a:buFont typeface="Wingdings" panose="05000000000000000000" pitchFamily="2" charset="2"/>
              <a:buNone/>
            </a:pPr>
            <a:r>
              <a:rPr lang="en-US" altLang="en-US" sz="1200" b="1"/>
              <a:t>Source: MEJ Newman, ’Power laws, Pareto distributions and Zipf’s law’</a:t>
            </a:r>
          </a:p>
        </p:txBody>
      </p:sp>
    </p:spTree>
    <p:extLst>
      <p:ext uri="{BB962C8B-B14F-4D97-AF65-F5344CB8AC3E}">
        <p14:creationId xmlns:p14="http://schemas.microsoft.com/office/powerpoint/2010/main" val="2111949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58A3B9-625B-4CEC-3E93-41BF8838036C}"/>
              </a:ext>
            </a:extLst>
          </p:cNvPr>
          <p:cNvSpPr txBox="1">
            <a:spLocks/>
          </p:cNvSpPr>
          <p:nvPr/>
        </p:nvSpPr>
        <p:spPr>
          <a:xfrm>
            <a:off x="1981200" y="3886200"/>
            <a:ext cx="6858000" cy="2438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3200" dirty="0">
                <a:latin typeface="Arial" panose="020B0604020202020204" pitchFamily="34" charset="0"/>
                <a:cs typeface="Arial" panose="020B0604020202020204" pitchFamily="34" charset="0"/>
              </a:rPr>
              <a:t>Regular graphs</a:t>
            </a:r>
          </a:p>
          <a:p>
            <a:pPr marL="0" indent="0" algn="r">
              <a:buFont typeface="Arial" panose="020B0604020202020204" pitchFamily="34" charset="0"/>
              <a:buNone/>
            </a:pPr>
            <a:r>
              <a:rPr lang="en-US" sz="3200" b="1" dirty="0">
                <a:solidFill>
                  <a:srgbClr val="FF0000"/>
                </a:solidFill>
                <a:latin typeface="Arial" panose="020B0604020202020204" pitchFamily="34" charset="0"/>
                <a:cs typeface="Arial" panose="020B0604020202020204" pitchFamily="34" charset="0"/>
              </a:rPr>
              <a:t>Random graphs</a:t>
            </a:r>
          </a:p>
          <a:p>
            <a:pPr marL="0" indent="0" algn="r">
              <a:buFont typeface="Arial" panose="020B0604020202020204" pitchFamily="34" charset="0"/>
              <a:buNone/>
            </a:pPr>
            <a:r>
              <a:rPr lang="en-US" sz="3200" dirty="0">
                <a:latin typeface="Arial" panose="020B0604020202020204" pitchFamily="34" charset="0"/>
                <a:cs typeface="Arial" panose="020B0604020202020204" pitchFamily="34" charset="0"/>
              </a:rPr>
              <a:t>Small-World Model</a:t>
            </a:r>
          </a:p>
          <a:p>
            <a:pPr marL="0" indent="0" algn="r">
              <a:buFont typeface="Arial" panose="020B0604020202020204" pitchFamily="34" charset="0"/>
              <a:buNone/>
            </a:pPr>
            <a:r>
              <a:rPr lang="en-US" sz="3200" dirty="0">
                <a:latin typeface="Arial" panose="020B0604020202020204" pitchFamily="34" charset="0"/>
                <a:cs typeface="Arial" panose="020B0604020202020204" pitchFamily="34" charset="0"/>
              </a:rPr>
              <a:t>Preferential Attachment</a:t>
            </a:r>
          </a:p>
        </p:txBody>
      </p:sp>
      <p:sp>
        <p:nvSpPr>
          <p:cNvPr id="3" name="Title 2">
            <a:extLst>
              <a:ext uri="{FF2B5EF4-FFF2-40B4-BE49-F238E27FC236}">
                <a16:creationId xmlns:a16="http://schemas.microsoft.com/office/drawing/2014/main" id="{26F4106E-5FF7-331B-5A03-40629490A7EF}"/>
              </a:ext>
            </a:extLst>
          </p:cNvPr>
          <p:cNvSpPr txBox="1">
            <a:spLocks/>
          </p:cNvSpPr>
          <p:nvPr/>
        </p:nvSpPr>
        <p:spPr>
          <a:xfrm>
            <a:off x="381000" y="934720"/>
            <a:ext cx="8458200" cy="2895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rial" panose="020B0604020202020204" pitchFamily="34" charset="0"/>
                <a:cs typeface="Arial" panose="020B0604020202020204" pitchFamily="34" charset="0"/>
              </a:rPr>
              <a:t>Network Models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54109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Power-law distribution</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2ED807B-96BB-26D4-04DB-43FAD8201D27}"/>
              </a:ext>
            </a:extLst>
          </p:cNvPr>
          <p:cNvSpPr txBox="1"/>
          <p:nvPr/>
        </p:nvSpPr>
        <p:spPr>
          <a:xfrm>
            <a:off x="4023360" y="3059668"/>
            <a:ext cx="1208985"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Hubs</a:t>
            </a:r>
          </a:p>
        </p:txBody>
      </p:sp>
    </p:spTree>
    <p:extLst>
      <p:ext uri="{BB962C8B-B14F-4D97-AF65-F5344CB8AC3E}">
        <p14:creationId xmlns:p14="http://schemas.microsoft.com/office/powerpoint/2010/main" val="32004873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Power-law distribution</a:t>
            </a:r>
            <a:endParaRPr lang="en-US" dirty="0">
              <a:latin typeface="Arial" panose="020B0604020202020204" pitchFamily="34" charset="0"/>
              <a:cs typeface="Arial" panose="020B0604020202020204" pitchFamily="34" charset="0"/>
            </a:endParaRPr>
          </a:p>
        </p:txBody>
      </p:sp>
      <p:pic>
        <p:nvPicPr>
          <p:cNvPr id="3" name="Picture 4">
            <a:extLst>
              <a:ext uri="{FF2B5EF4-FFF2-40B4-BE49-F238E27FC236}">
                <a16:creationId xmlns:a16="http://schemas.microsoft.com/office/drawing/2014/main" id="{A28218A2-40FB-A6F8-42CB-CEA578BF7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1695450"/>
            <a:ext cx="709612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4" name="Picture 6">
            <a:extLst>
              <a:ext uri="{FF2B5EF4-FFF2-40B4-BE49-F238E27FC236}">
                <a16:creationId xmlns:a16="http://schemas.microsoft.com/office/drawing/2014/main" id="{4FD6DBAA-DCD8-B2D2-EC6D-87A54A5DB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038600"/>
            <a:ext cx="34861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Tree>
    <p:extLst>
      <p:ext uri="{BB962C8B-B14F-4D97-AF65-F5344CB8AC3E}">
        <p14:creationId xmlns:p14="http://schemas.microsoft.com/office/powerpoint/2010/main" val="21223978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pPr>
              <a:spcBef>
                <a:spcPct val="20000"/>
              </a:spcBef>
            </a:pPr>
            <a:r>
              <a:rPr lang="en-US" sz="2800" b="1" dirty="0">
                <a:solidFill>
                  <a:schemeClr val="bg1"/>
                </a:solidFill>
                <a:latin typeface="Arial" panose="020B0604020202020204" pitchFamily="34" charset="0"/>
                <a:ea typeface="Helvetica" pitchFamily="-111" charset="0"/>
                <a:cs typeface="Arial" panose="020B0604020202020204" pitchFamily="34" charset="0"/>
              </a:rPr>
              <a:t>Discrete vs. Continuum formalism</a:t>
            </a:r>
          </a:p>
        </p:txBody>
      </p:sp>
      <p:sp>
        <p:nvSpPr>
          <p:cNvPr id="3" name="TextBox 3">
            <a:extLst>
              <a:ext uri="{FF2B5EF4-FFF2-40B4-BE49-F238E27FC236}">
                <a16:creationId xmlns:a16="http://schemas.microsoft.com/office/drawing/2014/main" id="{D9B15B88-7B7D-7576-9B4E-43036AECC161}"/>
              </a:ext>
            </a:extLst>
          </p:cNvPr>
          <p:cNvSpPr txBox="1">
            <a:spLocks noChangeArrowheads="1"/>
          </p:cNvSpPr>
          <p:nvPr/>
        </p:nvSpPr>
        <p:spPr bwMode="auto">
          <a:xfrm>
            <a:off x="6148388" y="59721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Property</a:t>
            </a:r>
            <a:endParaRPr lang="en-US" sz="600" i="1" dirty="0">
              <a:solidFill>
                <a:srgbClr val="BFBFBF"/>
              </a:solidFill>
              <a:latin typeface="Helvetica" pitchFamily="-111" charset="0"/>
              <a:ea typeface="Helvetica" pitchFamily="-111" charset="0"/>
              <a:cs typeface="Helvetica" pitchFamily="-111" charset="0"/>
            </a:endParaRPr>
          </a:p>
        </p:txBody>
      </p:sp>
      <p:sp>
        <p:nvSpPr>
          <p:cNvPr id="11" name="Rectangle 10">
            <a:extLst>
              <a:ext uri="{FF2B5EF4-FFF2-40B4-BE49-F238E27FC236}">
                <a16:creationId xmlns:a16="http://schemas.microsoft.com/office/drawing/2014/main" id="{6C975FBC-04E7-BF83-448D-A5778D8F8138}"/>
              </a:ext>
            </a:extLst>
          </p:cNvPr>
          <p:cNvSpPr/>
          <p:nvPr/>
        </p:nvSpPr>
        <p:spPr>
          <a:xfrm>
            <a:off x="233044" y="1254878"/>
            <a:ext cx="4257392" cy="1107996"/>
          </a:xfrm>
          <a:prstGeom prst="rect">
            <a:avLst/>
          </a:prstGeom>
        </p:spPr>
        <p:txBody>
          <a:bodyPr wrap="square">
            <a:spAutoFit/>
          </a:bodyPr>
          <a:lstStyle/>
          <a:p>
            <a:pPr algn="r"/>
            <a:r>
              <a:rPr lang="en-US" b="1" dirty="0"/>
              <a:t>Discrete Formalism </a:t>
            </a:r>
          </a:p>
          <a:p>
            <a:pPr algn="r"/>
            <a:r>
              <a:rPr lang="en-US" sz="1600" dirty="0"/>
              <a:t>As node degrees are always positive integers, the discrete formalism captures the probability  that a node has exactly  </a:t>
            </a:r>
            <a:r>
              <a:rPr lang="en-US" sz="1600" dirty="0" err="1"/>
              <a:t>k</a:t>
            </a:r>
            <a:r>
              <a:rPr lang="en-US" sz="1600" dirty="0"/>
              <a:t> links:</a:t>
            </a:r>
          </a:p>
        </p:txBody>
      </p:sp>
      <p:pic>
        <p:nvPicPr>
          <p:cNvPr id="12" name="Picture 11">
            <a:extLst>
              <a:ext uri="{FF2B5EF4-FFF2-40B4-BE49-F238E27FC236}">
                <a16:creationId xmlns:a16="http://schemas.microsoft.com/office/drawing/2014/main" id="{47060DE4-1E8A-3B28-5EFD-18289F854868}"/>
              </a:ext>
            </a:extLst>
          </p:cNvPr>
          <p:cNvPicPr>
            <a:picLocks noChangeAspect="1"/>
          </p:cNvPicPr>
          <p:nvPr/>
        </p:nvPicPr>
        <p:blipFill>
          <a:blip r:embed="rId3"/>
          <a:stretch>
            <a:fillRect/>
          </a:stretch>
        </p:blipFill>
        <p:spPr>
          <a:xfrm>
            <a:off x="3215737" y="2496224"/>
            <a:ext cx="990600" cy="266700"/>
          </a:xfrm>
          <a:prstGeom prst="rect">
            <a:avLst/>
          </a:prstGeom>
        </p:spPr>
      </p:pic>
      <p:pic>
        <p:nvPicPr>
          <p:cNvPr id="13" name="Picture 12">
            <a:extLst>
              <a:ext uri="{FF2B5EF4-FFF2-40B4-BE49-F238E27FC236}">
                <a16:creationId xmlns:a16="http://schemas.microsoft.com/office/drawing/2014/main" id="{773293BF-48A9-4A1A-348C-32BBF810F665}"/>
              </a:ext>
            </a:extLst>
          </p:cNvPr>
          <p:cNvPicPr>
            <a:picLocks noChangeAspect="1"/>
          </p:cNvPicPr>
          <p:nvPr/>
        </p:nvPicPr>
        <p:blipFill>
          <a:blip r:embed="rId4"/>
          <a:stretch>
            <a:fillRect/>
          </a:stretch>
        </p:blipFill>
        <p:spPr>
          <a:xfrm>
            <a:off x="3208962" y="2857500"/>
            <a:ext cx="990600" cy="571500"/>
          </a:xfrm>
          <a:prstGeom prst="rect">
            <a:avLst/>
          </a:prstGeom>
        </p:spPr>
      </p:pic>
      <p:pic>
        <p:nvPicPr>
          <p:cNvPr id="14" name="Picture 13">
            <a:extLst>
              <a:ext uri="{FF2B5EF4-FFF2-40B4-BE49-F238E27FC236}">
                <a16:creationId xmlns:a16="http://schemas.microsoft.com/office/drawing/2014/main" id="{C138D26C-9EB8-5E18-0480-7FC8D306BE93}"/>
              </a:ext>
            </a:extLst>
          </p:cNvPr>
          <p:cNvPicPr>
            <a:picLocks noChangeAspect="1"/>
          </p:cNvPicPr>
          <p:nvPr/>
        </p:nvPicPr>
        <p:blipFill>
          <a:blip r:embed="rId5"/>
          <a:stretch>
            <a:fillRect/>
          </a:stretch>
        </p:blipFill>
        <p:spPr>
          <a:xfrm>
            <a:off x="1038533" y="3778250"/>
            <a:ext cx="1104900" cy="571500"/>
          </a:xfrm>
          <a:prstGeom prst="rect">
            <a:avLst/>
          </a:prstGeom>
        </p:spPr>
      </p:pic>
      <p:pic>
        <p:nvPicPr>
          <p:cNvPr id="15" name="Picture 14">
            <a:extLst>
              <a:ext uri="{FF2B5EF4-FFF2-40B4-BE49-F238E27FC236}">
                <a16:creationId xmlns:a16="http://schemas.microsoft.com/office/drawing/2014/main" id="{A770BA77-ABEC-8A0B-B742-B6109197F0A9}"/>
              </a:ext>
            </a:extLst>
          </p:cNvPr>
          <p:cNvPicPr>
            <a:picLocks noChangeAspect="1"/>
          </p:cNvPicPr>
          <p:nvPr/>
        </p:nvPicPr>
        <p:blipFill>
          <a:blip r:embed="rId6"/>
          <a:stretch>
            <a:fillRect/>
          </a:stretch>
        </p:blipFill>
        <p:spPr>
          <a:xfrm>
            <a:off x="2563482" y="3778250"/>
            <a:ext cx="1752600" cy="850900"/>
          </a:xfrm>
          <a:prstGeom prst="rect">
            <a:avLst/>
          </a:prstGeom>
        </p:spPr>
      </p:pic>
      <p:pic>
        <p:nvPicPr>
          <p:cNvPr id="16" name="Picture 15">
            <a:extLst>
              <a:ext uri="{FF2B5EF4-FFF2-40B4-BE49-F238E27FC236}">
                <a16:creationId xmlns:a16="http://schemas.microsoft.com/office/drawing/2014/main" id="{D733BDBA-2618-CE5A-AA46-CEB877601154}"/>
              </a:ext>
            </a:extLst>
          </p:cNvPr>
          <p:cNvPicPr>
            <a:picLocks noChangeAspect="1"/>
          </p:cNvPicPr>
          <p:nvPr/>
        </p:nvPicPr>
        <p:blipFill>
          <a:blip r:embed="rId7"/>
          <a:stretch>
            <a:fillRect/>
          </a:stretch>
        </p:blipFill>
        <p:spPr>
          <a:xfrm>
            <a:off x="3380837" y="4726722"/>
            <a:ext cx="825500" cy="508000"/>
          </a:xfrm>
          <a:prstGeom prst="rect">
            <a:avLst/>
          </a:prstGeom>
        </p:spPr>
      </p:pic>
      <p:sp>
        <p:nvSpPr>
          <p:cNvPr id="17" name="Rectangle 16">
            <a:extLst>
              <a:ext uri="{FF2B5EF4-FFF2-40B4-BE49-F238E27FC236}">
                <a16:creationId xmlns:a16="http://schemas.microsoft.com/office/drawing/2014/main" id="{37F4F10C-5F56-C5F0-14DE-F3037AC4F1BF}"/>
              </a:ext>
            </a:extLst>
          </p:cNvPr>
          <p:cNvSpPr/>
          <p:nvPr/>
        </p:nvSpPr>
        <p:spPr>
          <a:xfrm>
            <a:off x="4612320" y="1236208"/>
            <a:ext cx="4572000" cy="1107996"/>
          </a:xfrm>
          <a:prstGeom prst="rect">
            <a:avLst/>
          </a:prstGeom>
        </p:spPr>
        <p:txBody>
          <a:bodyPr>
            <a:spAutoFit/>
          </a:bodyPr>
          <a:lstStyle/>
          <a:p>
            <a:r>
              <a:rPr lang="en-US" b="1" dirty="0"/>
              <a:t>Continuum Formalism </a:t>
            </a:r>
          </a:p>
          <a:p>
            <a:r>
              <a:rPr lang="en-US" sz="1600" dirty="0"/>
              <a:t>In analytical calculations it is often convenient to assume that the degrees can take up any positive real value:</a:t>
            </a:r>
          </a:p>
        </p:txBody>
      </p:sp>
      <p:pic>
        <p:nvPicPr>
          <p:cNvPr id="18" name="Picture 17">
            <a:extLst>
              <a:ext uri="{FF2B5EF4-FFF2-40B4-BE49-F238E27FC236}">
                <a16:creationId xmlns:a16="http://schemas.microsoft.com/office/drawing/2014/main" id="{6743BABF-DA97-1AA7-1316-45DA5893585F}"/>
              </a:ext>
            </a:extLst>
          </p:cNvPr>
          <p:cNvPicPr>
            <a:picLocks noChangeAspect="1"/>
          </p:cNvPicPr>
          <p:nvPr/>
        </p:nvPicPr>
        <p:blipFill>
          <a:blip r:embed="rId8"/>
          <a:stretch>
            <a:fillRect/>
          </a:stretch>
        </p:blipFill>
        <p:spPr>
          <a:xfrm>
            <a:off x="4871498" y="2496224"/>
            <a:ext cx="1155700" cy="254000"/>
          </a:xfrm>
          <a:prstGeom prst="rect">
            <a:avLst/>
          </a:prstGeom>
        </p:spPr>
      </p:pic>
      <p:pic>
        <p:nvPicPr>
          <p:cNvPr id="19" name="Picture 18">
            <a:extLst>
              <a:ext uri="{FF2B5EF4-FFF2-40B4-BE49-F238E27FC236}">
                <a16:creationId xmlns:a16="http://schemas.microsoft.com/office/drawing/2014/main" id="{634BDB4E-F3E6-E773-633A-32D49AF1EE04}"/>
              </a:ext>
            </a:extLst>
          </p:cNvPr>
          <p:cNvPicPr>
            <a:picLocks noChangeAspect="1"/>
          </p:cNvPicPr>
          <p:nvPr/>
        </p:nvPicPr>
        <p:blipFill>
          <a:blip r:embed="rId9"/>
          <a:stretch>
            <a:fillRect/>
          </a:stretch>
        </p:blipFill>
        <p:spPr>
          <a:xfrm>
            <a:off x="4831718" y="3685322"/>
            <a:ext cx="2400300" cy="1041400"/>
          </a:xfrm>
          <a:prstGeom prst="rect">
            <a:avLst/>
          </a:prstGeom>
        </p:spPr>
      </p:pic>
      <p:pic>
        <p:nvPicPr>
          <p:cNvPr id="20" name="Picture 19">
            <a:extLst>
              <a:ext uri="{FF2B5EF4-FFF2-40B4-BE49-F238E27FC236}">
                <a16:creationId xmlns:a16="http://schemas.microsoft.com/office/drawing/2014/main" id="{1E95DD92-441C-0A11-381F-BCE08105A7FA}"/>
              </a:ext>
            </a:extLst>
          </p:cNvPr>
          <p:cNvPicPr>
            <a:picLocks noChangeAspect="1"/>
          </p:cNvPicPr>
          <p:nvPr/>
        </p:nvPicPr>
        <p:blipFill>
          <a:blip r:embed="rId10"/>
          <a:stretch>
            <a:fillRect/>
          </a:stretch>
        </p:blipFill>
        <p:spPr>
          <a:xfrm>
            <a:off x="4871498" y="4842428"/>
            <a:ext cx="1905000" cy="304800"/>
          </a:xfrm>
          <a:prstGeom prst="rect">
            <a:avLst/>
          </a:prstGeom>
        </p:spPr>
      </p:pic>
      <p:pic>
        <p:nvPicPr>
          <p:cNvPr id="21" name="Picture 20">
            <a:extLst>
              <a:ext uri="{FF2B5EF4-FFF2-40B4-BE49-F238E27FC236}">
                <a16:creationId xmlns:a16="http://schemas.microsoft.com/office/drawing/2014/main" id="{CE8B248A-835C-1DA1-7871-A14A50818708}"/>
              </a:ext>
            </a:extLst>
          </p:cNvPr>
          <p:cNvPicPr>
            <a:picLocks noChangeAspect="1"/>
          </p:cNvPicPr>
          <p:nvPr/>
        </p:nvPicPr>
        <p:blipFill>
          <a:blip r:embed="rId11"/>
          <a:stretch>
            <a:fillRect/>
          </a:stretch>
        </p:blipFill>
        <p:spPr>
          <a:xfrm>
            <a:off x="3763634" y="5572125"/>
            <a:ext cx="203200" cy="266700"/>
          </a:xfrm>
          <a:prstGeom prst="rect">
            <a:avLst/>
          </a:prstGeom>
        </p:spPr>
      </p:pic>
      <p:pic>
        <p:nvPicPr>
          <p:cNvPr id="22" name="Picture 21">
            <a:extLst>
              <a:ext uri="{FF2B5EF4-FFF2-40B4-BE49-F238E27FC236}">
                <a16:creationId xmlns:a16="http://schemas.microsoft.com/office/drawing/2014/main" id="{2CC2D4DB-61B5-F859-2456-9EAA7AB590C1}"/>
              </a:ext>
            </a:extLst>
          </p:cNvPr>
          <p:cNvPicPr>
            <a:picLocks noChangeAspect="1"/>
          </p:cNvPicPr>
          <p:nvPr/>
        </p:nvPicPr>
        <p:blipFill>
          <a:blip r:embed="rId12"/>
          <a:stretch>
            <a:fillRect/>
          </a:stretch>
        </p:blipFill>
        <p:spPr>
          <a:xfrm>
            <a:off x="4871498" y="5482401"/>
            <a:ext cx="889000" cy="457200"/>
          </a:xfrm>
          <a:prstGeom prst="rect">
            <a:avLst/>
          </a:prstGeom>
        </p:spPr>
      </p:pic>
      <p:sp>
        <p:nvSpPr>
          <p:cNvPr id="23" name="TextBox 22">
            <a:extLst>
              <a:ext uri="{FF2B5EF4-FFF2-40B4-BE49-F238E27FC236}">
                <a16:creationId xmlns:a16="http://schemas.microsoft.com/office/drawing/2014/main" id="{FC00DF2B-0450-44C7-9ADF-36E372ACBC39}"/>
              </a:ext>
            </a:extLst>
          </p:cNvPr>
          <p:cNvSpPr txBox="1"/>
          <p:nvPr/>
        </p:nvSpPr>
        <p:spPr>
          <a:xfrm>
            <a:off x="1220987" y="5583777"/>
            <a:ext cx="1509452" cy="307777"/>
          </a:xfrm>
          <a:prstGeom prst="rect">
            <a:avLst/>
          </a:prstGeom>
          <a:noFill/>
        </p:spPr>
        <p:txBody>
          <a:bodyPr wrap="none" rtlCol="0">
            <a:spAutoFit/>
          </a:bodyPr>
          <a:lstStyle/>
          <a:p>
            <a:r>
              <a:rPr lang="en-US" sz="1400" b="1" dirty="0">
                <a:latin typeface="Trajan Pro"/>
                <a:cs typeface="Trajan Pro"/>
              </a:rPr>
              <a:t>INTERPRETATION:</a:t>
            </a:r>
          </a:p>
        </p:txBody>
      </p:sp>
      <p:pic>
        <p:nvPicPr>
          <p:cNvPr id="24" name="Picture 23">
            <a:extLst>
              <a:ext uri="{FF2B5EF4-FFF2-40B4-BE49-F238E27FC236}">
                <a16:creationId xmlns:a16="http://schemas.microsoft.com/office/drawing/2014/main" id="{C6A01749-579E-8F89-DD31-11B37B766A01}"/>
              </a:ext>
            </a:extLst>
          </p:cNvPr>
          <p:cNvPicPr>
            <a:picLocks noChangeAspect="1"/>
          </p:cNvPicPr>
          <p:nvPr/>
        </p:nvPicPr>
        <p:blipFill>
          <a:blip r:embed="rId13"/>
          <a:stretch>
            <a:fillRect/>
          </a:stretch>
        </p:blipFill>
        <p:spPr>
          <a:xfrm>
            <a:off x="4801586" y="2832830"/>
            <a:ext cx="1231900" cy="774700"/>
          </a:xfrm>
          <a:prstGeom prst="rect">
            <a:avLst/>
          </a:prstGeom>
        </p:spPr>
      </p:pic>
    </p:spTree>
    <p:extLst>
      <p:ext uri="{BB962C8B-B14F-4D97-AF65-F5344CB8AC3E}">
        <p14:creationId xmlns:p14="http://schemas.microsoft.com/office/powerpoint/2010/main" val="33852051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pPr>
              <a:spcBef>
                <a:spcPct val="20000"/>
              </a:spcBef>
            </a:pPr>
            <a:r>
              <a:rPr lang="en-US" sz="2800" b="1" dirty="0">
                <a:solidFill>
                  <a:schemeClr val="bg1"/>
                </a:solidFill>
                <a:latin typeface="Arial" panose="020B0604020202020204" pitchFamily="34" charset="0"/>
                <a:ea typeface="Helvetica" pitchFamily="-111" charset="0"/>
                <a:cs typeface="Arial" panose="020B0604020202020204" pitchFamily="34" charset="0"/>
              </a:rPr>
              <a:t>Discrete vs. Continuum formalism</a:t>
            </a:r>
          </a:p>
        </p:txBody>
      </p:sp>
      <p:pic>
        <p:nvPicPr>
          <p:cNvPr id="5" name="Picture 4" descr="Text, letter&#10;&#10;Description automatically generated">
            <a:extLst>
              <a:ext uri="{FF2B5EF4-FFF2-40B4-BE49-F238E27FC236}">
                <a16:creationId xmlns:a16="http://schemas.microsoft.com/office/drawing/2014/main" id="{C5861C98-C3A9-E366-A611-C3044EE9E0D3}"/>
              </a:ext>
            </a:extLst>
          </p:cNvPr>
          <p:cNvPicPr>
            <a:picLocks noChangeAspect="1"/>
          </p:cNvPicPr>
          <p:nvPr/>
        </p:nvPicPr>
        <p:blipFill>
          <a:blip r:embed="rId3"/>
          <a:stretch>
            <a:fillRect/>
          </a:stretch>
        </p:blipFill>
        <p:spPr>
          <a:xfrm>
            <a:off x="1771650" y="1308100"/>
            <a:ext cx="5600700" cy="4241800"/>
          </a:xfrm>
          <a:prstGeom prst="rect">
            <a:avLst/>
          </a:prstGeom>
        </p:spPr>
      </p:pic>
    </p:spTree>
    <p:extLst>
      <p:ext uri="{BB962C8B-B14F-4D97-AF65-F5344CB8AC3E}">
        <p14:creationId xmlns:p14="http://schemas.microsoft.com/office/powerpoint/2010/main" val="13808840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1">
            <a:extLst>
              <a:ext uri="{FF2B5EF4-FFF2-40B4-BE49-F238E27FC236}">
                <a16:creationId xmlns:a16="http://schemas.microsoft.com/office/drawing/2014/main" id="{0BD8123C-E8CA-B9AE-09DA-08966D3D06D4}"/>
              </a:ext>
            </a:extLst>
          </p:cNvPr>
          <p:cNvSpPr txBox="1">
            <a:spLocks noChangeArrowheads="1"/>
          </p:cNvSpPr>
          <p:nvPr/>
        </p:nvSpPr>
        <p:spPr bwMode="auto">
          <a:xfrm>
            <a:off x="2590800" y="3966671"/>
            <a:ext cx="6553200" cy="1015663"/>
          </a:xfrm>
          <a:prstGeom prst="rect">
            <a:avLst/>
          </a:prstGeom>
          <a:noFill/>
          <a:ln w="9525">
            <a:noFill/>
            <a:miter lim="800000"/>
            <a:headEnd/>
            <a:tailEnd/>
          </a:ln>
        </p:spPr>
        <p:txBody>
          <a:bodyPr>
            <a:prstTxWarp prst="textNoShape">
              <a:avLst/>
            </a:prstTxWarp>
            <a:spAutoFit/>
          </a:bodyPr>
          <a:lstStyle/>
          <a:p>
            <a:r>
              <a:rPr lang="en-US" sz="2000" dirty="0">
                <a:solidFill>
                  <a:prstClr val="black"/>
                </a:solidFill>
                <a:latin typeface="Arial" pitchFamily="-112" charset="0"/>
                <a:ea typeface="ＭＳ Ｐゴシック" charset="-128"/>
                <a:cs typeface="ＭＳ Ｐゴシック" charset="-128"/>
              </a:rPr>
              <a:t>Why: the probability to have a node larger than </a:t>
            </a:r>
            <a:r>
              <a:rPr lang="en-US" sz="2000" i="1" dirty="0" err="1">
                <a:solidFill>
                  <a:prstClr val="black"/>
                </a:solidFill>
                <a:latin typeface="Arial" pitchFamily="-112" charset="0"/>
                <a:ea typeface="ＭＳ Ｐゴシック" charset="-128"/>
                <a:cs typeface="ＭＳ Ｐゴシック" charset="-128"/>
              </a:rPr>
              <a:t>k</a:t>
            </a:r>
            <a:r>
              <a:rPr lang="en-US" sz="2000" i="1" baseline="-25000" dirty="0" err="1">
                <a:solidFill>
                  <a:prstClr val="black"/>
                </a:solidFill>
                <a:latin typeface="Arial" pitchFamily="-112" charset="0"/>
                <a:ea typeface="ＭＳ Ｐゴシック" charset="-128"/>
                <a:cs typeface="ＭＳ Ｐゴシック" charset="-128"/>
              </a:rPr>
              <a:t>ma</a:t>
            </a:r>
            <a:r>
              <a:rPr lang="en-US" sz="2000" baseline="-25000" dirty="0" err="1">
                <a:solidFill>
                  <a:prstClr val="black"/>
                </a:solidFill>
                <a:latin typeface="Arial" pitchFamily="-112" charset="0"/>
                <a:ea typeface="ＭＳ Ｐゴシック" charset="-128"/>
                <a:cs typeface="ＭＳ Ｐゴシック" charset="-128"/>
              </a:rPr>
              <a:t>x</a:t>
            </a:r>
            <a:r>
              <a:rPr lang="en-US" sz="2000" baseline="-25000" dirty="0">
                <a:solidFill>
                  <a:prstClr val="black"/>
                </a:solidFill>
                <a:latin typeface="Arial" pitchFamily="-112" charset="0"/>
                <a:ea typeface="ＭＳ Ｐゴシック" charset="-128"/>
                <a:cs typeface="ＭＳ Ｐゴシック" charset="-128"/>
              </a:rPr>
              <a:t> </a:t>
            </a:r>
            <a:r>
              <a:rPr lang="en-US" sz="2000" dirty="0">
                <a:solidFill>
                  <a:prstClr val="black"/>
                </a:solidFill>
                <a:latin typeface="Arial" pitchFamily="-112" charset="0"/>
                <a:ea typeface="ＭＳ Ｐゴシック" charset="-128"/>
                <a:cs typeface="ＭＳ Ｐゴシック" charset="-128"/>
              </a:rPr>
              <a:t>should not exceed the prob. to have one node, i.e. </a:t>
            </a:r>
            <a:r>
              <a:rPr lang="en-US" sz="2000" i="1" dirty="0">
                <a:solidFill>
                  <a:prstClr val="black"/>
                </a:solidFill>
                <a:latin typeface="Arial" pitchFamily="-112" charset="0"/>
                <a:ea typeface="ＭＳ Ｐゴシック" charset="-128"/>
                <a:cs typeface="ＭＳ Ｐゴシック" charset="-128"/>
              </a:rPr>
              <a:t>1/N </a:t>
            </a:r>
            <a:r>
              <a:rPr lang="en-US" sz="2000" dirty="0">
                <a:solidFill>
                  <a:prstClr val="black"/>
                </a:solidFill>
                <a:latin typeface="Arial" pitchFamily="-112" charset="0"/>
                <a:ea typeface="ＭＳ Ｐゴシック" charset="-128"/>
                <a:cs typeface="ＭＳ Ｐゴシック" charset="-128"/>
              </a:rPr>
              <a:t>fraction of all nodes </a:t>
            </a:r>
          </a:p>
        </p:txBody>
      </p:sp>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pPr>
              <a:spcBef>
                <a:spcPct val="20000"/>
              </a:spcBef>
            </a:pPr>
            <a:r>
              <a:rPr lang="en-US" sz="2800" b="1" dirty="0">
                <a:solidFill>
                  <a:schemeClr val="bg1"/>
                </a:solidFill>
                <a:latin typeface="Arial" panose="020B0604020202020204" pitchFamily="34" charset="0"/>
                <a:ea typeface="Helvetica" pitchFamily="-111" charset="0"/>
                <a:cs typeface="Arial" panose="020B0604020202020204" pitchFamily="34" charset="0"/>
              </a:rPr>
              <a:t>The size of the biggest hub</a:t>
            </a:r>
          </a:p>
        </p:txBody>
      </p:sp>
      <p:pic>
        <p:nvPicPr>
          <p:cNvPr id="4" name="Picture 6">
            <a:extLst>
              <a:ext uri="{FF2B5EF4-FFF2-40B4-BE49-F238E27FC236}">
                <a16:creationId xmlns:a16="http://schemas.microsoft.com/office/drawing/2014/main" id="{4FD6DBAA-DCD8-B2D2-EC6D-87A54A5DB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548" y="1254940"/>
            <a:ext cx="34861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5" name="TextBox 4">
            <a:extLst>
              <a:ext uri="{FF2B5EF4-FFF2-40B4-BE49-F238E27FC236}">
                <a16:creationId xmlns:a16="http://schemas.microsoft.com/office/drawing/2014/main" id="{D146B70C-8A2B-78C4-F2A6-9D923D3DCB55}"/>
              </a:ext>
            </a:extLst>
          </p:cNvPr>
          <p:cNvSpPr txBox="1"/>
          <p:nvPr/>
        </p:nvSpPr>
        <p:spPr>
          <a:xfrm>
            <a:off x="6888730" y="2033103"/>
            <a:ext cx="1032142" cy="369332"/>
          </a:xfrm>
          <a:prstGeom prst="rect">
            <a:avLst/>
          </a:prstGeom>
          <a:noFill/>
        </p:spPr>
        <p:txBody>
          <a:bodyPr wrap="none" rtlCol="0">
            <a:spAutoFit/>
          </a:bodyPr>
          <a:lstStyle/>
          <a:p>
            <a:r>
              <a:rPr lang="en-US" dirty="0"/>
              <a:t>P(k) ~ k</a:t>
            </a:r>
            <a:r>
              <a:rPr lang="en-US" baseline="30000" dirty="0"/>
              <a:t>-y</a:t>
            </a:r>
            <a:r>
              <a:rPr lang="en-US" dirty="0"/>
              <a:t> </a:t>
            </a:r>
          </a:p>
        </p:txBody>
      </p:sp>
      <p:sp>
        <p:nvSpPr>
          <p:cNvPr id="6" name="TextBox 7">
            <a:extLst>
              <a:ext uri="{FF2B5EF4-FFF2-40B4-BE49-F238E27FC236}">
                <a16:creationId xmlns:a16="http://schemas.microsoft.com/office/drawing/2014/main" id="{2F16261A-92F3-5F76-0071-2495F64699E3}"/>
              </a:ext>
            </a:extLst>
          </p:cNvPr>
          <p:cNvSpPr txBox="1">
            <a:spLocks noChangeArrowheads="1"/>
          </p:cNvSpPr>
          <p:nvPr/>
        </p:nvSpPr>
        <p:spPr bwMode="auto">
          <a:xfrm>
            <a:off x="152400" y="1196010"/>
            <a:ext cx="3796513" cy="1938992"/>
          </a:xfrm>
          <a:prstGeom prst="rect">
            <a:avLst/>
          </a:prstGeom>
          <a:noFill/>
          <a:ln w="9525">
            <a:noFill/>
            <a:miter lim="800000"/>
            <a:headEnd/>
            <a:tailEnd/>
          </a:ln>
        </p:spPr>
        <p:txBody>
          <a:bodyPr wrap="square">
            <a:prstTxWarp prst="textNoShape">
              <a:avLst/>
            </a:prstTxWarp>
            <a:spAutoFit/>
          </a:bodyPr>
          <a:lstStyle/>
          <a:p>
            <a:r>
              <a:rPr lang="en-US" sz="2000" dirty="0">
                <a:solidFill>
                  <a:prstClr val="black"/>
                </a:solidFill>
                <a:latin typeface="Arial" pitchFamily="-112" charset="0"/>
                <a:ea typeface="ＭＳ Ｐゴシック" charset="-128"/>
                <a:cs typeface="ＭＳ Ｐゴシック" charset="-128"/>
              </a:rPr>
              <a:t>All real networks are finite </a:t>
            </a:r>
            <a:r>
              <a:rPr lang="en-US" sz="2000" dirty="0">
                <a:solidFill>
                  <a:prstClr val="black"/>
                </a:solidFill>
                <a:latin typeface="Arial" pitchFamily="-112" charset="0"/>
                <a:ea typeface="ＭＳ Ｐゴシック" charset="-128"/>
                <a:cs typeface="ＭＳ Ｐゴシック" charset="-128"/>
                <a:sym typeface="Wingdings" pitchFamily="-112" charset="2"/>
              </a:rPr>
              <a:t> </a:t>
            </a:r>
            <a:r>
              <a:rPr lang="en-US" sz="2000" dirty="0">
                <a:solidFill>
                  <a:prstClr val="black"/>
                </a:solidFill>
                <a:latin typeface="Arial" pitchFamily="-112" charset="0"/>
                <a:ea typeface="ＭＳ Ｐゴシック" charset="-128"/>
                <a:cs typeface="ＭＳ Ｐゴシック" charset="-128"/>
              </a:rPr>
              <a:t> let us explore its consequences. </a:t>
            </a:r>
          </a:p>
          <a:p>
            <a:r>
              <a:rPr lang="en-US" sz="2000" dirty="0" err="1">
                <a:solidFill>
                  <a:prstClr val="black"/>
                </a:solidFill>
                <a:latin typeface="Arial" pitchFamily="-112" charset="0"/>
                <a:ea typeface="ＭＳ Ｐゴシック" charset="-128"/>
                <a:cs typeface="ＭＳ Ｐゴシック" charset="-128"/>
                <a:sym typeface="Wingdings" pitchFamily="-112" charset="2"/>
              </a:rPr>
              <a:t></a:t>
            </a:r>
            <a:r>
              <a:rPr lang="en-US" sz="2000" dirty="0">
                <a:solidFill>
                  <a:prstClr val="black"/>
                </a:solidFill>
                <a:latin typeface="Arial" pitchFamily="-112" charset="0"/>
                <a:ea typeface="ＭＳ Ｐゴシック" charset="-128"/>
                <a:cs typeface="ＭＳ Ｐゴシック" charset="-128"/>
                <a:sym typeface="Wingdings" pitchFamily="-112" charset="2"/>
              </a:rPr>
              <a:t> </a:t>
            </a:r>
            <a:r>
              <a:rPr lang="en-US" sz="2000" dirty="0">
                <a:solidFill>
                  <a:prstClr val="black"/>
                </a:solidFill>
                <a:latin typeface="Arial" pitchFamily="-112" charset="0"/>
                <a:ea typeface="ＭＳ Ｐゴシック" charset="-128"/>
                <a:cs typeface="ＭＳ Ｐゴシック" charset="-128"/>
              </a:rPr>
              <a:t>We have an expected maximum degree, </a:t>
            </a:r>
            <a:r>
              <a:rPr lang="en-US" sz="2000" dirty="0" err="1">
                <a:solidFill>
                  <a:prstClr val="black"/>
                </a:solidFill>
                <a:latin typeface="Arial" pitchFamily="-112" charset="0"/>
                <a:ea typeface="ＭＳ Ｐゴシック" charset="-128"/>
                <a:cs typeface="ＭＳ Ｐゴシック" charset="-128"/>
              </a:rPr>
              <a:t>k</a:t>
            </a:r>
            <a:r>
              <a:rPr lang="en-US" sz="2000" baseline="-25000" dirty="0" err="1">
                <a:solidFill>
                  <a:prstClr val="black"/>
                </a:solidFill>
                <a:latin typeface="Arial" pitchFamily="-112" charset="0"/>
                <a:ea typeface="ＭＳ Ｐゴシック" charset="-128"/>
                <a:cs typeface="ＭＳ Ｐゴシック" charset="-128"/>
              </a:rPr>
              <a:t>max</a:t>
            </a:r>
            <a:endParaRPr lang="en-US" sz="2000" dirty="0">
              <a:solidFill>
                <a:prstClr val="black"/>
              </a:solidFill>
              <a:latin typeface="Arial" pitchFamily="-112" charset="0"/>
              <a:ea typeface="ＭＳ Ｐゴシック" charset="-128"/>
              <a:cs typeface="ＭＳ Ｐゴシック" charset="-128"/>
            </a:endParaRPr>
          </a:p>
          <a:p>
            <a:endParaRPr lang="en-US" sz="2000" dirty="0">
              <a:solidFill>
                <a:prstClr val="black"/>
              </a:solidFill>
              <a:latin typeface="Arial" pitchFamily="-112" charset="0"/>
              <a:ea typeface="ＭＳ Ｐゴシック" charset="-128"/>
              <a:cs typeface="ＭＳ Ｐゴシック" charset="-128"/>
            </a:endParaRPr>
          </a:p>
          <a:p>
            <a:r>
              <a:rPr lang="en-US" sz="2000" u="sng" dirty="0">
                <a:solidFill>
                  <a:prstClr val="black"/>
                </a:solidFill>
                <a:latin typeface="Arial" pitchFamily="-112" charset="0"/>
                <a:ea typeface="ＭＳ Ｐゴシック" charset="-128"/>
                <a:cs typeface="ＭＳ Ｐゴシック" charset="-128"/>
              </a:rPr>
              <a:t>Estimating </a:t>
            </a:r>
            <a:r>
              <a:rPr lang="en-US" sz="2000" u="sng" dirty="0" err="1">
                <a:solidFill>
                  <a:prstClr val="black"/>
                </a:solidFill>
                <a:latin typeface="Arial" pitchFamily="-112" charset="0"/>
                <a:ea typeface="ＭＳ Ｐゴシック" charset="-128"/>
                <a:cs typeface="ＭＳ Ｐゴシック" charset="-128"/>
              </a:rPr>
              <a:t>k</a:t>
            </a:r>
            <a:r>
              <a:rPr lang="en-US" sz="2000" u="sng" baseline="-25000" dirty="0" err="1">
                <a:solidFill>
                  <a:prstClr val="black"/>
                </a:solidFill>
                <a:latin typeface="Arial" pitchFamily="-112" charset="0"/>
                <a:ea typeface="ＭＳ Ｐゴシック" charset="-128"/>
                <a:cs typeface="ＭＳ Ｐゴシック" charset="-128"/>
              </a:rPr>
              <a:t>max</a:t>
            </a:r>
            <a:r>
              <a:rPr lang="en-US" sz="2000" u="sng" dirty="0">
                <a:solidFill>
                  <a:prstClr val="black"/>
                </a:solidFill>
                <a:latin typeface="Arial" pitchFamily="-112" charset="0"/>
                <a:ea typeface="ＭＳ Ｐゴシック" charset="-128"/>
                <a:cs typeface="ＭＳ Ｐゴシック" charset="-128"/>
              </a:rPr>
              <a:t> </a:t>
            </a:r>
          </a:p>
        </p:txBody>
      </p:sp>
      <p:graphicFrame>
        <p:nvGraphicFramePr>
          <p:cNvPr id="7" name="Object 2">
            <a:extLst>
              <a:ext uri="{FF2B5EF4-FFF2-40B4-BE49-F238E27FC236}">
                <a16:creationId xmlns:a16="http://schemas.microsoft.com/office/drawing/2014/main" id="{C208D982-2260-B703-7472-468C0DB6E339}"/>
              </a:ext>
            </a:extLst>
          </p:cNvPr>
          <p:cNvGraphicFramePr>
            <a:graphicFrameLocks noChangeAspect="1"/>
          </p:cNvGraphicFramePr>
          <p:nvPr/>
        </p:nvGraphicFramePr>
        <p:xfrm>
          <a:off x="509588" y="4001596"/>
          <a:ext cx="1763712" cy="760413"/>
        </p:xfrm>
        <a:graphic>
          <a:graphicData uri="http://schemas.openxmlformats.org/presentationml/2006/ole">
            <mc:AlternateContent xmlns:mc="http://schemas.openxmlformats.org/markup-compatibility/2006">
              <mc:Choice xmlns:v="urn:schemas-microsoft-com:vml" Requires="v">
                <p:oleObj name="Equation" r:id="rId4" imgW="977900" imgH="508000" progId="">
                  <p:embed/>
                </p:oleObj>
              </mc:Choice>
              <mc:Fallback>
                <p:oleObj name="Equation" r:id="rId4" imgW="977900" imgH="508000" progId="">
                  <p:embed/>
                  <p:pic>
                    <p:nvPicPr>
                      <p:cNvPr id="7" name="Object 2">
                        <a:extLst>
                          <a:ext uri="{FF2B5EF4-FFF2-40B4-BE49-F238E27FC236}">
                            <a16:creationId xmlns:a16="http://schemas.microsoft.com/office/drawing/2014/main" id="{C208D982-2260-B703-7472-468C0DB6E3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88" y="4001596"/>
                        <a:ext cx="1763712" cy="760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a:extLst>
              <a:ext uri="{FF2B5EF4-FFF2-40B4-BE49-F238E27FC236}">
                <a16:creationId xmlns:a16="http://schemas.microsoft.com/office/drawing/2014/main" id="{C19A0CCD-6687-1024-1C25-54197950F916}"/>
              </a:ext>
            </a:extLst>
          </p:cNvPr>
          <p:cNvGraphicFramePr>
            <a:graphicFrameLocks noChangeAspect="1"/>
          </p:cNvGraphicFramePr>
          <p:nvPr/>
        </p:nvGraphicFramePr>
        <p:xfrm>
          <a:off x="3265643" y="5966919"/>
          <a:ext cx="1673225" cy="533400"/>
        </p:xfrm>
        <a:graphic>
          <a:graphicData uri="http://schemas.openxmlformats.org/presentationml/2006/ole">
            <mc:AlternateContent xmlns:mc="http://schemas.openxmlformats.org/markup-compatibility/2006">
              <mc:Choice xmlns:v="urn:schemas-microsoft-com:vml" Requires="v">
                <p:oleObj name="Equation" r:id="rId6" imgW="927100" imgH="355600" progId="">
                  <p:embed/>
                </p:oleObj>
              </mc:Choice>
              <mc:Fallback>
                <p:oleObj name="Equation" r:id="rId6" imgW="927100" imgH="355600" progId="">
                  <p:embed/>
                  <p:pic>
                    <p:nvPicPr>
                      <p:cNvPr id="8" name="Object 3">
                        <a:extLst>
                          <a:ext uri="{FF2B5EF4-FFF2-40B4-BE49-F238E27FC236}">
                            <a16:creationId xmlns:a16="http://schemas.microsoft.com/office/drawing/2014/main" id="{C19A0CCD-6687-1024-1C25-54197950F9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5643" y="5966919"/>
                        <a:ext cx="16732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4">
            <a:extLst>
              <a:ext uri="{FF2B5EF4-FFF2-40B4-BE49-F238E27FC236}">
                <a16:creationId xmlns:a16="http://schemas.microsoft.com/office/drawing/2014/main" id="{A81A483D-5E95-F427-E5AD-A5238802D9E5}"/>
              </a:ext>
            </a:extLst>
          </p:cNvPr>
          <p:cNvGraphicFramePr>
            <a:graphicFrameLocks noChangeAspect="1"/>
          </p:cNvGraphicFramePr>
          <p:nvPr/>
        </p:nvGraphicFramePr>
        <p:xfrm>
          <a:off x="374650" y="5117608"/>
          <a:ext cx="7626350" cy="760412"/>
        </p:xfrm>
        <a:graphic>
          <a:graphicData uri="http://schemas.openxmlformats.org/presentationml/2006/ole">
            <mc:AlternateContent xmlns:mc="http://schemas.openxmlformats.org/markup-compatibility/2006">
              <mc:Choice xmlns:v="urn:schemas-microsoft-com:vml" Requires="v">
                <p:oleObj name="Equation" r:id="rId8" imgW="4229100" imgH="508000" progId="">
                  <p:embed/>
                </p:oleObj>
              </mc:Choice>
              <mc:Fallback>
                <p:oleObj name="Equation" r:id="rId8" imgW="4229100" imgH="508000" progId="">
                  <p:embed/>
                  <p:pic>
                    <p:nvPicPr>
                      <p:cNvPr id="10" name="Object 4">
                        <a:extLst>
                          <a:ext uri="{FF2B5EF4-FFF2-40B4-BE49-F238E27FC236}">
                            <a16:creationId xmlns:a16="http://schemas.microsoft.com/office/drawing/2014/main" id="{A81A483D-5E95-F427-E5AD-A5238802D9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4650" y="5117608"/>
                        <a:ext cx="7626350" cy="760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135189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1" dirty="0">
                <a:latin typeface="Arial" pitchFamily="-112" charset="0"/>
                <a:ea typeface="ＭＳ Ｐゴシック" charset="-128"/>
                <a:cs typeface="ＭＳ Ｐゴシック" charset="-128"/>
              </a:rPr>
              <a:t>Finite scale-free networks</a:t>
            </a:r>
          </a:p>
        </p:txBody>
      </p:sp>
      <p:sp>
        <p:nvSpPr>
          <p:cNvPr id="2" name="TextBox 7">
            <a:extLst>
              <a:ext uri="{FF2B5EF4-FFF2-40B4-BE49-F238E27FC236}">
                <a16:creationId xmlns:a16="http://schemas.microsoft.com/office/drawing/2014/main" id="{4E3C5AD6-ED1E-A268-DEB0-8ABDFDFC87B9}"/>
              </a:ext>
            </a:extLst>
          </p:cNvPr>
          <p:cNvSpPr txBox="1">
            <a:spLocks noChangeArrowheads="1"/>
          </p:cNvSpPr>
          <p:nvPr/>
        </p:nvSpPr>
        <p:spPr bwMode="auto">
          <a:xfrm>
            <a:off x="544286" y="1479551"/>
            <a:ext cx="8294914" cy="646113"/>
          </a:xfrm>
          <a:prstGeom prst="rect">
            <a:avLst/>
          </a:prstGeom>
          <a:noFill/>
          <a:ln w="9525">
            <a:noFill/>
            <a:miter lim="800000"/>
            <a:headEnd/>
            <a:tailEnd/>
          </a:ln>
        </p:spPr>
        <p:txBody>
          <a:bodyPr wrap="square">
            <a:prstTxWarp prst="textNoShape">
              <a:avLst/>
            </a:prstTxWarp>
            <a:spAutoFit/>
          </a:bodyPr>
          <a:lstStyle/>
          <a:p>
            <a:r>
              <a:rPr lang="en-US" dirty="0">
                <a:solidFill>
                  <a:prstClr val="black"/>
                </a:solidFill>
                <a:latin typeface="Arial" pitchFamily="-112" charset="0"/>
                <a:ea typeface="ＭＳ Ｐゴシック" charset="-128"/>
                <a:cs typeface="ＭＳ Ｐゴシック" charset="-128"/>
              </a:rPr>
              <a:t>Expected maximum degree, </a:t>
            </a:r>
            <a:r>
              <a:rPr lang="en-US" dirty="0" err="1">
                <a:solidFill>
                  <a:prstClr val="black"/>
                </a:solidFill>
                <a:latin typeface="Arial" pitchFamily="-112" charset="0"/>
                <a:ea typeface="ＭＳ Ｐゴシック" charset="-128"/>
                <a:cs typeface="ＭＳ Ｐゴシック" charset="-128"/>
              </a:rPr>
              <a:t>k</a:t>
            </a:r>
            <a:r>
              <a:rPr lang="en-US" baseline="-25000" dirty="0" err="1">
                <a:solidFill>
                  <a:prstClr val="black"/>
                </a:solidFill>
                <a:latin typeface="Arial" pitchFamily="-112" charset="0"/>
                <a:ea typeface="ＭＳ Ｐゴシック" charset="-128"/>
                <a:cs typeface="ＭＳ Ｐゴシック" charset="-128"/>
              </a:rPr>
              <a:t>max</a:t>
            </a:r>
            <a:endParaRPr lang="en-US" dirty="0">
              <a:solidFill>
                <a:prstClr val="black"/>
              </a:solidFill>
              <a:latin typeface="Arial" pitchFamily="-112" charset="0"/>
              <a:ea typeface="ＭＳ Ｐゴシック" charset="-128"/>
              <a:cs typeface="ＭＳ Ｐゴシック" charset="-128"/>
            </a:endParaRPr>
          </a:p>
          <a:p>
            <a:pPr>
              <a:buFont typeface="Wingdings" pitchFamily="-112" charset="2"/>
              <a:buChar char="à"/>
            </a:pPr>
            <a:endParaRPr lang="en-US" dirty="0">
              <a:solidFill>
                <a:prstClr val="black"/>
              </a:solidFill>
              <a:latin typeface="Arial" pitchFamily="-112" charset="0"/>
              <a:ea typeface="ＭＳ Ｐゴシック" charset="-128"/>
              <a:cs typeface="ＭＳ Ｐゴシック" charset="-128"/>
            </a:endParaRPr>
          </a:p>
        </p:txBody>
      </p:sp>
      <p:graphicFrame>
        <p:nvGraphicFramePr>
          <p:cNvPr id="3" name="Object 2">
            <a:extLst>
              <a:ext uri="{FF2B5EF4-FFF2-40B4-BE49-F238E27FC236}">
                <a16:creationId xmlns:a16="http://schemas.microsoft.com/office/drawing/2014/main" id="{C29D2409-CA66-D524-8F63-F68448A9702B}"/>
              </a:ext>
            </a:extLst>
          </p:cNvPr>
          <p:cNvGraphicFramePr>
            <a:graphicFrameLocks noChangeAspect="1"/>
          </p:cNvGraphicFramePr>
          <p:nvPr/>
        </p:nvGraphicFramePr>
        <p:xfrm>
          <a:off x="3257551" y="2106613"/>
          <a:ext cx="1673225" cy="533400"/>
        </p:xfrm>
        <a:graphic>
          <a:graphicData uri="http://schemas.openxmlformats.org/presentationml/2006/ole">
            <mc:AlternateContent xmlns:mc="http://schemas.openxmlformats.org/markup-compatibility/2006">
              <mc:Choice xmlns:v="urn:schemas-microsoft-com:vml" Requires="v">
                <p:oleObj name="Equation" r:id="rId3" imgW="927100" imgH="355600" progId="">
                  <p:embed/>
                </p:oleObj>
              </mc:Choice>
              <mc:Fallback>
                <p:oleObj name="Equation" r:id="rId3" imgW="927100" imgH="355600" progId="">
                  <p:embed/>
                  <p:pic>
                    <p:nvPicPr>
                      <p:cNvPr id="3" name="Object 2">
                        <a:extLst>
                          <a:ext uri="{FF2B5EF4-FFF2-40B4-BE49-F238E27FC236}">
                            <a16:creationId xmlns:a16="http://schemas.microsoft.com/office/drawing/2014/main" id="{C29D2409-CA66-D524-8F63-F68448A97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551" y="2106613"/>
                        <a:ext cx="16732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13">
            <a:extLst>
              <a:ext uri="{FF2B5EF4-FFF2-40B4-BE49-F238E27FC236}">
                <a16:creationId xmlns:a16="http://schemas.microsoft.com/office/drawing/2014/main" id="{C945E71E-D825-165F-61E8-5EDD94D8DDF9}"/>
              </a:ext>
            </a:extLst>
          </p:cNvPr>
          <p:cNvSpPr txBox="1">
            <a:spLocks noChangeArrowheads="1"/>
          </p:cNvSpPr>
          <p:nvPr/>
        </p:nvSpPr>
        <p:spPr bwMode="auto">
          <a:xfrm>
            <a:off x="381000" y="2932114"/>
            <a:ext cx="8229600" cy="3692525"/>
          </a:xfrm>
          <a:prstGeom prst="rect">
            <a:avLst/>
          </a:prstGeom>
          <a:noFill/>
          <a:ln w="9525">
            <a:noFill/>
            <a:miter lim="800000"/>
            <a:headEnd/>
            <a:tailEnd/>
          </a:ln>
        </p:spPr>
        <p:txBody>
          <a:bodyPr>
            <a:prstTxWarp prst="textNoShape">
              <a:avLst/>
            </a:prstTxWarp>
            <a:spAutoFit/>
          </a:bodyPr>
          <a:lstStyle/>
          <a:p>
            <a:pPr marL="285750" indent="-285750">
              <a:buFont typeface="Courier New" panose="02070309020205020404" pitchFamily="49" charset="0"/>
              <a:buChar char="o"/>
            </a:pPr>
            <a:r>
              <a:rPr lang="en-US" dirty="0" err="1">
                <a:solidFill>
                  <a:prstClr val="black"/>
                </a:solidFill>
                <a:latin typeface="Arial" pitchFamily="-112" charset="0"/>
                <a:ea typeface="ＭＳ Ｐゴシック" charset="-128"/>
                <a:cs typeface="ＭＳ Ｐゴシック" charset="-128"/>
              </a:rPr>
              <a:t>k</a:t>
            </a:r>
            <a:r>
              <a:rPr lang="en-US" baseline="-25000" dirty="0" err="1">
                <a:solidFill>
                  <a:prstClr val="black"/>
                </a:solidFill>
                <a:latin typeface="Arial" pitchFamily="-112" charset="0"/>
                <a:ea typeface="ＭＳ Ｐゴシック" charset="-128"/>
                <a:cs typeface="ＭＳ Ｐゴシック" charset="-128"/>
              </a:rPr>
              <a:t>max</a:t>
            </a:r>
            <a:r>
              <a:rPr lang="en-US" dirty="0">
                <a:solidFill>
                  <a:prstClr val="black"/>
                </a:solidFill>
                <a:latin typeface="Arial" pitchFamily="-112" charset="0"/>
                <a:ea typeface="ＭＳ Ｐゴシック" charset="-128"/>
                <a:cs typeface="ＭＳ Ｐゴシック" charset="-128"/>
              </a:rPr>
              <a:t>, increases with the size of the network </a:t>
            </a:r>
          </a:p>
          <a:p>
            <a:pPr marL="742950" lvl="1" indent="-285750">
              <a:buFont typeface="Arial" panose="020B0604020202020204" pitchFamily="34" charset="0"/>
              <a:buChar char="•"/>
            </a:pPr>
            <a:r>
              <a:rPr lang="en-US" dirty="0">
                <a:solidFill>
                  <a:prstClr val="black"/>
                </a:solidFill>
                <a:latin typeface="Arial" pitchFamily="-112" charset="0"/>
                <a:ea typeface="ＭＳ Ｐゴシック" charset="-128"/>
                <a:cs typeface="ＭＳ Ｐゴシック" charset="-128"/>
              </a:rPr>
              <a:t>the larger a system is, the larger its biggest hub</a:t>
            </a:r>
          </a:p>
          <a:p>
            <a:pPr marL="742950" lvl="1" indent="-285750">
              <a:buFont typeface="Courier New" panose="02070309020205020404" pitchFamily="49" charset="0"/>
              <a:buChar char="o"/>
            </a:pPr>
            <a:endParaRPr lang="en-US" dirty="0">
              <a:solidFill>
                <a:prstClr val="black"/>
              </a:solidFill>
              <a:latin typeface="Arial" pitchFamily="-112" charset="0"/>
              <a:ea typeface="ＭＳ Ｐゴシック" charset="-128"/>
              <a:cs typeface="ＭＳ Ｐゴシック" charset="-128"/>
            </a:endParaRPr>
          </a:p>
          <a:p>
            <a:pPr marL="285750" indent="-285750">
              <a:buFont typeface="Courier New" panose="02070309020205020404" pitchFamily="49" charset="0"/>
              <a:buChar char="o"/>
            </a:pPr>
            <a:r>
              <a:rPr lang="en-US" dirty="0">
                <a:solidFill>
                  <a:prstClr val="black"/>
                </a:solidFill>
                <a:latin typeface="Arial" pitchFamily="-112" charset="0"/>
                <a:ea typeface="ＭＳ Ｐゴシック" charset="-128"/>
                <a:cs typeface="ＭＳ Ｐゴシック" charset="-128"/>
              </a:rPr>
              <a:t>For </a:t>
            </a:r>
            <a:r>
              <a:rPr lang="en-US" dirty="0" err="1">
                <a:solidFill>
                  <a:prstClr val="black"/>
                </a:solidFill>
                <a:latin typeface="Arial" pitchFamily="-112" charset="0"/>
                <a:ea typeface="ＭＳ Ｐゴシック" charset="-128"/>
                <a:cs typeface="ＭＳ Ｐゴシック" charset="-128"/>
              </a:rPr>
              <a:t>γ</a:t>
            </a:r>
            <a:r>
              <a:rPr lang="en-US" dirty="0">
                <a:solidFill>
                  <a:prstClr val="black"/>
                </a:solidFill>
                <a:latin typeface="Arial" pitchFamily="-112" charset="0"/>
                <a:ea typeface="ＭＳ Ｐゴシック" charset="-128"/>
                <a:cs typeface="ＭＳ Ｐゴシック" charset="-128"/>
              </a:rPr>
              <a:t>&gt;2  </a:t>
            </a:r>
            <a:r>
              <a:rPr lang="en-US" dirty="0" err="1">
                <a:solidFill>
                  <a:prstClr val="black"/>
                </a:solidFill>
                <a:latin typeface="Arial" pitchFamily="-112" charset="0"/>
                <a:ea typeface="ＭＳ Ｐゴシック" charset="-128"/>
                <a:cs typeface="ＭＳ Ｐゴシック" charset="-128"/>
              </a:rPr>
              <a:t>k</a:t>
            </a:r>
            <a:r>
              <a:rPr lang="en-US" baseline="-25000" dirty="0" err="1">
                <a:solidFill>
                  <a:prstClr val="black"/>
                </a:solidFill>
                <a:latin typeface="Arial" pitchFamily="-112" charset="0"/>
                <a:ea typeface="ＭＳ Ｐゴシック" charset="-128"/>
                <a:cs typeface="ＭＳ Ｐゴシック" charset="-128"/>
              </a:rPr>
              <a:t>max</a:t>
            </a:r>
            <a:r>
              <a:rPr lang="en-US" baseline="-25000" dirty="0">
                <a:solidFill>
                  <a:prstClr val="black"/>
                </a:solidFill>
                <a:latin typeface="Arial" pitchFamily="-112" charset="0"/>
                <a:ea typeface="ＭＳ Ｐゴシック" charset="-128"/>
                <a:cs typeface="ＭＳ Ｐゴシック" charset="-128"/>
              </a:rPr>
              <a:t> </a:t>
            </a:r>
            <a:r>
              <a:rPr lang="en-US" dirty="0">
                <a:solidFill>
                  <a:prstClr val="black"/>
                </a:solidFill>
                <a:latin typeface="Arial" pitchFamily="-112" charset="0"/>
                <a:ea typeface="ＭＳ Ｐゴシック" charset="-128"/>
                <a:cs typeface="ＭＳ Ｐゴシック" charset="-128"/>
              </a:rPr>
              <a:t>increases slower than N</a:t>
            </a:r>
          </a:p>
          <a:p>
            <a:pPr marL="742950" lvl="1" indent="-285750">
              <a:buFont typeface="Arial" panose="020B0604020202020204" pitchFamily="34" charset="0"/>
              <a:buChar char="•"/>
            </a:pPr>
            <a:r>
              <a:rPr lang="en-US" dirty="0">
                <a:solidFill>
                  <a:prstClr val="black"/>
                </a:solidFill>
                <a:latin typeface="Arial" pitchFamily="-112" charset="0"/>
                <a:ea typeface="ＭＳ Ｐゴシック" charset="-128"/>
                <a:cs typeface="ＭＳ Ｐゴシック" charset="-128"/>
              </a:rPr>
              <a:t>the largest hub will contain a decreasing fraction of links as N increases.</a:t>
            </a:r>
          </a:p>
          <a:p>
            <a:pPr marL="742950" lvl="1" indent="-285750">
              <a:buFont typeface="Courier New" panose="02070309020205020404" pitchFamily="49" charset="0"/>
              <a:buChar char="o"/>
            </a:pPr>
            <a:endParaRPr lang="en-US" dirty="0">
              <a:solidFill>
                <a:prstClr val="black"/>
              </a:solidFill>
              <a:latin typeface="Arial" pitchFamily="-112" charset="0"/>
              <a:ea typeface="ＭＳ Ｐゴシック" charset="-128"/>
              <a:cs typeface="ＭＳ Ｐゴシック" charset="-128"/>
            </a:endParaRPr>
          </a:p>
          <a:p>
            <a:pPr marL="285750" indent="-285750">
              <a:buFont typeface="Courier New" panose="02070309020205020404" pitchFamily="49" charset="0"/>
              <a:buChar char="o"/>
            </a:pPr>
            <a:r>
              <a:rPr lang="en-US" dirty="0">
                <a:solidFill>
                  <a:prstClr val="black"/>
                </a:solidFill>
                <a:latin typeface="Arial" pitchFamily="-112" charset="0"/>
                <a:ea typeface="ＭＳ Ｐゴシック" charset="-128"/>
                <a:cs typeface="ＭＳ Ｐゴシック" charset="-128"/>
              </a:rPr>
              <a:t>For </a:t>
            </a:r>
            <a:r>
              <a:rPr lang="en-US" dirty="0" err="1">
                <a:solidFill>
                  <a:prstClr val="black"/>
                </a:solidFill>
                <a:latin typeface="Arial" pitchFamily="-112" charset="0"/>
                <a:ea typeface="ＭＳ Ｐゴシック" charset="-128"/>
                <a:cs typeface="ＭＳ Ｐゴシック" charset="-128"/>
              </a:rPr>
              <a:t>γ</a:t>
            </a:r>
            <a:r>
              <a:rPr lang="en-US" dirty="0">
                <a:solidFill>
                  <a:prstClr val="black"/>
                </a:solidFill>
                <a:latin typeface="Arial" pitchFamily="-112" charset="0"/>
                <a:ea typeface="ＭＳ Ｐゴシック" charset="-128"/>
                <a:cs typeface="ＭＳ Ｐゴシック" charset="-128"/>
              </a:rPr>
              <a:t>=2     </a:t>
            </a:r>
            <a:r>
              <a:rPr lang="en-US" dirty="0" err="1">
                <a:solidFill>
                  <a:prstClr val="black"/>
                </a:solidFill>
                <a:latin typeface="Arial" pitchFamily="-112" charset="0"/>
                <a:ea typeface="ＭＳ Ｐゴシック" charset="-128"/>
                <a:cs typeface="ＭＳ Ｐゴシック" charset="-128"/>
              </a:rPr>
              <a:t>k</a:t>
            </a:r>
            <a:r>
              <a:rPr lang="en-US" baseline="-25000" dirty="0" err="1">
                <a:solidFill>
                  <a:prstClr val="black"/>
                </a:solidFill>
                <a:latin typeface="Arial" pitchFamily="-112" charset="0"/>
                <a:ea typeface="ＭＳ Ｐゴシック" charset="-128"/>
                <a:cs typeface="ＭＳ Ｐゴシック" charset="-128"/>
              </a:rPr>
              <a:t>max</a:t>
            </a:r>
            <a:r>
              <a:rPr lang="en-US" dirty="0" err="1">
                <a:solidFill>
                  <a:prstClr val="black"/>
                </a:solidFill>
                <a:latin typeface="Arial" pitchFamily="-112" charset="0"/>
                <a:ea typeface="ＭＳ Ｐゴシック" charset="-128"/>
                <a:cs typeface="ＭＳ Ｐゴシック" charset="-128"/>
              </a:rPr>
              <a:t>~N</a:t>
            </a:r>
            <a:r>
              <a:rPr lang="en-US" dirty="0">
                <a:solidFill>
                  <a:prstClr val="black"/>
                </a:solidFill>
                <a:latin typeface="Arial" pitchFamily="-112" charset="0"/>
                <a:ea typeface="ＭＳ Ｐゴシック" charset="-128"/>
                <a:cs typeface="ＭＳ Ｐゴシック" charset="-128"/>
              </a:rPr>
              <a:t>. </a:t>
            </a:r>
          </a:p>
          <a:p>
            <a:pPr marL="742950" lvl="1" indent="-285750">
              <a:buFont typeface="Arial" panose="020B0604020202020204" pitchFamily="34" charset="0"/>
              <a:buChar char="•"/>
            </a:pPr>
            <a:r>
              <a:rPr lang="en-US" dirty="0">
                <a:solidFill>
                  <a:prstClr val="black"/>
                </a:solidFill>
                <a:latin typeface="Arial" pitchFamily="-112" charset="0"/>
                <a:ea typeface="ＭＳ Ｐゴシック" charset="-128"/>
                <a:cs typeface="ＭＳ Ｐゴシック" charset="-128"/>
              </a:rPr>
              <a:t>the size of the biggest hub is O(N)</a:t>
            </a:r>
          </a:p>
          <a:p>
            <a:pPr marL="285750" indent="-285750">
              <a:buFont typeface="Courier New" panose="02070309020205020404" pitchFamily="49" charset="0"/>
              <a:buChar char="o"/>
            </a:pPr>
            <a:endParaRPr lang="en-US" dirty="0">
              <a:solidFill>
                <a:prstClr val="black"/>
              </a:solidFill>
              <a:latin typeface="Arial" pitchFamily="-112" charset="0"/>
              <a:ea typeface="ＭＳ Ｐゴシック" charset="-128"/>
              <a:cs typeface="ＭＳ Ｐゴシック" charset="-128"/>
            </a:endParaRPr>
          </a:p>
          <a:p>
            <a:pPr marL="285750" indent="-285750">
              <a:buFont typeface="Courier New" panose="02070309020205020404" pitchFamily="49" charset="0"/>
              <a:buChar char="o"/>
            </a:pPr>
            <a:r>
              <a:rPr lang="en-US" dirty="0">
                <a:solidFill>
                  <a:prstClr val="black"/>
                </a:solidFill>
                <a:latin typeface="Arial" pitchFamily="-112" charset="0"/>
                <a:ea typeface="ＭＳ Ｐゴシック" charset="-128"/>
                <a:cs typeface="ＭＳ Ｐゴシック" charset="-128"/>
              </a:rPr>
              <a:t>For </a:t>
            </a:r>
            <a:r>
              <a:rPr lang="en-US" dirty="0" err="1">
                <a:solidFill>
                  <a:prstClr val="black"/>
                </a:solidFill>
                <a:latin typeface="Arial" pitchFamily="-112" charset="0"/>
                <a:ea typeface="ＭＳ Ｐゴシック" charset="-128"/>
                <a:cs typeface="ＭＳ Ｐゴシック" charset="-128"/>
              </a:rPr>
              <a:t>γ</a:t>
            </a:r>
            <a:r>
              <a:rPr lang="en-US" dirty="0">
                <a:solidFill>
                  <a:prstClr val="black"/>
                </a:solidFill>
                <a:latin typeface="Arial" pitchFamily="-112" charset="0"/>
                <a:ea typeface="ＭＳ Ｐゴシック" charset="-128"/>
                <a:cs typeface="ＭＳ Ｐゴシック" charset="-128"/>
              </a:rPr>
              <a:t>&lt;2  </a:t>
            </a:r>
            <a:r>
              <a:rPr lang="en-US" dirty="0" err="1">
                <a:solidFill>
                  <a:prstClr val="black"/>
                </a:solidFill>
                <a:latin typeface="Arial" pitchFamily="-112" charset="0"/>
                <a:ea typeface="ＭＳ Ｐゴシック" charset="-128"/>
                <a:cs typeface="ＭＳ Ｐゴシック" charset="-128"/>
              </a:rPr>
              <a:t>k</a:t>
            </a:r>
            <a:r>
              <a:rPr lang="en-US" baseline="-25000" dirty="0" err="1">
                <a:solidFill>
                  <a:prstClr val="black"/>
                </a:solidFill>
                <a:latin typeface="Arial" pitchFamily="-112" charset="0"/>
                <a:ea typeface="ＭＳ Ｐゴシック" charset="-128"/>
                <a:cs typeface="ＭＳ Ｐゴシック" charset="-128"/>
              </a:rPr>
              <a:t>max</a:t>
            </a:r>
            <a:r>
              <a:rPr lang="en-US" baseline="-25000" dirty="0">
                <a:solidFill>
                  <a:prstClr val="black"/>
                </a:solidFill>
                <a:latin typeface="Arial" pitchFamily="-112" charset="0"/>
                <a:ea typeface="ＭＳ Ｐゴシック" charset="-128"/>
                <a:cs typeface="ＭＳ Ｐゴシック" charset="-128"/>
              </a:rPr>
              <a:t> </a:t>
            </a:r>
            <a:r>
              <a:rPr lang="en-US" dirty="0">
                <a:solidFill>
                  <a:prstClr val="black"/>
                </a:solidFill>
                <a:latin typeface="Arial" pitchFamily="-112" charset="0"/>
                <a:ea typeface="ＭＳ Ｐゴシック" charset="-128"/>
                <a:cs typeface="ＭＳ Ｐゴシック" charset="-128"/>
              </a:rPr>
              <a:t>increases faster than N: condensation phenomena</a:t>
            </a:r>
          </a:p>
          <a:p>
            <a:pPr marL="742950" lvl="1" indent="-285750">
              <a:buFont typeface="Arial" panose="020B0604020202020204" pitchFamily="34" charset="0"/>
              <a:buChar char="•"/>
            </a:pPr>
            <a:r>
              <a:rPr lang="en-US" dirty="0">
                <a:solidFill>
                  <a:prstClr val="black"/>
                </a:solidFill>
                <a:latin typeface="Arial" pitchFamily="-112" charset="0"/>
                <a:ea typeface="ＭＳ Ｐゴシック" charset="-128"/>
                <a:cs typeface="ＭＳ Ｐゴシック" charset="-128"/>
                <a:sym typeface="Wingdings" pitchFamily="-112" charset="2"/>
              </a:rPr>
              <a:t>the largest hub will grab an increasing fraction of links. </a:t>
            </a:r>
            <a:r>
              <a:rPr lang="en-US" dirty="0">
                <a:solidFill>
                  <a:prstClr val="black"/>
                </a:solidFill>
                <a:latin typeface="Arial" pitchFamily="-112" charset="0"/>
                <a:ea typeface="ＭＳ Ｐゴシック" charset="-128"/>
                <a:cs typeface="ＭＳ Ｐゴシック" charset="-128"/>
              </a:rPr>
              <a:t> Anomaly!</a:t>
            </a:r>
          </a:p>
          <a:p>
            <a:endParaRPr lang="en-US" dirty="0">
              <a:solidFill>
                <a:prstClr val="black"/>
              </a:solidFill>
              <a:latin typeface="Arial" pitchFamily="-112" charset="0"/>
              <a:ea typeface="ＭＳ Ｐゴシック" charset="-128"/>
              <a:cs typeface="ＭＳ Ｐゴシック" charset="-128"/>
            </a:endParaRPr>
          </a:p>
          <a:p>
            <a:r>
              <a:rPr lang="en-US" dirty="0">
                <a:solidFill>
                  <a:prstClr val="black"/>
                </a:solidFill>
                <a:latin typeface="Arial" pitchFamily="-112" charset="0"/>
                <a:ea typeface="ＭＳ Ｐゴシック" charset="-128"/>
                <a:cs typeface="ＭＳ Ｐゴシック" charset="-128"/>
              </a:rPr>
              <a:t>  </a:t>
            </a:r>
          </a:p>
        </p:txBody>
      </p:sp>
    </p:spTree>
    <p:extLst>
      <p:ext uri="{BB962C8B-B14F-4D97-AF65-F5344CB8AC3E}">
        <p14:creationId xmlns:p14="http://schemas.microsoft.com/office/powerpoint/2010/main" val="10981023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Power-law distribution</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2ED807B-96BB-26D4-04DB-43FAD8201D27}"/>
              </a:ext>
            </a:extLst>
          </p:cNvPr>
          <p:cNvSpPr txBox="1"/>
          <p:nvPr/>
        </p:nvSpPr>
        <p:spPr>
          <a:xfrm>
            <a:off x="3587262" y="3136612"/>
            <a:ext cx="2234907"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Scale Free</a:t>
            </a:r>
          </a:p>
        </p:txBody>
      </p:sp>
    </p:spTree>
    <p:extLst>
      <p:ext uri="{BB962C8B-B14F-4D97-AF65-F5344CB8AC3E}">
        <p14:creationId xmlns:p14="http://schemas.microsoft.com/office/powerpoint/2010/main" val="33816717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Power-law distribution</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DA0BADE-601C-EC7B-C6A7-C5E570BD3643}"/>
              </a:ext>
            </a:extLst>
          </p:cNvPr>
          <p:cNvPicPr>
            <a:picLocks noChangeAspect="1"/>
          </p:cNvPicPr>
          <p:nvPr/>
        </p:nvPicPr>
        <p:blipFill>
          <a:blip r:embed="rId3"/>
          <a:stretch>
            <a:fillRect/>
          </a:stretch>
        </p:blipFill>
        <p:spPr>
          <a:xfrm>
            <a:off x="2254250" y="1298266"/>
            <a:ext cx="4127500" cy="2984500"/>
          </a:xfrm>
          <a:prstGeom prst="rect">
            <a:avLst/>
          </a:prstGeom>
        </p:spPr>
      </p:pic>
      <p:sp>
        <p:nvSpPr>
          <p:cNvPr id="17" name="TextBox 16">
            <a:extLst>
              <a:ext uri="{FF2B5EF4-FFF2-40B4-BE49-F238E27FC236}">
                <a16:creationId xmlns:a16="http://schemas.microsoft.com/office/drawing/2014/main" id="{2A6C1627-ABA5-9631-FE2B-94315BF48006}"/>
              </a:ext>
            </a:extLst>
          </p:cNvPr>
          <p:cNvSpPr txBox="1"/>
          <p:nvPr/>
        </p:nvSpPr>
        <p:spPr>
          <a:xfrm>
            <a:off x="382554" y="5076154"/>
            <a:ext cx="8702832" cy="1477328"/>
          </a:xfrm>
          <a:prstGeom prst="rect">
            <a:avLst/>
          </a:prstGeom>
          <a:noFill/>
        </p:spPr>
        <p:txBody>
          <a:bodyPr wrap="none" rtlCol="0">
            <a:spAutoFit/>
          </a:bodyPr>
          <a:lstStyle/>
          <a:p>
            <a:pPr marL="285750" indent="-285750">
              <a:buFont typeface="Courier New" panose="02070309020205020404" pitchFamily="49" charset="0"/>
              <a:buChar char="o"/>
            </a:pPr>
            <a:r>
              <a:rPr lang="en-US" dirty="0">
                <a:ea typeface="ＭＳ Ｐゴシック" pitchFamily="-109" charset="-128"/>
                <a:cs typeface="ＭＳ Ｐゴシック" pitchFamily="-109" charset="-128"/>
              </a:rPr>
              <a:t>k</a:t>
            </a:r>
            <a:r>
              <a:rPr lang="en-US" sz="1800" kern="1200" baseline="0" dirty="0">
                <a:solidFill>
                  <a:schemeClr val="tx1"/>
                </a:solidFill>
                <a:latin typeface="+mn-lt"/>
                <a:ea typeface="ＭＳ Ｐゴシック" pitchFamily="-109" charset="-128"/>
                <a:cs typeface="ＭＳ Ｐゴシック" pitchFamily="-109" charset="-128"/>
              </a:rPr>
              <a:t> is a degree distribution and p</a:t>
            </a:r>
            <a:r>
              <a:rPr lang="en-US" sz="1800" kern="1200" baseline="-25000" dirty="0">
                <a:solidFill>
                  <a:schemeClr val="tx1"/>
                </a:solidFill>
                <a:latin typeface="+mn-lt"/>
                <a:ea typeface="ＭＳ Ｐゴシック" pitchFamily="-109" charset="-128"/>
                <a:cs typeface="ＭＳ Ｐゴシック" pitchFamily="-109" charset="-128"/>
              </a:rPr>
              <a:t>k </a:t>
            </a:r>
            <a:r>
              <a:rPr lang="en-US" sz="1800" kern="1200" dirty="0">
                <a:solidFill>
                  <a:schemeClr val="tx1"/>
                </a:solidFill>
                <a:latin typeface="+mn-lt"/>
                <a:ea typeface="ＭＳ Ｐゴシック" pitchFamily="-109" charset="-128"/>
                <a:cs typeface="ＭＳ Ｐゴシック" pitchFamily="-109" charset="-128"/>
              </a:rPr>
              <a:t>is a probability of observing that degree.</a:t>
            </a:r>
            <a:r>
              <a:rPr lang="en-US" sz="1800" kern="1200" baseline="0" dirty="0">
                <a:solidFill>
                  <a:schemeClr val="tx1"/>
                </a:solidFill>
                <a:latin typeface="+mn-lt"/>
                <a:ea typeface="ＭＳ Ｐゴシック" pitchFamily="-109" charset="-128"/>
                <a:cs typeface="ＭＳ Ｐゴシック" pitchFamily="-109" charset="-128"/>
              </a:rPr>
              <a:t> </a:t>
            </a:r>
          </a:p>
          <a:p>
            <a:pPr marL="285750" indent="-285750">
              <a:buFont typeface="Courier New" panose="02070309020205020404" pitchFamily="49" charset="0"/>
              <a:buChar char="o"/>
            </a:pPr>
            <a:r>
              <a:rPr lang="en-US" sz="1800" kern="1200" baseline="0" dirty="0">
                <a:solidFill>
                  <a:schemeClr val="tx1"/>
                </a:solidFill>
                <a:latin typeface="+mn-lt"/>
                <a:ea typeface="ＭＳ Ｐゴシック" pitchFamily="-109" charset="-128"/>
                <a:cs typeface="ＭＳ Ｐゴシック" pitchFamily="-109" charset="-128"/>
              </a:rPr>
              <a:t>The degree distribution of a network generated by the </a:t>
            </a:r>
            <a:r>
              <a:rPr lang="en-US" sz="1800" kern="1200" baseline="0" dirty="0" err="1">
                <a:solidFill>
                  <a:schemeClr val="tx1"/>
                </a:solidFill>
                <a:latin typeface="+mn-lt"/>
                <a:ea typeface="ＭＳ Ｐゴシック" pitchFamily="-109" charset="-128"/>
                <a:cs typeface="ＭＳ Ｐゴシック" pitchFamily="-109" charset="-128"/>
              </a:rPr>
              <a:t>Barabási</a:t>
            </a:r>
            <a:r>
              <a:rPr lang="en-US" sz="1800" kern="1200" baseline="0" dirty="0">
                <a:solidFill>
                  <a:schemeClr val="tx1"/>
                </a:solidFill>
                <a:latin typeface="+mn-lt"/>
                <a:ea typeface="ＭＳ Ｐゴシック" pitchFamily="-109" charset="-128"/>
                <a:cs typeface="ＭＳ Ｐゴシック" pitchFamily="-109" charset="-128"/>
              </a:rPr>
              <a:t>-Albert model. </a:t>
            </a:r>
          </a:p>
          <a:p>
            <a:pPr marL="285750" indent="-285750">
              <a:buFont typeface="Courier New" panose="02070309020205020404" pitchFamily="49" charset="0"/>
              <a:buChar char="o"/>
            </a:pPr>
            <a:r>
              <a:rPr lang="en-US" sz="1800" kern="1200" baseline="0" dirty="0">
                <a:solidFill>
                  <a:schemeClr val="tx1"/>
                </a:solidFill>
                <a:latin typeface="+mn-lt"/>
                <a:ea typeface="ＭＳ Ｐゴシック" pitchFamily="-109" charset="-128"/>
                <a:cs typeface="ＭＳ Ｐゴシック" pitchFamily="-109" charset="-128"/>
              </a:rPr>
              <a:t>The plot show for a single network of size N=100,000. </a:t>
            </a:r>
          </a:p>
          <a:p>
            <a:pPr marL="285750" indent="-285750">
              <a:buFont typeface="Courier New" panose="02070309020205020404" pitchFamily="49" charset="0"/>
              <a:buChar char="o"/>
            </a:pPr>
            <a:r>
              <a:rPr lang="en-US" sz="1800" kern="1200" baseline="0" dirty="0">
                <a:solidFill>
                  <a:schemeClr val="tx1"/>
                </a:solidFill>
                <a:latin typeface="+mn-lt"/>
                <a:ea typeface="ＭＳ Ｐゴシック" pitchFamily="-109" charset="-128"/>
                <a:cs typeface="ＭＳ Ｐゴシック" pitchFamily="-109" charset="-128"/>
              </a:rPr>
              <a:t>It shows both the linearly-binned (red symbols) and log-binned version (green symbols).</a:t>
            </a:r>
          </a:p>
          <a:p>
            <a:pPr marL="285750" indent="-285750">
              <a:buFont typeface="Courier New" panose="02070309020205020404" pitchFamily="49" charset="0"/>
              <a:buChar char="o"/>
            </a:pPr>
            <a:r>
              <a:rPr lang="en-US" sz="1800" kern="1200" baseline="0" dirty="0">
                <a:solidFill>
                  <a:schemeClr val="tx1"/>
                </a:solidFill>
                <a:latin typeface="+mn-lt"/>
                <a:ea typeface="ＭＳ Ｐゴシック" pitchFamily="-109" charset="-128"/>
                <a:cs typeface="ＭＳ Ｐゴシック" pitchFamily="-109" charset="-128"/>
              </a:rPr>
              <a:t>The straight line is added to guide the eye and has slope -3.</a:t>
            </a:r>
            <a:endParaRPr lang="en-US" dirty="0"/>
          </a:p>
        </p:txBody>
      </p:sp>
    </p:spTree>
    <p:extLst>
      <p:ext uri="{BB962C8B-B14F-4D97-AF65-F5344CB8AC3E}">
        <p14:creationId xmlns:p14="http://schemas.microsoft.com/office/powerpoint/2010/main" val="25749064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E0FD051-7F7B-AD37-08E2-B91D9D671D99}"/>
              </a:ext>
            </a:extLst>
          </p:cNvPr>
          <p:cNvSpPr>
            <a:spLocks noGrp="1" noChangeArrowheads="1"/>
          </p:cNvSpPr>
          <p:nvPr>
            <p:ph idx="1"/>
          </p:nvPr>
        </p:nvSpPr>
        <p:spPr>
          <a:xfrm>
            <a:off x="224971" y="1611086"/>
            <a:ext cx="8919029" cy="4774474"/>
          </a:xfrm>
        </p:spPr>
        <p:txBody>
          <a:bodyPr>
            <a:normAutofit/>
          </a:bodyPr>
          <a:lstStyle/>
          <a:p>
            <a:pPr marL="0" indent="0" eaLnBrk="1" hangingPunct="1">
              <a:buNone/>
            </a:pPr>
            <a:r>
              <a:rPr lang="en-US" altLang="en-US" sz="2000" b="1"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What does it mean to be scale free?</a:t>
            </a:r>
          </a:p>
          <a:p>
            <a:pPr eaLnBrk="1" hangingPunct="1">
              <a:buFont typeface="Courier New" panose="02070309020205020404" pitchFamily="49" charset="0"/>
              <a:buChar char="o"/>
            </a:pPr>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pPr marL="0" indent="0" eaLnBrk="1" hangingPunct="1">
              <a:buNone/>
            </a:pPr>
            <a:endParaRPr lang="en-US" sz="2000" dirty="0">
              <a:solidFill>
                <a:srgbClr val="18191A"/>
              </a:solidFill>
              <a:latin typeface="Arial" panose="020B0604020202020204" pitchFamily="34" charset="0"/>
              <a:cs typeface="Arial" panose="020B0604020202020204" pitchFamily="34" charset="0"/>
            </a:endParaRPr>
          </a:p>
          <a:p>
            <a:pPr marL="0" indent="0" eaLnBrk="1" hangingPunct="1">
              <a:buNone/>
            </a:pPr>
            <a:endParaRPr lang="en-US" altLang="en-US" sz="2000" dirty="0">
              <a:solidFill>
                <a:srgbClr val="18191A"/>
              </a:solidFill>
              <a:latin typeface="Arial" panose="020B0604020202020204" pitchFamily="34" charset="0"/>
              <a:ea typeface="ＭＳ Ｐゴシック" panose="020B0600070205080204" pitchFamily="34" charset="-128"/>
              <a:cs typeface="Arial" panose="020B0604020202020204" pitchFamily="34" charset="0"/>
            </a:endParaRPr>
          </a:p>
          <a:p>
            <a:pPr marL="0" indent="0" eaLnBrk="1" hangingPunct="1">
              <a:buNone/>
            </a:pPr>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What does it mean to be scale free?</a:t>
            </a:r>
            <a:endParaRPr lang="en-US" dirty="0"/>
          </a:p>
        </p:txBody>
      </p:sp>
      <p:pic>
        <p:nvPicPr>
          <p:cNvPr id="3" name="Picture 2">
            <a:extLst>
              <a:ext uri="{FF2B5EF4-FFF2-40B4-BE49-F238E27FC236}">
                <a16:creationId xmlns:a16="http://schemas.microsoft.com/office/drawing/2014/main" id="{2FBADA88-A31B-7511-A1EF-B64B7BE4F399}"/>
              </a:ext>
            </a:extLst>
          </p:cNvPr>
          <p:cNvPicPr>
            <a:picLocks noChangeAspect="1"/>
          </p:cNvPicPr>
          <p:nvPr/>
        </p:nvPicPr>
        <p:blipFill>
          <a:blip r:embed="rId3"/>
          <a:stretch>
            <a:fillRect/>
          </a:stretch>
        </p:blipFill>
        <p:spPr>
          <a:xfrm>
            <a:off x="376897" y="2884304"/>
            <a:ext cx="4127500" cy="2984500"/>
          </a:xfrm>
          <a:prstGeom prst="rect">
            <a:avLst/>
          </a:prstGeom>
        </p:spPr>
      </p:pic>
      <p:cxnSp>
        <p:nvCxnSpPr>
          <p:cNvPr id="6" name="Straight Connector 5">
            <a:extLst>
              <a:ext uri="{FF2B5EF4-FFF2-40B4-BE49-F238E27FC236}">
                <a16:creationId xmlns:a16="http://schemas.microsoft.com/office/drawing/2014/main" id="{8BF041D4-AE85-EB80-83A7-DB30CAB49854}"/>
              </a:ext>
            </a:extLst>
          </p:cNvPr>
          <p:cNvCxnSpPr/>
          <p:nvPr/>
        </p:nvCxnSpPr>
        <p:spPr>
          <a:xfrm>
            <a:off x="1862066" y="3681876"/>
            <a:ext cx="115716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FB9FBAD-8276-113C-2BAB-0C6C004E00CC}"/>
              </a:ext>
            </a:extLst>
          </p:cNvPr>
          <p:cNvCxnSpPr/>
          <p:nvPr/>
        </p:nvCxnSpPr>
        <p:spPr>
          <a:xfrm>
            <a:off x="1893086" y="4198417"/>
            <a:ext cx="1157161"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2" name="Graphic 11" descr="Zoom in outline">
            <a:extLst>
              <a:ext uri="{FF2B5EF4-FFF2-40B4-BE49-F238E27FC236}">
                <a16:creationId xmlns:a16="http://schemas.microsoft.com/office/drawing/2014/main" id="{F05DB226-E99F-1BBB-87A8-17E702B901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025927">
            <a:off x="2188781" y="3732268"/>
            <a:ext cx="503729" cy="503729"/>
          </a:xfrm>
          <a:prstGeom prst="rect">
            <a:avLst/>
          </a:prstGeom>
        </p:spPr>
      </p:pic>
      <p:cxnSp>
        <p:nvCxnSpPr>
          <p:cNvPr id="14" name="Straight Arrow Connector 13">
            <a:extLst>
              <a:ext uri="{FF2B5EF4-FFF2-40B4-BE49-F238E27FC236}">
                <a16:creationId xmlns:a16="http://schemas.microsoft.com/office/drawing/2014/main" id="{9628E2A0-5B53-50C4-20CA-7E74CFE2D2CD}"/>
              </a:ext>
            </a:extLst>
          </p:cNvPr>
          <p:cNvCxnSpPr/>
          <p:nvPr/>
        </p:nvCxnSpPr>
        <p:spPr>
          <a:xfrm flipV="1">
            <a:off x="2743200" y="2884304"/>
            <a:ext cx="3074973" cy="111401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Chart, scatter chart&#10;&#10;Description automatically generated">
            <a:extLst>
              <a:ext uri="{FF2B5EF4-FFF2-40B4-BE49-F238E27FC236}">
                <a16:creationId xmlns:a16="http://schemas.microsoft.com/office/drawing/2014/main" id="{41010649-4636-5D9B-E437-66F7C2B1696A}"/>
              </a:ext>
            </a:extLst>
          </p:cNvPr>
          <p:cNvPicPr>
            <a:picLocks noChangeAspect="1"/>
          </p:cNvPicPr>
          <p:nvPr/>
        </p:nvPicPr>
        <p:blipFill>
          <a:blip r:embed="rId6"/>
          <a:stretch>
            <a:fillRect/>
          </a:stretch>
        </p:blipFill>
        <p:spPr>
          <a:xfrm>
            <a:off x="6147700" y="2120513"/>
            <a:ext cx="1930400" cy="1320800"/>
          </a:xfrm>
          <a:prstGeom prst="rect">
            <a:avLst/>
          </a:prstGeom>
        </p:spPr>
      </p:pic>
      <p:sp>
        <p:nvSpPr>
          <p:cNvPr id="17" name="Oval 16">
            <a:extLst>
              <a:ext uri="{FF2B5EF4-FFF2-40B4-BE49-F238E27FC236}">
                <a16:creationId xmlns:a16="http://schemas.microsoft.com/office/drawing/2014/main" id="{D734F5E1-5E65-7DCA-4112-AE9C4182C02C}"/>
              </a:ext>
            </a:extLst>
          </p:cNvPr>
          <p:cNvSpPr/>
          <p:nvPr/>
        </p:nvSpPr>
        <p:spPr>
          <a:xfrm>
            <a:off x="5827421" y="1611086"/>
            <a:ext cx="2759230" cy="2290354"/>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076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heckerboard(across)">
                                      <p:cBhvr>
                                        <p:cTn id="20" dur="500"/>
                                        <p:tgtEl>
                                          <p:spTgt spid="14"/>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heckerboard(across)">
                                      <p:cBhvr>
                                        <p:cTn id="23" dur="500"/>
                                        <p:tgtEl>
                                          <p:spTgt spid="17"/>
                                        </p:tgtEl>
                                      </p:cBhvr>
                                    </p:animEffect>
                                  </p:childTnLst>
                                </p:cTn>
                              </p:par>
                              <p:par>
                                <p:cTn id="24" presetID="5" presetClass="entr" presetSubtype="1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E0FD051-7F7B-AD37-08E2-B91D9D671D99}"/>
              </a:ext>
            </a:extLst>
          </p:cNvPr>
          <p:cNvSpPr>
            <a:spLocks noGrp="1" noChangeArrowheads="1"/>
          </p:cNvSpPr>
          <p:nvPr>
            <p:ph idx="1"/>
          </p:nvPr>
        </p:nvSpPr>
        <p:spPr>
          <a:xfrm>
            <a:off x="224971" y="1611086"/>
            <a:ext cx="8919029" cy="4774474"/>
          </a:xfrm>
        </p:spPr>
        <p:txBody>
          <a:bodyPr>
            <a:normAutofit/>
          </a:bodyPr>
          <a:lstStyle/>
          <a:p>
            <a:pPr marL="0" indent="0" eaLnBrk="1" hangingPunct="1">
              <a:buNone/>
            </a:pPr>
            <a:r>
              <a:rPr lang="en-US" altLang="en-US" sz="2000" b="1"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What does it mean to be scale free?</a:t>
            </a:r>
          </a:p>
          <a:p>
            <a:pPr eaLnBrk="1" hangingPunct="1">
              <a:buFont typeface="Courier New" panose="02070309020205020404" pitchFamily="49" charset="0"/>
              <a:buChar char="o"/>
            </a:pPr>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A power law looks the same no mater what scale we look at it </a:t>
            </a:r>
          </a:p>
          <a:p>
            <a:pPr>
              <a:buFont typeface="Courier New" panose="02070309020205020404" pitchFamily="49" charset="0"/>
              <a:buChar char="o"/>
            </a:pPr>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pPr>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Given </a:t>
            </a:r>
            <a:r>
              <a:rPr lang="en-US" altLang="en-US" sz="20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f(x) = a * x</a:t>
            </a:r>
            <a:r>
              <a:rPr lang="en-US" altLang="en-US" sz="2000" baseline="300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-k</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scaling argument </a:t>
            </a:r>
            <a:r>
              <a:rPr lang="en-US" altLang="en-US" sz="20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x</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by constant factor </a:t>
            </a:r>
            <a:r>
              <a:rPr lang="en-US" altLang="en-US" sz="20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c </a:t>
            </a:r>
            <a:r>
              <a:rPr lang="en-US" sz="2000" b="0" i="0" dirty="0">
                <a:solidFill>
                  <a:srgbClr val="202122"/>
                </a:solidFill>
                <a:effectLst/>
                <a:latin typeface="Arial" panose="020B0604020202020204" pitchFamily="34" charset="0"/>
                <a:cs typeface="Arial" panose="020B0604020202020204" pitchFamily="34" charset="0"/>
              </a:rPr>
              <a:t>causes only a proportionate scaling of the function itself</a:t>
            </a:r>
          </a:p>
          <a:p>
            <a:pPr lvl="1">
              <a:buFont typeface="Courier New" panose="02070309020205020404" pitchFamily="49" charset="0"/>
              <a:buChar char="o"/>
            </a:pPr>
            <a:r>
              <a:rPr lang="en-US" sz="2000" dirty="0">
                <a:solidFill>
                  <a:srgbClr val="202122"/>
                </a:solidFill>
                <a:latin typeface="Arial" panose="020B0604020202020204" pitchFamily="34" charset="0"/>
                <a:cs typeface="Arial" panose="020B0604020202020204" pitchFamily="34" charset="0"/>
              </a:rPr>
              <a:t>f(cx) = a * (cx)</a:t>
            </a:r>
            <a:r>
              <a:rPr lang="en-US" sz="2000" baseline="30000" dirty="0">
                <a:solidFill>
                  <a:srgbClr val="202122"/>
                </a:solidFill>
                <a:latin typeface="Arial" panose="020B0604020202020204" pitchFamily="34" charset="0"/>
                <a:cs typeface="Arial" panose="020B0604020202020204" pitchFamily="34" charset="0"/>
              </a:rPr>
              <a:t>-k </a:t>
            </a:r>
            <a:r>
              <a:rPr lang="en-US" sz="2000" dirty="0">
                <a:solidFill>
                  <a:srgbClr val="202122"/>
                </a:solidFill>
                <a:latin typeface="Arial" panose="020B0604020202020204" pitchFamily="34" charset="0"/>
                <a:cs typeface="Arial" panose="020B0604020202020204" pitchFamily="34" charset="0"/>
              </a:rPr>
              <a:t>= c</a:t>
            </a:r>
            <a:r>
              <a:rPr lang="en-US" sz="2000" baseline="30000" dirty="0">
                <a:solidFill>
                  <a:srgbClr val="202122"/>
                </a:solidFill>
                <a:latin typeface="Arial" panose="020B0604020202020204" pitchFamily="34" charset="0"/>
                <a:cs typeface="Arial" panose="020B0604020202020204" pitchFamily="34" charset="0"/>
              </a:rPr>
              <a:t>-k  </a:t>
            </a:r>
            <a:r>
              <a:rPr lang="en-US" sz="2000" dirty="0">
                <a:solidFill>
                  <a:srgbClr val="202122"/>
                </a:solidFill>
                <a:latin typeface="Arial" panose="020B0604020202020204" pitchFamily="34" charset="0"/>
                <a:cs typeface="Arial" panose="020B0604020202020204" pitchFamily="34" charset="0"/>
              </a:rPr>
              <a:t>* f(x)</a:t>
            </a:r>
            <a:endParaRPr lang="en-US" sz="2000" dirty="0">
              <a:latin typeface="Arial" panose="020B0604020202020204" pitchFamily="34" charset="0"/>
              <a:cs typeface="Arial" panose="020B0604020202020204" pitchFamily="34" charset="0"/>
            </a:endParaRPr>
          </a:p>
          <a:p>
            <a:pPr eaLnBrk="1" hangingPunct="1">
              <a:buFont typeface="Courier New" panose="02070309020205020404" pitchFamily="49" charset="0"/>
              <a:buChar char="o"/>
            </a:pPr>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 typeface="Courier New" panose="02070309020205020404" pitchFamily="49" charset="0"/>
              <a:buChar char="o"/>
            </a:pPr>
            <a:r>
              <a:rPr lang="en-US" altLang="en-US" sz="2000" dirty="0">
                <a:latin typeface="Arial" panose="020B0604020202020204" pitchFamily="34" charset="0"/>
                <a:ea typeface="ＭＳ Ｐゴシック" panose="020B0600070205080204" pitchFamily="34" charset="-128"/>
                <a:cs typeface="Arial" panose="020B0604020202020204" pitchFamily="34" charset="0"/>
              </a:rPr>
              <a:t>Scaling with </a:t>
            </a:r>
            <a:r>
              <a:rPr lang="en-US" altLang="en-US" sz="20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c</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implies multiplying original </a:t>
            </a:r>
            <a:r>
              <a:rPr lang="en-US" altLang="en-US" sz="20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f(x)</a:t>
            </a:r>
            <a:r>
              <a:rPr lang="en-US" altLang="en-US" sz="2000" dirty="0">
                <a:latin typeface="Arial" panose="020B0604020202020204" pitchFamily="34" charset="0"/>
                <a:ea typeface="ＭＳ Ｐゴシック" panose="020B0600070205080204" pitchFamily="34" charset="-128"/>
                <a:cs typeface="Arial" panose="020B0604020202020204" pitchFamily="34" charset="0"/>
              </a:rPr>
              <a:t> with constant </a:t>
            </a:r>
            <a:r>
              <a:rPr lang="en-US" sz="2000" dirty="0">
                <a:solidFill>
                  <a:srgbClr val="FF0000"/>
                </a:solidFill>
                <a:latin typeface="Arial" panose="020B0604020202020204" pitchFamily="34" charset="0"/>
                <a:cs typeface="Arial" panose="020B0604020202020204" pitchFamily="34" charset="0"/>
              </a:rPr>
              <a:t>c</a:t>
            </a:r>
            <a:r>
              <a:rPr lang="en-US" sz="2000" baseline="30000" dirty="0">
                <a:solidFill>
                  <a:srgbClr val="FF0000"/>
                </a:solidFill>
                <a:latin typeface="Arial" panose="020B0604020202020204" pitchFamily="34" charset="0"/>
                <a:cs typeface="Arial" panose="020B0604020202020204" pitchFamily="34" charset="0"/>
              </a:rPr>
              <a:t>-k </a:t>
            </a:r>
            <a:r>
              <a:rPr lang="en-US" sz="2000" dirty="0">
                <a:latin typeface="Arial" panose="020B0604020202020204" pitchFamily="34" charset="0"/>
                <a:cs typeface="Arial" panose="020B0604020202020204" pitchFamily="34" charset="0"/>
              </a:rPr>
              <a:t>(direct proportionality)</a:t>
            </a:r>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 typeface="Courier New" panose="02070309020205020404" pitchFamily="49" charset="0"/>
              <a:buChar char="o"/>
            </a:pPr>
            <a:endParaRPr lang="en-US" sz="2000" dirty="0">
              <a:solidFill>
                <a:srgbClr val="18191A"/>
              </a:solidFill>
              <a:latin typeface="Arial" panose="020B0604020202020204" pitchFamily="34" charset="0"/>
              <a:cs typeface="Arial" panose="020B0604020202020204" pitchFamily="34" charset="0"/>
            </a:endParaRPr>
          </a:p>
          <a:p>
            <a:pPr marL="0" indent="0" eaLnBrk="1" hangingPunct="1">
              <a:buNone/>
            </a:pPr>
            <a:endParaRPr lang="en-US" altLang="en-US" sz="2000" dirty="0">
              <a:solidFill>
                <a:srgbClr val="18191A"/>
              </a:solidFill>
              <a:latin typeface="Arial" panose="020B0604020202020204" pitchFamily="34" charset="0"/>
              <a:ea typeface="ＭＳ Ｐゴシック" panose="020B0600070205080204" pitchFamily="34" charset="-128"/>
              <a:cs typeface="Arial" panose="020B0604020202020204" pitchFamily="34" charset="0"/>
            </a:endParaRPr>
          </a:p>
          <a:p>
            <a:pPr marL="0" indent="0" eaLnBrk="1" hangingPunct="1">
              <a:buNone/>
            </a:pPr>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What does it mean to be scale free?</a:t>
            </a:r>
            <a:endParaRPr lang="en-US" dirty="0"/>
          </a:p>
        </p:txBody>
      </p:sp>
      <p:pic>
        <p:nvPicPr>
          <p:cNvPr id="4" name="Picture 3" descr="Logo&#10;&#10;Description automatically generated with low confidence">
            <a:extLst>
              <a:ext uri="{FF2B5EF4-FFF2-40B4-BE49-F238E27FC236}">
                <a16:creationId xmlns:a16="http://schemas.microsoft.com/office/drawing/2014/main" id="{E27CBD26-FEA9-6919-00BB-B0A237E4EEE2}"/>
              </a:ext>
            </a:extLst>
          </p:cNvPr>
          <p:cNvPicPr>
            <a:picLocks noChangeAspect="1"/>
          </p:cNvPicPr>
          <p:nvPr/>
        </p:nvPicPr>
        <p:blipFill>
          <a:blip r:embed="rId3"/>
          <a:stretch>
            <a:fillRect/>
          </a:stretch>
        </p:blipFill>
        <p:spPr>
          <a:xfrm>
            <a:off x="5906247" y="5727700"/>
            <a:ext cx="2844800" cy="889000"/>
          </a:xfrm>
          <a:prstGeom prst="rect">
            <a:avLst/>
          </a:prstGeom>
        </p:spPr>
      </p:pic>
    </p:spTree>
    <p:extLst>
      <p:ext uri="{BB962C8B-B14F-4D97-AF65-F5344CB8AC3E}">
        <p14:creationId xmlns:p14="http://schemas.microsoft.com/office/powerpoint/2010/main" val="4275602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C1EBB6A-2698-C7D2-7875-2EDE7601A971}"/>
              </a:ext>
            </a:extLst>
          </p:cNvPr>
          <p:cNvSpPr txBox="1">
            <a:spLocks noChangeArrowheads="1"/>
          </p:cNvSpPr>
          <p:nvPr/>
        </p:nvSpPr>
        <p:spPr>
          <a:xfrm>
            <a:off x="533400" y="381000"/>
            <a:ext cx="8229600" cy="5302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Random Graphs</a:t>
            </a:r>
          </a:p>
        </p:txBody>
      </p:sp>
      <p:sp>
        <p:nvSpPr>
          <p:cNvPr id="9" name="Content Placeholder 2">
            <a:extLst>
              <a:ext uri="{FF2B5EF4-FFF2-40B4-BE49-F238E27FC236}">
                <a16:creationId xmlns:a16="http://schemas.microsoft.com/office/drawing/2014/main" id="{234DFEA8-B058-128E-3887-FCBF15996D0D}"/>
              </a:ext>
            </a:extLst>
          </p:cNvPr>
          <p:cNvSpPr txBox="1">
            <a:spLocks/>
          </p:cNvSpPr>
          <p:nvPr/>
        </p:nvSpPr>
        <p:spPr>
          <a:xfrm>
            <a:off x="228600" y="1066800"/>
            <a:ext cx="8686800" cy="4038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cs typeface="Arial" panose="020B0604020202020204" pitchFamily="34" charset="0"/>
            </a:endParaRPr>
          </a:p>
          <a:p>
            <a:pPr>
              <a:buFont typeface="Courier New" panose="02070309020205020404" pitchFamily="49" charset="0"/>
              <a:buChar char="o"/>
            </a:pPr>
            <a:r>
              <a:rPr lang="en-US" sz="2400" dirty="0">
                <a:cs typeface="Arial" panose="020B0604020202020204" pitchFamily="34" charset="0"/>
              </a:rPr>
              <a:t>We have to assume how friendships are formed</a:t>
            </a:r>
          </a:p>
          <a:p>
            <a:pPr lvl="1">
              <a:buFont typeface="Courier New" panose="02070309020205020404" pitchFamily="49" charset="0"/>
              <a:buChar char="o"/>
            </a:pPr>
            <a:r>
              <a:rPr lang="en-US" dirty="0">
                <a:cs typeface="Arial" panose="020B0604020202020204" pitchFamily="34" charset="0"/>
              </a:rPr>
              <a:t>The most basic form:</a:t>
            </a:r>
          </a:p>
          <a:p>
            <a:pPr lvl="1"/>
            <a:endParaRPr lang="en-US" dirty="0">
              <a:cs typeface="Arial" panose="020B0604020202020204" pitchFamily="34" charset="0"/>
            </a:endParaRPr>
          </a:p>
          <a:p>
            <a:pPr lvl="1"/>
            <a:endParaRPr lang="en-US" dirty="0">
              <a:cs typeface="Arial" panose="020B0604020202020204" pitchFamily="34" charset="0"/>
            </a:endParaRPr>
          </a:p>
          <a:p>
            <a:pPr lvl="1"/>
            <a:endParaRPr lang="en-US" dirty="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C010DF2-A3F8-C36B-5199-3491B88C00B5}"/>
                  </a:ext>
                </a:extLst>
              </p:cNvPr>
              <p:cNvSpPr/>
              <p:nvPr/>
            </p:nvSpPr>
            <p:spPr>
              <a:xfrm>
                <a:off x="609600" y="5562600"/>
                <a:ext cx="8178842" cy="461665"/>
              </a:xfrm>
              <a:prstGeom prst="rect">
                <a:avLst/>
              </a:prstGeom>
            </p:spPr>
            <p:txBody>
              <a:bodyPr wrap="none">
                <a:spAutoFit/>
              </a:bodyPr>
              <a:lstStyle/>
              <a:p>
                <a:r>
                  <a:rPr lang="en-US" sz="2400" dirty="0">
                    <a:latin typeface="Arial" panose="020B0604020202020204" pitchFamily="34" charset="0"/>
                    <a:ea typeface="Open Sans" panose="020B0606030504020204" pitchFamily="34" charset="0"/>
                    <a:cs typeface="Arial" panose="020B0604020202020204" pitchFamily="34" charset="0"/>
                  </a:rPr>
                  <a:t>We discuss two random graph models </a:t>
                </a:r>
                <a14:m>
                  <m:oMath xmlns:m="http://schemas.openxmlformats.org/officeDocument/2006/math">
                    <m:r>
                      <a:rPr lang="en-US" sz="2400" i="1" dirty="0" smtClean="0">
                        <a:latin typeface="Cambria Math" panose="02040503050406030204" pitchFamily="18" charset="0"/>
                      </a:rPr>
                      <m:t>𝐺</m:t>
                    </m:r>
                    <m:r>
                      <a:rPr lang="en-US" sz="2400" i="1" dirty="0" smtClean="0">
                        <a:latin typeface="Cambria Math" panose="02040503050406030204" pitchFamily="18" charset="0"/>
                      </a:rPr>
                      <m:t>(</m:t>
                    </m:r>
                    <m:r>
                      <a:rPr lang="en-US" sz="2400" b="0" i="1" dirty="0" smtClean="0">
                        <a:latin typeface="Cambria Math" panose="02040503050406030204" pitchFamily="18" charset="0"/>
                      </a:rPr>
                      <m:t>𝑁</m:t>
                    </m:r>
                    <m:r>
                      <a:rPr lang="en-US" sz="2400" i="1" dirty="0" err="1" smtClean="0">
                        <a:latin typeface="Cambria Math" panose="02040503050406030204" pitchFamily="18" charset="0"/>
                      </a:rPr>
                      <m:t>,</m:t>
                    </m:r>
                    <m:r>
                      <a:rPr lang="en-US" sz="2400" i="1" dirty="0" err="1" smtClean="0">
                        <a:latin typeface="Cambria Math" panose="02040503050406030204" pitchFamily="18" charset="0"/>
                      </a:rPr>
                      <m:t>𝑝</m:t>
                    </m:r>
                    <m:r>
                      <a:rPr lang="en-US" sz="2400" i="1" dirty="0" smtClean="0">
                        <a:latin typeface="Cambria Math" panose="02040503050406030204" pitchFamily="18" charset="0"/>
                      </a:rPr>
                      <m:t>)</m:t>
                    </m:r>
                  </m:oMath>
                </a14:m>
                <a:r>
                  <a:rPr lang="en-US" sz="2400" dirty="0">
                    <a:latin typeface="Arial" panose="020B0604020202020204" pitchFamily="34" charset="0"/>
                    <a:ea typeface="Open Sans" panose="020B0606030504020204" pitchFamily="34" charset="0"/>
                    <a:cs typeface="Arial" panose="020B0604020202020204" pitchFamily="34" charset="0"/>
                  </a:rPr>
                  <a:t> and </a:t>
                </a:r>
                <a14:m>
                  <m:oMath xmlns:m="http://schemas.openxmlformats.org/officeDocument/2006/math">
                    <m:r>
                      <a:rPr lang="en-US" sz="2400" i="1" dirty="0" smtClean="0">
                        <a:latin typeface="Cambria Math" panose="02040503050406030204" pitchFamily="18" charset="0"/>
                      </a:rPr>
                      <m:t>𝐺</m:t>
                    </m:r>
                    <m:r>
                      <a:rPr lang="en-US" sz="2400" i="1" dirty="0" smtClean="0">
                        <a:latin typeface="Cambria Math" panose="02040503050406030204" pitchFamily="18" charset="0"/>
                      </a:rPr>
                      <m:t>(</m:t>
                    </m:r>
                    <m:r>
                      <a:rPr lang="en-US" sz="2400" b="0" i="1" dirty="0" smtClean="0">
                        <a:latin typeface="Cambria Math" panose="02040503050406030204" pitchFamily="18" charset="0"/>
                      </a:rPr>
                      <m:t>𝑁</m:t>
                    </m:r>
                    <m:r>
                      <a:rPr lang="en-US" sz="2400" i="1" dirty="0" err="1" smtClean="0">
                        <a:latin typeface="Cambria Math" panose="02040503050406030204" pitchFamily="18" charset="0"/>
                      </a:rPr>
                      <m:t>,</m:t>
                    </m:r>
                    <m:r>
                      <a:rPr lang="en-US" sz="2400" b="0" i="1" dirty="0" smtClean="0">
                        <a:latin typeface="Cambria Math" panose="02040503050406030204" pitchFamily="18" charset="0"/>
                      </a:rPr>
                      <m:t>𝑙</m:t>
                    </m:r>
                    <m:r>
                      <a:rPr lang="en-US" sz="2400" i="1" dirty="0">
                        <a:latin typeface="Cambria Math" panose="02040503050406030204" pitchFamily="18" charset="0"/>
                      </a:rPr>
                      <m:t>)</m:t>
                    </m:r>
                  </m:oMath>
                </a14:m>
                <a:endParaRPr lang="en-US" sz="2400" dirty="0">
                  <a:latin typeface="Arial" panose="020B0604020202020204" pitchFamily="34" charset="0"/>
                  <a:ea typeface="Open Sans" panose="020B0606030504020204" pitchFamily="34" charset="0"/>
                  <a:cs typeface="Arial" panose="020B0604020202020204" pitchFamily="34" charset="0"/>
                </a:endParaRPr>
              </a:p>
            </p:txBody>
          </p:sp>
        </mc:Choice>
        <mc:Fallback xmlns="">
          <p:sp>
            <p:nvSpPr>
              <p:cNvPr id="10" name="Rectangle 9">
                <a:extLst>
                  <a:ext uri="{FF2B5EF4-FFF2-40B4-BE49-F238E27FC236}">
                    <a16:creationId xmlns:a16="http://schemas.microsoft.com/office/drawing/2014/main" id="{AC010DF2-A3F8-C36B-5199-3491B88C00B5}"/>
                  </a:ext>
                </a:extLst>
              </p:cNvPr>
              <p:cNvSpPr>
                <a:spLocks noRot="1" noChangeAspect="1" noMove="1" noResize="1" noEditPoints="1" noAdjustHandles="1" noChangeArrowheads="1" noChangeShapeType="1" noTextEdit="1"/>
              </p:cNvSpPr>
              <p:nvPr/>
            </p:nvSpPr>
            <p:spPr>
              <a:xfrm>
                <a:off x="609600" y="5562600"/>
                <a:ext cx="8178842" cy="461665"/>
              </a:xfrm>
              <a:prstGeom prst="rect">
                <a:avLst/>
              </a:prstGeom>
              <a:blipFill>
                <a:blip r:embed="rId2"/>
                <a:stretch>
                  <a:fillRect l="-1240" t="-13514" b="-27027"/>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C5DFB417-0610-CEE7-7B2F-CCA60FC354C9}"/>
              </a:ext>
            </a:extLst>
          </p:cNvPr>
          <p:cNvSpPr/>
          <p:nvPr/>
        </p:nvSpPr>
        <p:spPr>
          <a:xfrm>
            <a:off x="609600" y="2671758"/>
            <a:ext cx="8001000"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400" b="1" dirty="0">
                <a:latin typeface="Arial" panose="020B0604020202020204" pitchFamily="34" charset="0"/>
                <a:cs typeface="Arial" panose="020B0604020202020204" pitchFamily="34" charset="0"/>
              </a:rPr>
              <a:t>Random Graph assumption: </a:t>
            </a:r>
          </a:p>
          <a:p>
            <a:r>
              <a:rPr lang="en-US" sz="2400" i="1" dirty="0">
                <a:latin typeface="Arial" panose="020B0604020202020204" pitchFamily="34" charset="0"/>
                <a:cs typeface="Arial" panose="020B0604020202020204" pitchFamily="34" charset="0"/>
              </a:rPr>
              <a:t>Edges (i.e., friendships) between nodes (i.e., individuals) are formed randomly.</a:t>
            </a:r>
          </a:p>
        </p:txBody>
      </p:sp>
    </p:spTree>
    <p:extLst>
      <p:ext uri="{BB962C8B-B14F-4D97-AF65-F5344CB8AC3E}">
        <p14:creationId xmlns:p14="http://schemas.microsoft.com/office/powerpoint/2010/main" val="32279521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E0FD051-7F7B-AD37-08E2-B91D9D671D99}"/>
              </a:ext>
            </a:extLst>
          </p:cNvPr>
          <p:cNvSpPr>
            <a:spLocks noGrp="1" noChangeArrowheads="1"/>
          </p:cNvSpPr>
          <p:nvPr>
            <p:ph idx="1"/>
          </p:nvPr>
        </p:nvSpPr>
        <p:spPr>
          <a:xfrm>
            <a:off x="224971" y="1175658"/>
            <a:ext cx="8919029" cy="4774474"/>
          </a:xfrm>
        </p:spPr>
        <p:txBody>
          <a:bodyPr>
            <a:normAutofit/>
          </a:bodyPr>
          <a:lstStyle/>
          <a:p>
            <a:pPr eaLnBrk="1" hangingPunct="1">
              <a:buFont typeface="Courier New" panose="02070309020205020404" pitchFamily="49" charset="0"/>
              <a:buChar char="o"/>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A power law looks the same no mater what scale we look at it </a:t>
            </a:r>
          </a:p>
          <a:p>
            <a:pPr>
              <a:buFont typeface="Courier New" panose="02070309020205020404" pitchFamily="49" charset="0"/>
              <a:buChar char="o"/>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Given </a:t>
            </a:r>
            <a:r>
              <a:rPr lang="en-US" altLang="en-US" sz="16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f(x) = a * x</a:t>
            </a:r>
            <a:r>
              <a:rPr lang="en-US" altLang="en-US" sz="1600" baseline="300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-k</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scaling argument </a:t>
            </a:r>
            <a:r>
              <a:rPr lang="en-US" altLang="en-US" sz="16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x</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by constant factor </a:t>
            </a:r>
            <a:r>
              <a:rPr lang="en-US" altLang="en-US" sz="16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c </a:t>
            </a:r>
            <a:r>
              <a:rPr lang="en-US" sz="1600" b="0" i="0" dirty="0">
                <a:solidFill>
                  <a:srgbClr val="202122"/>
                </a:solidFill>
                <a:effectLst/>
                <a:latin typeface="Arial" panose="020B0604020202020204" pitchFamily="34" charset="0"/>
                <a:cs typeface="Arial" panose="020B0604020202020204" pitchFamily="34" charset="0"/>
              </a:rPr>
              <a:t>causes only a proportionate scaling of the function itself</a:t>
            </a:r>
          </a:p>
          <a:p>
            <a:pPr lvl="1">
              <a:buFont typeface="Courier New" panose="02070309020205020404" pitchFamily="49" charset="0"/>
              <a:buChar char="o"/>
            </a:pPr>
            <a:r>
              <a:rPr lang="en-US" sz="1600" dirty="0">
                <a:solidFill>
                  <a:srgbClr val="202122"/>
                </a:solidFill>
                <a:latin typeface="Arial" panose="020B0604020202020204" pitchFamily="34" charset="0"/>
                <a:cs typeface="Arial" panose="020B0604020202020204" pitchFamily="34" charset="0"/>
              </a:rPr>
              <a:t>f(cx) = a * (cx)</a:t>
            </a:r>
            <a:r>
              <a:rPr lang="en-US" sz="1600" baseline="30000" dirty="0">
                <a:solidFill>
                  <a:srgbClr val="202122"/>
                </a:solidFill>
                <a:latin typeface="Arial" panose="020B0604020202020204" pitchFamily="34" charset="0"/>
                <a:cs typeface="Arial" panose="020B0604020202020204" pitchFamily="34" charset="0"/>
              </a:rPr>
              <a:t>-k </a:t>
            </a:r>
            <a:r>
              <a:rPr lang="en-US" sz="1600" dirty="0">
                <a:solidFill>
                  <a:srgbClr val="202122"/>
                </a:solidFill>
                <a:latin typeface="Arial" panose="020B0604020202020204" pitchFamily="34" charset="0"/>
                <a:cs typeface="Arial" panose="020B0604020202020204" pitchFamily="34" charset="0"/>
              </a:rPr>
              <a:t>= c</a:t>
            </a:r>
            <a:r>
              <a:rPr lang="en-US" sz="1600" baseline="30000" dirty="0">
                <a:solidFill>
                  <a:srgbClr val="202122"/>
                </a:solidFill>
                <a:latin typeface="Arial" panose="020B0604020202020204" pitchFamily="34" charset="0"/>
                <a:cs typeface="Arial" panose="020B0604020202020204" pitchFamily="34" charset="0"/>
              </a:rPr>
              <a:t>-k  </a:t>
            </a:r>
            <a:r>
              <a:rPr lang="en-US" sz="1600" dirty="0">
                <a:solidFill>
                  <a:srgbClr val="202122"/>
                </a:solidFill>
                <a:latin typeface="Arial" panose="020B0604020202020204" pitchFamily="34" charset="0"/>
                <a:cs typeface="Arial" panose="020B0604020202020204" pitchFamily="34" charset="0"/>
              </a:rPr>
              <a:t>* f(x)</a:t>
            </a:r>
            <a:endParaRPr lang="en-US" altLang="en-US" sz="16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 typeface="Courier New" panose="02070309020205020404" pitchFamily="49" charset="0"/>
              <a:buChar char="o"/>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Scaling with </a:t>
            </a:r>
            <a:r>
              <a:rPr lang="en-US" altLang="en-US" sz="16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c</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implies multiplying original </a:t>
            </a:r>
            <a:r>
              <a:rPr lang="en-US" altLang="en-US" sz="16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f(x)</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with constant </a:t>
            </a:r>
            <a:r>
              <a:rPr lang="en-US" sz="1600" dirty="0">
                <a:solidFill>
                  <a:srgbClr val="FF0000"/>
                </a:solidFill>
                <a:latin typeface="Arial" panose="020B0604020202020204" pitchFamily="34" charset="0"/>
                <a:cs typeface="Arial" panose="020B0604020202020204" pitchFamily="34" charset="0"/>
              </a:rPr>
              <a:t>c</a:t>
            </a:r>
            <a:r>
              <a:rPr lang="en-US" sz="1600" baseline="30000" dirty="0">
                <a:solidFill>
                  <a:srgbClr val="FF0000"/>
                </a:solidFill>
                <a:latin typeface="Arial" panose="020B0604020202020204" pitchFamily="34" charset="0"/>
                <a:cs typeface="Arial" panose="020B0604020202020204" pitchFamily="34" charset="0"/>
              </a:rPr>
              <a:t>-k </a:t>
            </a:r>
            <a:r>
              <a:rPr lang="en-US" sz="1600" dirty="0">
                <a:latin typeface="Arial" panose="020B0604020202020204" pitchFamily="34" charset="0"/>
                <a:cs typeface="Arial" panose="020B0604020202020204" pitchFamily="34" charset="0"/>
              </a:rPr>
              <a:t>(direct proportionality)</a:t>
            </a:r>
            <a:endParaRPr lang="en-US" altLang="en-US" sz="16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 typeface="Courier New" panose="02070309020205020404" pitchFamily="49" charset="0"/>
              <a:buChar char="o"/>
            </a:pPr>
            <a:endParaRPr lang="en-US" sz="2000" dirty="0">
              <a:solidFill>
                <a:srgbClr val="18191A"/>
              </a:solidFill>
              <a:latin typeface="Arial" panose="020B0604020202020204" pitchFamily="34" charset="0"/>
              <a:cs typeface="Arial" panose="020B0604020202020204" pitchFamily="34" charset="0"/>
            </a:endParaRPr>
          </a:p>
          <a:p>
            <a:pPr marL="0" indent="0" eaLnBrk="1" hangingPunct="1">
              <a:buNone/>
            </a:pPr>
            <a:endParaRPr lang="en-US" altLang="en-US" sz="2000" dirty="0">
              <a:solidFill>
                <a:srgbClr val="18191A"/>
              </a:solidFill>
              <a:latin typeface="Arial" panose="020B0604020202020204" pitchFamily="34" charset="0"/>
              <a:ea typeface="ＭＳ Ｐゴシック" panose="020B0600070205080204" pitchFamily="34" charset="-128"/>
              <a:cs typeface="Arial" panose="020B0604020202020204" pitchFamily="34" charset="0"/>
            </a:endParaRPr>
          </a:p>
          <a:p>
            <a:pPr marL="0" indent="0" eaLnBrk="1" hangingPunct="1">
              <a:buNone/>
            </a:pPr>
            <a:endParaRPr lang="en-US" altLang="en-US" sz="2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What does it mean to be scale free?</a:t>
            </a:r>
            <a:endParaRPr lang="en-US" dirty="0"/>
          </a:p>
        </p:txBody>
      </p:sp>
      <p:pic>
        <p:nvPicPr>
          <p:cNvPr id="4" name="Picture 3" descr="Chart&#10;&#10;Description automatically generated">
            <a:extLst>
              <a:ext uri="{FF2B5EF4-FFF2-40B4-BE49-F238E27FC236}">
                <a16:creationId xmlns:a16="http://schemas.microsoft.com/office/drawing/2014/main" id="{FE31DD00-C832-E7A6-F8E7-96BC9046BF1E}"/>
              </a:ext>
            </a:extLst>
          </p:cNvPr>
          <p:cNvPicPr>
            <a:picLocks noChangeAspect="1"/>
          </p:cNvPicPr>
          <p:nvPr/>
        </p:nvPicPr>
        <p:blipFill>
          <a:blip r:embed="rId3"/>
          <a:stretch>
            <a:fillRect/>
          </a:stretch>
        </p:blipFill>
        <p:spPr>
          <a:xfrm>
            <a:off x="2049182" y="2977405"/>
            <a:ext cx="6782762" cy="3678554"/>
          </a:xfrm>
          <a:prstGeom prst="rect">
            <a:avLst/>
          </a:prstGeom>
        </p:spPr>
      </p:pic>
    </p:spTree>
    <p:extLst>
      <p:ext uri="{BB962C8B-B14F-4D97-AF65-F5344CB8AC3E}">
        <p14:creationId xmlns:p14="http://schemas.microsoft.com/office/powerpoint/2010/main" val="22505067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What does it mean to be scale free?</a:t>
            </a:r>
            <a:endParaRPr lang="en-US" dirty="0"/>
          </a:p>
        </p:txBody>
      </p:sp>
      <p:sp>
        <p:nvSpPr>
          <p:cNvPr id="5" name="Rectangle 3">
            <a:extLst>
              <a:ext uri="{FF2B5EF4-FFF2-40B4-BE49-F238E27FC236}">
                <a16:creationId xmlns:a16="http://schemas.microsoft.com/office/drawing/2014/main" id="{FE0FD051-7F7B-AD37-08E2-B91D9D671D99}"/>
              </a:ext>
            </a:extLst>
          </p:cNvPr>
          <p:cNvSpPr>
            <a:spLocks noGrp="1" noChangeArrowheads="1"/>
          </p:cNvSpPr>
          <p:nvPr>
            <p:ph idx="1"/>
          </p:nvPr>
        </p:nvSpPr>
        <p:spPr>
          <a:xfrm>
            <a:off x="224971" y="1066799"/>
            <a:ext cx="8919029" cy="5667829"/>
          </a:xfrm>
        </p:spPr>
        <p:txBody>
          <a:bodyPr>
            <a:normAutofit/>
          </a:bodyPr>
          <a:lstStyle/>
          <a:p>
            <a:pPr>
              <a:buFont typeface="Courier New" panose="02070309020205020404" pitchFamily="49" charset="0"/>
              <a:buChar char="o"/>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Given </a:t>
            </a:r>
            <a:r>
              <a:rPr lang="en-US" altLang="en-US" sz="18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f(x) = a * x</a:t>
            </a:r>
            <a:r>
              <a:rPr lang="en-US" altLang="en-US" sz="1800" baseline="300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-k</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 scaling argument </a:t>
            </a:r>
            <a:r>
              <a:rPr lang="en-US" altLang="en-US" sz="18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x</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 by constant factor </a:t>
            </a:r>
            <a:r>
              <a:rPr lang="en-US" altLang="en-US" sz="18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c </a:t>
            </a:r>
            <a:r>
              <a:rPr lang="en-US" sz="1800" b="0" i="0" dirty="0">
                <a:solidFill>
                  <a:srgbClr val="202122"/>
                </a:solidFill>
                <a:effectLst/>
                <a:latin typeface="Arial" panose="020B0604020202020204" pitchFamily="34" charset="0"/>
                <a:cs typeface="Arial" panose="020B0604020202020204" pitchFamily="34" charset="0"/>
              </a:rPr>
              <a:t>causes only a proportionate scaling of the function itself</a:t>
            </a:r>
          </a:p>
          <a:p>
            <a:pPr lvl="1">
              <a:buFont typeface="Courier New" panose="02070309020205020404" pitchFamily="49" charset="0"/>
              <a:buChar char="o"/>
            </a:pPr>
            <a:r>
              <a:rPr lang="en-US" sz="1800" dirty="0">
                <a:solidFill>
                  <a:srgbClr val="202122"/>
                </a:solidFill>
                <a:latin typeface="Arial" panose="020B0604020202020204" pitchFamily="34" charset="0"/>
                <a:cs typeface="Arial" panose="020B0604020202020204" pitchFamily="34" charset="0"/>
              </a:rPr>
              <a:t>f(cx) = a * (cx)</a:t>
            </a:r>
            <a:r>
              <a:rPr lang="en-US" sz="1800" baseline="30000" dirty="0">
                <a:solidFill>
                  <a:srgbClr val="202122"/>
                </a:solidFill>
                <a:latin typeface="Arial" panose="020B0604020202020204" pitchFamily="34" charset="0"/>
                <a:cs typeface="Arial" panose="020B0604020202020204" pitchFamily="34" charset="0"/>
              </a:rPr>
              <a:t>-k </a:t>
            </a:r>
            <a:r>
              <a:rPr lang="en-US" sz="1800" dirty="0">
                <a:solidFill>
                  <a:srgbClr val="202122"/>
                </a:solidFill>
                <a:latin typeface="Arial" panose="020B0604020202020204" pitchFamily="34" charset="0"/>
                <a:cs typeface="Arial" panose="020B0604020202020204" pitchFamily="34" charset="0"/>
              </a:rPr>
              <a:t>= c</a:t>
            </a:r>
            <a:r>
              <a:rPr lang="en-US" sz="1800" baseline="30000" dirty="0">
                <a:solidFill>
                  <a:srgbClr val="202122"/>
                </a:solidFill>
                <a:latin typeface="Arial" panose="020B0604020202020204" pitchFamily="34" charset="0"/>
                <a:cs typeface="Arial" panose="020B0604020202020204" pitchFamily="34" charset="0"/>
              </a:rPr>
              <a:t>-k  </a:t>
            </a:r>
            <a:r>
              <a:rPr lang="en-US" sz="1800" dirty="0">
                <a:solidFill>
                  <a:srgbClr val="202122"/>
                </a:solidFill>
                <a:latin typeface="Arial" panose="020B0604020202020204" pitchFamily="34" charset="0"/>
                <a:cs typeface="Arial" panose="020B0604020202020204" pitchFamily="34" charset="0"/>
              </a:rPr>
              <a:t>* f(x)</a:t>
            </a:r>
            <a:endParaRPr lang="en-US" sz="1800" dirty="0">
              <a:latin typeface="Arial" panose="020B0604020202020204" pitchFamily="34" charset="0"/>
              <a:cs typeface="Arial" panose="020B0604020202020204" pitchFamily="34" charset="0"/>
            </a:endParaRPr>
          </a:p>
          <a:p>
            <a:pPr eaLnBrk="1" hangingPunct="1">
              <a:buFont typeface="Courier New" panose="02070309020205020404" pitchFamily="49" charset="0"/>
              <a:buChar char="o"/>
            </a:pPr>
            <a:endParaRPr lang="en-US" altLang="en-US" sz="18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 typeface="Courier New" panose="02070309020205020404" pitchFamily="49" charset="0"/>
              <a:buChar char="o"/>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Scaling with </a:t>
            </a:r>
            <a:r>
              <a:rPr lang="en-US" altLang="en-US" sz="18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c</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 implies multiplying original </a:t>
            </a:r>
            <a:r>
              <a:rPr lang="en-US" altLang="en-US" sz="18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f(x)</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 with constant </a:t>
            </a:r>
            <a:r>
              <a:rPr lang="en-US" sz="1800" dirty="0">
                <a:solidFill>
                  <a:srgbClr val="FF0000"/>
                </a:solidFill>
                <a:latin typeface="Arial" panose="020B0604020202020204" pitchFamily="34" charset="0"/>
                <a:cs typeface="Arial" panose="020B0604020202020204" pitchFamily="34" charset="0"/>
              </a:rPr>
              <a:t>c</a:t>
            </a:r>
            <a:r>
              <a:rPr lang="en-US" sz="1800" baseline="30000" dirty="0">
                <a:solidFill>
                  <a:srgbClr val="FF0000"/>
                </a:solidFill>
                <a:latin typeface="Arial" panose="020B0604020202020204" pitchFamily="34" charset="0"/>
                <a:cs typeface="Arial" panose="020B0604020202020204" pitchFamily="34" charset="0"/>
              </a:rPr>
              <a:t>-k </a:t>
            </a:r>
            <a:r>
              <a:rPr lang="en-US" sz="1800" dirty="0">
                <a:latin typeface="Arial" panose="020B0604020202020204" pitchFamily="34" charset="0"/>
                <a:cs typeface="Arial" panose="020B0604020202020204" pitchFamily="34" charset="0"/>
              </a:rPr>
              <a:t>(direct proportionality)</a:t>
            </a:r>
            <a:endParaRPr lang="en-US" altLang="en-US" sz="18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buFont typeface="Courier New" panose="02070309020205020404" pitchFamily="49" charset="0"/>
              <a:buChar char="o"/>
            </a:pPr>
            <a:endParaRPr lang="en-US" sz="1800" dirty="0">
              <a:solidFill>
                <a:srgbClr val="18191A"/>
              </a:solidFill>
              <a:latin typeface="Arial" panose="020B0604020202020204" pitchFamily="34" charset="0"/>
              <a:cs typeface="Arial" panose="020B0604020202020204" pitchFamily="34" charset="0"/>
            </a:endParaRPr>
          </a:p>
          <a:p>
            <a:pPr eaLnBrk="1" hangingPunct="1">
              <a:buFont typeface="Courier New" panose="02070309020205020404" pitchFamily="49" charset="0"/>
              <a:buChar char="o"/>
            </a:pPr>
            <a:r>
              <a:rPr lang="en-US" sz="1800" dirty="0">
                <a:solidFill>
                  <a:srgbClr val="18191A"/>
                </a:solidFill>
                <a:latin typeface="Arial" panose="020B0604020202020204" pitchFamily="34" charset="0"/>
                <a:cs typeface="Arial" panose="020B0604020202020204" pitchFamily="34" charset="0"/>
              </a:rPr>
              <a:t>Produces the linear relationship when logarithms are taken of both f(x) and x</a:t>
            </a:r>
          </a:p>
          <a:p>
            <a:pPr lvl="1">
              <a:buFont typeface="Courier New" panose="02070309020205020404" pitchFamily="49" charset="0"/>
              <a:buChar char="o"/>
            </a:pPr>
            <a:endParaRPr lang="en-US" sz="1400" dirty="0">
              <a:solidFill>
                <a:srgbClr val="18191A"/>
              </a:solidFill>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1400" dirty="0">
                <a:solidFill>
                  <a:srgbClr val="18191A"/>
                </a:solidFill>
                <a:latin typeface="Arial" panose="020B0604020202020204" pitchFamily="34" charset="0"/>
                <a:cs typeface="Arial" panose="020B0604020202020204" pitchFamily="34" charset="0"/>
              </a:rPr>
              <a:t>log(f(x)) = -k*log(x) + log(a)</a:t>
            </a:r>
          </a:p>
          <a:p>
            <a:pPr lvl="1">
              <a:buFont typeface="Courier New" panose="02070309020205020404" pitchFamily="49" charset="0"/>
              <a:buChar char="o"/>
            </a:pPr>
            <a:r>
              <a:rPr lang="en-US" sz="1400" dirty="0">
                <a:solidFill>
                  <a:srgbClr val="18191A"/>
                </a:solidFill>
                <a:latin typeface="Arial" panose="020B0604020202020204" pitchFamily="34" charset="0"/>
                <a:cs typeface="Arial" panose="020B0604020202020204" pitchFamily="34" charset="0"/>
              </a:rPr>
              <a:t>log(a) is constant, and -k is slope</a:t>
            </a:r>
          </a:p>
          <a:p>
            <a:pPr lvl="1">
              <a:buFont typeface="Courier New" panose="02070309020205020404" pitchFamily="49" charset="0"/>
              <a:buChar char="o"/>
            </a:pPr>
            <a:endParaRPr lang="en-US" sz="1400" dirty="0">
              <a:solidFill>
                <a:srgbClr val="18191A"/>
              </a:solidFill>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1400" dirty="0">
                <a:solidFill>
                  <a:srgbClr val="18191A"/>
                </a:solidFill>
                <a:latin typeface="Arial" panose="020B0604020202020204" pitchFamily="34" charset="0"/>
                <a:cs typeface="Arial" panose="020B0604020202020204" pitchFamily="34" charset="0"/>
              </a:rPr>
              <a:t>If </a:t>
            </a:r>
            <a:r>
              <a:rPr lang="en-US" sz="1400" dirty="0" err="1">
                <a:solidFill>
                  <a:srgbClr val="18191A"/>
                </a:solidFill>
                <a:latin typeface="Arial" panose="020B0604020202020204" pitchFamily="34" charset="0"/>
                <a:cs typeface="Arial" panose="020B0604020202020204" pitchFamily="34" charset="0"/>
              </a:rPr>
              <a:t>x_new</a:t>
            </a:r>
            <a:r>
              <a:rPr lang="en-US" sz="1400" dirty="0">
                <a:solidFill>
                  <a:srgbClr val="18191A"/>
                </a:solidFill>
                <a:latin typeface="Arial" panose="020B0604020202020204" pitchFamily="34" charset="0"/>
                <a:cs typeface="Arial" panose="020B0604020202020204" pitchFamily="34" charset="0"/>
              </a:rPr>
              <a:t> = log(x)      </a:t>
            </a:r>
          </a:p>
          <a:p>
            <a:pPr lvl="2"/>
            <a:r>
              <a:rPr lang="en-US" sz="1400" dirty="0">
                <a:solidFill>
                  <a:srgbClr val="18191A"/>
                </a:solidFill>
                <a:latin typeface="Arial" panose="020B0604020202020204" pitchFamily="34" charset="0"/>
                <a:cs typeface="Arial" panose="020B0604020202020204" pitchFamily="34" charset="0"/>
              </a:rPr>
              <a:t>=&gt; </a:t>
            </a:r>
            <a:r>
              <a:rPr lang="en-US" sz="1400" dirty="0" err="1">
                <a:solidFill>
                  <a:srgbClr val="18191A"/>
                </a:solidFill>
                <a:latin typeface="Arial" panose="020B0604020202020204" pitchFamily="34" charset="0"/>
                <a:cs typeface="Arial" panose="020B0604020202020204" pitchFamily="34" charset="0"/>
              </a:rPr>
              <a:t>y_new</a:t>
            </a:r>
            <a:r>
              <a:rPr lang="en-US" sz="1400" dirty="0">
                <a:solidFill>
                  <a:srgbClr val="18191A"/>
                </a:solidFill>
                <a:latin typeface="Arial" panose="020B0604020202020204" pitchFamily="34" charset="0"/>
                <a:cs typeface="Arial" panose="020B0604020202020204" pitchFamily="34" charset="0"/>
              </a:rPr>
              <a:t> = </a:t>
            </a:r>
            <a:r>
              <a:rPr lang="en-US" sz="1400" dirty="0">
                <a:latin typeface="Arial" panose="020B0604020202020204" pitchFamily="34" charset="0"/>
                <a:cs typeface="Arial" panose="020B0604020202020204" pitchFamily="34" charset="0"/>
              </a:rPr>
              <a:t>log(f(x)) </a:t>
            </a:r>
            <a:r>
              <a:rPr lang="en-US" sz="1400" dirty="0">
                <a:solidFill>
                  <a:srgbClr val="18191A"/>
                </a:solidFill>
                <a:latin typeface="Arial" panose="020B0604020202020204" pitchFamily="34" charset="0"/>
                <a:cs typeface="Arial" panose="020B0604020202020204" pitchFamily="34" charset="0"/>
              </a:rPr>
              <a:t>= </a:t>
            </a:r>
            <a:r>
              <a:rPr lang="en-US" sz="1400" dirty="0">
                <a:solidFill>
                  <a:srgbClr val="FF0000"/>
                </a:solidFill>
                <a:latin typeface="Arial" panose="020B0604020202020204" pitchFamily="34" charset="0"/>
                <a:cs typeface="Arial" panose="020B0604020202020204" pitchFamily="34" charset="0"/>
              </a:rPr>
              <a:t>-k * </a:t>
            </a:r>
            <a:r>
              <a:rPr lang="en-US" sz="1400" dirty="0" err="1">
                <a:solidFill>
                  <a:srgbClr val="FF0000"/>
                </a:solidFill>
                <a:latin typeface="Arial" panose="020B0604020202020204" pitchFamily="34" charset="0"/>
                <a:cs typeface="Arial" panose="020B0604020202020204" pitchFamily="34" charset="0"/>
              </a:rPr>
              <a:t>x_new</a:t>
            </a:r>
            <a:r>
              <a:rPr lang="en-US" sz="1400" dirty="0">
                <a:solidFill>
                  <a:srgbClr val="FF0000"/>
                </a:solidFill>
                <a:latin typeface="Arial" panose="020B0604020202020204" pitchFamily="34" charset="0"/>
                <a:cs typeface="Arial" panose="020B0604020202020204" pitchFamily="34" charset="0"/>
              </a:rPr>
              <a:t> + log(a)</a:t>
            </a:r>
          </a:p>
          <a:p>
            <a:pPr marL="457200" lvl="1" indent="0">
              <a:buNone/>
            </a:pPr>
            <a:endParaRPr lang="en-US" sz="1400" dirty="0">
              <a:solidFill>
                <a:srgbClr val="18191A"/>
              </a:solidFill>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1400" dirty="0">
                <a:solidFill>
                  <a:srgbClr val="18191A"/>
                </a:solidFill>
                <a:latin typeface="Arial" panose="020B0604020202020204" pitchFamily="34" charset="0"/>
                <a:cs typeface="Arial" panose="020B0604020202020204" pitchFamily="34" charset="0"/>
              </a:rPr>
              <a:t>x-&gt; c*x	         =&gt; </a:t>
            </a:r>
            <a:r>
              <a:rPr lang="en-US" sz="1400" dirty="0">
                <a:latin typeface="Arial" panose="020B0604020202020204" pitchFamily="34" charset="0"/>
                <a:cs typeface="Arial" panose="020B0604020202020204" pitchFamily="34" charset="0"/>
              </a:rPr>
              <a:t>f(cx) = a * (cx)</a:t>
            </a:r>
            <a:r>
              <a:rPr lang="en-US" sz="1400" baseline="30000" dirty="0">
                <a:latin typeface="Arial" panose="020B0604020202020204" pitchFamily="34" charset="0"/>
                <a:cs typeface="Arial" panose="020B0604020202020204" pitchFamily="34" charset="0"/>
              </a:rPr>
              <a:t>-k </a:t>
            </a:r>
            <a:r>
              <a:rPr lang="en-US" sz="1400" dirty="0">
                <a:latin typeface="Arial" panose="020B0604020202020204" pitchFamily="34" charset="0"/>
                <a:cs typeface="Arial" panose="020B0604020202020204" pitchFamily="34" charset="0"/>
              </a:rPr>
              <a:t>= c</a:t>
            </a:r>
            <a:r>
              <a:rPr lang="en-US" sz="1400" baseline="30000" dirty="0">
                <a:latin typeface="Arial" panose="020B0604020202020204" pitchFamily="34" charset="0"/>
                <a:cs typeface="Arial" panose="020B0604020202020204" pitchFamily="34" charset="0"/>
              </a:rPr>
              <a:t>-k  </a:t>
            </a:r>
            <a:r>
              <a:rPr lang="en-US" sz="1400" dirty="0">
                <a:latin typeface="Arial" panose="020B0604020202020204" pitchFamily="34" charset="0"/>
                <a:cs typeface="Arial" panose="020B0604020202020204" pitchFamily="34" charset="0"/>
              </a:rPr>
              <a:t>* f(x)</a:t>
            </a:r>
          </a:p>
          <a:p>
            <a:pPr lvl="1">
              <a:buFont typeface="Courier New" panose="02070309020205020404" pitchFamily="49" charset="0"/>
              <a:buChar char="o"/>
            </a:pPr>
            <a:endParaRPr lang="en-US" sz="1400"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1400" dirty="0">
                <a:latin typeface="Arial" panose="020B0604020202020204" pitchFamily="34" charset="0"/>
                <a:cs typeface="Arial" panose="020B0604020202020204" pitchFamily="34" charset="0"/>
              </a:rPr>
              <a:t>log(f(cx)) = -k*log(c) - k*log(x) + log(a)</a:t>
            </a:r>
            <a:endParaRPr lang="en-US" sz="1400" dirty="0">
              <a:solidFill>
                <a:srgbClr val="FF0000"/>
              </a:solidFill>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1400" dirty="0" err="1">
                <a:solidFill>
                  <a:srgbClr val="18191A"/>
                </a:solidFill>
                <a:latin typeface="Arial" panose="020B0604020202020204" pitchFamily="34" charset="0"/>
                <a:cs typeface="Arial" panose="020B0604020202020204" pitchFamily="34" charset="0"/>
              </a:rPr>
              <a:t>y_new</a:t>
            </a:r>
            <a:r>
              <a:rPr lang="en-US" sz="1400" dirty="0">
                <a:solidFill>
                  <a:srgbClr val="18191A"/>
                </a:solidFill>
                <a:latin typeface="Arial" panose="020B0604020202020204" pitchFamily="34" charset="0"/>
                <a:cs typeface="Arial" panose="020B0604020202020204" pitchFamily="34" charset="0"/>
              </a:rPr>
              <a:t> = </a:t>
            </a:r>
            <a:r>
              <a:rPr lang="en-US" sz="1400" dirty="0">
                <a:latin typeface="Arial" panose="020B0604020202020204" pitchFamily="34" charset="0"/>
                <a:cs typeface="Arial" panose="020B0604020202020204" pitchFamily="34" charset="0"/>
              </a:rPr>
              <a:t>-k*log(c) </a:t>
            </a:r>
            <a:r>
              <a:rPr lang="en-US" sz="1400" dirty="0">
                <a:solidFill>
                  <a:srgbClr val="FF0000"/>
                </a:solidFill>
                <a:latin typeface="Arial" panose="020B0604020202020204" pitchFamily="34" charset="0"/>
                <a:cs typeface="Arial" panose="020B0604020202020204" pitchFamily="34" charset="0"/>
              </a:rPr>
              <a:t>- k*</a:t>
            </a:r>
            <a:r>
              <a:rPr lang="en-US" sz="1400" dirty="0" err="1">
                <a:solidFill>
                  <a:srgbClr val="FF0000"/>
                </a:solidFill>
                <a:latin typeface="Arial" panose="020B0604020202020204" pitchFamily="34" charset="0"/>
                <a:cs typeface="Arial" panose="020B0604020202020204" pitchFamily="34" charset="0"/>
              </a:rPr>
              <a:t>x_new</a:t>
            </a:r>
            <a:r>
              <a:rPr lang="en-US" sz="1400" dirty="0">
                <a:solidFill>
                  <a:srgbClr val="FF0000"/>
                </a:solidFill>
                <a:latin typeface="Arial" panose="020B0604020202020204" pitchFamily="34" charset="0"/>
                <a:cs typeface="Arial" panose="020B0604020202020204" pitchFamily="34" charset="0"/>
              </a:rPr>
              <a:t>+ log(a)</a:t>
            </a:r>
          </a:p>
          <a:p>
            <a:pPr marL="0" indent="0" eaLnBrk="1" hangingPunct="1">
              <a:buNone/>
            </a:pPr>
            <a:endParaRPr lang="en-US" altLang="en-US" sz="1800" dirty="0">
              <a:solidFill>
                <a:srgbClr val="18191A"/>
              </a:solidFill>
              <a:latin typeface="Arial" panose="020B0604020202020204" pitchFamily="34" charset="0"/>
              <a:ea typeface="ＭＳ Ｐゴシック" panose="020B0600070205080204" pitchFamily="34" charset="-128"/>
              <a:cs typeface="Arial" panose="020B0604020202020204" pitchFamily="34" charset="0"/>
            </a:endParaRPr>
          </a:p>
          <a:p>
            <a:pPr marL="0" indent="0" eaLnBrk="1" hangingPunct="1">
              <a:buNone/>
            </a:pPr>
            <a:endParaRPr lang="en-US" altLang="en-US" sz="18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6" name="Line 4">
            <a:extLst>
              <a:ext uri="{FF2B5EF4-FFF2-40B4-BE49-F238E27FC236}">
                <a16:creationId xmlns:a16="http://schemas.microsoft.com/office/drawing/2014/main" id="{3ACE6311-FA23-2FA8-1C28-6EB7165B21F5}"/>
              </a:ext>
            </a:extLst>
          </p:cNvPr>
          <p:cNvSpPr>
            <a:spLocks noChangeShapeType="1"/>
          </p:cNvSpPr>
          <p:nvPr/>
        </p:nvSpPr>
        <p:spPr bwMode="auto">
          <a:xfrm flipV="1">
            <a:off x="6415310" y="4426857"/>
            <a:ext cx="0" cy="23622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7" name="Line 5">
            <a:extLst>
              <a:ext uri="{FF2B5EF4-FFF2-40B4-BE49-F238E27FC236}">
                <a16:creationId xmlns:a16="http://schemas.microsoft.com/office/drawing/2014/main" id="{0E494BF0-E8B4-B0C9-E65C-1E4CC8AFCA73}"/>
              </a:ext>
            </a:extLst>
          </p:cNvPr>
          <p:cNvSpPr>
            <a:spLocks noChangeShapeType="1"/>
          </p:cNvSpPr>
          <p:nvPr/>
        </p:nvSpPr>
        <p:spPr bwMode="auto">
          <a:xfrm>
            <a:off x="6034310" y="6560457"/>
            <a:ext cx="2895600"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8" name="Line 6">
            <a:extLst>
              <a:ext uri="{FF2B5EF4-FFF2-40B4-BE49-F238E27FC236}">
                <a16:creationId xmlns:a16="http://schemas.microsoft.com/office/drawing/2014/main" id="{7390EB43-58C9-A0CF-DB18-3A58E76B774F}"/>
              </a:ext>
            </a:extLst>
          </p:cNvPr>
          <p:cNvSpPr>
            <a:spLocks noChangeShapeType="1"/>
          </p:cNvSpPr>
          <p:nvPr/>
        </p:nvSpPr>
        <p:spPr bwMode="auto">
          <a:xfrm>
            <a:off x="6567710" y="4731657"/>
            <a:ext cx="1524000" cy="1676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0" name="Text Box 9">
            <a:extLst>
              <a:ext uri="{FF2B5EF4-FFF2-40B4-BE49-F238E27FC236}">
                <a16:creationId xmlns:a16="http://schemas.microsoft.com/office/drawing/2014/main" id="{91894720-62D9-E932-EA32-7D77FDC1A047}"/>
              </a:ext>
            </a:extLst>
          </p:cNvPr>
          <p:cNvSpPr txBox="1">
            <a:spLocks noChangeArrowheads="1"/>
          </p:cNvSpPr>
          <p:nvPr/>
        </p:nvSpPr>
        <p:spPr bwMode="auto">
          <a:xfrm>
            <a:off x="7527922" y="6507004"/>
            <a:ext cx="16914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t>log(x) = </a:t>
            </a:r>
            <a:r>
              <a:rPr lang="en-US" altLang="en-US" sz="1800" dirty="0" err="1"/>
              <a:t>x_new</a:t>
            </a:r>
            <a:endParaRPr lang="en-US" altLang="en-US" sz="1800" dirty="0"/>
          </a:p>
        </p:txBody>
      </p:sp>
      <p:sp>
        <p:nvSpPr>
          <p:cNvPr id="3" name="Text Box 9">
            <a:extLst>
              <a:ext uri="{FF2B5EF4-FFF2-40B4-BE49-F238E27FC236}">
                <a16:creationId xmlns:a16="http://schemas.microsoft.com/office/drawing/2014/main" id="{A4152C28-1BE2-A0A6-1D92-C1875F40CD04}"/>
              </a:ext>
            </a:extLst>
          </p:cNvPr>
          <p:cNvSpPr txBox="1">
            <a:spLocks noChangeArrowheads="1"/>
          </p:cNvSpPr>
          <p:nvPr/>
        </p:nvSpPr>
        <p:spPr bwMode="auto">
          <a:xfrm>
            <a:off x="5826552" y="4057525"/>
            <a:ext cx="19094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lr>
                <a:schemeClr val="bg2"/>
              </a:buClr>
              <a:buSzPct val="90000"/>
              <a:buFont typeface="Wingdings" panose="05000000000000000000"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90000"/>
              <a:buFont typeface="Wingdings" panose="05000000000000000000" pitchFamily="2" charset="2"/>
              <a:buChar char="n"/>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90000"/>
              <a:buFont typeface="Wingdings" panose="05000000000000000000" pitchFamily="2" charset="2"/>
              <a:buChar char="n"/>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bg2"/>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90000"/>
              <a:buFont typeface="Wingdings" panose="05000000000000000000" pitchFamily="2" charset="2"/>
              <a:buChar char="n"/>
              <a:defRPr>
                <a:solidFill>
                  <a:schemeClr val="tx1"/>
                </a:solidFill>
                <a:latin typeface="Arial" panose="020B0604020202020204" pitchFamily="34" charset="0"/>
                <a:ea typeface="ＭＳ Ｐゴシック" panose="020B0600070205080204" pitchFamily="34" charset="-128"/>
              </a:defRPr>
            </a:lvl9pPr>
          </a:lstStyle>
          <a:p>
            <a:pPr eaLnBrk="1" hangingPunct="1">
              <a:buClrTx/>
              <a:buSzTx/>
              <a:buFont typeface="Wingdings" panose="05000000000000000000" pitchFamily="2" charset="2"/>
              <a:buNone/>
            </a:pPr>
            <a:r>
              <a:rPr lang="en-US" altLang="en-US" sz="1800" dirty="0"/>
              <a:t>log(f(x)) = </a:t>
            </a:r>
            <a:r>
              <a:rPr lang="en-US" altLang="en-US" sz="1800" dirty="0" err="1"/>
              <a:t>y_new</a:t>
            </a:r>
            <a:endParaRPr lang="en-US" altLang="en-US" sz="1800" dirty="0"/>
          </a:p>
        </p:txBody>
      </p:sp>
      <p:sp>
        <p:nvSpPr>
          <p:cNvPr id="15" name="Line 6">
            <a:extLst>
              <a:ext uri="{FF2B5EF4-FFF2-40B4-BE49-F238E27FC236}">
                <a16:creationId xmlns:a16="http://schemas.microsoft.com/office/drawing/2014/main" id="{44075284-97FE-3B6D-55F9-292A1B62C22F}"/>
              </a:ext>
            </a:extLst>
          </p:cNvPr>
          <p:cNvSpPr>
            <a:spLocks noChangeShapeType="1"/>
          </p:cNvSpPr>
          <p:nvPr/>
        </p:nvSpPr>
        <p:spPr bwMode="auto">
          <a:xfrm>
            <a:off x="6243181" y="4960256"/>
            <a:ext cx="1524000" cy="1676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Tree>
    <p:extLst>
      <p:ext uri="{BB962C8B-B14F-4D97-AF65-F5344CB8AC3E}">
        <p14:creationId xmlns:p14="http://schemas.microsoft.com/office/powerpoint/2010/main" val="202214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checkerboard(across)">
                                      <p:cBhvr>
                                        <p:cTn id="7" dur="500"/>
                                        <p:tgtEl>
                                          <p:spTgt spid="5">
                                            <p:txEl>
                                              <p:pRg st="7" end="7"/>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8" end="8"/>
                                            </p:txEl>
                                          </p:spTgt>
                                        </p:tgtEl>
                                        <p:attrNameLst>
                                          <p:attrName>style.visibility</p:attrName>
                                        </p:attrNameLst>
                                      </p:cBhvr>
                                      <p:to>
                                        <p:strVal val="visible"/>
                                      </p:to>
                                    </p:set>
                                    <p:animEffect transition="in" filter="checkerboard(across)">
                                      <p:cBhvr>
                                        <p:cTn id="10" dur="500"/>
                                        <p:tgtEl>
                                          <p:spTgt spid="5">
                                            <p:txEl>
                                              <p:pRg st="8" end="8"/>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animEffect transition="in" filter="checkerboard(across)">
                                      <p:cBhvr>
                                        <p:cTn id="13" dur="500"/>
                                        <p:tgtEl>
                                          <p:spTgt spid="5">
                                            <p:txEl>
                                              <p:pRg st="10" end="10"/>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5">
                                            <p:txEl>
                                              <p:pRg st="11" end="11"/>
                                            </p:txEl>
                                          </p:spTgt>
                                        </p:tgtEl>
                                        <p:attrNameLst>
                                          <p:attrName>style.visibility</p:attrName>
                                        </p:attrNameLst>
                                      </p:cBhvr>
                                      <p:to>
                                        <p:strVal val="visible"/>
                                      </p:to>
                                    </p:set>
                                    <p:animEffect transition="in" filter="checkerboard(across)">
                                      <p:cBhvr>
                                        <p:cTn id="16" dur="500"/>
                                        <p:tgtEl>
                                          <p:spTgt spid="5">
                                            <p:txEl>
                                              <p:pRg st="11" end="1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5">
                                            <p:txEl>
                                              <p:pRg st="13" end="13"/>
                                            </p:txEl>
                                          </p:spTgt>
                                        </p:tgtEl>
                                        <p:attrNameLst>
                                          <p:attrName>style.visibility</p:attrName>
                                        </p:attrNameLst>
                                      </p:cBhvr>
                                      <p:to>
                                        <p:strVal val="visible"/>
                                      </p:to>
                                    </p:set>
                                    <p:animEffect transition="in" filter="checkerboard(across)">
                                      <p:cBhvr>
                                        <p:cTn id="21" dur="500"/>
                                        <p:tgtEl>
                                          <p:spTgt spid="5">
                                            <p:txEl>
                                              <p:pRg st="13" end="13"/>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5">
                                            <p:txEl>
                                              <p:pRg st="15" end="15"/>
                                            </p:txEl>
                                          </p:spTgt>
                                        </p:tgtEl>
                                        <p:attrNameLst>
                                          <p:attrName>style.visibility</p:attrName>
                                        </p:attrNameLst>
                                      </p:cBhvr>
                                      <p:to>
                                        <p:strVal val="visible"/>
                                      </p:to>
                                    </p:set>
                                    <p:animEffect transition="in" filter="checkerboard(across)">
                                      <p:cBhvr>
                                        <p:cTn id="24" dur="500"/>
                                        <p:tgtEl>
                                          <p:spTgt spid="5">
                                            <p:txEl>
                                              <p:pRg st="15" end="15"/>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5">
                                            <p:txEl>
                                              <p:pRg st="16" end="16"/>
                                            </p:txEl>
                                          </p:spTgt>
                                        </p:tgtEl>
                                        <p:attrNameLst>
                                          <p:attrName>style.visibility</p:attrName>
                                        </p:attrNameLst>
                                      </p:cBhvr>
                                      <p:to>
                                        <p:strVal val="visible"/>
                                      </p:to>
                                    </p:set>
                                    <p:animEffect transition="in" filter="checkerboard(across)">
                                      <p:cBhvr>
                                        <p:cTn id="27" dur="500"/>
                                        <p:tgtEl>
                                          <p:spTgt spid="5">
                                            <p:txEl>
                                              <p:pRg st="16" end="1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Power-law distribution</a:t>
            </a:r>
            <a:endParaRPr lang="en-US" dirty="0">
              <a:latin typeface="Arial" panose="020B0604020202020204" pitchFamily="34" charset="0"/>
              <a:cs typeface="Arial" panose="020B0604020202020204" pitchFamily="34" charset="0"/>
            </a:endParaRPr>
          </a:p>
        </p:txBody>
      </p:sp>
      <p:pic>
        <p:nvPicPr>
          <p:cNvPr id="3" name="Picture 4">
            <a:extLst>
              <a:ext uri="{FF2B5EF4-FFF2-40B4-BE49-F238E27FC236}">
                <a16:creationId xmlns:a16="http://schemas.microsoft.com/office/drawing/2014/main" id="{A28218A2-40FB-A6F8-42CB-CEA578BF7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1695450"/>
            <a:ext cx="709612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pic>
        <p:nvPicPr>
          <p:cNvPr id="4" name="Picture 6">
            <a:extLst>
              <a:ext uri="{FF2B5EF4-FFF2-40B4-BE49-F238E27FC236}">
                <a16:creationId xmlns:a16="http://schemas.microsoft.com/office/drawing/2014/main" id="{4FD6DBAA-DCD8-B2D2-EC6D-87A54A5DB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038600"/>
            <a:ext cx="34861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5" name="TextBox 4">
            <a:extLst>
              <a:ext uri="{FF2B5EF4-FFF2-40B4-BE49-F238E27FC236}">
                <a16:creationId xmlns:a16="http://schemas.microsoft.com/office/drawing/2014/main" id="{C740B8D7-4FF2-0167-DECE-8A5DB9097361}"/>
              </a:ext>
            </a:extLst>
          </p:cNvPr>
          <p:cNvSpPr txBox="1"/>
          <p:nvPr/>
        </p:nvSpPr>
        <p:spPr>
          <a:xfrm>
            <a:off x="147917" y="6019800"/>
            <a:ext cx="4608954" cy="646331"/>
          </a:xfrm>
          <a:prstGeom prst="rect">
            <a:avLst/>
          </a:prstGeom>
          <a:noFill/>
        </p:spPr>
        <p:txBody>
          <a:bodyPr wrap="none" rtlCol="0">
            <a:spAutoFit/>
          </a:bodyPr>
          <a:lstStyle/>
          <a:p>
            <a:r>
              <a:rPr lang="en-US" b="1" i="0" dirty="0">
                <a:solidFill>
                  <a:srgbClr val="000000"/>
                </a:solidFill>
                <a:effectLst/>
                <a:latin typeface="Arial" panose="020B0604020202020204" pitchFamily="34" charset="0"/>
              </a:rPr>
              <a:t>Lack of well-defined average value:</a:t>
            </a:r>
          </a:p>
          <a:p>
            <a:r>
              <a:rPr lang="en-US" b="0" i="0" dirty="0">
                <a:solidFill>
                  <a:srgbClr val="202122"/>
                </a:solidFill>
                <a:effectLst/>
                <a:latin typeface="Arial" panose="020B0604020202020204" pitchFamily="34" charset="0"/>
              </a:rPr>
              <a:t>mean is well-defined but the variance is not</a:t>
            </a:r>
            <a:endParaRPr lang="en-US" dirty="0"/>
          </a:p>
        </p:txBody>
      </p:sp>
    </p:spTree>
    <p:extLst>
      <p:ext uri="{BB962C8B-B14F-4D97-AF65-F5344CB8AC3E}">
        <p14:creationId xmlns:p14="http://schemas.microsoft.com/office/powerpoint/2010/main" val="60353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What does it mean to be scale free?</a:t>
            </a:r>
            <a:endParaRPr lang="en-US" dirty="0"/>
          </a:p>
        </p:txBody>
      </p:sp>
      <p:pic>
        <p:nvPicPr>
          <p:cNvPr id="7" name="Picture 6" descr="Chart, line chart&#10;&#10;Description automatically generated">
            <a:extLst>
              <a:ext uri="{FF2B5EF4-FFF2-40B4-BE49-F238E27FC236}">
                <a16:creationId xmlns:a16="http://schemas.microsoft.com/office/drawing/2014/main" id="{219772F0-C577-0602-1FBD-59407A3864DB}"/>
              </a:ext>
            </a:extLst>
          </p:cNvPr>
          <p:cNvPicPr>
            <a:picLocks noChangeAspect="1"/>
          </p:cNvPicPr>
          <p:nvPr/>
        </p:nvPicPr>
        <p:blipFill>
          <a:blip r:embed="rId3"/>
          <a:stretch>
            <a:fillRect/>
          </a:stretch>
        </p:blipFill>
        <p:spPr>
          <a:xfrm>
            <a:off x="2951303" y="2438400"/>
            <a:ext cx="5897275" cy="4338225"/>
          </a:xfrm>
          <a:prstGeom prst="rect">
            <a:avLst/>
          </a:prstGeom>
        </p:spPr>
      </p:pic>
      <p:pic>
        <p:nvPicPr>
          <p:cNvPr id="11" name="Picture 10">
            <a:extLst>
              <a:ext uri="{FF2B5EF4-FFF2-40B4-BE49-F238E27FC236}">
                <a16:creationId xmlns:a16="http://schemas.microsoft.com/office/drawing/2014/main" id="{85924935-5099-2DA4-4D7B-6737919DFD5F}"/>
              </a:ext>
            </a:extLst>
          </p:cNvPr>
          <p:cNvPicPr>
            <a:picLocks noChangeAspect="1"/>
          </p:cNvPicPr>
          <p:nvPr/>
        </p:nvPicPr>
        <p:blipFill>
          <a:blip r:embed="rId4"/>
          <a:stretch>
            <a:fillRect/>
          </a:stretch>
        </p:blipFill>
        <p:spPr>
          <a:xfrm>
            <a:off x="332509" y="1288472"/>
            <a:ext cx="8264055" cy="969241"/>
          </a:xfrm>
          <a:prstGeom prst="rect">
            <a:avLst/>
          </a:prstGeom>
        </p:spPr>
      </p:pic>
    </p:spTree>
    <p:extLst>
      <p:ext uri="{BB962C8B-B14F-4D97-AF65-F5344CB8AC3E}">
        <p14:creationId xmlns:p14="http://schemas.microsoft.com/office/powerpoint/2010/main" val="29547571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What does it mean to be scale free?</a:t>
            </a:r>
            <a:endParaRPr lang="en-US" dirty="0"/>
          </a:p>
        </p:txBody>
      </p:sp>
      <p:pic>
        <p:nvPicPr>
          <p:cNvPr id="4" name="Picture 3">
            <a:extLst>
              <a:ext uri="{FF2B5EF4-FFF2-40B4-BE49-F238E27FC236}">
                <a16:creationId xmlns:a16="http://schemas.microsoft.com/office/drawing/2014/main" id="{D84B210A-7792-D573-D640-111F32896876}"/>
              </a:ext>
            </a:extLst>
          </p:cNvPr>
          <p:cNvPicPr>
            <a:picLocks noChangeAspect="1"/>
          </p:cNvPicPr>
          <p:nvPr/>
        </p:nvPicPr>
        <p:blipFill>
          <a:blip r:embed="rId3"/>
          <a:stretch>
            <a:fillRect/>
          </a:stretch>
        </p:blipFill>
        <p:spPr>
          <a:xfrm>
            <a:off x="1062506" y="1146425"/>
            <a:ext cx="7018987" cy="5535729"/>
          </a:xfrm>
          <a:prstGeom prst="rect">
            <a:avLst/>
          </a:prstGeom>
        </p:spPr>
      </p:pic>
      <p:sp>
        <p:nvSpPr>
          <p:cNvPr id="5" name="TextBox 4">
            <a:extLst>
              <a:ext uri="{FF2B5EF4-FFF2-40B4-BE49-F238E27FC236}">
                <a16:creationId xmlns:a16="http://schemas.microsoft.com/office/drawing/2014/main" id="{034FDEFE-84B9-0527-B368-70D32C111D95}"/>
              </a:ext>
            </a:extLst>
          </p:cNvPr>
          <p:cNvSpPr txBox="1"/>
          <p:nvPr/>
        </p:nvSpPr>
        <p:spPr>
          <a:xfrm>
            <a:off x="5275385" y="2461846"/>
            <a:ext cx="1427699" cy="369332"/>
          </a:xfrm>
          <a:prstGeom prst="rect">
            <a:avLst/>
          </a:prstGeom>
          <a:noFill/>
        </p:spPr>
        <p:txBody>
          <a:bodyPr wrap="none" rtlCol="0">
            <a:spAutoFit/>
          </a:bodyPr>
          <a:lstStyle/>
          <a:p>
            <a:r>
              <a:rPr lang="en-US" dirty="0"/>
              <a:t>(to converge)</a:t>
            </a:r>
          </a:p>
        </p:txBody>
      </p:sp>
      <p:sp>
        <p:nvSpPr>
          <p:cNvPr id="7" name="TextBox 6">
            <a:extLst>
              <a:ext uri="{FF2B5EF4-FFF2-40B4-BE49-F238E27FC236}">
                <a16:creationId xmlns:a16="http://schemas.microsoft.com/office/drawing/2014/main" id="{3F6C6515-599F-6A4C-8585-691638BAB207}"/>
              </a:ext>
            </a:extLst>
          </p:cNvPr>
          <p:cNvSpPr txBox="1"/>
          <p:nvPr/>
        </p:nvSpPr>
        <p:spPr>
          <a:xfrm>
            <a:off x="4087358" y="3842157"/>
            <a:ext cx="1427699" cy="369332"/>
          </a:xfrm>
          <a:prstGeom prst="rect">
            <a:avLst/>
          </a:prstGeom>
          <a:noFill/>
        </p:spPr>
        <p:txBody>
          <a:bodyPr wrap="none" rtlCol="0">
            <a:spAutoFit/>
          </a:bodyPr>
          <a:lstStyle/>
          <a:p>
            <a:r>
              <a:rPr lang="en-US" dirty="0"/>
              <a:t>(to converge)</a:t>
            </a:r>
          </a:p>
        </p:txBody>
      </p:sp>
    </p:spTree>
    <p:extLst>
      <p:ext uri="{BB962C8B-B14F-4D97-AF65-F5344CB8AC3E}">
        <p14:creationId xmlns:p14="http://schemas.microsoft.com/office/powerpoint/2010/main" val="16732614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What does it mean to be scale free?</a:t>
            </a:r>
            <a:endParaRPr lang="en-US" dirty="0"/>
          </a:p>
        </p:txBody>
      </p:sp>
      <p:pic>
        <p:nvPicPr>
          <p:cNvPr id="4" name="Picture 3">
            <a:extLst>
              <a:ext uri="{FF2B5EF4-FFF2-40B4-BE49-F238E27FC236}">
                <a16:creationId xmlns:a16="http://schemas.microsoft.com/office/drawing/2014/main" id="{D84B210A-7792-D573-D640-111F32896876}"/>
              </a:ext>
            </a:extLst>
          </p:cNvPr>
          <p:cNvPicPr>
            <a:picLocks noChangeAspect="1"/>
          </p:cNvPicPr>
          <p:nvPr/>
        </p:nvPicPr>
        <p:blipFill>
          <a:blip r:embed="rId3"/>
          <a:stretch>
            <a:fillRect/>
          </a:stretch>
        </p:blipFill>
        <p:spPr>
          <a:xfrm>
            <a:off x="1062506" y="1146425"/>
            <a:ext cx="7018987" cy="5535729"/>
          </a:xfrm>
          <a:prstGeom prst="rect">
            <a:avLst/>
          </a:prstGeom>
        </p:spPr>
      </p:pic>
      <p:sp>
        <p:nvSpPr>
          <p:cNvPr id="5" name="TextBox 4">
            <a:extLst>
              <a:ext uri="{FF2B5EF4-FFF2-40B4-BE49-F238E27FC236}">
                <a16:creationId xmlns:a16="http://schemas.microsoft.com/office/drawing/2014/main" id="{034FDEFE-84B9-0527-B368-70D32C111D95}"/>
              </a:ext>
            </a:extLst>
          </p:cNvPr>
          <p:cNvSpPr txBox="1"/>
          <p:nvPr/>
        </p:nvSpPr>
        <p:spPr>
          <a:xfrm>
            <a:off x="5275385" y="2461846"/>
            <a:ext cx="1427699" cy="369332"/>
          </a:xfrm>
          <a:prstGeom prst="rect">
            <a:avLst/>
          </a:prstGeom>
          <a:noFill/>
        </p:spPr>
        <p:txBody>
          <a:bodyPr wrap="none" rtlCol="0">
            <a:spAutoFit/>
          </a:bodyPr>
          <a:lstStyle/>
          <a:p>
            <a:r>
              <a:rPr lang="en-US" dirty="0"/>
              <a:t>(to converge)</a:t>
            </a:r>
          </a:p>
        </p:txBody>
      </p:sp>
      <p:sp>
        <p:nvSpPr>
          <p:cNvPr id="7" name="TextBox 6">
            <a:extLst>
              <a:ext uri="{FF2B5EF4-FFF2-40B4-BE49-F238E27FC236}">
                <a16:creationId xmlns:a16="http://schemas.microsoft.com/office/drawing/2014/main" id="{3F6C6515-599F-6A4C-8585-691638BAB207}"/>
              </a:ext>
            </a:extLst>
          </p:cNvPr>
          <p:cNvSpPr txBox="1"/>
          <p:nvPr/>
        </p:nvSpPr>
        <p:spPr>
          <a:xfrm>
            <a:off x="4087358" y="3842157"/>
            <a:ext cx="1427699" cy="369332"/>
          </a:xfrm>
          <a:prstGeom prst="rect">
            <a:avLst/>
          </a:prstGeom>
          <a:noFill/>
        </p:spPr>
        <p:txBody>
          <a:bodyPr wrap="none" rtlCol="0">
            <a:spAutoFit/>
          </a:bodyPr>
          <a:lstStyle/>
          <a:p>
            <a:r>
              <a:rPr lang="en-US" dirty="0"/>
              <a:t>(to converge)</a:t>
            </a:r>
          </a:p>
        </p:txBody>
      </p:sp>
      <p:sp>
        <p:nvSpPr>
          <p:cNvPr id="3" name="Rectangle 2">
            <a:extLst>
              <a:ext uri="{FF2B5EF4-FFF2-40B4-BE49-F238E27FC236}">
                <a16:creationId xmlns:a16="http://schemas.microsoft.com/office/drawing/2014/main" id="{46612808-9AF0-1FD0-36C7-BF0C34E3C273}"/>
              </a:ext>
            </a:extLst>
          </p:cNvPr>
          <p:cNvSpPr/>
          <p:nvPr/>
        </p:nvSpPr>
        <p:spPr>
          <a:xfrm>
            <a:off x="53788" y="3842157"/>
            <a:ext cx="9036424" cy="28399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Graphical user interface, text, application, email&#10;&#10;Description automatically generated">
            <a:extLst>
              <a:ext uri="{FF2B5EF4-FFF2-40B4-BE49-F238E27FC236}">
                <a16:creationId xmlns:a16="http://schemas.microsoft.com/office/drawing/2014/main" id="{F18DCEAA-BB5E-2424-8395-28ED13FC24BF}"/>
              </a:ext>
            </a:extLst>
          </p:cNvPr>
          <p:cNvPicPr>
            <a:picLocks noChangeAspect="1"/>
          </p:cNvPicPr>
          <p:nvPr/>
        </p:nvPicPr>
        <p:blipFill>
          <a:blip r:embed="rId4"/>
          <a:stretch>
            <a:fillRect/>
          </a:stretch>
        </p:blipFill>
        <p:spPr>
          <a:xfrm>
            <a:off x="2851897" y="4026823"/>
            <a:ext cx="5888692" cy="1874123"/>
          </a:xfrm>
          <a:prstGeom prst="rect">
            <a:avLst/>
          </a:prstGeom>
        </p:spPr>
      </p:pic>
      <p:cxnSp>
        <p:nvCxnSpPr>
          <p:cNvPr id="11" name="Straight Connector 10">
            <a:extLst>
              <a:ext uri="{FF2B5EF4-FFF2-40B4-BE49-F238E27FC236}">
                <a16:creationId xmlns:a16="http://schemas.microsoft.com/office/drawing/2014/main" id="{0449DFBF-8084-5CD6-0042-268B5FF0D2E0}"/>
              </a:ext>
            </a:extLst>
          </p:cNvPr>
          <p:cNvCxnSpPr/>
          <p:nvPr/>
        </p:nvCxnSpPr>
        <p:spPr>
          <a:xfrm>
            <a:off x="2958353" y="5109882"/>
            <a:ext cx="43142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BD28454-48A2-B737-A5B4-73910DD9D276}"/>
              </a:ext>
            </a:extLst>
          </p:cNvPr>
          <p:cNvSpPr txBox="1"/>
          <p:nvPr/>
        </p:nvSpPr>
        <p:spPr>
          <a:xfrm>
            <a:off x="66992" y="4211489"/>
            <a:ext cx="2784905" cy="2585323"/>
          </a:xfrm>
          <a:prstGeom prst="rect">
            <a:avLst/>
          </a:prstGeom>
          <a:noFill/>
        </p:spPr>
        <p:txBody>
          <a:bodyPr wrap="square" rtlCol="0">
            <a:spAutoFit/>
          </a:bodyPr>
          <a:lstStyle/>
          <a:p>
            <a:r>
              <a:rPr lang="en-US" dirty="0"/>
              <a:t>Values of k:</a:t>
            </a:r>
          </a:p>
          <a:p>
            <a:r>
              <a:rPr lang="en-US" dirty="0"/>
              <a:t>2,2,2, 3,3, 4,4, 5,5, 6,6,6</a:t>
            </a:r>
          </a:p>
          <a:p>
            <a:endParaRPr lang="en-US" dirty="0"/>
          </a:p>
          <a:p>
            <a:r>
              <a:rPr lang="en-US" dirty="0"/>
              <a:t>2*(3/12) + 3*(2/12) + 4*(2/12) + 5*(2/12) + 6*(3/12) = 4 (mean of values of k)</a:t>
            </a:r>
          </a:p>
          <a:p>
            <a:endParaRPr lang="en-US" dirty="0"/>
          </a:p>
          <a:p>
            <a:endParaRPr lang="en-US" dirty="0"/>
          </a:p>
        </p:txBody>
      </p:sp>
      <p:sp>
        <p:nvSpPr>
          <p:cNvPr id="15" name="Frame 14">
            <a:extLst>
              <a:ext uri="{FF2B5EF4-FFF2-40B4-BE49-F238E27FC236}">
                <a16:creationId xmlns:a16="http://schemas.microsoft.com/office/drawing/2014/main" id="{2445A027-9148-1D51-558C-68DB0472B74B}"/>
              </a:ext>
            </a:extLst>
          </p:cNvPr>
          <p:cNvSpPr/>
          <p:nvPr/>
        </p:nvSpPr>
        <p:spPr>
          <a:xfrm>
            <a:off x="1891475" y="2788986"/>
            <a:ext cx="2554941" cy="1010979"/>
          </a:xfrm>
          <a:prstGeom prst="frame">
            <a:avLst>
              <a:gd name="adj1" fmla="val 3189"/>
            </a:avLst>
          </a:prstGeom>
          <a:solidFill>
            <a:srgbClr val="FF0000"/>
          </a:solidFill>
          <a:ln w="508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311514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What does it mean to be scale free?</a:t>
            </a:r>
            <a:endParaRPr lang="en-US" dirty="0"/>
          </a:p>
        </p:txBody>
      </p:sp>
      <p:pic>
        <p:nvPicPr>
          <p:cNvPr id="4" name="Picture 3">
            <a:extLst>
              <a:ext uri="{FF2B5EF4-FFF2-40B4-BE49-F238E27FC236}">
                <a16:creationId xmlns:a16="http://schemas.microsoft.com/office/drawing/2014/main" id="{D84B210A-7792-D573-D640-111F32896876}"/>
              </a:ext>
            </a:extLst>
          </p:cNvPr>
          <p:cNvPicPr>
            <a:picLocks noChangeAspect="1"/>
          </p:cNvPicPr>
          <p:nvPr/>
        </p:nvPicPr>
        <p:blipFill>
          <a:blip r:embed="rId3"/>
          <a:stretch>
            <a:fillRect/>
          </a:stretch>
        </p:blipFill>
        <p:spPr>
          <a:xfrm>
            <a:off x="1062506" y="1146425"/>
            <a:ext cx="7018987" cy="5535729"/>
          </a:xfrm>
          <a:prstGeom prst="rect">
            <a:avLst/>
          </a:prstGeom>
        </p:spPr>
      </p:pic>
      <p:sp>
        <p:nvSpPr>
          <p:cNvPr id="5" name="TextBox 4">
            <a:extLst>
              <a:ext uri="{FF2B5EF4-FFF2-40B4-BE49-F238E27FC236}">
                <a16:creationId xmlns:a16="http://schemas.microsoft.com/office/drawing/2014/main" id="{034FDEFE-84B9-0527-B368-70D32C111D95}"/>
              </a:ext>
            </a:extLst>
          </p:cNvPr>
          <p:cNvSpPr txBox="1"/>
          <p:nvPr/>
        </p:nvSpPr>
        <p:spPr>
          <a:xfrm>
            <a:off x="5275385" y="2461846"/>
            <a:ext cx="1427699" cy="369332"/>
          </a:xfrm>
          <a:prstGeom prst="rect">
            <a:avLst/>
          </a:prstGeom>
          <a:noFill/>
        </p:spPr>
        <p:txBody>
          <a:bodyPr wrap="none" rtlCol="0">
            <a:spAutoFit/>
          </a:bodyPr>
          <a:lstStyle/>
          <a:p>
            <a:r>
              <a:rPr lang="en-US" dirty="0"/>
              <a:t>(to converge)</a:t>
            </a:r>
          </a:p>
        </p:txBody>
      </p:sp>
      <p:sp>
        <p:nvSpPr>
          <p:cNvPr id="7" name="TextBox 6">
            <a:extLst>
              <a:ext uri="{FF2B5EF4-FFF2-40B4-BE49-F238E27FC236}">
                <a16:creationId xmlns:a16="http://schemas.microsoft.com/office/drawing/2014/main" id="{3F6C6515-599F-6A4C-8585-691638BAB207}"/>
              </a:ext>
            </a:extLst>
          </p:cNvPr>
          <p:cNvSpPr txBox="1"/>
          <p:nvPr/>
        </p:nvSpPr>
        <p:spPr>
          <a:xfrm>
            <a:off x="4087358" y="3842157"/>
            <a:ext cx="1427699" cy="369332"/>
          </a:xfrm>
          <a:prstGeom prst="rect">
            <a:avLst/>
          </a:prstGeom>
          <a:noFill/>
        </p:spPr>
        <p:txBody>
          <a:bodyPr wrap="none" rtlCol="0">
            <a:spAutoFit/>
          </a:bodyPr>
          <a:lstStyle/>
          <a:p>
            <a:r>
              <a:rPr lang="en-US" dirty="0"/>
              <a:t>(to converge)</a:t>
            </a:r>
          </a:p>
        </p:txBody>
      </p:sp>
      <p:sp>
        <p:nvSpPr>
          <p:cNvPr id="3" name="Rectangle 2">
            <a:extLst>
              <a:ext uri="{FF2B5EF4-FFF2-40B4-BE49-F238E27FC236}">
                <a16:creationId xmlns:a16="http://schemas.microsoft.com/office/drawing/2014/main" id="{46612808-9AF0-1FD0-36C7-BF0C34E3C273}"/>
              </a:ext>
            </a:extLst>
          </p:cNvPr>
          <p:cNvSpPr/>
          <p:nvPr/>
        </p:nvSpPr>
        <p:spPr>
          <a:xfrm>
            <a:off x="53789" y="1146425"/>
            <a:ext cx="9022975" cy="26904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BD28454-48A2-B737-A5B4-73910DD9D276}"/>
              </a:ext>
            </a:extLst>
          </p:cNvPr>
          <p:cNvSpPr txBox="1"/>
          <p:nvPr/>
        </p:nvSpPr>
        <p:spPr>
          <a:xfrm>
            <a:off x="389161" y="1251523"/>
            <a:ext cx="2784905" cy="2308324"/>
          </a:xfrm>
          <a:prstGeom prst="rect">
            <a:avLst/>
          </a:prstGeom>
          <a:noFill/>
        </p:spPr>
        <p:txBody>
          <a:bodyPr wrap="square" rtlCol="0">
            <a:spAutoFit/>
          </a:bodyPr>
          <a:lstStyle/>
          <a:p>
            <a:r>
              <a:rPr lang="en-US" dirty="0"/>
              <a:t>Values of k:</a:t>
            </a:r>
          </a:p>
          <a:p>
            <a:r>
              <a:rPr lang="en-US" dirty="0"/>
              <a:t>2,2,2, 3,3, 4,4, 5,5, 6,6,6</a:t>
            </a:r>
          </a:p>
          <a:p>
            <a:endParaRPr lang="en-US" dirty="0"/>
          </a:p>
          <a:p>
            <a:r>
              <a:rPr lang="en-US" dirty="0"/>
              <a:t>4*(3/12) + 9*(2/12) + 16*(2/12) + 25*(2/12) + 36*(3/12) = 18.33</a:t>
            </a:r>
          </a:p>
          <a:p>
            <a:endParaRPr lang="en-US" dirty="0"/>
          </a:p>
          <a:p>
            <a:endParaRPr lang="en-US" dirty="0"/>
          </a:p>
        </p:txBody>
      </p:sp>
      <p:pic>
        <p:nvPicPr>
          <p:cNvPr id="9" name="Picture 8" descr="Graphical user interface, text, application, email&#10;&#10;Description automatically generated">
            <a:extLst>
              <a:ext uri="{FF2B5EF4-FFF2-40B4-BE49-F238E27FC236}">
                <a16:creationId xmlns:a16="http://schemas.microsoft.com/office/drawing/2014/main" id="{9C6C6409-11E1-CA15-0668-6107BBDAC866}"/>
              </a:ext>
            </a:extLst>
          </p:cNvPr>
          <p:cNvPicPr>
            <a:picLocks noChangeAspect="1"/>
          </p:cNvPicPr>
          <p:nvPr/>
        </p:nvPicPr>
        <p:blipFill>
          <a:blip r:embed="rId4"/>
          <a:stretch>
            <a:fillRect/>
          </a:stretch>
        </p:blipFill>
        <p:spPr>
          <a:xfrm>
            <a:off x="3496608" y="1240912"/>
            <a:ext cx="5512921" cy="1590266"/>
          </a:xfrm>
          <a:prstGeom prst="rect">
            <a:avLst/>
          </a:prstGeom>
        </p:spPr>
      </p:pic>
      <p:sp>
        <p:nvSpPr>
          <p:cNvPr id="10" name="Frame 9">
            <a:extLst>
              <a:ext uri="{FF2B5EF4-FFF2-40B4-BE49-F238E27FC236}">
                <a16:creationId xmlns:a16="http://schemas.microsoft.com/office/drawing/2014/main" id="{A64F0C5E-1D66-A40D-B2BB-28786B8DB660}"/>
              </a:ext>
            </a:extLst>
          </p:cNvPr>
          <p:cNvSpPr/>
          <p:nvPr/>
        </p:nvSpPr>
        <p:spPr>
          <a:xfrm>
            <a:off x="1814616" y="4203253"/>
            <a:ext cx="2757384" cy="1010979"/>
          </a:xfrm>
          <a:prstGeom prst="frame">
            <a:avLst>
              <a:gd name="adj1" fmla="val 3189"/>
            </a:avLst>
          </a:prstGeom>
          <a:solidFill>
            <a:srgbClr val="FF0000"/>
          </a:solidFill>
          <a:ln w="508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149285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What does it mean to be scale free?</a:t>
            </a:r>
            <a:endParaRPr lang="en-US" dirty="0"/>
          </a:p>
        </p:txBody>
      </p:sp>
      <p:pic>
        <p:nvPicPr>
          <p:cNvPr id="11" name="Picture 10">
            <a:extLst>
              <a:ext uri="{FF2B5EF4-FFF2-40B4-BE49-F238E27FC236}">
                <a16:creationId xmlns:a16="http://schemas.microsoft.com/office/drawing/2014/main" id="{85924935-5099-2DA4-4D7B-6737919DFD5F}"/>
              </a:ext>
            </a:extLst>
          </p:cNvPr>
          <p:cNvPicPr>
            <a:picLocks noChangeAspect="1"/>
          </p:cNvPicPr>
          <p:nvPr/>
        </p:nvPicPr>
        <p:blipFill>
          <a:blip r:embed="rId3"/>
          <a:stretch>
            <a:fillRect/>
          </a:stretch>
        </p:blipFill>
        <p:spPr>
          <a:xfrm>
            <a:off x="332509" y="1288472"/>
            <a:ext cx="8264055" cy="969241"/>
          </a:xfrm>
          <a:prstGeom prst="rect">
            <a:avLst/>
          </a:prstGeom>
        </p:spPr>
      </p:pic>
      <p:sp>
        <p:nvSpPr>
          <p:cNvPr id="3" name="TextBox 2">
            <a:extLst>
              <a:ext uri="{FF2B5EF4-FFF2-40B4-BE49-F238E27FC236}">
                <a16:creationId xmlns:a16="http://schemas.microsoft.com/office/drawing/2014/main" id="{A89123D1-35B0-2ADF-65DE-7709C3376812}"/>
              </a:ext>
            </a:extLst>
          </p:cNvPr>
          <p:cNvSpPr txBox="1"/>
          <p:nvPr/>
        </p:nvSpPr>
        <p:spPr>
          <a:xfrm>
            <a:off x="332509" y="3429000"/>
            <a:ext cx="2784905" cy="2585323"/>
          </a:xfrm>
          <a:prstGeom prst="rect">
            <a:avLst/>
          </a:prstGeom>
          <a:noFill/>
        </p:spPr>
        <p:txBody>
          <a:bodyPr wrap="square" rtlCol="0">
            <a:spAutoFit/>
          </a:bodyPr>
          <a:lstStyle/>
          <a:p>
            <a:r>
              <a:rPr lang="en-US" dirty="0"/>
              <a:t>Values of k:</a:t>
            </a:r>
          </a:p>
          <a:p>
            <a:r>
              <a:rPr lang="en-US" dirty="0"/>
              <a:t>2,2,2, 3,3, 4,4, 5,5, 6,6,6</a:t>
            </a:r>
          </a:p>
          <a:p>
            <a:endParaRPr lang="en-US" dirty="0"/>
          </a:p>
          <a:p>
            <a:r>
              <a:rPr lang="en-US" dirty="0"/>
              <a:t>&lt;k&gt; = 2*(3/12) + 3*(2/12) + 4*(2/12) + 5*(2/12) + 6*(3/12) = 4 (mean of values of k)</a:t>
            </a:r>
          </a:p>
          <a:p>
            <a:endParaRPr lang="en-US" dirty="0"/>
          </a:p>
          <a:p>
            <a:endParaRPr lang="en-US" dirty="0"/>
          </a:p>
        </p:txBody>
      </p:sp>
      <p:sp>
        <p:nvSpPr>
          <p:cNvPr id="4" name="TextBox 3">
            <a:extLst>
              <a:ext uri="{FF2B5EF4-FFF2-40B4-BE49-F238E27FC236}">
                <a16:creationId xmlns:a16="http://schemas.microsoft.com/office/drawing/2014/main" id="{2CD131A6-8CA7-01BC-CBCC-C80A2B169E51}"/>
              </a:ext>
            </a:extLst>
          </p:cNvPr>
          <p:cNvSpPr txBox="1"/>
          <p:nvPr/>
        </p:nvSpPr>
        <p:spPr>
          <a:xfrm>
            <a:off x="3441643" y="3429000"/>
            <a:ext cx="3026392" cy="2862322"/>
          </a:xfrm>
          <a:prstGeom prst="rect">
            <a:avLst/>
          </a:prstGeom>
          <a:noFill/>
        </p:spPr>
        <p:txBody>
          <a:bodyPr wrap="square" rtlCol="0">
            <a:spAutoFit/>
          </a:bodyPr>
          <a:lstStyle/>
          <a:p>
            <a:r>
              <a:rPr lang="en-US" dirty="0"/>
              <a:t>Values of k:</a:t>
            </a:r>
          </a:p>
          <a:p>
            <a:r>
              <a:rPr lang="en-US" dirty="0"/>
              <a:t>2,2,2, 3,3, 4,4, 5,5, 6,6,6</a:t>
            </a:r>
          </a:p>
          <a:p>
            <a:endParaRPr lang="en-US" dirty="0"/>
          </a:p>
          <a:p>
            <a:r>
              <a:rPr lang="en-US" dirty="0"/>
              <a:t>&lt;k</a:t>
            </a:r>
            <a:r>
              <a:rPr lang="en-US" baseline="30000" dirty="0"/>
              <a:t>2</a:t>
            </a:r>
            <a:r>
              <a:rPr lang="en-US" dirty="0"/>
              <a:t>&gt; = 4*(3/12) + 9*(2/12) + 16*(2/12) + 25*(2/12) + 36*(3/12) = 18.33</a:t>
            </a:r>
          </a:p>
          <a:p>
            <a:endParaRPr lang="en-US" dirty="0"/>
          </a:p>
          <a:p>
            <a:endParaRPr lang="en-US" dirty="0"/>
          </a:p>
          <a:p>
            <a:r>
              <a:rPr lang="en-US" dirty="0"/>
              <a:t>&lt;k</a:t>
            </a:r>
            <a:r>
              <a:rPr lang="en-US" baseline="30000" dirty="0"/>
              <a:t>2</a:t>
            </a:r>
            <a:r>
              <a:rPr lang="en-US" dirty="0"/>
              <a:t>&gt; - &lt;k&gt; </a:t>
            </a:r>
            <a:r>
              <a:rPr lang="en-US" baseline="30000" dirty="0"/>
              <a:t>2 </a:t>
            </a:r>
            <a:r>
              <a:rPr lang="en-US" dirty="0"/>
              <a:t>= 18.33 – 16 = 2.33</a:t>
            </a:r>
          </a:p>
          <a:p>
            <a:endParaRPr lang="en-US" dirty="0"/>
          </a:p>
        </p:txBody>
      </p:sp>
      <p:sp>
        <p:nvSpPr>
          <p:cNvPr id="5" name="TextBox 4">
            <a:extLst>
              <a:ext uri="{FF2B5EF4-FFF2-40B4-BE49-F238E27FC236}">
                <a16:creationId xmlns:a16="http://schemas.microsoft.com/office/drawing/2014/main" id="{0E3AB862-B1C7-16A2-4BC6-AF839B914F8C}"/>
              </a:ext>
            </a:extLst>
          </p:cNvPr>
          <p:cNvSpPr txBox="1"/>
          <p:nvPr/>
        </p:nvSpPr>
        <p:spPr>
          <a:xfrm>
            <a:off x="2507973" y="6211669"/>
            <a:ext cx="4128053" cy="646331"/>
          </a:xfrm>
          <a:prstGeom prst="rect">
            <a:avLst/>
          </a:prstGeom>
          <a:noFill/>
        </p:spPr>
        <p:txBody>
          <a:bodyPr wrap="none" rtlCol="0">
            <a:spAutoFit/>
          </a:bodyPr>
          <a:lstStyle/>
          <a:p>
            <a:r>
              <a:rPr lang="en-US" dirty="0"/>
              <a:t>Variance (2,2,2, 3,3, 4,4, 5,5, 6,6,6) </a:t>
            </a:r>
            <a:r>
              <a:rPr lang="en-US" b="0" i="0" dirty="0">
                <a:solidFill>
                  <a:srgbClr val="202124"/>
                </a:solidFill>
                <a:effectLst/>
                <a:latin typeface="Roboto" panose="02000000000000000000" pitchFamily="2" charset="0"/>
              </a:rPr>
              <a:t>≈ 2.33</a:t>
            </a:r>
            <a:endParaRPr lang="en-US" dirty="0"/>
          </a:p>
          <a:p>
            <a:endParaRPr lang="en-US" dirty="0"/>
          </a:p>
        </p:txBody>
      </p:sp>
    </p:spTree>
    <p:extLst>
      <p:ext uri="{BB962C8B-B14F-4D97-AF65-F5344CB8AC3E}">
        <p14:creationId xmlns:p14="http://schemas.microsoft.com/office/powerpoint/2010/main" val="26139848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What does it mean to be scale free?</a:t>
            </a:r>
            <a:endParaRPr lang="en-US" dirty="0"/>
          </a:p>
        </p:txBody>
      </p:sp>
      <p:pic>
        <p:nvPicPr>
          <p:cNvPr id="7" name="Picture 6" descr="Chart, line chart&#10;&#10;Description automatically generated">
            <a:extLst>
              <a:ext uri="{FF2B5EF4-FFF2-40B4-BE49-F238E27FC236}">
                <a16:creationId xmlns:a16="http://schemas.microsoft.com/office/drawing/2014/main" id="{219772F0-C577-0602-1FBD-59407A3864DB}"/>
              </a:ext>
            </a:extLst>
          </p:cNvPr>
          <p:cNvPicPr>
            <a:picLocks noChangeAspect="1"/>
          </p:cNvPicPr>
          <p:nvPr/>
        </p:nvPicPr>
        <p:blipFill>
          <a:blip r:embed="rId3"/>
          <a:stretch>
            <a:fillRect/>
          </a:stretch>
        </p:blipFill>
        <p:spPr>
          <a:xfrm>
            <a:off x="2951303" y="2438400"/>
            <a:ext cx="5897275" cy="4338225"/>
          </a:xfrm>
          <a:prstGeom prst="rect">
            <a:avLst/>
          </a:prstGeom>
        </p:spPr>
      </p:pic>
      <p:pic>
        <p:nvPicPr>
          <p:cNvPr id="11" name="Picture 10">
            <a:extLst>
              <a:ext uri="{FF2B5EF4-FFF2-40B4-BE49-F238E27FC236}">
                <a16:creationId xmlns:a16="http://schemas.microsoft.com/office/drawing/2014/main" id="{85924935-5099-2DA4-4D7B-6737919DFD5F}"/>
              </a:ext>
            </a:extLst>
          </p:cNvPr>
          <p:cNvPicPr>
            <a:picLocks noChangeAspect="1"/>
          </p:cNvPicPr>
          <p:nvPr/>
        </p:nvPicPr>
        <p:blipFill>
          <a:blip r:embed="rId4"/>
          <a:stretch>
            <a:fillRect/>
          </a:stretch>
        </p:blipFill>
        <p:spPr>
          <a:xfrm>
            <a:off x="332509" y="1288472"/>
            <a:ext cx="8264055" cy="969241"/>
          </a:xfrm>
          <a:prstGeom prst="rect">
            <a:avLst/>
          </a:prstGeom>
        </p:spPr>
      </p:pic>
    </p:spTree>
    <p:extLst>
      <p:ext uri="{BB962C8B-B14F-4D97-AF65-F5344CB8AC3E}">
        <p14:creationId xmlns:p14="http://schemas.microsoft.com/office/powerpoint/2010/main" val="19834577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C4A80-0254-087E-2BEF-9A55EA8E329C}"/>
              </a:ext>
            </a:extLst>
          </p:cNvPr>
          <p:cNvSpPr>
            <a:spLocks noGrp="1"/>
          </p:cNvSpPr>
          <p:nvPr>
            <p:ph type="title"/>
          </p:nvPr>
        </p:nvSpPr>
        <p:spPr/>
        <p:txBody>
          <a:bodyPr/>
          <a:lstStyle/>
          <a:p>
            <a:r>
              <a:rPr lang="en-US" altLang="en-US" dirty="0">
                <a:ea typeface="ＭＳ Ｐゴシック" panose="020B0600070205080204" pitchFamily="34" charset="-128"/>
              </a:rPr>
              <a:t>What does it mean to be scale free?</a:t>
            </a:r>
            <a:endParaRPr lang="en-US" dirty="0"/>
          </a:p>
        </p:txBody>
      </p:sp>
      <p:pic>
        <p:nvPicPr>
          <p:cNvPr id="4" name="Picture 3">
            <a:extLst>
              <a:ext uri="{FF2B5EF4-FFF2-40B4-BE49-F238E27FC236}">
                <a16:creationId xmlns:a16="http://schemas.microsoft.com/office/drawing/2014/main" id="{D84B210A-7792-D573-D640-111F32896876}"/>
              </a:ext>
            </a:extLst>
          </p:cNvPr>
          <p:cNvPicPr>
            <a:picLocks noChangeAspect="1"/>
          </p:cNvPicPr>
          <p:nvPr/>
        </p:nvPicPr>
        <p:blipFill>
          <a:blip r:embed="rId3"/>
          <a:stretch>
            <a:fillRect/>
          </a:stretch>
        </p:blipFill>
        <p:spPr>
          <a:xfrm>
            <a:off x="1062506" y="1146425"/>
            <a:ext cx="7018987" cy="5535729"/>
          </a:xfrm>
          <a:prstGeom prst="rect">
            <a:avLst/>
          </a:prstGeom>
        </p:spPr>
      </p:pic>
      <p:sp>
        <p:nvSpPr>
          <p:cNvPr id="5" name="TextBox 4">
            <a:extLst>
              <a:ext uri="{FF2B5EF4-FFF2-40B4-BE49-F238E27FC236}">
                <a16:creationId xmlns:a16="http://schemas.microsoft.com/office/drawing/2014/main" id="{034FDEFE-84B9-0527-B368-70D32C111D95}"/>
              </a:ext>
            </a:extLst>
          </p:cNvPr>
          <p:cNvSpPr txBox="1"/>
          <p:nvPr/>
        </p:nvSpPr>
        <p:spPr>
          <a:xfrm>
            <a:off x="5275385" y="2461846"/>
            <a:ext cx="1427699" cy="369332"/>
          </a:xfrm>
          <a:prstGeom prst="rect">
            <a:avLst/>
          </a:prstGeom>
          <a:noFill/>
        </p:spPr>
        <p:txBody>
          <a:bodyPr wrap="none" rtlCol="0">
            <a:spAutoFit/>
          </a:bodyPr>
          <a:lstStyle/>
          <a:p>
            <a:r>
              <a:rPr lang="en-US" dirty="0"/>
              <a:t>(to converge)</a:t>
            </a:r>
          </a:p>
        </p:txBody>
      </p:sp>
      <p:sp>
        <p:nvSpPr>
          <p:cNvPr id="7" name="TextBox 6">
            <a:extLst>
              <a:ext uri="{FF2B5EF4-FFF2-40B4-BE49-F238E27FC236}">
                <a16:creationId xmlns:a16="http://schemas.microsoft.com/office/drawing/2014/main" id="{3F6C6515-599F-6A4C-8585-691638BAB207}"/>
              </a:ext>
            </a:extLst>
          </p:cNvPr>
          <p:cNvSpPr txBox="1"/>
          <p:nvPr/>
        </p:nvSpPr>
        <p:spPr>
          <a:xfrm>
            <a:off x="4073911" y="3882498"/>
            <a:ext cx="1427699" cy="369332"/>
          </a:xfrm>
          <a:prstGeom prst="rect">
            <a:avLst/>
          </a:prstGeom>
          <a:noFill/>
        </p:spPr>
        <p:txBody>
          <a:bodyPr wrap="none" rtlCol="0">
            <a:spAutoFit/>
          </a:bodyPr>
          <a:lstStyle/>
          <a:p>
            <a:r>
              <a:rPr lang="en-US" dirty="0"/>
              <a:t>(to converge)</a:t>
            </a:r>
          </a:p>
        </p:txBody>
      </p:sp>
    </p:spTree>
    <p:extLst>
      <p:ext uri="{BB962C8B-B14F-4D97-AF65-F5344CB8AC3E}">
        <p14:creationId xmlns:p14="http://schemas.microsoft.com/office/powerpoint/2010/main" val="29267246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HEIGHT" val="129.7338"/>
  <p:tag name="ORIGINALWIDTH" val="548.1815"/>
  <p:tag name="OUTPUTDPI" val="1200"/>
  <p:tag name="LATEXADDIN" val="\documentclass{article}&#10;\usepackage{amsmath}&#10;\pagestyle{empty}&#10;\begin{document}&#10;&#10;&#10;$p_k=ak^{-b}$&#10;&#10;\end{document}"/>
  <p:tag name="IGUANATEXSIZE" val="40"/>
  <p:tag name="IGUANATEXCURSOR" val="95"/>
  <p:tag name="TRANSPARENCY" val="True"/>
  <p:tag name="FILENAME" val=""/>
  <p:tag name="INPUTTYPE" val="0"/>
  <p:tag name="LATEXENGINEID" val="0"/>
  <p:tag name="TEMPFOLDER" val="C:\Users\rzafa\temp\"/>
</p:tagLst>
</file>

<file path=ppt/tags/tag2.xml><?xml version="1.0" encoding="utf-8"?>
<p:tagLst xmlns:a="http://schemas.openxmlformats.org/drawingml/2006/main" xmlns:r="http://schemas.openxmlformats.org/officeDocument/2006/relationships" xmlns:p="http://schemas.openxmlformats.org/presentationml/2006/main">
  <p:tag name="ORIGINALHEIGHT" val="1404.75"/>
  <p:tag name="ORIGINALWIDTH" val="4380.75"/>
  <p:tag name="LATEXADDIN" val="\documentclass{article}&#10;\usepackage{amsmath}&#10;\pagestyle{empty}&#10;\begin{document}&#10;&#10;\begin{tabular}{|p{2.2cm}|p{1.2cm}|p{1.2cm}|p{1.4cm}|p{0.5cm}|p{1.4cm}|p{1.5cm}|}&#10;    \hline&#10;    &amp; \multicolumn{4}{ |c| }{\textbf{Original Network}} &amp; \multicolumn{2}{ |c| }{\textbf{Simulated Graph}}\\&#10;    \hline&#10;    \textbf{Network} &amp; \textit{Size} &amp; \textit{Average Degree} &amp; \textit{Average Path Length} &amp; $C$ &amp; \textit{Average Path Length} &amp; $C$\\ \hline&#10;    Film Actors &amp; 225,226 &amp; 61 &amp; 3.65 &amp; 0.79 &amp; 4.90 &amp; $\approx$ 0.005\\    \hline&#10;    Medline Coauthorship &amp; 1,520,251 &amp; 18.1 &amp; 4.6 &amp; 0.56 &amp; 5.36 &amp; $\approx$ 0.0002 \\     \hline&#10;    E.Coli &amp; 282 &amp; 7.35 &amp; 2.9 &amp; 0.32 &amp; 2.37 &amp; 0.03\\    \hline&#10;    C.Elegans &amp; 282 &amp; 14 &amp; 2.65 &amp; 0.28 &amp; 1.99 &amp; 0.05\\    \hline   &#10;    \hline&#10;\end{tabular}&#10;&#10;&#10;&#10;\end{document}"/>
  <p:tag name="IGUANATEXSIZE" val="20"/>
  <p:tag name="IGUANATEXCURSOR" val="77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9508</TotalTime>
  <Words>7533</Words>
  <Application>Microsoft Macintosh PowerPoint</Application>
  <PresentationFormat>On-screen Show (4:3)</PresentationFormat>
  <Paragraphs>1147</Paragraphs>
  <Slides>133</Slides>
  <Notes>64</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133</vt:i4>
      </vt:variant>
    </vt:vector>
  </HeadingPairs>
  <TitlesOfParts>
    <vt:vector size="150" baseType="lpstr">
      <vt:lpstr>Arial</vt:lpstr>
      <vt:lpstr>Arial Black</vt:lpstr>
      <vt:lpstr>Calibri</vt:lpstr>
      <vt:lpstr>Calibri Light</vt:lpstr>
      <vt:lpstr>Cambria Math</vt:lpstr>
      <vt:lpstr>Courier New</vt:lpstr>
      <vt:lpstr>Helvetica</vt:lpstr>
      <vt:lpstr>Open Sans</vt:lpstr>
      <vt:lpstr>Roboto</vt:lpstr>
      <vt:lpstr>Söhne</vt:lpstr>
      <vt:lpstr>Times New Roman</vt:lpstr>
      <vt:lpstr>Trajan Pro</vt:lpstr>
      <vt:lpstr>Verdana</vt:lpstr>
      <vt:lpstr>Wingdings</vt:lpstr>
      <vt:lpstr>Office Theme</vt:lpstr>
      <vt:lpstr>Equation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Average Path Length for Real-World Networks</vt:lpstr>
      <vt:lpstr>Clustering Coefficient for Real-World Networks</vt:lpstr>
      <vt:lpstr>Small-world Model</vt:lpstr>
      <vt:lpstr>Watts-Strogatz model:  Generating small world graphs</vt:lpstr>
      <vt:lpstr>Generating a Small-World Graph</vt:lpstr>
      <vt:lpstr>Generating a Small-World Graph</vt:lpstr>
      <vt:lpstr>Generating a Small-World Graph</vt:lpstr>
      <vt:lpstr>Watts/Strogatz model</vt:lpstr>
      <vt:lpstr>Watts/Strogatz model: Demo</vt:lpstr>
      <vt:lpstr>Degree Distribution</vt:lpstr>
      <vt:lpstr>Degree Distribution</vt:lpstr>
      <vt:lpstr>Degree Distribution</vt:lpstr>
      <vt:lpstr>Degree Distribution</vt:lpstr>
      <vt:lpstr>PowerPoint Presentation</vt:lpstr>
      <vt:lpstr>Scale-Free Networks</vt:lpstr>
      <vt:lpstr>Scale-Free Networks</vt:lpstr>
      <vt:lpstr>Power-law distribution</vt:lpstr>
      <vt:lpstr>Power-law distribution</vt:lpstr>
      <vt:lpstr>Scale-Free Networks</vt:lpstr>
      <vt:lpstr>Scale-Free Networks</vt:lpstr>
      <vt:lpstr>Power-law distribution</vt:lpstr>
      <vt:lpstr>Power-law distribution</vt:lpstr>
      <vt:lpstr>Scale-Free Networks</vt:lpstr>
      <vt:lpstr>Power-law distribution</vt:lpstr>
      <vt:lpstr>Power-law distribution</vt:lpstr>
      <vt:lpstr>Power-law distribution</vt:lpstr>
      <vt:lpstr>Discrete vs. Continuum formalism</vt:lpstr>
      <vt:lpstr>Discrete vs. Continuum formalism</vt:lpstr>
      <vt:lpstr>The size of the biggest hub</vt:lpstr>
      <vt:lpstr>Finite scale-free networks</vt:lpstr>
      <vt:lpstr>Power-law distribution</vt:lpstr>
      <vt:lpstr>Power-law distribution</vt:lpstr>
      <vt:lpstr>What does it mean to be scale free?</vt:lpstr>
      <vt:lpstr>What does it mean to be scale free?</vt:lpstr>
      <vt:lpstr>What does it mean to be scale free?</vt:lpstr>
      <vt:lpstr>What does it mean to be scale free?</vt:lpstr>
      <vt:lpstr>Power-law distribution</vt:lpstr>
      <vt:lpstr>What does it mean to be scale free?</vt:lpstr>
      <vt:lpstr>What does it mean to be scale free?</vt:lpstr>
      <vt:lpstr>What does it mean to be scale free?</vt:lpstr>
      <vt:lpstr>What does it mean to be scale free?</vt:lpstr>
      <vt:lpstr>What does it mean to be scale free?</vt:lpstr>
      <vt:lpstr>What does it mean to be scale free?</vt:lpstr>
      <vt:lpstr>What does it mean to be scale free?</vt:lpstr>
      <vt:lpstr>What does it mean to be scale free?</vt:lpstr>
      <vt:lpstr>What does it mean to be scale free?</vt:lpstr>
      <vt:lpstr>What does it mean to be scale free?</vt:lpstr>
      <vt:lpstr>What does it mean to be scale free?</vt:lpstr>
      <vt:lpstr>Power-law distribution</vt:lpstr>
      <vt:lpstr>Many real world networks are power law</vt:lpstr>
      <vt:lpstr>Power-law distribution</vt:lpstr>
      <vt:lpstr>Scale Free Network</vt:lpstr>
      <vt:lpstr>PowerPoint Presentation</vt:lpstr>
      <vt:lpstr>Preferential Attachment</vt:lpstr>
      <vt:lpstr>Preferential Attachment</vt:lpstr>
      <vt:lpstr>PowerPoint Presentation</vt:lpstr>
      <vt:lpstr>PowerPoint Presentation</vt:lpstr>
      <vt:lpstr>Constructing Scale-free Networks</vt:lpstr>
      <vt:lpstr>Preferential Attachment Model</vt:lpstr>
      <vt:lpstr>Preferential Attachment Model</vt:lpstr>
      <vt:lpstr>Preferential Attachment Model</vt:lpstr>
      <vt:lpstr>Preferential Attachment Model</vt:lpstr>
      <vt:lpstr>Preferential Attachment Model</vt:lpstr>
      <vt:lpstr>Preferential Attachment Model</vt:lpstr>
      <vt:lpstr>Preferential Attachment Model</vt:lpstr>
      <vt:lpstr>Preferential Attachment Model</vt:lpstr>
      <vt:lpstr>Preferential Attachment Model</vt:lpstr>
      <vt:lpstr>In social networks, it’s nice to be a hub</vt:lpstr>
      <vt:lpstr>But it depends on what you’re sharing…</vt:lpstr>
      <vt:lpstr>PowerPoint Presentation</vt:lpstr>
      <vt:lpstr>Preferential Attachment Model</vt:lpstr>
      <vt:lpstr>Real-World Networks and Simulated Graphs</vt:lpstr>
      <vt:lpstr>Preferential Attachment Model</vt:lpstr>
      <vt:lpstr>Preferential Attachment Model</vt:lpstr>
      <vt:lpstr>Preferential Attachment Model</vt:lpstr>
      <vt:lpstr>Power-law networks are robust to random breakdown</vt:lpstr>
      <vt:lpstr>But are especially vulnerable to targeted attack</vt:lpstr>
      <vt:lpstr>Preferential Attachment Model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Batyr Charyyev</dc:creator>
  <cp:lastModifiedBy>Batyr Charyyev</cp:lastModifiedBy>
  <cp:revision>407</cp:revision>
  <dcterms:created xsi:type="dcterms:W3CDTF">2023-02-20T15:47:28Z</dcterms:created>
  <dcterms:modified xsi:type="dcterms:W3CDTF">2023-03-09T00:01:07Z</dcterms:modified>
</cp:coreProperties>
</file>