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sldIdLst>
    <p:sldId id="259" r:id="rId2"/>
    <p:sldId id="764" r:id="rId3"/>
    <p:sldId id="766" r:id="rId4"/>
    <p:sldId id="771" r:id="rId5"/>
    <p:sldId id="765" r:id="rId6"/>
    <p:sldId id="807" r:id="rId7"/>
    <p:sldId id="808" r:id="rId8"/>
    <p:sldId id="769" r:id="rId9"/>
    <p:sldId id="770" r:id="rId10"/>
    <p:sldId id="772" r:id="rId11"/>
    <p:sldId id="773" r:id="rId12"/>
    <p:sldId id="776" r:id="rId13"/>
    <p:sldId id="778" r:id="rId14"/>
    <p:sldId id="779" r:id="rId15"/>
    <p:sldId id="775" r:id="rId16"/>
    <p:sldId id="777" r:id="rId17"/>
    <p:sldId id="781" r:id="rId18"/>
    <p:sldId id="782" r:id="rId19"/>
    <p:sldId id="780" r:id="rId20"/>
    <p:sldId id="783" r:id="rId21"/>
    <p:sldId id="784" r:id="rId22"/>
    <p:sldId id="792" r:id="rId23"/>
    <p:sldId id="785" r:id="rId24"/>
    <p:sldId id="786" r:id="rId25"/>
    <p:sldId id="790" r:id="rId26"/>
    <p:sldId id="791" r:id="rId27"/>
    <p:sldId id="793" r:id="rId28"/>
    <p:sldId id="794" r:id="rId29"/>
    <p:sldId id="795" r:id="rId30"/>
    <p:sldId id="796" r:id="rId31"/>
    <p:sldId id="797" r:id="rId32"/>
    <p:sldId id="798" r:id="rId33"/>
    <p:sldId id="800" r:id="rId34"/>
    <p:sldId id="799" r:id="rId35"/>
    <p:sldId id="801" r:id="rId36"/>
    <p:sldId id="802" r:id="rId37"/>
    <p:sldId id="803" r:id="rId38"/>
    <p:sldId id="804" r:id="rId39"/>
    <p:sldId id="805" r:id="rId40"/>
    <p:sldId id="809" r:id="rId41"/>
    <p:sldId id="806" r:id="rId42"/>
    <p:sldId id="810" r:id="rId43"/>
    <p:sldId id="811" r:id="rId44"/>
    <p:sldId id="812" r:id="rId45"/>
    <p:sldId id="813" r:id="rId46"/>
    <p:sldId id="814" r:id="rId47"/>
    <p:sldId id="815" r:id="rId48"/>
    <p:sldId id="816" r:id="rId49"/>
    <p:sldId id="81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08"/>
    <p:restoredTop sz="84898"/>
  </p:normalViewPr>
  <p:slideViewPr>
    <p:cSldViewPr snapToGrid="0">
      <p:cViewPr varScale="1">
        <p:scale>
          <a:sx n="108" d="100"/>
          <a:sy n="108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039A-04D8-034C-8E68-D34C340BDB7E}" type="datetimeFigureOut">
              <a:rPr lang="en-US" smtClean="0"/>
              <a:t>3/29/23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4A411-1338-284C-BFB5-2E572D84E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4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6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9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58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68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40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10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61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68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84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5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62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6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01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86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Define recursive structure of communities-within-communities as a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H</a:t>
            </a:r>
          </a:p>
          <a:p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 leaves of the tree, and  n = |V|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h(v, w) define the standard tree distance of two leaf nodes v and w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h(v, w) is the height of their least common ancestor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function f of h(v, w) is a probability that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 and w form an edge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 is difficulty function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 decrease with h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branching factor (number of children at each node)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81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Define recursive structure of communities-within-communities as a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H</a:t>
            </a:r>
          </a:p>
          <a:p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 leaves of the tree, and  n = |V|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h(v, w) define the standard tree distance of two leaf nodes v and w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h(v, w) is the height of their least common ancestor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function f of h(v, w) is a probability that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 and w form an edge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 is difficulty function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 decrease with h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branching factor (number of children at each node)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48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00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50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77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ewCenturySchlbk"/>
              </a:rPr>
              <a:t>Essentially, nodes arrive one at a time and form </a:t>
            </a:r>
            <a:r>
              <a:rPr lang="en-US" sz="1800" dirty="0" err="1">
                <a:effectLst/>
                <a:latin typeface="NewCenturySchlbk"/>
              </a:rPr>
              <a:t>outlinks</a:t>
            </a:r>
            <a:r>
              <a:rPr lang="en-US" sz="1800" dirty="0">
                <a:effectLst/>
                <a:latin typeface="NewCenturySchlbk"/>
              </a:rPr>
              <a:t> to some subset of the earlier nodes; to form </a:t>
            </a:r>
            <a:r>
              <a:rPr lang="en-US" sz="1800" dirty="0" err="1">
                <a:effectLst/>
                <a:latin typeface="NewCenturySchlbk"/>
              </a:rPr>
              <a:t>outlinks</a:t>
            </a:r>
            <a:r>
              <a:rPr lang="en-US" sz="1800" dirty="0">
                <a:effectLst/>
                <a:latin typeface="NewCenturySchlbk"/>
              </a:rPr>
              <a:t>, a new node </a:t>
            </a:r>
            <a:r>
              <a:rPr lang="en-US" sz="1800" i="1" dirty="0">
                <a:effectLst/>
                <a:latin typeface="NewCenturySchlbk"/>
              </a:rPr>
              <a:t>v </a:t>
            </a:r>
            <a:r>
              <a:rPr lang="en-US" sz="1800" dirty="0">
                <a:effectLst/>
                <a:latin typeface="NewCenturySchlbk"/>
              </a:rPr>
              <a:t>attaches to a node </a:t>
            </a:r>
            <a:r>
              <a:rPr lang="en-US" sz="1800" i="1" dirty="0">
                <a:effectLst/>
                <a:latin typeface="NewCenturySchlbk"/>
              </a:rPr>
              <a:t>w </a:t>
            </a:r>
            <a:r>
              <a:rPr lang="en-US" sz="1800" dirty="0">
                <a:effectLst/>
                <a:latin typeface="NewCenturySchlbk"/>
              </a:rPr>
              <a:t>in the existing graph, and then begins burning links outward from </a:t>
            </a:r>
            <a:r>
              <a:rPr lang="en-US" sz="1800" i="1" dirty="0">
                <a:effectLst/>
                <a:latin typeface="NewCenturySchlbk"/>
              </a:rPr>
              <a:t>w</a:t>
            </a:r>
            <a:r>
              <a:rPr lang="en-US" sz="1800" dirty="0">
                <a:effectLst/>
                <a:latin typeface="NewCenturySchlbk"/>
              </a:rPr>
              <a:t>, linking with a certain probability to any new node it discovers. One can view such a process as intuitively corresponding to a model by which an author of a paper identifies references to include in the bibliography.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31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6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12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Selecting multiple initial </a:t>
            </a:r>
            <a:r>
              <a:rPr lang="en-US" dirty="0" err="1"/>
              <a:t>Ws</a:t>
            </a:r>
            <a:r>
              <a:rPr lang="en-US" dirty="0"/>
              <a:t> </a:t>
            </a:r>
          </a:p>
          <a:p>
            <a:r>
              <a:rPr lang="en-US" dirty="0"/>
              <a:t>How x and y  neighbors of w is selected</a:t>
            </a:r>
          </a:p>
          <a:p>
            <a:r>
              <a:rPr lang="en-US" dirty="0"/>
              <a:t>W is chosen random (not sure if it is good idea)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13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Selecting multiple initial </a:t>
            </a:r>
            <a:r>
              <a:rPr lang="en-US" dirty="0" err="1"/>
              <a:t>Ws</a:t>
            </a:r>
            <a:r>
              <a:rPr lang="en-US" dirty="0"/>
              <a:t> </a:t>
            </a:r>
          </a:p>
          <a:p>
            <a:r>
              <a:rPr lang="en-US" dirty="0"/>
              <a:t>How x and y  neighbors of w is selected</a:t>
            </a:r>
          </a:p>
          <a:p>
            <a:r>
              <a:rPr lang="en-US" dirty="0"/>
              <a:t>W is chosen random (not sure if it is good idea)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19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77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374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ewCenturySchlbk"/>
              </a:rPr>
              <a:t>forward- burning probability </a:t>
            </a:r>
            <a:r>
              <a:rPr lang="en-US" sz="1800" i="1" dirty="0">
                <a:effectLst/>
                <a:latin typeface="NewCenturySchlbk"/>
              </a:rPr>
              <a:t>p</a:t>
            </a:r>
            <a:r>
              <a:rPr lang="en-US" sz="1800" dirty="0">
                <a:effectLst/>
                <a:latin typeface="NewCenturySchlbk"/>
              </a:rPr>
              <a:t>, and by increasing the backward-burning probability </a:t>
            </a:r>
            <a:r>
              <a:rPr lang="en-US" sz="1800" i="1" dirty="0">
                <a:effectLst/>
                <a:latin typeface="NewCenturySchlbk"/>
              </a:rPr>
              <a:t>pb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60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ewCenturySchlbk"/>
              </a:rPr>
              <a:t>forward- burning probability </a:t>
            </a:r>
            <a:r>
              <a:rPr lang="en-US" sz="1800" i="1" dirty="0">
                <a:effectLst/>
                <a:latin typeface="NewCenturySchlbk"/>
              </a:rPr>
              <a:t>p</a:t>
            </a:r>
            <a:r>
              <a:rPr lang="en-US" sz="1800" dirty="0">
                <a:effectLst/>
                <a:latin typeface="NewCenturySchlbk"/>
              </a:rPr>
              <a:t>, and by increasing the backward-burning probability </a:t>
            </a:r>
            <a:r>
              <a:rPr lang="en-US" sz="1800" i="1" dirty="0">
                <a:effectLst/>
                <a:latin typeface="NewCenturySchlbk"/>
              </a:rPr>
              <a:t>pb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35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ewCenturySchlbk"/>
              </a:rPr>
              <a:t>forward- burning probability </a:t>
            </a:r>
            <a:r>
              <a:rPr lang="en-US" sz="1800" i="1" dirty="0">
                <a:effectLst/>
                <a:latin typeface="NewCenturySchlbk"/>
              </a:rPr>
              <a:t>p</a:t>
            </a:r>
            <a:r>
              <a:rPr lang="en-US" sz="1800" dirty="0">
                <a:effectLst/>
                <a:latin typeface="NewCenturySchlbk"/>
              </a:rPr>
              <a:t>, and by increasing the backward-burning probability </a:t>
            </a:r>
            <a:r>
              <a:rPr lang="en-US" sz="1800" i="1" dirty="0">
                <a:effectLst/>
                <a:latin typeface="NewCenturySchlbk"/>
              </a:rPr>
              <a:t>pb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18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ewCenturySchlbk"/>
              </a:rPr>
              <a:t>forward- burning probability </a:t>
            </a:r>
            <a:r>
              <a:rPr lang="en-US" sz="1800" i="1" dirty="0">
                <a:effectLst/>
                <a:latin typeface="NewCenturySchlbk"/>
              </a:rPr>
              <a:t>p</a:t>
            </a:r>
            <a:r>
              <a:rPr lang="en-US" sz="1800" dirty="0">
                <a:effectLst/>
                <a:latin typeface="NewCenturySchlbk"/>
              </a:rPr>
              <a:t>, and by increasing the backward-burning probability </a:t>
            </a:r>
            <a:r>
              <a:rPr lang="en-US" sz="1800" i="1" dirty="0">
                <a:effectLst/>
                <a:latin typeface="NewCenturySchlbk"/>
              </a:rPr>
              <a:t>pb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68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ewCenturySchlbk"/>
              </a:rPr>
              <a:t>forward- burning probability </a:t>
            </a:r>
            <a:r>
              <a:rPr lang="en-US" sz="1800" i="1" dirty="0">
                <a:effectLst/>
                <a:latin typeface="NewCenturySchlbk"/>
              </a:rPr>
              <a:t>p</a:t>
            </a:r>
            <a:r>
              <a:rPr lang="en-US" sz="1800" dirty="0">
                <a:effectLst/>
                <a:latin typeface="NewCenturySchlbk"/>
              </a:rPr>
              <a:t>, and by increasing the backward-burning probability </a:t>
            </a:r>
            <a:r>
              <a:rPr lang="en-US" sz="1800" i="1" dirty="0">
                <a:effectLst/>
                <a:latin typeface="NewCenturySchlbk"/>
              </a:rPr>
              <a:t>pb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806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ewCenturySchlbk"/>
              </a:rPr>
              <a:t>forward- burning probability </a:t>
            </a:r>
            <a:r>
              <a:rPr lang="en-US" sz="1800" i="1" dirty="0">
                <a:effectLst/>
                <a:latin typeface="NewCenturySchlbk"/>
              </a:rPr>
              <a:t>p</a:t>
            </a:r>
            <a:r>
              <a:rPr lang="en-US" sz="1800" dirty="0">
                <a:effectLst/>
                <a:latin typeface="NewCenturySchlbk"/>
              </a:rPr>
              <a:t>, and by increasing the backward-burning probability </a:t>
            </a:r>
            <a:r>
              <a:rPr lang="en-US" sz="1800" i="1" dirty="0">
                <a:effectLst/>
                <a:latin typeface="NewCenturySchlbk"/>
              </a:rPr>
              <a:t>pb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0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NewCenturySchlbk"/>
              </a:rPr>
              <a:t>(1</a:t>
            </a:r>
            <a:r>
              <a:rPr lang="en-US" sz="1800" dirty="0">
                <a:effectLst/>
                <a:latin typeface="MTSY"/>
              </a:rPr>
              <a:t>′</a:t>
            </a:r>
            <a:r>
              <a:rPr lang="en-US" sz="1800" dirty="0">
                <a:effectLst/>
                <a:latin typeface="NewCenturySchlbk"/>
              </a:rPr>
              <a:t>) </a:t>
            </a:r>
            <a:r>
              <a:rPr lang="en-US" sz="1800" i="1" dirty="0">
                <a:effectLst/>
                <a:latin typeface="NewCenturySchlbk"/>
              </a:rPr>
              <a:t>Empirical observation: densification power laws. </a:t>
            </a:r>
            <a:r>
              <a:rPr lang="en-US" sz="1800" dirty="0">
                <a:effectLst/>
                <a:latin typeface="NewCenturySchlbk"/>
              </a:rPr>
              <a:t>The networks are </a:t>
            </a:r>
            <a:r>
              <a:rPr lang="en-US" sz="1800" dirty="0" err="1">
                <a:effectLst/>
                <a:latin typeface="NewCenturySchlbk"/>
              </a:rPr>
              <a:t>becom</a:t>
            </a:r>
            <a:r>
              <a:rPr lang="en-US" sz="1800" dirty="0">
                <a:effectLst/>
                <a:latin typeface="NewCenturySchlbk"/>
              </a:rPr>
              <a:t>- </a:t>
            </a:r>
            <a:r>
              <a:rPr lang="en-US" sz="1800" dirty="0" err="1">
                <a:effectLst/>
                <a:latin typeface="NewCenturySchlbk"/>
              </a:rPr>
              <a:t>ing</a:t>
            </a:r>
            <a:r>
              <a:rPr lang="en-US" sz="1800" dirty="0">
                <a:effectLst/>
                <a:latin typeface="NewCenturySchlbk"/>
              </a:rPr>
              <a:t> denser over time with the average degree increasing (and hence with the number of edges growing </a:t>
            </a:r>
            <a:r>
              <a:rPr lang="en-US" sz="1800" dirty="0" err="1">
                <a:effectLst/>
                <a:latin typeface="NewCenturySchlbk"/>
              </a:rPr>
              <a:t>superlinearly</a:t>
            </a:r>
            <a:r>
              <a:rPr lang="en-US" sz="1800" dirty="0">
                <a:effectLst/>
                <a:latin typeface="NewCenturySchlbk"/>
              </a:rPr>
              <a:t> in the number of nodes). More- over, the densification follows a power-law pattern. </a:t>
            </a:r>
            <a:endParaRPr lang="en-US" dirty="0"/>
          </a:p>
          <a:p>
            <a:r>
              <a:rPr lang="en-US" sz="1800" dirty="0">
                <a:effectLst/>
                <a:latin typeface="NewCenturySchlbk"/>
              </a:rPr>
              <a:t>(2</a:t>
            </a:r>
            <a:r>
              <a:rPr lang="en-US" sz="1800" dirty="0">
                <a:effectLst/>
                <a:latin typeface="MTSY"/>
              </a:rPr>
              <a:t>′</a:t>
            </a:r>
            <a:r>
              <a:rPr lang="en-US" sz="1800" dirty="0">
                <a:effectLst/>
                <a:latin typeface="NewCenturySchlbk"/>
              </a:rPr>
              <a:t>) </a:t>
            </a:r>
            <a:r>
              <a:rPr lang="en-US" sz="1800" i="1" dirty="0">
                <a:effectLst/>
                <a:latin typeface="NewCenturySchlbk"/>
              </a:rPr>
              <a:t>Empirical observation: shrinking diameters. </a:t>
            </a:r>
            <a:r>
              <a:rPr lang="en-US" sz="1800" dirty="0">
                <a:effectLst/>
                <a:latin typeface="NewCenturySchlbk"/>
              </a:rPr>
              <a:t>The effective diameter is, in many cases, actually decreasing as the network grows.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769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ewCenturySchlbk"/>
              </a:rPr>
              <a:t>forward- burning probability </a:t>
            </a:r>
            <a:r>
              <a:rPr lang="en-US" sz="1800" i="1" dirty="0">
                <a:effectLst/>
                <a:latin typeface="NewCenturySchlbk"/>
              </a:rPr>
              <a:t>p</a:t>
            </a:r>
            <a:r>
              <a:rPr lang="en-US" sz="1800" dirty="0">
                <a:effectLst/>
                <a:latin typeface="NewCenturySchlbk"/>
              </a:rPr>
              <a:t>, and by increasing the backward-burning probability </a:t>
            </a:r>
            <a:r>
              <a:rPr lang="en-US" sz="1800" i="1" dirty="0">
                <a:effectLst/>
                <a:latin typeface="NewCenturySchlbk"/>
              </a:rPr>
              <a:t>pb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596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ewCenturySchlbk"/>
              </a:rPr>
              <a:t>forward- burning probability </a:t>
            </a:r>
            <a:r>
              <a:rPr lang="en-US" sz="1800" i="1" dirty="0">
                <a:effectLst/>
                <a:latin typeface="NewCenturySchlbk"/>
              </a:rPr>
              <a:t>p</a:t>
            </a:r>
            <a:r>
              <a:rPr lang="en-US" sz="1800" dirty="0">
                <a:effectLst/>
                <a:latin typeface="NewCenturySchlbk"/>
              </a:rPr>
              <a:t>, and by increasing the backward-burning probability </a:t>
            </a:r>
            <a:r>
              <a:rPr lang="en-US" sz="1800" i="1" dirty="0">
                <a:effectLst/>
                <a:latin typeface="NewCenturySchlbk"/>
              </a:rPr>
              <a:t>pb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47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Shot 2023-03-28 at 4.12.36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773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268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536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54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981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424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5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NewCenturySchlbk"/>
              </a:rPr>
              <a:t>(1</a:t>
            </a:r>
            <a:r>
              <a:rPr lang="en-US" sz="1800" dirty="0">
                <a:effectLst/>
                <a:latin typeface="MTSY"/>
              </a:rPr>
              <a:t>′</a:t>
            </a:r>
            <a:r>
              <a:rPr lang="en-US" sz="1800" dirty="0">
                <a:effectLst/>
                <a:latin typeface="NewCenturySchlbk"/>
              </a:rPr>
              <a:t>) </a:t>
            </a:r>
            <a:r>
              <a:rPr lang="en-US" sz="1800" i="1" dirty="0">
                <a:effectLst/>
                <a:latin typeface="NewCenturySchlbk"/>
              </a:rPr>
              <a:t>Empirical observation: densification power laws. </a:t>
            </a:r>
            <a:r>
              <a:rPr lang="en-US" sz="1800" dirty="0">
                <a:effectLst/>
                <a:latin typeface="NewCenturySchlbk"/>
              </a:rPr>
              <a:t>The networks are </a:t>
            </a:r>
            <a:r>
              <a:rPr lang="en-US" sz="1800" dirty="0" err="1">
                <a:effectLst/>
                <a:latin typeface="NewCenturySchlbk"/>
              </a:rPr>
              <a:t>becom</a:t>
            </a:r>
            <a:r>
              <a:rPr lang="en-US" sz="1800" dirty="0">
                <a:effectLst/>
                <a:latin typeface="NewCenturySchlbk"/>
              </a:rPr>
              <a:t>- </a:t>
            </a:r>
            <a:r>
              <a:rPr lang="en-US" sz="1800" dirty="0" err="1">
                <a:effectLst/>
                <a:latin typeface="NewCenturySchlbk"/>
              </a:rPr>
              <a:t>ing</a:t>
            </a:r>
            <a:r>
              <a:rPr lang="en-US" sz="1800" dirty="0">
                <a:effectLst/>
                <a:latin typeface="NewCenturySchlbk"/>
              </a:rPr>
              <a:t> denser over time with the average degree increasing (and hence with the number of edges growing </a:t>
            </a:r>
            <a:r>
              <a:rPr lang="en-US" sz="1800" dirty="0" err="1">
                <a:effectLst/>
                <a:latin typeface="NewCenturySchlbk"/>
              </a:rPr>
              <a:t>superlinearly</a:t>
            </a:r>
            <a:r>
              <a:rPr lang="en-US" sz="1800" dirty="0">
                <a:effectLst/>
                <a:latin typeface="NewCenturySchlbk"/>
              </a:rPr>
              <a:t> in the number of nodes). More- over, the densification follows a power-law pattern. </a:t>
            </a:r>
            <a:endParaRPr lang="en-US" dirty="0"/>
          </a:p>
          <a:p>
            <a:r>
              <a:rPr lang="en-US" sz="1800" dirty="0">
                <a:effectLst/>
                <a:latin typeface="NewCenturySchlbk"/>
              </a:rPr>
              <a:t>(2</a:t>
            </a:r>
            <a:r>
              <a:rPr lang="en-US" sz="1800" dirty="0">
                <a:effectLst/>
                <a:latin typeface="MTSY"/>
              </a:rPr>
              <a:t>′</a:t>
            </a:r>
            <a:r>
              <a:rPr lang="en-US" sz="1800" dirty="0">
                <a:effectLst/>
                <a:latin typeface="NewCenturySchlbk"/>
              </a:rPr>
              <a:t>) </a:t>
            </a:r>
            <a:r>
              <a:rPr lang="en-US" sz="1800" i="1" dirty="0">
                <a:effectLst/>
                <a:latin typeface="NewCenturySchlbk"/>
              </a:rPr>
              <a:t>Empirical observation: shrinking diameters. </a:t>
            </a:r>
            <a:r>
              <a:rPr lang="en-US" sz="1800" dirty="0">
                <a:effectLst/>
                <a:latin typeface="NewCenturySchlbk"/>
              </a:rPr>
              <a:t>The effective diameter is, in many cases, actually decreasing as the network grows.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2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NewCenturySchlbk"/>
              </a:rPr>
              <a:t>(1</a:t>
            </a:r>
            <a:r>
              <a:rPr lang="en-US" sz="1800" dirty="0">
                <a:effectLst/>
                <a:latin typeface="MTSY"/>
              </a:rPr>
              <a:t>′</a:t>
            </a:r>
            <a:r>
              <a:rPr lang="en-US" sz="1800" dirty="0">
                <a:effectLst/>
                <a:latin typeface="NewCenturySchlbk"/>
              </a:rPr>
              <a:t>) </a:t>
            </a:r>
            <a:r>
              <a:rPr lang="en-US" sz="1800" i="1" dirty="0">
                <a:effectLst/>
                <a:latin typeface="NewCenturySchlbk"/>
              </a:rPr>
              <a:t>Empirical observation: densification power laws. </a:t>
            </a:r>
            <a:r>
              <a:rPr lang="en-US" sz="1800" dirty="0">
                <a:effectLst/>
                <a:latin typeface="NewCenturySchlbk"/>
              </a:rPr>
              <a:t>The networks are </a:t>
            </a:r>
            <a:r>
              <a:rPr lang="en-US" sz="1800" dirty="0" err="1">
                <a:effectLst/>
                <a:latin typeface="NewCenturySchlbk"/>
              </a:rPr>
              <a:t>becom</a:t>
            </a:r>
            <a:r>
              <a:rPr lang="en-US" sz="1800" dirty="0">
                <a:effectLst/>
                <a:latin typeface="NewCenturySchlbk"/>
              </a:rPr>
              <a:t>- </a:t>
            </a:r>
            <a:r>
              <a:rPr lang="en-US" sz="1800" dirty="0" err="1">
                <a:effectLst/>
                <a:latin typeface="NewCenturySchlbk"/>
              </a:rPr>
              <a:t>ing</a:t>
            </a:r>
            <a:r>
              <a:rPr lang="en-US" sz="1800" dirty="0">
                <a:effectLst/>
                <a:latin typeface="NewCenturySchlbk"/>
              </a:rPr>
              <a:t> denser over time with the average degree increasing (and hence with the number of edges growing </a:t>
            </a:r>
            <a:r>
              <a:rPr lang="en-US" sz="1800" dirty="0" err="1">
                <a:effectLst/>
                <a:latin typeface="NewCenturySchlbk"/>
              </a:rPr>
              <a:t>superlinearly</a:t>
            </a:r>
            <a:r>
              <a:rPr lang="en-US" sz="1800" dirty="0">
                <a:effectLst/>
                <a:latin typeface="NewCenturySchlbk"/>
              </a:rPr>
              <a:t> in the number of nodes). More- over, the densification follows a power-law pattern. </a:t>
            </a:r>
            <a:endParaRPr lang="en-US" dirty="0"/>
          </a:p>
          <a:p>
            <a:r>
              <a:rPr lang="en-US" sz="1800" dirty="0">
                <a:effectLst/>
                <a:latin typeface="NewCenturySchlbk"/>
              </a:rPr>
              <a:t>(2</a:t>
            </a:r>
            <a:r>
              <a:rPr lang="en-US" sz="1800" dirty="0">
                <a:effectLst/>
                <a:latin typeface="MTSY"/>
              </a:rPr>
              <a:t>′</a:t>
            </a:r>
            <a:r>
              <a:rPr lang="en-US" sz="1800" dirty="0">
                <a:effectLst/>
                <a:latin typeface="NewCenturySchlbk"/>
              </a:rPr>
              <a:t>) </a:t>
            </a:r>
            <a:r>
              <a:rPr lang="en-US" sz="1800" i="1" dirty="0">
                <a:effectLst/>
                <a:latin typeface="NewCenturySchlbk"/>
              </a:rPr>
              <a:t>Empirical observation: shrinking diameters. </a:t>
            </a:r>
            <a:r>
              <a:rPr lang="en-US" sz="1800" dirty="0">
                <a:effectLst/>
                <a:latin typeface="NewCenturySchlbk"/>
              </a:rPr>
              <a:t>The effective diameter is, in many cases, actually decreasing as the network grows.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5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NewCenturySchlbk"/>
              </a:rPr>
              <a:t>(1</a:t>
            </a:r>
            <a:r>
              <a:rPr lang="en-US" sz="1800" dirty="0">
                <a:effectLst/>
                <a:latin typeface="MTSY"/>
              </a:rPr>
              <a:t>′</a:t>
            </a:r>
            <a:r>
              <a:rPr lang="en-US" sz="1800" dirty="0">
                <a:effectLst/>
                <a:latin typeface="NewCenturySchlbk"/>
              </a:rPr>
              <a:t>) </a:t>
            </a:r>
            <a:r>
              <a:rPr lang="en-US" sz="1800" i="1" dirty="0">
                <a:effectLst/>
                <a:latin typeface="NewCenturySchlbk"/>
              </a:rPr>
              <a:t>Empirical observation: densification power laws. </a:t>
            </a:r>
            <a:r>
              <a:rPr lang="en-US" sz="1800" dirty="0">
                <a:effectLst/>
                <a:latin typeface="NewCenturySchlbk"/>
              </a:rPr>
              <a:t>The networks are </a:t>
            </a:r>
            <a:r>
              <a:rPr lang="en-US" sz="1800" dirty="0" err="1">
                <a:effectLst/>
                <a:latin typeface="NewCenturySchlbk"/>
              </a:rPr>
              <a:t>becom</a:t>
            </a:r>
            <a:r>
              <a:rPr lang="en-US" sz="1800" dirty="0">
                <a:effectLst/>
                <a:latin typeface="NewCenturySchlbk"/>
              </a:rPr>
              <a:t>- </a:t>
            </a:r>
            <a:r>
              <a:rPr lang="en-US" sz="1800" dirty="0" err="1">
                <a:effectLst/>
                <a:latin typeface="NewCenturySchlbk"/>
              </a:rPr>
              <a:t>ing</a:t>
            </a:r>
            <a:r>
              <a:rPr lang="en-US" sz="1800" dirty="0">
                <a:effectLst/>
                <a:latin typeface="NewCenturySchlbk"/>
              </a:rPr>
              <a:t> denser over time with the average degree increasing (and hence with the number of edges growing </a:t>
            </a:r>
            <a:r>
              <a:rPr lang="en-US" sz="1800" dirty="0" err="1">
                <a:effectLst/>
                <a:latin typeface="NewCenturySchlbk"/>
              </a:rPr>
              <a:t>superlinearly</a:t>
            </a:r>
            <a:r>
              <a:rPr lang="en-US" sz="1800" dirty="0">
                <a:effectLst/>
                <a:latin typeface="NewCenturySchlbk"/>
              </a:rPr>
              <a:t> in the number of nodes). More- over, the densification follows a power-law pattern. </a:t>
            </a:r>
            <a:endParaRPr lang="en-US" dirty="0"/>
          </a:p>
          <a:p>
            <a:r>
              <a:rPr lang="en-US" sz="1800" dirty="0">
                <a:effectLst/>
                <a:latin typeface="NewCenturySchlbk"/>
              </a:rPr>
              <a:t>(2</a:t>
            </a:r>
            <a:r>
              <a:rPr lang="en-US" sz="1800" dirty="0">
                <a:effectLst/>
                <a:latin typeface="MTSY"/>
              </a:rPr>
              <a:t>′</a:t>
            </a:r>
            <a:r>
              <a:rPr lang="en-US" sz="1800" dirty="0">
                <a:effectLst/>
                <a:latin typeface="NewCenturySchlbk"/>
              </a:rPr>
              <a:t>) </a:t>
            </a:r>
            <a:r>
              <a:rPr lang="en-US" sz="1800" i="1" dirty="0">
                <a:effectLst/>
                <a:latin typeface="NewCenturySchlbk"/>
              </a:rPr>
              <a:t>Empirical observation: shrinking diameters. </a:t>
            </a:r>
            <a:r>
              <a:rPr lang="en-US" sz="1800" dirty="0">
                <a:effectLst/>
                <a:latin typeface="NewCenturySchlbk"/>
              </a:rPr>
              <a:t>The effective diameter is, in many cases, actually decreasing as the network grows.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5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27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ewCenturySchlbk"/>
              </a:rPr>
              <a:t>slope is </a:t>
            </a:r>
            <a:r>
              <a:rPr lang="en-US" sz="1800" i="1" dirty="0">
                <a:effectLst/>
                <a:latin typeface="NewCenturySchlbk"/>
              </a:rPr>
              <a:t>a </a:t>
            </a:r>
            <a:r>
              <a:rPr lang="en-US" sz="1800" dirty="0">
                <a:effectLst/>
                <a:latin typeface="MTSY"/>
              </a:rPr>
              <a:t>= </a:t>
            </a:r>
            <a:r>
              <a:rPr lang="en-US" sz="1800" dirty="0">
                <a:effectLst/>
                <a:latin typeface="NewCenturySchlbk"/>
              </a:rPr>
              <a:t>1</a:t>
            </a:r>
            <a:r>
              <a:rPr lang="en-US" sz="1800" dirty="0">
                <a:effectLst/>
                <a:latin typeface="RMTMI"/>
              </a:rPr>
              <a:t>.</a:t>
            </a:r>
            <a:r>
              <a:rPr lang="en-US" sz="1800" dirty="0">
                <a:effectLst/>
                <a:latin typeface="NewCenturySchlbk"/>
              </a:rPr>
              <a:t>68 (also called densification exponent)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NewCenturySchlb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ewCenturySchlbk"/>
              </a:rPr>
              <a:t>This data covers papers in the period from January 1993 to April 2003 (124 months). It begins within a few months of the inception of the </a:t>
            </a:r>
            <a:r>
              <a:rPr lang="en-US" sz="1800" dirty="0" err="1">
                <a:effectLst/>
                <a:latin typeface="NewCenturySchlbk"/>
              </a:rPr>
              <a:t>arXiv</a:t>
            </a:r>
            <a:r>
              <a:rPr lang="en-US" sz="1800" dirty="0">
                <a:effectLst/>
                <a:latin typeface="NewCenturySchlbk"/>
              </a:rPr>
              <a:t>, and thus represents essentially the complete history of its HEP–TH section. For each month </a:t>
            </a:r>
            <a:r>
              <a:rPr lang="en-US" sz="1800" i="1" dirty="0">
                <a:effectLst/>
                <a:latin typeface="NewCenturySchlbk"/>
              </a:rPr>
              <a:t>m </a:t>
            </a:r>
            <a:r>
              <a:rPr lang="en-US" sz="1800" dirty="0">
                <a:effectLst/>
                <a:latin typeface="NewCenturySchlbk"/>
              </a:rPr>
              <a:t>(1 </a:t>
            </a:r>
            <a:r>
              <a:rPr lang="en-US" sz="1800" dirty="0">
                <a:effectLst/>
                <a:latin typeface="MTSY"/>
              </a:rPr>
              <a:t>≤ </a:t>
            </a:r>
            <a:r>
              <a:rPr lang="en-US" sz="1800" i="1" dirty="0">
                <a:effectLst/>
                <a:latin typeface="NewCenturySchlbk"/>
              </a:rPr>
              <a:t>m </a:t>
            </a:r>
            <a:r>
              <a:rPr lang="en-US" sz="1800" dirty="0">
                <a:effectLst/>
                <a:latin typeface="MTSY"/>
              </a:rPr>
              <a:t>≤ </a:t>
            </a:r>
            <a:r>
              <a:rPr lang="en-US" sz="1800" dirty="0">
                <a:effectLst/>
                <a:latin typeface="NewCenturySchlbk"/>
              </a:rPr>
              <a:t>124), we create a citation graph using all papers pub- </a:t>
            </a:r>
            <a:r>
              <a:rPr lang="en-US" sz="1800" dirty="0" err="1">
                <a:effectLst/>
                <a:latin typeface="NewCenturySchlbk"/>
              </a:rPr>
              <a:t>lished</a:t>
            </a:r>
            <a:r>
              <a:rPr lang="en-US" sz="1800" dirty="0">
                <a:effectLst/>
                <a:latin typeface="NewCenturySchlbk"/>
              </a:rPr>
              <a:t> up to month </a:t>
            </a:r>
            <a:r>
              <a:rPr lang="en-US" sz="1800" i="1" dirty="0">
                <a:effectLst/>
                <a:latin typeface="NewCenturySchlbk"/>
              </a:rPr>
              <a:t>m</a:t>
            </a:r>
            <a:r>
              <a:rPr lang="en-US" sz="1800" dirty="0">
                <a:effectLst/>
                <a:latin typeface="NewCenturySchlbk"/>
              </a:rPr>
              <a:t>. For each of these graphs, we plot the number of nodes versus the number of edges on a logarithmic scale and fit a line.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3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3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9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95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0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3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5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3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4C79-0336-DE48-95F9-F0713A23CB62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5CCD-C43C-7D42-B8F2-F654A1A0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4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jpeg"/><Relationship Id="rId18" Type="http://schemas.openxmlformats.org/officeDocument/2006/relationships/oleObject" Target="../embeddings/oleObject7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wmf"/><Relationship Id="rId17" Type="http://schemas.openxmlformats.org/officeDocument/2006/relationships/image" Target="../media/image21.wmf"/><Relationship Id="rId2" Type="http://schemas.openxmlformats.org/officeDocument/2006/relationships/notesSlide" Target="../notesSlides/notesSlide48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15" Type="http://schemas.openxmlformats.org/officeDocument/2006/relationships/image" Target="../media/image20.wmf"/><Relationship Id="rId10" Type="http://schemas.openxmlformats.org/officeDocument/2006/relationships/image" Target="../media/image17.wmf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5">
            <a:extLst>
              <a:ext uri="{FF2B5EF4-FFF2-40B4-BE49-F238E27FC236}">
                <a16:creationId xmlns:a16="http://schemas.microsoft.com/office/drawing/2014/main" id="{C09DF6D9-FD9F-E290-B3B9-291C92CE9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995" y="1981200"/>
            <a:ext cx="285046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hlink"/>
                </a:solidFill>
                <a:cs typeface="Arial" panose="020B0604020202020204" pitchFamily="34" charset="0"/>
              </a:rPr>
              <a:t>Lecture 7:</a:t>
            </a: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b="1" dirty="0">
              <a:solidFill>
                <a:schemeClr val="hlink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hlink"/>
                </a:solidFill>
                <a:cs typeface="Arial" panose="020B0604020202020204" pitchFamily="34" charset="0"/>
              </a:rPr>
              <a:t>Network evolution</a:t>
            </a:r>
          </a:p>
        </p:txBody>
      </p:sp>
      <p:sp>
        <p:nvSpPr>
          <p:cNvPr id="16" name="Text Box 96">
            <a:extLst>
              <a:ext uri="{FF2B5EF4-FFF2-40B4-BE49-F238E27FC236}">
                <a16:creationId xmlns:a16="http://schemas.microsoft.com/office/drawing/2014/main" id="{CCF7A34F-D611-1D11-9463-1BBBE2617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4151313"/>
            <a:ext cx="3333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>
                <a:cs typeface="Arial" panose="020B0604020202020204" pitchFamily="34" charset="0"/>
              </a:rPr>
              <a:t>CS 765: Complex Networks</a:t>
            </a: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" name="Rectangle 7" descr="Orange bar">
            <a:extLst>
              <a:ext uri="{FF2B5EF4-FFF2-40B4-BE49-F238E27FC236}">
                <a16:creationId xmlns:a16="http://schemas.microsoft.com/office/drawing/2014/main" id="{8E61DFBB-D134-4769-C1CC-D5D179346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3429000"/>
            <a:ext cx="5314950" cy="188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" name="Text Box 96">
            <a:extLst>
              <a:ext uri="{FF2B5EF4-FFF2-40B4-BE49-F238E27FC236}">
                <a16:creationId xmlns:a16="http://schemas.microsoft.com/office/drawing/2014/main" id="{913CA9E1-A67E-7DB1-6BC2-501CC0F9A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4724400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Slides are adapted from</a:t>
            </a:r>
          </a:p>
          <a:p>
            <a:pPr algn="ctr" eaLnBrk="1" hangingPunct="1">
              <a:buClrTx/>
              <a:buSzTx/>
              <a:buFont typeface="Wingdings" pitchFamily="2" charset="2"/>
              <a:buNone/>
            </a:pPr>
            <a:r>
              <a:rPr lang="en-US" altLang="en-US" sz="1800" dirty="0" err="1"/>
              <a:t>Jurij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Leskovec</a:t>
            </a:r>
            <a:r>
              <a:rPr lang="en-US" altLang="en-US" sz="1800" dirty="0"/>
              <a:t>, Jon Kleinberg and Christos </a:t>
            </a:r>
            <a:r>
              <a:rPr lang="en-US" altLang="en-US" sz="1800" dirty="0" err="1"/>
              <a:t>Faloutsos</a:t>
            </a:r>
            <a:endParaRPr lang="en-US" altLang="en-US" sz="1800" dirty="0">
              <a:cs typeface="Arial" panose="020B0604020202020204" pitchFamily="34" charset="0"/>
            </a:endParaRPr>
          </a:p>
          <a:p>
            <a:pPr algn="ctr" eaLnBrk="1" hangingPunct="1"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Huan Liu, Lei Tang, Nitin Agarwal, Reza </a:t>
            </a:r>
            <a:r>
              <a:rPr lang="en-US" altLang="en-US" sz="1800" dirty="0" err="1">
                <a:cs typeface="Arial" panose="020B0604020202020204" pitchFamily="34" charset="0"/>
              </a:rPr>
              <a:t>Zafarani</a:t>
            </a:r>
            <a:r>
              <a:rPr lang="en-US" altLang="en-US" sz="1800" dirty="0">
                <a:cs typeface="Arial" panose="020B0604020202020204" pitchFamily="34" charset="0"/>
              </a:rPr>
              <a:t> and</a:t>
            </a:r>
          </a:p>
          <a:p>
            <a:pPr algn="ctr" eaLnBrk="1" hangingPunct="1"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Constantine </a:t>
            </a:r>
            <a:r>
              <a:rPr lang="en-US" altLang="en-US" sz="1800" dirty="0" err="1">
                <a:cs typeface="Arial" panose="020B0604020202020204" pitchFamily="34" charset="0"/>
              </a:rPr>
              <a:t>Dovrolis</a:t>
            </a:r>
            <a:r>
              <a:rPr lang="en-US" altLang="en-US" sz="1800" dirty="0">
                <a:cs typeface="Arial" panose="020B0604020202020204" pitchFamily="34" charset="0"/>
              </a:rPr>
              <a:t>, Eileen Kraemer, Peter </a:t>
            </a:r>
            <a:r>
              <a:rPr lang="en-US" altLang="en-US" sz="1800" dirty="0" err="1">
                <a:cs typeface="Arial" panose="020B0604020202020204" pitchFamily="34" charset="0"/>
              </a:rPr>
              <a:t>Dodds</a:t>
            </a:r>
            <a:r>
              <a:rPr lang="en-US" altLang="en-US" sz="1800" dirty="0">
                <a:cs typeface="Arial" panose="020B0604020202020204" pitchFamily="34" charset="0"/>
              </a:rPr>
              <a:t>, and Sergei </a:t>
            </a:r>
            <a:r>
              <a:rPr lang="en-US" altLang="en-US" sz="1800" dirty="0" err="1">
                <a:cs typeface="Arial" panose="020B0604020202020204" pitchFamily="34" charset="0"/>
              </a:rPr>
              <a:t>Maslov</a:t>
            </a:r>
            <a:r>
              <a:rPr lang="en-US" altLang="en-US" sz="1800" dirty="0">
                <a:cs typeface="Arial" panose="020B0604020202020204" pitchFamily="34" charset="0"/>
              </a:rPr>
              <a:t> and</a:t>
            </a:r>
          </a:p>
          <a:p>
            <a:pPr algn="ctr" eaLnBrk="1" hangingPunct="1"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Network Science by Albert-László </a:t>
            </a:r>
            <a:r>
              <a:rPr lang="en-US" altLang="en-US" sz="1800" dirty="0" err="1">
                <a:cs typeface="Arial" panose="020B0604020202020204" pitchFamily="34" charset="0"/>
              </a:rPr>
              <a:t>Barabási</a:t>
            </a:r>
            <a:r>
              <a:rPr lang="en-US" altLang="en-US" sz="1800" dirty="0">
                <a:cs typeface="Arial" panose="020B0604020202020204" pitchFamily="34" charset="0"/>
              </a:rPr>
              <a:t> and</a:t>
            </a:r>
          </a:p>
          <a:p>
            <a:pPr algn="ctr" eaLnBrk="1" hangingPunct="1"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Leonid Zhukov</a:t>
            </a:r>
          </a:p>
        </p:txBody>
      </p:sp>
    </p:spTree>
    <p:extLst>
      <p:ext uri="{BB962C8B-B14F-4D97-AF65-F5344CB8AC3E}">
        <p14:creationId xmlns:p14="http://schemas.microsoft.com/office/powerpoint/2010/main" val="248315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evolution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9CBAC01-A091-828B-FF04-D0BD82F08FF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3352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Citations among physics papers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1992: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1,293 papers,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2,717 citations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2003: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29,555 papers,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352,807 citations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each month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create a graph of all citations up to month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 (124 months)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79DEF96D-5C7C-B65D-1B37-D934E93D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7800" y="1676400"/>
            <a:ext cx="5156200" cy="4205288"/>
          </a:xfrm>
          <a:prstGeom prst="rect">
            <a:avLst/>
          </a:prstGeom>
          <a:noFill/>
        </p:spPr>
      </p:pic>
      <p:sp>
        <p:nvSpPr>
          <p:cNvPr id="13" name="Line 6">
            <a:extLst>
              <a:ext uri="{FF2B5EF4-FFF2-40B4-BE49-F238E27FC236}">
                <a16:creationId xmlns:a16="http://schemas.microsoft.com/office/drawing/2014/main" id="{6729680C-8CC3-C5A6-D3EB-B12D18C5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166938"/>
            <a:ext cx="2706688" cy="27098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1279F20-E4F3-5619-499E-9A06D556B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11800"/>
            <a:ext cx="77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N(t)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8E51EC21-9D9F-CE1D-29D5-DC3A60454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0066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800" dirty="0">
                <a:solidFill>
                  <a:schemeClr val="folHlink"/>
                </a:solidFill>
              </a:rPr>
              <a:t>E(t)</a:t>
            </a: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C20C3D0A-5729-113F-FF31-582BA0700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505200"/>
            <a:ext cx="1066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8268BA58-7100-E8D0-0FDA-D3C2107BB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971800"/>
            <a:ext cx="87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1.69</a:t>
            </a:r>
          </a:p>
        </p:txBody>
      </p:sp>
    </p:spTree>
    <p:extLst>
      <p:ext uri="{BB962C8B-B14F-4D97-AF65-F5344CB8AC3E}">
        <p14:creationId xmlns:p14="http://schemas.microsoft.com/office/powerpoint/2010/main" val="197144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evolution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7268BE3-F7E6-1621-9141-1D0FB4A30B4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3429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Citations among patents granted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334,000 nodes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676,000 edges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2.9 million nodes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16.5 million edges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year is a datapoint (24 years)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9EABBE01-0577-2B0A-B218-B39356D3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751013"/>
            <a:ext cx="5110162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ine 5">
            <a:extLst>
              <a:ext uri="{FF2B5EF4-FFF2-40B4-BE49-F238E27FC236}">
                <a16:creationId xmlns:a16="http://schemas.microsoft.com/office/drawing/2014/main" id="{C3C12A15-7956-97B7-88A3-0D6130ADA6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743200"/>
            <a:ext cx="2590800" cy="22748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519D3C1E-E641-C2FA-C38A-283ADB9ED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0"/>
            <a:ext cx="77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N(t)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99AB1E00-7EBD-CBDB-5E95-E7DBB9524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2057400"/>
            <a:ext cx="757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E(t)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C1695D4C-0362-9C9E-C082-5535DE077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810000"/>
            <a:ext cx="1066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91DE0F71-07B0-6629-7C0E-D7E8CB324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214688"/>
            <a:ext cx="877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1.66</a:t>
            </a:r>
          </a:p>
        </p:txBody>
      </p:sp>
    </p:spTree>
    <p:extLst>
      <p:ext uri="{BB962C8B-B14F-4D97-AF65-F5344CB8AC3E}">
        <p14:creationId xmlns:p14="http://schemas.microsoft.com/office/powerpoint/2010/main" val="27124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evolution</a:t>
            </a:r>
          </a:p>
        </p:txBody>
      </p:sp>
      <p:pic>
        <p:nvPicPr>
          <p:cNvPr id="6" name="Picture 5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4331AA75-C9C8-3EAF-B7DD-3E4134FF6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803400"/>
            <a:ext cx="7543800" cy="325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B666B9-182D-ED01-91A2-6D9E8404ABA0}"/>
              </a:ext>
            </a:extLst>
          </p:cNvPr>
          <p:cNvSpPr txBox="1"/>
          <p:nvPr/>
        </p:nvSpPr>
        <p:spPr>
          <a:xfrm>
            <a:off x="970671" y="5556738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Densification Power Law (DPL)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6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Evolution of the Diameter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AAF1CAB-DEBD-E965-07DA-387025A8303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Prior work on Power Law graphs hints at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Slowly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diameter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diameter ~ O(log N)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diameter ~ O(log log N)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happening in real data?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 shrinks over time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As the network grows the distances between nodes slowly decrease</a:t>
            </a:r>
          </a:p>
        </p:txBody>
      </p:sp>
    </p:spTree>
    <p:extLst>
      <p:ext uri="{BB962C8B-B14F-4D97-AF65-F5344CB8AC3E}">
        <p14:creationId xmlns:p14="http://schemas.microsoft.com/office/powerpoint/2010/main" val="29922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Evolution of the Diameter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AAF1CAB-DEBD-E965-07DA-387025A8303F}"/>
              </a:ext>
            </a:extLst>
          </p:cNvPr>
          <p:cNvSpPr txBox="1">
            <a:spLocks noChangeArrowheads="1"/>
          </p:cNvSpPr>
          <p:nvPr/>
        </p:nvSpPr>
        <p:spPr>
          <a:xfrm>
            <a:off x="609599" y="1600200"/>
            <a:ext cx="7891463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g(d)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denote the fraction of connected node pairs whose shortest connecting path has length at most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diameter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network is the value of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which the function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g(d)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achieves the value 0.9.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8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Shrinking Diameters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8D8F356-4E0E-2AB9-BCD7-87F41963F2D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752600"/>
            <a:ext cx="3429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Citations among physics papers  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1992 –2003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graph per year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A163D958-5F59-D864-9685-1783F5F3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52600"/>
            <a:ext cx="52197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8579EE3B-B054-95FE-A0C6-11EE49F1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15000"/>
            <a:ext cx="2024063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time [years]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EB1DFF4F-44A6-BFCC-75B4-A94FCAF9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1524000"/>
            <a:ext cx="1571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diameter</a:t>
            </a:r>
          </a:p>
        </p:txBody>
      </p:sp>
    </p:spTree>
    <p:extLst>
      <p:ext uri="{BB962C8B-B14F-4D97-AF65-F5344CB8AC3E}">
        <p14:creationId xmlns:p14="http://schemas.microsoft.com/office/powerpoint/2010/main" val="86643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Shrinking Diameters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0E7E772-2397-4CAE-9A4B-FFEFDC5E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914525"/>
            <a:ext cx="520065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45C24BB-A323-C544-97A8-981338577C21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981200"/>
            <a:ext cx="3733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Patent citation network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years of data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7A057FC-7308-1CF0-1EE2-DBD47D3E1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15000"/>
            <a:ext cx="2024063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time [years]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5823D1E-2FF6-14C6-34D5-C54AB0CC2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1524000"/>
            <a:ext cx="1571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diameter</a:t>
            </a:r>
          </a:p>
        </p:txBody>
      </p:sp>
    </p:spTree>
    <p:extLst>
      <p:ext uri="{BB962C8B-B14F-4D97-AF65-F5344CB8AC3E}">
        <p14:creationId xmlns:p14="http://schemas.microsoft.com/office/powerpoint/2010/main" val="132348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Evolution of the Diameter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AAF1CAB-DEBD-E965-07DA-387025A8303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Prior work on Power Law graphs hints at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Slowly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diameter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diameter ~ O(log N)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diameter ~ O(log log N)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happening in real data?</a:t>
            </a:r>
          </a:p>
          <a:p>
            <a:pPr lvl="4"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 shrinks over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As the network grows the distances between nodes slowly decrease</a:t>
            </a:r>
          </a:p>
        </p:txBody>
      </p:sp>
    </p:spTree>
    <p:extLst>
      <p:ext uri="{BB962C8B-B14F-4D97-AF65-F5344CB8AC3E}">
        <p14:creationId xmlns:p14="http://schemas.microsoft.com/office/powerpoint/2010/main" val="46762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Shrinking Diameters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D0917-3892-931C-C269-FFD9BFE059E0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8105775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several factors that could influence the 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Shrinking diameter</a:t>
            </a:r>
          </a:p>
          <a:p>
            <a:pPr marL="0" indent="0">
              <a:buNone/>
            </a:pPr>
            <a:endParaRPr lang="en-US" alt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Possible sampling problems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Disconnected components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Network may consist of small disconnected components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Missing past effects</a:t>
            </a:r>
          </a:p>
          <a:p>
            <a:pPr lvl="2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Network does not have data reaching all the way back to the network’s birth</a:t>
            </a:r>
          </a:p>
          <a:p>
            <a:pPr lvl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0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Shrinking Diameters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D0917-3892-931C-C269-FFD9BFE059E0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300163"/>
            <a:ext cx="8120063" cy="5253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There are several factors that could influence the </a:t>
            </a:r>
            <a:r>
              <a:rPr lang="en-US" altLang="en-US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Shrinking diameter</a:t>
            </a:r>
          </a:p>
          <a:p>
            <a:pPr marL="0" indent="0">
              <a:buNone/>
            </a:pPr>
            <a:endParaRPr lang="en-US" alt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Possible sampling problems</a:t>
            </a:r>
          </a:p>
          <a:p>
            <a:pPr lvl="2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Approximate Neighborhood Function </a:t>
            </a:r>
          </a:p>
          <a:p>
            <a:pPr lvl="2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Exhaustive breadth-first search from a subset of the nodes chosen uniformly at random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Disconnected components</a:t>
            </a:r>
          </a:p>
          <a:p>
            <a:pPr lvl="2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Giant component accounts for a significant fraction of all nodes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Missing past effects</a:t>
            </a:r>
          </a:p>
          <a:p>
            <a:pPr lvl="2"/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Issue observed in only citation network</a:t>
            </a:r>
          </a:p>
          <a:p>
            <a:pPr marL="457200" lvl="1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None of them matter</a:t>
            </a:r>
          </a:p>
          <a:p>
            <a:pPr>
              <a:buFont typeface="Wingdings" pitchFamily="2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7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evolution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1C2080-1A7F-3848-3332-A93EA359AAE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524000"/>
            <a:ext cx="827087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can we do with graphs?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patterns or “laws” hold for most real-world graphs?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 the graphs evolve over time?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we generate synthetic but “realistic” graphs?</a:t>
            </a:r>
          </a:p>
        </p:txBody>
      </p:sp>
    </p:spTree>
    <p:extLst>
      <p:ext uri="{BB962C8B-B14F-4D97-AF65-F5344CB8AC3E}">
        <p14:creationId xmlns:p14="http://schemas.microsoft.com/office/powerpoint/2010/main" val="1481081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evolution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1C2080-1A7F-3848-3332-A93EA359AAE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057275"/>
            <a:ext cx="8270875" cy="5572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Observations: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Densification Power Law &amp; Shrinking Diameter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Existing graph generation models do not capture the Densification Power Law and Shrinking diameters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we find a simple model of local behavior, which naturally leads to observed phenomena?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Community Guided Attachment – obeys Densification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Forest Fire model – obeys Densification, Shrinking diameter (and Power Law degree distribution)</a:t>
            </a: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evolution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1C2080-1A7F-3848-3332-A93EA359AAE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057275"/>
            <a:ext cx="8270875" cy="5572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023CDD2-CA2E-C7C1-897F-708FF2A26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3132137"/>
            <a:ext cx="58928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2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09900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Guided Attachment</a:t>
            </a:r>
          </a:p>
        </p:txBody>
      </p:sp>
    </p:spTree>
    <p:extLst>
      <p:ext uri="{BB962C8B-B14F-4D97-AF65-F5344CB8AC3E}">
        <p14:creationId xmlns:p14="http://schemas.microsoft.com/office/powerpoint/2010/main" val="3371957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Guided Attachment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1C2080-1A7F-3848-3332-A93EA359AAE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057275"/>
            <a:ext cx="8270875" cy="5572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5FFFE-8301-6B64-03B0-577E0D3FBBB6}"/>
              </a:ext>
            </a:extLst>
          </p:cNvPr>
          <p:cNvSpPr txBox="1"/>
          <p:nvPr/>
        </p:nvSpPr>
        <p:spPr>
          <a:xfrm>
            <a:off x="700088" y="1314450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E(t) ∝ N(t)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9">
            <a:extLst>
              <a:ext uri="{FF2B5EF4-FFF2-40B4-BE49-F238E27FC236}">
                <a16:creationId xmlns:a16="http://schemas.microsoft.com/office/drawing/2014/main" id="{E5FEEE18-41B4-A45C-7FD5-AB91A614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1">
            <a:extLst>
              <a:ext uri="{FF2B5EF4-FFF2-40B4-BE49-F238E27FC236}">
                <a16:creationId xmlns:a16="http://schemas.microsoft.com/office/drawing/2014/main" id="{0B1509F1-C21E-CD25-3518-7882280A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2">
            <a:extLst>
              <a:ext uri="{FF2B5EF4-FFF2-40B4-BE49-F238E27FC236}">
                <a16:creationId xmlns:a16="http://schemas.microsoft.com/office/drawing/2014/main" id="{5A4B0CB9-A705-473D-0B69-B3127ADCE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3">
            <a:extLst>
              <a:ext uri="{FF2B5EF4-FFF2-40B4-BE49-F238E27FC236}">
                <a16:creationId xmlns:a16="http://schemas.microsoft.com/office/drawing/2014/main" id="{1D94C558-062B-FB9D-04D5-C209924D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54">
            <a:extLst>
              <a:ext uri="{FF2B5EF4-FFF2-40B4-BE49-F238E27FC236}">
                <a16:creationId xmlns:a16="http://schemas.microsoft.com/office/drawing/2014/main" id="{7DAE682C-0D89-3C32-02D5-93B42110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55">
            <a:extLst>
              <a:ext uri="{FF2B5EF4-FFF2-40B4-BE49-F238E27FC236}">
                <a16:creationId xmlns:a16="http://schemas.microsoft.com/office/drawing/2014/main" id="{3223D0EA-9CAD-FD5B-D5B9-DFFD4800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6">
            <a:extLst>
              <a:ext uri="{FF2B5EF4-FFF2-40B4-BE49-F238E27FC236}">
                <a16:creationId xmlns:a16="http://schemas.microsoft.com/office/drawing/2014/main" id="{CF59716F-BF7F-65CB-CF9D-961EF9E1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57">
            <a:extLst>
              <a:ext uri="{FF2B5EF4-FFF2-40B4-BE49-F238E27FC236}">
                <a16:creationId xmlns:a16="http://schemas.microsoft.com/office/drawing/2014/main" id="{8F3B4A01-7145-01FD-DA5F-E6D79A66D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791BA1C1-A681-1EE9-DECB-F27451B95FCB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547688" y="2286000"/>
            <a:ext cx="381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Let’s assume the 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structure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expects many within-group friendships and fewer cross-group ones 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hard is it to 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communities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98EF9CDF-9A18-A604-F601-9C739D89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410200"/>
            <a:ext cx="2654300" cy="701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Self-similar university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community structure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72BCE82-3925-3127-FA2C-CFB19D424671}"/>
              </a:ext>
            </a:extLst>
          </p:cNvPr>
          <p:cNvSpPr>
            <a:spLocks/>
          </p:cNvSpPr>
          <p:nvPr/>
        </p:nvSpPr>
        <p:spPr bwMode="auto">
          <a:xfrm rot="10800000">
            <a:off x="5715000" y="4724400"/>
            <a:ext cx="2895600" cy="3810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866FC701-A30D-B697-9ED7-7C1BDE24E34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19625" y="3557588"/>
            <a:ext cx="5111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/>
              <a:t>CS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1FDE4295-FC8B-EFA3-38C3-B23D5F75BF8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91188" y="3562350"/>
            <a:ext cx="7016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/>
              <a:t>Math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C22E2AB8-3CBC-CD83-4B6E-C56A0626C24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50050" y="3557588"/>
            <a:ext cx="879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/>
              <a:t>Drama</a:t>
            </a: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E5F77B1C-1502-FFFE-8C42-306FCD46437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993063" y="3557588"/>
            <a:ext cx="7905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/>
              <a:t>Music</a:t>
            </a:r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82639622-A4D0-3C07-4058-9091E0126CBA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6259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D39970F4-52B8-C276-FA50-C933A685A3B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9276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DDB0ACC2-0136-30D3-F115-B0E10C7D5D1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626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8">
            <a:extLst>
              <a:ext uri="{FF2B5EF4-FFF2-40B4-BE49-F238E27FC236}">
                <a16:creationId xmlns:a16="http://schemas.microsoft.com/office/drawing/2014/main" id="{8C44A525-86DF-8078-0193-244B8F1681D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3294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9E44F2DE-2EEC-7759-3B17-8E7F2703ED2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4963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1">
            <a:extLst>
              <a:ext uri="{FF2B5EF4-FFF2-40B4-BE49-F238E27FC236}">
                <a16:creationId xmlns:a16="http://schemas.microsoft.com/office/drawing/2014/main" id="{2DD0BA76-42C0-8D93-29AF-4344001BEF33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889750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2">
            <a:extLst>
              <a:ext uri="{FF2B5EF4-FFF2-40B4-BE49-F238E27FC236}">
                <a16:creationId xmlns:a16="http://schemas.microsoft.com/office/drawing/2014/main" id="{ACDBF72C-127C-7F8E-DCDC-D74685E7CA9B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8124825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E2F81FCD-BB79-424B-585C-282BEA700E5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919663" y="2738438"/>
            <a:ext cx="1006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/>
              <a:t>Science</a:t>
            </a: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BFCDDB7A-33A9-9FE8-54B9-3DF76F445D9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467600" y="2733675"/>
            <a:ext cx="6000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/>
              <a:t>Arts</a:t>
            </a:r>
          </a:p>
        </p:txBody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FA70BB4A-ADF4-E53E-F99D-F2A4B8C10A0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27738" y="1909763"/>
            <a:ext cx="11969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/>
              <a:t>University</a:t>
            </a:r>
          </a:p>
        </p:txBody>
      </p:sp>
      <p:sp>
        <p:nvSpPr>
          <p:cNvPr id="31" name="Line 36">
            <a:extLst>
              <a:ext uri="{FF2B5EF4-FFF2-40B4-BE49-F238E27FC236}">
                <a16:creationId xmlns:a16="http://schemas.microsoft.com/office/drawing/2014/main" id="{0AD9101F-D5C9-816D-D712-8F724188D113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900613" y="3124200"/>
            <a:ext cx="246062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7">
            <a:extLst>
              <a:ext uri="{FF2B5EF4-FFF2-40B4-BE49-F238E27FC236}">
                <a16:creationId xmlns:a16="http://schemas.microsoft.com/office/drawing/2014/main" id="{A4DB757D-4251-4A65-44E7-446EF32EFEB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675313" y="3124200"/>
            <a:ext cx="185737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8">
            <a:extLst>
              <a:ext uri="{FF2B5EF4-FFF2-40B4-BE49-F238E27FC236}">
                <a16:creationId xmlns:a16="http://schemas.microsoft.com/office/drawing/2014/main" id="{ED9DF147-23A6-CD4C-C6FE-356C3E20175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001000" y="3124200"/>
            <a:ext cx="185738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9">
            <a:extLst>
              <a:ext uri="{FF2B5EF4-FFF2-40B4-BE49-F238E27FC236}">
                <a16:creationId xmlns:a16="http://schemas.microsoft.com/office/drawing/2014/main" id="{14457BD0-7220-A877-3DA4-D39DB32DA2B4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7302500" y="3124200"/>
            <a:ext cx="247650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Oval 42">
            <a:extLst>
              <a:ext uri="{FF2B5EF4-FFF2-40B4-BE49-F238E27FC236}">
                <a16:creationId xmlns:a16="http://schemas.microsoft.com/office/drawing/2014/main" id="{6629DE65-FBFC-53E9-3023-B182FF72D1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2125" y="4343400"/>
            <a:ext cx="419100" cy="419100"/>
          </a:xfrm>
          <a:prstGeom prst="ellips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DEB22643-B26B-DEA2-1E90-7863A286F24E}"/>
              </a:ext>
            </a:extLst>
          </p:cNvPr>
          <p:cNvSpPr>
            <a:spLocks/>
          </p:cNvSpPr>
          <p:nvPr/>
        </p:nvSpPr>
        <p:spPr bwMode="auto">
          <a:xfrm rot="11018102">
            <a:off x="5715000" y="4721225"/>
            <a:ext cx="533400" cy="2286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F0FC7388-041D-D494-D67C-5B83A592464B}"/>
              </a:ext>
            </a:extLst>
          </p:cNvPr>
          <p:cNvSpPr>
            <a:spLocks/>
          </p:cNvSpPr>
          <p:nvPr/>
        </p:nvSpPr>
        <p:spPr bwMode="auto">
          <a:xfrm rot="10800000">
            <a:off x="4572000" y="4724400"/>
            <a:ext cx="1141413" cy="3048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3">
            <a:extLst>
              <a:ext uri="{FF2B5EF4-FFF2-40B4-BE49-F238E27FC236}">
                <a16:creationId xmlns:a16="http://schemas.microsoft.com/office/drawing/2014/main" id="{9233AEC7-63B9-AD64-C102-75D9DA4328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4">
            <a:extLst>
              <a:ext uri="{FF2B5EF4-FFF2-40B4-BE49-F238E27FC236}">
                <a16:creationId xmlns:a16="http://schemas.microsoft.com/office/drawing/2014/main" id="{DBA1DD9A-04D7-C215-69BD-B01519D39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0">
            <a:extLst>
              <a:ext uri="{FF2B5EF4-FFF2-40B4-BE49-F238E27FC236}">
                <a16:creationId xmlns:a16="http://schemas.microsoft.com/office/drawing/2014/main" id="{C400DBE1-45B8-82A5-F7B3-3F19C064BFD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7927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7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5527F8BC-F8AD-6430-9620-9211AAAFF516}"/>
              </a:ext>
            </a:extLst>
          </p:cNvPr>
          <p:cNvSpPr txBox="1"/>
          <p:nvPr/>
        </p:nvSpPr>
        <p:spPr>
          <a:xfrm>
            <a:off x="277373" y="1243001"/>
            <a:ext cx="86586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 recursive structure of communities-within-communities as 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h(v, w)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height of least common ancestor of leaf nodes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h(v, w)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probability that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form an edge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decreases with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function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scale-free (f (h) = c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with 1 &lt; c &lt; b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then the Community Guided Attachment obeys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densification power law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Guided Attachment</a:t>
            </a:r>
          </a:p>
        </p:txBody>
      </p:sp>
      <p:pic>
        <p:nvPicPr>
          <p:cNvPr id="77" name="Picture 76" descr="Diagram&#10;&#10;Description automatically generated">
            <a:extLst>
              <a:ext uri="{FF2B5EF4-FFF2-40B4-BE49-F238E27FC236}">
                <a16:creationId xmlns:a16="http://schemas.microsoft.com/office/drawing/2014/main" id="{1EF57927-C72C-9774-40B1-8EBCD6D61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12" y="4777947"/>
            <a:ext cx="2846388" cy="20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Guided Attachment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27F8BC-F8AD-6430-9620-9211AAAFF516}"/>
              </a:ext>
            </a:extLst>
          </p:cNvPr>
          <p:cNvSpPr txBox="1"/>
          <p:nvPr/>
        </p:nvSpPr>
        <p:spPr>
          <a:xfrm>
            <a:off x="277373" y="1243001"/>
            <a:ext cx="86586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function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scale-free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(h) = c</a:t>
            </a:r>
            <a:r>
              <a:rPr lang="en-US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with 1 &lt; c &lt; b then the Community Guided  Attachment obeys the densification power law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 is  difficulty constant and intuitively, cross-communities links become harder to form as c increases.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 is a branching factor (number of children at each node)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Densification power law: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e(t) ∝ n(t)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Power law exponent: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= 2 −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c = 1: easy to cross communities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Then: a=2, quadratic growth of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edges – near clique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c = b: hard to cross communities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Then: a=1, linear growth of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edges – constant out-degree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B6FD76C-D679-EFB0-0125-4161DDC8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12" y="4777947"/>
            <a:ext cx="2846388" cy="20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Guided Attachment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27F8BC-F8AD-6430-9620-9211AAAFF516}"/>
              </a:ext>
            </a:extLst>
          </p:cNvPr>
          <p:cNvSpPr txBox="1"/>
          <p:nvPr/>
        </p:nvSpPr>
        <p:spPr>
          <a:xfrm>
            <a:off x="277373" y="1243001"/>
            <a:ext cx="8658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Densification power law: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e(t) ∝ n(t)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function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scale-free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(h) = c</a:t>
            </a:r>
            <a:r>
              <a:rPr lang="en-US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with 1 &lt; c &lt; b then the Community Guided  Attachment obeys the densification power law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Values of c and b?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Function h(v, w) 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B6FD76C-D679-EFB0-0125-4161DDC8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4" y="4874235"/>
            <a:ext cx="2714625" cy="1983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B188B4-32E7-34C7-EDF4-8DF0A3AA38E5}"/>
              </a:ext>
            </a:extLst>
          </p:cNvPr>
          <p:cNvSpPr txBox="1"/>
          <p:nvPr/>
        </p:nvSpPr>
        <p:spPr>
          <a:xfrm>
            <a:off x="277373" y="3807687"/>
            <a:ext cx="797070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Room for Improvement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Guided Attachment explains Densification Power Law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Issues: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Requires explicit Community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not obey Shrinking Diameters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09900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Forest Fire Model</a:t>
            </a:r>
          </a:p>
        </p:txBody>
      </p:sp>
    </p:spTree>
    <p:extLst>
      <p:ext uri="{BB962C8B-B14F-4D97-AF65-F5344CB8AC3E}">
        <p14:creationId xmlns:p14="http://schemas.microsoft.com/office/powerpoint/2010/main" val="1831076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Forest Fire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F40EF-E20E-64EB-7339-10D53DD848B5}"/>
              </a:ext>
            </a:extLst>
          </p:cNvPr>
          <p:cNvSpPr txBox="1"/>
          <p:nvPr/>
        </p:nvSpPr>
        <p:spPr>
          <a:xfrm>
            <a:off x="228600" y="1671637"/>
            <a:ext cx="57118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authors identify references?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Find first paper and cite it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Follow a few citations, make citations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recursively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time to time make new query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Forest Fire Model</a:t>
            </a:r>
          </a:p>
        </p:txBody>
      </p:sp>
      <p:sp>
        <p:nvSpPr>
          <p:cNvPr id="29" name="Line 35">
            <a:extLst>
              <a:ext uri="{FF2B5EF4-FFF2-40B4-BE49-F238E27FC236}">
                <a16:creationId xmlns:a16="http://schemas.microsoft.com/office/drawing/2014/main" id="{674EAB1E-C36B-9FEC-5EA6-11A96D54BFF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800600" y="5943603"/>
            <a:ext cx="733425" cy="612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5E70FC8F-494C-966F-0055-E848F2AA489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840288" y="5091116"/>
            <a:ext cx="855662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4">
            <a:extLst>
              <a:ext uri="{FF2B5EF4-FFF2-40B4-BE49-F238E27FC236}">
                <a16:creationId xmlns:a16="http://schemas.microsoft.com/office/drawing/2014/main" id="{B26564F5-AE04-DB75-B85E-3DAE7968DC4F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876800" y="5399091"/>
            <a:ext cx="457200" cy="392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25F3BBAB-D4CD-7173-57A6-F3754601FAC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227513" y="5091116"/>
            <a:ext cx="490537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E19A88D9-D725-ECDD-A7EA-A83FF05CC51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227513" y="5091116"/>
            <a:ext cx="490537" cy="735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223510B5-6178-0ADF-11D0-13190890426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983038" y="5948366"/>
            <a:ext cx="735012" cy="368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>
            <a:extLst>
              <a:ext uri="{FF2B5EF4-FFF2-40B4-BE49-F238E27FC236}">
                <a16:creationId xmlns:a16="http://schemas.microsoft.com/office/drawing/2014/main" id="{B1C742D6-E632-9009-B17A-4ECE90A3F3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983038" y="5948366"/>
            <a:ext cx="735012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4">
            <a:extLst>
              <a:ext uri="{FF2B5EF4-FFF2-40B4-BE49-F238E27FC236}">
                <a16:creationId xmlns:a16="http://schemas.microsoft.com/office/drawing/2014/main" id="{5AE7A5B3-BF32-B345-4B9F-0C9C698DFE3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821238" y="5962653"/>
            <a:ext cx="436562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id="{913AD177-5745-B696-14C2-08BC3D23528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695950" y="5826128"/>
            <a:ext cx="612775" cy="7350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8">
            <a:extLst>
              <a:ext uri="{FF2B5EF4-FFF2-40B4-BE49-F238E27FC236}">
                <a16:creationId xmlns:a16="http://schemas.microsoft.com/office/drawing/2014/main" id="{4CC5F4F6-662D-0E25-C87F-6836C8BFB0C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14638" y="5791203"/>
            <a:ext cx="842962" cy="527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7">
            <a:extLst>
              <a:ext uri="{FF2B5EF4-FFF2-40B4-BE49-F238E27FC236}">
                <a16:creationId xmlns:a16="http://schemas.microsoft.com/office/drawing/2014/main" id="{738C64DD-6336-1756-C24B-F76F9E9F969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743200" y="5702303"/>
            <a:ext cx="1974850" cy="1238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6">
            <a:extLst>
              <a:ext uri="{FF2B5EF4-FFF2-40B4-BE49-F238E27FC236}">
                <a16:creationId xmlns:a16="http://schemas.microsoft.com/office/drawing/2014/main" id="{5C7FC8B6-D36F-688F-CE09-C6EAFBCA26B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759075" y="4968878"/>
            <a:ext cx="1223963" cy="6127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417CA2BB-5461-ECEE-7FB7-469793BAC4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3038" y="4724403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">
            <a:extLst>
              <a:ext uri="{FF2B5EF4-FFF2-40B4-BE49-F238E27FC236}">
                <a16:creationId xmlns:a16="http://schemas.microsoft.com/office/drawing/2014/main" id="{08738F43-4BFF-1063-1FAF-6670F749FD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16325" y="6192841"/>
            <a:ext cx="366713" cy="3683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268C4B05-8041-216D-B48A-5D96117AD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5813" y="5703891"/>
            <a:ext cx="366712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75FE3D42-F162-1716-6A4C-09D454C3D3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88" y="5581653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8">
            <a:extLst>
              <a:ext uri="{FF2B5EF4-FFF2-40B4-BE49-F238E27FC236}">
                <a16:creationId xmlns:a16="http://schemas.microsoft.com/office/drawing/2014/main" id="{6F0DE526-43A5-D039-8001-8DCB6A272F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51475" y="6438903"/>
            <a:ext cx="366713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9">
            <a:extLst>
              <a:ext uri="{FF2B5EF4-FFF2-40B4-BE49-F238E27FC236}">
                <a16:creationId xmlns:a16="http://schemas.microsoft.com/office/drawing/2014/main" id="{F722C7F1-59C9-E30E-BC4A-0FE5C958D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3713" y="4846641"/>
            <a:ext cx="368300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5">
            <a:extLst>
              <a:ext uri="{FF2B5EF4-FFF2-40B4-BE49-F238E27FC236}">
                <a16:creationId xmlns:a16="http://schemas.microsoft.com/office/drawing/2014/main" id="{F5F3CD22-A2FF-C20F-18F6-E3AD087BAD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14600" y="5459416"/>
            <a:ext cx="366713" cy="366712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24">
            <a:extLst>
              <a:ext uri="{FF2B5EF4-FFF2-40B4-BE49-F238E27FC236}">
                <a16:creationId xmlns:a16="http://schemas.microsoft.com/office/drawing/2014/main" id="{BB08C131-0725-4BFF-42DE-58F61904FE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3038" y="4724403"/>
            <a:ext cx="366712" cy="366713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5">
            <a:extLst>
              <a:ext uri="{FF2B5EF4-FFF2-40B4-BE49-F238E27FC236}">
                <a16:creationId xmlns:a16="http://schemas.microsoft.com/office/drawing/2014/main" id="{B5E20D24-64B0-D3EB-AE1D-B3DDA05E4A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5813" y="5703891"/>
            <a:ext cx="366712" cy="366712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6">
            <a:extLst>
              <a:ext uri="{FF2B5EF4-FFF2-40B4-BE49-F238E27FC236}">
                <a16:creationId xmlns:a16="http://schemas.microsoft.com/office/drawing/2014/main" id="{740DA33C-870B-ED26-386E-388BC9088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16325" y="6192841"/>
            <a:ext cx="366713" cy="3683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36">
            <a:extLst>
              <a:ext uri="{FF2B5EF4-FFF2-40B4-BE49-F238E27FC236}">
                <a16:creationId xmlns:a16="http://schemas.microsoft.com/office/drawing/2014/main" id="{487C508D-CCD0-2103-05BA-26141DFCB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334003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37">
            <a:extLst>
              <a:ext uri="{FF2B5EF4-FFF2-40B4-BE49-F238E27FC236}">
                <a16:creationId xmlns:a16="http://schemas.microsoft.com/office/drawing/2014/main" id="{543A2C35-6354-614A-F0FF-B5D34D17D9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6172203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40DB07-CAB8-B162-6C0C-517DDD5AA4AB}"/>
              </a:ext>
            </a:extLst>
          </p:cNvPr>
          <p:cNvSpPr txBox="1"/>
          <p:nvPr/>
        </p:nvSpPr>
        <p:spPr>
          <a:xfrm>
            <a:off x="475611" y="1464171"/>
            <a:ext cx="79825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node arrives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Randomly chooses an initial node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Starts burning nodes (with probability p) and adds links to burned nodes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“Fire” spreads recursively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evolution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1C2080-1A7F-3848-3332-A93EA359AAE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524000"/>
            <a:ext cx="8686801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 individual nodes and edges come and go, how do aggregate features change?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degree distribution?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clustering coefficient?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shortest path?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02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Forest Fire Model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40DB07-CAB8-B162-6C0C-517DDD5AA4AB}"/>
              </a:ext>
            </a:extLst>
          </p:cNvPr>
          <p:cNvSpPr txBox="1"/>
          <p:nvPr/>
        </p:nvSpPr>
        <p:spPr>
          <a:xfrm>
            <a:off x="475610" y="1464171"/>
            <a:ext cx="8396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forward burning probability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backward burning probability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ratio of backward and forward probability,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p/ p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graph constructed till time t &gt;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consist of just a single node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Node v joins the network at time t &gt; 1 and forms out links to nodes in 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06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Forest Fire Model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40DB07-CAB8-B162-6C0C-517DDD5AA4AB}"/>
              </a:ext>
            </a:extLst>
          </p:cNvPr>
          <p:cNvSpPr txBox="1"/>
          <p:nvPr/>
        </p:nvSpPr>
        <p:spPr>
          <a:xfrm>
            <a:off x="475610" y="1464171"/>
            <a:ext cx="8396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first chooses an initial node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uniformly at random and forms a link to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Generate two random numbers,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that are geometrically distributed with means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p/(1 − p)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/(1 −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respectively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selects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out-links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in-links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incident to nodes that were not yet visited (w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,...,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x+y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ends of the selected links)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not enough in or out links are available, v selects as many as it can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Node v forms out links to w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...,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x+y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then applies step(ii) recursively to each of w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,...,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x+y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the process continues, nodes cannot be visited a second time, preventing the construction from cycling.</a:t>
            </a:r>
          </a:p>
        </p:txBody>
      </p:sp>
    </p:spTree>
    <p:extLst>
      <p:ext uri="{BB962C8B-B14F-4D97-AF65-F5344CB8AC3E}">
        <p14:creationId xmlns:p14="http://schemas.microsoft.com/office/powerpoint/2010/main" val="3702113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Forest Fire Model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40DB07-CAB8-B162-6C0C-517DDD5AA4AB}"/>
              </a:ext>
            </a:extLst>
          </p:cNvPr>
          <p:cNvSpPr txBox="1"/>
          <p:nvPr/>
        </p:nvSpPr>
        <p:spPr>
          <a:xfrm>
            <a:off x="342900" y="1464171"/>
            <a:ext cx="85867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burning of links in the Forest Fire begins at w, spreads to w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...,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+ 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proceeds recursively until it dies out.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Selecting multiple initial W nodes.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 is chosen randomly?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x and y neighbors of w are selected?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44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Forest Fire Model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40DB07-CAB8-B162-6C0C-517DDD5AA4AB}"/>
              </a:ext>
            </a:extLst>
          </p:cNvPr>
          <p:cNvSpPr txBox="1"/>
          <p:nvPr/>
        </p:nvSpPr>
        <p:spPr>
          <a:xfrm>
            <a:off x="342900" y="1464171"/>
            <a:ext cx="85867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Heavy-tailed in-degrees: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model has a rich-get-richer flavor, highly-linked nodes can easily be reached by a newcomer no matter which initial node it starts from.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Heavy-tailed out-degrees: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recursive nature of link formation provides a reasonable chance for a new node to burn many edges and thus produce a large out-degree.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Communities: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model also has a copying flavor, a newcomer copies several of the neighbors of his/her W (and then continues recursively).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44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Forest Fire Model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40DB07-CAB8-B162-6C0C-517DDD5AA4AB}"/>
              </a:ext>
            </a:extLst>
          </p:cNvPr>
          <p:cNvSpPr txBox="1"/>
          <p:nvPr/>
        </p:nvSpPr>
        <p:spPr>
          <a:xfrm>
            <a:off x="342900" y="1464171"/>
            <a:ext cx="85867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Densification power law: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newcomer will have a lot of links near the community of his/her initial W node, a few links beyond this, and significantly fewer farther away. Intuitively, this is similar to Community Guided Attachment, although without an explicit set of communities.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Shrinking diameter: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experimental analysis show that graph diameter shrinks</a:t>
            </a:r>
          </a:p>
        </p:txBody>
      </p:sp>
    </p:spTree>
    <p:extLst>
      <p:ext uri="{BB962C8B-B14F-4D97-AF65-F5344CB8AC3E}">
        <p14:creationId xmlns:p14="http://schemas.microsoft.com/office/powerpoint/2010/main" val="1190154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Forest Fire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33231-07E2-2BF8-7F11-DCC0589F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3" y="1536473"/>
            <a:ext cx="5964237" cy="4775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E4228-11D6-9864-32E6-0D7233BF0745}"/>
              </a:ext>
            </a:extLst>
          </p:cNvPr>
          <p:cNvSpPr txBox="1"/>
          <p:nvPr/>
        </p:nvSpPr>
        <p:spPr>
          <a:xfrm>
            <a:off x="342900" y="1816265"/>
            <a:ext cx="250741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 = 0.37, p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0.33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decreasing diameter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densifying graph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= 1.32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 = 0.38, p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0.35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decreasing diameter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densifying graph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= 1.57</a:t>
            </a:r>
          </a:p>
        </p:txBody>
      </p:sp>
    </p:spTree>
    <p:extLst>
      <p:ext uri="{BB962C8B-B14F-4D97-AF65-F5344CB8AC3E}">
        <p14:creationId xmlns:p14="http://schemas.microsoft.com/office/powerpoint/2010/main" val="1733076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Forest Fire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E4228-11D6-9864-32E6-0D7233BF0745}"/>
              </a:ext>
            </a:extLst>
          </p:cNvPr>
          <p:cNvSpPr txBox="1"/>
          <p:nvPr/>
        </p:nvSpPr>
        <p:spPr>
          <a:xfrm>
            <a:off x="757238" y="5971281"/>
            <a:ext cx="508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Forward burning probability: 0.37 	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Backward burning probability: 0.32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5CA4A95D-E85C-DDF6-13D7-C1B29789E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2" y="2478781"/>
            <a:ext cx="80264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13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Extensions to the Forest Fire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8BBB3-6DD2-B549-1257-8450382A447D}"/>
              </a:ext>
            </a:extLst>
          </p:cNvPr>
          <p:cNvSpPr txBox="1"/>
          <p:nvPr/>
        </p:nvSpPr>
        <p:spPr>
          <a:xfrm>
            <a:off x="800100" y="1614488"/>
            <a:ext cx="7454285" cy="4204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Orphans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isolated nodes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start graph with 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 1 nodes at time t = 1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probability q &gt; 0 that a newcomer will form no links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diameter decreases even faster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3562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Extensions to the Forest Fire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8BBB3-6DD2-B549-1257-8450382A447D}"/>
              </a:ext>
            </a:extLst>
          </p:cNvPr>
          <p:cNvSpPr txBox="1"/>
          <p:nvPr/>
        </p:nvSpPr>
        <p:spPr>
          <a:xfrm>
            <a:off x="800100" y="1614488"/>
            <a:ext cx="8143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Burning a fixed percentage of neighbors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fire burns a fixed percentage of node’s edges, that is, the number of burned edges is proportional to the node’s degree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nonheavy-tailed degree distribution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diameter decreases even faster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64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Forest Fire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6F52D-8970-B520-7EAF-A858C52DA4F7}"/>
              </a:ext>
            </a:extLst>
          </p:cNvPr>
          <p:cNvSpPr txBox="1"/>
          <p:nvPr/>
        </p:nvSpPr>
        <p:spPr>
          <a:xfrm>
            <a:off x="760808" y="1390680"/>
            <a:ext cx="79117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Densification Power Law -&gt; Shrinking Diameter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possible to construct examples of graphs evolving over time that exhibit one of these properties but not the other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D37B0F4-9248-9644-E22E-2A2AD26AE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5" y="3025156"/>
            <a:ext cx="4146550" cy="3406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EDCC13-4610-167B-E8BD-9B6C73279D74}"/>
              </a:ext>
            </a:extLst>
          </p:cNvPr>
          <p:cNvSpPr/>
          <p:nvPr/>
        </p:nvSpPr>
        <p:spPr>
          <a:xfrm>
            <a:off x="4572000" y="3370499"/>
            <a:ext cx="405410" cy="1824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evolution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1C2080-1A7F-3848-3332-A93EA359AAE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524000"/>
            <a:ext cx="827087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Why is all this important?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Graph generation – Synthetic graphs for simulations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Graph sampling – many real world graphs are too large to deal with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Predictions – predicting future from the past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Anomaly detection – abnormal behavior, evolution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06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3621480-0F48-C06D-0924-FBFB83B6C494}"/>
              </a:ext>
            </a:extLst>
          </p:cNvPr>
          <p:cNvSpPr txBox="1">
            <a:spLocks noChangeArrowheads="1"/>
          </p:cNvSpPr>
          <p:nvPr/>
        </p:nvSpPr>
        <p:spPr>
          <a:xfrm>
            <a:off x="436562" y="1186376"/>
            <a:ext cx="827087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Network Evolution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Graph generation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Graph sampling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Anomaly detection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Conventional Wisdom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Constant average degree: the number of edges grows linearly with the number of nodes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Preferential attachment: create M out-links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Slowly growing diameter: as the network grows the distances between nodes grow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Distance Random Network Modeling and WS model: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logN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/log&lt;k&gt;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Distance Preferential Attachment: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logN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/loglog&lt;N&gt;</a:t>
            </a: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3621480-0F48-C06D-0924-FBFB83B6C494}"/>
              </a:ext>
            </a:extLst>
          </p:cNvPr>
          <p:cNvSpPr txBox="1">
            <a:spLocks noChangeArrowheads="1"/>
          </p:cNvSpPr>
          <p:nvPr/>
        </p:nvSpPr>
        <p:spPr>
          <a:xfrm>
            <a:off x="436562" y="1186376"/>
            <a:ext cx="827087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Densification Power Law: networks are becoming denser over time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e(t) ∝ n(t)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Shrinking Diameter: diameter is decreasing as the network grows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BAA37560-8308-A476-7CC8-1C3A8B8C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907" y="4002532"/>
            <a:ext cx="2806895" cy="2289244"/>
          </a:xfrm>
          <a:prstGeom prst="rect">
            <a:avLst/>
          </a:prstGeom>
          <a:noFill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8DB83C8-5A5B-8F94-AD96-938F4015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48" y="3795362"/>
            <a:ext cx="3067343" cy="249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00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3621480-0F48-C06D-0924-FBFB83B6C494}"/>
              </a:ext>
            </a:extLst>
          </p:cNvPr>
          <p:cNvSpPr txBox="1">
            <a:spLocks noChangeArrowheads="1"/>
          </p:cNvSpPr>
          <p:nvPr/>
        </p:nvSpPr>
        <p:spPr>
          <a:xfrm>
            <a:off x="436562" y="1186376"/>
            <a:ext cx="827087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Proposed Models</a:t>
            </a: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Guided Attachment 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Leads to Densification Power Law</a:t>
            </a: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Forest Fire Model 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Heavy-tailed in- and out-degrees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Densification Power Law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Shrinking diameter</a:t>
            </a: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02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Bianconi-Barabasi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32FCFB-99F1-E6EC-A93F-E41D9A668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8" y="1272676"/>
            <a:ext cx="7758112" cy="33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49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Bianconi-Barabasi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D5E0C-93F2-1F7C-ADC5-27C267802A8E}"/>
              </a:ext>
            </a:extLst>
          </p:cNvPr>
          <p:cNvSpPr txBox="1"/>
          <p:nvPr/>
        </p:nvSpPr>
        <p:spPr>
          <a:xfrm>
            <a:off x="485776" y="1514475"/>
            <a:ext cx="7658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Scale – Free network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Growth, implying that networks continuously expand by the addition of new nodes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Preferential attachment, mimicking the fact that a new node links with higher probability to nodes that already have a large number of links.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Scale-free model predicts the emergence of a power law connectivity distribution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88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Bianconi-Barabasi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D5E0C-93F2-1F7C-ADC5-27C267802A8E}"/>
              </a:ext>
            </a:extLst>
          </p:cNvPr>
          <p:cNvSpPr txBox="1"/>
          <p:nvPr/>
        </p:nvSpPr>
        <p:spPr>
          <a:xfrm>
            <a:off x="485776" y="1185859"/>
            <a:ext cx="80438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scale-free model neglects an important aspect of competitive systems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Growth rate does not depend on node’s age alone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might impact the growth of the node in a network?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vs Yahoo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iPhone vs Nokia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all nodes are equally successful in acquiring links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Intrinsic quality of the nodes  (node’s fitness)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Social skills of an individual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content of a web page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Content of a scientific article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Bianconi-Barabasi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D5E0C-93F2-1F7C-ADC5-27C267802A8E}"/>
              </a:ext>
            </a:extLst>
          </p:cNvPr>
          <p:cNvSpPr txBox="1"/>
          <p:nvPr/>
        </p:nvSpPr>
        <p:spPr>
          <a:xfrm>
            <a:off x="485776" y="1328735"/>
            <a:ext cx="76581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Nodes increase their connectivity in time as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	k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(t) = (t/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 = 1/2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time at which node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been added into the system.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oldest nodes will have the highest number of links, since they had the longest timeframe to acquire them</a:t>
            </a:r>
          </a:p>
        </p:txBody>
      </p:sp>
    </p:spTree>
    <p:extLst>
      <p:ext uri="{BB962C8B-B14F-4D97-AF65-F5344CB8AC3E}">
        <p14:creationId xmlns:p14="http://schemas.microsoft.com/office/powerpoint/2010/main" val="3436241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Bianconi-Barabasi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5AF8B-FCBA-9D16-FF2C-7A4B3566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282700"/>
            <a:ext cx="6959600" cy="347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09A1E4-20E6-C341-8E04-4A77D8118821}"/>
              </a:ext>
            </a:extLst>
          </p:cNvPr>
          <p:cNvSpPr txBox="1"/>
          <p:nvPr/>
        </p:nvSpPr>
        <p:spPr>
          <a:xfrm>
            <a:off x="685800" y="5390634"/>
            <a:ext cx="8129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Even a relatively young node with a few links can acquire links at a high rate if it has a large fitness parameter.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002CFB-133E-424A-02C2-B95EF2417F91}"/>
              </a:ext>
            </a:extLst>
          </p:cNvPr>
          <p:cNvSpPr/>
          <p:nvPr/>
        </p:nvSpPr>
        <p:spPr>
          <a:xfrm>
            <a:off x="2707574" y="2196935"/>
            <a:ext cx="4655127" cy="33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8"/>
            <a:ext cx="9144000" cy="8382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Bianconi-Barabasi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D5E0C-93F2-1F7C-ADC5-27C267802A8E}"/>
              </a:ext>
            </a:extLst>
          </p:cNvPr>
          <p:cNvSpPr txBox="1"/>
          <p:nvPr/>
        </p:nvSpPr>
        <p:spPr>
          <a:xfrm>
            <a:off x="485776" y="1328735"/>
            <a:ext cx="83296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 depends on fitness distributions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ρ(η)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all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ρ(η)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distributions will result in a power law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ρ(η)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decays exponentially, then k(t) follows a complex combination of logarithmic and power law behavior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Distribution classes of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ρ(η)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support a power law P(k)</a:t>
            </a:r>
          </a:p>
        </p:txBody>
      </p:sp>
    </p:spTree>
    <p:extLst>
      <p:ext uri="{BB962C8B-B14F-4D97-AF65-F5344CB8AC3E}">
        <p14:creationId xmlns:p14="http://schemas.microsoft.com/office/powerpoint/2010/main" val="1957343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79"/>
            <a:ext cx="9144000" cy="8382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Bianconi-Barabasi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D2FCD8E-3460-149A-3704-5B9C67A8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05"/>
            <a:ext cx="9144000" cy="1649634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07C86426-B8FF-9D83-DAAC-80BACFA90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49604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endParaRPr lang="hu-HU" sz="2800">
              <a:solidFill>
                <a:srgbClr val="000000"/>
              </a:solidFill>
              <a:latin typeface="Times New Roman" pitchFamily="-84" charset="0"/>
              <a:ea typeface="Gulim" charset="0"/>
              <a:cs typeface="Gulim" charset="0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70C124EB-7265-9318-1164-AD4C7CE2C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100454"/>
              </p:ext>
            </p:extLst>
          </p:nvPr>
        </p:nvGraphicFramePr>
        <p:xfrm>
          <a:off x="3886200" y="2765541"/>
          <a:ext cx="1524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444240" progId="Equation.3">
                  <p:embed/>
                </p:oleObj>
              </mc:Choice>
              <mc:Fallback>
                <p:oleObj name="Equation" r:id="rId4" imgW="812520" imgH="444240" progId="Equation.3">
                  <p:embed/>
                  <p:pic>
                    <p:nvPicPr>
                      <p:cNvPr id="66560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765541"/>
                        <a:ext cx="1524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6">
            <a:extLst>
              <a:ext uri="{FF2B5EF4-FFF2-40B4-BE49-F238E27FC236}">
                <a16:creationId xmlns:a16="http://schemas.microsoft.com/office/drawing/2014/main" id="{8D816DA2-9D1A-AD7B-36A1-7F70BF69D00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892541"/>
            <a:ext cx="1295400" cy="1841500"/>
            <a:chOff x="384" y="672"/>
            <a:chExt cx="816" cy="1392"/>
          </a:xfrm>
        </p:grpSpPr>
        <p:pic>
          <p:nvPicPr>
            <p:cNvPr id="9" name="Picture 7" descr="fig1">
              <a:extLst>
                <a:ext uri="{FF2B5EF4-FFF2-40B4-BE49-F238E27FC236}">
                  <a16:creationId xmlns:a16="http://schemas.microsoft.com/office/drawing/2014/main" id="{D218BD6C-C0D8-180C-C947-26241BA00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" y="1107"/>
              <a:ext cx="813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4CF213F8-E254-A96D-4EC5-E3D585DBD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672"/>
              <a:ext cx="768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Helvetica" pitchFamily="-84" charset="0"/>
                  <a:ea typeface="Gulim" charset="0"/>
                  <a:cs typeface="Gulim" charset="0"/>
                </a:rPr>
                <a:t>Network</a:t>
              </a:r>
              <a:endParaRPr lang="en-US" sz="2800">
                <a:solidFill>
                  <a:srgbClr val="000000"/>
                </a:solidFill>
                <a:latin typeface="Times New Roman" pitchFamily="-84" charset="0"/>
                <a:ea typeface="Gulim" charset="0"/>
                <a:cs typeface="Gulim" charset="0"/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74CFDBC8-3577-B52E-1060-F283694656B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648191"/>
            <a:ext cx="731838" cy="823913"/>
            <a:chOff x="1226" y="1776"/>
            <a:chExt cx="480" cy="695"/>
          </a:xfrm>
        </p:grpSpPr>
        <p:graphicFrame>
          <p:nvGraphicFramePr>
            <p:cNvPr id="12" name="Object 6">
              <a:extLst>
                <a:ext uri="{FF2B5EF4-FFF2-40B4-BE49-F238E27FC236}">
                  <a16:creationId xmlns:a16="http://schemas.microsoft.com/office/drawing/2014/main" id="{D4830ECB-88D5-F047-CBAF-322608278A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1776"/>
            <a:ext cx="147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720" imgH="164880" progId="Equation.3">
                    <p:embed/>
                  </p:oleObj>
                </mc:Choice>
                <mc:Fallback>
                  <p:oleObj name="Equation" r:id="rId7" imgW="126720" imgH="164880" progId="Equation.3">
                    <p:embed/>
                    <p:pic>
                      <p:nvPicPr>
                        <p:cNvPr id="9011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776"/>
                          <a:ext cx="147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">
              <a:extLst>
                <a:ext uri="{FF2B5EF4-FFF2-40B4-BE49-F238E27FC236}">
                  <a16:creationId xmlns:a16="http://schemas.microsoft.com/office/drawing/2014/main" id="{19E4D431-9E64-BB69-5AFE-5511788056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6" y="1968"/>
            <a:ext cx="48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31640" imgH="228600" progId="Equation.3">
                    <p:embed/>
                  </p:oleObj>
                </mc:Choice>
                <mc:Fallback>
                  <p:oleObj name="Equation" r:id="rId9" imgW="431640" imgH="228600" progId="Equation.3">
                    <p:embed/>
                    <p:pic>
                      <p:nvPicPr>
                        <p:cNvPr id="9011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6" y="1968"/>
                          <a:ext cx="480" cy="2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503DAC4D-911F-D251-4CF6-D1116CAE80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50" y="2256"/>
            <a:ext cx="432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06080" imgH="203040" progId="Equation.3">
                    <p:embed/>
                  </p:oleObj>
                </mc:Choice>
                <mc:Fallback>
                  <p:oleObj name="Equation" r:id="rId11" imgW="406080" imgH="203040" progId="Equation.3">
                    <p:embed/>
                    <p:pic>
                      <p:nvPicPr>
                        <p:cNvPr id="9012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0" y="2256"/>
                          <a:ext cx="432" cy="2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8058B518-E5EC-75CC-3048-DB5F3F502B04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892541"/>
            <a:ext cx="4572000" cy="1841500"/>
            <a:chOff x="2688" y="672"/>
            <a:chExt cx="2880" cy="1392"/>
          </a:xfrm>
        </p:grpSpPr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2F72E797-12CE-F210-E1F3-FD63C3DBF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8" y="672"/>
              <a:ext cx="2350" cy="1392"/>
              <a:chOff x="3218" y="672"/>
              <a:chExt cx="2350" cy="1392"/>
            </a:xfrm>
          </p:grpSpPr>
          <p:pic>
            <p:nvPicPr>
              <p:cNvPr id="20" name="Picture 15" descr="fig2">
                <a:extLst>
                  <a:ext uri="{FF2B5EF4-FFF2-40B4-BE49-F238E27FC236}">
                    <a16:creationId xmlns:a16="http://schemas.microsoft.com/office/drawing/2014/main" id="{B115DA8A-E1AD-E2F2-4D6C-170DDE80DD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548" y="1008"/>
                <a:ext cx="1020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16">
                <a:extLst>
                  <a:ext uri="{FF2B5EF4-FFF2-40B4-BE49-F238E27FC236}">
                    <a16:creationId xmlns:a16="http://schemas.microsoft.com/office/drawing/2014/main" id="{42BB8670-8627-2D3E-B7BA-BFED8FCD05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672"/>
                <a:ext cx="912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eaLnBrk="0" hangingPunct="0"/>
                <a:r>
                  <a:rPr lang="en-US" sz="2000" b="1">
                    <a:solidFill>
                      <a:srgbClr val="000000"/>
                    </a:solidFill>
                    <a:latin typeface="Helvetica" pitchFamily="-84" charset="0"/>
                    <a:ea typeface="Gulim" charset="0"/>
                    <a:cs typeface="Gulim" charset="0"/>
                  </a:rPr>
                  <a:t>Bose gas</a:t>
                </a:r>
                <a:endParaRPr lang="en-US" sz="2800">
                  <a:solidFill>
                    <a:srgbClr val="000000"/>
                  </a:solidFill>
                  <a:latin typeface="Times New Roman" pitchFamily="-84" charset="0"/>
                  <a:ea typeface="Gulim" charset="0"/>
                  <a:cs typeface="Gulim" charset="0"/>
                </a:endParaRPr>
              </a:p>
            </p:txBody>
          </p:sp>
          <p:graphicFrame>
            <p:nvGraphicFramePr>
              <p:cNvPr id="22" name="Object 3">
                <a:extLst>
                  <a:ext uri="{FF2B5EF4-FFF2-40B4-BE49-F238E27FC236}">
                    <a16:creationId xmlns:a16="http://schemas.microsoft.com/office/drawing/2014/main" id="{B6F11F83-170E-0405-6756-25C9197F3F8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18" y="1168"/>
              <a:ext cx="307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279360" imgH="203040" progId="Equation.3">
                      <p:embed/>
                    </p:oleObj>
                  </mc:Choice>
                  <mc:Fallback>
                    <p:oleObj name="Equation" r:id="rId14" imgW="279360" imgH="203040" progId="Equation.3">
                      <p:embed/>
                      <p:pic>
                        <p:nvPicPr>
                          <p:cNvPr id="90115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8" y="1168"/>
                            <a:ext cx="307" cy="2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4">
                <a:extLst>
                  <a:ext uri="{FF2B5EF4-FFF2-40B4-BE49-F238E27FC236}">
                    <a16:creationId xmlns:a16="http://schemas.microsoft.com/office/drawing/2014/main" id="{B3082E3C-B03E-FB28-B43F-82EEBA9D1B6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96" y="1426"/>
              <a:ext cx="438" cy="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342720" imgH="203040" progId="Equation.3">
                      <p:embed/>
                    </p:oleObj>
                  </mc:Choice>
                  <mc:Fallback>
                    <p:oleObj name="Equation" r:id="rId16" imgW="342720" imgH="203040" progId="Equation.3">
                      <p:embed/>
                      <p:pic>
                        <p:nvPicPr>
                          <p:cNvPr id="90116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6" y="1426"/>
                            <a:ext cx="438" cy="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5">
                <a:extLst>
                  <a:ext uri="{FF2B5EF4-FFF2-40B4-BE49-F238E27FC236}">
                    <a16:creationId xmlns:a16="http://schemas.microsoft.com/office/drawing/2014/main" id="{364CB27C-94BE-E6BA-BDAF-8C0D2DF57D7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18" y="1687"/>
              <a:ext cx="395" cy="1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355320" imgH="203040" progId="Equation.3">
                      <p:embed/>
                    </p:oleObj>
                  </mc:Choice>
                  <mc:Fallback>
                    <p:oleObj name="Equation" r:id="rId18" imgW="355320" imgH="203040" progId="Equation.3">
                      <p:embed/>
                      <p:pic>
                        <p:nvPicPr>
                          <p:cNvPr id="90117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8" y="1687"/>
                            <a:ext cx="395" cy="1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Line 20">
              <a:extLst>
                <a:ext uri="{FF2B5EF4-FFF2-40B4-BE49-F238E27FC236}">
                  <a16:creationId xmlns:a16="http://schemas.microsoft.com/office/drawing/2014/main" id="{49FB38A6-0F99-1755-0573-879FEF027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1296"/>
              <a:ext cx="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1C51C47A-8B24-F847-9C4A-9F1F2F1A0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1776"/>
              <a:ext cx="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2A9F7984-3793-E1C4-D457-88E8D750A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1536"/>
              <a:ext cx="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 Box 23">
            <a:extLst>
              <a:ext uri="{FF2B5EF4-FFF2-40B4-BE49-F238E27FC236}">
                <a16:creationId xmlns:a16="http://schemas.microsoft.com/office/drawing/2014/main" id="{948DD999-E622-C8AA-50CE-124AB532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4829672"/>
            <a:ext cx="84867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		         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Fitness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η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  <a:sym typeface="Wingdings" pitchFamily="-84" charset="2"/>
              </a:rPr>
              <a:t>  Energy level  </a:t>
            </a:r>
            <a:r>
              <a:rPr lang="el-GR" sz="2000" i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ε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ea typeface="Gulim" charset="0"/>
              <a:cs typeface="Arial" panose="020B0604020202020204" pitchFamily="34" charset="0"/>
            </a:endParaRPr>
          </a:p>
          <a:p>
            <a:pPr defTabSz="914400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            New node with fitness </a:t>
            </a:r>
            <a:r>
              <a:rPr lang="el-GR" sz="2000" i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η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  <a:sym typeface="Wingdings" pitchFamily="-84" charset="2"/>
              </a:rPr>
              <a:t> New energy level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  <a:sym typeface="Wingdings" pitchFamily="-84" charset="2"/>
              </a:rPr>
              <a:t> </a:t>
            </a:r>
            <a:r>
              <a:rPr lang="el-GR" sz="2000" i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ε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                        </a:t>
            </a:r>
          </a:p>
          <a:p>
            <a:pPr defTabSz="914400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  <a:sym typeface="Wingdings" pitchFamily="-84" charset="2"/>
              </a:rPr>
              <a:t>             Link pointing to node </a:t>
            </a:r>
            <a:r>
              <a:rPr lang="el-GR" sz="2000" i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η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  <a:sym typeface="Wingdings" pitchFamily="-84" charset="2"/>
              </a:rPr>
              <a:t>  Particle at  level </a:t>
            </a:r>
            <a:r>
              <a:rPr lang="el-GR" sz="2000" i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ε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  </a:t>
            </a:r>
          </a:p>
          <a:p>
            <a:pPr defTabSz="914400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</a:rPr>
              <a:t>			Network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Gulim" charset="0"/>
                <a:cs typeface="Arial" panose="020B0604020202020204" pitchFamily="34" charset="0"/>
                <a:sym typeface="Wingdings" pitchFamily="-84" charset="2"/>
              </a:rPr>
              <a:t> quantum gas 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ea typeface="Gulim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evolution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1C2080-1A7F-3848-3332-A93EA359AAE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524000"/>
            <a:ext cx="827087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do graphs evolve over time?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Conventional Wisdom: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Constant average degree: the number of edges grows linearly with the number of nodes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Slowly growing diameter: as the network grows the distances between nodes grow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Densification Power Law: networks are becoming denser over time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Shrinking Diameter: diameter is decreasing as the network grows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evolution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1C2080-1A7F-3848-3332-A93EA359AAE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524000"/>
            <a:ext cx="827087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Conventional Wisdom: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average degree: the number of edges grows linearly with the number of nodes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Slowly growing diameter: as the network grows the distances between nodes grow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Preferential attachment [Albert &amp;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Barabasi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99]: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new node, create M out-links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Probability of linking a node is proportional to its degree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7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evolution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1C2080-1A7F-3848-3332-A93EA359AAE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524000"/>
            <a:ext cx="827087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Conventional Wisdom: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Constant average degree: the number of edges grows linearly with the number of nodes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Slowly growing diameter: as the network grows the distances between nodes grow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 Network Modeling and Watts–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Strogatz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Distance: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logN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/log&lt;k&gt;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Preferential Attachment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Distance: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logN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loglogN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4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evolution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1C2080-1A7F-3848-3332-A93EA359AAE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057275"/>
            <a:ext cx="8270875" cy="5572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Densification Power Law: networks are becoming denser over time</a:t>
            </a:r>
          </a:p>
          <a:p>
            <a:pPr lvl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Shrinking Diameter: diameter is decreasing as the network grows</a:t>
            </a:r>
          </a:p>
          <a:p>
            <a:pPr marL="457200" lvl="1" indent="0"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Densification Power Law -&gt; Shrinking Diameter ?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possible to construct examples of graphs evolving over time that exhibit one of these properties but not the other</a:t>
            </a:r>
          </a:p>
        </p:txBody>
      </p:sp>
    </p:spTree>
    <p:extLst>
      <p:ext uri="{BB962C8B-B14F-4D97-AF65-F5344CB8AC3E}">
        <p14:creationId xmlns:p14="http://schemas.microsoft.com/office/powerpoint/2010/main" val="98889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evolution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1C2080-1A7F-3848-3332-A93EA359AAE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524000"/>
            <a:ext cx="827087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Graphs evolving over a time follows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densification power law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(or growth power law)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Densification power law: e(t) ∝ n(t)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e(t): number of edges at time t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n(t): number of nodes at time t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a: exponent that generally lies strictly between 1 and 2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Log(e(t))/Log(n(t))=a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a=1 linear growth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a=2 quadratic growth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15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15409</TotalTime>
  <Words>3252</Words>
  <Application>Microsoft Macintosh PowerPoint</Application>
  <PresentationFormat>On-screen Show (4:3)</PresentationFormat>
  <Paragraphs>542</Paragraphs>
  <Slides>49</Slides>
  <Notes>48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</vt:lpstr>
      <vt:lpstr>Calibri</vt:lpstr>
      <vt:lpstr>Calibri Light</vt:lpstr>
      <vt:lpstr>Courier New</vt:lpstr>
      <vt:lpstr>Helvetica</vt:lpstr>
      <vt:lpstr>MTSY</vt:lpstr>
      <vt:lpstr>NewCenturySchlbk</vt:lpstr>
      <vt:lpstr>Open Sans</vt:lpstr>
      <vt:lpstr>RMTMI</vt:lpstr>
      <vt:lpstr>Times New Roman</vt:lpstr>
      <vt:lpstr>Wingdings</vt:lpstr>
      <vt:lpstr>Office Theme</vt:lpstr>
      <vt:lpstr>Equation</vt:lpstr>
      <vt:lpstr>PowerPoint Presentation</vt:lpstr>
      <vt:lpstr>Network evolution</vt:lpstr>
      <vt:lpstr>Network evolution</vt:lpstr>
      <vt:lpstr>Network evolution</vt:lpstr>
      <vt:lpstr>Network evolution</vt:lpstr>
      <vt:lpstr>Network evolution</vt:lpstr>
      <vt:lpstr>Network evolution</vt:lpstr>
      <vt:lpstr>Network evolution</vt:lpstr>
      <vt:lpstr>Network evolution</vt:lpstr>
      <vt:lpstr>Network evolution</vt:lpstr>
      <vt:lpstr>Network evolution</vt:lpstr>
      <vt:lpstr>Network evolution</vt:lpstr>
      <vt:lpstr>Evolution of the Diameter</vt:lpstr>
      <vt:lpstr>Evolution of the Diameter</vt:lpstr>
      <vt:lpstr>Shrinking Diameters</vt:lpstr>
      <vt:lpstr>Shrinking Diameters</vt:lpstr>
      <vt:lpstr>Evolution of the Diameter</vt:lpstr>
      <vt:lpstr>Shrinking Diameters</vt:lpstr>
      <vt:lpstr>Shrinking Diameters</vt:lpstr>
      <vt:lpstr>Network evolution</vt:lpstr>
      <vt:lpstr>Network evolution</vt:lpstr>
      <vt:lpstr>Community Guided Attachment</vt:lpstr>
      <vt:lpstr>Community Guided Attachment</vt:lpstr>
      <vt:lpstr>Community Guided Attachment</vt:lpstr>
      <vt:lpstr>Community Guided Attachment</vt:lpstr>
      <vt:lpstr>Community Guided Attachment</vt:lpstr>
      <vt:lpstr>The Forest Fire Model</vt:lpstr>
      <vt:lpstr>The Forest Fire Model</vt:lpstr>
      <vt:lpstr>The Forest Fire Model</vt:lpstr>
      <vt:lpstr>The Forest Fire Model</vt:lpstr>
      <vt:lpstr>The Forest Fire Model</vt:lpstr>
      <vt:lpstr>The Forest Fire Model</vt:lpstr>
      <vt:lpstr>The Forest Fire Model</vt:lpstr>
      <vt:lpstr>The Forest Fire Model</vt:lpstr>
      <vt:lpstr>The Forest Fire Model</vt:lpstr>
      <vt:lpstr>The Forest Fire Model</vt:lpstr>
      <vt:lpstr>Extensions to the Forest Fire Model</vt:lpstr>
      <vt:lpstr>Extensions to the Forest Fire Model</vt:lpstr>
      <vt:lpstr>Forest Fire Model</vt:lpstr>
      <vt:lpstr>Wrap Up</vt:lpstr>
      <vt:lpstr>Wrap Up</vt:lpstr>
      <vt:lpstr>Wrap Up</vt:lpstr>
      <vt:lpstr>Bianconi-Barabasi model</vt:lpstr>
      <vt:lpstr>Bianconi-Barabasi model</vt:lpstr>
      <vt:lpstr>Bianconi-Barabasi model</vt:lpstr>
      <vt:lpstr>Bianconi-Barabasi model</vt:lpstr>
      <vt:lpstr>Bianconi-Barabasi model</vt:lpstr>
      <vt:lpstr>Bianconi-Barabasi model</vt:lpstr>
      <vt:lpstr>Bianconi-Barabasi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Batyr Charyyev</dc:creator>
  <cp:lastModifiedBy>Batyr Charyyev</cp:lastModifiedBy>
  <cp:revision>668</cp:revision>
  <dcterms:created xsi:type="dcterms:W3CDTF">2023-02-20T15:47:28Z</dcterms:created>
  <dcterms:modified xsi:type="dcterms:W3CDTF">2023-03-29T21:26:42Z</dcterms:modified>
</cp:coreProperties>
</file>