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8.xml" ContentType="application/vnd.openxmlformats-officedocument.presentationml.notesSlide+xml"/>
  <Override PartName="/ppt/tags/tag23.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4"/>
  </p:notesMasterIdLst>
  <p:sldIdLst>
    <p:sldId id="259" r:id="rId2"/>
    <p:sldId id="812" r:id="rId3"/>
    <p:sldId id="813" r:id="rId4"/>
    <p:sldId id="814" r:id="rId5"/>
    <p:sldId id="815" r:id="rId6"/>
    <p:sldId id="816" r:id="rId7"/>
    <p:sldId id="817" r:id="rId8"/>
    <p:sldId id="904" r:id="rId9"/>
    <p:sldId id="820" r:id="rId10"/>
    <p:sldId id="819" r:id="rId11"/>
    <p:sldId id="821" r:id="rId12"/>
    <p:sldId id="822" r:id="rId13"/>
    <p:sldId id="823" r:id="rId14"/>
    <p:sldId id="824" r:id="rId15"/>
    <p:sldId id="825" r:id="rId16"/>
    <p:sldId id="826" r:id="rId17"/>
    <p:sldId id="827" r:id="rId18"/>
    <p:sldId id="828" r:id="rId19"/>
    <p:sldId id="884" r:id="rId20"/>
    <p:sldId id="829" r:id="rId21"/>
    <p:sldId id="830" r:id="rId22"/>
    <p:sldId id="885" r:id="rId23"/>
    <p:sldId id="897" r:id="rId24"/>
    <p:sldId id="896" r:id="rId25"/>
    <p:sldId id="899" r:id="rId26"/>
    <p:sldId id="898" r:id="rId27"/>
    <p:sldId id="901" r:id="rId28"/>
    <p:sldId id="900" r:id="rId29"/>
    <p:sldId id="839" r:id="rId30"/>
    <p:sldId id="840" r:id="rId31"/>
    <p:sldId id="841" r:id="rId32"/>
    <p:sldId id="843" r:id="rId33"/>
    <p:sldId id="844" r:id="rId34"/>
    <p:sldId id="845" r:id="rId35"/>
    <p:sldId id="846" r:id="rId36"/>
    <p:sldId id="888" r:id="rId37"/>
    <p:sldId id="848" r:id="rId38"/>
    <p:sldId id="849" r:id="rId39"/>
    <p:sldId id="886" r:id="rId40"/>
    <p:sldId id="853" r:id="rId41"/>
    <p:sldId id="889" r:id="rId42"/>
    <p:sldId id="858" r:id="rId43"/>
    <p:sldId id="859" r:id="rId44"/>
    <p:sldId id="861" r:id="rId45"/>
    <p:sldId id="863" r:id="rId46"/>
    <p:sldId id="865" r:id="rId47"/>
    <p:sldId id="910" r:id="rId48"/>
    <p:sldId id="911" r:id="rId49"/>
    <p:sldId id="909" r:id="rId50"/>
    <p:sldId id="902" r:id="rId51"/>
    <p:sldId id="903" r:id="rId52"/>
    <p:sldId id="854" r:id="rId53"/>
    <p:sldId id="855" r:id="rId54"/>
    <p:sldId id="890" r:id="rId55"/>
    <p:sldId id="856" r:id="rId56"/>
    <p:sldId id="891" r:id="rId57"/>
    <p:sldId id="894" r:id="rId58"/>
    <p:sldId id="892" r:id="rId59"/>
    <p:sldId id="893" r:id="rId60"/>
    <p:sldId id="868" r:id="rId61"/>
    <p:sldId id="870" r:id="rId62"/>
    <p:sldId id="871" r:id="rId63"/>
    <p:sldId id="905" r:id="rId64"/>
    <p:sldId id="906" r:id="rId65"/>
    <p:sldId id="912" r:id="rId66"/>
    <p:sldId id="876" r:id="rId67"/>
    <p:sldId id="877" r:id="rId68"/>
    <p:sldId id="915" r:id="rId69"/>
    <p:sldId id="917" r:id="rId70"/>
    <p:sldId id="920" r:id="rId71"/>
    <p:sldId id="918" r:id="rId72"/>
    <p:sldId id="919" r:id="rId73"/>
    <p:sldId id="921" r:id="rId74"/>
    <p:sldId id="922" r:id="rId75"/>
    <p:sldId id="923" r:id="rId76"/>
    <p:sldId id="924" r:id="rId77"/>
    <p:sldId id="925" r:id="rId78"/>
    <p:sldId id="926" r:id="rId79"/>
    <p:sldId id="927" r:id="rId80"/>
    <p:sldId id="929" r:id="rId81"/>
    <p:sldId id="930" r:id="rId82"/>
    <p:sldId id="943" r:id="rId83"/>
    <p:sldId id="944" r:id="rId84"/>
    <p:sldId id="931" r:id="rId85"/>
    <p:sldId id="935" r:id="rId86"/>
    <p:sldId id="938" r:id="rId87"/>
    <p:sldId id="936" r:id="rId88"/>
    <p:sldId id="939" r:id="rId89"/>
    <p:sldId id="940" r:id="rId90"/>
    <p:sldId id="946" r:id="rId91"/>
    <p:sldId id="947" r:id="rId92"/>
    <p:sldId id="948" r:id="rId93"/>
    <p:sldId id="949" r:id="rId94"/>
    <p:sldId id="950" r:id="rId95"/>
    <p:sldId id="951" r:id="rId96"/>
    <p:sldId id="952" r:id="rId97"/>
    <p:sldId id="953" r:id="rId98"/>
    <p:sldId id="954" r:id="rId99"/>
    <p:sldId id="955" r:id="rId100"/>
    <p:sldId id="958" r:id="rId101"/>
    <p:sldId id="959" r:id="rId102"/>
    <p:sldId id="960" r:id="rId103"/>
    <p:sldId id="961" r:id="rId104"/>
    <p:sldId id="962" r:id="rId105"/>
    <p:sldId id="963" r:id="rId106"/>
    <p:sldId id="964" r:id="rId107"/>
    <p:sldId id="965" r:id="rId108"/>
    <p:sldId id="887" r:id="rId109"/>
    <p:sldId id="850" r:id="rId110"/>
    <p:sldId id="851" r:id="rId111"/>
    <p:sldId id="941" r:id="rId112"/>
    <p:sldId id="945"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8"/>
    <p:restoredTop sz="84960"/>
  </p:normalViewPr>
  <p:slideViewPr>
    <p:cSldViewPr snapToGrid="0">
      <p:cViewPr>
        <p:scale>
          <a:sx n="90" d="100"/>
          <a:sy n="90" d="100"/>
        </p:scale>
        <p:origin x="19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2039A-04D8-034C-8E68-D34C340BDB7E}" type="datetimeFigureOut">
              <a:rPr lang="en-US" smtClean="0"/>
              <a:t>4/4/23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4A411-1338-284C-BFB5-2E572D84E62A}" type="slidenum">
              <a:rPr lang="en-US" smtClean="0"/>
              <a:t>‹#›</a:t>
            </a:fld>
            <a:endParaRPr lang="en-US"/>
          </a:p>
        </p:txBody>
      </p:sp>
    </p:spTree>
    <p:extLst>
      <p:ext uri="{BB962C8B-B14F-4D97-AF65-F5344CB8AC3E}">
        <p14:creationId xmlns:p14="http://schemas.microsoft.com/office/powerpoint/2010/main" val="37341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F0502020204030204" pitchFamily="34" charset="0"/>
              </a:rPr>
              <a:t>Actionable: having practical value, </a:t>
            </a:r>
            <a:r>
              <a:rPr lang="en-US" b="1" i="0" dirty="0">
                <a:solidFill>
                  <a:srgbClr val="202124"/>
                </a:solidFill>
                <a:effectLst/>
                <a:latin typeface="Roboto" panose="02000000000000000000" pitchFamily="2" charset="0"/>
              </a:rPr>
              <a:t>handy</a:t>
            </a:r>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a:t>
            </a:fld>
            <a:endParaRPr lang="en-US" dirty="0"/>
          </a:p>
        </p:txBody>
      </p:sp>
    </p:spTree>
    <p:extLst>
      <p:ext uri="{BB962C8B-B14F-4D97-AF65-F5344CB8AC3E}">
        <p14:creationId xmlns:p14="http://schemas.microsoft.com/office/powerpoint/2010/main" val="134308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11</a:t>
            </a:fld>
            <a:endParaRPr lang="en-US" dirty="0"/>
          </a:p>
        </p:txBody>
      </p:sp>
    </p:spTree>
    <p:extLst>
      <p:ext uri="{BB962C8B-B14F-4D97-AF65-F5344CB8AC3E}">
        <p14:creationId xmlns:p14="http://schemas.microsoft.com/office/powerpoint/2010/main" val="13571807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101</a:t>
            </a:fld>
            <a:endParaRPr lang="en-US" dirty="0"/>
          </a:p>
        </p:txBody>
      </p:sp>
    </p:spTree>
    <p:extLst>
      <p:ext uri="{BB962C8B-B14F-4D97-AF65-F5344CB8AC3E}">
        <p14:creationId xmlns:p14="http://schemas.microsoft.com/office/powerpoint/2010/main" val="30285347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102</a:t>
            </a:fld>
            <a:endParaRPr lang="en-US" dirty="0"/>
          </a:p>
        </p:txBody>
      </p:sp>
    </p:spTree>
    <p:extLst>
      <p:ext uri="{BB962C8B-B14F-4D97-AF65-F5344CB8AC3E}">
        <p14:creationId xmlns:p14="http://schemas.microsoft.com/office/powerpoint/2010/main" val="14326483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103</a:t>
            </a:fld>
            <a:endParaRPr lang="en-US" dirty="0"/>
          </a:p>
        </p:txBody>
      </p:sp>
    </p:spTree>
    <p:extLst>
      <p:ext uri="{BB962C8B-B14F-4D97-AF65-F5344CB8AC3E}">
        <p14:creationId xmlns:p14="http://schemas.microsoft.com/office/powerpoint/2010/main" val="39495052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104</a:t>
            </a:fld>
            <a:endParaRPr lang="en-US" dirty="0"/>
          </a:p>
        </p:txBody>
      </p:sp>
    </p:spTree>
    <p:extLst>
      <p:ext uri="{BB962C8B-B14F-4D97-AF65-F5344CB8AC3E}">
        <p14:creationId xmlns:p14="http://schemas.microsoft.com/office/powerpoint/2010/main" val="39576181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105</a:t>
            </a:fld>
            <a:endParaRPr lang="en-US" dirty="0"/>
          </a:p>
        </p:txBody>
      </p:sp>
    </p:spTree>
    <p:extLst>
      <p:ext uri="{BB962C8B-B14F-4D97-AF65-F5344CB8AC3E}">
        <p14:creationId xmlns:p14="http://schemas.microsoft.com/office/powerpoint/2010/main" val="39827759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106</a:t>
            </a:fld>
            <a:endParaRPr lang="en-US" dirty="0"/>
          </a:p>
        </p:txBody>
      </p:sp>
    </p:spTree>
    <p:extLst>
      <p:ext uri="{BB962C8B-B14F-4D97-AF65-F5344CB8AC3E}">
        <p14:creationId xmlns:p14="http://schemas.microsoft.com/office/powerpoint/2010/main" val="26523980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107</a:t>
            </a:fld>
            <a:endParaRPr lang="en-US" dirty="0"/>
          </a:p>
        </p:txBody>
      </p:sp>
    </p:spTree>
    <p:extLst>
      <p:ext uri="{BB962C8B-B14F-4D97-AF65-F5344CB8AC3E}">
        <p14:creationId xmlns:p14="http://schemas.microsoft.com/office/powerpoint/2010/main" val="11983902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108</a:t>
            </a:fld>
            <a:endParaRPr lang="en-US" dirty="0"/>
          </a:p>
        </p:txBody>
      </p:sp>
    </p:spTree>
    <p:extLst>
      <p:ext uri="{BB962C8B-B14F-4D97-AF65-F5344CB8AC3E}">
        <p14:creationId xmlns:p14="http://schemas.microsoft.com/office/powerpoint/2010/main" val="22678555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109</a:t>
            </a:fld>
            <a:endParaRPr lang="en-US" dirty="0"/>
          </a:p>
        </p:txBody>
      </p:sp>
    </p:spTree>
    <p:extLst>
      <p:ext uri="{BB962C8B-B14F-4D97-AF65-F5344CB8AC3E}">
        <p14:creationId xmlns:p14="http://schemas.microsoft.com/office/powerpoint/2010/main" val="2988675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110</a:t>
            </a:fld>
            <a:endParaRPr lang="en-US" dirty="0"/>
          </a:p>
        </p:txBody>
      </p:sp>
    </p:spTree>
    <p:extLst>
      <p:ext uri="{BB962C8B-B14F-4D97-AF65-F5344CB8AC3E}">
        <p14:creationId xmlns:p14="http://schemas.microsoft.com/office/powerpoint/2010/main" val="196720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builtin.com</a:t>
            </a:r>
            <a:r>
              <a:rPr lang="en-US" dirty="0"/>
              <a:t>/data-science/data-types-statistics</a:t>
            </a:r>
          </a:p>
          <a:p>
            <a:r>
              <a:rPr lang="en-US" dirty="0"/>
              <a:t>https://</a:t>
            </a:r>
            <a:r>
              <a:rPr lang="en-US" dirty="0" err="1"/>
              <a:t>www.scribbr.com</a:t>
            </a:r>
            <a:r>
              <a:rPr lang="en-US" dirty="0"/>
              <a:t>/statistics/levels-of-measurement/#:~:text=Nominal%3A%20the%20data%20can%20only%20be%20categorized.,and%20has%20a%20natural%20zero.</a:t>
            </a:r>
          </a:p>
          <a:p>
            <a:endParaRPr lang="en-US" dirty="0"/>
          </a:p>
          <a:p>
            <a:r>
              <a:rPr lang="en-US" b="0" i="0" dirty="0">
                <a:solidFill>
                  <a:srgbClr val="3A3B41"/>
                </a:solidFill>
                <a:effectLst/>
                <a:latin typeface="Georgia" panose="02040502050405020303" pitchFamily="18" charset="0"/>
              </a:rPr>
              <a:t>discrete data if the data can only take on certain values This type of data can’t be measured but it can be counted</a:t>
            </a:r>
          </a:p>
          <a:p>
            <a:r>
              <a:rPr lang="en-US" b="0" i="0" dirty="0">
                <a:solidFill>
                  <a:srgbClr val="3A3B41"/>
                </a:solidFill>
                <a:effectLst/>
                <a:latin typeface="Georgia" panose="02040502050405020303" pitchFamily="18" charset="0"/>
              </a:rPr>
              <a:t>Continuous data represents measurements and therefore their values can’t be counted but they can be measured.</a:t>
            </a:r>
          </a:p>
          <a:p>
            <a:endParaRPr lang="en-US" b="0" i="0" dirty="0">
              <a:solidFill>
                <a:srgbClr val="3A3B41"/>
              </a:solidFill>
              <a:effectLst/>
              <a:latin typeface="Georgia" panose="02040502050405020303" pitchFamily="18" charset="0"/>
            </a:endParaRPr>
          </a:p>
          <a:p>
            <a:r>
              <a:rPr lang="en-US" b="0" i="0" dirty="0">
                <a:solidFill>
                  <a:srgbClr val="3A3B41"/>
                </a:solidFill>
                <a:effectLst/>
                <a:latin typeface="Georgia" panose="02040502050405020303" pitchFamily="18" charset="0"/>
              </a:rPr>
              <a:t>With interval data, we can add and subtract, but we cannot multiply, divide or calculate ratios. Because there is no true zero, a lot of descriptive and inferential statistics can’t be applied.</a:t>
            </a:r>
          </a:p>
          <a:p>
            <a:r>
              <a:rPr lang="en-US" b="0" i="0" dirty="0">
                <a:solidFill>
                  <a:srgbClr val="0D405F"/>
                </a:solidFill>
                <a:effectLst/>
                <a:latin typeface="Inter"/>
              </a:rPr>
              <a:t>But  zero degrees is defined differently depending on the scale – it doesn’t mean an absolute absence of temperature.</a:t>
            </a:r>
            <a:endParaRPr lang="en-US" b="0" i="0" dirty="0">
              <a:solidFill>
                <a:srgbClr val="3A3B41"/>
              </a:solidFill>
              <a:effectLst/>
              <a:latin typeface="Georgia" panose="02040502050405020303" pitchFamily="18" charset="0"/>
            </a:endParaRPr>
          </a:p>
          <a:p>
            <a:endParaRPr lang="en-US" b="0" i="0" dirty="0">
              <a:solidFill>
                <a:srgbClr val="3A3B41"/>
              </a:solidFill>
              <a:effectLst/>
              <a:latin typeface="Georgia" panose="02040502050405020303" pitchFamily="18" charset="0"/>
            </a:endParaRPr>
          </a:p>
          <a:p>
            <a:r>
              <a:rPr lang="en-US" b="0" i="0" dirty="0">
                <a:solidFill>
                  <a:srgbClr val="3A3B41"/>
                </a:solidFill>
                <a:effectLst/>
                <a:latin typeface="Georgia" panose="02040502050405020303" pitchFamily="18" charset="0"/>
              </a:rPr>
              <a:t>Ratio values are also ordered units that have the same difference. Ratio values are the same as interval values, with the difference that they do have an absolute zero. Good examples are height, weight, length, etc.</a:t>
            </a:r>
          </a:p>
          <a:p>
            <a:endParaRPr lang="en-US" b="0" i="0" dirty="0">
              <a:solidFill>
                <a:srgbClr val="3A3B41"/>
              </a:solidFill>
              <a:effectLst/>
              <a:latin typeface="Georgia" panose="02040502050405020303" pitchFamily="18" charset="0"/>
            </a:endParaRPr>
          </a:p>
          <a:p>
            <a:endParaRPr lang="en-US" b="0" i="0" dirty="0">
              <a:solidFill>
                <a:srgbClr val="3A3B41"/>
              </a:solidFill>
              <a:effectLst/>
              <a:latin typeface="Georgia" panose="02040502050405020303" pitchFamily="18" charset="0"/>
            </a:endParaRPr>
          </a:p>
          <a:p>
            <a:pPr algn="l"/>
            <a:r>
              <a:rPr lang="en-US" b="0" i="0" dirty="0">
                <a:solidFill>
                  <a:srgbClr val="0D405F"/>
                </a:solidFill>
                <a:effectLst/>
                <a:latin typeface="Inter"/>
              </a:rPr>
              <a:t>A true zero means there is an absence of the variable of interest. In ratio scales, zero does mean an absolute lack of the variable.</a:t>
            </a:r>
          </a:p>
          <a:p>
            <a:br>
              <a:rPr lang="en-US" dirty="0"/>
            </a:br>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12</a:t>
            </a:fld>
            <a:endParaRPr lang="en-US" dirty="0"/>
          </a:p>
        </p:txBody>
      </p:sp>
    </p:spTree>
    <p:extLst>
      <p:ext uri="{BB962C8B-B14F-4D97-AF65-F5344CB8AC3E}">
        <p14:creationId xmlns:p14="http://schemas.microsoft.com/office/powerpoint/2010/main" val="3716302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=KoG5lEAJmgI</a:t>
            </a:r>
          </a:p>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111</a:t>
            </a:fld>
            <a:endParaRPr lang="en-US" dirty="0"/>
          </a:p>
        </p:txBody>
      </p:sp>
    </p:spTree>
    <p:extLst>
      <p:ext uri="{BB962C8B-B14F-4D97-AF65-F5344CB8AC3E}">
        <p14:creationId xmlns:p14="http://schemas.microsoft.com/office/powerpoint/2010/main" val="23624906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112</a:t>
            </a:fld>
            <a:endParaRPr lang="en-US" dirty="0"/>
          </a:p>
        </p:txBody>
      </p:sp>
    </p:spTree>
    <p:extLst>
      <p:ext uri="{BB962C8B-B14F-4D97-AF65-F5344CB8AC3E}">
        <p14:creationId xmlns:p14="http://schemas.microsoft.com/office/powerpoint/2010/main" val="74328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13</a:t>
            </a:fld>
            <a:endParaRPr lang="en-US" dirty="0"/>
          </a:p>
        </p:txBody>
      </p:sp>
    </p:spTree>
    <p:extLst>
      <p:ext uri="{BB962C8B-B14F-4D97-AF65-F5344CB8AC3E}">
        <p14:creationId xmlns:p14="http://schemas.microsoft.com/office/powerpoint/2010/main" val="1684891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14</a:t>
            </a:fld>
            <a:endParaRPr lang="en-US" dirty="0"/>
          </a:p>
        </p:txBody>
      </p:sp>
    </p:spTree>
    <p:extLst>
      <p:ext uri="{BB962C8B-B14F-4D97-AF65-F5344CB8AC3E}">
        <p14:creationId xmlns:p14="http://schemas.microsoft.com/office/powerpoint/2010/main" val="3711080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15</a:t>
            </a:fld>
            <a:endParaRPr lang="en-US" dirty="0"/>
          </a:p>
        </p:txBody>
      </p:sp>
    </p:spTree>
    <p:extLst>
      <p:ext uri="{BB962C8B-B14F-4D97-AF65-F5344CB8AC3E}">
        <p14:creationId xmlns:p14="http://schemas.microsoft.com/office/powerpoint/2010/main" val="3228839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Corpus collection of documents</a:t>
            </a:r>
          </a:p>
        </p:txBody>
      </p:sp>
      <p:sp>
        <p:nvSpPr>
          <p:cNvPr id="4" name="Slide Number Placeholder 3"/>
          <p:cNvSpPr>
            <a:spLocks noGrp="1"/>
          </p:cNvSpPr>
          <p:nvPr>
            <p:ph type="sldNum" sz="quarter" idx="10"/>
          </p:nvPr>
        </p:nvSpPr>
        <p:spPr/>
        <p:txBody>
          <a:bodyPr/>
          <a:lstStyle/>
          <a:p>
            <a:fld id="{08E3BB6A-C8C6-4CE1-B31D-D41FC741C6B0}" type="slidenum">
              <a:rPr lang="en-US" smtClean="0"/>
              <a:pPr/>
              <a:t>16</a:t>
            </a:fld>
            <a:endParaRPr lang="en-US" dirty="0"/>
          </a:p>
        </p:txBody>
      </p:sp>
    </p:spTree>
    <p:extLst>
      <p:ext uri="{BB962C8B-B14F-4D97-AF65-F5344CB8AC3E}">
        <p14:creationId xmlns:p14="http://schemas.microsoft.com/office/powerpoint/2010/main" val="86254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Corpus collection of documents</a:t>
            </a:r>
          </a:p>
        </p:txBody>
      </p:sp>
      <p:sp>
        <p:nvSpPr>
          <p:cNvPr id="4" name="Slide Number Placeholder 3"/>
          <p:cNvSpPr>
            <a:spLocks noGrp="1"/>
          </p:cNvSpPr>
          <p:nvPr>
            <p:ph type="sldNum" sz="quarter" idx="10"/>
          </p:nvPr>
        </p:nvSpPr>
        <p:spPr/>
        <p:txBody>
          <a:bodyPr/>
          <a:lstStyle/>
          <a:p>
            <a:fld id="{08E3BB6A-C8C6-4CE1-B31D-D41FC741C6B0}" type="slidenum">
              <a:rPr lang="en-US" smtClean="0"/>
              <a:pPr/>
              <a:t>17</a:t>
            </a:fld>
            <a:endParaRPr lang="en-US" dirty="0"/>
          </a:p>
        </p:txBody>
      </p:sp>
    </p:spTree>
    <p:extLst>
      <p:ext uri="{BB962C8B-B14F-4D97-AF65-F5344CB8AC3E}">
        <p14:creationId xmlns:p14="http://schemas.microsoft.com/office/powerpoint/2010/main" val="34030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Corpus collection of documents</a:t>
            </a:r>
          </a:p>
        </p:txBody>
      </p:sp>
      <p:sp>
        <p:nvSpPr>
          <p:cNvPr id="4" name="Slide Number Placeholder 3"/>
          <p:cNvSpPr>
            <a:spLocks noGrp="1"/>
          </p:cNvSpPr>
          <p:nvPr>
            <p:ph type="sldNum" sz="quarter" idx="10"/>
          </p:nvPr>
        </p:nvSpPr>
        <p:spPr/>
        <p:txBody>
          <a:bodyPr/>
          <a:lstStyle/>
          <a:p>
            <a:fld id="{08E3BB6A-C8C6-4CE1-B31D-D41FC741C6B0}" type="slidenum">
              <a:rPr lang="en-US" smtClean="0"/>
              <a:pPr/>
              <a:t>18</a:t>
            </a:fld>
            <a:endParaRPr lang="en-US" dirty="0"/>
          </a:p>
        </p:txBody>
      </p:sp>
    </p:spTree>
    <p:extLst>
      <p:ext uri="{BB962C8B-B14F-4D97-AF65-F5344CB8AC3E}">
        <p14:creationId xmlns:p14="http://schemas.microsoft.com/office/powerpoint/2010/main" val="350109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Corpus collection of documents</a:t>
            </a:r>
          </a:p>
        </p:txBody>
      </p:sp>
      <p:sp>
        <p:nvSpPr>
          <p:cNvPr id="4" name="Slide Number Placeholder 3"/>
          <p:cNvSpPr>
            <a:spLocks noGrp="1"/>
          </p:cNvSpPr>
          <p:nvPr>
            <p:ph type="sldNum" sz="quarter" idx="10"/>
          </p:nvPr>
        </p:nvSpPr>
        <p:spPr/>
        <p:txBody>
          <a:bodyPr/>
          <a:lstStyle/>
          <a:p>
            <a:fld id="{08E3BB6A-C8C6-4CE1-B31D-D41FC741C6B0}" type="slidenum">
              <a:rPr lang="en-US" smtClean="0"/>
              <a:pPr/>
              <a:t>19</a:t>
            </a:fld>
            <a:endParaRPr lang="en-US" dirty="0"/>
          </a:p>
        </p:txBody>
      </p:sp>
    </p:spTree>
    <p:extLst>
      <p:ext uri="{BB962C8B-B14F-4D97-AF65-F5344CB8AC3E}">
        <p14:creationId xmlns:p14="http://schemas.microsoft.com/office/powerpoint/2010/main" val="56224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Corpus collection of documents</a:t>
            </a:r>
          </a:p>
        </p:txBody>
      </p:sp>
      <p:sp>
        <p:nvSpPr>
          <p:cNvPr id="4" name="Slide Number Placeholder 3"/>
          <p:cNvSpPr>
            <a:spLocks noGrp="1"/>
          </p:cNvSpPr>
          <p:nvPr>
            <p:ph type="sldNum" sz="quarter" idx="10"/>
          </p:nvPr>
        </p:nvSpPr>
        <p:spPr/>
        <p:txBody>
          <a:bodyPr/>
          <a:lstStyle/>
          <a:p>
            <a:fld id="{08E3BB6A-C8C6-4CE1-B31D-D41FC741C6B0}" type="slidenum">
              <a:rPr lang="en-US" smtClean="0"/>
              <a:pPr/>
              <a:t>20</a:t>
            </a:fld>
            <a:endParaRPr lang="en-US" dirty="0"/>
          </a:p>
        </p:txBody>
      </p:sp>
    </p:spTree>
    <p:extLst>
      <p:ext uri="{BB962C8B-B14F-4D97-AF65-F5344CB8AC3E}">
        <p14:creationId xmlns:p14="http://schemas.microsoft.com/office/powerpoint/2010/main" val="275007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a:t>
            </a:fld>
            <a:endParaRPr lang="en-US" dirty="0"/>
          </a:p>
        </p:txBody>
      </p:sp>
    </p:spTree>
    <p:extLst>
      <p:ext uri="{BB962C8B-B14F-4D97-AF65-F5344CB8AC3E}">
        <p14:creationId xmlns:p14="http://schemas.microsoft.com/office/powerpoint/2010/main" val="419860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0C28"/>
                </a:solidFill>
                <a:effectLst/>
                <a:latin typeface="Google Sans"/>
              </a:rPr>
              <a:t>putting values into buckets so that there are a limited number of possible states</a:t>
            </a:r>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21</a:t>
            </a:fld>
            <a:endParaRPr lang="en-US" dirty="0"/>
          </a:p>
        </p:txBody>
      </p:sp>
    </p:spTree>
    <p:extLst>
      <p:ext uri="{BB962C8B-B14F-4D97-AF65-F5344CB8AC3E}">
        <p14:creationId xmlns:p14="http://schemas.microsoft.com/office/powerpoint/2010/main" val="2186858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22</a:t>
            </a:fld>
            <a:endParaRPr lang="en-US" dirty="0"/>
          </a:p>
        </p:txBody>
      </p:sp>
    </p:spTree>
    <p:extLst>
      <p:ext uri="{BB962C8B-B14F-4D97-AF65-F5344CB8AC3E}">
        <p14:creationId xmlns:p14="http://schemas.microsoft.com/office/powerpoint/2010/main" val="58111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23</a:t>
            </a:fld>
            <a:endParaRPr lang="en-US" dirty="0"/>
          </a:p>
        </p:txBody>
      </p:sp>
    </p:spTree>
    <p:extLst>
      <p:ext uri="{BB962C8B-B14F-4D97-AF65-F5344CB8AC3E}">
        <p14:creationId xmlns:p14="http://schemas.microsoft.com/office/powerpoint/2010/main" val="146698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24</a:t>
            </a:fld>
            <a:endParaRPr lang="en-US" dirty="0"/>
          </a:p>
        </p:txBody>
      </p:sp>
    </p:spTree>
    <p:extLst>
      <p:ext uri="{BB962C8B-B14F-4D97-AF65-F5344CB8AC3E}">
        <p14:creationId xmlns:p14="http://schemas.microsoft.com/office/powerpoint/2010/main" val="1466387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25</a:t>
            </a:fld>
            <a:endParaRPr lang="en-US" dirty="0"/>
          </a:p>
        </p:txBody>
      </p:sp>
    </p:spTree>
    <p:extLst>
      <p:ext uri="{BB962C8B-B14F-4D97-AF65-F5344CB8AC3E}">
        <p14:creationId xmlns:p14="http://schemas.microsoft.com/office/powerpoint/2010/main" val="3806581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26</a:t>
            </a:fld>
            <a:endParaRPr lang="en-US" dirty="0"/>
          </a:p>
        </p:txBody>
      </p:sp>
    </p:spTree>
    <p:extLst>
      <p:ext uri="{BB962C8B-B14F-4D97-AF65-F5344CB8AC3E}">
        <p14:creationId xmlns:p14="http://schemas.microsoft.com/office/powerpoint/2010/main" val="88731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27</a:t>
            </a:fld>
            <a:endParaRPr lang="en-US" dirty="0"/>
          </a:p>
        </p:txBody>
      </p:sp>
    </p:spTree>
    <p:extLst>
      <p:ext uri="{BB962C8B-B14F-4D97-AF65-F5344CB8AC3E}">
        <p14:creationId xmlns:p14="http://schemas.microsoft.com/office/powerpoint/2010/main" val="1471065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28</a:t>
            </a:fld>
            <a:endParaRPr lang="en-US" dirty="0"/>
          </a:p>
        </p:txBody>
      </p:sp>
    </p:spTree>
    <p:extLst>
      <p:ext uri="{BB962C8B-B14F-4D97-AF65-F5344CB8AC3E}">
        <p14:creationId xmlns:p14="http://schemas.microsoft.com/office/powerpoint/2010/main" val="384815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29</a:t>
            </a:fld>
            <a:endParaRPr lang="en-US" dirty="0"/>
          </a:p>
        </p:txBody>
      </p:sp>
    </p:spTree>
    <p:extLst>
      <p:ext uri="{BB962C8B-B14F-4D97-AF65-F5344CB8AC3E}">
        <p14:creationId xmlns:p14="http://schemas.microsoft.com/office/powerpoint/2010/main" val="2817196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30</a:t>
            </a:fld>
            <a:endParaRPr lang="en-US" dirty="0"/>
          </a:p>
        </p:txBody>
      </p:sp>
    </p:spTree>
    <p:extLst>
      <p:ext uri="{BB962C8B-B14F-4D97-AF65-F5344CB8AC3E}">
        <p14:creationId xmlns:p14="http://schemas.microsoft.com/office/powerpoint/2010/main" val="59736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a:t>
            </a:fld>
            <a:endParaRPr lang="en-US" dirty="0"/>
          </a:p>
        </p:txBody>
      </p:sp>
    </p:spTree>
    <p:extLst>
      <p:ext uri="{BB962C8B-B14F-4D97-AF65-F5344CB8AC3E}">
        <p14:creationId xmlns:p14="http://schemas.microsoft.com/office/powerpoint/2010/main" val="2677245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31</a:t>
            </a:fld>
            <a:endParaRPr lang="en-US" dirty="0"/>
          </a:p>
        </p:txBody>
      </p:sp>
    </p:spTree>
    <p:extLst>
      <p:ext uri="{BB962C8B-B14F-4D97-AF65-F5344CB8AC3E}">
        <p14:creationId xmlns:p14="http://schemas.microsoft.com/office/powerpoint/2010/main" val="638331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32</a:t>
            </a:fld>
            <a:endParaRPr lang="en-US" dirty="0"/>
          </a:p>
        </p:txBody>
      </p:sp>
    </p:spTree>
    <p:extLst>
      <p:ext uri="{BB962C8B-B14F-4D97-AF65-F5344CB8AC3E}">
        <p14:creationId xmlns:p14="http://schemas.microsoft.com/office/powerpoint/2010/main" val="3509088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a:t>
            </a:r>
            <a:r>
              <a:rPr lang="en-US" dirty="0" err="1"/>
              <a:t>p_i</a:t>
            </a:r>
            <a:r>
              <a:rPr lang="en-US" dirty="0"/>
              <a:t> * </a:t>
            </a:r>
            <a:r>
              <a:rPr lang="en-US" dirty="0" err="1"/>
              <a:t>logp_i</a:t>
            </a:r>
            <a:r>
              <a:rPr lang="en-US" dirty="0"/>
              <a:t>)</a:t>
            </a:r>
          </a:p>
        </p:txBody>
      </p:sp>
      <p:sp>
        <p:nvSpPr>
          <p:cNvPr id="4" name="Slide Number Placeholder 3"/>
          <p:cNvSpPr>
            <a:spLocks noGrp="1"/>
          </p:cNvSpPr>
          <p:nvPr>
            <p:ph type="sldNum" sz="quarter" idx="10"/>
          </p:nvPr>
        </p:nvSpPr>
        <p:spPr/>
        <p:txBody>
          <a:bodyPr/>
          <a:lstStyle/>
          <a:p>
            <a:fld id="{08E3BB6A-C8C6-4CE1-B31D-D41FC741C6B0}" type="slidenum">
              <a:rPr lang="en-US" smtClean="0"/>
              <a:pPr/>
              <a:t>33</a:t>
            </a:fld>
            <a:endParaRPr lang="en-US" dirty="0"/>
          </a:p>
        </p:txBody>
      </p:sp>
    </p:spTree>
    <p:extLst>
      <p:ext uri="{BB962C8B-B14F-4D97-AF65-F5344CB8AC3E}">
        <p14:creationId xmlns:p14="http://schemas.microsoft.com/office/powerpoint/2010/main" val="33123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34</a:t>
            </a:fld>
            <a:endParaRPr lang="en-US" dirty="0"/>
          </a:p>
        </p:txBody>
      </p:sp>
    </p:spTree>
    <p:extLst>
      <p:ext uri="{BB962C8B-B14F-4D97-AF65-F5344CB8AC3E}">
        <p14:creationId xmlns:p14="http://schemas.microsoft.com/office/powerpoint/2010/main" val="1392229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35</a:t>
            </a:fld>
            <a:endParaRPr lang="en-US" dirty="0"/>
          </a:p>
        </p:txBody>
      </p:sp>
    </p:spTree>
    <p:extLst>
      <p:ext uri="{BB962C8B-B14F-4D97-AF65-F5344CB8AC3E}">
        <p14:creationId xmlns:p14="http://schemas.microsoft.com/office/powerpoint/2010/main" val="4052305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36</a:t>
            </a:fld>
            <a:endParaRPr lang="en-US" dirty="0"/>
          </a:p>
        </p:txBody>
      </p:sp>
    </p:spTree>
    <p:extLst>
      <p:ext uri="{BB962C8B-B14F-4D97-AF65-F5344CB8AC3E}">
        <p14:creationId xmlns:p14="http://schemas.microsoft.com/office/powerpoint/2010/main" val="2970057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37</a:t>
            </a:fld>
            <a:endParaRPr lang="en-US" dirty="0"/>
          </a:p>
        </p:txBody>
      </p:sp>
    </p:spTree>
    <p:extLst>
      <p:ext uri="{BB962C8B-B14F-4D97-AF65-F5344CB8AC3E}">
        <p14:creationId xmlns:p14="http://schemas.microsoft.com/office/powerpoint/2010/main" val="3498360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38</a:t>
            </a:fld>
            <a:endParaRPr lang="en-US" dirty="0"/>
          </a:p>
        </p:txBody>
      </p:sp>
    </p:spTree>
    <p:extLst>
      <p:ext uri="{BB962C8B-B14F-4D97-AF65-F5344CB8AC3E}">
        <p14:creationId xmlns:p14="http://schemas.microsoft.com/office/powerpoint/2010/main" val="1553293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39</a:t>
            </a:fld>
            <a:endParaRPr lang="en-US" dirty="0"/>
          </a:p>
        </p:txBody>
      </p:sp>
    </p:spTree>
    <p:extLst>
      <p:ext uri="{BB962C8B-B14F-4D97-AF65-F5344CB8AC3E}">
        <p14:creationId xmlns:p14="http://schemas.microsoft.com/office/powerpoint/2010/main" val="2438463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40</a:t>
            </a:fld>
            <a:endParaRPr lang="en-US" dirty="0"/>
          </a:p>
        </p:txBody>
      </p:sp>
    </p:spTree>
    <p:extLst>
      <p:ext uri="{BB962C8B-B14F-4D97-AF65-F5344CB8AC3E}">
        <p14:creationId xmlns:p14="http://schemas.microsoft.com/office/powerpoint/2010/main" val="112111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a:t>
            </a:fld>
            <a:endParaRPr lang="en-US" dirty="0"/>
          </a:p>
        </p:txBody>
      </p:sp>
    </p:spTree>
    <p:extLst>
      <p:ext uri="{BB962C8B-B14F-4D97-AF65-F5344CB8AC3E}">
        <p14:creationId xmlns:p14="http://schemas.microsoft.com/office/powerpoint/2010/main" val="1262924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41</a:t>
            </a:fld>
            <a:endParaRPr lang="en-US" dirty="0"/>
          </a:p>
        </p:txBody>
      </p:sp>
    </p:spTree>
    <p:extLst>
      <p:ext uri="{BB962C8B-B14F-4D97-AF65-F5344CB8AC3E}">
        <p14:creationId xmlns:p14="http://schemas.microsoft.com/office/powerpoint/2010/main" val="19676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42</a:t>
            </a:fld>
            <a:endParaRPr lang="en-US" dirty="0"/>
          </a:p>
        </p:txBody>
      </p:sp>
    </p:spTree>
    <p:extLst>
      <p:ext uri="{BB962C8B-B14F-4D97-AF65-F5344CB8AC3E}">
        <p14:creationId xmlns:p14="http://schemas.microsoft.com/office/powerpoint/2010/main" val="2308632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43</a:t>
            </a:fld>
            <a:endParaRPr lang="en-US" dirty="0"/>
          </a:p>
        </p:txBody>
      </p:sp>
    </p:spTree>
    <p:extLst>
      <p:ext uri="{BB962C8B-B14F-4D97-AF65-F5344CB8AC3E}">
        <p14:creationId xmlns:p14="http://schemas.microsoft.com/office/powerpoint/2010/main" val="1501010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44</a:t>
            </a:fld>
            <a:endParaRPr lang="en-US" dirty="0"/>
          </a:p>
        </p:txBody>
      </p:sp>
    </p:spTree>
    <p:extLst>
      <p:ext uri="{BB962C8B-B14F-4D97-AF65-F5344CB8AC3E}">
        <p14:creationId xmlns:p14="http://schemas.microsoft.com/office/powerpoint/2010/main" val="1669432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45</a:t>
            </a:fld>
            <a:endParaRPr lang="en-US" dirty="0"/>
          </a:p>
        </p:txBody>
      </p:sp>
    </p:spTree>
    <p:extLst>
      <p:ext uri="{BB962C8B-B14F-4D97-AF65-F5344CB8AC3E}">
        <p14:creationId xmlns:p14="http://schemas.microsoft.com/office/powerpoint/2010/main" val="454201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46</a:t>
            </a:fld>
            <a:endParaRPr lang="en-US" dirty="0"/>
          </a:p>
        </p:txBody>
      </p:sp>
    </p:spTree>
    <p:extLst>
      <p:ext uri="{BB962C8B-B14F-4D97-AF65-F5344CB8AC3E}">
        <p14:creationId xmlns:p14="http://schemas.microsoft.com/office/powerpoint/2010/main" val="3576160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47</a:t>
            </a:fld>
            <a:endParaRPr lang="en-US" dirty="0"/>
          </a:p>
        </p:txBody>
      </p:sp>
    </p:spTree>
    <p:extLst>
      <p:ext uri="{BB962C8B-B14F-4D97-AF65-F5344CB8AC3E}">
        <p14:creationId xmlns:p14="http://schemas.microsoft.com/office/powerpoint/2010/main" val="3851009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48</a:t>
            </a:fld>
            <a:endParaRPr lang="en-US" dirty="0"/>
          </a:p>
        </p:txBody>
      </p:sp>
    </p:spTree>
    <p:extLst>
      <p:ext uri="{BB962C8B-B14F-4D97-AF65-F5344CB8AC3E}">
        <p14:creationId xmlns:p14="http://schemas.microsoft.com/office/powerpoint/2010/main" val="4281947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49</a:t>
            </a:fld>
            <a:endParaRPr lang="en-US" dirty="0"/>
          </a:p>
        </p:txBody>
      </p:sp>
    </p:spTree>
    <p:extLst>
      <p:ext uri="{BB962C8B-B14F-4D97-AF65-F5344CB8AC3E}">
        <p14:creationId xmlns:p14="http://schemas.microsoft.com/office/powerpoint/2010/main" val="4126138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50</a:t>
            </a:fld>
            <a:endParaRPr lang="en-US" dirty="0"/>
          </a:p>
        </p:txBody>
      </p:sp>
    </p:spTree>
    <p:extLst>
      <p:ext uri="{BB962C8B-B14F-4D97-AF65-F5344CB8AC3E}">
        <p14:creationId xmlns:p14="http://schemas.microsoft.com/office/powerpoint/2010/main" val="364906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a:t>
            </a:fld>
            <a:endParaRPr lang="en-US" dirty="0"/>
          </a:p>
        </p:txBody>
      </p:sp>
    </p:spTree>
    <p:extLst>
      <p:ext uri="{BB962C8B-B14F-4D97-AF65-F5344CB8AC3E}">
        <p14:creationId xmlns:p14="http://schemas.microsoft.com/office/powerpoint/2010/main" val="1546662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51</a:t>
            </a:fld>
            <a:endParaRPr lang="en-US" dirty="0"/>
          </a:p>
        </p:txBody>
      </p:sp>
    </p:spTree>
    <p:extLst>
      <p:ext uri="{BB962C8B-B14F-4D97-AF65-F5344CB8AC3E}">
        <p14:creationId xmlns:p14="http://schemas.microsoft.com/office/powerpoint/2010/main" val="81741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52</a:t>
            </a:fld>
            <a:endParaRPr lang="en-US" dirty="0"/>
          </a:p>
        </p:txBody>
      </p:sp>
    </p:spTree>
    <p:extLst>
      <p:ext uri="{BB962C8B-B14F-4D97-AF65-F5344CB8AC3E}">
        <p14:creationId xmlns:p14="http://schemas.microsoft.com/office/powerpoint/2010/main" val="2498713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53</a:t>
            </a:fld>
            <a:endParaRPr lang="en-US" dirty="0"/>
          </a:p>
        </p:txBody>
      </p:sp>
    </p:spTree>
    <p:extLst>
      <p:ext uri="{BB962C8B-B14F-4D97-AF65-F5344CB8AC3E}">
        <p14:creationId xmlns:p14="http://schemas.microsoft.com/office/powerpoint/2010/main" val="2619941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54</a:t>
            </a:fld>
            <a:endParaRPr lang="en-US" dirty="0"/>
          </a:p>
        </p:txBody>
      </p:sp>
    </p:spTree>
    <p:extLst>
      <p:ext uri="{BB962C8B-B14F-4D97-AF65-F5344CB8AC3E}">
        <p14:creationId xmlns:p14="http://schemas.microsoft.com/office/powerpoint/2010/main" val="223303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55</a:t>
            </a:fld>
            <a:endParaRPr lang="en-US" dirty="0"/>
          </a:p>
        </p:txBody>
      </p:sp>
    </p:spTree>
    <p:extLst>
      <p:ext uri="{BB962C8B-B14F-4D97-AF65-F5344CB8AC3E}">
        <p14:creationId xmlns:p14="http://schemas.microsoft.com/office/powerpoint/2010/main" val="3615047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56</a:t>
            </a:fld>
            <a:endParaRPr lang="en-US" dirty="0"/>
          </a:p>
        </p:txBody>
      </p:sp>
    </p:spTree>
    <p:extLst>
      <p:ext uri="{BB962C8B-B14F-4D97-AF65-F5344CB8AC3E}">
        <p14:creationId xmlns:p14="http://schemas.microsoft.com/office/powerpoint/2010/main" val="706404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57</a:t>
            </a:fld>
            <a:endParaRPr lang="en-US" dirty="0"/>
          </a:p>
        </p:txBody>
      </p:sp>
    </p:spTree>
    <p:extLst>
      <p:ext uri="{BB962C8B-B14F-4D97-AF65-F5344CB8AC3E}">
        <p14:creationId xmlns:p14="http://schemas.microsoft.com/office/powerpoint/2010/main" val="583787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58</a:t>
            </a:fld>
            <a:endParaRPr lang="en-US" dirty="0"/>
          </a:p>
        </p:txBody>
      </p:sp>
    </p:spTree>
    <p:extLst>
      <p:ext uri="{BB962C8B-B14F-4D97-AF65-F5344CB8AC3E}">
        <p14:creationId xmlns:p14="http://schemas.microsoft.com/office/powerpoint/2010/main" val="1220311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59</a:t>
            </a:fld>
            <a:endParaRPr lang="en-US" dirty="0"/>
          </a:p>
        </p:txBody>
      </p:sp>
    </p:spTree>
    <p:extLst>
      <p:ext uri="{BB962C8B-B14F-4D97-AF65-F5344CB8AC3E}">
        <p14:creationId xmlns:p14="http://schemas.microsoft.com/office/powerpoint/2010/main" val="3778154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60</a:t>
            </a:fld>
            <a:endParaRPr lang="en-US" dirty="0"/>
          </a:p>
        </p:txBody>
      </p:sp>
    </p:spTree>
    <p:extLst>
      <p:ext uri="{BB962C8B-B14F-4D97-AF65-F5344CB8AC3E}">
        <p14:creationId xmlns:p14="http://schemas.microsoft.com/office/powerpoint/2010/main" val="237573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a:t>
            </a:fld>
            <a:endParaRPr lang="en-US" dirty="0"/>
          </a:p>
        </p:txBody>
      </p:sp>
    </p:spTree>
    <p:extLst>
      <p:ext uri="{BB962C8B-B14F-4D97-AF65-F5344CB8AC3E}">
        <p14:creationId xmlns:p14="http://schemas.microsoft.com/office/powerpoint/2010/main" val="3945832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61</a:t>
            </a:fld>
            <a:endParaRPr lang="en-US" dirty="0"/>
          </a:p>
        </p:txBody>
      </p:sp>
    </p:spTree>
    <p:extLst>
      <p:ext uri="{BB962C8B-B14F-4D97-AF65-F5344CB8AC3E}">
        <p14:creationId xmlns:p14="http://schemas.microsoft.com/office/powerpoint/2010/main" val="3286508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62</a:t>
            </a:fld>
            <a:endParaRPr lang="en-US" dirty="0"/>
          </a:p>
        </p:txBody>
      </p:sp>
    </p:spTree>
    <p:extLst>
      <p:ext uri="{BB962C8B-B14F-4D97-AF65-F5344CB8AC3E}">
        <p14:creationId xmlns:p14="http://schemas.microsoft.com/office/powerpoint/2010/main" val="3054329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63</a:t>
            </a:fld>
            <a:endParaRPr lang="en-US" dirty="0"/>
          </a:p>
        </p:txBody>
      </p:sp>
    </p:spTree>
    <p:extLst>
      <p:ext uri="{BB962C8B-B14F-4D97-AF65-F5344CB8AC3E}">
        <p14:creationId xmlns:p14="http://schemas.microsoft.com/office/powerpoint/2010/main" val="4056786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64</a:t>
            </a:fld>
            <a:endParaRPr lang="en-US" dirty="0"/>
          </a:p>
        </p:txBody>
      </p:sp>
    </p:spTree>
    <p:extLst>
      <p:ext uri="{BB962C8B-B14F-4D97-AF65-F5344CB8AC3E}">
        <p14:creationId xmlns:p14="http://schemas.microsoft.com/office/powerpoint/2010/main" val="29439169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65</a:t>
            </a:fld>
            <a:endParaRPr lang="en-US" dirty="0"/>
          </a:p>
        </p:txBody>
      </p:sp>
    </p:spTree>
    <p:extLst>
      <p:ext uri="{BB962C8B-B14F-4D97-AF65-F5344CB8AC3E}">
        <p14:creationId xmlns:p14="http://schemas.microsoft.com/office/powerpoint/2010/main" val="15390991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66</a:t>
            </a:fld>
            <a:endParaRPr lang="en-US" dirty="0"/>
          </a:p>
        </p:txBody>
      </p:sp>
    </p:spTree>
    <p:extLst>
      <p:ext uri="{BB962C8B-B14F-4D97-AF65-F5344CB8AC3E}">
        <p14:creationId xmlns:p14="http://schemas.microsoft.com/office/powerpoint/2010/main" val="1906640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67</a:t>
            </a:fld>
            <a:endParaRPr lang="en-US" dirty="0"/>
          </a:p>
        </p:txBody>
      </p:sp>
    </p:spTree>
    <p:extLst>
      <p:ext uri="{BB962C8B-B14F-4D97-AF65-F5344CB8AC3E}">
        <p14:creationId xmlns:p14="http://schemas.microsoft.com/office/powerpoint/2010/main" val="3829930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68</a:t>
            </a:fld>
            <a:endParaRPr lang="en-US" dirty="0"/>
          </a:p>
        </p:txBody>
      </p:sp>
    </p:spTree>
    <p:extLst>
      <p:ext uri="{BB962C8B-B14F-4D97-AF65-F5344CB8AC3E}">
        <p14:creationId xmlns:p14="http://schemas.microsoft.com/office/powerpoint/2010/main" val="19339606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69</a:t>
            </a:fld>
            <a:endParaRPr lang="en-US" dirty="0"/>
          </a:p>
        </p:txBody>
      </p:sp>
    </p:spTree>
    <p:extLst>
      <p:ext uri="{BB962C8B-B14F-4D97-AF65-F5344CB8AC3E}">
        <p14:creationId xmlns:p14="http://schemas.microsoft.com/office/powerpoint/2010/main" val="2759257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70</a:t>
            </a:fld>
            <a:endParaRPr lang="en-US" dirty="0"/>
          </a:p>
        </p:txBody>
      </p:sp>
    </p:spTree>
    <p:extLst>
      <p:ext uri="{BB962C8B-B14F-4D97-AF65-F5344CB8AC3E}">
        <p14:creationId xmlns:p14="http://schemas.microsoft.com/office/powerpoint/2010/main" val="2978900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a:t>
            </a:fld>
            <a:endParaRPr lang="en-US" dirty="0"/>
          </a:p>
        </p:txBody>
      </p:sp>
    </p:spTree>
    <p:extLst>
      <p:ext uri="{BB962C8B-B14F-4D97-AF65-F5344CB8AC3E}">
        <p14:creationId xmlns:p14="http://schemas.microsoft.com/office/powerpoint/2010/main" val="1235472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71</a:t>
            </a:fld>
            <a:endParaRPr lang="en-US" dirty="0"/>
          </a:p>
        </p:txBody>
      </p:sp>
    </p:spTree>
    <p:extLst>
      <p:ext uri="{BB962C8B-B14F-4D97-AF65-F5344CB8AC3E}">
        <p14:creationId xmlns:p14="http://schemas.microsoft.com/office/powerpoint/2010/main" val="3343563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72</a:t>
            </a:fld>
            <a:endParaRPr lang="en-US" dirty="0"/>
          </a:p>
        </p:txBody>
      </p:sp>
    </p:spTree>
    <p:extLst>
      <p:ext uri="{BB962C8B-B14F-4D97-AF65-F5344CB8AC3E}">
        <p14:creationId xmlns:p14="http://schemas.microsoft.com/office/powerpoint/2010/main" val="3981527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73</a:t>
            </a:fld>
            <a:endParaRPr lang="en-US" dirty="0"/>
          </a:p>
        </p:txBody>
      </p:sp>
    </p:spTree>
    <p:extLst>
      <p:ext uri="{BB962C8B-B14F-4D97-AF65-F5344CB8AC3E}">
        <p14:creationId xmlns:p14="http://schemas.microsoft.com/office/powerpoint/2010/main" val="9032697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74</a:t>
            </a:fld>
            <a:endParaRPr lang="en-US" dirty="0"/>
          </a:p>
        </p:txBody>
      </p:sp>
    </p:spTree>
    <p:extLst>
      <p:ext uri="{BB962C8B-B14F-4D97-AF65-F5344CB8AC3E}">
        <p14:creationId xmlns:p14="http://schemas.microsoft.com/office/powerpoint/2010/main" val="34518848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75</a:t>
            </a:fld>
            <a:endParaRPr lang="en-US" dirty="0"/>
          </a:p>
        </p:txBody>
      </p:sp>
    </p:spTree>
    <p:extLst>
      <p:ext uri="{BB962C8B-B14F-4D97-AF65-F5344CB8AC3E}">
        <p14:creationId xmlns:p14="http://schemas.microsoft.com/office/powerpoint/2010/main" val="24861613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76</a:t>
            </a:fld>
            <a:endParaRPr lang="en-US" dirty="0"/>
          </a:p>
        </p:txBody>
      </p:sp>
    </p:spTree>
    <p:extLst>
      <p:ext uri="{BB962C8B-B14F-4D97-AF65-F5344CB8AC3E}">
        <p14:creationId xmlns:p14="http://schemas.microsoft.com/office/powerpoint/2010/main" val="34804713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77</a:t>
            </a:fld>
            <a:endParaRPr lang="en-US" dirty="0"/>
          </a:p>
        </p:txBody>
      </p:sp>
    </p:spTree>
    <p:extLst>
      <p:ext uri="{BB962C8B-B14F-4D97-AF65-F5344CB8AC3E}">
        <p14:creationId xmlns:p14="http://schemas.microsoft.com/office/powerpoint/2010/main" val="3570776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78</a:t>
            </a:fld>
            <a:endParaRPr lang="en-US" dirty="0"/>
          </a:p>
        </p:txBody>
      </p:sp>
    </p:spTree>
    <p:extLst>
      <p:ext uri="{BB962C8B-B14F-4D97-AF65-F5344CB8AC3E}">
        <p14:creationId xmlns:p14="http://schemas.microsoft.com/office/powerpoint/2010/main" val="39642241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79</a:t>
            </a:fld>
            <a:endParaRPr lang="en-US" dirty="0"/>
          </a:p>
        </p:txBody>
      </p:sp>
    </p:spTree>
    <p:extLst>
      <p:ext uri="{BB962C8B-B14F-4D97-AF65-F5344CB8AC3E}">
        <p14:creationId xmlns:p14="http://schemas.microsoft.com/office/powerpoint/2010/main" val="9180401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80</a:t>
            </a:fld>
            <a:endParaRPr lang="en-US" dirty="0"/>
          </a:p>
        </p:txBody>
      </p:sp>
    </p:spTree>
    <p:extLst>
      <p:ext uri="{BB962C8B-B14F-4D97-AF65-F5344CB8AC3E}">
        <p14:creationId xmlns:p14="http://schemas.microsoft.com/office/powerpoint/2010/main" val="3510729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a:t>
            </a:fld>
            <a:endParaRPr lang="en-US" dirty="0"/>
          </a:p>
        </p:txBody>
      </p:sp>
    </p:spTree>
    <p:extLst>
      <p:ext uri="{BB962C8B-B14F-4D97-AF65-F5344CB8AC3E}">
        <p14:creationId xmlns:p14="http://schemas.microsoft.com/office/powerpoint/2010/main" val="40538132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81</a:t>
            </a:fld>
            <a:endParaRPr lang="en-US" dirty="0"/>
          </a:p>
        </p:txBody>
      </p:sp>
    </p:spTree>
    <p:extLst>
      <p:ext uri="{BB962C8B-B14F-4D97-AF65-F5344CB8AC3E}">
        <p14:creationId xmlns:p14="http://schemas.microsoft.com/office/powerpoint/2010/main" val="12673639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82</a:t>
            </a:fld>
            <a:endParaRPr lang="en-US" dirty="0"/>
          </a:p>
        </p:txBody>
      </p:sp>
    </p:spTree>
    <p:extLst>
      <p:ext uri="{BB962C8B-B14F-4D97-AF65-F5344CB8AC3E}">
        <p14:creationId xmlns:p14="http://schemas.microsoft.com/office/powerpoint/2010/main" val="37916679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83</a:t>
            </a:fld>
            <a:endParaRPr lang="en-US" dirty="0"/>
          </a:p>
        </p:txBody>
      </p:sp>
    </p:spTree>
    <p:extLst>
      <p:ext uri="{BB962C8B-B14F-4D97-AF65-F5344CB8AC3E}">
        <p14:creationId xmlns:p14="http://schemas.microsoft.com/office/powerpoint/2010/main" val="2288607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84</a:t>
            </a:fld>
            <a:endParaRPr lang="en-US" dirty="0"/>
          </a:p>
        </p:txBody>
      </p:sp>
    </p:spTree>
    <p:extLst>
      <p:ext uri="{BB962C8B-B14F-4D97-AF65-F5344CB8AC3E}">
        <p14:creationId xmlns:p14="http://schemas.microsoft.com/office/powerpoint/2010/main" val="35459930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85</a:t>
            </a:fld>
            <a:endParaRPr lang="en-US" dirty="0"/>
          </a:p>
        </p:txBody>
      </p:sp>
    </p:spTree>
    <p:extLst>
      <p:ext uri="{BB962C8B-B14F-4D97-AF65-F5344CB8AC3E}">
        <p14:creationId xmlns:p14="http://schemas.microsoft.com/office/powerpoint/2010/main" val="2379406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86</a:t>
            </a:fld>
            <a:endParaRPr lang="en-US" dirty="0"/>
          </a:p>
        </p:txBody>
      </p:sp>
    </p:spTree>
    <p:extLst>
      <p:ext uri="{BB962C8B-B14F-4D97-AF65-F5344CB8AC3E}">
        <p14:creationId xmlns:p14="http://schemas.microsoft.com/office/powerpoint/2010/main" val="27436307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87</a:t>
            </a:fld>
            <a:endParaRPr lang="en-US" dirty="0"/>
          </a:p>
        </p:txBody>
      </p:sp>
    </p:spTree>
    <p:extLst>
      <p:ext uri="{BB962C8B-B14F-4D97-AF65-F5344CB8AC3E}">
        <p14:creationId xmlns:p14="http://schemas.microsoft.com/office/powerpoint/2010/main" val="34168053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88</a:t>
            </a:fld>
            <a:endParaRPr lang="en-US" dirty="0"/>
          </a:p>
        </p:txBody>
      </p:sp>
    </p:spTree>
    <p:extLst>
      <p:ext uri="{BB962C8B-B14F-4D97-AF65-F5344CB8AC3E}">
        <p14:creationId xmlns:p14="http://schemas.microsoft.com/office/powerpoint/2010/main" val="18637401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89</a:t>
            </a:fld>
            <a:endParaRPr lang="en-US" dirty="0"/>
          </a:p>
        </p:txBody>
      </p:sp>
    </p:spTree>
    <p:extLst>
      <p:ext uri="{BB962C8B-B14F-4D97-AF65-F5344CB8AC3E}">
        <p14:creationId xmlns:p14="http://schemas.microsoft.com/office/powerpoint/2010/main" val="18813460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90</a:t>
            </a:fld>
            <a:endParaRPr lang="en-US" dirty="0"/>
          </a:p>
        </p:txBody>
      </p:sp>
    </p:spTree>
    <p:extLst>
      <p:ext uri="{BB962C8B-B14F-4D97-AF65-F5344CB8AC3E}">
        <p14:creationId xmlns:p14="http://schemas.microsoft.com/office/powerpoint/2010/main" val="311031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a:t>
            </a:fld>
            <a:endParaRPr lang="en-US" dirty="0"/>
          </a:p>
        </p:txBody>
      </p:sp>
    </p:spTree>
    <p:extLst>
      <p:ext uri="{BB962C8B-B14F-4D97-AF65-F5344CB8AC3E}">
        <p14:creationId xmlns:p14="http://schemas.microsoft.com/office/powerpoint/2010/main" val="1713737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91</a:t>
            </a:fld>
            <a:endParaRPr lang="en-US" dirty="0"/>
          </a:p>
        </p:txBody>
      </p:sp>
    </p:spTree>
    <p:extLst>
      <p:ext uri="{BB962C8B-B14F-4D97-AF65-F5344CB8AC3E}">
        <p14:creationId xmlns:p14="http://schemas.microsoft.com/office/powerpoint/2010/main" val="23584718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92</a:t>
            </a:fld>
            <a:endParaRPr lang="en-US" dirty="0"/>
          </a:p>
        </p:txBody>
      </p:sp>
    </p:spTree>
    <p:extLst>
      <p:ext uri="{BB962C8B-B14F-4D97-AF65-F5344CB8AC3E}">
        <p14:creationId xmlns:p14="http://schemas.microsoft.com/office/powerpoint/2010/main" val="35874328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93</a:t>
            </a:fld>
            <a:endParaRPr lang="en-US" dirty="0"/>
          </a:p>
        </p:txBody>
      </p:sp>
    </p:spTree>
    <p:extLst>
      <p:ext uri="{BB962C8B-B14F-4D97-AF65-F5344CB8AC3E}">
        <p14:creationId xmlns:p14="http://schemas.microsoft.com/office/powerpoint/2010/main" val="936532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94</a:t>
            </a:fld>
            <a:endParaRPr lang="en-US" dirty="0"/>
          </a:p>
        </p:txBody>
      </p:sp>
    </p:spTree>
    <p:extLst>
      <p:ext uri="{BB962C8B-B14F-4D97-AF65-F5344CB8AC3E}">
        <p14:creationId xmlns:p14="http://schemas.microsoft.com/office/powerpoint/2010/main" val="20461910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95</a:t>
            </a:fld>
            <a:endParaRPr lang="en-US" dirty="0"/>
          </a:p>
        </p:txBody>
      </p:sp>
    </p:spTree>
    <p:extLst>
      <p:ext uri="{BB962C8B-B14F-4D97-AF65-F5344CB8AC3E}">
        <p14:creationId xmlns:p14="http://schemas.microsoft.com/office/powerpoint/2010/main" val="4514344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96</a:t>
            </a:fld>
            <a:endParaRPr lang="en-US" dirty="0"/>
          </a:p>
        </p:txBody>
      </p:sp>
    </p:spTree>
    <p:extLst>
      <p:ext uri="{BB962C8B-B14F-4D97-AF65-F5344CB8AC3E}">
        <p14:creationId xmlns:p14="http://schemas.microsoft.com/office/powerpoint/2010/main" val="25211035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97</a:t>
            </a:fld>
            <a:endParaRPr lang="en-US" dirty="0"/>
          </a:p>
        </p:txBody>
      </p:sp>
    </p:spTree>
    <p:extLst>
      <p:ext uri="{BB962C8B-B14F-4D97-AF65-F5344CB8AC3E}">
        <p14:creationId xmlns:p14="http://schemas.microsoft.com/office/powerpoint/2010/main" val="25267388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98</a:t>
            </a:fld>
            <a:endParaRPr lang="en-US" dirty="0"/>
          </a:p>
        </p:txBody>
      </p:sp>
    </p:spTree>
    <p:extLst>
      <p:ext uri="{BB962C8B-B14F-4D97-AF65-F5344CB8AC3E}">
        <p14:creationId xmlns:p14="http://schemas.microsoft.com/office/powerpoint/2010/main" val="7530577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99</a:t>
            </a:fld>
            <a:endParaRPr lang="en-US" dirty="0"/>
          </a:p>
        </p:txBody>
      </p:sp>
    </p:spTree>
    <p:extLst>
      <p:ext uri="{BB962C8B-B14F-4D97-AF65-F5344CB8AC3E}">
        <p14:creationId xmlns:p14="http://schemas.microsoft.com/office/powerpoint/2010/main" val="8359749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100</a:t>
            </a:fld>
            <a:endParaRPr lang="en-US" dirty="0"/>
          </a:p>
        </p:txBody>
      </p:sp>
    </p:spTree>
    <p:extLst>
      <p:ext uri="{BB962C8B-B14F-4D97-AF65-F5344CB8AC3E}">
        <p14:creationId xmlns:p14="http://schemas.microsoft.com/office/powerpoint/2010/main" val="318138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153639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38896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78739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style>
          <a:lnRef idx="1">
            <a:schemeClr val="accent1"/>
          </a:lnRef>
          <a:fillRef idx="3">
            <a:schemeClr val="accent1"/>
          </a:fillRef>
          <a:effectRef idx="2">
            <a:schemeClr val="accent1"/>
          </a:effectRef>
          <a:fontRef idx="none"/>
        </p:style>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457200" y="1066800"/>
            <a:ext cx="8229600" cy="5318760"/>
          </a:xfrm>
          <a:prstGeom prst="rect">
            <a:avLst/>
          </a:prstGeom>
        </p:spPr>
        <p:txBody>
          <a:bodyPr>
            <a:normAutofit/>
          </a:bodyPr>
          <a:lstStyle>
            <a:lvl1pP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695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884906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184C79-0336-DE48-95F9-F0713A23CB62}"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215737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184C79-0336-DE48-95F9-F0713A23CB62}"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312448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184C79-0336-DE48-95F9-F0713A23CB62}" type="datetimeFigureOut">
              <a:rPr lang="en-US" smtClean="0"/>
              <a:t>4/4/23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57882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184C79-0336-DE48-95F9-F0713A23CB62}" type="datetimeFigureOut">
              <a:rPr lang="en-US" smtClean="0"/>
              <a:t>4/4/23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3271084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84C79-0336-DE48-95F9-F0713A23CB62}" type="datetimeFigureOut">
              <a:rPr lang="en-US" smtClean="0"/>
              <a:t>4/4/23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64525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184C79-0336-DE48-95F9-F0713A23CB62}"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426573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184C79-0336-DE48-95F9-F0713A23CB62}"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928135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84C79-0336-DE48-95F9-F0713A23CB62}" type="datetimeFigureOut">
              <a:rPr lang="en-US" smtClean="0"/>
              <a:t>4/4/23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C5CCD-C43C-7D42-B8F2-F654A1A09D9E}" type="slidenum">
              <a:rPr lang="en-US" smtClean="0"/>
              <a:t>‹#›</a:t>
            </a:fld>
            <a:endParaRPr lang="en-US"/>
          </a:p>
        </p:txBody>
      </p:sp>
    </p:spTree>
    <p:extLst>
      <p:ext uri="{BB962C8B-B14F-4D97-AF65-F5344CB8AC3E}">
        <p14:creationId xmlns:p14="http://schemas.microsoft.com/office/powerpoint/2010/main" val="2426045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tags" Target="../tags/tag22.xml"/><Relationship Id="rId7" Type="http://schemas.openxmlformats.org/officeDocument/2006/relationships/image" Target="../media/image10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03.jpeg"/><Relationship Id="rId5" Type="http://schemas.openxmlformats.org/officeDocument/2006/relationships/notesSlide" Target="../notesSlides/notesSlide108.xml"/><Relationship Id="rId4" Type="http://schemas.openxmlformats.org/officeDocument/2006/relationships/slideLayout" Target="../slideLayouts/slideLayout12.xml"/><Relationship Id="rId9"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103.jpeg"/><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7.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15.xml"/><Relationship Id="rId4" Type="http://schemas.openxmlformats.org/officeDocument/2006/relationships/slideLayout" Target="../slideLayouts/slideLayout12.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notesSlide" Target="../notesSlides/notesSlide17.xml"/><Relationship Id="rId4" Type="http://schemas.openxmlformats.org/officeDocument/2006/relationships/slideLayout" Target="../slideLayouts/slideLayout12.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29.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6.xml"/><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91.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00.emf"/></Relationships>
</file>

<file path=ppt/slides/_rels/slide9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5">
            <a:extLst>
              <a:ext uri="{FF2B5EF4-FFF2-40B4-BE49-F238E27FC236}">
                <a16:creationId xmlns:a16="http://schemas.microsoft.com/office/drawing/2014/main" id="{C09DF6D9-FD9F-E290-B3B9-291C92CE97F4}"/>
              </a:ext>
            </a:extLst>
          </p:cNvPr>
          <p:cNvSpPr txBox="1">
            <a:spLocks noChangeArrowheads="1"/>
          </p:cNvSpPr>
          <p:nvPr/>
        </p:nvSpPr>
        <p:spPr bwMode="auto">
          <a:xfrm>
            <a:off x="2430736" y="1981200"/>
            <a:ext cx="4834978"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b="1" dirty="0">
                <a:solidFill>
                  <a:schemeClr val="accent6"/>
                </a:solidFill>
                <a:cs typeface="Arial" panose="020B0604020202020204" pitchFamily="34" charset="0"/>
              </a:rPr>
              <a:t>Lecture 8:</a:t>
            </a:r>
          </a:p>
          <a:p>
            <a:pPr algn="ctr" eaLnBrk="1" hangingPunct="1">
              <a:buClrTx/>
              <a:buSzTx/>
              <a:buFont typeface="Wingdings" panose="05000000000000000000" pitchFamily="2" charset="2"/>
              <a:buNone/>
            </a:pPr>
            <a:endParaRPr lang="en-US" altLang="en-US" b="1" dirty="0">
              <a:solidFill>
                <a:schemeClr val="accent6"/>
              </a:solidFill>
              <a:cs typeface="Arial" panose="020B0604020202020204" pitchFamily="34" charset="0"/>
            </a:endParaRPr>
          </a:p>
          <a:p>
            <a:pPr algn="ctr" eaLnBrk="1" hangingPunct="1">
              <a:buClrTx/>
              <a:buSzTx/>
              <a:buFont typeface="Wingdings" panose="05000000000000000000" pitchFamily="2" charset="2"/>
              <a:buNone/>
            </a:pPr>
            <a:r>
              <a:rPr lang="en-US" altLang="en-US" b="1" dirty="0">
                <a:solidFill>
                  <a:schemeClr val="accent6"/>
                </a:solidFill>
                <a:cs typeface="Arial" panose="020B0604020202020204" pitchFamily="34" charset="0"/>
              </a:rPr>
              <a:t>Network Data Mining Essentials</a:t>
            </a:r>
          </a:p>
        </p:txBody>
      </p:sp>
      <p:sp>
        <p:nvSpPr>
          <p:cNvPr id="16" name="Text Box 96">
            <a:extLst>
              <a:ext uri="{FF2B5EF4-FFF2-40B4-BE49-F238E27FC236}">
                <a16:creationId xmlns:a16="http://schemas.microsoft.com/office/drawing/2014/main" id="{CCF7A34F-D611-1D11-9463-1BBBE261712F}"/>
              </a:ext>
            </a:extLst>
          </p:cNvPr>
          <p:cNvSpPr txBox="1">
            <a:spLocks noChangeArrowheads="1"/>
          </p:cNvSpPr>
          <p:nvPr/>
        </p:nvSpPr>
        <p:spPr bwMode="auto">
          <a:xfrm>
            <a:off x="2825750" y="41513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2000">
                <a:cs typeface="Arial" panose="020B0604020202020204" pitchFamily="34" charset="0"/>
              </a:rPr>
              <a:t>CS 765: Complex Networks</a:t>
            </a:r>
          </a:p>
          <a:p>
            <a:pPr algn="ctr" eaLnBrk="1" hangingPunct="1">
              <a:buClrTx/>
              <a:buSzTx/>
              <a:buFont typeface="Wingdings" panose="05000000000000000000" pitchFamily="2" charset="2"/>
              <a:buNone/>
            </a:pPr>
            <a:endParaRPr lang="en-US" altLang="en-US" sz="1800">
              <a:cs typeface="Arial" panose="020B0604020202020204" pitchFamily="34" charset="0"/>
            </a:endParaRPr>
          </a:p>
        </p:txBody>
      </p:sp>
      <p:sp>
        <p:nvSpPr>
          <p:cNvPr id="17" name="Rectangle 7" descr="Orange bar">
            <a:extLst>
              <a:ext uri="{FF2B5EF4-FFF2-40B4-BE49-F238E27FC236}">
                <a16:creationId xmlns:a16="http://schemas.microsoft.com/office/drawing/2014/main" id="{8E61DFBB-D134-4769-C1CC-D5D179346D72}"/>
              </a:ext>
            </a:extLst>
          </p:cNvPr>
          <p:cNvSpPr>
            <a:spLocks noChangeArrowheads="1"/>
          </p:cNvSpPr>
          <p:nvPr/>
        </p:nvSpPr>
        <p:spPr bwMode="auto">
          <a:xfrm>
            <a:off x="1914525" y="3429000"/>
            <a:ext cx="5314950" cy="188913"/>
          </a:xfrm>
          <a:prstGeom prst="rect">
            <a:avLst/>
          </a:prstGeom>
          <a:solidFill>
            <a:schemeClr val="accent6"/>
          </a:solidFill>
          <a:ln>
            <a:solidFill>
              <a:schemeClr val="accent6"/>
            </a:solidFill>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cs typeface="Arial" panose="020B0604020202020204" pitchFamily="34" charset="0"/>
            </a:endParaRPr>
          </a:p>
        </p:txBody>
      </p:sp>
      <p:sp>
        <p:nvSpPr>
          <p:cNvPr id="2" name="Text Box 96">
            <a:extLst>
              <a:ext uri="{FF2B5EF4-FFF2-40B4-BE49-F238E27FC236}">
                <a16:creationId xmlns:a16="http://schemas.microsoft.com/office/drawing/2014/main" id="{913CA9E1-A67E-7DB1-6BC2-501CC0F9A56C}"/>
              </a:ext>
            </a:extLst>
          </p:cNvPr>
          <p:cNvSpPr txBox="1">
            <a:spLocks noChangeArrowheads="1"/>
          </p:cNvSpPr>
          <p:nvPr/>
        </p:nvSpPr>
        <p:spPr bwMode="auto">
          <a:xfrm>
            <a:off x="-38100" y="4724400"/>
            <a:ext cx="91440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9pPr>
          </a:lstStyle>
          <a:p>
            <a:pPr algn="ctr" eaLnBrk="1" hangingPunct="1">
              <a:buClrTx/>
              <a:buSzTx/>
              <a:buFont typeface="Wingdings" pitchFamily="2" charset="2"/>
              <a:buNone/>
            </a:pPr>
            <a:r>
              <a:rPr lang="en-US" altLang="en-US" sz="1800" dirty="0">
                <a:cs typeface="Arial" panose="020B0604020202020204" pitchFamily="34" charset="0"/>
              </a:rPr>
              <a:t>Slides are adapted from</a:t>
            </a:r>
          </a:p>
          <a:p>
            <a:pPr algn="ctr" eaLnBrk="1" hangingPunct="1">
              <a:buClrTx/>
              <a:buSzTx/>
              <a:buFont typeface="Wingdings" pitchFamily="2" charset="2"/>
              <a:buNone/>
            </a:pPr>
            <a:r>
              <a:rPr lang="en-US" altLang="en-US" sz="1800" dirty="0">
                <a:cs typeface="Arial" panose="020B0604020202020204" pitchFamily="34" charset="0"/>
              </a:rPr>
              <a:t>R. </a:t>
            </a:r>
            <a:r>
              <a:rPr lang="en-US" altLang="en-US" sz="1800" dirty="0" err="1">
                <a:cs typeface="Arial" panose="020B0604020202020204" pitchFamily="34" charset="0"/>
              </a:rPr>
              <a:t>Zafarani</a:t>
            </a:r>
            <a:r>
              <a:rPr lang="en-US" altLang="en-US" sz="1800" dirty="0">
                <a:cs typeface="Arial" panose="020B0604020202020204" pitchFamily="34" charset="0"/>
              </a:rPr>
              <a:t>, M. A. Abbasi, and H. Liu, Social Networks Mining: An Introduction, Cambridge University Press, 2014, and</a:t>
            </a:r>
          </a:p>
          <a:p>
            <a:pPr algn="ctr" eaLnBrk="1" hangingPunct="1">
              <a:buClrTx/>
              <a:buSzTx/>
              <a:buFont typeface="Wingdings" pitchFamily="2" charset="2"/>
              <a:buNone/>
            </a:pPr>
            <a:r>
              <a:rPr lang="en-US" altLang="en-US" sz="1800" dirty="0">
                <a:cs typeface="Arial" panose="020B0604020202020204" pitchFamily="34" charset="0"/>
              </a:rPr>
              <a:t>Prof. Ehud </a:t>
            </a:r>
            <a:r>
              <a:rPr lang="en-US" altLang="en-US" sz="1800" dirty="0" err="1">
                <a:cs typeface="Arial" panose="020B0604020202020204" pitchFamily="34" charset="0"/>
              </a:rPr>
              <a:t>Gudes</a:t>
            </a:r>
            <a:r>
              <a:rPr lang="en-US" altLang="en-US" sz="1800" dirty="0">
                <a:cs typeface="Arial" panose="020B0604020202020204" pitchFamily="34" charset="0"/>
              </a:rPr>
              <a:t> Department of Computer Science Ben-Gurion University, Israel</a:t>
            </a:r>
          </a:p>
        </p:txBody>
      </p:sp>
    </p:spTree>
    <p:extLst>
      <p:ext uri="{BB962C8B-B14F-4D97-AF65-F5344CB8AC3E}">
        <p14:creationId xmlns:p14="http://schemas.microsoft.com/office/powerpoint/2010/main" val="2483152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Instances</a:t>
            </a:r>
          </a:p>
        </p:txBody>
      </p:sp>
      <p:pic>
        <p:nvPicPr>
          <p:cNvPr id="6" name="Picture 5">
            <a:extLst>
              <a:ext uri="{FF2B5EF4-FFF2-40B4-BE49-F238E27FC236}">
                <a16:creationId xmlns:a16="http://schemas.microsoft.com/office/drawing/2014/main" id="{167B24CD-549D-6E54-0340-619706E28343}"/>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794940" y="5199837"/>
            <a:ext cx="7062857" cy="952381"/>
          </a:xfrm>
          <a:prstGeom prst="rect">
            <a:avLst/>
          </a:prstGeom>
        </p:spPr>
      </p:pic>
      <p:sp>
        <p:nvSpPr>
          <p:cNvPr id="7" name="Content Placeholder 2">
            <a:extLst>
              <a:ext uri="{FF2B5EF4-FFF2-40B4-BE49-F238E27FC236}">
                <a16:creationId xmlns:a16="http://schemas.microsoft.com/office/drawing/2014/main" id="{A0D33F0E-CA8A-327A-0F96-111DDE92E29C}"/>
              </a:ext>
            </a:extLst>
          </p:cNvPr>
          <p:cNvSpPr>
            <a:spLocks noGrp="1"/>
          </p:cNvSpPr>
          <p:nvPr>
            <p:ph idx="1"/>
          </p:nvPr>
        </p:nvSpPr>
        <p:spPr>
          <a:xfrm>
            <a:off x="457200" y="1066799"/>
            <a:ext cx="8686800" cy="4267549"/>
          </a:xfrm>
        </p:spPr>
        <p:txBody>
          <a:bodyPr>
            <a:normAutofit/>
          </a:bodyPr>
          <a:lstStyle/>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Data is in a tabular format (a set of </a:t>
            </a:r>
            <a:r>
              <a:rPr lang="en-US" sz="2000" b="1" dirty="0">
                <a:latin typeface="Arial" panose="020B0604020202020204" pitchFamily="34" charset="0"/>
                <a:cs typeface="Arial" panose="020B0604020202020204" pitchFamily="34" charset="0"/>
              </a:rPr>
              <a:t>instances</a:t>
            </a:r>
            <a:r>
              <a:rPr lang="en-US" sz="2000" dirty="0">
                <a:latin typeface="Arial" panose="020B0604020202020204" pitchFamily="34" charset="0"/>
                <a:cs typeface="Arial" panose="020B0604020202020204" pitchFamily="34" charset="0"/>
              </a:rPr>
              <a:t>)</a:t>
            </a:r>
          </a:p>
          <a:p>
            <a:pPr lvl="2">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Each instance is a collection of properties and features related to an object or person</a:t>
            </a:r>
          </a:p>
          <a:p>
            <a:pPr lvl="1"/>
            <a:r>
              <a:rPr lang="en-US" sz="2000" dirty="0">
                <a:latin typeface="Arial" panose="020B0604020202020204" pitchFamily="34" charset="0"/>
                <a:cs typeface="Arial" panose="020B0604020202020204" pitchFamily="34" charset="0"/>
              </a:rPr>
              <a:t>A patient’s medical record</a:t>
            </a:r>
          </a:p>
          <a:p>
            <a:pPr lvl="1"/>
            <a:r>
              <a:rPr lang="en-US" sz="2000" dirty="0">
                <a:latin typeface="Arial" panose="020B0604020202020204" pitchFamily="34" charset="0"/>
                <a:cs typeface="Arial" panose="020B0604020202020204" pitchFamily="34" charset="0"/>
              </a:rPr>
              <a:t>A user’s profile</a:t>
            </a:r>
          </a:p>
          <a:p>
            <a:pPr lvl="1"/>
            <a:r>
              <a:rPr lang="en-US" sz="2000" dirty="0">
                <a:latin typeface="Arial" panose="020B0604020202020204" pitchFamily="34" charset="0"/>
                <a:cs typeface="Arial" panose="020B0604020202020204" pitchFamily="34" charset="0"/>
              </a:rPr>
              <a:t>A gene’s information</a:t>
            </a:r>
          </a:p>
          <a:p>
            <a:pPr lvl="2">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Instances are also called </a:t>
            </a:r>
            <a:r>
              <a:rPr lang="en-US" sz="2000" i="1" dirty="0">
                <a:latin typeface="Arial" panose="020B0604020202020204" pitchFamily="34" charset="0"/>
                <a:cs typeface="Arial" panose="020B0604020202020204" pitchFamily="34" charset="0"/>
              </a:rPr>
              <a:t>points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data points</a:t>
            </a:r>
            <a:r>
              <a:rPr lang="en-US" sz="2000" dirty="0">
                <a:latin typeface="Arial" panose="020B0604020202020204" pitchFamily="34" charset="0"/>
                <a:cs typeface="Arial" panose="020B0604020202020204" pitchFamily="34" charset="0"/>
              </a:rPr>
              <a:t>, or </a:t>
            </a:r>
            <a:r>
              <a:rPr lang="en-US" sz="2000" i="1" dirty="0">
                <a:latin typeface="Arial" panose="020B0604020202020204" pitchFamily="34" charset="0"/>
                <a:cs typeface="Arial" panose="020B0604020202020204" pitchFamily="34" charset="0"/>
              </a:rPr>
              <a:t>observations</a:t>
            </a:r>
          </a:p>
          <a:p>
            <a:pPr marL="457200" lvl="1" indent="0">
              <a:buNone/>
            </a:pPr>
            <a:r>
              <a:rPr lang="en-US" sz="2000" dirty="0">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1B63BE3E-E24B-91BD-AC8D-06F16DCB9A6F}"/>
              </a:ext>
            </a:extLst>
          </p:cNvPr>
          <p:cNvSpPr/>
          <p:nvPr/>
        </p:nvSpPr>
        <p:spPr>
          <a:xfrm>
            <a:off x="21503" y="5149682"/>
            <a:ext cx="1718740" cy="369332"/>
          </a:xfrm>
          <a:prstGeom prst="rect">
            <a:avLst/>
          </a:prstGeom>
        </p:spPr>
        <p:txBody>
          <a:bodyPr wrap="none">
            <a:spAutoFit/>
          </a:bodyPr>
          <a:lstStyle/>
          <a:p>
            <a:r>
              <a:rPr lang="en-US" dirty="0">
                <a:latin typeface="Open Sans" panose="020B0606030504020204" pitchFamily="34" charset="0"/>
              </a:rPr>
              <a:t>Data Instance:</a:t>
            </a:r>
          </a:p>
        </p:txBody>
      </p:sp>
      <p:sp>
        <p:nvSpPr>
          <p:cNvPr id="10" name="Rectangle 9">
            <a:extLst>
              <a:ext uri="{FF2B5EF4-FFF2-40B4-BE49-F238E27FC236}">
                <a16:creationId xmlns:a16="http://schemas.microsoft.com/office/drawing/2014/main" id="{EAD19C40-551D-48D3-A010-52D87A9804B3}"/>
              </a:ext>
            </a:extLst>
          </p:cNvPr>
          <p:cNvSpPr/>
          <p:nvPr/>
        </p:nvSpPr>
        <p:spPr>
          <a:xfrm>
            <a:off x="2767377" y="6222707"/>
            <a:ext cx="4814523" cy="369332"/>
          </a:xfrm>
          <a:prstGeom prst="rect">
            <a:avLst/>
          </a:prstGeom>
        </p:spPr>
        <p:txBody>
          <a:bodyPr wrap="none">
            <a:spAutoFit/>
          </a:bodyPr>
          <a:lstStyle/>
          <a:p>
            <a:r>
              <a:rPr lang="en-US" b="1" dirty="0">
                <a:solidFill>
                  <a:srgbClr val="FF0000"/>
                </a:solidFill>
                <a:latin typeface="Open Sans" panose="020B0606030504020204" pitchFamily="34" charset="0"/>
              </a:rPr>
              <a:t>Features  ( Attributes or measurements)</a:t>
            </a:r>
          </a:p>
        </p:txBody>
      </p:sp>
      <p:cxnSp>
        <p:nvCxnSpPr>
          <p:cNvPr id="11" name="Straight Arrow Connector 10">
            <a:extLst>
              <a:ext uri="{FF2B5EF4-FFF2-40B4-BE49-F238E27FC236}">
                <a16:creationId xmlns:a16="http://schemas.microsoft.com/office/drawing/2014/main" id="{01D4E3E6-7090-222D-302B-07CC13F8A8C4}"/>
              </a:ext>
            </a:extLst>
          </p:cNvPr>
          <p:cNvCxnSpPr/>
          <p:nvPr/>
        </p:nvCxnSpPr>
        <p:spPr>
          <a:xfrm flipH="1" flipV="1">
            <a:off x="3359150" y="5608552"/>
            <a:ext cx="1240886" cy="689924"/>
          </a:xfrm>
          <a:prstGeom prst="straightConnector1">
            <a:avLst/>
          </a:prstGeom>
          <a:ln w="38100">
            <a:solidFill>
              <a:srgbClr val="E2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F05FDA-4F16-438E-0074-856D83049ED8}"/>
              </a:ext>
            </a:extLst>
          </p:cNvPr>
          <p:cNvCxnSpPr/>
          <p:nvPr/>
        </p:nvCxnSpPr>
        <p:spPr>
          <a:xfrm flipH="1" flipV="1">
            <a:off x="2209109" y="5608552"/>
            <a:ext cx="2390926" cy="689924"/>
          </a:xfrm>
          <a:prstGeom prst="straightConnector1">
            <a:avLst/>
          </a:prstGeom>
          <a:ln w="38100">
            <a:solidFill>
              <a:srgbClr val="E2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D79564-EF05-6311-A750-9CEF449B9F6A}"/>
              </a:ext>
            </a:extLst>
          </p:cNvPr>
          <p:cNvCxnSpPr/>
          <p:nvPr/>
        </p:nvCxnSpPr>
        <p:spPr>
          <a:xfrm>
            <a:off x="4343400" y="4800600"/>
            <a:ext cx="381000" cy="1158835"/>
          </a:xfrm>
          <a:prstGeom prst="straightConnector1">
            <a:avLst/>
          </a:prstGeom>
          <a:ln w="38100">
            <a:solidFill>
              <a:srgbClr val="1923F3"/>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A09E66D-064F-C27A-DB4F-6719D7AA9D93}"/>
              </a:ext>
            </a:extLst>
          </p:cNvPr>
          <p:cNvCxnSpPr/>
          <p:nvPr/>
        </p:nvCxnSpPr>
        <p:spPr>
          <a:xfrm flipV="1">
            <a:off x="4600034" y="5586763"/>
            <a:ext cx="830142" cy="711712"/>
          </a:xfrm>
          <a:prstGeom prst="straightConnector1">
            <a:avLst/>
          </a:prstGeom>
          <a:ln w="38100">
            <a:solidFill>
              <a:srgbClr val="E2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2B5D578-37F5-E8B5-D89C-FB026B1D9F2C}"/>
              </a:ext>
            </a:extLst>
          </p:cNvPr>
          <p:cNvSpPr/>
          <p:nvPr/>
        </p:nvSpPr>
        <p:spPr>
          <a:xfrm>
            <a:off x="7575400" y="6212804"/>
            <a:ext cx="1454244" cy="369332"/>
          </a:xfrm>
          <a:prstGeom prst="rect">
            <a:avLst/>
          </a:prstGeom>
          <a:ln w="38100">
            <a:noFill/>
          </a:ln>
        </p:spPr>
        <p:txBody>
          <a:bodyPr wrap="none">
            <a:spAutoFit/>
          </a:bodyPr>
          <a:lstStyle/>
          <a:p>
            <a:r>
              <a:rPr lang="en-US" b="1" dirty="0">
                <a:latin typeface="Open Sans" panose="020B0606030504020204" pitchFamily="34" charset="0"/>
              </a:rPr>
              <a:t>Class Label</a:t>
            </a:r>
          </a:p>
        </p:txBody>
      </p:sp>
      <p:cxnSp>
        <p:nvCxnSpPr>
          <p:cNvPr id="16" name="Straight Arrow Connector 15">
            <a:extLst>
              <a:ext uri="{FF2B5EF4-FFF2-40B4-BE49-F238E27FC236}">
                <a16:creationId xmlns:a16="http://schemas.microsoft.com/office/drawing/2014/main" id="{4C2BA1F1-3817-42DB-E9B8-A88F4F42CAF8}"/>
              </a:ext>
            </a:extLst>
          </p:cNvPr>
          <p:cNvCxnSpPr>
            <a:stCxn id="15" idx="0"/>
          </p:cNvCxnSpPr>
          <p:nvPr/>
        </p:nvCxnSpPr>
        <p:spPr>
          <a:xfrm flipH="1" flipV="1">
            <a:off x="8006857" y="6048388"/>
            <a:ext cx="295665" cy="164416"/>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92F2DF1-6EAB-5BEA-2192-0B1324A5B2F5}"/>
              </a:ext>
            </a:extLst>
          </p:cNvPr>
          <p:cNvSpPr/>
          <p:nvPr/>
        </p:nvSpPr>
        <p:spPr>
          <a:xfrm>
            <a:off x="3714753" y="4449114"/>
            <a:ext cx="1780039" cy="369332"/>
          </a:xfrm>
          <a:prstGeom prst="rect">
            <a:avLst/>
          </a:prstGeom>
        </p:spPr>
        <p:txBody>
          <a:bodyPr wrap="none">
            <a:spAutoFit/>
          </a:bodyPr>
          <a:lstStyle/>
          <a:p>
            <a:r>
              <a:rPr lang="en-US" b="1" dirty="0">
                <a:solidFill>
                  <a:srgbClr val="1923F3"/>
                </a:solidFill>
                <a:latin typeface="Open Sans" panose="020B0606030504020204" pitchFamily="34" charset="0"/>
              </a:rPr>
              <a:t>Feature Value</a:t>
            </a:r>
          </a:p>
        </p:txBody>
      </p:sp>
      <p:sp>
        <p:nvSpPr>
          <p:cNvPr id="18" name="Rectangle 17">
            <a:extLst>
              <a:ext uri="{FF2B5EF4-FFF2-40B4-BE49-F238E27FC236}">
                <a16:creationId xmlns:a16="http://schemas.microsoft.com/office/drawing/2014/main" id="{49F46BFD-09F6-BA39-DB20-1C0779F02889}"/>
              </a:ext>
            </a:extLst>
          </p:cNvPr>
          <p:cNvSpPr/>
          <p:nvPr/>
        </p:nvSpPr>
        <p:spPr>
          <a:xfrm>
            <a:off x="6858000" y="4495800"/>
            <a:ext cx="1752403" cy="369332"/>
          </a:xfrm>
          <a:prstGeom prst="rect">
            <a:avLst/>
          </a:prstGeom>
        </p:spPr>
        <p:txBody>
          <a:bodyPr wrap="none">
            <a:spAutoFit/>
          </a:bodyPr>
          <a:lstStyle/>
          <a:p>
            <a:r>
              <a:rPr lang="en-US" dirty="0">
                <a:solidFill>
                  <a:srgbClr val="00B050"/>
                </a:solidFill>
                <a:latin typeface="Open Sans" panose="020B0606030504020204" pitchFamily="34" charset="0"/>
              </a:rPr>
              <a:t>Class Attribute</a:t>
            </a:r>
          </a:p>
        </p:txBody>
      </p:sp>
      <p:cxnSp>
        <p:nvCxnSpPr>
          <p:cNvPr id="19" name="Straight Arrow Connector 18">
            <a:extLst>
              <a:ext uri="{FF2B5EF4-FFF2-40B4-BE49-F238E27FC236}">
                <a16:creationId xmlns:a16="http://schemas.microsoft.com/office/drawing/2014/main" id="{F928DE9B-0D4C-63BF-1601-1883680EE4E6}"/>
              </a:ext>
            </a:extLst>
          </p:cNvPr>
          <p:cNvCxnSpPr/>
          <p:nvPr/>
        </p:nvCxnSpPr>
        <p:spPr>
          <a:xfrm>
            <a:off x="7315200" y="4800600"/>
            <a:ext cx="1031922" cy="805586"/>
          </a:xfrm>
          <a:prstGeom prst="straightConnector1">
            <a:avLst/>
          </a:prstGeom>
          <a:ln w="3810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D98DE7E-AD0E-7C96-B656-809C05F0C82E}"/>
              </a:ext>
            </a:extLst>
          </p:cNvPr>
          <p:cNvCxnSpPr/>
          <p:nvPr/>
        </p:nvCxnSpPr>
        <p:spPr>
          <a:xfrm flipV="1">
            <a:off x="4600034" y="5669053"/>
            <a:ext cx="2113683" cy="629423"/>
          </a:xfrm>
          <a:prstGeom prst="straightConnector1">
            <a:avLst/>
          </a:prstGeom>
          <a:ln w="38100">
            <a:solidFill>
              <a:srgbClr val="E2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5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7" grpId="0"/>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41E2B5-0DD3-F76E-2077-B8DF1BB771EC}"/>
              </a:ext>
            </a:extLst>
          </p:cNvPr>
          <p:cNvSpPr txBox="1"/>
          <p:nvPr/>
        </p:nvSpPr>
        <p:spPr>
          <a:xfrm>
            <a:off x="500063" y="1500188"/>
            <a:ext cx="840105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Step1: </a:t>
            </a:r>
            <a:r>
              <a:rPr lang="en-US" sz="2400" dirty="0">
                <a:latin typeface="Arial" panose="020B0604020202020204" pitchFamily="34" charset="0"/>
                <a:cs typeface="Arial" panose="020B0604020202020204" pitchFamily="34" charset="0"/>
              </a:rPr>
              <a:t>count the support of each item by scanning the database   and eliminate infrequent items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minsup</a:t>
            </a:r>
            <a:r>
              <a:rPr lang="en-US" sz="2400" dirty="0">
                <a:latin typeface="Arial" panose="020B0604020202020204" pitchFamily="34" charset="0"/>
                <a:cs typeface="Arial" panose="020B0604020202020204" pitchFamily="34" charset="0"/>
              </a:rPr>
              <a:t>=3)</a:t>
            </a:r>
          </a:p>
        </p:txBody>
      </p:sp>
      <p:graphicFrame>
        <p:nvGraphicFramePr>
          <p:cNvPr id="6" name="Table 6">
            <a:extLst>
              <a:ext uri="{FF2B5EF4-FFF2-40B4-BE49-F238E27FC236}">
                <a16:creationId xmlns:a16="http://schemas.microsoft.com/office/drawing/2014/main" id="{AF0CBCC8-008D-0222-021C-070FC200BA15}"/>
              </a:ext>
            </a:extLst>
          </p:cNvPr>
          <p:cNvGraphicFramePr>
            <a:graphicFrameLocks noGrp="1"/>
          </p:cNvGraphicFramePr>
          <p:nvPr>
            <p:extLst>
              <p:ext uri="{D42A27DB-BD31-4B8C-83A1-F6EECF244321}">
                <p14:modId xmlns:p14="http://schemas.microsoft.com/office/powerpoint/2010/main" val="3804527885"/>
              </p:ext>
            </p:extLst>
          </p:nvPr>
        </p:nvGraphicFramePr>
        <p:xfrm>
          <a:off x="752471" y="3507527"/>
          <a:ext cx="3619500" cy="158496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S3 = </a:t>
                      </a:r>
                    </a:p>
                  </a:txBody>
                  <a:tcPr/>
                </a:tc>
                <a:tc>
                  <a:txBody>
                    <a:bodyPr/>
                    <a:lstStyle/>
                    <a:p>
                      <a:r>
                        <a:rPr lang="en-US" sz="2000" dirty="0">
                          <a:latin typeface="Arial" panose="020B0604020202020204" pitchFamily="34" charset="0"/>
                          <a:cs typeface="Arial" panose="020B0604020202020204" pitchFamily="34" charset="0"/>
                        </a:rPr>
                        <a:t>&lt;{b}, {c}, {d}&gt;</a:t>
                      </a:r>
                    </a:p>
                  </a:txBody>
                  <a:tcPr/>
                </a:tc>
                <a:extLst>
                  <a:ext uri="{0D108BD9-81ED-4DB2-BD59-A6C34878D82A}">
                    <a16:rowId xmlns:a16="http://schemas.microsoft.com/office/drawing/2014/main" val="1722638638"/>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dirty="0">
                          <a:latin typeface="Arial" panose="020B0604020202020204" pitchFamily="34" charset="0"/>
                          <a:cs typeface="Arial" panose="020B0604020202020204" pitchFamily="34" charset="0"/>
                        </a:rPr>
                        <a:t>&lt;{b}, {a, b}, {c}&gt;</a:t>
                      </a:r>
                    </a:p>
                  </a:txBody>
                  <a:tcPr/>
                </a:tc>
                <a:extLst>
                  <a:ext uri="{0D108BD9-81ED-4DB2-BD59-A6C34878D82A}">
                    <a16:rowId xmlns:a16="http://schemas.microsoft.com/office/drawing/2014/main" val="1592909901"/>
                  </a:ext>
                </a:extLst>
              </a:tr>
            </a:tbl>
          </a:graphicData>
        </a:graphic>
      </p:graphicFrame>
      <p:sp>
        <p:nvSpPr>
          <p:cNvPr id="4" name="TextBox 3">
            <a:extLst>
              <a:ext uri="{FF2B5EF4-FFF2-40B4-BE49-F238E27FC236}">
                <a16:creationId xmlns:a16="http://schemas.microsoft.com/office/drawing/2014/main" id="{B509E094-B32C-A799-4C25-7C0E5F16B651}"/>
              </a:ext>
            </a:extLst>
          </p:cNvPr>
          <p:cNvSpPr txBox="1"/>
          <p:nvPr/>
        </p:nvSpPr>
        <p:spPr>
          <a:xfrm>
            <a:off x="4838700" y="3343189"/>
            <a:ext cx="3619500" cy="230832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Result:</a:t>
            </a:r>
          </a:p>
          <a:p>
            <a:r>
              <a:rPr lang="en-US" sz="2400" dirty="0">
                <a:latin typeface="Arial" panose="020B0604020202020204" pitchFamily="34" charset="0"/>
                <a:cs typeface="Arial" panose="020B0604020202020204" pitchFamily="34" charset="0"/>
              </a:rPr>
              <a:t>&lt;{a}&gt; support: 3</a:t>
            </a:r>
          </a:p>
          <a:p>
            <a:r>
              <a:rPr lang="en-US" sz="2400" dirty="0">
                <a:latin typeface="Arial" panose="020B0604020202020204" pitchFamily="34" charset="0"/>
                <a:cs typeface="Arial" panose="020B0604020202020204" pitchFamily="34" charset="0"/>
              </a:rPr>
              <a:t>&lt;{b}&gt; support: 4</a:t>
            </a:r>
          </a:p>
          <a:p>
            <a:r>
              <a:rPr lang="en-US" sz="2400" dirty="0">
                <a:latin typeface="Arial" panose="020B0604020202020204" pitchFamily="34" charset="0"/>
                <a:cs typeface="Arial" panose="020B0604020202020204" pitchFamily="34" charset="0"/>
              </a:rPr>
              <a:t>&lt;{c}&gt; support: 4</a:t>
            </a:r>
          </a:p>
          <a:p>
            <a:r>
              <a:rPr lang="en-US" sz="2400" strike="sngStrike" dirty="0">
                <a:latin typeface="Arial" panose="020B0604020202020204" pitchFamily="34" charset="0"/>
                <a:cs typeface="Arial" panose="020B0604020202020204" pitchFamily="34" charset="0"/>
              </a:rPr>
              <a:t>&lt;{d}&gt; support: 1</a:t>
            </a:r>
          </a:p>
          <a:p>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0A0D2C-9DBB-4E97-23BE-A3F37AA87509}"/>
              </a:ext>
            </a:extLst>
          </p:cNvPr>
          <p:cNvSpPr txBox="1"/>
          <p:nvPr/>
        </p:nvSpPr>
        <p:spPr>
          <a:xfrm>
            <a:off x="500063" y="5651513"/>
            <a:ext cx="84010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Then extend each item recursively</a:t>
            </a:r>
          </a:p>
          <a:p>
            <a:r>
              <a:rPr lang="en-US" sz="2400" dirty="0">
                <a:latin typeface="Arial" panose="020B0604020202020204" pitchFamily="34" charset="0"/>
                <a:cs typeface="Arial" panose="020B0604020202020204" pitchFamily="34" charset="0"/>
              </a:rPr>
              <a:t>Lets start with &lt;{a}&gt; (next slide)</a:t>
            </a:r>
          </a:p>
        </p:txBody>
      </p:sp>
    </p:spTree>
    <p:extLst>
      <p:ext uri="{BB962C8B-B14F-4D97-AF65-F5344CB8AC3E}">
        <p14:creationId xmlns:p14="http://schemas.microsoft.com/office/powerpoint/2010/main" val="12796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41E2B5-0DD3-F76E-2077-B8DF1BB771EC}"/>
              </a:ext>
            </a:extLst>
          </p:cNvPr>
          <p:cNvSpPr txBox="1"/>
          <p:nvPr/>
        </p:nvSpPr>
        <p:spPr>
          <a:xfrm>
            <a:off x="500063" y="1500188"/>
            <a:ext cx="8401050" cy="19389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Step2: </a:t>
            </a:r>
            <a:r>
              <a:rPr lang="en-US" sz="2400" dirty="0">
                <a:latin typeface="Arial" panose="020B0604020202020204" pitchFamily="34" charset="0"/>
                <a:cs typeface="Arial" panose="020B0604020202020204" pitchFamily="34" charset="0"/>
              </a:rPr>
              <a:t>Extend patterns with projection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minsup</a:t>
            </a:r>
            <a:r>
              <a:rPr lang="en-US" sz="2400" dirty="0">
                <a:latin typeface="Arial" panose="020B0604020202020204" pitchFamily="34" charset="0"/>
                <a:cs typeface="Arial" panose="020B0604020202020204" pitchFamily="34" charset="0"/>
              </a:rPr>
              <a:t>=3)</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Projection for &lt;{a}&gt;</a:t>
            </a:r>
          </a:p>
        </p:txBody>
      </p:sp>
      <p:graphicFrame>
        <p:nvGraphicFramePr>
          <p:cNvPr id="6" name="Table 6">
            <a:extLst>
              <a:ext uri="{FF2B5EF4-FFF2-40B4-BE49-F238E27FC236}">
                <a16:creationId xmlns:a16="http://schemas.microsoft.com/office/drawing/2014/main" id="{AF0CBCC8-008D-0222-021C-070FC200BA15}"/>
              </a:ext>
            </a:extLst>
          </p:cNvPr>
          <p:cNvGraphicFramePr>
            <a:graphicFrameLocks noGrp="1"/>
          </p:cNvGraphicFramePr>
          <p:nvPr>
            <p:extLst>
              <p:ext uri="{D42A27DB-BD31-4B8C-83A1-F6EECF244321}">
                <p14:modId xmlns:p14="http://schemas.microsoft.com/office/powerpoint/2010/main" val="501016608"/>
              </p:ext>
            </p:extLst>
          </p:nvPr>
        </p:nvGraphicFramePr>
        <p:xfrm>
          <a:off x="423855" y="3507524"/>
          <a:ext cx="3619500" cy="158496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S3 = </a:t>
                      </a:r>
                    </a:p>
                  </a:txBody>
                  <a:tcPr/>
                </a:tc>
                <a:tc>
                  <a:txBody>
                    <a:bodyPr/>
                    <a:lstStyle/>
                    <a:p>
                      <a:r>
                        <a:rPr lang="en-US" sz="2000" dirty="0">
                          <a:latin typeface="Arial" panose="020B0604020202020204" pitchFamily="34" charset="0"/>
                          <a:cs typeface="Arial" panose="020B0604020202020204" pitchFamily="34" charset="0"/>
                        </a:rPr>
                        <a:t>&lt;{b}, {c}, {d}&gt;</a:t>
                      </a:r>
                    </a:p>
                  </a:txBody>
                  <a:tcPr/>
                </a:tc>
                <a:extLst>
                  <a:ext uri="{0D108BD9-81ED-4DB2-BD59-A6C34878D82A}">
                    <a16:rowId xmlns:a16="http://schemas.microsoft.com/office/drawing/2014/main" val="1722638638"/>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dirty="0">
                          <a:latin typeface="Arial" panose="020B0604020202020204" pitchFamily="34" charset="0"/>
                          <a:cs typeface="Arial" panose="020B0604020202020204" pitchFamily="34" charset="0"/>
                        </a:rPr>
                        <a:t>&lt;{b}, {a, b}, {c}&gt;</a:t>
                      </a:r>
                    </a:p>
                  </a:txBody>
                  <a:tcPr/>
                </a:tc>
                <a:extLst>
                  <a:ext uri="{0D108BD9-81ED-4DB2-BD59-A6C34878D82A}">
                    <a16:rowId xmlns:a16="http://schemas.microsoft.com/office/drawing/2014/main" val="1592909901"/>
                  </a:ext>
                </a:extLst>
              </a:tr>
            </a:tbl>
          </a:graphicData>
        </a:graphic>
      </p:graphicFrame>
      <p:graphicFrame>
        <p:nvGraphicFramePr>
          <p:cNvPr id="7" name="Table 6">
            <a:extLst>
              <a:ext uri="{FF2B5EF4-FFF2-40B4-BE49-F238E27FC236}">
                <a16:creationId xmlns:a16="http://schemas.microsoft.com/office/drawing/2014/main" id="{338C0B8F-C9A7-A9B2-33D3-6C4ECA350D9E}"/>
              </a:ext>
            </a:extLst>
          </p:cNvPr>
          <p:cNvGraphicFramePr>
            <a:graphicFrameLocks noGrp="1"/>
          </p:cNvGraphicFramePr>
          <p:nvPr>
            <p:extLst>
              <p:ext uri="{D42A27DB-BD31-4B8C-83A1-F6EECF244321}">
                <p14:modId xmlns:p14="http://schemas.microsoft.com/office/powerpoint/2010/main" val="3638459922"/>
              </p:ext>
            </p:extLst>
          </p:nvPr>
        </p:nvGraphicFramePr>
        <p:xfrm>
          <a:off x="5133971" y="3507524"/>
          <a:ext cx="3619500" cy="158496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strike="sngStrike" dirty="0">
                          <a:latin typeface="Arial" panose="020B0604020202020204" pitchFamily="34" charset="0"/>
                          <a:cs typeface="Arial" panose="020B0604020202020204" pitchFamily="34" charset="0"/>
                        </a:rPr>
                        <a:t>&lt;{</a:t>
                      </a:r>
                      <a:r>
                        <a:rPr lang="en-US" sz="2000" strike="sngStrike" dirty="0" err="1">
                          <a:latin typeface="Arial" panose="020B0604020202020204" pitchFamily="34" charset="0"/>
                          <a:cs typeface="Arial" panose="020B0604020202020204" pitchFamily="34" charset="0"/>
                        </a:rPr>
                        <a:t>a</a:t>
                      </a:r>
                      <a:r>
                        <a:rPr lang="en-US" sz="2000" dirty="0" err="1">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strike="sngStrike" dirty="0">
                          <a:latin typeface="Arial" panose="020B0604020202020204" pitchFamily="34" charset="0"/>
                          <a:cs typeface="Arial" panose="020B0604020202020204" pitchFamily="34" charset="0"/>
                        </a:rPr>
                        <a:t>&lt;{</a:t>
                      </a:r>
                      <a:r>
                        <a:rPr lang="en-US" sz="2000" strike="sngStrike" dirty="0" err="1">
                          <a:latin typeface="Arial" panose="020B0604020202020204" pitchFamily="34" charset="0"/>
                          <a:cs typeface="Arial" panose="020B0604020202020204" pitchFamily="34" charset="0"/>
                        </a:rPr>
                        <a:t>a</a:t>
                      </a:r>
                      <a:r>
                        <a:rPr lang="en-US" sz="2000" dirty="0" err="1">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S3 = </a:t>
                      </a:r>
                    </a:p>
                  </a:txBody>
                  <a:tcPr/>
                </a:tc>
                <a:tc>
                  <a:txBody>
                    <a:bodyPr/>
                    <a:lstStyle/>
                    <a:p>
                      <a:r>
                        <a:rPr lang="en-US" sz="2000" strike="sngStrike" dirty="0">
                          <a:latin typeface="Arial" panose="020B0604020202020204" pitchFamily="34" charset="0"/>
                          <a:cs typeface="Arial" panose="020B0604020202020204" pitchFamily="34" charset="0"/>
                        </a:rPr>
                        <a:t>&lt;{b}, {c}, {d}&gt;</a:t>
                      </a:r>
                    </a:p>
                  </a:txBody>
                  <a:tcPr/>
                </a:tc>
                <a:extLst>
                  <a:ext uri="{0D108BD9-81ED-4DB2-BD59-A6C34878D82A}">
                    <a16:rowId xmlns:a16="http://schemas.microsoft.com/office/drawing/2014/main" val="1722638638"/>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strike="sngStrike" dirty="0">
                          <a:latin typeface="Arial" panose="020B0604020202020204" pitchFamily="34" charset="0"/>
                          <a:cs typeface="Arial" panose="020B0604020202020204" pitchFamily="34" charset="0"/>
                        </a:rPr>
                        <a:t>&lt;{b}, {a</a:t>
                      </a:r>
                      <a:r>
                        <a:rPr lang="en-US" sz="2000" dirty="0">
                          <a:latin typeface="Arial" panose="020B0604020202020204" pitchFamily="34" charset="0"/>
                          <a:cs typeface="Arial" panose="020B0604020202020204" pitchFamily="34" charset="0"/>
                        </a:rPr>
                        <a:t>, b}, {c}&gt;</a:t>
                      </a:r>
                    </a:p>
                  </a:txBody>
                  <a:tcPr/>
                </a:tc>
                <a:extLst>
                  <a:ext uri="{0D108BD9-81ED-4DB2-BD59-A6C34878D82A}">
                    <a16:rowId xmlns:a16="http://schemas.microsoft.com/office/drawing/2014/main" val="1592909901"/>
                  </a:ext>
                </a:extLst>
              </a:tr>
            </a:tbl>
          </a:graphicData>
        </a:graphic>
      </p:graphicFrame>
      <p:sp>
        <p:nvSpPr>
          <p:cNvPr id="8" name="Right Arrow 7">
            <a:extLst>
              <a:ext uri="{FF2B5EF4-FFF2-40B4-BE49-F238E27FC236}">
                <a16:creationId xmlns:a16="http://schemas.microsoft.com/office/drawing/2014/main" id="{02D854E8-17F5-8F4A-82C1-434BB4E0A750}"/>
              </a:ext>
            </a:extLst>
          </p:cNvPr>
          <p:cNvSpPr/>
          <p:nvPr/>
        </p:nvSpPr>
        <p:spPr>
          <a:xfrm>
            <a:off x="4400550" y="4101168"/>
            <a:ext cx="514350" cy="198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528B54-B30A-8B4B-3588-9EF319058548}"/>
              </a:ext>
            </a:extLst>
          </p:cNvPr>
          <p:cNvSpPr txBox="1"/>
          <p:nvPr/>
        </p:nvSpPr>
        <p:spPr>
          <a:xfrm>
            <a:off x="500063" y="5217980"/>
            <a:ext cx="8401050"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Projection: </a:t>
            </a:r>
            <a:r>
              <a:rPr lang="en-US" sz="2400" dirty="0">
                <a:latin typeface="Arial" panose="020B0604020202020204" pitchFamily="34" charset="0"/>
                <a:cs typeface="Arial" panose="020B0604020202020204" pitchFamily="34" charset="0"/>
              </a:rPr>
              <a:t>Keep sequences containing &lt;{a}&gt; and for these sequences delete the first occurrence of &lt;{a}&gt; and everything that appears before</a:t>
            </a:r>
          </a:p>
        </p:txBody>
      </p:sp>
    </p:spTree>
    <p:extLst>
      <p:ext uri="{BB962C8B-B14F-4D97-AF65-F5344CB8AC3E}">
        <p14:creationId xmlns:p14="http://schemas.microsoft.com/office/powerpoint/2010/main" val="41753139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41E2B5-0DD3-F76E-2077-B8DF1BB771EC}"/>
              </a:ext>
            </a:extLst>
          </p:cNvPr>
          <p:cNvSpPr txBox="1"/>
          <p:nvPr/>
        </p:nvSpPr>
        <p:spPr>
          <a:xfrm>
            <a:off x="500063" y="1500188"/>
            <a:ext cx="8401050" cy="19389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Step3: </a:t>
            </a:r>
            <a:r>
              <a:rPr lang="en-US" sz="2400" dirty="0">
                <a:latin typeface="Arial" panose="020B0604020202020204" pitchFamily="34" charset="0"/>
                <a:cs typeface="Arial" panose="020B0604020202020204" pitchFamily="34" charset="0"/>
              </a:rPr>
              <a:t>Count the support of each sequential pattern starting with &lt;{a}&gt;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minsup</a:t>
            </a:r>
            <a:r>
              <a:rPr lang="en-US" sz="2400" dirty="0">
                <a:latin typeface="Arial" panose="020B0604020202020204" pitchFamily="34" charset="0"/>
                <a:cs typeface="Arial" panose="020B0604020202020204" pitchFamily="34" charset="0"/>
              </a:rPr>
              <a:t>=3)</a:t>
            </a:r>
          </a:p>
          <a:p>
            <a:r>
              <a:rPr lang="en-US" sz="2400" dirty="0">
                <a:latin typeface="Arial" panose="020B0604020202020204" pitchFamily="34" charset="0"/>
                <a:cs typeface="Arial" panose="020B0604020202020204" pitchFamily="34" charset="0"/>
              </a:rPr>
              <a:t>										Projection for &lt;{a}&gt;</a:t>
            </a:r>
          </a:p>
        </p:txBody>
      </p:sp>
      <p:graphicFrame>
        <p:nvGraphicFramePr>
          <p:cNvPr id="6" name="Table 6">
            <a:extLst>
              <a:ext uri="{FF2B5EF4-FFF2-40B4-BE49-F238E27FC236}">
                <a16:creationId xmlns:a16="http://schemas.microsoft.com/office/drawing/2014/main" id="{AF0CBCC8-008D-0222-021C-070FC200BA15}"/>
              </a:ext>
            </a:extLst>
          </p:cNvPr>
          <p:cNvGraphicFramePr>
            <a:graphicFrameLocks noGrp="1"/>
          </p:cNvGraphicFramePr>
          <p:nvPr/>
        </p:nvGraphicFramePr>
        <p:xfrm>
          <a:off x="423855" y="3507524"/>
          <a:ext cx="3619500" cy="158496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S3 = </a:t>
                      </a:r>
                    </a:p>
                  </a:txBody>
                  <a:tcPr/>
                </a:tc>
                <a:tc>
                  <a:txBody>
                    <a:bodyPr/>
                    <a:lstStyle/>
                    <a:p>
                      <a:r>
                        <a:rPr lang="en-US" sz="2000" dirty="0">
                          <a:latin typeface="Arial" panose="020B0604020202020204" pitchFamily="34" charset="0"/>
                          <a:cs typeface="Arial" panose="020B0604020202020204" pitchFamily="34" charset="0"/>
                        </a:rPr>
                        <a:t>&lt;{b}, {c}, {d}&gt;</a:t>
                      </a:r>
                    </a:p>
                  </a:txBody>
                  <a:tcPr/>
                </a:tc>
                <a:extLst>
                  <a:ext uri="{0D108BD9-81ED-4DB2-BD59-A6C34878D82A}">
                    <a16:rowId xmlns:a16="http://schemas.microsoft.com/office/drawing/2014/main" val="1722638638"/>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dirty="0">
                          <a:latin typeface="Arial" panose="020B0604020202020204" pitchFamily="34" charset="0"/>
                          <a:cs typeface="Arial" panose="020B0604020202020204" pitchFamily="34" charset="0"/>
                        </a:rPr>
                        <a:t>&lt;{b}, {a, b}, {c}&gt;</a:t>
                      </a:r>
                    </a:p>
                  </a:txBody>
                  <a:tcPr/>
                </a:tc>
                <a:extLst>
                  <a:ext uri="{0D108BD9-81ED-4DB2-BD59-A6C34878D82A}">
                    <a16:rowId xmlns:a16="http://schemas.microsoft.com/office/drawing/2014/main" val="1592909901"/>
                  </a:ext>
                </a:extLst>
              </a:tr>
            </a:tbl>
          </a:graphicData>
        </a:graphic>
      </p:graphicFrame>
      <p:graphicFrame>
        <p:nvGraphicFramePr>
          <p:cNvPr id="7" name="Table 6">
            <a:extLst>
              <a:ext uri="{FF2B5EF4-FFF2-40B4-BE49-F238E27FC236}">
                <a16:creationId xmlns:a16="http://schemas.microsoft.com/office/drawing/2014/main" id="{338C0B8F-C9A7-A9B2-33D3-6C4ECA350D9E}"/>
              </a:ext>
            </a:extLst>
          </p:cNvPr>
          <p:cNvGraphicFramePr>
            <a:graphicFrameLocks noGrp="1"/>
          </p:cNvGraphicFramePr>
          <p:nvPr>
            <p:extLst>
              <p:ext uri="{D42A27DB-BD31-4B8C-83A1-F6EECF244321}">
                <p14:modId xmlns:p14="http://schemas.microsoft.com/office/powerpoint/2010/main" val="3706667477"/>
              </p:ext>
            </p:extLst>
          </p:nvPr>
        </p:nvGraphicFramePr>
        <p:xfrm>
          <a:off x="5133971" y="3507524"/>
          <a:ext cx="3619500" cy="118872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{c}&gt;</a:t>
                      </a:r>
                    </a:p>
                  </a:txBody>
                  <a:tcPr/>
                </a:tc>
                <a:extLst>
                  <a:ext uri="{0D108BD9-81ED-4DB2-BD59-A6C34878D82A}">
                    <a16:rowId xmlns:a16="http://schemas.microsoft.com/office/drawing/2014/main" val="1592909901"/>
                  </a:ext>
                </a:extLst>
              </a:tr>
            </a:tbl>
          </a:graphicData>
        </a:graphic>
      </p:graphicFrame>
      <p:sp>
        <p:nvSpPr>
          <p:cNvPr id="8" name="Right Arrow 7">
            <a:extLst>
              <a:ext uri="{FF2B5EF4-FFF2-40B4-BE49-F238E27FC236}">
                <a16:creationId xmlns:a16="http://schemas.microsoft.com/office/drawing/2014/main" id="{02D854E8-17F5-8F4A-82C1-434BB4E0A750}"/>
              </a:ext>
            </a:extLst>
          </p:cNvPr>
          <p:cNvSpPr/>
          <p:nvPr/>
        </p:nvSpPr>
        <p:spPr>
          <a:xfrm>
            <a:off x="4400550" y="4101168"/>
            <a:ext cx="514350" cy="198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EEA3FA6-08AE-4D75-FF59-6CB4D00E917D}"/>
              </a:ext>
            </a:extLst>
          </p:cNvPr>
          <p:cNvSpPr txBox="1"/>
          <p:nvPr/>
        </p:nvSpPr>
        <p:spPr>
          <a:xfrm>
            <a:off x="500063" y="5125052"/>
            <a:ext cx="8401050" cy="215443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Result: </a:t>
            </a:r>
          </a:p>
          <a:p>
            <a:r>
              <a:rPr lang="en-US" sz="2200" strike="sngStrike" dirty="0">
                <a:latin typeface="Arial" panose="020B0604020202020204" pitchFamily="34" charset="0"/>
                <a:cs typeface="Arial" panose="020B0604020202020204" pitchFamily="34" charset="0"/>
              </a:rPr>
              <a:t>&lt;{a}, {a}&gt; support: 1</a:t>
            </a:r>
          </a:p>
          <a:p>
            <a:r>
              <a:rPr lang="en-US" sz="2200" strike="sngStrike" dirty="0">
                <a:latin typeface="Arial" panose="020B0604020202020204" pitchFamily="34" charset="0"/>
                <a:cs typeface="Arial" panose="020B0604020202020204" pitchFamily="34" charset="0"/>
              </a:rPr>
              <a:t>&lt;{a}, {b}&gt; support: 1</a:t>
            </a:r>
          </a:p>
          <a:p>
            <a:r>
              <a:rPr lang="en-US" sz="2200" dirty="0">
                <a:latin typeface="Arial" panose="020B0604020202020204" pitchFamily="34" charset="0"/>
                <a:cs typeface="Arial" panose="020B0604020202020204" pitchFamily="34" charset="0"/>
              </a:rPr>
              <a:t>&lt;{a}, {c}&gt; support: 3</a:t>
            </a:r>
          </a:p>
          <a:p>
            <a:r>
              <a:rPr lang="en-US" sz="2200" dirty="0">
                <a:latin typeface="Arial" panose="020B0604020202020204" pitchFamily="34" charset="0"/>
                <a:cs typeface="Arial" panose="020B0604020202020204" pitchFamily="34" charset="0"/>
              </a:rPr>
              <a:t>&lt;{</a:t>
            </a:r>
            <a:r>
              <a:rPr lang="en-US" sz="2200" dirty="0" err="1">
                <a:latin typeface="Arial" panose="020B0604020202020204" pitchFamily="34" charset="0"/>
                <a:cs typeface="Arial" panose="020B0604020202020204" pitchFamily="34" charset="0"/>
              </a:rPr>
              <a:t>a,b</a:t>
            </a:r>
            <a:r>
              <a:rPr lang="en-US" sz="2200" dirty="0">
                <a:latin typeface="Arial" panose="020B0604020202020204" pitchFamily="34" charset="0"/>
                <a:cs typeface="Arial" panose="020B0604020202020204" pitchFamily="34" charset="0"/>
              </a:rPr>
              <a:t>}&gt; support: 3</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4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41E2B5-0DD3-F76E-2077-B8DF1BB771EC}"/>
              </a:ext>
            </a:extLst>
          </p:cNvPr>
          <p:cNvSpPr txBox="1"/>
          <p:nvPr/>
        </p:nvSpPr>
        <p:spPr>
          <a:xfrm>
            <a:off x="500063" y="1500188"/>
            <a:ext cx="840105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Step4: </a:t>
            </a:r>
            <a:r>
              <a:rPr lang="en-US" sz="2400" dirty="0">
                <a:latin typeface="Arial" panose="020B0604020202020204" pitchFamily="34" charset="0"/>
                <a:cs typeface="Arial" panose="020B0604020202020204" pitchFamily="34" charset="0"/>
              </a:rPr>
              <a:t>Keep extending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minsup</a:t>
            </a:r>
            <a:r>
              <a:rPr lang="en-US" sz="2400" dirty="0">
                <a:latin typeface="Arial" panose="020B0604020202020204" pitchFamily="34" charset="0"/>
                <a:cs typeface="Arial" panose="020B0604020202020204" pitchFamily="34" charset="0"/>
              </a:rPr>
              <a:t>=3)</a:t>
            </a:r>
          </a:p>
          <a:p>
            <a:r>
              <a:rPr lang="en-US" sz="2400" dirty="0">
                <a:latin typeface="Arial" panose="020B0604020202020204" pitchFamily="34" charset="0"/>
                <a:cs typeface="Arial" panose="020B0604020202020204" pitchFamily="34" charset="0"/>
              </a:rPr>
              <a:t>										</a:t>
            </a:r>
          </a:p>
        </p:txBody>
      </p:sp>
      <p:graphicFrame>
        <p:nvGraphicFramePr>
          <p:cNvPr id="7" name="Table 6">
            <a:extLst>
              <a:ext uri="{FF2B5EF4-FFF2-40B4-BE49-F238E27FC236}">
                <a16:creationId xmlns:a16="http://schemas.microsoft.com/office/drawing/2014/main" id="{338C0B8F-C9A7-A9B2-33D3-6C4ECA350D9E}"/>
              </a:ext>
            </a:extLst>
          </p:cNvPr>
          <p:cNvGraphicFramePr>
            <a:graphicFrameLocks noGrp="1"/>
          </p:cNvGraphicFramePr>
          <p:nvPr>
            <p:extLst>
              <p:ext uri="{D42A27DB-BD31-4B8C-83A1-F6EECF244321}">
                <p14:modId xmlns:p14="http://schemas.microsoft.com/office/powerpoint/2010/main" val="723422402"/>
              </p:ext>
            </p:extLst>
          </p:nvPr>
        </p:nvGraphicFramePr>
        <p:xfrm>
          <a:off x="500063" y="3422396"/>
          <a:ext cx="3619500" cy="118872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{c}&gt;</a:t>
                      </a:r>
                    </a:p>
                  </a:txBody>
                  <a:tcPr/>
                </a:tc>
                <a:extLst>
                  <a:ext uri="{0D108BD9-81ED-4DB2-BD59-A6C34878D82A}">
                    <a16:rowId xmlns:a16="http://schemas.microsoft.com/office/drawing/2014/main" val="1592909901"/>
                  </a:ext>
                </a:extLst>
              </a:tr>
            </a:tbl>
          </a:graphicData>
        </a:graphic>
      </p:graphicFrame>
      <p:sp>
        <p:nvSpPr>
          <p:cNvPr id="4" name="TextBox 3">
            <a:extLst>
              <a:ext uri="{FF2B5EF4-FFF2-40B4-BE49-F238E27FC236}">
                <a16:creationId xmlns:a16="http://schemas.microsoft.com/office/drawing/2014/main" id="{5EEA3FA6-08AE-4D75-FF59-6CB4D00E917D}"/>
              </a:ext>
            </a:extLst>
          </p:cNvPr>
          <p:cNvSpPr txBox="1"/>
          <p:nvPr/>
        </p:nvSpPr>
        <p:spPr>
          <a:xfrm>
            <a:off x="500063" y="5125052"/>
            <a:ext cx="8401050" cy="76944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Result: </a:t>
            </a:r>
          </a:p>
          <a:p>
            <a:r>
              <a:rPr lang="en-US" sz="2200" strike="sngStrike" dirty="0">
                <a:latin typeface="Arial" panose="020B0604020202020204" pitchFamily="34" charset="0"/>
                <a:cs typeface="Arial" panose="020B0604020202020204" pitchFamily="34" charset="0"/>
              </a:rPr>
              <a:t>&lt;{a}, {c}, {a}&gt; support: 1</a:t>
            </a:r>
          </a:p>
        </p:txBody>
      </p:sp>
      <p:sp>
        <p:nvSpPr>
          <p:cNvPr id="5" name="TextBox 4">
            <a:extLst>
              <a:ext uri="{FF2B5EF4-FFF2-40B4-BE49-F238E27FC236}">
                <a16:creationId xmlns:a16="http://schemas.microsoft.com/office/drawing/2014/main" id="{77DAF518-AF52-FAF2-B8CB-5FAD15EA1306}"/>
              </a:ext>
            </a:extLst>
          </p:cNvPr>
          <p:cNvSpPr txBox="1"/>
          <p:nvPr/>
        </p:nvSpPr>
        <p:spPr>
          <a:xfrm>
            <a:off x="500063" y="2882952"/>
            <a:ext cx="84010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Projection &lt;{a}&gt;							Projection &lt;{a}, {c}&gt;</a:t>
            </a:r>
          </a:p>
          <a:p>
            <a:r>
              <a:rPr lang="en-US" sz="2400" dirty="0">
                <a:latin typeface="Arial" panose="020B0604020202020204" pitchFamily="34" charset="0"/>
                <a:cs typeface="Arial" panose="020B0604020202020204" pitchFamily="34" charset="0"/>
              </a:rPr>
              <a:t>										</a:t>
            </a:r>
          </a:p>
        </p:txBody>
      </p:sp>
      <p:graphicFrame>
        <p:nvGraphicFramePr>
          <p:cNvPr id="9" name="Table 8">
            <a:extLst>
              <a:ext uri="{FF2B5EF4-FFF2-40B4-BE49-F238E27FC236}">
                <a16:creationId xmlns:a16="http://schemas.microsoft.com/office/drawing/2014/main" id="{6FDFE277-D094-9BD0-0484-D31C17400BF0}"/>
              </a:ext>
            </a:extLst>
          </p:cNvPr>
          <p:cNvGraphicFramePr>
            <a:graphicFrameLocks noGrp="1"/>
          </p:cNvGraphicFramePr>
          <p:nvPr>
            <p:extLst>
              <p:ext uri="{D42A27DB-BD31-4B8C-83A1-F6EECF244321}">
                <p14:modId xmlns:p14="http://schemas.microsoft.com/office/powerpoint/2010/main" val="2303389812"/>
              </p:ext>
            </p:extLst>
          </p:nvPr>
        </p:nvGraphicFramePr>
        <p:xfrm>
          <a:off x="5281613" y="3422396"/>
          <a:ext cx="3619500" cy="118872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strike="sngStrike" dirty="0">
                          <a:latin typeface="Arial" panose="020B0604020202020204" pitchFamily="34" charset="0"/>
                          <a:cs typeface="Arial" panose="020B0604020202020204" pitchFamily="34" charset="0"/>
                        </a:rPr>
                        <a:t>&lt;{_ b}, {c},</a:t>
                      </a:r>
                      <a:r>
                        <a:rPr lang="en-US" sz="2000" strike="noStrike"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strike="sngStrike" dirty="0">
                          <a:latin typeface="Arial" panose="020B0604020202020204" pitchFamily="34" charset="0"/>
                          <a:cs typeface="Arial" panose="020B0604020202020204" pitchFamily="34" charset="0"/>
                        </a:rPr>
                        <a:t>&lt;{_ b},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strike="sngStrike" dirty="0">
                          <a:latin typeface="Arial" panose="020B0604020202020204" pitchFamily="34" charset="0"/>
                          <a:cs typeface="Arial" panose="020B0604020202020204" pitchFamily="34" charset="0"/>
                        </a:rPr>
                        <a:t>&lt;{_ b}, </a:t>
                      </a:r>
                      <a:r>
                        <a:rPr lang="en-US" sz="2000" dirty="0">
                          <a:latin typeface="Arial" panose="020B0604020202020204" pitchFamily="34" charset="0"/>
                          <a:cs typeface="Arial" panose="020B0604020202020204" pitchFamily="34" charset="0"/>
                        </a:rPr>
                        <a:t>{c}&gt;</a:t>
                      </a:r>
                    </a:p>
                  </a:txBody>
                  <a:tcPr/>
                </a:tc>
                <a:extLst>
                  <a:ext uri="{0D108BD9-81ED-4DB2-BD59-A6C34878D82A}">
                    <a16:rowId xmlns:a16="http://schemas.microsoft.com/office/drawing/2014/main" val="1592909901"/>
                  </a:ext>
                </a:extLst>
              </a:tr>
            </a:tbl>
          </a:graphicData>
        </a:graphic>
      </p:graphicFrame>
      <p:sp>
        <p:nvSpPr>
          <p:cNvPr id="10" name="Right Arrow 9">
            <a:extLst>
              <a:ext uri="{FF2B5EF4-FFF2-40B4-BE49-F238E27FC236}">
                <a16:creationId xmlns:a16="http://schemas.microsoft.com/office/drawing/2014/main" id="{7D89F61A-0790-5312-0531-D1385DC81735}"/>
              </a:ext>
            </a:extLst>
          </p:cNvPr>
          <p:cNvSpPr/>
          <p:nvPr/>
        </p:nvSpPr>
        <p:spPr>
          <a:xfrm>
            <a:off x="4400550" y="4101168"/>
            <a:ext cx="514350" cy="198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97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41E2B5-0DD3-F76E-2077-B8DF1BB771EC}"/>
              </a:ext>
            </a:extLst>
          </p:cNvPr>
          <p:cNvSpPr txBox="1"/>
          <p:nvPr/>
        </p:nvSpPr>
        <p:spPr>
          <a:xfrm>
            <a:off x="500063" y="1500188"/>
            <a:ext cx="840105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Step4: </a:t>
            </a:r>
            <a:r>
              <a:rPr lang="en-US" sz="2400" dirty="0">
                <a:latin typeface="Arial" panose="020B0604020202020204" pitchFamily="34" charset="0"/>
                <a:cs typeface="Arial" panose="020B0604020202020204" pitchFamily="34" charset="0"/>
              </a:rPr>
              <a:t>Keep extending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minsup</a:t>
            </a:r>
            <a:r>
              <a:rPr lang="en-US" sz="2400" dirty="0">
                <a:latin typeface="Arial" panose="020B0604020202020204" pitchFamily="34" charset="0"/>
                <a:cs typeface="Arial" panose="020B0604020202020204" pitchFamily="34" charset="0"/>
              </a:rPr>
              <a:t>=3)</a:t>
            </a:r>
          </a:p>
          <a:p>
            <a:r>
              <a:rPr lang="en-US" sz="2400" dirty="0">
                <a:latin typeface="Arial" panose="020B0604020202020204" pitchFamily="34" charset="0"/>
                <a:cs typeface="Arial" panose="020B0604020202020204" pitchFamily="34" charset="0"/>
              </a:rPr>
              <a:t>										</a:t>
            </a:r>
          </a:p>
        </p:txBody>
      </p:sp>
      <p:graphicFrame>
        <p:nvGraphicFramePr>
          <p:cNvPr id="7" name="Table 6">
            <a:extLst>
              <a:ext uri="{FF2B5EF4-FFF2-40B4-BE49-F238E27FC236}">
                <a16:creationId xmlns:a16="http://schemas.microsoft.com/office/drawing/2014/main" id="{338C0B8F-C9A7-A9B2-33D3-6C4ECA350D9E}"/>
              </a:ext>
            </a:extLst>
          </p:cNvPr>
          <p:cNvGraphicFramePr>
            <a:graphicFrameLocks noGrp="1"/>
          </p:cNvGraphicFramePr>
          <p:nvPr/>
        </p:nvGraphicFramePr>
        <p:xfrm>
          <a:off x="500063" y="3422396"/>
          <a:ext cx="3619500" cy="118872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strike="noStrike" dirty="0">
                          <a:latin typeface="Arial" panose="020B0604020202020204" pitchFamily="34" charset="0"/>
                          <a:cs typeface="Arial" panose="020B0604020202020204" pitchFamily="34" charset="0"/>
                        </a:rPr>
                        <a:t>&lt;{_ </a:t>
                      </a:r>
                      <a:r>
                        <a:rPr lang="en-US" sz="2000" dirty="0">
                          <a:latin typeface="Arial" panose="020B0604020202020204" pitchFamily="34" charset="0"/>
                          <a:cs typeface="Arial" panose="020B0604020202020204" pitchFamily="34" charset="0"/>
                        </a:rPr>
                        <a:t>b}, {c}&gt;</a:t>
                      </a:r>
                    </a:p>
                  </a:txBody>
                  <a:tcPr/>
                </a:tc>
                <a:extLst>
                  <a:ext uri="{0D108BD9-81ED-4DB2-BD59-A6C34878D82A}">
                    <a16:rowId xmlns:a16="http://schemas.microsoft.com/office/drawing/2014/main" val="1592909901"/>
                  </a:ext>
                </a:extLst>
              </a:tr>
            </a:tbl>
          </a:graphicData>
        </a:graphic>
      </p:graphicFrame>
      <p:sp>
        <p:nvSpPr>
          <p:cNvPr id="4" name="TextBox 3">
            <a:extLst>
              <a:ext uri="{FF2B5EF4-FFF2-40B4-BE49-F238E27FC236}">
                <a16:creationId xmlns:a16="http://schemas.microsoft.com/office/drawing/2014/main" id="{5EEA3FA6-08AE-4D75-FF59-6CB4D00E917D}"/>
              </a:ext>
            </a:extLst>
          </p:cNvPr>
          <p:cNvSpPr txBox="1"/>
          <p:nvPr/>
        </p:nvSpPr>
        <p:spPr>
          <a:xfrm>
            <a:off x="500063" y="5125052"/>
            <a:ext cx="8401050" cy="178510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Result: </a:t>
            </a:r>
          </a:p>
          <a:p>
            <a:r>
              <a:rPr lang="en-US" sz="2200" dirty="0">
                <a:latin typeface="Arial" panose="020B0604020202020204" pitchFamily="34" charset="0"/>
                <a:cs typeface="Arial" panose="020B0604020202020204" pitchFamily="34" charset="0"/>
              </a:rPr>
              <a:t>&lt;{a, b}, {c}&gt; support: 3</a:t>
            </a:r>
          </a:p>
          <a:p>
            <a:r>
              <a:rPr lang="en-US" sz="2200" strike="sngStrike" dirty="0">
                <a:latin typeface="Arial" panose="020B0604020202020204" pitchFamily="34" charset="0"/>
                <a:cs typeface="Arial" panose="020B0604020202020204" pitchFamily="34" charset="0"/>
              </a:rPr>
              <a:t>&lt;{a, b}, {a}&gt; support: 1</a:t>
            </a:r>
          </a:p>
          <a:p>
            <a:r>
              <a:rPr lang="en-US" sz="2200" strike="sngStrike" dirty="0">
                <a:latin typeface="Arial" panose="020B0604020202020204" pitchFamily="34" charset="0"/>
                <a:cs typeface="Arial" panose="020B0604020202020204" pitchFamily="34" charset="0"/>
              </a:rPr>
              <a:t>&lt;{a, b}, {b}&gt; support: 1</a:t>
            </a:r>
          </a:p>
          <a:p>
            <a:endParaRPr lang="en-US"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7DAF518-AF52-FAF2-B8CB-5FAD15EA1306}"/>
              </a:ext>
            </a:extLst>
          </p:cNvPr>
          <p:cNvSpPr txBox="1"/>
          <p:nvPr/>
        </p:nvSpPr>
        <p:spPr>
          <a:xfrm>
            <a:off x="500063" y="2882952"/>
            <a:ext cx="84010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Projection &lt;{a}&gt;							Projection &lt;{a, b}&gt;</a:t>
            </a:r>
          </a:p>
          <a:p>
            <a:r>
              <a:rPr lang="en-US" sz="2400" dirty="0">
                <a:latin typeface="Arial" panose="020B0604020202020204" pitchFamily="34" charset="0"/>
                <a:cs typeface="Arial" panose="020B0604020202020204" pitchFamily="34" charset="0"/>
              </a:rPr>
              <a:t>										</a:t>
            </a:r>
          </a:p>
        </p:txBody>
      </p:sp>
      <p:graphicFrame>
        <p:nvGraphicFramePr>
          <p:cNvPr id="9" name="Table 8">
            <a:extLst>
              <a:ext uri="{FF2B5EF4-FFF2-40B4-BE49-F238E27FC236}">
                <a16:creationId xmlns:a16="http://schemas.microsoft.com/office/drawing/2014/main" id="{6FDFE277-D094-9BD0-0484-D31C17400BF0}"/>
              </a:ext>
            </a:extLst>
          </p:cNvPr>
          <p:cNvGraphicFramePr>
            <a:graphicFrameLocks noGrp="1"/>
          </p:cNvGraphicFramePr>
          <p:nvPr>
            <p:extLst>
              <p:ext uri="{D42A27DB-BD31-4B8C-83A1-F6EECF244321}">
                <p14:modId xmlns:p14="http://schemas.microsoft.com/office/powerpoint/2010/main" val="4147387849"/>
              </p:ext>
            </p:extLst>
          </p:nvPr>
        </p:nvGraphicFramePr>
        <p:xfrm>
          <a:off x="5281613" y="3422396"/>
          <a:ext cx="3619500" cy="118872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strike="noStrike" dirty="0">
                          <a:latin typeface="Arial" panose="020B0604020202020204" pitchFamily="34" charset="0"/>
                          <a:cs typeface="Arial" panose="020B0604020202020204" pitchFamily="34" charset="0"/>
                        </a:rPr>
                        <a:t>S1 = </a:t>
                      </a:r>
                    </a:p>
                  </a:txBody>
                  <a:tcPr/>
                </a:tc>
                <a:tc>
                  <a:txBody>
                    <a:bodyPr/>
                    <a:lstStyle/>
                    <a:p>
                      <a:r>
                        <a:rPr lang="en-US" sz="2000" strike="sngStrike" dirty="0">
                          <a:latin typeface="Arial" panose="020B0604020202020204" pitchFamily="34" charset="0"/>
                          <a:cs typeface="Arial" panose="020B0604020202020204" pitchFamily="34" charset="0"/>
                        </a:rPr>
                        <a:t>&lt;{_ b},</a:t>
                      </a:r>
                      <a:r>
                        <a:rPr lang="en-US" sz="2000" strike="noStrike" dirty="0">
                          <a:latin typeface="Arial" panose="020B0604020202020204" pitchFamily="34" charset="0"/>
                          <a:cs typeface="Arial" panose="020B0604020202020204" pitchFamily="34" charset="0"/>
                        </a:rPr>
                        <a:t> {c}, {a}&gt;</a:t>
                      </a:r>
                    </a:p>
                  </a:txBody>
                  <a:tcPr/>
                </a:tc>
                <a:extLst>
                  <a:ext uri="{0D108BD9-81ED-4DB2-BD59-A6C34878D82A}">
                    <a16:rowId xmlns:a16="http://schemas.microsoft.com/office/drawing/2014/main" val="867520478"/>
                  </a:ext>
                </a:extLst>
              </a:tr>
              <a:tr h="370840">
                <a:tc>
                  <a:txBody>
                    <a:bodyPr/>
                    <a:lstStyle/>
                    <a:p>
                      <a:r>
                        <a:rPr lang="en-US" sz="2000" strike="noStrike" dirty="0">
                          <a:latin typeface="Arial" panose="020B0604020202020204" pitchFamily="34" charset="0"/>
                          <a:cs typeface="Arial" panose="020B0604020202020204" pitchFamily="34" charset="0"/>
                        </a:rPr>
                        <a:t>S2 = </a:t>
                      </a:r>
                    </a:p>
                  </a:txBody>
                  <a:tcPr/>
                </a:tc>
                <a:tc>
                  <a:txBody>
                    <a:bodyPr/>
                    <a:lstStyle/>
                    <a:p>
                      <a:r>
                        <a:rPr lang="en-US" sz="2000" strike="sngStrike" dirty="0">
                          <a:latin typeface="Arial" panose="020B0604020202020204" pitchFamily="34" charset="0"/>
                          <a:cs typeface="Arial" panose="020B0604020202020204" pitchFamily="34" charset="0"/>
                        </a:rPr>
                        <a:t>&lt;{_ b},</a:t>
                      </a:r>
                      <a:r>
                        <a:rPr lang="en-US" sz="2000" strike="noStrike" dirty="0">
                          <a:latin typeface="Arial" panose="020B0604020202020204" pitchFamily="34" charset="0"/>
                          <a:cs typeface="Arial" panose="020B0604020202020204" pitchFamily="34" charset="0"/>
                        </a:rPr>
                        <a:t> {b}, {c}&gt;</a:t>
                      </a:r>
                    </a:p>
                  </a:txBody>
                  <a:tcPr/>
                </a:tc>
                <a:extLst>
                  <a:ext uri="{0D108BD9-81ED-4DB2-BD59-A6C34878D82A}">
                    <a16:rowId xmlns:a16="http://schemas.microsoft.com/office/drawing/2014/main" val="1139340587"/>
                  </a:ext>
                </a:extLst>
              </a:tr>
              <a:tr h="370840">
                <a:tc>
                  <a:txBody>
                    <a:bodyPr/>
                    <a:lstStyle/>
                    <a:p>
                      <a:r>
                        <a:rPr lang="en-US" sz="2000" strike="noStrike" dirty="0">
                          <a:latin typeface="Arial" panose="020B0604020202020204" pitchFamily="34" charset="0"/>
                          <a:cs typeface="Arial" panose="020B0604020202020204" pitchFamily="34" charset="0"/>
                        </a:rPr>
                        <a:t>S4 = </a:t>
                      </a:r>
                    </a:p>
                  </a:txBody>
                  <a:tcPr/>
                </a:tc>
                <a:tc>
                  <a:txBody>
                    <a:bodyPr/>
                    <a:lstStyle/>
                    <a:p>
                      <a:r>
                        <a:rPr lang="en-US" sz="2000" strike="sngStrike" dirty="0">
                          <a:latin typeface="Arial" panose="020B0604020202020204" pitchFamily="34" charset="0"/>
                          <a:cs typeface="Arial" panose="020B0604020202020204" pitchFamily="34" charset="0"/>
                        </a:rPr>
                        <a:t>&lt;{_ b},</a:t>
                      </a:r>
                      <a:r>
                        <a:rPr lang="en-US" sz="2000" strike="noStrike" dirty="0">
                          <a:latin typeface="Arial" panose="020B0604020202020204" pitchFamily="34" charset="0"/>
                          <a:cs typeface="Arial" panose="020B0604020202020204" pitchFamily="34" charset="0"/>
                        </a:rPr>
                        <a:t> {c}&gt;</a:t>
                      </a:r>
                    </a:p>
                  </a:txBody>
                  <a:tcPr/>
                </a:tc>
                <a:extLst>
                  <a:ext uri="{0D108BD9-81ED-4DB2-BD59-A6C34878D82A}">
                    <a16:rowId xmlns:a16="http://schemas.microsoft.com/office/drawing/2014/main" val="1592909901"/>
                  </a:ext>
                </a:extLst>
              </a:tr>
            </a:tbl>
          </a:graphicData>
        </a:graphic>
      </p:graphicFrame>
      <p:sp>
        <p:nvSpPr>
          <p:cNvPr id="10" name="Right Arrow 9">
            <a:extLst>
              <a:ext uri="{FF2B5EF4-FFF2-40B4-BE49-F238E27FC236}">
                <a16:creationId xmlns:a16="http://schemas.microsoft.com/office/drawing/2014/main" id="{7D89F61A-0790-5312-0531-D1385DC81735}"/>
              </a:ext>
            </a:extLst>
          </p:cNvPr>
          <p:cNvSpPr/>
          <p:nvPr/>
        </p:nvSpPr>
        <p:spPr>
          <a:xfrm>
            <a:off x="4400550" y="4101168"/>
            <a:ext cx="514350" cy="198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05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41E2B5-0DD3-F76E-2077-B8DF1BB771EC}"/>
              </a:ext>
            </a:extLst>
          </p:cNvPr>
          <p:cNvSpPr txBox="1"/>
          <p:nvPr/>
        </p:nvSpPr>
        <p:spPr>
          <a:xfrm>
            <a:off x="500063" y="1500188"/>
            <a:ext cx="840105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Step4: </a:t>
            </a:r>
            <a:r>
              <a:rPr lang="en-US" sz="2400" dirty="0">
                <a:latin typeface="Arial" panose="020B0604020202020204" pitchFamily="34" charset="0"/>
                <a:cs typeface="Arial" panose="020B0604020202020204" pitchFamily="34" charset="0"/>
              </a:rPr>
              <a:t>Keep extending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minsup</a:t>
            </a:r>
            <a:r>
              <a:rPr lang="en-US" sz="2400" dirty="0">
                <a:latin typeface="Arial" panose="020B0604020202020204" pitchFamily="34" charset="0"/>
                <a:cs typeface="Arial" panose="020B0604020202020204" pitchFamily="34" charset="0"/>
              </a:rPr>
              <a:t>=3)</a:t>
            </a:r>
          </a:p>
          <a:p>
            <a:r>
              <a:rPr lang="en-US" sz="24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5EEA3FA6-08AE-4D75-FF59-6CB4D00E917D}"/>
              </a:ext>
            </a:extLst>
          </p:cNvPr>
          <p:cNvSpPr txBox="1"/>
          <p:nvPr/>
        </p:nvSpPr>
        <p:spPr>
          <a:xfrm>
            <a:off x="500063" y="5125052"/>
            <a:ext cx="8401050" cy="76944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Result: </a:t>
            </a:r>
          </a:p>
          <a:p>
            <a:r>
              <a:rPr lang="en-US" sz="2200" strike="sngStrike" dirty="0">
                <a:latin typeface="Arial" panose="020B0604020202020204" pitchFamily="34" charset="0"/>
                <a:cs typeface="Arial" panose="020B0604020202020204" pitchFamily="34" charset="0"/>
              </a:rPr>
              <a:t>&lt;{a, b}, {c}, {a} &gt; support: 1</a:t>
            </a:r>
          </a:p>
        </p:txBody>
      </p:sp>
      <p:sp>
        <p:nvSpPr>
          <p:cNvPr id="5" name="TextBox 4">
            <a:extLst>
              <a:ext uri="{FF2B5EF4-FFF2-40B4-BE49-F238E27FC236}">
                <a16:creationId xmlns:a16="http://schemas.microsoft.com/office/drawing/2014/main" id="{77DAF518-AF52-FAF2-B8CB-5FAD15EA1306}"/>
              </a:ext>
            </a:extLst>
          </p:cNvPr>
          <p:cNvSpPr txBox="1"/>
          <p:nvPr/>
        </p:nvSpPr>
        <p:spPr>
          <a:xfrm>
            <a:off x="500063" y="2882952"/>
            <a:ext cx="84010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Projection &lt;{a, b}&gt;						Projection &lt;{a, b}, {c}&gt;</a:t>
            </a:r>
          </a:p>
          <a:p>
            <a:r>
              <a:rPr lang="en-US" sz="2400" dirty="0">
                <a:latin typeface="Arial" panose="020B0604020202020204" pitchFamily="34" charset="0"/>
                <a:cs typeface="Arial" panose="020B0604020202020204" pitchFamily="34" charset="0"/>
              </a:rPr>
              <a:t>										</a:t>
            </a:r>
          </a:p>
        </p:txBody>
      </p:sp>
      <p:graphicFrame>
        <p:nvGraphicFramePr>
          <p:cNvPr id="9" name="Table 8">
            <a:extLst>
              <a:ext uri="{FF2B5EF4-FFF2-40B4-BE49-F238E27FC236}">
                <a16:creationId xmlns:a16="http://schemas.microsoft.com/office/drawing/2014/main" id="{6FDFE277-D094-9BD0-0484-D31C17400BF0}"/>
              </a:ext>
            </a:extLst>
          </p:cNvPr>
          <p:cNvGraphicFramePr>
            <a:graphicFrameLocks noGrp="1"/>
          </p:cNvGraphicFramePr>
          <p:nvPr>
            <p:extLst>
              <p:ext uri="{D42A27DB-BD31-4B8C-83A1-F6EECF244321}">
                <p14:modId xmlns:p14="http://schemas.microsoft.com/office/powerpoint/2010/main" val="859259307"/>
              </p:ext>
            </p:extLst>
          </p:nvPr>
        </p:nvGraphicFramePr>
        <p:xfrm>
          <a:off x="5281613" y="3422396"/>
          <a:ext cx="3619500" cy="39624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strike="noStrike" dirty="0">
                          <a:latin typeface="Arial" panose="020B0604020202020204" pitchFamily="34" charset="0"/>
                          <a:cs typeface="Arial" panose="020B0604020202020204" pitchFamily="34" charset="0"/>
                        </a:rPr>
                        <a:t>S1 = </a:t>
                      </a:r>
                    </a:p>
                  </a:txBody>
                  <a:tcPr/>
                </a:tc>
                <a:tc>
                  <a:txBody>
                    <a:bodyPr/>
                    <a:lstStyle/>
                    <a:p>
                      <a:r>
                        <a:rPr lang="en-US" sz="2000" strike="noStrike" dirty="0">
                          <a:latin typeface="Arial" panose="020B0604020202020204" pitchFamily="34" charset="0"/>
                          <a:cs typeface="Arial" panose="020B0604020202020204" pitchFamily="34" charset="0"/>
                        </a:rPr>
                        <a:t>&lt;{a}&gt;</a:t>
                      </a:r>
                    </a:p>
                  </a:txBody>
                  <a:tcPr/>
                </a:tc>
                <a:extLst>
                  <a:ext uri="{0D108BD9-81ED-4DB2-BD59-A6C34878D82A}">
                    <a16:rowId xmlns:a16="http://schemas.microsoft.com/office/drawing/2014/main" val="867520478"/>
                  </a:ext>
                </a:extLst>
              </a:tr>
            </a:tbl>
          </a:graphicData>
        </a:graphic>
      </p:graphicFrame>
      <p:sp>
        <p:nvSpPr>
          <p:cNvPr id="10" name="Right Arrow 9">
            <a:extLst>
              <a:ext uri="{FF2B5EF4-FFF2-40B4-BE49-F238E27FC236}">
                <a16:creationId xmlns:a16="http://schemas.microsoft.com/office/drawing/2014/main" id="{7D89F61A-0790-5312-0531-D1385DC81735}"/>
              </a:ext>
            </a:extLst>
          </p:cNvPr>
          <p:cNvSpPr/>
          <p:nvPr/>
        </p:nvSpPr>
        <p:spPr>
          <a:xfrm>
            <a:off x="4400550" y="4101168"/>
            <a:ext cx="514350" cy="198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8981E395-4ED2-933B-0D48-1C9BC1DD0741}"/>
              </a:ext>
            </a:extLst>
          </p:cNvPr>
          <p:cNvGraphicFramePr>
            <a:graphicFrameLocks noGrp="1"/>
          </p:cNvGraphicFramePr>
          <p:nvPr>
            <p:extLst>
              <p:ext uri="{D42A27DB-BD31-4B8C-83A1-F6EECF244321}">
                <p14:modId xmlns:p14="http://schemas.microsoft.com/office/powerpoint/2010/main" val="719679064"/>
              </p:ext>
            </p:extLst>
          </p:nvPr>
        </p:nvGraphicFramePr>
        <p:xfrm>
          <a:off x="414337" y="3429000"/>
          <a:ext cx="3619500" cy="118872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strike="noStrike" dirty="0">
                          <a:latin typeface="Arial" panose="020B0604020202020204" pitchFamily="34" charset="0"/>
                          <a:cs typeface="Arial" panose="020B0604020202020204" pitchFamily="34" charset="0"/>
                        </a:rPr>
                        <a:t>S1 = </a:t>
                      </a:r>
                    </a:p>
                  </a:txBody>
                  <a:tcPr/>
                </a:tc>
                <a:tc>
                  <a:txBody>
                    <a:bodyPr/>
                    <a:lstStyle/>
                    <a:p>
                      <a:r>
                        <a:rPr lang="en-US" sz="2000" strike="noStrike" dirty="0">
                          <a:latin typeface="Arial" panose="020B0604020202020204" pitchFamily="34" charset="0"/>
                          <a:cs typeface="Arial" panose="020B0604020202020204" pitchFamily="34" charset="0"/>
                        </a:rPr>
                        <a:t>&lt; {c}, {a}&gt;</a:t>
                      </a:r>
                    </a:p>
                  </a:txBody>
                  <a:tcPr/>
                </a:tc>
                <a:extLst>
                  <a:ext uri="{0D108BD9-81ED-4DB2-BD59-A6C34878D82A}">
                    <a16:rowId xmlns:a16="http://schemas.microsoft.com/office/drawing/2014/main" val="867520478"/>
                  </a:ext>
                </a:extLst>
              </a:tr>
              <a:tr h="370840">
                <a:tc>
                  <a:txBody>
                    <a:bodyPr/>
                    <a:lstStyle/>
                    <a:p>
                      <a:r>
                        <a:rPr lang="en-US" sz="2000" strike="noStrike" dirty="0">
                          <a:latin typeface="Arial" panose="020B0604020202020204" pitchFamily="34" charset="0"/>
                          <a:cs typeface="Arial" panose="020B0604020202020204" pitchFamily="34" charset="0"/>
                        </a:rPr>
                        <a:t>S2 = </a:t>
                      </a:r>
                    </a:p>
                  </a:txBody>
                  <a:tcPr/>
                </a:tc>
                <a:tc>
                  <a:txBody>
                    <a:bodyPr/>
                    <a:lstStyle/>
                    <a:p>
                      <a:r>
                        <a:rPr lang="en-US" sz="2000" strike="noStrike" dirty="0">
                          <a:latin typeface="Arial" panose="020B0604020202020204" pitchFamily="34" charset="0"/>
                          <a:cs typeface="Arial" panose="020B0604020202020204" pitchFamily="34" charset="0"/>
                        </a:rPr>
                        <a:t>&lt; {b}, {c}&gt;</a:t>
                      </a:r>
                    </a:p>
                  </a:txBody>
                  <a:tcPr/>
                </a:tc>
                <a:extLst>
                  <a:ext uri="{0D108BD9-81ED-4DB2-BD59-A6C34878D82A}">
                    <a16:rowId xmlns:a16="http://schemas.microsoft.com/office/drawing/2014/main" val="1139340587"/>
                  </a:ext>
                </a:extLst>
              </a:tr>
              <a:tr h="370840">
                <a:tc>
                  <a:txBody>
                    <a:bodyPr/>
                    <a:lstStyle/>
                    <a:p>
                      <a:r>
                        <a:rPr lang="en-US" sz="2000" strike="noStrike" dirty="0">
                          <a:latin typeface="Arial" panose="020B0604020202020204" pitchFamily="34" charset="0"/>
                          <a:cs typeface="Arial" panose="020B0604020202020204" pitchFamily="34" charset="0"/>
                        </a:rPr>
                        <a:t>S4 = </a:t>
                      </a:r>
                    </a:p>
                  </a:txBody>
                  <a:tcPr/>
                </a:tc>
                <a:tc>
                  <a:txBody>
                    <a:bodyPr/>
                    <a:lstStyle/>
                    <a:p>
                      <a:r>
                        <a:rPr lang="en-US" sz="2000" strike="noStrike" dirty="0">
                          <a:latin typeface="Arial" panose="020B0604020202020204" pitchFamily="34" charset="0"/>
                          <a:cs typeface="Arial" panose="020B0604020202020204" pitchFamily="34" charset="0"/>
                        </a:rPr>
                        <a:t>&lt; {c}&gt;</a:t>
                      </a:r>
                    </a:p>
                  </a:txBody>
                  <a:tcPr/>
                </a:tc>
                <a:extLst>
                  <a:ext uri="{0D108BD9-81ED-4DB2-BD59-A6C34878D82A}">
                    <a16:rowId xmlns:a16="http://schemas.microsoft.com/office/drawing/2014/main" val="1592909901"/>
                  </a:ext>
                </a:extLst>
              </a:tr>
            </a:tbl>
          </a:graphicData>
        </a:graphic>
      </p:graphicFrame>
    </p:spTree>
    <p:extLst>
      <p:ext uri="{BB962C8B-B14F-4D97-AF65-F5344CB8AC3E}">
        <p14:creationId xmlns:p14="http://schemas.microsoft.com/office/powerpoint/2010/main" val="349636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41E2B5-0DD3-F76E-2077-B8DF1BB771EC}"/>
              </a:ext>
            </a:extLst>
          </p:cNvPr>
          <p:cNvSpPr txBox="1"/>
          <p:nvPr/>
        </p:nvSpPr>
        <p:spPr>
          <a:xfrm>
            <a:off x="500063" y="1500188"/>
            <a:ext cx="8401050"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For pattern starting with </a:t>
            </a:r>
            <a:r>
              <a:rPr lang="en-US" sz="2400" dirty="0">
                <a:solidFill>
                  <a:srgbClr val="FF0000"/>
                </a:solidFill>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we found </a:t>
            </a:r>
            <a:r>
              <a:rPr lang="en-US" sz="2400" dirty="0">
                <a:solidFill>
                  <a:srgbClr val="FF0000"/>
                </a:solidFill>
                <a:latin typeface="Arial" panose="020B0604020202020204" pitchFamily="34" charset="0"/>
                <a:cs typeface="Arial" panose="020B0604020202020204" pitchFamily="34" charset="0"/>
              </a:rPr>
              <a:t>&lt;{a, b}, {c}&gt;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We should repeat the process for 	</a:t>
            </a:r>
            <a:r>
              <a:rPr lang="en-US" sz="2400" dirty="0">
                <a:solidFill>
                  <a:srgbClr val="FF0000"/>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and </a:t>
            </a:r>
            <a:r>
              <a:rPr lang="en-US" sz="2400" dirty="0">
                <a:solidFill>
                  <a:srgbClr val="FF0000"/>
                </a:solidFill>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as in Step 1 we found					</a:t>
            </a:r>
          </a:p>
        </p:txBody>
      </p:sp>
      <p:graphicFrame>
        <p:nvGraphicFramePr>
          <p:cNvPr id="8" name="Table 6">
            <a:extLst>
              <a:ext uri="{FF2B5EF4-FFF2-40B4-BE49-F238E27FC236}">
                <a16:creationId xmlns:a16="http://schemas.microsoft.com/office/drawing/2014/main" id="{0DECD31A-FB2E-59EA-4F79-22BED10611D4}"/>
              </a:ext>
            </a:extLst>
          </p:cNvPr>
          <p:cNvGraphicFramePr>
            <a:graphicFrameLocks noGrp="1"/>
          </p:cNvGraphicFramePr>
          <p:nvPr>
            <p:extLst>
              <p:ext uri="{D42A27DB-BD31-4B8C-83A1-F6EECF244321}">
                <p14:modId xmlns:p14="http://schemas.microsoft.com/office/powerpoint/2010/main" val="1405675772"/>
              </p:ext>
            </p:extLst>
          </p:nvPr>
        </p:nvGraphicFramePr>
        <p:xfrm>
          <a:off x="752471" y="3507527"/>
          <a:ext cx="3619500" cy="1584960"/>
        </p:xfrm>
        <a:graphic>
          <a:graphicData uri="http://schemas.openxmlformats.org/drawingml/2006/table">
            <a:tbl>
              <a:tblPr bandRow="1">
                <a:tableStyleId>{5C22544A-7EE6-4342-B048-85BDC9FD1C3A}</a:tableStyleId>
              </a:tblPr>
              <a:tblGrid>
                <a:gridCol w="1090612">
                  <a:extLst>
                    <a:ext uri="{9D8B030D-6E8A-4147-A177-3AD203B41FA5}">
                      <a16:colId xmlns:a16="http://schemas.microsoft.com/office/drawing/2014/main" val="1331263648"/>
                    </a:ext>
                  </a:extLst>
                </a:gridCol>
                <a:gridCol w="2528888">
                  <a:extLst>
                    <a:ext uri="{9D8B030D-6E8A-4147-A177-3AD203B41FA5}">
                      <a16:colId xmlns:a16="http://schemas.microsoft.com/office/drawing/2014/main" val="3527392712"/>
                    </a:ext>
                  </a:extLst>
                </a:gridCol>
              </a:tblGrid>
              <a:tr h="370840">
                <a:tc>
                  <a:txBody>
                    <a:bodyPr/>
                    <a:lstStyle/>
                    <a:p>
                      <a:r>
                        <a:rPr lang="en-US" sz="2000" dirty="0">
                          <a:latin typeface="Arial" panose="020B0604020202020204" pitchFamily="34" charset="0"/>
                          <a:cs typeface="Arial" panose="020B0604020202020204" pitchFamily="34" charset="0"/>
                        </a:rPr>
                        <a:t>S1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{c}, {a}&gt;</a:t>
                      </a:r>
                    </a:p>
                  </a:txBody>
                  <a:tcPr/>
                </a:tc>
                <a:extLst>
                  <a:ext uri="{0D108BD9-81ED-4DB2-BD59-A6C34878D82A}">
                    <a16:rowId xmlns:a16="http://schemas.microsoft.com/office/drawing/2014/main" val="867520478"/>
                  </a:ext>
                </a:extLst>
              </a:tr>
              <a:tr h="370840">
                <a:tc>
                  <a:txBody>
                    <a:bodyPr/>
                    <a:lstStyle/>
                    <a:p>
                      <a:r>
                        <a:rPr lang="en-US" sz="2000" dirty="0">
                          <a:latin typeface="Arial" panose="020B0604020202020204" pitchFamily="34" charset="0"/>
                          <a:cs typeface="Arial" panose="020B0604020202020204" pitchFamily="34" charset="0"/>
                        </a:rPr>
                        <a:t>S2 = </a:t>
                      </a:r>
                    </a:p>
                  </a:txBody>
                  <a:tcPr/>
                </a:tc>
                <a:tc>
                  <a:txBody>
                    <a:bodyPr/>
                    <a:lstStyle/>
                    <a:p>
                      <a:r>
                        <a:rPr lang="en-US" sz="2000" dirty="0">
                          <a:latin typeface="Arial" panose="020B0604020202020204" pitchFamily="34" charset="0"/>
                          <a:cs typeface="Arial" panose="020B0604020202020204" pitchFamily="34" charset="0"/>
                        </a:rPr>
                        <a:t>&lt;{</a:t>
                      </a:r>
                      <a:r>
                        <a:rPr lang="en-US" sz="2000" dirty="0" err="1">
                          <a:latin typeface="Arial" panose="020B0604020202020204" pitchFamily="34" charset="0"/>
                          <a:cs typeface="Arial" panose="020B0604020202020204" pitchFamily="34" charset="0"/>
                        </a:rPr>
                        <a:t>a,b</a:t>
                      </a:r>
                      <a:r>
                        <a:rPr lang="en-US" sz="2000" dirty="0">
                          <a:latin typeface="Arial" panose="020B0604020202020204" pitchFamily="34" charset="0"/>
                          <a:cs typeface="Arial" panose="020B0604020202020204" pitchFamily="34" charset="0"/>
                        </a:rPr>
                        <a:t>}, {b}, {c}&gt;</a:t>
                      </a:r>
                    </a:p>
                  </a:txBody>
                  <a:tcPr/>
                </a:tc>
                <a:extLst>
                  <a:ext uri="{0D108BD9-81ED-4DB2-BD59-A6C34878D82A}">
                    <a16:rowId xmlns:a16="http://schemas.microsoft.com/office/drawing/2014/main" val="1139340587"/>
                  </a:ext>
                </a:extLst>
              </a:tr>
              <a:tr h="370840">
                <a:tc>
                  <a:txBody>
                    <a:bodyPr/>
                    <a:lstStyle/>
                    <a:p>
                      <a:r>
                        <a:rPr lang="en-US" sz="2000" dirty="0">
                          <a:latin typeface="Arial" panose="020B0604020202020204" pitchFamily="34" charset="0"/>
                          <a:cs typeface="Arial" panose="020B0604020202020204" pitchFamily="34" charset="0"/>
                        </a:rPr>
                        <a:t>S3 = </a:t>
                      </a:r>
                    </a:p>
                  </a:txBody>
                  <a:tcPr/>
                </a:tc>
                <a:tc>
                  <a:txBody>
                    <a:bodyPr/>
                    <a:lstStyle/>
                    <a:p>
                      <a:r>
                        <a:rPr lang="en-US" sz="2000" dirty="0">
                          <a:latin typeface="Arial" panose="020B0604020202020204" pitchFamily="34" charset="0"/>
                          <a:cs typeface="Arial" panose="020B0604020202020204" pitchFamily="34" charset="0"/>
                        </a:rPr>
                        <a:t>&lt;{b}, {c}, {d}&gt;</a:t>
                      </a:r>
                    </a:p>
                  </a:txBody>
                  <a:tcPr/>
                </a:tc>
                <a:extLst>
                  <a:ext uri="{0D108BD9-81ED-4DB2-BD59-A6C34878D82A}">
                    <a16:rowId xmlns:a16="http://schemas.microsoft.com/office/drawing/2014/main" val="1722638638"/>
                  </a:ext>
                </a:extLst>
              </a:tr>
              <a:tr h="370840">
                <a:tc>
                  <a:txBody>
                    <a:bodyPr/>
                    <a:lstStyle/>
                    <a:p>
                      <a:r>
                        <a:rPr lang="en-US" sz="2000" dirty="0">
                          <a:latin typeface="Arial" panose="020B0604020202020204" pitchFamily="34" charset="0"/>
                          <a:cs typeface="Arial" panose="020B0604020202020204" pitchFamily="34" charset="0"/>
                        </a:rPr>
                        <a:t>S4 = </a:t>
                      </a:r>
                    </a:p>
                  </a:txBody>
                  <a:tcPr/>
                </a:tc>
                <a:tc>
                  <a:txBody>
                    <a:bodyPr/>
                    <a:lstStyle/>
                    <a:p>
                      <a:r>
                        <a:rPr lang="en-US" sz="2000" dirty="0">
                          <a:latin typeface="Arial" panose="020B0604020202020204" pitchFamily="34" charset="0"/>
                          <a:cs typeface="Arial" panose="020B0604020202020204" pitchFamily="34" charset="0"/>
                        </a:rPr>
                        <a:t>&lt;{b}, {a, b}, {c}&gt;</a:t>
                      </a:r>
                    </a:p>
                  </a:txBody>
                  <a:tcPr/>
                </a:tc>
                <a:extLst>
                  <a:ext uri="{0D108BD9-81ED-4DB2-BD59-A6C34878D82A}">
                    <a16:rowId xmlns:a16="http://schemas.microsoft.com/office/drawing/2014/main" val="1592909901"/>
                  </a:ext>
                </a:extLst>
              </a:tr>
            </a:tbl>
          </a:graphicData>
        </a:graphic>
      </p:graphicFrame>
      <p:sp>
        <p:nvSpPr>
          <p:cNvPr id="11" name="TextBox 10">
            <a:extLst>
              <a:ext uri="{FF2B5EF4-FFF2-40B4-BE49-F238E27FC236}">
                <a16:creationId xmlns:a16="http://schemas.microsoft.com/office/drawing/2014/main" id="{C0765271-3FEA-CF50-A844-4A855AADDC84}"/>
              </a:ext>
            </a:extLst>
          </p:cNvPr>
          <p:cNvSpPr txBox="1"/>
          <p:nvPr/>
        </p:nvSpPr>
        <p:spPr>
          <a:xfrm>
            <a:off x="4838700" y="3343189"/>
            <a:ext cx="3619500" cy="230832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Result:</a:t>
            </a:r>
          </a:p>
          <a:p>
            <a:r>
              <a:rPr lang="en-US" sz="2400" dirty="0">
                <a:latin typeface="Arial" panose="020B0604020202020204" pitchFamily="34" charset="0"/>
                <a:cs typeface="Arial" panose="020B0604020202020204" pitchFamily="34" charset="0"/>
              </a:rPr>
              <a:t>&lt;{a}&gt; support: 3</a:t>
            </a:r>
          </a:p>
          <a:p>
            <a:r>
              <a:rPr lang="en-US" sz="2400" dirty="0">
                <a:latin typeface="Arial" panose="020B0604020202020204" pitchFamily="34" charset="0"/>
                <a:cs typeface="Arial" panose="020B0604020202020204" pitchFamily="34" charset="0"/>
              </a:rPr>
              <a:t>&lt;{b}&gt; support: 4</a:t>
            </a:r>
          </a:p>
          <a:p>
            <a:r>
              <a:rPr lang="en-US" sz="2400" dirty="0">
                <a:latin typeface="Arial" panose="020B0604020202020204" pitchFamily="34" charset="0"/>
                <a:cs typeface="Arial" panose="020B0604020202020204" pitchFamily="34" charset="0"/>
              </a:rPr>
              <a:t>&lt;{c}&gt; support: 4</a:t>
            </a:r>
          </a:p>
          <a:p>
            <a:r>
              <a:rPr lang="en-US" sz="2400" strike="sngStrike" dirty="0">
                <a:latin typeface="Arial" panose="020B0604020202020204" pitchFamily="34" charset="0"/>
                <a:cs typeface="Arial" panose="020B0604020202020204" pitchFamily="34" charset="0"/>
              </a:rPr>
              <a:t>&lt;{d}&gt; support: 1</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7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PrefixSpan Algorithm</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9BDC966-804C-F24D-7322-CC1042801661}"/>
              </a:ext>
            </a:extLst>
          </p:cNvPr>
          <p:cNvSpPr txBox="1"/>
          <p:nvPr/>
        </p:nvSpPr>
        <p:spPr>
          <a:xfrm>
            <a:off x="528638" y="1528763"/>
            <a:ext cx="8758237" cy="4524315"/>
          </a:xfrm>
          <a:prstGeom prst="rect">
            <a:avLst/>
          </a:prstGeom>
          <a:noFill/>
        </p:spPr>
        <p:txBody>
          <a:bodyPr wrap="square" rtlCol="0">
            <a:spAutoFit/>
          </a:bodyPr>
          <a:lstStyle/>
          <a:p>
            <a:pPr marL="285750" indent="-285750">
              <a:buFont typeface="Courier New" panose="02070309020205020404" pitchFamily="49" charset="0"/>
              <a:buChar char="o"/>
            </a:pPr>
            <a:r>
              <a:rPr lang="en-US" sz="2400" dirty="0">
                <a:latin typeface="Arial" panose="020B0604020202020204" pitchFamily="34" charset="0"/>
                <a:cs typeface="Arial" panose="020B0604020202020204" pitchFamily="34" charset="0"/>
              </a:rPr>
              <a:t>No candidate sequence needs to be generated</a:t>
            </a:r>
          </a:p>
          <a:p>
            <a:pPr marL="285750"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400" dirty="0">
                <a:latin typeface="Arial" panose="020B0604020202020204" pitchFamily="34" charset="0"/>
                <a:cs typeface="Arial" panose="020B0604020202020204" pitchFamily="34" charset="0"/>
              </a:rPr>
              <a:t>Projected databases keep shrinking</a:t>
            </a:r>
          </a:p>
          <a:p>
            <a:pPr marL="285750"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400" dirty="0">
                <a:latin typeface="Arial" panose="020B0604020202020204" pitchFamily="34" charset="0"/>
                <a:cs typeface="Arial" panose="020B0604020202020204" pitchFamily="34" charset="0"/>
              </a:rPr>
              <a:t>Major cost of </a:t>
            </a:r>
            <a:r>
              <a:rPr lang="en-US" sz="2400" dirty="0" err="1">
                <a:latin typeface="Arial" panose="020B0604020202020204" pitchFamily="34" charset="0"/>
                <a:cs typeface="Arial" panose="020B0604020202020204" pitchFamily="34" charset="0"/>
              </a:rPr>
              <a:t>PrefixSpan</a:t>
            </a:r>
            <a:r>
              <a:rPr lang="en-US" sz="2400" dirty="0">
                <a:latin typeface="Arial" panose="020B0604020202020204" pitchFamily="34" charset="0"/>
                <a:cs typeface="Arial" panose="020B0604020202020204" pitchFamily="34" charset="0"/>
              </a:rPr>
              <a:t>: constructing projected databases</a:t>
            </a:r>
          </a:p>
          <a:p>
            <a:pPr marL="285750"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400" dirty="0">
                <a:latin typeface="Arial" panose="020B0604020202020204" pitchFamily="34" charset="0"/>
                <a:cs typeface="Arial" panose="020B0604020202020204" pitchFamily="34" charset="0"/>
              </a:rPr>
              <a:t>Found to be more efficient than Spade</a:t>
            </a:r>
          </a:p>
          <a:p>
            <a:pPr marL="285750"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400" dirty="0">
                <a:latin typeface="Arial" panose="020B0604020202020204" pitchFamily="34" charset="0"/>
                <a:cs typeface="Arial" panose="020B0604020202020204" pitchFamily="34" charset="0"/>
              </a:rPr>
              <a:t>CAMLS (Constraint-based </a:t>
            </a:r>
            <a:r>
              <a:rPr lang="en-US" sz="2400" dirty="0" err="1">
                <a:latin typeface="Arial" panose="020B0604020202020204" pitchFamily="34" charset="0"/>
                <a:cs typeface="Arial" panose="020B0604020202020204" pitchFamily="34" charset="0"/>
              </a:rPr>
              <a:t>Apriori</a:t>
            </a:r>
            <a:r>
              <a:rPr lang="en-US" sz="2400" dirty="0">
                <a:latin typeface="Arial" panose="020B0604020202020204" pitchFamily="34" charset="0"/>
                <a:cs typeface="Arial" panose="020B0604020202020204" pitchFamily="34" charset="0"/>
              </a:rPr>
              <a:t> algorithm for Mining Long Sequences): by </a:t>
            </a:r>
            <a:r>
              <a:rPr lang="en-US" sz="2400" dirty="0" err="1">
                <a:latin typeface="Arial" panose="020B0604020202020204" pitchFamily="34" charset="0"/>
                <a:cs typeface="Arial" panose="020B0604020202020204" pitchFamily="34" charset="0"/>
              </a:rPr>
              <a:t>Gudes</a:t>
            </a:r>
            <a:r>
              <a:rPr lang="en-US" sz="2400" dirty="0">
                <a:latin typeface="Arial" panose="020B0604020202020204" pitchFamily="34" charset="0"/>
                <a:cs typeface="Arial" panose="020B0604020202020204" pitchFamily="34" charset="0"/>
              </a:rPr>
              <a:t> et. Al. [12]</a:t>
            </a:r>
          </a:p>
          <a:p>
            <a:pPr marL="285750"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8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checkerboard(across)">
                                      <p:cBhvr>
                                        <p:cTn id="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F27E5A33-2E70-BCEC-1C55-466F9292E3CD}"/>
              </a:ext>
            </a:extLst>
          </p:cNvPr>
          <p:cNvSpPr>
            <a:spLocks noGrp="1"/>
          </p:cNvSpPr>
          <p:nvPr>
            <p:ph type="title"/>
          </p:nvPr>
        </p:nvSpPr>
        <p:spPr>
          <a:xfrm>
            <a:off x="0" y="0"/>
            <a:ext cx="9144000" cy="838200"/>
          </a:xfrm>
        </p:spPr>
        <p:txBody>
          <a:bodyPr/>
          <a:lstStyle/>
          <a:p>
            <a:r>
              <a:rPr lang="en-US" dirty="0">
                <a:latin typeface="Arial" panose="020B0604020202020204" pitchFamily="34" charset="0"/>
                <a:cs typeface="Arial" panose="020B0604020202020204" pitchFamily="34" charset="0"/>
              </a:rPr>
              <a:t>Algorithms – Weighted Vote Relational Neighbor</a:t>
            </a:r>
          </a:p>
        </p:txBody>
      </p:sp>
      <p:pic>
        <p:nvPicPr>
          <p:cNvPr id="3" name="Picture 2" descr="Graphical user interface, text, application, letter, email&#10;&#10;Description automatically generated">
            <a:extLst>
              <a:ext uri="{FF2B5EF4-FFF2-40B4-BE49-F238E27FC236}">
                <a16:creationId xmlns:a16="http://schemas.microsoft.com/office/drawing/2014/main" id="{E4E6C39E-1267-9FF8-730F-B40AD1970361}"/>
              </a:ext>
            </a:extLst>
          </p:cNvPr>
          <p:cNvPicPr>
            <a:picLocks noChangeAspect="1"/>
          </p:cNvPicPr>
          <p:nvPr/>
        </p:nvPicPr>
        <p:blipFill>
          <a:blip r:embed="rId3"/>
          <a:stretch>
            <a:fillRect/>
          </a:stretch>
        </p:blipFill>
        <p:spPr>
          <a:xfrm>
            <a:off x="685800" y="838200"/>
            <a:ext cx="7772400" cy="3276600"/>
          </a:xfrm>
          <a:prstGeom prst="rect">
            <a:avLst/>
          </a:prstGeom>
        </p:spPr>
      </p:pic>
      <p:grpSp>
        <p:nvGrpSpPr>
          <p:cNvPr id="40" name="Group 39">
            <a:extLst>
              <a:ext uri="{FF2B5EF4-FFF2-40B4-BE49-F238E27FC236}">
                <a16:creationId xmlns:a16="http://schemas.microsoft.com/office/drawing/2014/main" id="{E8E0586A-40C1-53BE-C2D7-EAD281D47959}"/>
              </a:ext>
            </a:extLst>
          </p:cNvPr>
          <p:cNvGrpSpPr/>
          <p:nvPr/>
        </p:nvGrpSpPr>
        <p:grpSpPr>
          <a:xfrm>
            <a:off x="5271655" y="4281053"/>
            <a:ext cx="3080331" cy="2369126"/>
            <a:chOff x="3913909" y="4114799"/>
            <a:chExt cx="3080331" cy="2369126"/>
          </a:xfrm>
        </p:grpSpPr>
        <p:sp>
          <p:nvSpPr>
            <p:cNvPr id="13" name="Oval 12">
              <a:extLst>
                <a:ext uri="{FF2B5EF4-FFF2-40B4-BE49-F238E27FC236}">
                  <a16:creationId xmlns:a16="http://schemas.microsoft.com/office/drawing/2014/main" id="{8E2BFD25-EA52-FA04-C9A0-385741F079D7}"/>
                </a:ext>
              </a:extLst>
            </p:cNvPr>
            <p:cNvSpPr/>
            <p:nvPr/>
          </p:nvSpPr>
          <p:spPr>
            <a:xfrm>
              <a:off x="3913909" y="4814453"/>
              <a:ext cx="665018" cy="4849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21</a:t>
              </a:r>
            </a:p>
          </p:txBody>
        </p:sp>
        <p:sp>
          <p:nvSpPr>
            <p:cNvPr id="14" name="Oval 13">
              <a:extLst>
                <a:ext uri="{FF2B5EF4-FFF2-40B4-BE49-F238E27FC236}">
                  <a16:creationId xmlns:a16="http://schemas.microsoft.com/office/drawing/2014/main" id="{60FA188C-35CB-0C27-BE9B-80067FD22573}"/>
                </a:ext>
              </a:extLst>
            </p:cNvPr>
            <p:cNvSpPr/>
            <p:nvPr/>
          </p:nvSpPr>
          <p:spPr>
            <a:xfrm>
              <a:off x="5243945" y="4114799"/>
              <a:ext cx="665018" cy="4849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18</a:t>
              </a:r>
            </a:p>
          </p:txBody>
        </p:sp>
        <p:sp>
          <p:nvSpPr>
            <p:cNvPr id="15" name="Oval 14">
              <a:extLst>
                <a:ext uri="{FF2B5EF4-FFF2-40B4-BE49-F238E27FC236}">
                  <a16:creationId xmlns:a16="http://schemas.microsoft.com/office/drawing/2014/main" id="{50D8F34E-B00A-C2F7-749A-82A5478993D7}"/>
                </a:ext>
              </a:extLst>
            </p:cNvPr>
            <p:cNvSpPr/>
            <p:nvPr/>
          </p:nvSpPr>
          <p:spPr>
            <a:xfrm>
              <a:off x="4578927" y="5999016"/>
              <a:ext cx="665018" cy="4849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a:t>
              </a:r>
            </a:p>
          </p:txBody>
        </p:sp>
        <p:sp>
          <p:nvSpPr>
            <p:cNvPr id="16" name="Oval 15">
              <a:extLst>
                <a:ext uri="{FF2B5EF4-FFF2-40B4-BE49-F238E27FC236}">
                  <a16:creationId xmlns:a16="http://schemas.microsoft.com/office/drawing/2014/main" id="{83E9DF80-3236-40EE-E663-F8FA93327B11}"/>
                </a:ext>
              </a:extLst>
            </p:cNvPr>
            <p:cNvSpPr/>
            <p:nvPr/>
          </p:nvSpPr>
          <p:spPr>
            <a:xfrm>
              <a:off x="6199909" y="5611089"/>
              <a:ext cx="665018" cy="4849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24</a:t>
              </a:r>
            </a:p>
          </p:txBody>
        </p:sp>
        <p:sp>
          <p:nvSpPr>
            <p:cNvPr id="17" name="Oval 16">
              <a:extLst>
                <a:ext uri="{FF2B5EF4-FFF2-40B4-BE49-F238E27FC236}">
                  <a16:creationId xmlns:a16="http://schemas.microsoft.com/office/drawing/2014/main" id="{A1D7E6FC-D95C-0C1C-952B-FA95E4CF6FB0}"/>
                </a:ext>
              </a:extLst>
            </p:cNvPr>
            <p:cNvSpPr/>
            <p:nvPr/>
          </p:nvSpPr>
          <p:spPr>
            <a:xfrm>
              <a:off x="6329222" y="4468091"/>
              <a:ext cx="665018" cy="4849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22</a:t>
              </a:r>
            </a:p>
          </p:txBody>
        </p:sp>
        <p:sp>
          <p:nvSpPr>
            <p:cNvPr id="18" name="Oval 17">
              <a:extLst>
                <a:ext uri="{FF2B5EF4-FFF2-40B4-BE49-F238E27FC236}">
                  <a16:creationId xmlns:a16="http://schemas.microsoft.com/office/drawing/2014/main" id="{95B8CC31-0D49-1687-B6E9-090062E73FC7}"/>
                </a:ext>
              </a:extLst>
            </p:cNvPr>
            <p:cNvSpPr/>
            <p:nvPr/>
          </p:nvSpPr>
          <p:spPr>
            <a:xfrm>
              <a:off x="5200075" y="5160815"/>
              <a:ext cx="665018" cy="4849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21" name="Straight Connector 20">
              <a:extLst>
                <a:ext uri="{FF2B5EF4-FFF2-40B4-BE49-F238E27FC236}">
                  <a16:creationId xmlns:a16="http://schemas.microsoft.com/office/drawing/2014/main" id="{9A8EF9AB-261A-244A-6261-5D880987B9DD}"/>
                </a:ext>
              </a:extLst>
            </p:cNvPr>
            <p:cNvCxnSpPr>
              <a:cxnSpLocks/>
              <a:endCxn id="17" idx="2"/>
            </p:cNvCxnSpPr>
            <p:nvPr/>
          </p:nvCxnSpPr>
          <p:spPr>
            <a:xfrm>
              <a:off x="5878949" y="4534993"/>
              <a:ext cx="450273" cy="175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4881A3-D490-64BD-029F-9D4128FB7516}"/>
                </a:ext>
              </a:extLst>
            </p:cNvPr>
            <p:cNvCxnSpPr>
              <a:cxnSpLocks/>
              <a:stCxn id="14" idx="4"/>
              <a:endCxn id="18" idx="0"/>
            </p:cNvCxnSpPr>
            <p:nvPr/>
          </p:nvCxnSpPr>
          <p:spPr>
            <a:xfrm flipH="1">
              <a:off x="5532584" y="4599708"/>
              <a:ext cx="43870" cy="56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4011139-CDBC-2312-79F9-AF7EDA9F37E4}"/>
                </a:ext>
              </a:extLst>
            </p:cNvPr>
            <p:cNvCxnSpPr>
              <a:cxnSpLocks/>
              <a:stCxn id="17" idx="4"/>
              <a:endCxn id="16" idx="0"/>
            </p:cNvCxnSpPr>
            <p:nvPr/>
          </p:nvCxnSpPr>
          <p:spPr>
            <a:xfrm flipH="1">
              <a:off x="6532418" y="4953000"/>
              <a:ext cx="129313" cy="658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46175E-C426-BB1F-DEA1-75AA6DE4BD1B}"/>
                </a:ext>
              </a:extLst>
            </p:cNvPr>
            <p:cNvCxnSpPr>
              <a:cxnSpLocks/>
              <a:stCxn id="13" idx="5"/>
              <a:endCxn id="18" idx="2"/>
            </p:cNvCxnSpPr>
            <p:nvPr/>
          </p:nvCxnSpPr>
          <p:spPr>
            <a:xfrm>
              <a:off x="4481537" y="5228349"/>
              <a:ext cx="718538" cy="1749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009F9A-3F7E-4BAF-1682-260BE13A25F2}"/>
                </a:ext>
              </a:extLst>
            </p:cNvPr>
            <p:cNvCxnSpPr>
              <a:cxnSpLocks/>
              <a:stCxn id="15" idx="1"/>
              <a:endCxn id="18" idx="4"/>
            </p:cNvCxnSpPr>
            <p:nvPr/>
          </p:nvCxnSpPr>
          <p:spPr>
            <a:xfrm flipV="1">
              <a:off x="4676317" y="5645724"/>
              <a:ext cx="856267" cy="424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1C28D3-895A-6DD5-9C56-5B8FFEF12F38}"/>
                </a:ext>
              </a:extLst>
            </p:cNvPr>
            <p:cNvCxnSpPr>
              <a:cxnSpLocks/>
              <a:stCxn id="16" idx="3"/>
              <a:endCxn id="15" idx="6"/>
            </p:cNvCxnSpPr>
            <p:nvPr/>
          </p:nvCxnSpPr>
          <p:spPr>
            <a:xfrm flipH="1">
              <a:off x="5243945" y="6024985"/>
              <a:ext cx="1053354" cy="216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D02DA9-6061-95F7-EF7C-D409CF6A3D40}"/>
                </a:ext>
              </a:extLst>
            </p:cNvPr>
            <p:cNvCxnSpPr>
              <a:cxnSpLocks/>
              <a:stCxn id="15" idx="0"/>
              <a:endCxn id="13" idx="4"/>
            </p:cNvCxnSpPr>
            <p:nvPr/>
          </p:nvCxnSpPr>
          <p:spPr>
            <a:xfrm flipH="1" flipV="1">
              <a:off x="4246418" y="5299362"/>
              <a:ext cx="665018" cy="699654"/>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A1A3E856-B33E-FA7D-17C3-275ABBAE5B63}"/>
              </a:ext>
            </a:extLst>
          </p:cNvPr>
          <p:cNvSpPr txBox="1"/>
          <p:nvPr/>
        </p:nvSpPr>
        <p:spPr>
          <a:xfrm>
            <a:off x="178676" y="5770414"/>
            <a:ext cx="4804340"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Facebook friendship network, can you guess the age?</a:t>
            </a:r>
          </a:p>
        </p:txBody>
      </p:sp>
    </p:spTree>
    <p:extLst>
      <p:ext uri="{BB962C8B-B14F-4D97-AF65-F5344CB8AC3E}">
        <p14:creationId xmlns:p14="http://schemas.microsoft.com/office/powerpoint/2010/main" val="42625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heckerboard(across)">
                                      <p:cBhvr>
                                        <p:cTn id="7" dur="500"/>
                                        <p:tgtEl>
                                          <p:spTgt spid="4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heckerboard(across)">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A189C-3729-C037-DEE5-BC8D2BF87F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374" y="990600"/>
            <a:ext cx="4060041" cy="1992918"/>
          </a:xfrm>
          <a:prstGeom prst="rect">
            <a:avLst/>
          </a:prstGeom>
        </p:spPr>
      </p:pic>
      <p:pic>
        <p:nvPicPr>
          <p:cNvPr id="5" name="Picture 4">
            <a:extLst>
              <a:ext uri="{FF2B5EF4-FFF2-40B4-BE49-F238E27FC236}">
                <a16:creationId xmlns:a16="http://schemas.microsoft.com/office/drawing/2014/main" id="{29C2F6E8-7626-CC7A-004B-9608FE9A7F5B}"/>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064384" y="1657308"/>
            <a:ext cx="2275332" cy="1011936"/>
          </a:xfrm>
          <a:prstGeom prst="rect">
            <a:avLst/>
          </a:prstGeom>
        </p:spPr>
      </p:pic>
      <p:pic>
        <p:nvPicPr>
          <p:cNvPr id="6" name="Picture 5">
            <a:extLst>
              <a:ext uri="{FF2B5EF4-FFF2-40B4-BE49-F238E27FC236}">
                <a16:creationId xmlns:a16="http://schemas.microsoft.com/office/drawing/2014/main" id="{1390D305-EFB5-F9EC-6604-DDF7DCF5B562}"/>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65404" y="3048000"/>
            <a:ext cx="6978396" cy="2302764"/>
          </a:xfrm>
          <a:prstGeom prst="rect">
            <a:avLst/>
          </a:prstGeom>
        </p:spPr>
      </p:pic>
      <p:pic>
        <p:nvPicPr>
          <p:cNvPr id="7" name="Picture 6">
            <a:extLst>
              <a:ext uri="{FF2B5EF4-FFF2-40B4-BE49-F238E27FC236}">
                <a16:creationId xmlns:a16="http://schemas.microsoft.com/office/drawing/2014/main" id="{978BA33F-ACA3-BDE5-7BC7-919075E1776D}"/>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33400" y="5353812"/>
            <a:ext cx="4105656" cy="1123188"/>
          </a:xfrm>
          <a:prstGeom prst="rect">
            <a:avLst/>
          </a:prstGeom>
        </p:spPr>
      </p:pic>
      <p:sp>
        <p:nvSpPr>
          <p:cNvPr id="8" name="TextBox 7">
            <a:extLst>
              <a:ext uri="{FF2B5EF4-FFF2-40B4-BE49-F238E27FC236}">
                <a16:creationId xmlns:a16="http://schemas.microsoft.com/office/drawing/2014/main" id="{876BFA29-B2ED-E1FE-26F7-AF3E3F088A03}"/>
              </a:ext>
            </a:extLst>
          </p:cNvPr>
          <p:cNvSpPr txBox="1"/>
          <p:nvPr/>
        </p:nvSpPr>
        <p:spPr>
          <a:xfrm>
            <a:off x="5129213" y="4924324"/>
            <a:ext cx="4014787" cy="2308324"/>
          </a:xfrm>
          <a:prstGeom prst="rect">
            <a:avLst/>
          </a:prstGeom>
          <a:noFill/>
        </p:spPr>
        <p:txBody>
          <a:bodyPr wrap="square" rtlCol="0">
            <a:spAutoFit/>
          </a:bodyPr>
          <a:lstStyle/>
          <a:p>
            <a:pPr marL="285750"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We need to compute these probabilities using some order until convergence [i.e., they don’t change]</a:t>
            </a:r>
          </a:p>
          <a:p>
            <a:pPr marL="285750"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What happens for different orders?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F27E5A33-2E70-BCEC-1C55-466F9292E3CD}"/>
              </a:ext>
            </a:extLst>
          </p:cNvPr>
          <p:cNvSpPr>
            <a:spLocks noGrp="1"/>
          </p:cNvSpPr>
          <p:nvPr>
            <p:ph type="title"/>
          </p:nvPr>
        </p:nvSpPr>
        <p:spPr>
          <a:xfrm>
            <a:off x="0" y="0"/>
            <a:ext cx="9144000" cy="838200"/>
          </a:xfrm>
        </p:spPr>
        <p:txBody>
          <a:bodyPr/>
          <a:lstStyle/>
          <a:p>
            <a:r>
              <a:rPr lang="en-US" dirty="0">
                <a:latin typeface="Arial" panose="020B0604020202020204" pitchFamily="34" charset="0"/>
                <a:cs typeface="Arial" panose="020B0604020202020204" pitchFamily="34" charset="0"/>
              </a:rPr>
              <a:t>Algorithms – Weighted Vote Relational Neighbor</a:t>
            </a:r>
          </a:p>
        </p:txBody>
      </p:sp>
      <p:sp>
        <p:nvSpPr>
          <p:cNvPr id="11" name="TextBox 10">
            <a:extLst>
              <a:ext uri="{FF2B5EF4-FFF2-40B4-BE49-F238E27FC236}">
                <a16:creationId xmlns:a16="http://schemas.microsoft.com/office/drawing/2014/main" id="{D3AA8793-ED4B-D228-08BE-65E437A357AF}"/>
              </a:ext>
            </a:extLst>
          </p:cNvPr>
          <p:cNvSpPr txBox="1"/>
          <p:nvPr/>
        </p:nvSpPr>
        <p:spPr>
          <a:xfrm>
            <a:off x="5971311" y="1086644"/>
            <a:ext cx="1000595"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Given:</a:t>
            </a:r>
          </a:p>
        </p:txBody>
      </p:sp>
    </p:spTree>
    <p:extLst>
      <p:ext uri="{BB962C8B-B14F-4D97-AF65-F5344CB8AC3E}">
        <p14:creationId xmlns:p14="http://schemas.microsoft.com/office/powerpoint/2010/main" val="247352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Instances</a:t>
            </a:r>
          </a:p>
        </p:txBody>
      </p:sp>
      <p:sp>
        <p:nvSpPr>
          <p:cNvPr id="5" name="Content Placeholder 2">
            <a:extLst>
              <a:ext uri="{FF2B5EF4-FFF2-40B4-BE49-F238E27FC236}">
                <a16:creationId xmlns:a16="http://schemas.microsoft.com/office/drawing/2014/main" id="{BBE5512C-E426-E450-A717-BACBFF045762}"/>
              </a:ext>
            </a:extLst>
          </p:cNvPr>
          <p:cNvSpPr>
            <a:spLocks noGrp="1"/>
          </p:cNvSpPr>
          <p:nvPr>
            <p:ph idx="1"/>
          </p:nvPr>
        </p:nvSpPr>
        <p:spPr>
          <a:xfrm>
            <a:off x="457200" y="1066799"/>
            <a:ext cx="8229600" cy="5257801"/>
          </a:xfrm>
        </p:spPr>
        <p:txBody>
          <a:bodyPr>
            <a:noAutofit/>
          </a:bodyPr>
          <a:lstStyle/>
          <a:p>
            <a:pPr>
              <a:lnSpc>
                <a:spcPct val="12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Predicting whether an individual who visits an online book seller is going to buy a specific book</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Features can be</a:t>
            </a:r>
          </a:p>
          <a:p>
            <a:pPr lvl="1">
              <a:buFont typeface="Courier New" panose="02070309020205020404" pitchFamily="49" charset="0"/>
              <a:buChar char="o"/>
            </a:pPr>
            <a:r>
              <a:rPr lang="en-US" sz="2000" b="1" dirty="0">
                <a:latin typeface="Arial" panose="020B0604020202020204" pitchFamily="34" charset="0"/>
                <a:cs typeface="Arial" panose="020B0604020202020204" pitchFamily="34" charset="0"/>
              </a:rPr>
              <a:t>Continuous</a:t>
            </a:r>
            <a:r>
              <a:rPr lang="en-US" sz="2000" dirty="0">
                <a:latin typeface="Arial" panose="020B0604020202020204" pitchFamily="34" charset="0"/>
                <a:cs typeface="Arial" panose="020B0604020202020204" pitchFamily="34" charset="0"/>
              </a:rPr>
              <a:t>: values are numeric values </a:t>
            </a:r>
          </a:p>
          <a:p>
            <a:pPr lvl="2"/>
            <a:r>
              <a:rPr lang="en-US" dirty="0">
                <a:latin typeface="Arial" panose="020B0604020202020204" pitchFamily="34" charset="0"/>
                <a:cs typeface="Arial" panose="020B0604020202020204" pitchFamily="34" charset="0"/>
              </a:rPr>
              <a:t>Money spent: $25</a:t>
            </a:r>
          </a:p>
          <a:p>
            <a:pPr lvl="1">
              <a:buFont typeface="Courier New" panose="02070309020205020404" pitchFamily="49" charset="0"/>
              <a:buChar char="o"/>
            </a:pPr>
            <a:r>
              <a:rPr lang="en-US" sz="2000" b="1" dirty="0">
                <a:latin typeface="Arial" panose="020B0604020202020204" pitchFamily="34" charset="0"/>
                <a:cs typeface="Arial" panose="020B0604020202020204" pitchFamily="34" charset="0"/>
              </a:rPr>
              <a:t>Discrete</a:t>
            </a:r>
            <a:r>
              <a:rPr lang="en-US" sz="2000" dirty="0">
                <a:latin typeface="Arial" panose="020B0604020202020204" pitchFamily="34" charset="0"/>
                <a:cs typeface="Arial" panose="020B0604020202020204" pitchFamily="34" charset="0"/>
              </a:rPr>
              <a:t>: can take a number of values </a:t>
            </a:r>
          </a:p>
          <a:p>
            <a:pPr lvl="2"/>
            <a:r>
              <a:rPr lang="en-US" dirty="0">
                <a:latin typeface="Arial" panose="020B0604020202020204" pitchFamily="34" charset="0"/>
                <a:cs typeface="Arial" panose="020B0604020202020204" pitchFamily="34" charset="0"/>
              </a:rPr>
              <a:t>Money spent: {high, normal, low}</a:t>
            </a:r>
          </a:p>
        </p:txBody>
      </p:sp>
      <p:sp>
        <p:nvSpPr>
          <p:cNvPr id="8" name="Rectangle 7">
            <a:extLst>
              <a:ext uri="{FF2B5EF4-FFF2-40B4-BE49-F238E27FC236}">
                <a16:creationId xmlns:a16="http://schemas.microsoft.com/office/drawing/2014/main" id="{BCC2C194-81F2-20A1-DBAD-69A9BF2D6316}"/>
              </a:ext>
            </a:extLst>
          </p:cNvPr>
          <p:cNvSpPr/>
          <p:nvPr/>
        </p:nvSpPr>
        <p:spPr>
          <a:xfrm>
            <a:off x="7337365" y="4102113"/>
            <a:ext cx="1165704" cy="646331"/>
          </a:xfrm>
          <a:prstGeom prst="rect">
            <a:avLst/>
          </a:prstGeom>
        </p:spPr>
        <p:txBody>
          <a:bodyPr wrap="none">
            <a:spAutoFit/>
          </a:bodyPr>
          <a:lstStyle/>
          <a:p>
            <a:r>
              <a:rPr lang="en-US" b="1" dirty="0">
                <a:solidFill>
                  <a:srgbClr val="FF0000"/>
                </a:solidFill>
                <a:latin typeface="Open Sans" panose="020B0606030504020204" pitchFamily="34" charset="0"/>
              </a:rPr>
              <a:t>Labeled</a:t>
            </a:r>
          </a:p>
          <a:p>
            <a:r>
              <a:rPr lang="en-US" b="1" dirty="0">
                <a:solidFill>
                  <a:srgbClr val="FF0000"/>
                </a:solidFill>
                <a:latin typeface="Open Sans" panose="020B0606030504020204" pitchFamily="34" charset="0"/>
              </a:rPr>
              <a:t>Example</a:t>
            </a:r>
          </a:p>
        </p:txBody>
      </p:sp>
      <p:cxnSp>
        <p:nvCxnSpPr>
          <p:cNvPr id="21" name="Straight Arrow Connector 20">
            <a:extLst>
              <a:ext uri="{FF2B5EF4-FFF2-40B4-BE49-F238E27FC236}">
                <a16:creationId xmlns:a16="http://schemas.microsoft.com/office/drawing/2014/main" id="{72B4AEE1-4747-D7FE-7218-5F6040908E0D}"/>
              </a:ext>
            </a:extLst>
          </p:cNvPr>
          <p:cNvCxnSpPr>
            <a:stCxn id="8" idx="0"/>
          </p:cNvCxnSpPr>
          <p:nvPr/>
        </p:nvCxnSpPr>
        <p:spPr>
          <a:xfrm flipH="1" flipV="1">
            <a:off x="6781800" y="3581400"/>
            <a:ext cx="1138417" cy="520713"/>
          </a:xfrm>
          <a:prstGeom prst="straightConnector1">
            <a:avLst/>
          </a:prstGeom>
          <a:ln w="38100">
            <a:solidFill>
              <a:srgbClr val="E2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3CF47F0-119B-F2F7-2279-1F601DCEF54E}"/>
              </a:ext>
            </a:extLst>
          </p:cNvPr>
          <p:cNvSpPr/>
          <p:nvPr/>
        </p:nvSpPr>
        <p:spPr>
          <a:xfrm>
            <a:off x="585101" y="3218626"/>
            <a:ext cx="7973795" cy="3130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3" name="Rectangle 22">
            <a:extLst>
              <a:ext uri="{FF2B5EF4-FFF2-40B4-BE49-F238E27FC236}">
                <a16:creationId xmlns:a16="http://schemas.microsoft.com/office/drawing/2014/main" id="{0AC5B2D2-550B-CC32-7464-B2B43C05F990}"/>
              </a:ext>
            </a:extLst>
          </p:cNvPr>
          <p:cNvSpPr/>
          <p:nvPr/>
        </p:nvSpPr>
        <p:spPr>
          <a:xfrm>
            <a:off x="1463849" y="3857366"/>
            <a:ext cx="1356462" cy="646331"/>
          </a:xfrm>
          <a:prstGeom prst="rect">
            <a:avLst/>
          </a:prstGeom>
        </p:spPr>
        <p:txBody>
          <a:bodyPr wrap="none">
            <a:spAutoFit/>
          </a:bodyPr>
          <a:lstStyle/>
          <a:p>
            <a:r>
              <a:rPr lang="en-US" b="1" dirty="0">
                <a:solidFill>
                  <a:srgbClr val="00B050"/>
                </a:solidFill>
                <a:latin typeface="Open Sans" panose="020B0606030504020204" pitchFamily="34" charset="0"/>
              </a:rPr>
              <a:t>Unlabeled</a:t>
            </a:r>
          </a:p>
          <a:p>
            <a:r>
              <a:rPr lang="en-US" b="1" dirty="0">
                <a:solidFill>
                  <a:srgbClr val="00B050"/>
                </a:solidFill>
                <a:latin typeface="Open Sans" panose="020B0606030504020204" pitchFamily="34" charset="0"/>
              </a:rPr>
              <a:t>Example</a:t>
            </a:r>
          </a:p>
        </p:txBody>
      </p:sp>
      <p:sp>
        <p:nvSpPr>
          <p:cNvPr id="24" name="Rectangle 23">
            <a:extLst>
              <a:ext uri="{FF2B5EF4-FFF2-40B4-BE49-F238E27FC236}">
                <a16:creationId xmlns:a16="http://schemas.microsoft.com/office/drawing/2014/main" id="{AAD24F33-1399-79BF-4E01-B8E04764D31E}"/>
              </a:ext>
            </a:extLst>
          </p:cNvPr>
          <p:cNvSpPr/>
          <p:nvPr/>
        </p:nvSpPr>
        <p:spPr>
          <a:xfrm>
            <a:off x="595398" y="2849407"/>
            <a:ext cx="7963499" cy="3619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cxnSp>
        <p:nvCxnSpPr>
          <p:cNvPr id="25" name="Straight Arrow Connector 24">
            <a:extLst>
              <a:ext uri="{FF2B5EF4-FFF2-40B4-BE49-F238E27FC236}">
                <a16:creationId xmlns:a16="http://schemas.microsoft.com/office/drawing/2014/main" id="{02B32D9F-7050-C1A4-FECA-8580C6D7AEC6}"/>
              </a:ext>
            </a:extLst>
          </p:cNvPr>
          <p:cNvCxnSpPr>
            <a:stCxn id="23" idx="0"/>
          </p:cNvCxnSpPr>
          <p:nvPr/>
        </p:nvCxnSpPr>
        <p:spPr>
          <a:xfrm flipV="1">
            <a:off x="2142080" y="3048000"/>
            <a:ext cx="905920" cy="809366"/>
          </a:xfrm>
          <a:prstGeom prst="straightConnector1">
            <a:avLst/>
          </a:prstGeom>
          <a:ln w="3810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CDFF6C9-7AC3-0EA0-140B-4537C99781F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595398" y="2209800"/>
            <a:ext cx="7973796" cy="1329766"/>
          </a:xfrm>
          <a:prstGeom prst="rect">
            <a:avLst/>
          </a:prstGeom>
        </p:spPr>
      </p:pic>
    </p:spTree>
    <p:extLst>
      <p:ext uri="{BB962C8B-B14F-4D97-AF65-F5344CB8AC3E}">
        <p14:creationId xmlns:p14="http://schemas.microsoft.com/office/powerpoint/2010/main" val="228268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checkerboard(across)">
                                      <p:cBhvr>
                                        <p:cTn id="23" dur="500"/>
                                        <p:tgtEl>
                                          <p:spTgt spid="5">
                                            <p:txEl>
                                              <p:pRg st="8" end="8"/>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checkerboard(across)">
                                      <p:cBhvr>
                                        <p:cTn id="26" dur="500"/>
                                        <p:tgtEl>
                                          <p:spTgt spid="5">
                                            <p:txEl>
                                              <p:pRg st="9" end="9"/>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29" dur="500"/>
                                        <p:tgtEl>
                                          <p:spTgt spid="5">
                                            <p:txEl>
                                              <p:pRg st="10" end="10"/>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32" dur="500"/>
                                        <p:tgtEl>
                                          <p:spTgt spid="5">
                                            <p:txEl>
                                              <p:pRg st="11" end="11"/>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animEffect transition="in" filter="checkerboard(across)">
                                      <p:cBhvr>
                                        <p:cTn id="35"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3" grpId="0"/>
      <p:bldP spid="24"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Weighted Vote Relational Neighbor</a:t>
            </a:r>
          </a:p>
        </p:txBody>
      </p:sp>
      <p:pic>
        <p:nvPicPr>
          <p:cNvPr id="2" name="Picture 1">
            <a:extLst>
              <a:ext uri="{FF2B5EF4-FFF2-40B4-BE49-F238E27FC236}">
                <a16:creationId xmlns:a16="http://schemas.microsoft.com/office/drawing/2014/main" id="{D7923EFB-33A0-12A1-4120-7F08E9D2C643}"/>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724400" y="1524000"/>
            <a:ext cx="3983736" cy="4776216"/>
          </a:xfrm>
          <a:prstGeom prst="rect">
            <a:avLst/>
          </a:prstGeom>
        </p:spPr>
      </p:pic>
      <p:pic>
        <p:nvPicPr>
          <p:cNvPr id="8" name="Picture 7">
            <a:extLst>
              <a:ext uri="{FF2B5EF4-FFF2-40B4-BE49-F238E27FC236}">
                <a16:creationId xmlns:a16="http://schemas.microsoft.com/office/drawing/2014/main" id="{1BD3EFEC-F59F-F6BB-7630-8141B5506D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514600"/>
            <a:ext cx="4060041" cy="1992918"/>
          </a:xfrm>
          <a:prstGeom prst="rect">
            <a:avLst/>
          </a:prstGeom>
        </p:spPr>
      </p:pic>
    </p:spTree>
    <p:extLst>
      <p:ext uri="{BB962C8B-B14F-4D97-AF65-F5344CB8AC3E}">
        <p14:creationId xmlns:p14="http://schemas.microsoft.com/office/powerpoint/2010/main" val="32281464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a:t>
            </a:r>
          </a:p>
        </p:txBody>
      </p:sp>
      <p:sp>
        <p:nvSpPr>
          <p:cNvPr id="2" name="TextBox 1">
            <a:extLst>
              <a:ext uri="{FF2B5EF4-FFF2-40B4-BE49-F238E27FC236}">
                <a16:creationId xmlns:a16="http://schemas.microsoft.com/office/drawing/2014/main" id="{E007D2A0-F403-63E9-E7A4-2B2DFFA027B8}"/>
              </a:ext>
            </a:extLst>
          </p:cNvPr>
          <p:cNvSpPr txBox="1"/>
          <p:nvPr/>
        </p:nvSpPr>
        <p:spPr>
          <a:xfrm>
            <a:off x="377952" y="1402080"/>
            <a:ext cx="8205216" cy="557075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 A. </a:t>
            </a:r>
            <a:r>
              <a:rPr lang="en-US" dirty="0" err="1">
                <a:latin typeface="Arial" panose="020B0604020202020204" pitchFamily="34" charset="0"/>
                <a:cs typeface="Arial" panose="020B0604020202020204" pitchFamily="34" charset="0"/>
              </a:rPr>
              <a:t>Inokuchi</a:t>
            </a:r>
            <a:r>
              <a:rPr lang="en-US" dirty="0">
                <a:latin typeface="Arial" panose="020B0604020202020204" pitchFamily="34" charset="0"/>
                <a:cs typeface="Arial" panose="020B0604020202020204" pitchFamily="34" charset="0"/>
              </a:rPr>
              <a:t>, T. </a:t>
            </a:r>
            <a:r>
              <a:rPr lang="en-US" dirty="0" err="1">
                <a:latin typeface="Arial" panose="020B0604020202020204" pitchFamily="34" charset="0"/>
                <a:cs typeface="Arial" panose="020B0604020202020204" pitchFamily="34" charset="0"/>
              </a:rPr>
              <a:t>Washio</a:t>
            </a:r>
            <a:r>
              <a:rPr lang="en-US" dirty="0">
                <a:latin typeface="Arial" panose="020B0604020202020204" pitchFamily="34" charset="0"/>
                <a:cs typeface="Arial" panose="020B0604020202020204" pitchFamily="34" charset="0"/>
              </a:rPr>
              <a:t>, and H. </a:t>
            </a:r>
            <a:r>
              <a:rPr lang="en-US" dirty="0" err="1">
                <a:latin typeface="Arial" panose="020B0604020202020204" pitchFamily="34" charset="0"/>
                <a:cs typeface="Arial" panose="020B0604020202020204" pitchFamily="34" charset="0"/>
              </a:rPr>
              <a:t>Motoda</a:t>
            </a:r>
            <a:r>
              <a:rPr lang="en-US" dirty="0">
                <a:latin typeface="Arial" panose="020B0604020202020204" pitchFamily="34" charset="0"/>
                <a:cs typeface="Arial" panose="020B0604020202020204" pitchFamily="34" charset="0"/>
              </a:rPr>
              <a:t>. “An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-based algorithm for mining frequent substructures from graph data”, PKDD’00</a:t>
            </a:r>
          </a:p>
          <a:p>
            <a:r>
              <a:rPr lang="en-US" dirty="0">
                <a:latin typeface="Arial" panose="020B0604020202020204" pitchFamily="34" charset="0"/>
                <a:cs typeface="Arial" panose="020B0604020202020204" pitchFamily="34" charset="0"/>
              </a:rPr>
              <a:t>[2] M. </a:t>
            </a:r>
            <a:r>
              <a:rPr lang="en-US" dirty="0" err="1">
                <a:latin typeface="Arial" panose="020B0604020202020204" pitchFamily="34" charset="0"/>
                <a:cs typeface="Arial" panose="020B0604020202020204" pitchFamily="34" charset="0"/>
              </a:rPr>
              <a:t>Kuramochi</a:t>
            </a:r>
            <a:r>
              <a:rPr lang="en-US" dirty="0">
                <a:latin typeface="Arial" panose="020B0604020202020204" pitchFamily="34" charset="0"/>
                <a:cs typeface="Arial" panose="020B0604020202020204" pitchFamily="34" charset="0"/>
              </a:rPr>
              <a:t> and G. </a:t>
            </a:r>
            <a:r>
              <a:rPr lang="en-US" dirty="0" err="1">
                <a:latin typeface="Arial" panose="020B0604020202020204" pitchFamily="34" charset="0"/>
                <a:cs typeface="Arial" panose="020B0604020202020204" pitchFamily="34" charset="0"/>
              </a:rPr>
              <a:t>Karypis</a:t>
            </a:r>
            <a:r>
              <a:rPr lang="en-US" dirty="0">
                <a:latin typeface="Arial" panose="020B0604020202020204" pitchFamily="34" charset="0"/>
                <a:cs typeface="Arial" panose="020B0604020202020204" pitchFamily="34" charset="0"/>
              </a:rPr>
              <a:t>. “Frequent subgraph discovery”, ICDM’01</a:t>
            </a:r>
          </a:p>
          <a:p>
            <a:r>
              <a:rPr lang="en-US" dirty="0">
                <a:latin typeface="Arial" panose="020B0604020202020204" pitchFamily="34" charset="0"/>
                <a:cs typeface="Arial" panose="020B0604020202020204" pitchFamily="34" charset="0"/>
              </a:rPr>
              <a:t>[3] M. </a:t>
            </a:r>
            <a:r>
              <a:rPr lang="en-US" dirty="0" err="1">
                <a:latin typeface="Arial" panose="020B0604020202020204" pitchFamily="34" charset="0"/>
                <a:cs typeface="Arial" panose="020B0604020202020204" pitchFamily="34" charset="0"/>
              </a:rPr>
              <a:t>Kuramochi</a:t>
            </a:r>
            <a:r>
              <a:rPr lang="en-US" dirty="0">
                <a:latin typeface="Arial" panose="020B0604020202020204" pitchFamily="34" charset="0"/>
                <a:cs typeface="Arial" panose="020B0604020202020204" pitchFamily="34" charset="0"/>
              </a:rPr>
              <a:t> and G. </a:t>
            </a:r>
            <a:r>
              <a:rPr lang="en-US" dirty="0" err="1">
                <a:latin typeface="Arial" panose="020B0604020202020204" pitchFamily="34" charset="0"/>
                <a:cs typeface="Arial" panose="020B0604020202020204" pitchFamily="34" charset="0"/>
              </a:rPr>
              <a:t>Karypis</a:t>
            </a:r>
            <a:r>
              <a:rPr lang="en-US" dirty="0">
                <a:latin typeface="Arial" panose="020B0604020202020204" pitchFamily="34" charset="0"/>
                <a:cs typeface="Arial" panose="020B0604020202020204" pitchFamily="34" charset="0"/>
              </a:rPr>
              <a:t>, “GREW: A scalable frequent subgraph discovery algorithm”, ICDM’04</a:t>
            </a:r>
          </a:p>
          <a:p>
            <a:r>
              <a:rPr lang="en-US" dirty="0">
                <a:latin typeface="Arial" panose="020B0604020202020204" pitchFamily="34" charset="0"/>
                <a:cs typeface="Arial" panose="020B0604020202020204" pitchFamily="34" charset="0"/>
              </a:rPr>
              <a:t>[4] N. </a:t>
            </a:r>
            <a:r>
              <a:rPr lang="en-US" dirty="0" err="1">
                <a:latin typeface="Arial" panose="020B0604020202020204" pitchFamily="34" charset="0"/>
                <a:cs typeface="Arial" panose="020B0604020202020204" pitchFamily="34" charset="0"/>
              </a:rPr>
              <a:t>Vanetik</a:t>
            </a:r>
            <a:r>
              <a:rPr lang="en-US" dirty="0">
                <a:latin typeface="Arial" panose="020B0604020202020204" pitchFamily="34" charset="0"/>
                <a:cs typeface="Arial" panose="020B0604020202020204" pitchFamily="34" charset="0"/>
              </a:rPr>
              <a:t>, E. </a:t>
            </a:r>
            <a:r>
              <a:rPr lang="en-US" dirty="0" err="1">
                <a:latin typeface="Arial" panose="020B0604020202020204" pitchFamily="34" charset="0"/>
                <a:cs typeface="Arial" panose="020B0604020202020204" pitchFamily="34" charset="0"/>
              </a:rPr>
              <a:t>Gudes</a:t>
            </a:r>
            <a:r>
              <a:rPr lang="en-US" dirty="0">
                <a:latin typeface="Arial" panose="020B0604020202020204" pitchFamily="34" charset="0"/>
                <a:cs typeface="Arial" panose="020B0604020202020204" pitchFamily="34" charset="0"/>
              </a:rPr>
              <a:t>, and S. E. </a:t>
            </a:r>
            <a:r>
              <a:rPr lang="en-US" dirty="0" err="1">
                <a:latin typeface="Arial" panose="020B0604020202020204" pitchFamily="34" charset="0"/>
                <a:cs typeface="Arial" panose="020B0604020202020204" pitchFamily="34" charset="0"/>
              </a:rPr>
              <a:t>Shimony</a:t>
            </a:r>
            <a:r>
              <a:rPr lang="en-US" dirty="0">
                <a:latin typeface="Arial" panose="020B0604020202020204" pitchFamily="34" charset="0"/>
                <a:cs typeface="Arial" panose="020B0604020202020204" pitchFamily="34" charset="0"/>
              </a:rPr>
              <a:t>. “Computing frequent graph patterns from </a:t>
            </a:r>
            <a:r>
              <a:rPr lang="en-US" dirty="0" err="1">
                <a:latin typeface="Arial" panose="020B0604020202020204" pitchFamily="34" charset="0"/>
                <a:cs typeface="Arial" panose="020B0604020202020204" pitchFamily="34" charset="0"/>
              </a:rPr>
              <a:t>semistructured</a:t>
            </a:r>
            <a:r>
              <a:rPr lang="en-US" dirty="0">
                <a:latin typeface="Arial" panose="020B0604020202020204" pitchFamily="34" charset="0"/>
                <a:cs typeface="Arial" panose="020B0604020202020204" pitchFamily="34" charset="0"/>
              </a:rPr>
              <a:t> data”, ICDM’02</a:t>
            </a:r>
          </a:p>
          <a:p>
            <a:r>
              <a:rPr lang="en-US" dirty="0">
                <a:latin typeface="Arial" panose="020B0604020202020204" pitchFamily="34" charset="0"/>
                <a:cs typeface="Arial" panose="020B0604020202020204" pitchFamily="34" charset="0"/>
              </a:rPr>
              <a:t>[5] J. Huan, W. Wang, and J. </a:t>
            </a:r>
            <a:r>
              <a:rPr lang="en-US" dirty="0" err="1">
                <a:latin typeface="Arial" panose="020B0604020202020204" pitchFamily="34" charset="0"/>
                <a:cs typeface="Arial" panose="020B0604020202020204" pitchFamily="34" charset="0"/>
              </a:rPr>
              <a:t>Prins</a:t>
            </a:r>
            <a:r>
              <a:rPr lang="en-US" dirty="0">
                <a:latin typeface="Arial" panose="020B0604020202020204" pitchFamily="34" charset="0"/>
                <a:cs typeface="Arial" panose="020B0604020202020204" pitchFamily="34" charset="0"/>
              </a:rPr>
              <a:t>, and J. Yang, “SPIN: Mining maximal frequent subgraphs from graph databases”, KDD’04</a:t>
            </a:r>
          </a:p>
          <a:p>
            <a:r>
              <a:rPr lang="en-US" dirty="0">
                <a:latin typeface="Arial" panose="020B0604020202020204" pitchFamily="34" charset="0"/>
                <a:cs typeface="Arial" panose="020B0604020202020204" pitchFamily="34" charset="0"/>
              </a:rPr>
              <a:t>[6] J. Huan, W. Wang, and J. </a:t>
            </a:r>
            <a:r>
              <a:rPr lang="en-US" dirty="0" err="1">
                <a:latin typeface="Arial" panose="020B0604020202020204" pitchFamily="34" charset="0"/>
                <a:cs typeface="Arial" panose="020B0604020202020204" pitchFamily="34" charset="0"/>
              </a:rPr>
              <a:t>Prins</a:t>
            </a:r>
            <a:r>
              <a:rPr lang="en-US" dirty="0">
                <a:latin typeface="Arial" panose="020B0604020202020204" pitchFamily="34" charset="0"/>
                <a:cs typeface="Arial" panose="020B0604020202020204" pitchFamily="34" charset="0"/>
              </a:rPr>
              <a:t>, “Efficient mining of frequent subgraph in the presence of isomorphism”, ICDM’03</a:t>
            </a:r>
          </a:p>
          <a:p>
            <a:r>
              <a:rPr lang="en-US" dirty="0">
                <a:latin typeface="Arial" panose="020B0604020202020204" pitchFamily="34" charset="0"/>
                <a:cs typeface="Arial" panose="020B0604020202020204" pitchFamily="34" charset="0"/>
              </a:rPr>
              <a:t>[7] T. </a:t>
            </a:r>
            <a:r>
              <a:rPr lang="en-US" dirty="0" err="1">
                <a:latin typeface="Arial" panose="020B0604020202020204" pitchFamily="34" charset="0"/>
                <a:cs typeface="Arial" panose="020B0604020202020204" pitchFamily="34" charset="0"/>
              </a:rPr>
              <a:t>Horváth</a:t>
            </a:r>
            <a:r>
              <a:rPr lang="en-US" dirty="0">
                <a:latin typeface="Arial" panose="020B0604020202020204" pitchFamily="34" charset="0"/>
                <a:cs typeface="Arial" panose="020B0604020202020204" pitchFamily="34" charset="0"/>
              </a:rPr>
              <a:t>, J. Ramon, and S. Wrobel, “Frequent subgraph mining in outerplanar graphs,” KDD’06</a:t>
            </a:r>
          </a:p>
          <a:p>
            <a:r>
              <a:rPr lang="en-US" dirty="0">
                <a:latin typeface="Arial" panose="020B0604020202020204" pitchFamily="34" charset="0"/>
                <a:cs typeface="Arial" panose="020B0604020202020204" pitchFamily="34" charset="0"/>
              </a:rPr>
              <a:t>[8] C. </a:t>
            </a:r>
            <a:r>
              <a:rPr lang="en-US" dirty="0" err="1">
                <a:latin typeface="Arial" panose="020B0604020202020204" pitchFamily="34" charset="0"/>
                <a:cs typeface="Arial" panose="020B0604020202020204" pitchFamily="34" charset="0"/>
              </a:rPr>
              <a:t>Borgelt</a:t>
            </a:r>
            <a:r>
              <a:rPr lang="en-US" dirty="0">
                <a:latin typeface="Arial" panose="020B0604020202020204" pitchFamily="34" charset="0"/>
                <a:cs typeface="Arial" panose="020B0604020202020204" pitchFamily="34" charset="0"/>
              </a:rPr>
              <a:t> and M. R. Berthold, “Mining molecular fragments: Finding relevant substructures of molecules”, ICDM’02 </a:t>
            </a:r>
          </a:p>
          <a:p>
            <a:r>
              <a:rPr lang="en-US" dirty="0">
                <a:latin typeface="Arial" panose="020B0604020202020204" pitchFamily="34" charset="0"/>
                <a:cs typeface="Arial" panose="020B0604020202020204" pitchFamily="34" charset="0"/>
              </a:rPr>
              <a:t>[9] X. Yan and J. Han, “</a:t>
            </a:r>
            <a:r>
              <a:rPr lang="en-US" dirty="0" err="1">
                <a:latin typeface="Arial" panose="020B0604020202020204" pitchFamily="34" charset="0"/>
                <a:cs typeface="Arial" panose="020B0604020202020204" pitchFamily="34" charset="0"/>
              </a:rPr>
              <a:t>gSpan</a:t>
            </a:r>
            <a:r>
              <a:rPr lang="en-US" dirty="0">
                <a:latin typeface="Arial" panose="020B0604020202020204" pitchFamily="34" charset="0"/>
                <a:cs typeface="Arial" panose="020B0604020202020204" pitchFamily="34" charset="0"/>
              </a:rPr>
              <a:t>: Graph-based substructure pattern mining”, ICDM’02 </a:t>
            </a:r>
          </a:p>
          <a:p>
            <a:r>
              <a:rPr lang="en-US" dirty="0">
                <a:latin typeface="Arial" panose="020B0604020202020204" pitchFamily="34" charset="0"/>
                <a:cs typeface="Arial" panose="020B0604020202020204" pitchFamily="34" charset="0"/>
              </a:rPr>
              <a:t>[10] S. </a:t>
            </a:r>
            <a:r>
              <a:rPr lang="en-US" dirty="0" err="1">
                <a:latin typeface="Arial" panose="020B0604020202020204" pitchFamily="34" charset="0"/>
                <a:cs typeface="Arial" panose="020B0604020202020204" pitchFamily="34" charset="0"/>
              </a:rPr>
              <a:t>Nijssen</a:t>
            </a:r>
            <a:r>
              <a:rPr lang="en-US" dirty="0">
                <a:latin typeface="Arial" panose="020B0604020202020204" pitchFamily="34" charset="0"/>
                <a:cs typeface="Arial" panose="020B0604020202020204" pitchFamily="34" charset="0"/>
              </a:rPr>
              <a:t> and J. </a:t>
            </a:r>
            <a:r>
              <a:rPr lang="en-US" dirty="0" err="1">
                <a:latin typeface="Arial" panose="020B0604020202020204" pitchFamily="34" charset="0"/>
                <a:cs typeface="Arial" panose="020B0604020202020204" pitchFamily="34" charset="0"/>
              </a:rPr>
              <a:t>Kok</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quickstart</a:t>
            </a:r>
            <a:r>
              <a:rPr lang="en-US" dirty="0">
                <a:latin typeface="Arial" panose="020B0604020202020204" pitchFamily="34" charset="0"/>
                <a:cs typeface="Arial" panose="020B0604020202020204" pitchFamily="34" charset="0"/>
              </a:rPr>
              <a:t> in frequent structure mining can make a difference,” KDD'04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905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a:t>
            </a:r>
          </a:p>
        </p:txBody>
      </p:sp>
      <p:sp>
        <p:nvSpPr>
          <p:cNvPr id="2" name="TextBox 1">
            <a:extLst>
              <a:ext uri="{FF2B5EF4-FFF2-40B4-BE49-F238E27FC236}">
                <a16:creationId xmlns:a16="http://schemas.microsoft.com/office/drawing/2014/main" id="{E007D2A0-F403-63E9-E7A4-2B2DFFA027B8}"/>
              </a:ext>
            </a:extLst>
          </p:cNvPr>
          <p:cNvSpPr txBox="1"/>
          <p:nvPr/>
        </p:nvSpPr>
        <p:spPr>
          <a:xfrm>
            <a:off x="377952" y="1402080"/>
            <a:ext cx="8205216"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[11] </a:t>
            </a:r>
            <a:r>
              <a:rPr lang="en-US" dirty="0" err="1">
                <a:latin typeface="Arial" panose="020B0604020202020204" pitchFamily="34" charset="0"/>
                <a:cs typeface="Arial" panose="020B0604020202020204" pitchFamily="34" charset="0"/>
              </a:rPr>
              <a:t>Zaki</a:t>
            </a:r>
            <a:r>
              <a:rPr lang="en-US" dirty="0">
                <a:latin typeface="Arial" panose="020B0604020202020204" pitchFamily="34" charset="0"/>
                <a:cs typeface="Arial" panose="020B0604020202020204" pitchFamily="34" charset="0"/>
              </a:rPr>
              <a:t>, Mohammed J. "SPADE: An efficient algorithm for mining frequent sequences." Machine learning 42 (2001): 31-60.</a:t>
            </a:r>
          </a:p>
          <a:p>
            <a:r>
              <a:rPr lang="en-US" dirty="0">
                <a:latin typeface="Arial" panose="020B0604020202020204" pitchFamily="34" charset="0"/>
                <a:cs typeface="Arial" panose="020B0604020202020204" pitchFamily="34" charset="0"/>
              </a:rPr>
              <a:t>[12] </a:t>
            </a:r>
            <a:r>
              <a:rPr lang="en-US" dirty="0" err="1">
                <a:latin typeface="Arial" panose="020B0604020202020204" pitchFamily="34" charset="0"/>
                <a:cs typeface="Arial" panose="020B0604020202020204" pitchFamily="34" charset="0"/>
              </a:rPr>
              <a:t>Gonen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Yaron</a:t>
            </a:r>
            <a:r>
              <a:rPr lang="en-US" dirty="0">
                <a:latin typeface="Arial" panose="020B0604020202020204" pitchFamily="34" charset="0"/>
                <a:cs typeface="Arial" panose="020B0604020202020204" pitchFamily="34" charset="0"/>
              </a:rPr>
              <a:t>, et al. "CAMLS: A Constraint-Based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Algorithm for Mining Long Sequences." DASFAA (1). 2010.</a:t>
            </a:r>
          </a:p>
        </p:txBody>
      </p:sp>
    </p:spTree>
    <p:extLst>
      <p:ext uri="{BB962C8B-B14F-4D97-AF65-F5344CB8AC3E}">
        <p14:creationId xmlns:p14="http://schemas.microsoft.com/office/powerpoint/2010/main" val="65120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a:t>
            </a:r>
          </a:p>
        </p:txBody>
      </p:sp>
      <p:sp>
        <p:nvSpPr>
          <p:cNvPr id="14" name="TextBox 13">
            <a:extLst>
              <a:ext uri="{FF2B5EF4-FFF2-40B4-BE49-F238E27FC236}">
                <a16:creationId xmlns:a16="http://schemas.microsoft.com/office/drawing/2014/main" id="{BFE7CEC6-A701-32BF-4F70-1B6778CC2F9B}"/>
              </a:ext>
            </a:extLst>
          </p:cNvPr>
          <p:cNvSpPr txBox="1"/>
          <p:nvPr/>
        </p:nvSpPr>
        <p:spPr>
          <a:xfrm>
            <a:off x="184057" y="1390900"/>
            <a:ext cx="800284"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Data </a:t>
            </a:r>
          </a:p>
          <a:p>
            <a:r>
              <a:rPr lang="en-US" dirty="0">
                <a:latin typeface="Arial" panose="020B0604020202020204" pitchFamily="34" charset="0"/>
                <a:cs typeface="Arial" panose="020B0604020202020204" pitchFamily="34" charset="0"/>
              </a:rPr>
              <a:t>Types</a:t>
            </a:r>
          </a:p>
        </p:txBody>
      </p:sp>
      <p:sp>
        <p:nvSpPr>
          <p:cNvPr id="15" name="TextBox 14">
            <a:extLst>
              <a:ext uri="{FF2B5EF4-FFF2-40B4-BE49-F238E27FC236}">
                <a16:creationId xmlns:a16="http://schemas.microsoft.com/office/drawing/2014/main" id="{AB715A45-F706-EF64-AFDA-B063A9CEEEAB}"/>
              </a:ext>
            </a:extLst>
          </p:cNvPr>
          <p:cNvSpPr txBox="1"/>
          <p:nvPr/>
        </p:nvSpPr>
        <p:spPr>
          <a:xfrm>
            <a:off x="1559660" y="1026471"/>
            <a:ext cx="135165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Categorical</a:t>
            </a:r>
          </a:p>
        </p:txBody>
      </p:sp>
      <p:sp>
        <p:nvSpPr>
          <p:cNvPr id="16" name="TextBox 15">
            <a:extLst>
              <a:ext uri="{FF2B5EF4-FFF2-40B4-BE49-F238E27FC236}">
                <a16:creationId xmlns:a16="http://schemas.microsoft.com/office/drawing/2014/main" id="{651B0DB8-5D36-8C59-1B10-B81D2CF3333B}"/>
              </a:ext>
            </a:extLst>
          </p:cNvPr>
          <p:cNvSpPr txBox="1"/>
          <p:nvPr/>
        </p:nvSpPr>
        <p:spPr>
          <a:xfrm>
            <a:off x="1573515" y="2052525"/>
            <a:ext cx="122341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Numerical</a:t>
            </a:r>
          </a:p>
        </p:txBody>
      </p:sp>
      <p:sp>
        <p:nvSpPr>
          <p:cNvPr id="17" name="TextBox 16">
            <a:extLst>
              <a:ext uri="{FF2B5EF4-FFF2-40B4-BE49-F238E27FC236}">
                <a16:creationId xmlns:a16="http://schemas.microsoft.com/office/drawing/2014/main" id="{E39156FD-BD74-A94A-AB2B-EC93125BDFE9}"/>
              </a:ext>
            </a:extLst>
          </p:cNvPr>
          <p:cNvSpPr txBox="1"/>
          <p:nvPr/>
        </p:nvSpPr>
        <p:spPr>
          <a:xfrm>
            <a:off x="3523439" y="815810"/>
            <a:ext cx="92845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Ordinal</a:t>
            </a:r>
          </a:p>
        </p:txBody>
      </p:sp>
      <p:sp>
        <p:nvSpPr>
          <p:cNvPr id="18" name="TextBox 17">
            <a:extLst>
              <a:ext uri="{FF2B5EF4-FFF2-40B4-BE49-F238E27FC236}">
                <a16:creationId xmlns:a16="http://schemas.microsoft.com/office/drawing/2014/main" id="{E70C4704-A821-FEFA-5F1D-48DC022AB222}"/>
              </a:ext>
            </a:extLst>
          </p:cNvPr>
          <p:cNvSpPr txBox="1"/>
          <p:nvPr/>
        </p:nvSpPr>
        <p:spPr>
          <a:xfrm>
            <a:off x="3516262" y="1333943"/>
            <a:ext cx="10310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Nominal</a:t>
            </a:r>
          </a:p>
        </p:txBody>
      </p:sp>
      <p:sp>
        <p:nvSpPr>
          <p:cNvPr id="19" name="TextBox 18">
            <a:extLst>
              <a:ext uri="{FF2B5EF4-FFF2-40B4-BE49-F238E27FC236}">
                <a16:creationId xmlns:a16="http://schemas.microsoft.com/office/drawing/2014/main" id="{F8BEA6A7-7106-4D90-70E5-C74C4E076BFB}"/>
              </a:ext>
            </a:extLst>
          </p:cNvPr>
          <p:cNvSpPr txBox="1"/>
          <p:nvPr/>
        </p:nvSpPr>
        <p:spPr>
          <a:xfrm>
            <a:off x="3523439" y="1852076"/>
            <a:ext cx="94128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Interval</a:t>
            </a:r>
          </a:p>
        </p:txBody>
      </p:sp>
      <p:sp>
        <p:nvSpPr>
          <p:cNvPr id="20" name="TextBox 19">
            <a:extLst>
              <a:ext uri="{FF2B5EF4-FFF2-40B4-BE49-F238E27FC236}">
                <a16:creationId xmlns:a16="http://schemas.microsoft.com/office/drawing/2014/main" id="{3AE4D69F-8319-4289-FE90-E12278723801}"/>
              </a:ext>
            </a:extLst>
          </p:cNvPr>
          <p:cNvSpPr txBox="1"/>
          <p:nvPr/>
        </p:nvSpPr>
        <p:spPr>
          <a:xfrm>
            <a:off x="3565774" y="2370210"/>
            <a:ext cx="72327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Ratio</a:t>
            </a:r>
          </a:p>
        </p:txBody>
      </p:sp>
      <p:cxnSp>
        <p:nvCxnSpPr>
          <p:cNvPr id="4" name="Straight Arrow Connector 3">
            <a:extLst>
              <a:ext uri="{FF2B5EF4-FFF2-40B4-BE49-F238E27FC236}">
                <a16:creationId xmlns:a16="http://schemas.microsoft.com/office/drawing/2014/main" id="{B609C08A-4857-FA21-4EDC-21BB1D4F6198}"/>
              </a:ext>
            </a:extLst>
          </p:cNvPr>
          <p:cNvCxnSpPr>
            <a:stCxn id="14" idx="3"/>
            <a:endCxn id="15" idx="1"/>
          </p:cNvCxnSpPr>
          <p:nvPr/>
        </p:nvCxnSpPr>
        <p:spPr>
          <a:xfrm flipV="1">
            <a:off x="984341" y="1211137"/>
            <a:ext cx="575319" cy="5029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51D3AE3-5A0E-C337-310B-3D387CBA9499}"/>
              </a:ext>
            </a:extLst>
          </p:cNvPr>
          <p:cNvCxnSpPr>
            <a:stCxn id="14" idx="3"/>
            <a:endCxn id="16" idx="1"/>
          </p:cNvCxnSpPr>
          <p:nvPr/>
        </p:nvCxnSpPr>
        <p:spPr>
          <a:xfrm>
            <a:off x="984341" y="1714066"/>
            <a:ext cx="589174" cy="52312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546831-F10F-8E42-01B8-E090DCB34366}"/>
              </a:ext>
            </a:extLst>
          </p:cNvPr>
          <p:cNvCxnSpPr>
            <a:cxnSpLocks/>
            <a:stCxn id="15" idx="3"/>
            <a:endCxn id="17" idx="1"/>
          </p:cNvCxnSpPr>
          <p:nvPr/>
        </p:nvCxnSpPr>
        <p:spPr>
          <a:xfrm flipV="1">
            <a:off x="2911312" y="1000476"/>
            <a:ext cx="612127" cy="2106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7DAFF60-19B0-49F0-31EC-5877C9524170}"/>
              </a:ext>
            </a:extLst>
          </p:cNvPr>
          <p:cNvCxnSpPr>
            <a:cxnSpLocks/>
            <a:stCxn id="15" idx="3"/>
            <a:endCxn id="18" idx="1"/>
          </p:cNvCxnSpPr>
          <p:nvPr/>
        </p:nvCxnSpPr>
        <p:spPr>
          <a:xfrm>
            <a:off x="2911312" y="1211137"/>
            <a:ext cx="604950" cy="30747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C54CE22-4BE0-8464-30CE-B960272263AA}"/>
              </a:ext>
            </a:extLst>
          </p:cNvPr>
          <p:cNvCxnSpPr>
            <a:cxnSpLocks/>
            <a:stCxn id="16" idx="3"/>
            <a:endCxn id="20" idx="1"/>
          </p:cNvCxnSpPr>
          <p:nvPr/>
        </p:nvCxnSpPr>
        <p:spPr>
          <a:xfrm>
            <a:off x="2796927" y="2237191"/>
            <a:ext cx="768847" cy="31768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5D5C83B-D905-CFB9-4D78-E6B96D8BA3E0}"/>
              </a:ext>
            </a:extLst>
          </p:cNvPr>
          <p:cNvCxnSpPr>
            <a:cxnSpLocks/>
            <a:stCxn id="16" idx="3"/>
            <a:endCxn id="19" idx="1"/>
          </p:cNvCxnSpPr>
          <p:nvPr/>
        </p:nvCxnSpPr>
        <p:spPr>
          <a:xfrm flipV="1">
            <a:off x="2796927" y="2036742"/>
            <a:ext cx="726512" cy="20044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D36533D-B386-9710-B5C6-1783BEEE9D4B}"/>
              </a:ext>
            </a:extLst>
          </p:cNvPr>
          <p:cNvSpPr txBox="1"/>
          <p:nvPr/>
        </p:nvSpPr>
        <p:spPr>
          <a:xfrm>
            <a:off x="4643494" y="1356461"/>
            <a:ext cx="417293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discrete units and no quantitative value</a:t>
            </a:r>
          </a:p>
        </p:txBody>
      </p:sp>
      <p:sp>
        <p:nvSpPr>
          <p:cNvPr id="34" name="TextBox 33">
            <a:extLst>
              <a:ext uri="{FF2B5EF4-FFF2-40B4-BE49-F238E27FC236}">
                <a16:creationId xmlns:a16="http://schemas.microsoft.com/office/drawing/2014/main" id="{1DC2E119-C561-A86F-0477-A932BF55C404}"/>
              </a:ext>
            </a:extLst>
          </p:cNvPr>
          <p:cNvSpPr txBox="1"/>
          <p:nvPr/>
        </p:nvSpPr>
        <p:spPr>
          <a:xfrm>
            <a:off x="4643493" y="844504"/>
            <a:ext cx="28520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discrete and ordered units</a:t>
            </a:r>
          </a:p>
        </p:txBody>
      </p:sp>
      <p:sp>
        <p:nvSpPr>
          <p:cNvPr id="35" name="TextBox 34">
            <a:extLst>
              <a:ext uri="{FF2B5EF4-FFF2-40B4-BE49-F238E27FC236}">
                <a16:creationId xmlns:a16="http://schemas.microsoft.com/office/drawing/2014/main" id="{FEC38648-E3C9-1C97-B87E-6EE7F26680D3}"/>
              </a:ext>
            </a:extLst>
          </p:cNvPr>
          <p:cNvSpPr txBox="1"/>
          <p:nvPr/>
        </p:nvSpPr>
        <p:spPr>
          <a:xfrm>
            <a:off x="4629959" y="1882854"/>
            <a:ext cx="46304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ordered units that have the same difference</a:t>
            </a:r>
          </a:p>
        </p:txBody>
      </p:sp>
      <p:sp>
        <p:nvSpPr>
          <p:cNvPr id="36" name="TextBox 35">
            <a:extLst>
              <a:ext uri="{FF2B5EF4-FFF2-40B4-BE49-F238E27FC236}">
                <a16:creationId xmlns:a16="http://schemas.microsoft.com/office/drawing/2014/main" id="{02CF4041-FE07-D148-F824-E89CFFD75D04}"/>
              </a:ext>
            </a:extLst>
          </p:cNvPr>
          <p:cNvSpPr txBox="1"/>
          <p:nvPr/>
        </p:nvSpPr>
        <p:spPr>
          <a:xfrm>
            <a:off x="4610100" y="2410148"/>
            <a:ext cx="426270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same as interval but have absolute zero</a:t>
            </a:r>
          </a:p>
        </p:txBody>
      </p:sp>
      <p:pic>
        <p:nvPicPr>
          <p:cNvPr id="40" name="Picture 39" descr="Graphical user interface&#10;&#10;Description automatically generated">
            <a:extLst>
              <a:ext uri="{FF2B5EF4-FFF2-40B4-BE49-F238E27FC236}">
                <a16:creationId xmlns:a16="http://schemas.microsoft.com/office/drawing/2014/main" id="{91F5E215-4F31-2AD1-EB28-52E1C58F19B4}"/>
              </a:ext>
            </a:extLst>
          </p:cNvPr>
          <p:cNvPicPr>
            <a:picLocks noChangeAspect="1"/>
          </p:cNvPicPr>
          <p:nvPr/>
        </p:nvPicPr>
        <p:blipFill>
          <a:blip r:embed="rId3"/>
          <a:stretch>
            <a:fillRect/>
          </a:stretch>
        </p:blipFill>
        <p:spPr>
          <a:xfrm>
            <a:off x="1432663" y="2848204"/>
            <a:ext cx="6395155" cy="4009796"/>
          </a:xfrm>
          <a:prstGeom prst="rect">
            <a:avLst/>
          </a:prstGeom>
        </p:spPr>
      </p:pic>
    </p:spTree>
    <p:extLst>
      <p:ext uri="{BB962C8B-B14F-4D97-AF65-F5344CB8AC3E}">
        <p14:creationId xmlns:p14="http://schemas.microsoft.com/office/powerpoint/2010/main" val="367891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 - Text Representation</a:t>
            </a:r>
          </a:p>
        </p:txBody>
      </p:sp>
      <p:sp>
        <p:nvSpPr>
          <p:cNvPr id="14" name="TextBox 13">
            <a:extLst>
              <a:ext uri="{FF2B5EF4-FFF2-40B4-BE49-F238E27FC236}">
                <a16:creationId xmlns:a16="http://schemas.microsoft.com/office/drawing/2014/main" id="{E08882CD-93EF-5D4C-8BB2-0378B8CF0D84}"/>
              </a:ext>
            </a:extLst>
          </p:cNvPr>
          <p:cNvSpPr txBox="1"/>
          <p:nvPr/>
        </p:nvSpPr>
        <p:spPr>
          <a:xfrm>
            <a:off x="557213" y="1343025"/>
            <a:ext cx="8029574" cy="3785652"/>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The most common way to represent documents is to transform them into vectors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Process them with linear algebraic operations</a:t>
            </a:r>
          </a:p>
          <a:p>
            <a:pPr marL="342900" indent="-3429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This representation is called “</a:t>
            </a:r>
            <a:r>
              <a:rPr lang="en-US" sz="2400" b="1" i="1" dirty="0">
                <a:solidFill>
                  <a:srgbClr val="FF0000"/>
                </a:solidFill>
                <a:latin typeface="Arial" panose="020B0604020202020204" pitchFamily="34" charset="0"/>
                <a:cs typeface="Arial" panose="020B0604020202020204" pitchFamily="34" charset="0"/>
              </a:rPr>
              <a:t>Bag of Words</a:t>
            </a:r>
            <a:r>
              <a:rPr lang="en-US" sz="2400" dirty="0">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Vector Space Model</a:t>
            </a:r>
          </a:p>
          <a:p>
            <a:pPr marL="342900" indent="-3429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Weights for words can be assigned by </a:t>
            </a:r>
            <a:r>
              <a:rPr lang="en-US" sz="2400" b="1" dirty="0">
                <a:latin typeface="Arial" panose="020B0604020202020204" pitchFamily="34" charset="0"/>
                <a:cs typeface="Arial" panose="020B0604020202020204" pitchFamily="34" charset="0"/>
              </a:rPr>
              <a:t>TF-IDF</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Term Frequency and Inverse Document Frequency</a:t>
            </a:r>
          </a:p>
          <a:p>
            <a:endParaRPr lang="en-US" sz="2400" dirty="0"/>
          </a:p>
        </p:txBody>
      </p:sp>
    </p:spTree>
    <p:extLst>
      <p:ext uri="{BB962C8B-B14F-4D97-AF65-F5344CB8AC3E}">
        <p14:creationId xmlns:p14="http://schemas.microsoft.com/office/powerpoint/2010/main" val="40169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 - Text Representation</a:t>
            </a:r>
          </a:p>
        </p:txBody>
      </p:sp>
      <mc:AlternateContent xmlns:mc="http://schemas.openxmlformats.org/markup-compatibility/2006" xmlns:a14="http://schemas.microsoft.com/office/drawing/2010/main">
        <mc:Choice Requires="a14">
          <p:sp>
            <p:nvSpPr>
              <p:cNvPr id="2" name="Content Placeholder 3">
                <a:extLst>
                  <a:ext uri="{FF2B5EF4-FFF2-40B4-BE49-F238E27FC236}">
                    <a16:creationId xmlns:a16="http://schemas.microsoft.com/office/drawing/2014/main" id="{CDEC4DA5-6B8C-1EB4-C7D3-FF2D16A06426}"/>
                  </a:ext>
                </a:extLst>
              </p:cNvPr>
              <p:cNvSpPr>
                <a:spLocks noGrp="1"/>
              </p:cNvSpPr>
              <p:nvPr>
                <p:ph idx="1"/>
              </p:nvPr>
            </p:nvSpPr>
            <p:spPr>
              <a:xfrm>
                <a:off x="457200" y="1066800"/>
                <a:ext cx="8686800" cy="5318760"/>
              </a:xfrm>
            </p:spPr>
            <p:txBody>
              <a:bodyPr>
                <a:normAutofit/>
              </a:bodyPr>
              <a:lstStyle/>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Consider a set of documents </a:t>
                </a:r>
                <a14:m>
                  <m:oMath xmlns:m="http://schemas.openxmlformats.org/officeDocument/2006/math">
                    <m:r>
                      <a:rPr lang="en-US" sz="2400" i="1" dirty="0" smtClean="0">
                        <a:latin typeface="Cambria Math" panose="02040503050406030204" pitchFamily="18" charset="0"/>
                      </a:rPr>
                      <m:t>𝐷</m:t>
                    </m:r>
                  </m:oMath>
                </a14:m>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Each document is a set of words</a:t>
                </a:r>
              </a:p>
              <a:p>
                <a:pPr lvl="3">
                  <a:buFont typeface="Courier New" panose="02070309020205020404" pitchFamily="49" charset="0"/>
                  <a:buChar char="o"/>
                </a:pPr>
                <a:endParaRPr lang="en-US" sz="2400" b="1"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b="1" dirty="0">
                    <a:latin typeface="Arial" panose="020B0604020202020204" pitchFamily="34" charset="0"/>
                    <a:cs typeface="Arial" panose="020B0604020202020204" pitchFamily="34" charset="0"/>
                  </a:rPr>
                  <a:t>Goal</a:t>
                </a:r>
                <a:r>
                  <a:rPr lang="en-US" sz="2400" dirty="0">
                    <a:latin typeface="Arial" panose="020B0604020202020204" pitchFamily="34" charset="0"/>
                    <a:cs typeface="Arial" panose="020B0604020202020204" pitchFamily="34" charset="0"/>
                  </a:rPr>
                  <a:t>: convert these documents to vectors</a:t>
                </a: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p:txBody>
          </p:sp>
        </mc:Choice>
        <mc:Fallback xmlns="">
          <p:sp>
            <p:nvSpPr>
              <p:cNvPr id="2" name="Content Placeholder 3">
                <a:extLst>
                  <a:ext uri="{FF2B5EF4-FFF2-40B4-BE49-F238E27FC236}">
                    <a16:creationId xmlns:a16="http://schemas.microsoft.com/office/drawing/2014/main" id="{CDEC4DA5-6B8C-1EB4-C7D3-FF2D16A06426}"/>
                  </a:ext>
                </a:extLst>
              </p:cNvPr>
              <p:cNvSpPr>
                <a:spLocks noGrp="1" noRot="1" noChangeAspect="1" noMove="1" noResize="1" noEditPoints="1" noAdjustHandles="1" noChangeArrowheads="1" noChangeShapeType="1" noTextEdit="1"/>
              </p:cNvSpPr>
              <p:nvPr>
                <p:ph idx="1"/>
              </p:nvPr>
            </p:nvSpPr>
            <p:spPr>
              <a:xfrm>
                <a:off x="457200" y="1066800"/>
                <a:ext cx="8686800" cy="5318760"/>
              </a:xfrm>
              <a:blipFill>
                <a:blip r:embed="rId4"/>
                <a:stretch>
                  <a:fillRect l="-1023" t="-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6439B19-1FBD-D718-DF7B-C9BB21146A0E}"/>
                  </a:ext>
                </a:extLst>
              </p:cNvPr>
              <p:cNvSpPr/>
              <p:nvPr/>
            </p:nvSpPr>
            <p:spPr>
              <a:xfrm>
                <a:off x="457200" y="4572000"/>
                <a:ext cx="8610600" cy="1938992"/>
              </a:xfrm>
              <a:prstGeom prst="rect">
                <a:avLst/>
              </a:prstGeom>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How to set </a:t>
                </a:r>
                <a:r>
                  <a:rPr lang="en-US" sz="2400" b="1" dirty="0" err="1">
                    <a:solidFill>
                      <a:srgbClr val="FF0000"/>
                    </a:solidFill>
                    <a:latin typeface="Arial" panose="020B0604020202020204" pitchFamily="34" charset="0"/>
                    <a:cs typeface="Arial" panose="020B0604020202020204" pitchFamily="34" charset="0"/>
                  </a:rPr>
                  <a:t>w</a:t>
                </a:r>
                <a:r>
                  <a:rPr lang="en-US" sz="2400" b="1" baseline="-25000" dirty="0" err="1">
                    <a:solidFill>
                      <a:srgbClr val="FF0000"/>
                    </a:solidFill>
                    <a:latin typeface="Arial" panose="020B0604020202020204" pitchFamily="34" charset="0"/>
                    <a:cs typeface="Arial" panose="020B0604020202020204" pitchFamily="34" charset="0"/>
                  </a:rPr>
                  <a:t>j,i</a:t>
                </a:r>
                <a:endParaRPr lang="en-US" sz="2400" b="1" baseline="-25000" dirty="0">
                  <a:solidFill>
                    <a:srgbClr val="FF0000"/>
                  </a:solidFill>
                  <a:latin typeface="Arial" panose="020B0604020202020204" pitchFamily="34" charset="0"/>
                  <a:cs typeface="Arial" panose="020B0604020202020204" pitchFamily="34" charset="0"/>
                </a:endParaRPr>
              </a:p>
              <a:p>
                <a:pPr marL="457200" indent="-457200">
                  <a:buFont typeface="Courier New" panose="02070309020205020404" pitchFamily="49" charset="0"/>
                  <a:buChar char="o"/>
                </a:pPr>
                <a:r>
                  <a:rPr lang="en-US" sz="2400" dirty="0">
                    <a:latin typeface="Arial" panose="020B0604020202020204" pitchFamily="34" charset="0"/>
                    <a:cs typeface="Arial" panose="020B0604020202020204" pitchFamily="34" charset="0"/>
                  </a:rPr>
                  <a:t>Set </a:t>
                </a:r>
                <a:r>
                  <a:rPr lang="en-US" sz="2400" dirty="0" err="1">
                    <a:latin typeface="Arial" panose="020B0604020202020204" pitchFamily="34" charset="0"/>
                    <a:cs typeface="Arial" panose="020B0604020202020204" pitchFamily="34" charset="0"/>
                  </a:rPr>
                  <a:t>w</a:t>
                </a:r>
                <a:r>
                  <a:rPr lang="en-US" sz="2400" baseline="-25000" dirty="0" err="1">
                    <a:latin typeface="Arial" panose="020B0604020202020204" pitchFamily="34" charset="0"/>
                    <a:cs typeface="Arial" panose="020B0604020202020204" pitchFamily="34" charset="0"/>
                  </a:rPr>
                  <a:t>j,i</a:t>
                </a:r>
                <a:r>
                  <a:rPr lang="en-US" sz="2400" dirty="0">
                    <a:latin typeface="Arial" panose="020B0604020202020204" pitchFamily="34" charset="0"/>
                    <a:cs typeface="Arial" panose="020B0604020202020204" pitchFamily="34" charset="0"/>
                  </a:rPr>
                  <a:t> to 1 when the word </a:t>
                </a:r>
                <a:r>
                  <a:rPr lang="en-US" sz="2400" i="1" dirty="0">
                    <a:latin typeface="Arial" panose="020B0604020202020204" pitchFamily="34" charset="0"/>
                    <a:cs typeface="Arial" panose="020B0604020202020204" pitchFamily="34" charset="0"/>
                  </a:rPr>
                  <a:t>j</a:t>
                </a:r>
                <a14:m>
                  <m:oMath xmlns:m="http://schemas.openxmlformats.org/officeDocument/2006/math">
                    <m:r>
                      <a:rPr lang="en-US" sz="2400" i="1" dirty="0" smtClean="0">
                        <a:latin typeface="Cambria Math" panose="02040503050406030204" pitchFamily="18" charset="0"/>
                      </a:rPr>
                      <m:t> </m:t>
                    </m:r>
                  </m:oMath>
                </a14:m>
                <a:r>
                  <a:rPr lang="en-US" sz="2400" dirty="0">
                    <a:latin typeface="Arial" panose="020B0604020202020204" pitchFamily="34" charset="0"/>
                    <a:cs typeface="Arial" panose="020B0604020202020204" pitchFamily="34" charset="0"/>
                  </a:rPr>
                  <a:t>exists in document </a:t>
                </a:r>
                <a:r>
                  <a:rPr lang="en-US" sz="2400" i="1" dirty="0" err="1">
                    <a:latin typeface="Arial" panose="020B0604020202020204" pitchFamily="34" charset="0"/>
                    <a:cs typeface="Arial" panose="020B0604020202020204" pitchFamily="34" charset="0"/>
                  </a:rPr>
                  <a:t>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0 when it does not. </a:t>
                </a:r>
              </a:p>
              <a:p>
                <a:pPr marL="457200" indent="-457200">
                  <a:buFont typeface="Courier New" panose="02070309020205020404" pitchFamily="49" charset="0"/>
                  <a:buChar char="o"/>
                </a:pPr>
                <a:r>
                  <a:rPr lang="en-US" sz="2400" dirty="0">
                    <a:latin typeface="Arial" panose="020B0604020202020204" pitchFamily="34" charset="0"/>
                    <a:cs typeface="Arial" panose="020B0604020202020204" pitchFamily="34" charset="0"/>
                  </a:rPr>
                  <a:t>We can also set </a:t>
                </a:r>
                <a:r>
                  <a:rPr lang="en-US" sz="2400" dirty="0" err="1">
                    <a:latin typeface="Arial" panose="020B0604020202020204" pitchFamily="34" charset="0"/>
                    <a:cs typeface="Arial" panose="020B0604020202020204" pitchFamily="34" charset="0"/>
                  </a:rPr>
                  <a:t>w</a:t>
                </a:r>
                <a:r>
                  <a:rPr lang="en-US" sz="2400" baseline="-25000" dirty="0" err="1">
                    <a:latin typeface="Arial" panose="020B0604020202020204" pitchFamily="34" charset="0"/>
                    <a:cs typeface="Arial" panose="020B0604020202020204" pitchFamily="34" charset="0"/>
                  </a:rPr>
                  <a:t>j,i</a:t>
                </a:r>
                <a:r>
                  <a:rPr lang="en-US" sz="2400" dirty="0">
                    <a:latin typeface="Arial" panose="020B0604020202020204" pitchFamily="34" charset="0"/>
                    <a:cs typeface="Arial" panose="020B0604020202020204" pitchFamily="34" charset="0"/>
                  </a:rPr>
                  <a:t> to the number, of times the word</a:t>
                </a:r>
                <a:r>
                  <a:rPr lang="en-US" sz="2400" i="1" dirty="0">
                    <a:latin typeface="Arial" panose="020B0604020202020204" pitchFamily="34" charset="0"/>
                    <a:cs typeface="Arial" panose="020B0604020202020204" pitchFamily="34" charset="0"/>
                  </a:rPr>
                  <a:t> j </a:t>
                </a:r>
                <a:r>
                  <a:rPr lang="en-US" sz="2400" dirty="0">
                    <a:latin typeface="Arial" panose="020B0604020202020204" pitchFamily="34" charset="0"/>
                    <a:cs typeface="Arial" panose="020B0604020202020204" pitchFamily="34" charset="0"/>
                  </a:rPr>
                  <a:t>is observed in document </a:t>
                </a:r>
                <a:r>
                  <a:rPr lang="en-US" sz="2400" i="1"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frequency</a:t>
                </a:r>
                <a:r>
                  <a:rPr lang="en-US" sz="2400" dirty="0">
                    <a:latin typeface="Arial" panose="020B0604020202020204" pitchFamily="34" charset="0"/>
                    <a:cs typeface="Arial" panose="020B0604020202020204" pitchFamily="34" charset="0"/>
                  </a:rPr>
                  <a:t>)</a:t>
                </a:r>
              </a:p>
            </p:txBody>
          </p:sp>
        </mc:Choice>
        <mc:Fallback xmlns="">
          <p:sp>
            <p:nvSpPr>
              <p:cNvPr id="4" name="Rectangle 3">
                <a:extLst>
                  <a:ext uri="{FF2B5EF4-FFF2-40B4-BE49-F238E27FC236}">
                    <a16:creationId xmlns:a16="http://schemas.microsoft.com/office/drawing/2014/main" id="{76439B19-1FBD-D718-DF7B-C9BB21146A0E}"/>
                  </a:ext>
                </a:extLst>
              </p:cNvPr>
              <p:cNvSpPr>
                <a:spLocks noRot="1" noChangeAspect="1" noMove="1" noResize="1" noEditPoints="1" noAdjustHandles="1" noChangeArrowheads="1" noChangeShapeType="1" noTextEdit="1"/>
              </p:cNvSpPr>
              <p:nvPr/>
            </p:nvSpPr>
            <p:spPr>
              <a:xfrm>
                <a:off x="457200" y="4572000"/>
                <a:ext cx="8610600" cy="1938992"/>
              </a:xfrm>
              <a:prstGeom prst="rect">
                <a:avLst/>
              </a:prstGeom>
              <a:blipFill>
                <a:blip r:embed="rId5"/>
                <a:stretch>
                  <a:fillRect l="-1178" t="-2614" b="-653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1C30136-668D-21FD-8FBC-E1A26B3D5CC1}"/>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438400" y="3012087"/>
            <a:ext cx="4926787" cy="474574"/>
          </a:xfrm>
          <a:prstGeom prst="rect">
            <a:avLst/>
          </a:prstGeom>
        </p:spPr>
      </p:pic>
      <p:sp>
        <p:nvSpPr>
          <p:cNvPr id="6" name="Rectangle 5">
            <a:extLst>
              <a:ext uri="{FF2B5EF4-FFF2-40B4-BE49-F238E27FC236}">
                <a16:creationId xmlns:a16="http://schemas.microsoft.com/office/drawing/2014/main" id="{893A237E-F7F3-906F-A8E2-CE678C15DBA9}"/>
              </a:ext>
            </a:extLst>
          </p:cNvPr>
          <p:cNvSpPr/>
          <p:nvPr/>
        </p:nvSpPr>
        <p:spPr>
          <a:xfrm>
            <a:off x="1049079" y="3526136"/>
            <a:ext cx="8077200" cy="707886"/>
          </a:xfrm>
          <a:prstGeom prst="rect">
            <a:avLst/>
          </a:prstGeom>
        </p:spPr>
        <p:txBody>
          <a:bodyPr wrap="square">
            <a:spAutoFit/>
          </a:bodyPr>
          <a:lstStyle/>
          <a:p>
            <a:pPr marL="285750" indent="-285750">
              <a:buFont typeface="Arial" pitchFamily="34" charset="0"/>
              <a:buChar char="•"/>
            </a:pPr>
            <a:r>
              <a:rPr lang="en-US" sz="2000" dirty="0">
                <a:latin typeface="Arial" panose="020B0604020202020204" pitchFamily="34" charset="0"/>
                <a:ea typeface="Open Sans" panose="020B0606030504020204" pitchFamily="34" charset="0"/>
                <a:cs typeface="Arial" panose="020B0604020202020204" pitchFamily="34" charset="0"/>
              </a:rPr>
              <a:t>d</a:t>
            </a:r>
            <a:r>
              <a:rPr lang="en-US" sz="2000" baseline="-25000" dirty="0">
                <a:latin typeface="Arial" panose="020B0604020202020204" pitchFamily="34" charset="0"/>
                <a:ea typeface="Open Sans" panose="020B0606030504020204" pitchFamily="34" charset="0"/>
                <a:cs typeface="Arial" panose="020B0604020202020204" pitchFamily="34" charset="0"/>
              </a:rPr>
              <a:t>i</a:t>
            </a:r>
            <a:r>
              <a:rPr lang="en-US" sz="2000" dirty="0">
                <a:latin typeface="Arial" panose="020B0604020202020204" pitchFamily="34" charset="0"/>
                <a:ea typeface="Open Sans" panose="020B0606030504020204" pitchFamily="34" charset="0"/>
                <a:cs typeface="Arial" panose="020B0604020202020204" pitchFamily="34" charset="0"/>
              </a:rPr>
              <a:t> : document </a:t>
            </a:r>
            <a:r>
              <a:rPr lang="en-US" sz="2000" dirty="0" err="1">
                <a:latin typeface="Arial" panose="020B0604020202020204" pitchFamily="34" charset="0"/>
                <a:ea typeface="Open Sans" panose="020B0606030504020204" pitchFamily="34" charset="0"/>
                <a:cs typeface="Arial" panose="020B0604020202020204" pitchFamily="34" charset="0"/>
              </a:rPr>
              <a:t>i</a:t>
            </a:r>
            <a:endParaRPr lang="en-US" sz="20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itchFamily="34" charset="0"/>
              <a:buChar char="•"/>
            </a:pPr>
            <a:r>
              <a:rPr lang="en-US" sz="2000" dirty="0" err="1">
                <a:latin typeface="Arial" panose="020B0604020202020204" pitchFamily="34" charset="0"/>
                <a:cs typeface="Arial" panose="020B0604020202020204" pitchFamily="34" charset="0"/>
              </a:rPr>
              <a:t>w</a:t>
            </a:r>
            <a:r>
              <a:rPr lang="en-US" sz="2000" baseline="-25000" dirty="0" err="1">
                <a:latin typeface="Arial" panose="020B0604020202020204" pitchFamily="34" charset="0"/>
                <a:cs typeface="Arial" panose="020B0604020202020204" pitchFamily="34" charset="0"/>
              </a:rPr>
              <a:t>j,i</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ea typeface="Open Sans" panose="020B0606030504020204" pitchFamily="34" charset="0"/>
                <a:cs typeface="Arial" panose="020B0604020202020204" pitchFamily="34" charset="0"/>
              </a:rPr>
              <a:t>: the weight for word </a:t>
            </a:r>
            <a:r>
              <a:rPr lang="en-US" sz="2000" i="1" dirty="0">
                <a:latin typeface="Arial" panose="020B0604020202020204" pitchFamily="34" charset="0"/>
                <a:ea typeface="Open Sans" panose="020B0606030504020204" pitchFamily="34" charset="0"/>
                <a:cs typeface="Arial" panose="020B0604020202020204" pitchFamily="34" charset="0"/>
              </a:rPr>
              <a:t>j</a:t>
            </a:r>
            <a:r>
              <a:rPr lang="en-US" sz="2000" dirty="0">
                <a:latin typeface="Arial" panose="020B0604020202020204" pitchFamily="34" charset="0"/>
                <a:ea typeface="Open Sans" panose="020B0606030504020204" pitchFamily="34" charset="0"/>
                <a:cs typeface="Arial" panose="020B0604020202020204" pitchFamily="34" charset="0"/>
              </a:rPr>
              <a:t> in document </a:t>
            </a:r>
            <a:r>
              <a:rPr lang="en-US" sz="2000" i="1" dirty="0" err="1">
                <a:latin typeface="Arial" panose="020B0604020202020204" pitchFamily="34" charset="0"/>
                <a:ea typeface="Open Sans" panose="020B0606030504020204" pitchFamily="34" charset="0"/>
                <a:cs typeface="Arial" panose="020B0604020202020204" pitchFamily="34" charset="0"/>
              </a:rPr>
              <a:t>i</a:t>
            </a:r>
            <a:endParaRPr lang="en-US" sz="2000" i="1"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54724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 - Text Representation</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B3ADFF4-5751-E79C-65FB-5613CDF62560}"/>
                  </a:ext>
                </a:extLst>
              </p:cNvPr>
              <p:cNvSpPr>
                <a:spLocks noGrp="1"/>
              </p:cNvSpPr>
              <p:nvPr>
                <p:ph idx="1"/>
              </p:nvPr>
            </p:nvSpPr>
            <p:spPr>
              <a:xfrm>
                <a:off x="457200" y="1066800"/>
                <a:ext cx="8229600" cy="5318760"/>
              </a:xfrm>
            </p:spPr>
            <p:txBody>
              <a:bodyPr>
                <a:normAutofit/>
              </a:bodyPr>
              <a:lstStyle/>
              <a:p>
                <a:pPr>
                  <a:buFont typeface="Courier New" panose="02070309020205020404" pitchFamily="49" charset="0"/>
                  <a:buChar char="o"/>
                </a:pPr>
                <a:r>
                  <a:rPr lang="en-US" sz="2400" b="1" dirty="0">
                    <a:latin typeface="Arial" panose="020B0604020202020204" pitchFamily="34" charset="0"/>
                    <a:cs typeface="Arial" panose="020B0604020202020204" pitchFamily="34" charset="0"/>
                  </a:rPr>
                  <a:t>Documents:</a:t>
                </a:r>
              </a:p>
              <a:p>
                <a:pPr lvl="1"/>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1</m:t>
                        </m:r>
                      </m:sub>
                    </m:sSub>
                  </m:oMath>
                </a14:m>
                <a:r>
                  <a:rPr lang="en-US" dirty="0">
                    <a:latin typeface="Arial" panose="020B0604020202020204" pitchFamily="34" charset="0"/>
                    <a:cs typeface="Arial" panose="020B0604020202020204" pitchFamily="34" charset="0"/>
                  </a:rPr>
                  <a:t>: social media mining</a:t>
                </a:r>
              </a:p>
              <a:p>
                <a:pPr lvl="1"/>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2</m:t>
                        </m:r>
                      </m:sub>
                    </m:sSub>
                  </m:oMath>
                </a14:m>
                <a:r>
                  <a:rPr lang="en-US" dirty="0">
                    <a:latin typeface="Arial" panose="020B0604020202020204" pitchFamily="34" charset="0"/>
                    <a:cs typeface="Arial" panose="020B0604020202020204" pitchFamily="34" charset="0"/>
                  </a:rPr>
                  <a:t>: social media data</a:t>
                </a:r>
              </a:p>
              <a:p>
                <a:pPr lvl="1"/>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3</m:t>
                        </m:r>
                      </m:sub>
                    </m:sSub>
                  </m:oMath>
                </a14:m>
                <a:r>
                  <a:rPr lang="en-US" dirty="0">
                    <a:latin typeface="Arial" panose="020B0604020202020204" pitchFamily="34" charset="0"/>
                    <a:cs typeface="Arial" panose="020B0604020202020204" pitchFamily="34" charset="0"/>
                  </a:rPr>
                  <a:t>: financial market data</a:t>
                </a:r>
              </a:p>
              <a:p>
                <a:pP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Reference vector (</a:t>
                </a:r>
                <a:r>
                  <a:rPr lang="en-US" sz="2400" b="1" dirty="0">
                    <a:latin typeface="Arial" panose="020B0604020202020204" pitchFamily="34" charset="0"/>
                    <a:cs typeface="Arial" panose="020B0604020202020204" pitchFamily="34" charset="0"/>
                  </a:rPr>
                  <a:t>Dictionary</a:t>
                </a:r>
                <a:r>
                  <a:rPr lang="en-US" sz="24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(social, media, mining, data, financial, market)</a:t>
                </a:r>
              </a:p>
              <a:p>
                <a:pP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Vector representation:</a:t>
                </a:r>
              </a:p>
            </p:txBody>
          </p:sp>
        </mc:Choice>
        <mc:Fallback xmlns="">
          <p:sp>
            <p:nvSpPr>
              <p:cNvPr id="9" name="Content Placeholder 2">
                <a:extLst>
                  <a:ext uri="{FF2B5EF4-FFF2-40B4-BE49-F238E27FC236}">
                    <a16:creationId xmlns:a16="http://schemas.microsoft.com/office/drawing/2014/main" id="{AB3ADFF4-5751-E79C-65FB-5613CDF62560}"/>
                  </a:ext>
                </a:extLst>
              </p:cNvPr>
              <p:cNvSpPr>
                <a:spLocks noGrp="1" noRot="1" noChangeAspect="1" noMove="1" noResize="1" noEditPoints="1" noAdjustHandles="1" noChangeArrowheads="1" noChangeShapeType="1" noTextEdit="1"/>
              </p:cNvSpPr>
              <p:nvPr>
                <p:ph idx="1"/>
              </p:nvPr>
            </p:nvSpPr>
            <p:spPr>
              <a:xfrm>
                <a:off x="457200" y="1066800"/>
                <a:ext cx="8229600" cy="5318760"/>
              </a:xfrm>
              <a:blipFill>
                <a:blip r:embed="rId4"/>
                <a:stretch>
                  <a:fillRect l="-1080" t="-166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DAA3B342-31C1-5346-754F-CF83D79C95D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318260" y="5003292"/>
            <a:ext cx="6606540" cy="1245108"/>
          </a:xfrm>
          <a:prstGeom prst="rect">
            <a:avLst/>
          </a:prstGeom>
        </p:spPr>
      </p:pic>
    </p:spTree>
    <p:extLst>
      <p:ext uri="{BB962C8B-B14F-4D97-AF65-F5344CB8AC3E}">
        <p14:creationId xmlns:p14="http://schemas.microsoft.com/office/powerpoint/2010/main" val="46929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randombar(horizontal)">
                                      <p:cBhvr>
                                        <p:cTn id="7" dur="500"/>
                                        <p:tgtEl>
                                          <p:spTgt spid="9">
                                            <p:txEl>
                                              <p:pRg st="5" end="5"/>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randombar(horizontal)">
                                      <p:cBhvr>
                                        <p:cTn id="10" dur="500"/>
                                        <p:tgtEl>
                                          <p:spTgt spid="9">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8" end="8"/>
                                            </p:txEl>
                                          </p:spTgt>
                                        </p:tgtEl>
                                        <p:attrNameLst>
                                          <p:attrName>style.visibility</p:attrName>
                                        </p:attrNameLst>
                                      </p:cBhvr>
                                      <p:to>
                                        <p:strVal val="visible"/>
                                      </p:to>
                                    </p:set>
                                    <p:animEffect transition="in" filter="randombar(horizontal)">
                                      <p:cBhvr>
                                        <p:cTn id="15" dur="500"/>
                                        <p:tgtEl>
                                          <p:spTgt spid="9">
                                            <p:txEl>
                                              <p:pRg st="8" end="8"/>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 - Text Representation</a:t>
            </a:r>
          </a:p>
        </p:txBody>
      </p:sp>
      <p:sp>
        <p:nvSpPr>
          <p:cNvPr id="5" name="Content Placeholder 2">
            <a:extLst>
              <a:ext uri="{FF2B5EF4-FFF2-40B4-BE49-F238E27FC236}">
                <a16:creationId xmlns:a16="http://schemas.microsoft.com/office/drawing/2014/main" id="{6E595CFE-E453-074B-8B97-11F7F705A5CC}"/>
              </a:ext>
            </a:extLst>
          </p:cNvPr>
          <p:cNvSpPr>
            <a:spLocks noGrp="1"/>
          </p:cNvSpPr>
          <p:nvPr>
            <p:ph idx="1"/>
          </p:nvPr>
        </p:nvSpPr>
        <p:spPr>
          <a:xfrm>
            <a:off x="304800" y="1066800"/>
            <a:ext cx="8610600" cy="5318760"/>
          </a:xfrm>
        </p:spPr>
        <p:txBody>
          <a:bodyPr>
            <a:normAutofit/>
          </a:bodyPr>
          <a:lstStyle/>
          <a:p>
            <a:pPr marL="0" indent="0">
              <a:buNone/>
            </a:pPr>
            <a:r>
              <a:rPr lang="en-US" sz="2400" b="1" dirty="0">
                <a:latin typeface="Arial" panose="020B0604020202020204" pitchFamily="34" charset="0"/>
                <a:cs typeface="Arial" panose="020B0604020202020204" pitchFamily="34" charset="0"/>
              </a:rPr>
              <a:t>TF-IDF (Term Frequency-Inverse Document Frequency)</a:t>
            </a:r>
          </a:p>
          <a:p>
            <a:pPr marL="0" indent="0">
              <a:buNone/>
            </a:pPr>
            <a:endParaRPr lang="en-US" sz="2000" dirty="0">
              <a:latin typeface="Arial" panose="020B0604020202020204" pitchFamily="34" charset="0"/>
              <a:cs typeface="Arial" panose="020B0604020202020204" pitchFamily="34" charset="0"/>
            </a:endParaRPr>
          </a:p>
          <a:p>
            <a:pPr rtl="0"/>
            <a:r>
              <a:rPr lang="en-US" sz="2000" dirty="0">
                <a:latin typeface="Arial" panose="020B0604020202020204" pitchFamily="34" charset="0"/>
                <a:cs typeface="Arial" panose="020B0604020202020204" pitchFamily="34" charset="0"/>
              </a:rPr>
              <a:t>TF-IDF of term (word) </a:t>
            </a:r>
            <a:r>
              <a:rPr lang="en-US" sz="2000" i="1"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 document </a:t>
            </a:r>
            <a:r>
              <a:rPr lang="en-US" sz="2000" i="1"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and document corpus D (</a:t>
            </a:r>
            <a:r>
              <a:rPr lang="en-US" sz="2000" b="0" i="0" u="none" strike="noStrike" kern="1200" baseline="0" dirty="0">
                <a:solidFill>
                  <a:srgbClr val="000000"/>
                </a:solidFill>
                <a:latin typeface="Arial" panose="020B0604020202020204" pitchFamily="34" charset="0"/>
                <a:cs typeface="Arial" panose="020B0604020202020204" pitchFamily="34" charset="0"/>
              </a:rPr>
              <a:t>collection of documents</a:t>
            </a:r>
            <a:r>
              <a:rPr lang="en-US" sz="2000" dirty="0">
                <a:latin typeface="Arial" panose="020B0604020202020204" pitchFamily="34" charset="0"/>
                <a:cs typeface="Arial" panose="020B0604020202020204" pitchFamily="34" charset="0"/>
              </a:rPr>
              <a:t>) is calculated as follows:</a:t>
            </a: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       	is the frequency of word </a:t>
            </a:r>
            <a:r>
              <a:rPr lang="en-US" sz="2000" i="1" dirty="0">
                <a:latin typeface="Arial" panose="020B0604020202020204" pitchFamily="34" charset="0"/>
                <a:cs typeface="Arial" panose="020B0604020202020204" pitchFamily="34" charset="0"/>
              </a:rPr>
              <a:t>j</a:t>
            </a:r>
            <a:r>
              <a:rPr lang="en-US" sz="2000" dirty="0">
                <a:latin typeface="Arial" panose="020B0604020202020204" pitchFamily="34" charset="0"/>
                <a:cs typeface="Arial" panose="020B0604020202020204" pitchFamily="34" charset="0"/>
              </a:rPr>
              <a:t> in document </a:t>
            </a:r>
            <a:r>
              <a:rPr lang="en-US" sz="2000" i="1" dirty="0" err="1">
                <a:latin typeface="Arial" panose="020B0604020202020204" pitchFamily="34" charset="0"/>
                <a:cs typeface="Arial" panose="020B0604020202020204" pitchFamily="34" charset="0"/>
              </a:rPr>
              <a:t>i</a:t>
            </a:r>
            <a:endParaRPr lang="en-US" sz="2000" i="1"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76F75C4-416A-63DE-5F27-73857D7EBCC2}"/>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040951" y="2687684"/>
            <a:ext cx="2804922" cy="377190"/>
          </a:xfrm>
          <a:prstGeom prst="rect">
            <a:avLst/>
          </a:prstGeom>
        </p:spPr>
      </p:pic>
      <p:pic>
        <p:nvPicPr>
          <p:cNvPr id="7" name="Picture 6">
            <a:extLst>
              <a:ext uri="{FF2B5EF4-FFF2-40B4-BE49-F238E27FC236}">
                <a16:creationId xmlns:a16="http://schemas.microsoft.com/office/drawing/2014/main" id="{C49FEF5D-138E-97CA-F252-FA71B176CEED}"/>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33400" y="3348990"/>
            <a:ext cx="624078" cy="377190"/>
          </a:xfrm>
          <a:prstGeom prst="rect">
            <a:avLst/>
          </a:prstGeom>
        </p:spPr>
      </p:pic>
      <p:sp>
        <p:nvSpPr>
          <p:cNvPr id="8" name="Rectangle 7">
            <a:extLst>
              <a:ext uri="{FF2B5EF4-FFF2-40B4-BE49-F238E27FC236}">
                <a16:creationId xmlns:a16="http://schemas.microsoft.com/office/drawing/2014/main" id="{A53BC970-D518-66A6-1B09-520D16D4F88A}"/>
              </a:ext>
            </a:extLst>
          </p:cNvPr>
          <p:cNvSpPr/>
          <p:nvPr/>
        </p:nvSpPr>
        <p:spPr>
          <a:xfrm>
            <a:off x="5974461" y="3790322"/>
            <a:ext cx="3489424"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The total number of documents in the corpus</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566A75E-4E94-794D-13BD-B78ABBCBB651}"/>
                  </a:ext>
                </a:extLst>
              </p:cNvPr>
              <p:cNvSpPr/>
              <p:nvPr/>
            </p:nvSpPr>
            <p:spPr>
              <a:xfrm>
                <a:off x="2085975" y="5893781"/>
                <a:ext cx="6448425"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The number of documents where the term </a:t>
                </a:r>
                <a:r>
                  <a:rPr lang="en-US" sz="2000" i="1" dirty="0">
                    <a:latin typeface="Arial" panose="020B0604020202020204" pitchFamily="34" charset="0"/>
                    <a:cs typeface="Arial" panose="020B0604020202020204" pitchFamily="34" charset="0"/>
                  </a:rPr>
                  <a:t>j</a:t>
                </a:r>
                <a14:m>
                  <m:oMath xmlns:m="http://schemas.openxmlformats.org/officeDocument/2006/math">
                    <m:r>
                      <a:rPr lang="en-US" sz="2000" i="1" dirty="0" smtClean="0">
                        <a:latin typeface="Cambria Math" panose="02040503050406030204" pitchFamily="18" charset="0"/>
                      </a:rPr>
                      <m:t> </m:t>
                    </m:r>
                  </m:oMath>
                </a14:m>
                <a:r>
                  <a:rPr lang="en-US" sz="2000" dirty="0">
                    <a:latin typeface="Arial" panose="020B0604020202020204" pitchFamily="34" charset="0"/>
                    <a:cs typeface="Arial" panose="020B0604020202020204" pitchFamily="34" charset="0"/>
                  </a:rPr>
                  <a:t>appears </a:t>
                </a:r>
              </a:p>
            </p:txBody>
          </p:sp>
        </mc:Choice>
        <mc:Fallback xmlns="">
          <p:sp>
            <p:nvSpPr>
              <p:cNvPr id="11" name="Rectangle 10">
                <a:extLst>
                  <a:ext uri="{FF2B5EF4-FFF2-40B4-BE49-F238E27FC236}">
                    <a16:creationId xmlns:a16="http://schemas.microsoft.com/office/drawing/2014/main" id="{6566A75E-4E94-794D-13BD-B78ABBCBB651}"/>
                  </a:ext>
                </a:extLst>
              </p:cNvPr>
              <p:cNvSpPr>
                <a:spLocks noRot="1" noChangeAspect="1" noMove="1" noResize="1" noEditPoints="1" noAdjustHandles="1" noChangeArrowheads="1" noChangeShapeType="1" noTextEdit="1"/>
              </p:cNvSpPr>
              <p:nvPr/>
            </p:nvSpPr>
            <p:spPr>
              <a:xfrm>
                <a:off x="2085975" y="5893781"/>
                <a:ext cx="6448425" cy="400110"/>
              </a:xfrm>
              <a:prstGeom prst="rect">
                <a:avLst/>
              </a:prstGeom>
              <a:blipFill>
                <a:blip r:embed="rId8"/>
                <a:stretch>
                  <a:fillRect l="-984" t="-9375" b="-28125"/>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3796F015-53AA-2DD4-5ECC-2EC9C3E1C46D}"/>
              </a:ext>
            </a:extLst>
          </p:cNvPr>
          <p:cNvCxnSpPr/>
          <p:nvPr/>
        </p:nvCxnSpPr>
        <p:spPr>
          <a:xfrm flipH="1">
            <a:off x="5791200" y="4436653"/>
            <a:ext cx="1927975" cy="470390"/>
          </a:xfrm>
          <a:prstGeom prst="straightConnector1">
            <a:avLst/>
          </a:prstGeom>
          <a:ln w="28575">
            <a:solidFill>
              <a:srgbClr val="E2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E8AC605-6298-E0EF-5604-EB23010D727E}"/>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227963" y="4853691"/>
            <a:ext cx="6764274" cy="642366"/>
          </a:xfrm>
          <a:prstGeom prst="rect">
            <a:avLst/>
          </a:prstGeom>
        </p:spPr>
      </p:pic>
      <p:cxnSp>
        <p:nvCxnSpPr>
          <p:cNvPr id="14" name="Straight Arrow Connector 13">
            <a:extLst>
              <a:ext uri="{FF2B5EF4-FFF2-40B4-BE49-F238E27FC236}">
                <a16:creationId xmlns:a16="http://schemas.microsoft.com/office/drawing/2014/main" id="{E2491D25-03D1-78EB-E7E7-8932B1B619E9}"/>
              </a:ext>
            </a:extLst>
          </p:cNvPr>
          <p:cNvCxnSpPr>
            <a:cxnSpLocks/>
            <a:stCxn id="11" idx="0"/>
          </p:cNvCxnSpPr>
          <p:nvPr/>
        </p:nvCxnSpPr>
        <p:spPr>
          <a:xfrm flipV="1">
            <a:off x="5310188" y="5562600"/>
            <a:ext cx="290512" cy="331181"/>
          </a:xfrm>
          <a:prstGeom prst="straightConnector1">
            <a:avLst/>
          </a:prstGeom>
          <a:ln w="28575">
            <a:solidFill>
              <a:srgbClr val="E2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807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 - Text Representation</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2205057B-E020-12DD-0C2F-6F8105195FC4}"/>
                  </a:ext>
                </a:extLst>
              </p:cNvPr>
              <p:cNvSpPr>
                <a:spLocks noGrp="1"/>
              </p:cNvSpPr>
              <p:nvPr>
                <p:ph idx="1"/>
              </p:nvPr>
            </p:nvSpPr>
            <p:spPr>
              <a:xfrm>
                <a:off x="457200" y="1066800"/>
                <a:ext cx="8229600" cy="5318760"/>
              </a:xfrm>
            </p:spPr>
            <p:txBody>
              <a:bodyPr>
                <a:normAutofit/>
              </a:bodyPr>
              <a:lstStyle/>
              <a:p>
                <a:pPr marL="0" indent="0">
                  <a:buNone/>
                </a:pPr>
                <a:r>
                  <a:rPr lang="en-US" sz="2400" dirty="0">
                    <a:latin typeface="Arial" panose="020B0604020202020204" pitchFamily="34" charset="0"/>
                    <a:cs typeface="Arial" panose="020B0604020202020204" pitchFamily="34" charset="0"/>
                  </a:rPr>
                  <a:t>Document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𝑑</m:t>
                        </m:r>
                      </m:e>
                      <m:sub>
                        <m:r>
                          <a:rPr lang="en-US" sz="2400" i="1" dirty="0">
                            <a:latin typeface="Cambria Math" panose="02040503050406030204" pitchFamily="18" charset="0"/>
                          </a:rPr>
                          <m:t>1</m:t>
                        </m:r>
                      </m:sub>
                    </m:sSub>
                  </m:oMath>
                </a14:m>
                <a:r>
                  <a:rPr lang="en-US" sz="2400" dirty="0">
                    <a:latin typeface="Arial" panose="020B0604020202020204" pitchFamily="34" charset="0"/>
                    <a:cs typeface="Arial" panose="020B0604020202020204" pitchFamily="34" charset="0"/>
                  </a:rPr>
                  <a:t> contains 100 words</a:t>
                </a: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Word “</a:t>
                </a:r>
                <a:r>
                  <a:rPr lang="en-US" dirty="0">
                    <a:solidFill>
                      <a:srgbClr val="FF0000"/>
                    </a:solidFill>
                    <a:latin typeface="Arial" panose="020B0604020202020204" pitchFamily="34" charset="0"/>
                    <a:cs typeface="Arial" panose="020B0604020202020204" pitchFamily="34" charset="0"/>
                  </a:rPr>
                  <a:t>apple</a:t>
                </a:r>
                <a:r>
                  <a:rPr lang="en-US" dirty="0">
                    <a:latin typeface="Arial" panose="020B0604020202020204" pitchFamily="34" charset="0"/>
                    <a:cs typeface="Arial" panose="020B0604020202020204" pitchFamily="34" charset="0"/>
                  </a:rPr>
                  <a:t>” appears 10 times in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1</m:t>
                        </m:r>
                      </m:sub>
                    </m:sSub>
                  </m:oMath>
                </a14:m>
                <a:endParaRPr lang="en-US"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Word “</a:t>
                </a:r>
                <a:r>
                  <a:rPr lang="en-US" dirty="0">
                    <a:solidFill>
                      <a:srgbClr val="FF0000"/>
                    </a:solidFill>
                    <a:latin typeface="Arial" panose="020B0604020202020204" pitchFamily="34" charset="0"/>
                    <a:cs typeface="Arial" panose="020B0604020202020204" pitchFamily="34" charset="0"/>
                  </a:rPr>
                  <a:t>orange</a:t>
                </a:r>
                <a:r>
                  <a:rPr lang="en-US" dirty="0">
                    <a:latin typeface="Arial" panose="020B0604020202020204" pitchFamily="34" charset="0"/>
                    <a:cs typeface="Arial" panose="020B0604020202020204" pitchFamily="34" charset="0"/>
                  </a:rPr>
                  <a:t>” appears 20 times in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𝑑</m:t>
                        </m:r>
                      </m:e>
                      <m:sub>
                        <m:r>
                          <a:rPr lang="en-US" b="0" i="1" dirty="0" smtClean="0">
                            <a:latin typeface="Cambria Math" panose="02040503050406030204" pitchFamily="18" charset="0"/>
                          </a:rPr>
                          <m:t>1</m:t>
                        </m:r>
                      </m:sub>
                    </m:sSub>
                  </m:oMath>
                </a14:m>
                <a:r>
                  <a:rPr lang="en-US"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We have </a:t>
                </a:r>
                <a14:m>
                  <m:oMath xmlns:m="http://schemas.openxmlformats.org/officeDocument/2006/math">
                    <m:r>
                      <a:rPr lang="en-US" sz="2400" i="1" dirty="0" smtClean="0">
                        <a:latin typeface="Cambria Math" panose="02040503050406030204" pitchFamily="18" charset="0"/>
                      </a:rPr>
                      <m:t>|</m:t>
                    </m:r>
                    <m:r>
                      <a:rPr lang="en-US" sz="2400" i="1" dirty="0" smtClean="0">
                        <a:latin typeface="Cambria Math" panose="02040503050406030204" pitchFamily="18" charset="0"/>
                      </a:rPr>
                      <m:t>𝐷</m:t>
                    </m:r>
                    <m:r>
                      <a:rPr lang="en-US" sz="2400" i="1" dirty="0" smtClean="0">
                        <a:latin typeface="Cambria Math" panose="02040503050406030204" pitchFamily="18" charset="0"/>
                      </a:rPr>
                      <m:t>| = 20</m:t>
                    </m:r>
                  </m:oMath>
                </a14:m>
                <a:r>
                  <a:rPr lang="en-US" sz="2400" dirty="0">
                    <a:latin typeface="Arial" panose="020B0604020202020204" pitchFamily="34" charset="0"/>
                    <a:cs typeface="Arial" panose="020B0604020202020204" pitchFamily="34" charset="0"/>
                  </a:rPr>
                  <a:t> documents</a:t>
                </a: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Word “</a:t>
                </a:r>
                <a:r>
                  <a:rPr lang="en-US" dirty="0">
                    <a:solidFill>
                      <a:srgbClr val="FF0000"/>
                    </a:solidFill>
                    <a:latin typeface="Arial" panose="020B0604020202020204" pitchFamily="34" charset="0"/>
                    <a:cs typeface="Arial" panose="020B0604020202020204" pitchFamily="34" charset="0"/>
                  </a:rPr>
                  <a:t>apple</a:t>
                </a:r>
                <a:r>
                  <a:rPr lang="en-US" dirty="0">
                    <a:latin typeface="Arial" panose="020B0604020202020204" pitchFamily="34" charset="0"/>
                    <a:cs typeface="Arial" panose="020B0604020202020204" pitchFamily="34" charset="0"/>
                  </a:rPr>
                  <a:t>” only appears in document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1</m:t>
                        </m:r>
                      </m:sub>
                    </m:sSub>
                  </m:oMath>
                </a14:m>
                <a:endParaRPr lang="en-US"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Word “</a:t>
                </a:r>
                <a:r>
                  <a:rPr lang="en-US" dirty="0">
                    <a:solidFill>
                      <a:srgbClr val="FF0000"/>
                    </a:solidFill>
                    <a:latin typeface="Arial" panose="020B0604020202020204" pitchFamily="34" charset="0"/>
                    <a:cs typeface="Arial" panose="020B0604020202020204" pitchFamily="34" charset="0"/>
                  </a:rPr>
                  <a:t>orange</a:t>
                </a:r>
                <a:r>
                  <a:rPr lang="en-US" dirty="0">
                    <a:latin typeface="Arial" panose="020B0604020202020204" pitchFamily="34" charset="0"/>
                    <a:cs typeface="Arial" panose="020B0604020202020204" pitchFamily="34" charset="0"/>
                  </a:rPr>
                  <a:t>” appears in all 20 documents</a:t>
                </a:r>
              </a:p>
            </p:txBody>
          </p:sp>
        </mc:Choice>
        <mc:Fallback xmlns="">
          <p:sp>
            <p:nvSpPr>
              <p:cNvPr id="9" name="Content Placeholder 2">
                <a:extLst>
                  <a:ext uri="{FF2B5EF4-FFF2-40B4-BE49-F238E27FC236}">
                    <a16:creationId xmlns:a16="http://schemas.microsoft.com/office/drawing/2014/main" id="{2205057B-E020-12DD-0C2F-6F8105195FC4}"/>
                  </a:ext>
                </a:extLst>
              </p:cNvPr>
              <p:cNvSpPr>
                <a:spLocks noGrp="1" noRot="1" noChangeAspect="1" noMove="1" noResize="1" noEditPoints="1" noAdjustHandles="1" noChangeArrowheads="1" noChangeShapeType="1" noTextEdit="1"/>
              </p:cNvSpPr>
              <p:nvPr>
                <p:ph idx="1"/>
              </p:nvPr>
            </p:nvSpPr>
            <p:spPr>
              <a:xfrm>
                <a:off x="457200" y="1066800"/>
                <a:ext cx="8229600" cy="5318760"/>
              </a:xfrm>
              <a:blipFill>
                <a:blip r:embed="rId4"/>
                <a:stretch>
                  <a:fillRect l="-1235" t="-166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A06D159-B723-EC8C-2938-86ADA591453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265015" y="4446619"/>
            <a:ext cx="6613970" cy="1576542"/>
          </a:xfrm>
          <a:prstGeom prst="rect">
            <a:avLst/>
          </a:prstGeom>
        </p:spPr>
      </p:pic>
    </p:spTree>
    <p:extLst>
      <p:ext uri="{BB962C8B-B14F-4D97-AF65-F5344CB8AC3E}">
        <p14:creationId xmlns:p14="http://schemas.microsoft.com/office/powerpoint/2010/main" val="343042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 - Text Representation</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F8BC324-0C60-918F-E7D2-08ECC703D0C7}"/>
                  </a:ext>
                </a:extLst>
              </p:cNvPr>
              <p:cNvSpPr>
                <a:spLocks noGrp="1"/>
              </p:cNvSpPr>
              <p:nvPr>
                <p:ph idx="1"/>
              </p:nvPr>
            </p:nvSpPr>
            <p:spPr>
              <a:xfrm>
                <a:off x="457200" y="1066800"/>
                <a:ext cx="8229600" cy="4343400"/>
              </a:xfrm>
            </p:spPr>
            <p:txBody>
              <a:bodyPr>
                <a:normAutofit/>
              </a:bodyPr>
              <a:lstStyle/>
              <a:p>
                <a:pPr>
                  <a:buFont typeface="Courier New" panose="02070309020205020404" pitchFamily="49" charset="0"/>
                  <a:buChar char="o"/>
                </a:pPr>
                <a:r>
                  <a:rPr lang="en-US" sz="2200" dirty="0">
                    <a:latin typeface="Arial" panose="020B0604020202020204" pitchFamily="34" charset="0"/>
                    <a:cs typeface="Arial" panose="020B0604020202020204" pitchFamily="34" charset="0"/>
                  </a:rPr>
                  <a:t>Documents:</a:t>
                </a:r>
              </a:p>
              <a:p>
                <a:pPr lvl="1"/>
                <a14:m>
                  <m:oMath xmlns:m="http://schemas.openxmlformats.org/officeDocument/2006/math">
                    <m:sSub>
                      <m:sSubPr>
                        <m:ctrlPr>
                          <a:rPr lang="en-US" sz="2200" i="1" dirty="0" smtClean="0">
                            <a:latin typeface="Cambria Math" panose="02040503050406030204" pitchFamily="18" charset="0"/>
                          </a:rPr>
                        </m:ctrlPr>
                      </m:sSubPr>
                      <m:e>
                        <m:r>
                          <a:rPr lang="en-US" sz="2200" b="0" i="1" dirty="0" smtClean="0">
                            <a:latin typeface="Cambria Math" panose="02040503050406030204" pitchFamily="18" charset="0"/>
                          </a:rPr>
                          <m:t>𝑑</m:t>
                        </m:r>
                      </m:e>
                      <m:sub>
                        <m:r>
                          <a:rPr lang="en-US" sz="2200" b="0" i="1" dirty="0" smtClean="0">
                            <a:latin typeface="Cambria Math" panose="02040503050406030204" pitchFamily="18" charset="0"/>
                          </a:rPr>
                          <m:t>1</m:t>
                        </m:r>
                      </m:sub>
                    </m:sSub>
                  </m:oMath>
                </a14:m>
                <a:r>
                  <a:rPr lang="en-US" sz="2200" dirty="0">
                    <a:latin typeface="Arial" panose="020B0604020202020204" pitchFamily="34" charset="0"/>
                    <a:cs typeface="Arial" panose="020B0604020202020204" pitchFamily="34" charset="0"/>
                  </a:rPr>
                  <a:t>: social media mining</a:t>
                </a:r>
              </a:p>
              <a:p>
                <a:pPr lvl="1"/>
                <a14:m>
                  <m:oMath xmlns:m="http://schemas.openxmlformats.org/officeDocument/2006/math">
                    <m:sSub>
                      <m:sSubPr>
                        <m:ctrlPr>
                          <a:rPr lang="en-US" sz="2200" i="1" dirty="0">
                            <a:latin typeface="Cambria Math" panose="02040503050406030204" pitchFamily="18" charset="0"/>
                          </a:rPr>
                        </m:ctrlPr>
                      </m:sSubPr>
                      <m:e>
                        <m:r>
                          <a:rPr lang="en-US" sz="2200" i="1" dirty="0">
                            <a:latin typeface="Cambria Math" panose="02040503050406030204" pitchFamily="18" charset="0"/>
                          </a:rPr>
                          <m:t>𝑑</m:t>
                        </m:r>
                      </m:e>
                      <m:sub>
                        <m:r>
                          <a:rPr lang="en-US" sz="2200" b="0" i="1" dirty="0" smtClean="0">
                            <a:latin typeface="Cambria Math" panose="02040503050406030204" pitchFamily="18" charset="0"/>
                          </a:rPr>
                          <m:t>2</m:t>
                        </m:r>
                      </m:sub>
                    </m:sSub>
                  </m:oMath>
                </a14:m>
                <a:r>
                  <a:rPr lang="en-US" sz="2200" dirty="0">
                    <a:latin typeface="Arial" panose="020B0604020202020204" pitchFamily="34" charset="0"/>
                    <a:cs typeface="Arial" panose="020B0604020202020204" pitchFamily="34" charset="0"/>
                  </a:rPr>
                  <a:t>: social media data</a:t>
                </a:r>
              </a:p>
              <a:p>
                <a:pPr lvl="1"/>
                <a14:m>
                  <m:oMath xmlns:m="http://schemas.openxmlformats.org/officeDocument/2006/math">
                    <m:sSub>
                      <m:sSubPr>
                        <m:ctrlPr>
                          <a:rPr lang="en-US" sz="2200" i="1" dirty="0">
                            <a:latin typeface="Cambria Math" panose="02040503050406030204" pitchFamily="18" charset="0"/>
                          </a:rPr>
                        </m:ctrlPr>
                      </m:sSubPr>
                      <m:e>
                        <m:r>
                          <a:rPr lang="en-US" sz="2200" i="1" dirty="0">
                            <a:latin typeface="Cambria Math" panose="02040503050406030204" pitchFamily="18" charset="0"/>
                          </a:rPr>
                          <m:t>𝑑</m:t>
                        </m:r>
                      </m:e>
                      <m:sub>
                        <m:r>
                          <a:rPr lang="en-US" sz="2200" b="0" i="1" dirty="0" smtClean="0">
                            <a:latin typeface="Cambria Math" panose="02040503050406030204" pitchFamily="18" charset="0"/>
                          </a:rPr>
                          <m:t>3</m:t>
                        </m:r>
                      </m:sub>
                    </m:sSub>
                  </m:oMath>
                </a14:m>
                <a:r>
                  <a:rPr lang="en-US" sz="2200" dirty="0">
                    <a:latin typeface="Arial" panose="020B0604020202020204" pitchFamily="34" charset="0"/>
                    <a:cs typeface="Arial" panose="020B0604020202020204" pitchFamily="34" charset="0"/>
                  </a:rPr>
                  <a:t>: financial market data</a:t>
                </a:r>
              </a:p>
              <a:p>
                <a:endParaRPr lang="en-US" dirty="0"/>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TF values</a:t>
                </a:r>
              </a:p>
              <a:p>
                <a:endParaRPr lang="en-US" dirty="0"/>
              </a:p>
              <a:p>
                <a:endParaRPr lang="en-US" dirty="0"/>
              </a:p>
              <a:p>
                <a:endParaRPr lang="en-US" dirty="0"/>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TF-IDF</a:t>
                </a:r>
              </a:p>
            </p:txBody>
          </p:sp>
        </mc:Choice>
        <mc:Fallback xmlns="">
          <p:sp>
            <p:nvSpPr>
              <p:cNvPr id="5" name="Content Placeholder 2">
                <a:extLst>
                  <a:ext uri="{FF2B5EF4-FFF2-40B4-BE49-F238E27FC236}">
                    <a16:creationId xmlns:a16="http://schemas.microsoft.com/office/drawing/2014/main" id="{DF8BC324-0C60-918F-E7D2-08ECC703D0C7}"/>
                  </a:ext>
                </a:extLst>
              </p:cNvPr>
              <p:cNvSpPr>
                <a:spLocks noGrp="1" noRot="1" noChangeAspect="1" noMove="1" noResize="1" noEditPoints="1" noAdjustHandles="1" noChangeArrowheads="1" noChangeShapeType="1" noTextEdit="1"/>
              </p:cNvSpPr>
              <p:nvPr>
                <p:ph idx="1"/>
              </p:nvPr>
            </p:nvSpPr>
            <p:spPr>
              <a:xfrm>
                <a:off x="457200" y="1066800"/>
                <a:ext cx="8229600" cy="4343400"/>
              </a:xfrm>
              <a:blipFill>
                <a:blip r:embed="rId6"/>
                <a:stretch>
                  <a:fillRect l="-926" t="-1749" b="-262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40D17E8-B899-6431-9F9F-D68B077CD0B4}"/>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14400" y="3512288"/>
            <a:ext cx="6153702" cy="1159764"/>
          </a:xfrm>
          <a:prstGeom prst="rect">
            <a:avLst/>
          </a:prstGeom>
        </p:spPr>
      </p:pic>
      <p:pic>
        <p:nvPicPr>
          <p:cNvPr id="7" name="Picture 6">
            <a:extLst>
              <a:ext uri="{FF2B5EF4-FFF2-40B4-BE49-F238E27FC236}">
                <a16:creationId xmlns:a16="http://schemas.microsoft.com/office/drawing/2014/main" id="{2CF26693-EAA2-7FE6-9E8B-D434F1883C76}"/>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356279" y="914400"/>
            <a:ext cx="3677412" cy="2150364"/>
          </a:xfrm>
          <a:prstGeom prst="rect">
            <a:avLst/>
          </a:prstGeom>
        </p:spPr>
      </p:pic>
      <p:pic>
        <p:nvPicPr>
          <p:cNvPr id="8" name="Picture 7">
            <a:extLst>
              <a:ext uri="{FF2B5EF4-FFF2-40B4-BE49-F238E27FC236}">
                <a16:creationId xmlns:a16="http://schemas.microsoft.com/office/drawing/2014/main" id="{0B6347B0-066C-1CC2-C796-148B811D66E0}"/>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914399" y="5462476"/>
            <a:ext cx="6116723" cy="1138352"/>
          </a:xfrm>
          <a:prstGeom prst="rect">
            <a:avLst/>
          </a:prstGeom>
        </p:spPr>
      </p:pic>
    </p:spTree>
    <p:extLst>
      <p:ext uri="{BB962C8B-B14F-4D97-AF65-F5344CB8AC3E}">
        <p14:creationId xmlns:p14="http://schemas.microsoft.com/office/powerpoint/2010/main" val="3026074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Types - Text Representation</a:t>
            </a:r>
          </a:p>
        </p:txBody>
      </p:sp>
      <p:sp>
        <p:nvSpPr>
          <p:cNvPr id="14" name="TextBox 13">
            <a:extLst>
              <a:ext uri="{FF2B5EF4-FFF2-40B4-BE49-F238E27FC236}">
                <a16:creationId xmlns:a16="http://schemas.microsoft.com/office/drawing/2014/main" id="{1C3023AD-96FD-E037-9421-9A2D67C6D32A}"/>
              </a:ext>
            </a:extLst>
          </p:cNvPr>
          <p:cNvSpPr txBox="1"/>
          <p:nvPr/>
        </p:nvSpPr>
        <p:spPr>
          <a:xfrm>
            <a:off x="1070264" y="1997839"/>
            <a:ext cx="4634344" cy="286232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ALBERT</a:t>
            </a:r>
          </a:p>
          <a:p>
            <a:r>
              <a:rPr lang="en-US" sz="1800" dirty="0">
                <a:latin typeface="Arial" panose="020B0604020202020204" pitchFamily="34" charset="0"/>
                <a:cs typeface="Arial" panose="020B0604020202020204" pitchFamily="34" charset="0"/>
              </a:rPr>
              <a:t>Amazon Comprehend </a:t>
            </a:r>
          </a:p>
          <a:p>
            <a:r>
              <a:rPr lang="en-US" sz="1800" dirty="0" err="1">
                <a:latin typeface="Arial" panose="020B0604020202020204" pitchFamily="34" charset="0"/>
                <a:cs typeface="Arial" panose="020B0604020202020204" pitchFamily="34" charset="0"/>
              </a:rPr>
              <a:t>Aylien</a:t>
            </a:r>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BERT</a:t>
            </a:r>
          </a:p>
          <a:p>
            <a:r>
              <a:rPr lang="en-US" sz="1800" dirty="0" err="1">
                <a:latin typeface="Arial" panose="020B0604020202020204" pitchFamily="34" charset="0"/>
                <a:cs typeface="Arial" panose="020B0604020202020204" pitchFamily="34" charset="0"/>
              </a:rPr>
              <a:t>DeBERTa</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ELECTRA</a:t>
            </a:r>
          </a:p>
          <a:p>
            <a:r>
              <a:rPr lang="en-US" sz="1800" dirty="0" err="1">
                <a:latin typeface="Arial" panose="020B0604020202020204" pitchFamily="34" charset="0"/>
                <a:cs typeface="Arial" panose="020B0604020202020204" pitchFamily="34" charset="0"/>
              </a:rPr>
              <a:t>GenSim</a:t>
            </a:r>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Google Cloud NLP API </a:t>
            </a:r>
          </a:p>
          <a:p>
            <a:r>
              <a:rPr lang="en-US" sz="1800" dirty="0">
                <a:latin typeface="Arial" panose="020B0604020202020204" pitchFamily="34" charset="0"/>
                <a:cs typeface="Arial" panose="020B0604020202020204" pitchFamily="34" charset="0"/>
              </a:rPr>
              <a:t>GPT2</a:t>
            </a:r>
          </a:p>
          <a:p>
            <a:r>
              <a:rPr lang="en-US" sz="1800" dirty="0">
                <a:latin typeface="Arial" panose="020B0604020202020204" pitchFamily="34" charset="0"/>
                <a:cs typeface="Arial" panose="020B0604020202020204" pitchFamily="34" charset="0"/>
              </a:rPr>
              <a:t>GPT3</a:t>
            </a:r>
          </a:p>
        </p:txBody>
      </p:sp>
      <p:sp>
        <p:nvSpPr>
          <p:cNvPr id="15" name="TextBox 14">
            <a:extLst>
              <a:ext uri="{FF2B5EF4-FFF2-40B4-BE49-F238E27FC236}">
                <a16:creationId xmlns:a16="http://schemas.microsoft.com/office/drawing/2014/main" id="{0B394A91-6065-0EE9-6561-BE4E71128174}"/>
              </a:ext>
            </a:extLst>
          </p:cNvPr>
          <p:cNvSpPr txBox="1"/>
          <p:nvPr/>
        </p:nvSpPr>
        <p:spPr>
          <a:xfrm>
            <a:off x="5122717" y="1997839"/>
            <a:ext cx="2193870" cy="313932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IBM Watson </a:t>
            </a:r>
          </a:p>
          <a:p>
            <a:r>
              <a:rPr lang="en-US" sz="1800" dirty="0" err="1">
                <a:latin typeface="Arial" panose="020B0604020202020204" pitchFamily="34" charset="0"/>
                <a:cs typeface="Arial" panose="020B0604020202020204" pitchFamily="34" charset="0"/>
              </a:rPr>
              <a:t>MonkeyLearn</a:t>
            </a:r>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NLTK </a:t>
            </a:r>
          </a:p>
          <a:p>
            <a:r>
              <a:rPr lang="en-US" sz="1800" dirty="0" err="1">
                <a:latin typeface="Arial" panose="020B0604020202020204" pitchFamily="34" charset="0"/>
                <a:cs typeface="Arial" panose="020B0604020202020204" pitchFamily="34" charset="0"/>
              </a:rPr>
              <a:t>PaLM</a:t>
            </a:r>
            <a:endParaRPr lang="en-US" sz="1800" dirty="0">
              <a:latin typeface="Arial" panose="020B0604020202020204" pitchFamily="34" charset="0"/>
              <a:cs typeface="Arial" panose="020B0604020202020204" pitchFamily="34" charset="0"/>
            </a:endParaRPr>
          </a:p>
          <a:p>
            <a:r>
              <a:rPr lang="en-US" sz="1800" dirty="0" err="1">
                <a:latin typeface="Arial" panose="020B0604020202020204" pitchFamily="34" charset="0"/>
                <a:cs typeface="Arial" panose="020B0604020202020204" pitchFamily="34" charset="0"/>
              </a:rPr>
              <a:t>RoBERTa</a:t>
            </a:r>
            <a:endParaRPr lang="en-US" sz="1800" dirty="0">
              <a:latin typeface="Arial" panose="020B0604020202020204" pitchFamily="34" charset="0"/>
              <a:cs typeface="Arial" panose="020B0604020202020204" pitchFamily="34" charset="0"/>
            </a:endParaRPr>
          </a:p>
          <a:p>
            <a:r>
              <a:rPr lang="en-US" sz="1800" dirty="0" err="1">
                <a:latin typeface="Arial" panose="020B0604020202020204" pitchFamily="34" charset="0"/>
                <a:cs typeface="Arial" panose="020B0604020202020204" pitchFamily="34" charset="0"/>
              </a:rPr>
              <a:t>SpaCy</a:t>
            </a:r>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Stanford Core NLP </a:t>
            </a:r>
          </a:p>
          <a:p>
            <a:r>
              <a:rPr lang="en-US" sz="1800" dirty="0">
                <a:latin typeface="Arial" panose="020B0604020202020204" pitchFamily="34" charset="0"/>
                <a:cs typeface="Arial" panose="020B0604020202020204" pitchFamily="34" charset="0"/>
              </a:rPr>
              <a:t>T5</a:t>
            </a:r>
          </a:p>
          <a:p>
            <a:r>
              <a:rPr lang="en-US" sz="1800" dirty="0" err="1">
                <a:latin typeface="Arial" panose="020B0604020202020204" pitchFamily="34" charset="0"/>
                <a:cs typeface="Arial" panose="020B0604020202020204" pitchFamily="34" charset="0"/>
              </a:rPr>
              <a:t>TextBlob</a:t>
            </a:r>
            <a:r>
              <a:rPr lang="en-US" sz="1800" dirty="0">
                <a:latin typeface="Arial" panose="020B0604020202020204" pitchFamily="34" charset="0"/>
                <a:cs typeface="Arial" panose="020B0604020202020204" pitchFamily="34" charset="0"/>
              </a:rPr>
              <a:t> </a:t>
            </a:r>
          </a:p>
          <a:p>
            <a:r>
              <a:rPr lang="en-US" sz="1800" dirty="0" err="1">
                <a:latin typeface="Arial" panose="020B0604020202020204" pitchFamily="34" charset="0"/>
                <a:cs typeface="Arial" panose="020B0604020202020204" pitchFamily="34" charset="0"/>
              </a:rPr>
              <a:t>XLNet</a:t>
            </a:r>
            <a:endParaRPr lang="en-US" sz="1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9651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Introduction</a:t>
            </a:r>
          </a:p>
        </p:txBody>
      </p:sp>
      <p:sp>
        <p:nvSpPr>
          <p:cNvPr id="4" name="Content Placeholder 2">
            <a:extLst>
              <a:ext uri="{FF2B5EF4-FFF2-40B4-BE49-F238E27FC236}">
                <a16:creationId xmlns:a16="http://schemas.microsoft.com/office/drawing/2014/main" id="{D1945267-D584-8F6F-D91D-3E6E1E514E9C}"/>
              </a:ext>
            </a:extLst>
          </p:cNvPr>
          <p:cNvSpPr>
            <a:spLocks noGrp="1"/>
          </p:cNvSpPr>
          <p:nvPr>
            <p:ph idx="1"/>
          </p:nvPr>
        </p:nvSpPr>
        <p:spPr>
          <a:xfrm>
            <a:off x="533400" y="1066800"/>
            <a:ext cx="4886684" cy="4191000"/>
          </a:xfrm>
        </p:spPr>
        <p:txBody>
          <a:bodyPr>
            <a:normAutofit/>
          </a:bodyPr>
          <a:lstStyle/>
          <a:p>
            <a:pPr marL="0" indent="0">
              <a:lnSpc>
                <a:spcPct val="120000"/>
              </a:lnSpc>
              <a:buNone/>
            </a:pPr>
            <a:r>
              <a:rPr lang="en-US" sz="2000" dirty="0">
                <a:latin typeface="Arial" panose="020B0604020202020204" pitchFamily="34" charset="0"/>
                <a:cs typeface="Arial" panose="020B0604020202020204" pitchFamily="34" charset="0"/>
              </a:rPr>
              <a:t>Data production rate has increased dramatically (</a:t>
            </a:r>
            <a:r>
              <a:rPr lang="en-US" sz="2000" b="1" dirty="0">
                <a:solidFill>
                  <a:srgbClr val="FF0000"/>
                </a:solidFill>
                <a:latin typeface="Arial" panose="020B0604020202020204" pitchFamily="34" charset="0"/>
                <a:cs typeface="Arial" panose="020B0604020202020204" pitchFamily="34" charset="0"/>
              </a:rPr>
              <a:t>Big Data</a:t>
            </a:r>
            <a:r>
              <a:rPr lang="en-US" sz="2000" dirty="0">
                <a:latin typeface="Arial" panose="020B0604020202020204" pitchFamily="34" charset="0"/>
                <a:cs typeface="Arial" panose="020B0604020202020204" pitchFamily="34" charset="0"/>
              </a:rPr>
              <a:t>) and we are able store much more data</a:t>
            </a:r>
          </a:p>
          <a:p>
            <a:pPr lvl="1">
              <a:lnSpc>
                <a:spcPct val="120000"/>
              </a:lnSpc>
            </a:pPr>
            <a:r>
              <a:rPr lang="en-US" sz="2000" dirty="0">
                <a:latin typeface="Arial" panose="020B0604020202020204" pitchFamily="34" charset="0"/>
                <a:cs typeface="Arial" panose="020B0604020202020204" pitchFamily="34" charset="0"/>
              </a:rPr>
              <a:t>E.g., purchase data, social media data, cellphone data</a:t>
            </a:r>
          </a:p>
          <a:p>
            <a:pPr lvl="3">
              <a:lnSpc>
                <a:spcPct val="120000"/>
              </a:lnSpc>
            </a:pPr>
            <a:endParaRPr lang="en-US" sz="2000" dirty="0">
              <a:latin typeface="Arial" panose="020B0604020202020204" pitchFamily="34" charset="0"/>
              <a:cs typeface="Arial" panose="020B0604020202020204" pitchFamily="34" charset="0"/>
            </a:endParaRPr>
          </a:p>
          <a:p>
            <a:pPr marL="0" indent="0">
              <a:lnSpc>
                <a:spcPct val="120000"/>
              </a:lnSpc>
              <a:buNone/>
            </a:pPr>
            <a:r>
              <a:rPr lang="en-US" sz="2000" dirty="0">
                <a:latin typeface="Arial" panose="020B0604020202020204" pitchFamily="34" charset="0"/>
                <a:cs typeface="Arial" panose="020B0604020202020204" pitchFamily="34" charset="0"/>
              </a:rPr>
              <a:t>Businesses and customers need </a:t>
            </a:r>
            <a:r>
              <a:rPr lang="en-US" sz="2000" u="sng" dirty="0">
                <a:latin typeface="Arial" panose="020B0604020202020204" pitchFamily="34" charset="0"/>
                <a:cs typeface="Arial" panose="020B0604020202020204" pitchFamily="34" charset="0"/>
              </a:rPr>
              <a:t>useful</a:t>
            </a:r>
            <a:r>
              <a:rPr lang="en-US" sz="2000" dirty="0">
                <a:latin typeface="Arial" panose="020B0604020202020204" pitchFamily="34" charset="0"/>
                <a:cs typeface="Arial" panose="020B0604020202020204" pitchFamily="34" charset="0"/>
              </a:rPr>
              <a:t> or </a:t>
            </a:r>
            <a:r>
              <a:rPr lang="en-US" sz="2000" u="sng" dirty="0">
                <a:latin typeface="Arial" panose="020B0604020202020204" pitchFamily="34" charset="0"/>
                <a:cs typeface="Arial" panose="020B0604020202020204" pitchFamily="34" charset="0"/>
              </a:rPr>
              <a:t>actionable</a:t>
            </a:r>
            <a:r>
              <a:rPr lang="en-US" sz="2000" dirty="0">
                <a:latin typeface="Arial" panose="020B0604020202020204" pitchFamily="34" charset="0"/>
                <a:cs typeface="Arial" panose="020B0604020202020204" pitchFamily="34" charset="0"/>
              </a:rPr>
              <a:t> knowledge to gain insight from raw data for various purposes</a:t>
            </a:r>
          </a:p>
        </p:txBody>
      </p:sp>
      <p:pic>
        <p:nvPicPr>
          <p:cNvPr id="5" name="Picture 2" descr="http://www.mrscompany.com/wp-content/uploads/2015/05/BigData-1.jpg">
            <a:extLst>
              <a:ext uri="{FF2B5EF4-FFF2-40B4-BE49-F238E27FC236}">
                <a16:creationId xmlns:a16="http://schemas.microsoft.com/office/drawing/2014/main" id="{42A3F67F-6799-489A-89BD-8BA7D5D4C5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0084" y="1066800"/>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825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Data Quality</a:t>
            </a:r>
          </a:p>
        </p:txBody>
      </p:sp>
      <p:sp>
        <p:nvSpPr>
          <p:cNvPr id="9" name="Content Placeholder 3">
            <a:extLst>
              <a:ext uri="{FF2B5EF4-FFF2-40B4-BE49-F238E27FC236}">
                <a16:creationId xmlns:a16="http://schemas.microsoft.com/office/drawing/2014/main" id="{7CDDC07A-898A-1CE0-CD18-0E1C5670A02E}"/>
              </a:ext>
            </a:extLst>
          </p:cNvPr>
          <p:cNvSpPr>
            <a:spLocks noGrp="1"/>
          </p:cNvSpPr>
          <p:nvPr>
            <p:ph idx="1"/>
          </p:nvPr>
        </p:nvSpPr>
        <p:spPr>
          <a:xfrm>
            <a:off x="228600" y="1066800"/>
            <a:ext cx="8915400" cy="4762500"/>
          </a:xfrm>
        </p:spPr>
        <p:txBody>
          <a:bodyPr>
            <a:noAutofit/>
          </a:bodyPr>
          <a:lstStyle/>
          <a:p>
            <a:pPr>
              <a:lnSpc>
                <a:spcPct val="12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When making data ready for mining, data quality needs to be assured</a:t>
            </a:r>
            <a:endParaRPr lang="en-US" sz="2000" b="1" dirty="0">
              <a:latin typeface="Arial" panose="020B0604020202020204" pitchFamily="34" charset="0"/>
              <a:cs typeface="Arial" panose="020B0604020202020204" pitchFamily="34" charset="0"/>
            </a:endParaRPr>
          </a:p>
          <a:p>
            <a:pPr>
              <a:lnSpc>
                <a:spcPct val="120000"/>
              </a:lnSpc>
              <a:buFont typeface="Courier New" panose="02070309020205020404" pitchFamily="49" charset="0"/>
              <a:buChar char="o"/>
            </a:pPr>
            <a:r>
              <a:rPr lang="en-US" sz="2000" b="1" dirty="0">
                <a:latin typeface="Arial" panose="020B0604020202020204" pitchFamily="34" charset="0"/>
                <a:cs typeface="Arial" panose="020B0604020202020204" pitchFamily="34" charset="0"/>
              </a:rPr>
              <a:t>Noise: </a:t>
            </a:r>
            <a:r>
              <a:rPr lang="en-US" sz="2000" dirty="0">
                <a:latin typeface="Arial" panose="020B0604020202020204" pitchFamily="34" charset="0"/>
                <a:cs typeface="Arial" panose="020B0604020202020204" pitchFamily="34" charset="0"/>
              </a:rPr>
              <a:t>Noise is the distortion of the data</a:t>
            </a:r>
          </a:p>
          <a:p>
            <a:pPr lvl="1">
              <a:lnSpc>
                <a:spcPct val="120000"/>
              </a:lnSpc>
            </a:pPr>
            <a:r>
              <a:rPr lang="en-US" altLang="en-US" sz="2000" dirty="0">
                <a:latin typeface="Arial" panose="020B0604020202020204" pitchFamily="34" charset="0"/>
                <a:cs typeface="Arial" panose="020B0604020202020204" pitchFamily="34" charset="0"/>
              </a:rPr>
              <a:t>e.g., Salary=“-10”</a:t>
            </a:r>
          </a:p>
          <a:p>
            <a:pPr>
              <a:lnSpc>
                <a:spcPct val="120000"/>
              </a:lnSpc>
              <a:buFont typeface="Courier New" panose="02070309020205020404" pitchFamily="49" charset="0"/>
              <a:buChar char="o"/>
            </a:pPr>
            <a:r>
              <a:rPr lang="en-US" sz="2000" b="1" dirty="0">
                <a:latin typeface="Arial" panose="020B0604020202020204" pitchFamily="34" charset="0"/>
                <a:cs typeface="Arial" panose="020B0604020202020204" pitchFamily="34" charset="0"/>
              </a:rPr>
              <a:t>Outliers: </a:t>
            </a:r>
            <a:r>
              <a:rPr lang="en-US" sz="2000" dirty="0">
                <a:latin typeface="Arial" panose="020B0604020202020204" pitchFamily="34" charset="0"/>
                <a:cs typeface="Arial" panose="020B0604020202020204" pitchFamily="34" charset="0"/>
              </a:rPr>
              <a:t>Outliers are data points that are considerably different from other data points in the dataset</a:t>
            </a:r>
          </a:p>
          <a:p>
            <a:pPr lvl="1">
              <a:lnSpc>
                <a:spcPct val="120000"/>
              </a:lnSpc>
            </a:pPr>
            <a:r>
              <a:rPr lang="en-US" sz="2000" dirty="0">
                <a:latin typeface="Arial" panose="020B0604020202020204" pitchFamily="34" charset="0"/>
                <a:cs typeface="Arial" panose="020B0604020202020204" pitchFamily="34" charset="0"/>
              </a:rPr>
              <a:t>e.g., salary of CEO</a:t>
            </a:r>
          </a:p>
          <a:p>
            <a:pPr>
              <a:lnSpc>
                <a:spcPct val="120000"/>
              </a:lnSpc>
              <a:buFont typeface="Courier New" panose="02070309020205020404" pitchFamily="49" charset="0"/>
              <a:buChar char="o"/>
            </a:pPr>
            <a:r>
              <a:rPr lang="en-US" sz="2000" b="1" dirty="0">
                <a:latin typeface="Arial" panose="020B0604020202020204" pitchFamily="34" charset="0"/>
                <a:cs typeface="Arial" panose="020B0604020202020204" pitchFamily="34" charset="0"/>
              </a:rPr>
              <a:t>Inconsistent: </a:t>
            </a:r>
            <a:r>
              <a:rPr lang="en-US" sz="2000" dirty="0">
                <a:latin typeface="Arial" panose="020B0604020202020204" pitchFamily="34" charset="0"/>
                <a:cs typeface="Arial" panose="020B0604020202020204" pitchFamily="34" charset="0"/>
              </a:rPr>
              <a:t>Contains discrepancies in codes or names</a:t>
            </a:r>
          </a:p>
          <a:p>
            <a:pPr lvl="1">
              <a:lnSpc>
                <a:spcPct val="100000"/>
              </a:lnSpc>
            </a:pPr>
            <a:r>
              <a:rPr lang="en-US" altLang="en-US" sz="2000" dirty="0">
                <a:latin typeface="Arial" panose="020B0604020202020204" pitchFamily="34" charset="0"/>
                <a:cs typeface="Arial" panose="020B0604020202020204" pitchFamily="34" charset="0"/>
              </a:rPr>
              <a:t>e.g., Age=“42” Birthday=“03/07/1997”</a:t>
            </a:r>
          </a:p>
          <a:p>
            <a:pPr lvl="1">
              <a:lnSpc>
                <a:spcPct val="100000"/>
              </a:lnSpc>
            </a:pPr>
            <a:r>
              <a:rPr lang="en-US" altLang="en-US" sz="2000" dirty="0">
                <a:latin typeface="Arial" panose="020B0604020202020204" pitchFamily="34" charset="0"/>
                <a:cs typeface="Arial" panose="020B0604020202020204" pitchFamily="34" charset="0"/>
              </a:rPr>
              <a:t>e.g., Was rating “1,2,3”, now rating “A, B, C”</a:t>
            </a:r>
          </a:p>
          <a:p>
            <a:pPr>
              <a:lnSpc>
                <a:spcPct val="120000"/>
              </a:lnSpc>
              <a:buFont typeface="Courier New" panose="02070309020205020404" pitchFamily="49" charset="0"/>
              <a:buChar char="o"/>
            </a:pPr>
            <a:r>
              <a:rPr lang="en-US" sz="2000" b="1" dirty="0">
                <a:latin typeface="Arial" panose="020B0604020202020204" pitchFamily="34" charset="0"/>
                <a:cs typeface="Arial" panose="020B0604020202020204" pitchFamily="34" charset="0"/>
              </a:rPr>
              <a:t>Missing Values: </a:t>
            </a:r>
            <a:r>
              <a:rPr lang="en-US" sz="2000" dirty="0">
                <a:latin typeface="Arial" panose="020B0604020202020204" pitchFamily="34" charset="0"/>
                <a:cs typeface="Arial" panose="020B0604020202020204" pitchFamily="34" charset="0"/>
              </a:rPr>
              <a:t>Missing feature values in data instances</a:t>
            </a:r>
          </a:p>
          <a:p>
            <a:pPr lvl="1">
              <a:lnSpc>
                <a:spcPct val="120000"/>
              </a:lnSpc>
            </a:pPr>
            <a:r>
              <a:rPr lang="en-US" altLang="en-US" sz="2000" dirty="0">
                <a:latin typeface="Arial" panose="020B0604020202020204" pitchFamily="34" charset="0"/>
                <a:cs typeface="Arial" panose="020B0604020202020204" pitchFamily="34" charset="0"/>
              </a:rPr>
              <a:t>e.g., occupation=“”</a:t>
            </a:r>
          </a:p>
          <a:p>
            <a:pPr>
              <a:lnSpc>
                <a:spcPct val="120000"/>
              </a:lnSpc>
              <a:buFont typeface="Courier New" panose="02070309020205020404" pitchFamily="49" charset="0"/>
              <a:buChar char="o"/>
            </a:pPr>
            <a:r>
              <a:rPr lang="en-US" sz="2000" b="1" dirty="0">
                <a:latin typeface="Arial" panose="020B0604020202020204" pitchFamily="34" charset="0"/>
                <a:cs typeface="Arial" panose="020B0604020202020204" pitchFamily="34" charset="0"/>
              </a:rPr>
              <a:t>Duplicate data</a:t>
            </a:r>
          </a:p>
        </p:txBody>
      </p:sp>
    </p:spTree>
    <p:extLst>
      <p:ext uri="{BB962C8B-B14F-4D97-AF65-F5344CB8AC3E}">
        <p14:creationId xmlns:p14="http://schemas.microsoft.com/office/powerpoint/2010/main" val="428453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heckerboard(across)">
                                      <p:cBhvr>
                                        <p:cTn id="7" dur="500"/>
                                        <p:tgtEl>
                                          <p:spTgt spid="9">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checkerboard(across)">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checkerboard(across)">
                                      <p:cBhvr>
                                        <p:cTn id="15" dur="500"/>
                                        <p:tgtEl>
                                          <p:spTgt spid="9">
                                            <p:txEl>
                                              <p:pRg st="3" end="3"/>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checkerboard(across)">
                                      <p:cBhvr>
                                        <p:cTn id="18" dur="5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checkerboard(across)">
                                      <p:cBhvr>
                                        <p:cTn id="23" dur="500"/>
                                        <p:tgtEl>
                                          <p:spTgt spid="9">
                                            <p:txEl>
                                              <p:pRg st="5" end="5"/>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checkerboard(across)">
                                      <p:cBhvr>
                                        <p:cTn id="26" dur="500"/>
                                        <p:tgtEl>
                                          <p:spTgt spid="9">
                                            <p:txEl>
                                              <p:pRg st="6" end="6"/>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checkerboard(across)">
                                      <p:cBhvr>
                                        <p:cTn id="29" dur="500"/>
                                        <p:tgtEl>
                                          <p:spTgt spid="9">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9">
                                            <p:txEl>
                                              <p:pRg st="8" end="8"/>
                                            </p:txEl>
                                          </p:spTgt>
                                        </p:tgtEl>
                                        <p:attrNameLst>
                                          <p:attrName>style.visibility</p:attrName>
                                        </p:attrNameLst>
                                      </p:cBhvr>
                                      <p:to>
                                        <p:strVal val="visible"/>
                                      </p:to>
                                    </p:set>
                                    <p:animEffect transition="in" filter="checkerboard(across)">
                                      <p:cBhvr>
                                        <p:cTn id="34" dur="500"/>
                                        <p:tgtEl>
                                          <p:spTgt spid="9">
                                            <p:txEl>
                                              <p:pRg st="8" end="8"/>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animEffect transition="in" filter="checkerboard(across)">
                                      <p:cBhvr>
                                        <p:cTn id="37" dur="500"/>
                                        <p:tgtEl>
                                          <p:spTgt spid="9">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checkerboard(across)">
                                      <p:cBhvr>
                                        <p:cTn id="4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Major Tasks</a:t>
            </a:r>
          </a:p>
        </p:txBody>
      </p:sp>
      <p:sp>
        <p:nvSpPr>
          <p:cNvPr id="9" name="Content Placeholder 3">
            <a:extLst>
              <a:ext uri="{FF2B5EF4-FFF2-40B4-BE49-F238E27FC236}">
                <a16:creationId xmlns:a16="http://schemas.microsoft.com/office/drawing/2014/main" id="{7CDDC07A-898A-1CE0-CD18-0E1C5670A02E}"/>
              </a:ext>
            </a:extLst>
          </p:cNvPr>
          <p:cNvSpPr>
            <a:spLocks noGrp="1"/>
          </p:cNvSpPr>
          <p:nvPr>
            <p:ph idx="1"/>
          </p:nvPr>
        </p:nvSpPr>
        <p:spPr>
          <a:xfrm>
            <a:off x="228600" y="1066800"/>
            <a:ext cx="8915400" cy="4762500"/>
          </a:xfrm>
        </p:spPr>
        <p:txBody>
          <a:bodyPr>
            <a:noAutofit/>
          </a:bodyPr>
          <a:lstStyle/>
          <a:p>
            <a:pPr>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Data cleaning</a:t>
            </a:r>
          </a:p>
          <a:p>
            <a:pPr lvl="1">
              <a:lnSpc>
                <a:spcPct val="100000"/>
              </a:lnSpc>
            </a:pPr>
            <a:r>
              <a:rPr lang="en-US" sz="1800" dirty="0">
                <a:latin typeface="Arial" panose="020B0604020202020204" pitchFamily="34" charset="0"/>
                <a:cs typeface="Arial" panose="020B0604020202020204" pitchFamily="34" charset="0"/>
              </a:rPr>
              <a:t>Fill in missing values, smooth noisy data, identify or remove outliers and noisy data, and resolve inconsistencies</a:t>
            </a:r>
            <a:endParaRPr lang="en-US" sz="20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Missing Data</a:t>
            </a:r>
          </a:p>
          <a:p>
            <a:pPr lvl="1">
              <a:lnSpc>
                <a:spcPct val="100000"/>
              </a:lnSpc>
            </a:pPr>
            <a:r>
              <a:rPr lang="en-US" sz="1800" dirty="0">
                <a:latin typeface="Arial" panose="020B0604020202020204" pitchFamily="34" charset="0"/>
                <a:cs typeface="Arial" panose="020B0604020202020204" pitchFamily="34" charset="0"/>
              </a:rPr>
              <a:t>Remove instances that have missing values </a:t>
            </a:r>
          </a:p>
          <a:p>
            <a:pPr lvl="1">
              <a:lnSpc>
                <a:spcPct val="100000"/>
              </a:lnSpc>
            </a:pPr>
            <a:r>
              <a:rPr lang="en-US" sz="1800" dirty="0">
                <a:latin typeface="Arial" panose="020B0604020202020204" pitchFamily="34" charset="0"/>
                <a:cs typeface="Arial" panose="020B0604020202020204" pitchFamily="34" charset="0"/>
              </a:rPr>
              <a:t>Estimate missing values, and  </a:t>
            </a:r>
          </a:p>
          <a:p>
            <a:pPr lvl="1">
              <a:lnSpc>
                <a:spcPct val="100000"/>
              </a:lnSpc>
            </a:pPr>
            <a:r>
              <a:rPr lang="en-US" sz="1800" dirty="0">
                <a:latin typeface="Arial" panose="020B0604020202020204" pitchFamily="34" charset="0"/>
                <a:cs typeface="Arial" panose="020B0604020202020204" pitchFamily="34" charset="0"/>
              </a:rPr>
              <a:t>Ignore missing values when running data mining algorithm</a:t>
            </a:r>
            <a:endParaRPr lang="en-US" sz="20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Data integration</a:t>
            </a:r>
          </a:p>
          <a:p>
            <a:pPr lvl="1">
              <a:lnSpc>
                <a:spcPct val="100000"/>
              </a:lnSpc>
            </a:pPr>
            <a:r>
              <a:rPr lang="en-US" sz="1800" dirty="0">
                <a:latin typeface="Arial" panose="020B0604020202020204" pitchFamily="34" charset="0"/>
                <a:cs typeface="Arial" panose="020B0604020202020204" pitchFamily="34" charset="0"/>
              </a:rPr>
              <a:t>Integration of multiple databases, files or metadata</a:t>
            </a:r>
          </a:p>
          <a:p>
            <a:pPr lvl="1">
              <a:lnSpc>
                <a:spcPct val="100000"/>
              </a:lnSpc>
            </a:pPr>
            <a:r>
              <a:rPr lang="en-US" sz="1800" dirty="0">
                <a:latin typeface="Arial" panose="020B0604020202020204" pitchFamily="34" charset="0"/>
                <a:cs typeface="Arial" panose="020B0604020202020204" pitchFamily="34" charset="0"/>
              </a:rPr>
              <a:t>Detect and resolve data value conflicts</a:t>
            </a:r>
            <a:endParaRPr lang="en-US" sz="20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Data reduction</a:t>
            </a:r>
          </a:p>
          <a:p>
            <a:pPr lvl="1">
              <a:lnSpc>
                <a:spcPct val="100000"/>
              </a:lnSpc>
            </a:pPr>
            <a:r>
              <a:rPr lang="en-US" sz="1800" dirty="0">
                <a:latin typeface="Arial" panose="020B0604020202020204" pitchFamily="34" charset="0"/>
                <a:cs typeface="Arial" panose="020B0604020202020204" pitchFamily="34" charset="0"/>
              </a:rPr>
              <a:t>Obtains reduced representation in volume but produces the same or similar analytical results</a:t>
            </a:r>
            <a:endParaRPr lang="en-US" sz="20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Data discretization (for numerical data)</a:t>
            </a:r>
          </a:p>
          <a:p>
            <a:pPr lvl="1">
              <a:lnSpc>
                <a:spcPct val="100000"/>
              </a:lnSpc>
            </a:pPr>
            <a:r>
              <a:rPr lang="en-US" sz="1800" dirty="0">
                <a:latin typeface="Arial" panose="020B0604020202020204" pitchFamily="34" charset="0"/>
                <a:cs typeface="Arial" panose="020B0604020202020204" pitchFamily="34" charset="0"/>
              </a:rPr>
              <a:t>Putting values into buckets so that there are a limited number of possible states</a:t>
            </a:r>
          </a:p>
          <a:p>
            <a:pPr>
              <a:lnSpc>
                <a:spcPct val="100000"/>
              </a:lnSpc>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07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checkerboard(across)">
                                      <p:cBhvr>
                                        <p:cTn id="7" dur="500"/>
                                        <p:tgtEl>
                                          <p:spTgt spid="9">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checkerboard(across)">
                                      <p:cBhvr>
                                        <p:cTn id="10" dur="500"/>
                                        <p:tgtEl>
                                          <p:spTgt spid="9">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checkerboard(across)">
                                      <p:cBhvr>
                                        <p:cTn id="13" dur="500"/>
                                        <p:tgtEl>
                                          <p:spTgt spid="9">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checkerboard(across)">
                                      <p:cBhvr>
                                        <p:cTn id="16" dur="500"/>
                                        <p:tgtEl>
                                          <p:spTgt spid="9">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checkerboard(across)">
                                      <p:cBhvr>
                                        <p:cTn id="21" dur="500"/>
                                        <p:tgtEl>
                                          <p:spTgt spid="9">
                                            <p:txEl>
                                              <p:pRg st="6" end="6"/>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animEffect transition="in" filter="checkerboard(across)">
                                      <p:cBhvr>
                                        <p:cTn id="24" dur="500"/>
                                        <p:tgtEl>
                                          <p:spTgt spid="9">
                                            <p:txEl>
                                              <p:pRg st="7" end="7"/>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checkerboard(across)">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9" end="9"/>
                                            </p:txEl>
                                          </p:spTgt>
                                        </p:tgtEl>
                                        <p:attrNameLst>
                                          <p:attrName>style.visibility</p:attrName>
                                        </p:attrNameLst>
                                      </p:cBhvr>
                                      <p:to>
                                        <p:strVal val="visible"/>
                                      </p:to>
                                    </p:set>
                                    <p:animEffect transition="in" filter="checkerboard(across)">
                                      <p:cBhvr>
                                        <p:cTn id="32" dur="500"/>
                                        <p:tgtEl>
                                          <p:spTgt spid="9">
                                            <p:txEl>
                                              <p:pRg st="9" end="9"/>
                                            </p:txEl>
                                          </p:spTgt>
                                        </p:tgtEl>
                                      </p:cBhvr>
                                    </p:animEffect>
                                  </p:childTnLst>
                                </p:cTn>
                              </p:par>
                              <p:par>
                                <p:cTn id="33" presetID="5" presetClass="entr" presetSubtype="10" fill="hold" nodeType="with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animEffect transition="in" filter="checkerboard(across)">
                                      <p:cBhvr>
                                        <p:cTn id="35" dur="500"/>
                                        <p:tgtEl>
                                          <p:spTgt spid="9">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9">
                                            <p:txEl>
                                              <p:pRg st="11" end="11"/>
                                            </p:txEl>
                                          </p:spTgt>
                                        </p:tgtEl>
                                        <p:attrNameLst>
                                          <p:attrName>style.visibility</p:attrName>
                                        </p:attrNameLst>
                                      </p:cBhvr>
                                      <p:to>
                                        <p:strVal val="visible"/>
                                      </p:to>
                                    </p:set>
                                    <p:animEffect transition="in" filter="checkerboard(across)">
                                      <p:cBhvr>
                                        <p:cTn id="40" dur="500"/>
                                        <p:tgtEl>
                                          <p:spTgt spid="9">
                                            <p:txEl>
                                              <p:pRg st="11" end="11"/>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9">
                                            <p:txEl>
                                              <p:pRg st="12" end="12"/>
                                            </p:txEl>
                                          </p:spTgt>
                                        </p:tgtEl>
                                        <p:attrNameLst>
                                          <p:attrName>style.visibility</p:attrName>
                                        </p:attrNameLst>
                                      </p:cBhvr>
                                      <p:to>
                                        <p:strVal val="visible"/>
                                      </p:to>
                                    </p:set>
                                    <p:animEffect transition="in" filter="checkerboard(across)">
                                      <p:cBhvr>
                                        <p:cTn id="43"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Feature Selection</a:t>
            </a:r>
          </a:p>
        </p:txBody>
      </p:sp>
      <p:graphicFrame>
        <p:nvGraphicFramePr>
          <p:cNvPr id="4" name="Table 4">
            <a:extLst>
              <a:ext uri="{FF2B5EF4-FFF2-40B4-BE49-F238E27FC236}">
                <a16:creationId xmlns:a16="http://schemas.microsoft.com/office/drawing/2014/main" id="{B993D721-E6F3-E41A-E556-A8DF7F4F8741}"/>
              </a:ext>
            </a:extLst>
          </p:cNvPr>
          <p:cNvGraphicFramePr>
            <a:graphicFrameLocks noGrp="1"/>
          </p:cNvGraphicFramePr>
          <p:nvPr>
            <p:extLst>
              <p:ext uri="{D42A27DB-BD31-4B8C-83A1-F6EECF244321}">
                <p14:modId xmlns:p14="http://schemas.microsoft.com/office/powerpoint/2010/main" val="2209617825"/>
              </p:ext>
            </p:extLst>
          </p:nvPr>
        </p:nvGraphicFramePr>
        <p:xfrm>
          <a:off x="1558634" y="1579880"/>
          <a:ext cx="6390027" cy="1849120"/>
        </p:xfrm>
        <a:graphic>
          <a:graphicData uri="http://schemas.openxmlformats.org/drawingml/2006/table">
            <a:tbl>
              <a:tblPr firstRow="1" bandRow="1">
                <a:tableStyleId>{5C22544A-7EE6-4342-B048-85BDC9FD1C3A}</a:tableStyleId>
              </a:tblPr>
              <a:tblGrid>
                <a:gridCol w="1163781">
                  <a:extLst>
                    <a:ext uri="{9D8B030D-6E8A-4147-A177-3AD203B41FA5}">
                      <a16:colId xmlns:a16="http://schemas.microsoft.com/office/drawing/2014/main" val="750542772"/>
                    </a:ext>
                  </a:extLst>
                </a:gridCol>
                <a:gridCol w="893621">
                  <a:extLst>
                    <a:ext uri="{9D8B030D-6E8A-4147-A177-3AD203B41FA5}">
                      <a16:colId xmlns:a16="http://schemas.microsoft.com/office/drawing/2014/main" val="2133073574"/>
                    </a:ext>
                  </a:extLst>
                </a:gridCol>
                <a:gridCol w="886691">
                  <a:extLst>
                    <a:ext uri="{9D8B030D-6E8A-4147-A177-3AD203B41FA5}">
                      <a16:colId xmlns:a16="http://schemas.microsoft.com/office/drawing/2014/main" val="2671523611"/>
                    </a:ext>
                  </a:extLst>
                </a:gridCol>
                <a:gridCol w="741216">
                  <a:extLst>
                    <a:ext uri="{9D8B030D-6E8A-4147-A177-3AD203B41FA5}">
                      <a16:colId xmlns:a16="http://schemas.microsoft.com/office/drawing/2014/main" val="187022506"/>
                    </a:ext>
                  </a:extLst>
                </a:gridCol>
                <a:gridCol w="878996">
                  <a:extLst>
                    <a:ext uri="{9D8B030D-6E8A-4147-A177-3AD203B41FA5}">
                      <a16:colId xmlns:a16="http://schemas.microsoft.com/office/drawing/2014/main" val="3807133624"/>
                    </a:ext>
                  </a:extLst>
                </a:gridCol>
                <a:gridCol w="912861">
                  <a:extLst>
                    <a:ext uri="{9D8B030D-6E8A-4147-A177-3AD203B41FA5}">
                      <a16:colId xmlns:a16="http://schemas.microsoft.com/office/drawing/2014/main" val="2758966718"/>
                    </a:ext>
                  </a:extLst>
                </a:gridCol>
                <a:gridCol w="912861">
                  <a:extLst>
                    <a:ext uri="{9D8B030D-6E8A-4147-A177-3AD203B41FA5}">
                      <a16:colId xmlns:a16="http://schemas.microsoft.com/office/drawing/2014/main" val="2175086414"/>
                    </a:ext>
                  </a:extLst>
                </a:gridCol>
              </a:tblGrid>
              <a:tr h="370840">
                <a:tc>
                  <a:txBody>
                    <a:bodyPr/>
                    <a:lstStyle/>
                    <a:p>
                      <a:pPr algn="ctr"/>
                      <a:r>
                        <a:rPr lang="en-US" dirty="0"/>
                        <a:t>Features</a:t>
                      </a:r>
                    </a:p>
                  </a:txBody>
                  <a:tcPr/>
                </a:tc>
                <a:tc>
                  <a:txBody>
                    <a:bodyPr/>
                    <a:lstStyle/>
                    <a:p>
                      <a:pPr algn="ctr"/>
                      <a:r>
                        <a:rPr lang="en-US" dirty="0"/>
                        <a:t>f1</a:t>
                      </a:r>
                    </a:p>
                  </a:txBody>
                  <a:tcPr/>
                </a:tc>
                <a:tc>
                  <a:txBody>
                    <a:bodyPr/>
                    <a:lstStyle/>
                    <a:p>
                      <a:pPr algn="ctr"/>
                      <a:r>
                        <a:rPr lang="en-US" dirty="0"/>
                        <a:t>f2</a:t>
                      </a:r>
                    </a:p>
                  </a:txBody>
                  <a:tcPr/>
                </a:tc>
                <a:tc>
                  <a:txBody>
                    <a:bodyPr/>
                    <a:lstStyle/>
                    <a:p>
                      <a:pPr algn="ctr"/>
                      <a:r>
                        <a:rPr lang="en-US" dirty="0"/>
                        <a:t>f3</a:t>
                      </a:r>
                    </a:p>
                  </a:txBody>
                  <a:tcPr/>
                </a:tc>
                <a:tc>
                  <a:txBody>
                    <a:bodyPr/>
                    <a:lstStyle/>
                    <a:p>
                      <a:pPr algn="ctr"/>
                      <a:r>
                        <a:rPr lang="en-US" dirty="0"/>
                        <a:t>f4</a:t>
                      </a:r>
                    </a:p>
                  </a:txBody>
                  <a:tcPr/>
                </a:tc>
                <a:tc>
                  <a:txBody>
                    <a:bodyPr/>
                    <a:lstStyle/>
                    <a:p>
                      <a:pPr algn="ctr"/>
                      <a:r>
                        <a:rPr lang="en-US" dirty="0"/>
                        <a:t>…</a:t>
                      </a:r>
                    </a:p>
                  </a:txBody>
                  <a:tcPr/>
                </a:tc>
                <a:tc>
                  <a:txBody>
                    <a:bodyPr/>
                    <a:lstStyle/>
                    <a:p>
                      <a:pPr algn="ctr"/>
                      <a:r>
                        <a:rPr lang="en-US" dirty="0" err="1"/>
                        <a:t>f</a:t>
                      </a:r>
                      <a:r>
                        <a:rPr lang="en-US" baseline="-25000" dirty="0" err="1"/>
                        <a:t>n</a:t>
                      </a:r>
                      <a:endParaRPr lang="en-US" dirty="0"/>
                    </a:p>
                  </a:txBody>
                  <a:tcPr/>
                </a:tc>
                <a:extLst>
                  <a:ext uri="{0D108BD9-81ED-4DB2-BD59-A6C34878D82A}">
                    <a16:rowId xmlns:a16="http://schemas.microsoft.com/office/drawing/2014/main" val="1479312553"/>
                  </a:ext>
                </a:extLst>
              </a:tr>
              <a:tr h="370840">
                <a:tc>
                  <a:txBody>
                    <a:bodyPr/>
                    <a:lstStyle/>
                    <a:p>
                      <a:pPr algn="ctr"/>
                      <a:r>
                        <a:rPr lang="en-US" b="1" dirty="0"/>
                        <a:t>Instance</a:t>
                      </a:r>
                      <a:r>
                        <a:rPr lang="en-US" b="1" baseline="-25000" dirty="0"/>
                        <a:t>1</a:t>
                      </a:r>
                      <a:endParaRPr lang="en-US" b="1" dirty="0"/>
                    </a:p>
                  </a:txBody>
                  <a:tcPr/>
                </a:tc>
                <a:tc>
                  <a:txBody>
                    <a:bodyPr/>
                    <a:lstStyle/>
                    <a:p>
                      <a:pPr algn="ctr"/>
                      <a:r>
                        <a:rPr lang="en-US" dirty="0"/>
                        <a:t>0.2</a:t>
                      </a:r>
                    </a:p>
                  </a:txBody>
                  <a:tcPr/>
                </a:tc>
                <a:tc>
                  <a:txBody>
                    <a:bodyPr/>
                    <a:lstStyle/>
                    <a:p>
                      <a:pPr algn="ctr"/>
                      <a:r>
                        <a:rPr lang="en-US" dirty="0"/>
                        <a:t>0.3</a:t>
                      </a:r>
                    </a:p>
                  </a:txBody>
                  <a:tcPr/>
                </a:tc>
                <a:tc>
                  <a:txBody>
                    <a:bodyPr/>
                    <a:lstStyle/>
                    <a:p>
                      <a:pPr algn="ctr"/>
                      <a:r>
                        <a:rPr lang="en-US" dirty="0"/>
                        <a:t>0.2</a:t>
                      </a:r>
                    </a:p>
                  </a:txBody>
                  <a:tcPr/>
                </a:tc>
                <a:tc>
                  <a:txBody>
                    <a:bodyPr/>
                    <a:lstStyle/>
                    <a:p>
                      <a:pPr algn="ctr"/>
                      <a:r>
                        <a:rPr lang="en-US" dirty="0"/>
                        <a:t>0.6</a:t>
                      </a:r>
                    </a:p>
                  </a:txBody>
                  <a:tcPr/>
                </a:tc>
                <a:tc>
                  <a:txBody>
                    <a:bodyPr/>
                    <a:lstStyle/>
                    <a:p>
                      <a:pPr algn="ctr"/>
                      <a:r>
                        <a:rPr lang="en-US" dirty="0"/>
                        <a:t>…</a:t>
                      </a:r>
                    </a:p>
                  </a:txBody>
                  <a:tcPr/>
                </a:tc>
                <a:tc>
                  <a:txBody>
                    <a:bodyPr/>
                    <a:lstStyle/>
                    <a:p>
                      <a:pPr algn="ctr"/>
                      <a:r>
                        <a:rPr lang="en-US" dirty="0"/>
                        <a:t>23</a:t>
                      </a:r>
                    </a:p>
                  </a:txBody>
                  <a:tcPr/>
                </a:tc>
                <a:extLst>
                  <a:ext uri="{0D108BD9-81ED-4DB2-BD59-A6C34878D82A}">
                    <a16:rowId xmlns:a16="http://schemas.microsoft.com/office/drawing/2014/main" val="2485346547"/>
                  </a:ext>
                </a:extLst>
              </a:tr>
              <a:tr h="370840">
                <a:tc>
                  <a:txBody>
                    <a:bodyPr/>
                    <a:lstStyle/>
                    <a:p>
                      <a:pPr algn="ctr"/>
                      <a:r>
                        <a:rPr lang="en-US" b="1" dirty="0"/>
                        <a:t>Instance</a:t>
                      </a:r>
                      <a:r>
                        <a:rPr lang="en-US" b="1" baseline="-25000" dirty="0"/>
                        <a:t>2</a:t>
                      </a:r>
                      <a:endParaRPr lang="en-US" b="1" dirty="0"/>
                    </a:p>
                  </a:txBody>
                  <a:tcPr/>
                </a:tc>
                <a:tc>
                  <a:txBody>
                    <a:bodyPr/>
                    <a:lstStyle/>
                    <a:p>
                      <a:pPr algn="ctr"/>
                      <a:r>
                        <a:rPr lang="en-US" dirty="0"/>
                        <a:t>0.1</a:t>
                      </a:r>
                    </a:p>
                  </a:txBody>
                  <a:tcPr/>
                </a:tc>
                <a:tc>
                  <a:txBody>
                    <a:bodyPr/>
                    <a:lstStyle/>
                    <a:p>
                      <a:pPr algn="ctr"/>
                      <a:r>
                        <a:rPr lang="en-US" dirty="0"/>
                        <a:t>0.5</a:t>
                      </a:r>
                    </a:p>
                  </a:txBody>
                  <a:tcPr/>
                </a:tc>
                <a:tc>
                  <a:txBody>
                    <a:bodyPr/>
                    <a:lstStyle/>
                    <a:p>
                      <a:pPr algn="ctr"/>
                      <a:r>
                        <a:rPr lang="en-US" dirty="0"/>
                        <a:t>0.2</a:t>
                      </a:r>
                    </a:p>
                  </a:txBody>
                  <a:tcPr/>
                </a:tc>
                <a:tc>
                  <a:txBody>
                    <a:bodyPr/>
                    <a:lstStyle/>
                    <a:p>
                      <a:pPr algn="ctr"/>
                      <a:r>
                        <a:rPr lang="en-US" dirty="0"/>
                        <a:t>0.2</a:t>
                      </a:r>
                    </a:p>
                  </a:txBody>
                  <a:tcPr/>
                </a:tc>
                <a:tc>
                  <a:txBody>
                    <a:bodyPr/>
                    <a:lstStyle/>
                    <a:p>
                      <a:pPr algn="ctr"/>
                      <a:r>
                        <a:rPr lang="en-US" dirty="0"/>
                        <a:t>…</a:t>
                      </a:r>
                    </a:p>
                  </a:txBody>
                  <a:tcPr/>
                </a:tc>
                <a:tc>
                  <a:txBody>
                    <a:bodyPr/>
                    <a:lstStyle/>
                    <a:p>
                      <a:pPr algn="ctr"/>
                      <a:r>
                        <a:rPr lang="en-US" dirty="0"/>
                        <a:t>15</a:t>
                      </a:r>
                    </a:p>
                  </a:txBody>
                  <a:tcPr/>
                </a:tc>
                <a:extLst>
                  <a:ext uri="{0D108BD9-81ED-4DB2-BD59-A6C34878D82A}">
                    <a16:rowId xmlns:a16="http://schemas.microsoft.com/office/drawing/2014/main" val="2509353145"/>
                  </a:ext>
                </a:extLst>
              </a:tr>
              <a:tr h="370840">
                <a:tc>
                  <a:txBody>
                    <a:bodyPr/>
                    <a:lstStyle/>
                    <a:p>
                      <a:pPr algn="ctr"/>
                      <a:r>
                        <a:rPr lang="en-US" b="1" dirty="0"/>
                        <a:t>…</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528020783"/>
                  </a:ext>
                </a:extLst>
              </a:tr>
              <a:tr h="0">
                <a:tc>
                  <a:txBody>
                    <a:bodyPr/>
                    <a:lstStyle/>
                    <a:p>
                      <a:pPr algn="ctr"/>
                      <a:r>
                        <a:rPr lang="en-US" b="1" dirty="0" err="1"/>
                        <a:t>Instance</a:t>
                      </a:r>
                      <a:r>
                        <a:rPr lang="en-US" b="1" baseline="-25000" dirty="0" err="1"/>
                        <a:t>n</a:t>
                      </a:r>
                      <a:endParaRPr lang="en-US" b="1" dirty="0"/>
                    </a:p>
                  </a:txBody>
                  <a:tcPr/>
                </a:tc>
                <a:tc>
                  <a:txBody>
                    <a:bodyPr/>
                    <a:lstStyle/>
                    <a:p>
                      <a:pPr algn="ctr"/>
                      <a:r>
                        <a:rPr lang="en-US" dirty="0"/>
                        <a:t>0.2</a:t>
                      </a:r>
                    </a:p>
                  </a:txBody>
                  <a:tcPr/>
                </a:tc>
                <a:tc>
                  <a:txBody>
                    <a:bodyPr/>
                    <a:lstStyle/>
                    <a:p>
                      <a:pPr algn="ctr"/>
                      <a:r>
                        <a:rPr lang="en-US" dirty="0"/>
                        <a:t>0.4</a:t>
                      </a:r>
                    </a:p>
                  </a:txBody>
                  <a:tcPr/>
                </a:tc>
                <a:tc>
                  <a:txBody>
                    <a:bodyPr/>
                    <a:lstStyle/>
                    <a:p>
                      <a:pPr algn="ctr"/>
                      <a:r>
                        <a:rPr lang="en-US" dirty="0"/>
                        <a:t>0.3</a:t>
                      </a:r>
                    </a:p>
                  </a:txBody>
                  <a:tcPr/>
                </a:tc>
                <a:tc>
                  <a:txBody>
                    <a:bodyPr/>
                    <a:lstStyle/>
                    <a:p>
                      <a:pPr algn="ctr"/>
                      <a:r>
                        <a:rPr lang="en-US" dirty="0"/>
                        <a:t>0.4</a:t>
                      </a:r>
                    </a:p>
                  </a:txBody>
                  <a:tcPr/>
                </a:tc>
                <a:tc>
                  <a:txBody>
                    <a:bodyPr/>
                    <a:lstStyle/>
                    <a:p>
                      <a:pPr algn="ctr"/>
                      <a:r>
                        <a:rPr lang="en-US" dirty="0"/>
                        <a:t>…</a:t>
                      </a:r>
                    </a:p>
                  </a:txBody>
                  <a:tcPr/>
                </a:tc>
                <a:tc>
                  <a:txBody>
                    <a:bodyPr/>
                    <a:lstStyle/>
                    <a:p>
                      <a:pPr algn="ctr"/>
                      <a:r>
                        <a:rPr lang="en-US" dirty="0"/>
                        <a:t>13</a:t>
                      </a:r>
                    </a:p>
                  </a:txBody>
                  <a:tcPr/>
                </a:tc>
                <a:extLst>
                  <a:ext uri="{0D108BD9-81ED-4DB2-BD59-A6C34878D82A}">
                    <a16:rowId xmlns:a16="http://schemas.microsoft.com/office/drawing/2014/main" val="703990330"/>
                  </a:ext>
                </a:extLst>
              </a:tr>
            </a:tbl>
          </a:graphicData>
        </a:graphic>
      </p:graphicFrame>
      <p:sp>
        <p:nvSpPr>
          <p:cNvPr id="6" name="TextBox 5">
            <a:extLst>
              <a:ext uri="{FF2B5EF4-FFF2-40B4-BE49-F238E27FC236}">
                <a16:creationId xmlns:a16="http://schemas.microsoft.com/office/drawing/2014/main" id="{F52371C4-A5A8-B29F-6000-6807B2A7E391}"/>
              </a:ext>
            </a:extLst>
          </p:cNvPr>
          <p:cNvSpPr txBox="1"/>
          <p:nvPr/>
        </p:nvSpPr>
        <p:spPr>
          <a:xfrm>
            <a:off x="1025236" y="4696691"/>
            <a:ext cx="5129930" cy="1785104"/>
          </a:xfrm>
          <a:prstGeom prst="rect">
            <a:avLst/>
          </a:prstGeom>
          <a:noFill/>
        </p:spPr>
        <p:txBody>
          <a:bodyPr wrap="none" rtlCol="0">
            <a:spAutoFit/>
          </a:bodyPr>
          <a:lstStyle/>
          <a:p>
            <a:pPr marL="342900"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Removing features with low variance</a:t>
            </a:r>
          </a:p>
          <a:p>
            <a:pPr marL="342900"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Recursive feature elimination</a:t>
            </a:r>
          </a:p>
          <a:p>
            <a:pPr marL="342900"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Sequential feature selection</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247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Feature Selection</a:t>
            </a:r>
          </a:p>
        </p:txBody>
      </p:sp>
      <p:sp>
        <p:nvSpPr>
          <p:cNvPr id="5" name="TextBox 4">
            <a:extLst>
              <a:ext uri="{FF2B5EF4-FFF2-40B4-BE49-F238E27FC236}">
                <a16:creationId xmlns:a16="http://schemas.microsoft.com/office/drawing/2014/main" id="{4A94B5DD-57AF-8D3C-02AA-CDDA00F1C79B}"/>
              </a:ext>
            </a:extLst>
          </p:cNvPr>
          <p:cNvSpPr txBox="1"/>
          <p:nvPr/>
        </p:nvSpPr>
        <p:spPr>
          <a:xfrm>
            <a:off x="665018" y="1330036"/>
            <a:ext cx="7647709"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Removing features with low variance:</a:t>
            </a:r>
            <a:r>
              <a:rPr lang="en-US" sz="2200" dirty="0">
                <a:latin typeface="Arial" panose="020B0604020202020204" pitchFamily="34" charset="0"/>
                <a:cs typeface="Arial" panose="020B0604020202020204" pitchFamily="34" charset="0"/>
              </a:rPr>
              <a:t> features that have the same value in most of the samples</a:t>
            </a:r>
          </a:p>
        </p:txBody>
      </p:sp>
      <p:pic>
        <p:nvPicPr>
          <p:cNvPr id="6" name="Picture 5" descr="Text&#10;&#10;Description automatically generated">
            <a:extLst>
              <a:ext uri="{FF2B5EF4-FFF2-40B4-BE49-F238E27FC236}">
                <a16:creationId xmlns:a16="http://schemas.microsoft.com/office/drawing/2014/main" id="{2959BA4C-EEE5-5028-15D8-04B0751442DF}"/>
              </a:ext>
            </a:extLst>
          </p:cNvPr>
          <p:cNvPicPr>
            <a:picLocks noChangeAspect="1"/>
          </p:cNvPicPr>
          <p:nvPr/>
        </p:nvPicPr>
        <p:blipFill>
          <a:blip r:embed="rId3"/>
          <a:stretch>
            <a:fillRect/>
          </a:stretch>
        </p:blipFill>
        <p:spPr>
          <a:xfrm>
            <a:off x="748145" y="4139396"/>
            <a:ext cx="7647709" cy="2057465"/>
          </a:xfrm>
          <a:prstGeom prst="rect">
            <a:avLst/>
          </a:prstGeom>
        </p:spPr>
      </p:pic>
    </p:spTree>
    <p:extLst>
      <p:ext uri="{BB962C8B-B14F-4D97-AF65-F5344CB8AC3E}">
        <p14:creationId xmlns:p14="http://schemas.microsoft.com/office/powerpoint/2010/main" val="1314135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Feature Selection</a:t>
            </a:r>
          </a:p>
        </p:txBody>
      </p:sp>
      <p:sp>
        <p:nvSpPr>
          <p:cNvPr id="5" name="TextBox 4">
            <a:extLst>
              <a:ext uri="{FF2B5EF4-FFF2-40B4-BE49-F238E27FC236}">
                <a16:creationId xmlns:a16="http://schemas.microsoft.com/office/drawing/2014/main" id="{4A94B5DD-57AF-8D3C-02AA-CDDA00F1C79B}"/>
              </a:ext>
            </a:extLst>
          </p:cNvPr>
          <p:cNvSpPr txBox="1"/>
          <p:nvPr/>
        </p:nvSpPr>
        <p:spPr>
          <a:xfrm>
            <a:off x="665018" y="1330036"/>
            <a:ext cx="7647709" cy="5078313"/>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Recursive feature elimination (RFE)</a:t>
            </a:r>
          </a:p>
          <a:p>
            <a:endParaRPr lang="en-US"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Given an external estimator that assigns weights to features (e.g., tree classifier)</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RFE selects features by recursively considering smaller and smaller sets of features</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Estimator is trained on the initial set of features and the  importance of each feature computed with estimator</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The least important features are pruned from current set of features</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Procedure is recursively repeated on the pruned set until the desired number of features obtained</a:t>
            </a:r>
          </a:p>
        </p:txBody>
      </p:sp>
    </p:spTree>
    <p:extLst>
      <p:ext uri="{BB962C8B-B14F-4D97-AF65-F5344CB8AC3E}">
        <p14:creationId xmlns:p14="http://schemas.microsoft.com/office/powerpoint/2010/main" val="4026874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Feature Selection</a:t>
            </a:r>
          </a:p>
        </p:txBody>
      </p:sp>
      <p:sp>
        <p:nvSpPr>
          <p:cNvPr id="5" name="TextBox 4">
            <a:extLst>
              <a:ext uri="{FF2B5EF4-FFF2-40B4-BE49-F238E27FC236}">
                <a16:creationId xmlns:a16="http://schemas.microsoft.com/office/drawing/2014/main" id="{4A94B5DD-57AF-8D3C-02AA-CDDA00F1C79B}"/>
              </a:ext>
            </a:extLst>
          </p:cNvPr>
          <p:cNvSpPr txBox="1"/>
          <p:nvPr/>
        </p:nvSpPr>
        <p:spPr>
          <a:xfrm>
            <a:off x="665018" y="1330036"/>
            <a:ext cx="7647709"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Recursive feature elimination (RFE)</a:t>
            </a:r>
          </a:p>
        </p:txBody>
      </p:sp>
      <p:pic>
        <p:nvPicPr>
          <p:cNvPr id="4" name="Picture 3" descr="Graphical user interface, text, application&#10;&#10;Description automatically generated">
            <a:extLst>
              <a:ext uri="{FF2B5EF4-FFF2-40B4-BE49-F238E27FC236}">
                <a16:creationId xmlns:a16="http://schemas.microsoft.com/office/drawing/2014/main" id="{C52701C3-CD20-5AAB-0A2C-45BBF4890899}"/>
              </a:ext>
            </a:extLst>
          </p:cNvPr>
          <p:cNvPicPr>
            <a:picLocks noChangeAspect="1"/>
          </p:cNvPicPr>
          <p:nvPr/>
        </p:nvPicPr>
        <p:blipFill>
          <a:blip r:embed="rId3"/>
          <a:stretch>
            <a:fillRect/>
          </a:stretch>
        </p:blipFill>
        <p:spPr>
          <a:xfrm>
            <a:off x="775855" y="2992582"/>
            <a:ext cx="4180769" cy="3407784"/>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D55E4D5C-8F83-2EF3-DAFC-99D0E5BF1877}"/>
              </a:ext>
            </a:extLst>
          </p:cNvPr>
          <p:cNvPicPr>
            <a:picLocks noChangeAspect="1"/>
          </p:cNvPicPr>
          <p:nvPr/>
        </p:nvPicPr>
        <p:blipFill>
          <a:blip r:embed="rId4"/>
          <a:stretch>
            <a:fillRect/>
          </a:stretch>
        </p:blipFill>
        <p:spPr>
          <a:xfrm>
            <a:off x="5583382" y="3300088"/>
            <a:ext cx="3560618" cy="3381774"/>
          </a:xfrm>
          <a:prstGeom prst="rect">
            <a:avLst/>
          </a:prstGeom>
        </p:spPr>
      </p:pic>
    </p:spTree>
    <p:extLst>
      <p:ext uri="{BB962C8B-B14F-4D97-AF65-F5344CB8AC3E}">
        <p14:creationId xmlns:p14="http://schemas.microsoft.com/office/powerpoint/2010/main" val="145315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Feature Selection</a:t>
            </a:r>
          </a:p>
        </p:txBody>
      </p:sp>
      <p:sp>
        <p:nvSpPr>
          <p:cNvPr id="5" name="TextBox 4">
            <a:extLst>
              <a:ext uri="{FF2B5EF4-FFF2-40B4-BE49-F238E27FC236}">
                <a16:creationId xmlns:a16="http://schemas.microsoft.com/office/drawing/2014/main" id="{4A94B5DD-57AF-8D3C-02AA-CDDA00F1C79B}"/>
              </a:ext>
            </a:extLst>
          </p:cNvPr>
          <p:cNvSpPr txBox="1"/>
          <p:nvPr/>
        </p:nvSpPr>
        <p:spPr>
          <a:xfrm>
            <a:off x="665018" y="1330036"/>
            <a:ext cx="8174182" cy="4462760"/>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Sequential Feature Selection (SFS)</a:t>
            </a:r>
          </a:p>
          <a:p>
            <a:endParaRPr lang="en-US"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Greedy procedure that iteratively finds the best new feature to add to the set of selected features</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Given an external estimator (e.g., tree classifier)</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Start with zero features and find the one feature that maximizes a cross-validated score when an estimator is trained on this single feature</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Repeat the procedure by adding a new feature to the set of selected features until the desired number of features obtained</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615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Feature Selection</a:t>
            </a:r>
          </a:p>
        </p:txBody>
      </p:sp>
      <p:sp>
        <p:nvSpPr>
          <p:cNvPr id="5" name="TextBox 4">
            <a:extLst>
              <a:ext uri="{FF2B5EF4-FFF2-40B4-BE49-F238E27FC236}">
                <a16:creationId xmlns:a16="http://schemas.microsoft.com/office/drawing/2014/main" id="{4A94B5DD-57AF-8D3C-02AA-CDDA00F1C79B}"/>
              </a:ext>
            </a:extLst>
          </p:cNvPr>
          <p:cNvSpPr txBox="1"/>
          <p:nvPr/>
        </p:nvSpPr>
        <p:spPr>
          <a:xfrm>
            <a:off x="665018" y="1330036"/>
            <a:ext cx="8174182"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Sequential Feature Selection (SFS)</a:t>
            </a:r>
          </a:p>
        </p:txBody>
      </p:sp>
      <p:pic>
        <p:nvPicPr>
          <p:cNvPr id="4" name="Picture 3" descr="Text&#10;&#10;Description automatically generated with low confidence">
            <a:extLst>
              <a:ext uri="{FF2B5EF4-FFF2-40B4-BE49-F238E27FC236}">
                <a16:creationId xmlns:a16="http://schemas.microsoft.com/office/drawing/2014/main" id="{E91E9D86-64AD-7D95-F3F8-D4F63F43C4D5}"/>
              </a:ext>
            </a:extLst>
          </p:cNvPr>
          <p:cNvPicPr>
            <a:picLocks noChangeAspect="1"/>
          </p:cNvPicPr>
          <p:nvPr/>
        </p:nvPicPr>
        <p:blipFill>
          <a:blip r:embed="rId3"/>
          <a:stretch>
            <a:fillRect/>
          </a:stretch>
        </p:blipFill>
        <p:spPr>
          <a:xfrm>
            <a:off x="871104" y="2252759"/>
            <a:ext cx="7124700" cy="1879600"/>
          </a:xfrm>
          <a:prstGeom prst="rect">
            <a:avLst/>
          </a:prstGeom>
        </p:spPr>
      </p:pic>
    </p:spTree>
    <p:extLst>
      <p:ext uri="{BB962C8B-B14F-4D97-AF65-F5344CB8AC3E}">
        <p14:creationId xmlns:p14="http://schemas.microsoft.com/office/powerpoint/2010/main" val="2814527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Preprocessing – Feature Selection</a:t>
            </a:r>
          </a:p>
        </p:txBody>
      </p:sp>
      <p:sp>
        <p:nvSpPr>
          <p:cNvPr id="7" name="TextBox 6">
            <a:extLst>
              <a:ext uri="{FF2B5EF4-FFF2-40B4-BE49-F238E27FC236}">
                <a16:creationId xmlns:a16="http://schemas.microsoft.com/office/drawing/2014/main" id="{2478B2FC-79AA-721D-CA18-92AC320D2808}"/>
              </a:ext>
            </a:extLst>
          </p:cNvPr>
          <p:cNvSpPr txBox="1"/>
          <p:nvPr/>
        </p:nvSpPr>
        <p:spPr>
          <a:xfrm>
            <a:off x="1375065" y="4806513"/>
            <a:ext cx="6939964" cy="646331"/>
          </a:xfrm>
          <a:prstGeom prst="rect">
            <a:avLst/>
          </a:prstGeom>
          <a:noFill/>
        </p:spPr>
        <p:txBody>
          <a:bodyPr wrap="square">
            <a:spAutoFit/>
          </a:bodyPr>
          <a:lstStyle/>
          <a:p>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https://scikit-</a:t>
            </a:r>
            <a:r>
              <a:rPr lang="en-US" sz="1800" dirty="0" err="1">
                <a:latin typeface="Arial" panose="020B0604020202020204" pitchFamily="34" charset="0"/>
                <a:cs typeface="Arial" panose="020B0604020202020204" pitchFamily="34" charset="0"/>
              </a:rPr>
              <a:t>learn.org</a:t>
            </a:r>
            <a:r>
              <a:rPr lang="en-US" sz="1800" dirty="0">
                <a:latin typeface="Arial" panose="020B0604020202020204" pitchFamily="34" charset="0"/>
                <a:cs typeface="Arial" panose="020B0604020202020204" pitchFamily="34" charset="0"/>
              </a:rPr>
              <a:t>/stable/modules/</a:t>
            </a:r>
            <a:r>
              <a:rPr lang="en-US" sz="1800" dirty="0" err="1">
                <a:latin typeface="Arial" panose="020B0604020202020204" pitchFamily="34" charset="0"/>
                <a:cs typeface="Arial" panose="020B0604020202020204" pitchFamily="34" charset="0"/>
              </a:rPr>
              <a:t>feature_selection.html</a:t>
            </a:r>
            <a:endParaRPr lang="en-US" sz="1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595EAFF-AFB6-D6D4-2C90-BBE116A61480}"/>
              </a:ext>
            </a:extLst>
          </p:cNvPr>
          <p:cNvPicPr>
            <a:picLocks noChangeAspect="1"/>
          </p:cNvPicPr>
          <p:nvPr/>
        </p:nvPicPr>
        <p:blipFill>
          <a:blip r:embed="rId3"/>
          <a:stretch>
            <a:fillRect/>
          </a:stretch>
        </p:blipFill>
        <p:spPr>
          <a:xfrm>
            <a:off x="1225558" y="4433272"/>
            <a:ext cx="6692884" cy="37324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ADC1B9F5-36FC-354B-A181-60FF0F861903}"/>
              </a:ext>
            </a:extLst>
          </p:cNvPr>
          <p:cNvPicPr>
            <a:picLocks noChangeAspect="1"/>
          </p:cNvPicPr>
          <p:nvPr/>
        </p:nvPicPr>
        <p:blipFill>
          <a:blip r:embed="rId4"/>
          <a:stretch>
            <a:fillRect/>
          </a:stretch>
        </p:blipFill>
        <p:spPr>
          <a:xfrm>
            <a:off x="5906646" y="1295779"/>
            <a:ext cx="2851728" cy="1511416"/>
          </a:xfrm>
          <a:prstGeom prst="rect">
            <a:avLst/>
          </a:prstGeom>
        </p:spPr>
      </p:pic>
      <p:sp>
        <p:nvSpPr>
          <p:cNvPr id="12" name="TextBox 11">
            <a:extLst>
              <a:ext uri="{FF2B5EF4-FFF2-40B4-BE49-F238E27FC236}">
                <a16:creationId xmlns:a16="http://schemas.microsoft.com/office/drawing/2014/main" id="{9A430B13-9982-945C-F693-9B630BBE8C3E}"/>
              </a:ext>
            </a:extLst>
          </p:cNvPr>
          <p:cNvSpPr txBox="1"/>
          <p:nvPr/>
        </p:nvSpPr>
        <p:spPr>
          <a:xfrm>
            <a:off x="748145" y="1731818"/>
            <a:ext cx="4442242" cy="1200329"/>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Univariate feature selection</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Feature selection using </a:t>
            </a:r>
            <a:r>
              <a:rPr lang="en-US" sz="1800" dirty="0" err="1">
                <a:latin typeface="Arial" panose="020B0604020202020204" pitchFamily="34" charset="0"/>
                <a:cs typeface="Arial" panose="020B0604020202020204" pitchFamily="34" charset="0"/>
              </a:rPr>
              <a:t>SelectFromModel</a:t>
            </a:r>
            <a:endParaRPr lang="en-US" sz="1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0063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903"/>
            <a:ext cx="9144000" cy="838200"/>
          </a:xfrm>
        </p:spPr>
        <p:txBody>
          <a:bodyPr/>
          <a:lstStyle/>
          <a:p>
            <a:r>
              <a:rPr lang="en-US" dirty="0">
                <a:latin typeface="Arial" panose="020B0604020202020204" pitchFamily="34" charset="0"/>
                <a:cs typeface="Arial" panose="020B0604020202020204" pitchFamily="34" charset="0"/>
              </a:rPr>
              <a:t>Algorithms</a:t>
            </a:r>
          </a:p>
        </p:txBody>
      </p:sp>
    </p:spTree>
    <p:extLst>
      <p:ext uri="{BB962C8B-B14F-4D97-AF65-F5344CB8AC3E}">
        <p14:creationId xmlns:p14="http://schemas.microsoft.com/office/powerpoint/2010/main" val="2359610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Introduction</a:t>
            </a:r>
          </a:p>
        </p:txBody>
      </p:sp>
      <p:pic>
        <p:nvPicPr>
          <p:cNvPr id="6" name="Content Placeholder 3">
            <a:extLst>
              <a:ext uri="{FF2B5EF4-FFF2-40B4-BE49-F238E27FC236}">
                <a16:creationId xmlns:a16="http://schemas.microsoft.com/office/drawing/2014/main" id="{0EB8952D-CD71-E34A-71BC-D78BD0CDFB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1466"/>
            <a:ext cx="9237806" cy="4048733"/>
          </a:xfrm>
          <a:prstGeom prst="rect">
            <a:avLst/>
          </a:prstGeom>
        </p:spPr>
      </p:pic>
    </p:spTree>
    <p:extLst>
      <p:ext uri="{BB962C8B-B14F-4D97-AF65-F5344CB8AC3E}">
        <p14:creationId xmlns:p14="http://schemas.microsoft.com/office/powerpoint/2010/main" val="2086640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a:t>
            </a:r>
          </a:p>
        </p:txBody>
      </p:sp>
      <p:sp>
        <p:nvSpPr>
          <p:cNvPr id="6" name="Content Placeholder 2">
            <a:extLst>
              <a:ext uri="{FF2B5EF4-FFF2-40B4-BE49-F238E27FC236}">
                <a16:creationId xmlns:a16="http://schemas.microsoft.com/office/drawing/2014/main" id="{15C26F9A-8EB9-7CC7-C9CE-2C75D7EEF414}"/>
              </a:ext>
            </a:extLst>
          </p:cNvPr>
          <p:cNvSpPr>
            <a:spLocks noGrp="1"/>
          </p:cNvSpPr>
          <p:nvPr>
            <p:ph idx="1"/>
          </p:nvPr>
        </p:nvSpPr>
        <p:spPr>
          <a:xfrm>
            <a:off x="457200" y="1066800"/>
            <a:ext cx="8534400" cy="5318760"/>
          </a:xfrm>
        </p:spPr>
        <p:txBody>
          <a:bodyPr>
            <a:noAutofit/>
          </a:bodyPr>
          <a:lstStyle/>
          <a:p>
            <a:pPr>
              <a:lnSpc>
                <a:spcPct val="90000"/>
              </a:lnSpc>
              <a:buFont typeface="Courier New" panose="02070309020205020404" pitchFamily="49" charset="0"/>
              <a:buChar char="o"/>
            </a:pPr>
            <a:r>
              <a:rPr lang="en-US" altLang="en-US" sz="2400" dirty="0">
                <a:solidFill>
                  <a:srgbClr val="FF0000"/>
                </a:solidFill>
                <a:latin typeface="Arial" panose="020B0604020202020204" pitchFamily="34" charset="0"/>
                <a:cs typeface="Arial" panose="020B0604020202020204" pitchFamily="34" charset="0"/>
              </a:rPr>
              <a:t>Supervised learning</a:t>
            </a:r>
          </a:p>
          <a:p>
            <a:pPr lvl="1"/>
            <a:r>
              <a:rPr lang="en-US" altLang="en-US" dirty="0">
                <a:latin typeface="Arial" panose="020B0604020202020204" pitchFamily="34" charset="0"/>
                <a:cs typeface="Arial" panose="020B0604020202020204" pitchFamily="34" charset="0"/>
              </a:rPr>
              <a:t>The data (observations, measurements, etc.) are labeled with pre-defined classes </a:t>
            </a:r>
          </a:p>
          <a:p>
            <a:pPr lvl="1"/>
            <a:r>
              <a:rPr lang="en-US" altLang="en-US" dirty="0">
                <a:latin typeface="Arial" panose="020B0604020202020204" pitchFamily="34" charset="0"/>
                <a:cs typeface="Arial" panose="020B0604020202020204" pitchFamily="34" charset="0"/>
              </a:rPr>
              <a:t>Classification, Regression</a:t>
            </a:r>
          </a:p>
          <a:p>
            <a:pPr lvl="2">
              <a:lnSpc>
                <a:spcPct val="90000"/>
              </a:lnSpc>
              <a:buFont typeface="Courier New" panose="02070309020205020404" pitchFamily="49" charset="0"/>
              <a:buChar char="o"/>
            </a:pPr>
            <a:endParaRPr lang="en-US" altLang="en-US" sz="2400" dirty="0">
              <a:latin typeface="Arial" panose="020B0604020202020204" pitchFamily="34" charset="0"/>
              <a:cs typeface="Arial" panose="020B0604020202020204" pitchFamily="34" charset="0"/>
            </a:endParaRPr>
          </a:p>
          <a:p>
            <a:pPr>
              <a:lnSpc>
                <a:spcPct val="90000"/>
              </a:lnSpc>
              <a:buFont typeface="Courier New" panose="02070309020205020404" pitchFamily="49" charset="0"/>
              <a:buChar char="o"/>
            </a:pPr>
            <a:r>
              <a:rPr lang="en-US" altLang="en-US" sz="2400" dirty="0">
                <a:solidFill>
                  <a:srgbClr val="F83F24"/>
                </a:solidFill>
                <a:latin typeface="Arial" panose="020B0604020202020204" pitchFamily="34" charset="0"/>
                <a:cs typeface="Arial" panose="020B0604020202020204" pitchFamily="34" charset="0"/>
              </a:rPr>
              <a:t>Unsupervised learning</a:t>
            </a:r>
            <a:r>
              <a:rPr lang="en-US" altLang="en-US" sz="2400" dirty="0">
                <a:latin typeface="Arial" panose="020B0604020202020204" pitchFamily="34" charset="0"/>
                <a:cs typeface="Arial" panose="020B0604020202020204" pitchFamily="34" charset="0"/>
              </a:rPr>
              <a:t> </a:t>
            </a:r>
            <a:r>
              <a:rPr lang="en-US" altLang="en-US" sz="2400" dirty="0">
                <a:solidFill>
                  <a:srgbClr val="FF3300"/>
                </a:solidFill>
                <a:latin typeface="Arial" panose="020B0604020202020204" pitchFamily="34" charset="0"/>
                <a:cs typeface="Arial" panose="020B0604020202020204" pitchFamily="34" charset="0"/>
              </a:rPr>
              <a:t>(clustering): </a:t>
            </a:r>
          </a:p>
          <a:p>
            <a:pPr lvl="1"/>
            <a:r>
              <a:rPr lang="en-US" altLang="en-US" dirty="0">
                <a:latin typeface="Arial" panose="020B0604020202020204" pitchFamily="34" charset="0"/>
                <a:cs typeface="Arial" panose="020B0604020202020204" pitchFamily="34" charset="0"/>
              </a:rPr>
              <a:t>Class labels of the data are unknown</a:t>
            </a:r>
          </a:p>
          <a:p>
            <a:pPr lvl="1"/>
            <a:r>
              <a:rPr lang="en-US" altLang="en-US" dirty="0">
                <a:latin typeface="Arial" panose="020B0604020202020204" pitchFamily="34" charset="0"/>
                <a:cs typeface="Arial" panose="020B0604020202020204" pitchFamily="34" charset="0"/>
              </a:rPr>
              <a:t>Clustering</a:t>
            </a:r>
          </a:p>
        </p:txBody>
      </p:sp>
    </p:spTree>
    <p:extLst>
      <p:ext uri="{BB962C8B-B14F-4D97-AF65-F5344CB8AC3E}">
        <p14:creationId xmlns:p14="http://schemas.microsoft.com/office/powerpoint/2010/main" val="1914857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a:t>
            </a:r>
            <a:r>
              <a:rPr lang="en-US" altLang="en-US" sz="2800" dirty="0">
                <a:latin typeface="Arial" panose="020B0604020202020204" pitchFamily="34" charset="0"/>
                <a:cs typeface="Arial" panose="020B0604020202020204" pitchFamily="34" charset="0"/>
              </a:rPr>
              <a:t>Supervised learning</a:t>
            </a:r>
            <a:endParaRPr lang="en-US"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15C26F9A-8EB9-7CC7-C9CE-2C75D7EEF414}"/>
              </a:ext>
            </a:extLst>
          </p:cNvPr>
          <p:cNvSpPr>
            <a:spLocks noGrp="1"/>
          </p:cNvSpPr>
          <p:nvPr>
            <p:ph idx="1"/>
          </p:nvPr>
        </p:nvSpPr>
        <p:spPr>
          <a:xfrm>
            <a:off x="457200" y="1066800"/>
            <a:ext cx="8534400" cy="5318760"/>
          </a:xfrm>
        </p:spPr>
        <p:txBody>
          <a:bodyPr>
            <a:noAutofit/>
          </a:bodyPr>
          <a:lstStyle/>
          <a:p>
            <a:pPr>
              <a:lnSpc>
                <a:spcPct val="100000"/>
              </a:lnSpc>
              <a:buFont typeface="Courier New" panose="02070309020205020404" pitchFamily="49" charset="0"/>
              <a:buChar char="o"/>
            </a:pPr>
            <a:r>
              <a:rPr lang="en-US" altLang="en-US" sz="2400" dirty="0">
                <a:latin typeface="Arial" panose="020B0604020202020204" pitchFamily="34" charset="0"/>
                <a:cs typeface="Arial" panose="020B0604020202020204" pitchFamily="34" charset="0"/>
              </a:rPr>
              <a:t>Classification</a:t>
            </a:r>
          </a:p>
          <a:p>
            <a:pPr lvl="1">
              <a:lnSpc>
                <a:spcPct val="100000"/>
              </a:lnSpc>
            </a:pPr>
            <a:r>
              <a:rPr lang="en-US" altLang="en-US" sz="2000" dirty="0">
                <a:latin typeface="Arial" panose="020B0604020202020204" pitchFamily="34" charset="0"/>
                <a:cs typeface="Arial" panose="020B0604020202020204" pitchFamily="34" charset="0"/>
              </a:rPr>
              <a:t>Decision tree learning</a:t>
            </a:r>
          </a:p>
          <a:p>
            <a:pPr lvl="1">
              <a:lnSpc>
                <a:spcPct val="100000"/>
              </a:lnSpc>
            </a:pPr>
            <a:r>
              <a:rPr lang="en-US" altLang="en-US" sz="2000" dirty="0">
                <a:latin typeface="Arial" panose="020B0604020202020204" pitchFamily="34" charset="0"/>
                <a:cs typeface="Arial" panose="020B0604020202020204" pitchFamily="34" charset="0"/>
              </a:rPr>
              <a:t>Naive Bayes Classifier</a:t>
            </a:r>
          </a:p>
          <a:p>
            <a:pPr lvl="1">
              <a:lnSpc>
                <a:spcPct val="100000"/>
              </a:lnSpc>
            </a:pPr>
            <a:r>
              <a:rPr lang="en-US" altLang="en-US" sz="2000" dirty="0">
                <a:latin typeface="Arial" panose="020B0604020202020204" pitchFamily="34" charset="0"/>
                <a:cs typeface="Arial" panose="020B0604020202020204" pitchFamily="34" charset="0"/>
              </a:rPr>
              <a:t>𝑘-nearest neighbor classifier</a:t>
            </a:r>
          </a:p>
          <a:p>
            <a:pPr>
              <a:lnSpc>
                <a:spcPct val="100000"/>
              </a:lnSpc>
              <a:buFont typeface="Courier New" panose="02070309020205020404" pitchFamily="49" charset="0"/>
              <a:buChar char="o"/>
            </a:pPr>
            <a:endParaRPr lang="en-US" altLang="en-US" sz="24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altLang="en-US" sz="2400" dirty="0">
                <a:latin typeface="Arial" panose="020B0604020202020204" pitchFamily="34" charset="0"/>
                <a:cs typeface="Arial" panose="020B0604020202020204" pitchFamily="34" charset="0"/>
              </a:rPr>
              <a:t>Regression</a:t>
            </a:r>
          </a:p>
          <a:p>
            <a:pPr lvl="1">
              <a:lnSpc>
                <a:spcPct val="100000"/>
              </a:lnSpc>
            </a:pPr>
            <a:r>
              <a:rPr lang="en-US" altLang="en-US" sz="2000" dirty="0">
                <a:latin typeface="Arial" panose="020B0604020202020204" pitchFamily="34" charset="0"/>
                <a:cs typeface="Arial" panose="020B0604020202020204" pitchFamily="34" charset="0"/>
              </a:rPr>
              <a:t>Linear Regression</a:t>
            </a:r>
          </a:p>
          <a:p>
            <a:pPr lvl="1">
              <a:lnSpc>
                <a:spcPct val="100000"/>
              </a:lnSpc>
            </a:pPr>
            <a:r>
              <a:rPr lang="en-US" altLang="en-US" sz="2000" dirty="0">
                <a:latin typeface="Arial" panose="020B0604020202020204" pitchFamily="34" charset="0"/>
                <a:cs typeface="Arial" panose="020B0604020202020204" pitchFamily="34" charset="0"/>
              </a:rPr>
              <a:t>Logistic Regression</a:t>
            </a:r>
          </a:p>
          <a:p>
            <a:pPr lvl="1">
              <a:lnSpc>
                <a:spcPct val="100000"/>
              </a:lnSpc>
            </a:pPr>
            <a:r>
              <a:rPr lang="en-US" altLang="en-US" sz="2000" dirty="0">
                <a:latin typeface="Arial" panose="020B0604020202020204" pitchFamily="34" charset="0"/>
                <a:cs typeface="Arial" panose="020B0604020202020204" pitchFamily="34" charset="0"/>
              </a:rPr>
              <a:t>Multiple Linear Regression</a:t>
            </a:r>
          </a:p>
          <a:p>
            <a:pPr lvl="1">
              <a:lnSpc>
                <a:spcPct val="100000"/>
              </a:lnSpc>
            </a:pPr>
            <a:endParaRPr lang="en-US" altLang="en-US" sz="20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708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Decision Tree</a:t>
            </a:r>
          </a:p>
        </p:txBody>
      </p:sp>
      <p:pic>
        <p:nvPicPr>
          <p:cNvPr id="5" name="Picture 4">
            <a:extLst>
              <a:ext uri="{FF2B5EF4-FFF2-40B4-BE49-F238E27FC236}">
                <a16:creationId xmlns:a16="http://schemas.microsoft.com/office/drawing/2014/main" id="{95403612-906B-E04B-63BB-0E06A90BCAA5}"/>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062544" y="1280799"/>
            <a:ext cx="5018911" cy="2405689"/>
          </a:xfrm>
          <a:prstGeom prst="rect">
            <a:avLst/>
          </a:prstGeom>
        </p:spPr>
      </p:pic>
      <p:pic>
        <p:nvPicPr>
          <p:cNvPr id="7" name="Picture 6">
            <a:extLst>
              <a:ext uri="{FF2B5EF4-FFF2-40B4-BE49-F238E27FC236}">
                <a16:creationId xmlns:a16="http://schemas.microsoft.com/office/drawing/2014/main" id="{F7CC3DDF-FEAC-494F-6D5D-9CFB86B339D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07" t="-1947" r="55740" b="10467"/>
          <a:stretch/>
        </p:blipFill>
        <p:spPr>
          <a:xfrm>
            <a:off x="5486400" y="3429000"/>
            <a:ext cx="3657600" cy="3303640"/>
          </a:xfrm>
          <a:prstGeom prst="rect">
            <a:avLst/>
          </a:prstGeom>
        </p:spPr>
      </p:pic>
      <p:pic>
        <p:nvPicPr>
          <p:cNvPr id="8" name="Picture 7">
            <a:extLst>
              <a:ext uri="{FF2B5EF4-FFF2-40B4-BE49-F238E27FC236}">
                <a16:creationId xmlns:a16="http://schemas.microsoft.com/office/drawing/2014/main" id="{EB597261-4B6F-B8B6-017D-997140D176C1}"/>
              </a:ext>
            </a:extLst>
          </p:cNvPr>
          <p:cNvPicPr>
            <a:picLocks noChangeAspect="1"/>
          </p:cNvPicPr>
          <p:nvPr/>
        </p:nvPicPr>
        <p:blipFill>
          <a:blip r:embed="rId6"/>
          <a:stretch>
            <a:fillRect/>
          </a:stretch>
        </p:blipFill>
        <p:spPr>
          <a:xfrm>
            <a:off x="440185" y="4010026"/>
            <a:ext cx="4303266" cy="2717852"/>
          </a:xfrm>
          <a:prstGeom prst="rect">
            <a:avLst/>
          </a:prstGeom>
        </p:spPr>
      </p:pic>
    </p:spTree>
    <p:extLst>
      <p:ext uri="{BB962C8B-B14F-4D97-AF65-F5344CB8AC3E}">
        <p14:creationId xmlns:p14="http://schemas.microsoft.com/office/powerpoint/2010/main" val="7662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Decision Tree</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78B0BC8-E783-D77C-481A-9176DA1F40EB}"/>
                  </a:ext>
                </a:extLst>
              </p:cNvPr>
              <p:cNvSpPr/>
              <p:nvPr/>
            </p:nvSpPr>
            <p:spPr>
              <a:xfrm>
                <a:off x="342900" y="1185208"/>
                <a:ext cx="8458200"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Assume there is a subset T</a:t>
                </a:r>
                <a14:m>
                  <m:oMath xmlns:m="http://schemas.openxmlformats.org/officeDocument/2006/math">
                    <m:r>
                      <a:rPr lang="en-US" sz="2400" i="1" dirty="0">
                        <a:latin typeface="Cambria Math" panose="02040503050406030204" pitchFamily="18" charset="0"/>
                      </a:rPr>
                      <m:t> </m:t>
                    </m:r>
                  </m:oMath>
                </a14:m>
                <a:r>
                  <a:rPr lang="en-US" sz="2400" dirty="0">
                    <a:latin typeface="Arial" panose="020B0604020202020204" pitchFamily="34" charset="0"/>
                    <a:cs typeface="Arial" panose="020B0604020202020204" pitchFamily="34" charset="0"/>
                  </a:rPr>
                  <a:t>that has 10 instances: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Seven instances have a </a:t>
                </a:r>
                <a:r>
                  <a:rPr lang="en-US" sz="2400" dirty="0">
                    <a:solidFill>
                      <a:srgbClr val="FF0000"/>
                    </a:solidFill>
                    <a:latin typeface="Arial" panose="020B0604020202020204" pitchFamily="34" charset="0"/>
                    <a:cs typeface="Arial" panose="020B0604020202020204" pitchFamily="34" charset="0"/>
                  </a:rPr>
                  <a:t>positive</a:t>
                </a:r>
                <a:r>
                  <a:rPr lang="en-US" sz="2400" dirty="0">
                    <a:latin typeface="Arial" panose="020B0604020202020204" pitchFamily="34" charset="0"/>
                    <a:cs typeface="Arial" panose="020B0604020202020204" pitchFamily="34" charset="0"/>
                  </a:rPr>
                  <a:t> class attribute value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Three have a </a:t>
                </a:r>
                <a:r>
                  <a:rPr lang="en-US" sz="2400" dirty="0">
                    <a:solidFill>
                      <a:srgbClr val="1923F3"/>
                    </a:solidFill>
                    <a:latin typeface="Arial" panose="020B0604020202020204" pitchFamily="34" charset="0"/>
                    <a:cs typeface="Arial" panose="020B0604020202020204" pitchFamily="34" charset="0"/>
                  </a:rPr>
                  <a:t>negative</a:t>
                </a:r>
                <a:r>
                  <a:rPr lang="en-US" sz="2400" dirty="0">
                    <a:latin typeface="Arial" panose="020B0604020202020204" pitchFamily="34" charset="0"/>
                    <a:cs typeface="Arial" panose="020B0604020202020204" pitchFamily="34" charset="0"/>
                  </a:rPr>
                  <a:t> class attribute value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Denote T</a:t>
                </a:r>
                <a14:m>
                  <m:oMath xmlns:m="http://schemas.openxmlformats.org/officeDocument/2006/math">
                    <m:r>
                      <a:rPr lang="en-US" sz="2400" i="1" dirty="0" smtClean="0">
                        <a:latin typeface="Cambria Math" panose="02040503050406030204" pitchFamily="18" charset="0"/>
                      </a:rPr>
                      <m:t> </m:t>
                    </m:r>
                  </m:oMath>
                </a14:m>
                <a:r>
                  <a:rPr lang="en-US" sz="2400" dirty="0">
                    <a:latin typeface="Arial" panose="020B0604020202020204" pitchFamily="34" charset="0"/>
                    <a:cs typeface="Arial" panose="020B0604020202020204" pitchFamily="34" charset="0"/>
                  </a:rPr>
                  <a:t>as [</a:t>
                </a:r>
                <a:r>
                  <a:rPr lang="en-US" sz="2400" dirty="0">
                    <a:solidFill>
                      <a:srgbClr val="FF0000"/>
                    </a:solidFill>
                    <a:latin typeface="Arial" panose="020B0604020202020204" pitchFamily="34" charset="0"/>
                    <a:cs typeface="Arial" panose="020B0604020202020204" pitchFamily="34" charset="0"/>
                  </a:rPr>
                  <a:t>7+</a:t>
                </a:r>
                <a:r>
                  <a:rPr lang="en-US" sz="2400" dirty="0">
                    <a:latin typeface="Arial" panose="020B0604020202020204" pitchFamily="34" charset="0"/>
                    <a:cs typeface="Arial" panose="020B0604020202020204" pitchFamily="34" charset="0"/>
                  </a:rPr>
                  <a:t>,  </a:t>
                </a:r>
                <a:r>
                  <a:rPr lang="en-US" sz="2400" dirty="0">
                    <a:solidFill>
                      <a:srgbClr val="1923F3"/>
                    </a:solidFill>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entropy for subset T</a:t>
                </a:r>
                <a14:m>
                  <m:oMath xmlns:m="http://schemas.openxmlformats.org/officeDocument/2006/math">
                    <m:r>
                      <a:rPr lang="en-US" sz="2400" i="1" dirty="0" smtClean="0">
                        <a:latin typeface="Cambria Math" panose="02040503050406030204" pitchFamily="18" charset="0"/>
                      </a:rPr>
                      <m:t> </m:t>
                    </m:r>
                  </m:oMath>
                </a14:m>
                <a:r>
                  <a:rPr lang="en-US" sz="2400" dirty="0">
                    <a:latin typeface="Arial" panose="020B0604020202020204" pitchFamily="34" charset="0"/>
                    <a:cs typeface="Arial" panose="020B0604020202020204" pitchFamily="34" charset="0"/>
                  </a:rPr>
                  <a:t>is</a:t>
                </a:r>
              </a:p>
            </p:txBody>
          </p:sp>
        </mc:Choice>
        <mc:Fallback xmlns="">
          <p:sp>
            <p:nvSpPr>
              <p:cNvPr id="8" name="Rectangle 7">
                <a:extLst>
                  <a:ext uri="{FF2B5EF4-FFF2-40B4-BE49-F238E27FC236}">
                    <a16:creationId xmlns:a16="http://schemas.microsoft.com/office/drawing/2014/main" id="{F78B0BC8-E783-D77C-481A-9176DA1F40EB}"/>
                  </a:ext>
                </a:extLst>
              </p:cNvPr>
              <p:cNvSpPr>
                <a:spLocks noRot="1" noChangeAspect="1" noMove="1" noResize="1" noEditPoints="1" noAdjustHandles="1" noChangeArrowheads="1" noChangeShapeType="1" noTextEdit="1"/>
              </p:cNvSpPr>
              <p:nvPr/>
            </p:nvSpPr>
            <p:spPr>
              <a:xfrm>
                <a:off x="342900" y="1185208"/>
                <a:ext cx="8458200" cy="1938992"/>
              </a:xfrm>
              <a:prstGeom prst="rect">
                <a:avLst/>
              </a:prstGeom>
              <a:blipFill>
                <a:blip r:embed="rId4"/>
                <a:stretch>
                  <a:fillRect l="-1048" t="-2597" b="-5844"/>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7A6A6B06-C457-A020-D10E-5B0CE4E2E001}"/>
              </a:ext>
            </a:extLst>
          </p:cNvPr>
          <p:cNvSpPr/>
          <p:nvPr/>
        </p:nvSpPr>
        <p:spPr>
          <a:xfrm>
            <a:off x="320246" y="4191000"/>
            <a:ext cx="8686800" cy="230832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In a pure subset, all instances have the same class attribute value (</a:t>
            </a:r>
            <a:r>
              <a:rPr lang="en-US" sz="2400" b="1" dirty="0">
                <a:solidFill>
                  <a:srgbClr val="FF0000"/>
                </a:solidFill>
                <a:latin typeface="Arial" panose="020B0604020202020204" pitchFamily="34" charset="0"/>
                <a:cs typeface="Arial" panose="020B0604020202020204" pitchFamily="34" charset="0"/>
              </a:rPr>
              <a:t>entropy is 0</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If the subset contains an unequal number of positive and negative instances</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entropy is between 0 and 1</a:t>
            </a:r>
          </a:p>
        </p:txBody>
      </p:sp>
      <p:pic>
        <p:nvPicPr>
          <p:cNvPr id="11" name="Picture 10">
            <a:extLst>
              <a:ext uri="{FF2B5EF4-FFF2-40B4-BE49-F238E27FC236}">
                <a16:creationId xmlns:a16="http://schemas.microsoft.com/office/drawing/2014/main" id="{427CBA79-E3C6-0F23-5B91-A9D402AA16C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26414" y="3352800"/>
            <a:ext cx="7203186" cy="466344"/>
          </a:xfrm>
          <a:prstGeom prst="rect">
            <a:avLst/>
          </a:prstGeom>
        </p:spPr>
      </p:pic>
    </p:spTree>
    <p:extLst>
      <p:ext uri="{BB962C8B-B14F-4D97-AF65-F5344CB8AC3E}">
        <p14:creationId xmlns:p14="http://schemas.microsoft.com/office/powerpoint/2010/main" val="2063086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Nearest Neighbor Classifier</a:t>
            </a:r>
          </a:p>
        </p:txBody>
      </p:sp>
      <p:sp>
        <p:nvSpPr>
          <p:cNvPr id="2" name="Content Placeholder 2">
            <a:extLst>
              <a:ext uri="{FF2B5EF4-FFF2-40B4-BE49-F238E27FC236}">
                <a16:creationId xmlns:a16="http://schemas.microsoft.com/office/drawing/2014/main" id="{24199EF3-F78F-E335-21CC-D7BBB79FABF4}"/>
              </a:ext>
            </a:extLst>
          </p:cNvPr>
          <p:cNvSpPr>
            <a:spLocks noGrp="1"/>
          </p:cNvSpPr>
          <p:nvPr>
            <p:ph idx="1"/>
          </p:nvPr>
        </p:nvSpPr>
        <p:spPr>
          <a:xfrm>
            <a:off x="457199" y="1066800"/>
            <a:ext cx="8486775" cy="5318760"/>
          </a:xfrm>
        </p:spPr>
        <p:txBody>
          <a:bodyPr>
            <a:noAutofit/>
          </a:bodyPr>
          <a:lstStyle/>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K-NN nearest neighbor or K-NN</a:t>
            </a:r>
          </a:p>
          <a:p>
            <a:pPr lvl="3">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It uses the K nearest instances, called </a:t>
            </a:r>
            <a:r>
              <a:rPr lang="en-US" sz="2400" b="1" dirty="0">
                <a:latin typeface="Arial" panose="020B0604020202020204" pitchFamily="34" charset="0"/>
                <a:cs typeface="Arial" panose="020B0604020202020204" pitchFamily="34" charset="0"/>
              </a:rPr>
              <a:t>neighbors</a:t>
            </a:r>
            <a:r>
              <a:rPr lang="en-US" sz="2400" dirty="0">
                <a:latin typeface="Arial" panose="020B0604020202020204" pitchFamily="34" charset="0"/>
                <a:cs typeface="Arial" panose="020B0604020202020204" pitchFamily="34" charset="0"/>
              </a:rPr>
              <a:t>, to perform classification, and based on the majority of neighbors assigns the label</a:t>
            </a:r>
          </a:p>
          <a:p>
            <a:pPr marL="1371600" lvl="3" indent="0">
              <a:buNone/>
            </a:pPr>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When K=1, the closest neighbor’s label is used as the predicted label for the instance being classified</a:t>
            </a:r>
          </a:p>
          <a:p>
            <a:pPr lvl="3">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To determine the neighbors of an instance, we need to measure its distance to all other instances based on some distance metric</a:t>
            </a:r>
          </a:p>
          <a:p>
            <a:pPr lvl="1"/>
            <a:r>
              <a:rPr lang="en-US" dirty="0">
                <a:latin typeface="Arial" panose="020B0604020202020204" pitchFamily="34" charset="0"/>
                <a:cs typeface="Arial" panose="020B0604020202020204" pitchFamily="34" charset="0"/>
              </a:rPr>
              <a:t>Often Euclidean distance is employed</a:t>
            </a:r>
          </a:p>
        </p:txBody>
      </p:sp>
    </p:spTree>
    <p:extLst>
      <p:ext uri="{BB962C8B-B14F-4D97-AF65-F5344CB8AC3E}">
        <p14:creationId xmlns:p14="http://schemas.microsoft.com/office/powerpoint/2010/main" val="2392347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Nearest Neighbor Classifier</a:t>
            </a:r>
          </a:p>
        </p:txBody>
      </p:sp>
      <p:pic>
        <p:nvPicPr>
          <p:cNvPr id="7" name="Picture 6" descr="Schematic&#10;&#10;Description automatically generated">
            <a:extLst>
              <a:ext uri="{FF2B5EF4-FFF2-40B4-BE49-F238E27FC236}">
                <a16:creationId xmlns:a16="http://schemas.microsoft.com/office/drawing/2014/main" id="{BCC6B2EB-0079-B527-7AA4-AC497D0CF018}"/>
              </a:ext>
            </a:extLst>
          </p:cNvPr>
          <p:cNvPicPr>
            <a:picLocks noChangeAspect="1"/>
          </p:cNvPicPr>
          <p:nvPr/>
        </p:nvPicPr>
        <p:blipFill>
          <a:blip r:embed="rId3"/>
          <a:stretch>
            <a:fillRect/>
          </a:stretch>
        </p:blipFill>
        <p:spPr>
          <a:xfrm>
            <a:off x="2578100" y="2071399"/>
            <a:ext cx="3987800" cy="3251200"/>
          </a:xfrm>
          <a:prstGeom prst="rect">
            <a:avLst/>
          </a:prstGeom>
        </p:spPr>
      </p:pic>
    </p:spTree>
    <p:extLst>
      <p:ext uri="{BB962C8B-B14F-4D97-AF65-F5344CB8AC3E}">
        <p14:creationId xmlns:p14="http://schemas.microsoft.com/office/powerpoint/2010/main" val="1443939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Naïve Bayes Learning</a:t>
            </a:r>
          </a:p>
        </p:txBody>
      </p:sp>
      <p:pic>
        <p:nvPicPr>
          <p:cNvPr id="14" name="Picture 13" descr="A picture containing text&#10;&#10;Description automatically generated">
            <a:extLst>
              <a:ext uri="{FF2B5EF4-FFF2-40B4-BE49-F238E27FC236}">
                <a16:creationId xmlns:a16="http://schemas.microsoft.com/office/drawing/2014/main" id="{D9D83B30-92E1-BBAD-4F40-55A7E018E1D2}"/>
              </a:ext>
            </a:extLst>
          </p:cNvPr>
          <p:cNvPicPr>
            <a:picLocks noChangeAspect="1"/>
          </p:cNvPicPr>
          <p:nvPr/>
        </p:nvPicPr>
        <p:blipFill>
          <a:blip r:embed="rId3"/>
          <a:stretch>
            <a:fillRect/>
          </a:stretch>
        </p:blipFill>
        <p:spPr>
          <a:xfrm>
            <a:off x="1096818" y="1898073"/>
            <a:ext cx="6596846" cy="4608368"/>
          </a:xfrm>
          <a:prstGeom prst="rect">
            <a:avLst/>
          </a:prstGeom>
        </p:spPr>
      </p:pic>
      <p:sp>
        <p:nvSpPr>
          <p:cNvPr id="15" name="TextBox 14">
            <a:extLst>
              <a:ext uri="{FF2B5EF4-FFF2-40B4-BE49-F238E27FC236}">
                <a16:creationId xmlns:a16="http://schemas.microsoft.com/office/drawing/2014/main" id="{7814864F-C088-CBDF-4071-C667D9689AAE}"/>
              </a:ext>
            </a:extLst>
          </p:cNvPr>
          <p:cNvSpPr txBox="1"/>
          <p:nvPr/>
        </p:nvSpPr>
        <p:spPr>
          <a:xfrm>
            <a:off x="185739" y="1001422"/>
            <a:ext cx="8445644"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Probabilistic view</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663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Naïve Bayes Learning</a:t>
            </a:r>
          </a:p>
        </p:txBody>
      </p:sp>
      <p:pic>
        <p:nvPicPr>
          <p:cNvPr id="4" name="Picture 3 1">
            <a:extLst>
              <a:ext uri="{FF2B5EF4-FFF2-40B4-BE49-F238E27FC236}">
                <a16:creationId xmlns:a16="http://schemas.microsoft.com/office/drawing/2014/main" id="{19BB84A2-89BB-3B3F-F1E3-DAADE218D94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812398"/>
            <a:ext cx="4114800" cy="12433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5 1">
            <a:extLst>
              <a:ext uri="{FF2B5EF4-FFF2-40B4-BE49-F238E27FC236}">
                <a16:creationId xmlns:a16="http://schemas.microsoft.com/office/drawing/2014/main" id="{602D4E74-22A0-BE10-14BC-1DB326B77E4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815704"/>
            <a:ext cx="4038600" cy="19948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a:extLst>
              <a:ext uri="{FF2B5EF4-FFF2-40B4-BE49-F238E27FC236}">
                <a16:creationId xmlns:a16="http://schemas.microsoft.com/office/drawing/2014/main" id="{C2EE3C9E-89C6-0397-5558-6049CCB9C6C2}"/>
              </a:ext>
            </a:extLst>
          </p:cNvPr>
          <p:cNvCxnSpPr>
            <a:cxnSpLocks/>
          </p:cNvCxnSpPr>
          <p:nvPr/>
        </p:nvCxnSpPr>
        <p:spPr>
          <a:xfrm>
            <a:off x="3810000" y="6086428"/>
            <a:ext cx="872836" cy="201176"/>
          </a:xfrm>
          <a:prstGeom prst="straightConnector1">
            <a:avLst/>
          </a:prstGeom>
          <a:ln>
            <a:solidFill>
              <a:srgbClr val="E20000"/>
            </a:solidFill>
            <a:prstDash val="dashDot"/>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7A83C074-FDFC-8C5C-4E8F-23660D27C24C}"/>
              </a:ext>
            </a:extLst>
          </p:cNvPr>
          <p:cNvCxnSpPr>
            <a:cxnSpLocks/>
          </p:cNvCxnSpPr>
          <p:nvPr/>
        </p:nvCxnSpPr>
        <p:spPr>
          <a:xfrm flipH="1">
            <a:off x="6172200" y="5793301"/>
            <a:ext cx="1326833" cy="494303"/>
          </a:xfrm>
          <a:prstGeom prst="straightConnector1">
            <a:avLst/>
          </a:prstGeom>
          <a:ln>
            <a:solidFill>
              <a:srgbClr val="E20000"/>
            </a:solidFill>
            <a:prstDash val="dashDot"/>
            <a:tailEnd type="arrow"/>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406EE1EA-59CA-3753-B66C-585DB44D359F}"/>
              </a:ext>
            </a:extLst>
          </p:cNvPr>
          <p:cNvCxnSpPr>
            <a:stCxn id="11" idx="3"/>
            <a:endCxn id="9" idx="1"/>
          </p:cNvCxnSpPr>
          <p:nvPr/>
        </p:nvCxnSpPr>
        <p:spPr>
          <a:xfrm>
            <a:off x="6317933" y="6516204"/>
            <a:ext cx="1069287" cy="10624"/>
          </a:xfrm>
          <a:prstGeom prst="straightConnector1">
            <a:avLst/>
          </a:prstGeom>
          <a:ln>
            <a:solidFill>
              <a:srgbClr val="E20000"/>
            </a:solidFill>
            <a:prstDash val="dashDot"/>
            <a:tailEnd type="arrow"/>
          </a:ln>
        </p:spPr>
        <p:style>
          <a:lnRef idx="1">
            <a:schemeClr val="accent2"/>
          </a:lnRef>
          <a:fillRef idx="0">
            <a:schemeClr val="accent2"/>
          </a:fillRef>
          <a:effectRef idx="0">
            <a:schemeClr val="accent2"/>
          </a:effectRef>
          <a:fontRef idx="minor">
            <a:schemeClr val="tx1"/>
          </a:fontRef>
        </p:style>
      </p:cxnSp>
      <p:pic>
        <p:nvPicPr>
          <p:cNvPr id="9" name="Picture 8">
            <a:extLst>
              <a:ext uri="{FF2B5EF4-FFF2-40B4-BE49-F238E27FC236}">
                <a16:creationId xmlns:a16="http://schemas.microsoft.com/office/drawing/2014/main" id="{14F176D5-9655-B01E-F9BA-70793D1ADB8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7220" y="6410406"/>
            <a:ext cx="1223380" cy="2328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4 1">
            <a:extLst>
              <a:ext uri="{FF2B5EF4-FFF2-40B4-BE49-F238E27FC236}">
                <a16:creationId xmlns:a16="http://schemas.microsoft.com/office/drawing/2014/main" id="{3BEBB0B1-CDDF-CF0E-4B74-D70A8D168552}"/>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1216" y="5070115"/>
            <a:ext cx="3092543" cy="101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5 2">
            <a:extLst>
              <a:ext uri="{FF2B5EF4-FFF2-40B4-BE49-F238E27FC236}">
                <a16:creationId xmlns:a16="http://schemas.microsoft.com/office/drawing/2014/main" id="{4436A487-C2DB-6FCC-489E-F958CF5C7C1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6287604"/>
            <a:ext cx="174593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4 2">
            <a:extLst>
              <a:ext uri="{FF2B5EF4-FFF2-40B4-BE49-F238E27FC236}">
                <a16:creationId xmlns:a16="http://schemas.microsoft.com/office/drawing/2014/main" id="{E27E682B-AF6F-1A26-A4AC-06E65B71E6EF}"/>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93800" y="1707371"/>
            <a:ext cx="5878400" cy="1984000"/>
          </a:xfrm>
          <a:prstGeom prst="rect">
            <a:avLst/>
          </a:prstGeom>
        </p:spPr>
      </p:pic>
    </p:spTree>
    <p:extLst>
      <p:ext uri="{BB962C8B-B14F-4D97-AF65-F5344CB8AC3E}">
        <p14:creationId xmlns:p14="http://schemas.microsoft.com/office/powerpoint/2010/main" val="296542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E739061-43F6-D3BF-2386-4DA9DD1D7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14" t="12914" r="19565" b="14680"/>
          <a:stretch>
            <a:fillRect/>
          </a:stretch>
        </p:blipFill>
        <p:spPr bwMode="auto">
          <a:xfrm>
            <a:off x="533400" y="2166942"/>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5F3B355C-7E6D-0126-DD77-482CC6B12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290" t="12363" r="20290" b="13466"/>
          <a:stretch>
            <a:fillRect/>
          </a:stretch>
        </p:blipFill>
        <p:spPr bwMode="auto">
          <a:xfrm>
            <a:off x="5257800" y="2166942"/>
            <a:ext cx="3124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a:extLst>
              <a:ext uri="{FF2B5EF4-FFF2-40B4-BE49-F238E27FC236}">
                <a16:creationId xmlns:a16="http://schemas.microsoft.com/office/drawing/2014/main" id="{0BF62278-192A-114E-EB67-F820A2812C1D}"/>
              </a:ext>
            </a:extLst>
          </p:cNvPr>
          <p:cNvSpPr/>
          <p:nvPr/>
        </p:nvSpPr>
        <p:spPr>
          <a:xfrm>
            <a:off x="3886200" y="3386142"/>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6" name="Group 11">
            <a:extLst>
              <a:ext uri="{FF2B5EF4-FFF2-40B4-BE49-F238E27FC236}">
                <a16:creationId xmlns:a16="http://schemas.microsoft.com/office/drawing/2014/main" id="{F4417C1B-D209-1F9D-0185-8D4D089D4050}"/>
              </a:ext>
            </a:extLst>
          </p:cNvPr>
          <p:cNvGrpSpPr>
            <a:grpSpLocks/>
          </p:cNvGrpSpPr>
          <p:nvPr/>
        </p:nvGrpSpPr>
        <p:grpSpPr bwMode="auto">
          <a:xfrm>
            <a:off x="838200" y="5374268"/>
            <a:ext cx="1863725" cy="1032167"/>
            <a:chOff x="1143000" y="4578970"/>
            <a:chExt cx="1863125" cy="1031502"/>
          </a:xfrm>
        </p:grpSpPr>
        <p:sp>
          <p:nvSpPr>
            <p:cNvPr id="17" name="Oval 16">
              <a:extLst>
                <a:ext uri="{FF2B5EF4-FFF2-40B4-BE49-F238E27FC236}">
                  <a16:creationId xmlns:a16="http://schemas.microsoft.com/office/drawing/2014/main" id="{B9159093-BD0E-3089-42B5-F85AEEF7B989}"/>
                </a:ext>
              </a:extLst>
            </p:cNvPr>
            <p:cNvSpPr/>
            <p:nvPr/>
          </p:nvSpPr>
          <p:spPr>
            <a:xfrm>
              <a:off x="1143000" y="4752043"/>
              <a:ext cx="152351" cy="152302"/>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Oval 17">
              <a:extLst>
                <a:ext uri="{FF2B5EF4-FFF2-40B4-BE49-F238E27FC236}">
                  <a16:creationId xmlns:a16="http://schemas.microsoft.com/office/drawing/2014/main" id="{C4490B9B-6146-0AC4-60C2-FCEB6B91761A}"/>
                </a:ext>
              </a:extLst>
            </p:cNvPr>
            <p:cNvSpPr/>
            <p:nvPr/>
          </p:nvSpPr>
          <p:spPr>
            <a:xfrm>
              <a:off x="1143000" y="5112031"/>
              <a:ext cx="152351" cy="152302"/>
            </a:xfrm>
            <a:prstGeom prst="ellipse">
              <a:avLst/>
            </a:prstGeom>
            <a:solidFill>
              <a:srgbClr val="70AC2E"/>
            </a:solidFill>
            <a:ln>
              <a:solidFill>
                <a:srgbClr val="70AC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Oval 18">
              <a:extLst>
                <a:ext uri="{FF2B5EF4-FFF2-40B4-BE49-F238E27FC236}">
                  <a16:creationId xmlns:a16="http://schemas.microsoft.com/office/drawing/2014/main" id="{22BD7085-0B3A-DF6D-A6EC-B8C590FBAEA0}"/>
                </a:ext>
              </a:extLst>
            </p:cNvPr>
            <p:cNvSpPr/>
            <p:nvPr/>
          </p:nvSpPr>
          <p:spPr>
            <a:xfrm>
              <a:off x="1143000" y="5458170"/>
              <a:ext cx="152351" cy="1523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TextBox 10">
              <a:extLst>
                <a:ext uri="{FF2B5EF4-FFF2-40B4-BE49-F238E27FC236}">
                  <a16:creationId xmlns:a16="http://schemas.microsoft.com/office/drawing/2014/main" id="{867AD3C2-2FB0-D28A-CDEE-4C651A111254}"/>
                </a:ext>
              </a:extLst>
            </p:cNvPr>
            <p:cNvSpPr txBox="1">
              <a:spLocks noChangeArrowheads="1"/>
            </p:cNvSpPr>
            <p:nvPr/>
          </p:nvSpPr>
          <p:spPr bwMode="auto">
            <a:xfrm>
              <a:off x="1295400" y="4578970"/>
              <a:ext cx="17107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dirty="0"/>
                <a:t>: Smoking</a:t>
              </a:r>
            </a:p>
            <a:p>
              <a:pPr eaLnBrk="1" hangingPunct="1">
                <a:spcBef>
                  <a:spcPct val="0"/>
                </a:spcBef>
                <a:buClrTx/>
                <a:buSzTx/>
                <a:buFontTx/>
                <a:buNone/>
              </a:pPr>
              <a:r>
                <a:rPr lang="en-US" altLang="en-US" dirty="0"/>
                <a:t>: Non-Smoking</a:t>
              </a:r>
            </a:p>
            <a:p>
              <a:pPr eaLnBrk="1" hangingPunct="1">
                <a:spcBef>
                  <a:spcPct val="0"/>
                </a:spcBef>
                <a:buClrTx/>
                <a:buSzTx/>
                <a:buFontTx/>
                <a:buNone/>
              </a:pPr>
              <a:r>
                <a:rPr lang="en-US" altLang="en-US" dirty="0"/>
                <a:t>: ? Unknown</a:t>
              </a:r>
            </a:p>
          </p:txBody>
        </p:sp>
      </p:grpSp>
      <p:sp>
        <p:nvSpPr>
          <p:cNvPr id="21" name="TextBox 20">
            <a:extLst>
              <a:ext uri="{FF2B5EF4-FFF2-40B4-BE49-F238E27FC236}">
                <a16:creationId xmlns:a16="http://schemas.microsoft.com/office/drawing/2014/main" id="{BC554429-F419-9990-4267-639E9566E488}"/>
              </a:ext>
            </a:extLst>
          </p:cNvPr>
          <p:cNvSpPr txBox="1">
            <a:spLocks noChangeArrowheads="1"/>
          </p:cNvSpPr>
          <p:nvPr/>
        </p:nvSpPr>
        <p:spPr bwMode="auto">
          <a:xfrm>
            <a:off x="6477000" y="5219702"/>
            <a:ext cx="1654620" cy="156966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600" dirty="0">
                <a:solidFill>
                  <a:srgbClr val="0000FF"/>
                </a:solidFill>
              </a:rPr>
              <a:t>Predictions</a:t>
            </a:r>
          </a:p>
          <a:p>
            <a:pPr eaLnBrk="1" hangingPunct="1">
              <a:spcBef>
                <a:spcPct val="0"/>
              </a:spcBef>
              <a:buClrTx/>
              <a:buSzTx/>
              <a:buFontTx/>
              <a:buNone/>
            </a:pPr>
            <a:r>
              <a:rPr lang="en-US" altLang="en-US" sz="1600" dirty="0"/>
              <a:t>6: Non-Smoking</a:t>
            </a:r>
          </a:p>
          <a:p>
            <a:pPr eaLnBrk="1" hangingPunct="1">
              <a:spcBef>
                <a:spcPct val="0"/>
              </a:spcBef>
              <a:buClrTx/>
              <a:buSzTx/>
              <a:buFontTx/>
              <a:buNone/>
            </a:pPr>
            <a:r>
              <a:rPr lang="en-US" altLang="en-US" sz="1600" dirty="0"/>
              <a:t>7: Non-Smoking</a:t>
            </a:r>
          </a:p>
          <a:p>
            <a:pPr eaLnBrk="1" hangingPunct="1">
              <a:spcBef>
                <a:spcPct val="0"/>
              </a:spcBef>
              <a:buClrTx/>
              <a:buSzTx/>
              <a:buFontTx/>
              <a:buNone/>
            </a:pPr>
            <a:r>
              <a:rPr lang="en-US" altLang="en-US" sz="1600" dirty="0"/>
              <a:t>8: Smoking</a:t>
            </a:r>
          </a:p>
          <a:p>
            <a:pPr eaLnBrk="1" hangingPunct="1">
              <a:spcBef>
                <a:spcPct val="0"/>
              </a:spcBef>
              <a:buClrTx/>
              <a:buSzTx/>
              <a:buFontTx/>
              <a:buNone/>
            </a:pPr>
            <a:r>
              <a:rPr lang="en-US" altLang="en-US" sz="1600" dirty="0"/>
              <a:t>9: Non-Smoking</a:t>
            </a:r>
            <a:br>
              <a:rPr lang="en-US" altLang="en-US" sz="1600" dirty="0"/>
            </a:br>
            <a:r>
              <a:rPr lang="en-US" altLang="en-US" sz="1600" dirty="0"/>
              <a:t>10: Smoking</a:t>
            </a:r>
          </a:p>
        </p:txBody>
      </p:sp>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Weighted Vote Relational Neighbor</a:t>
            </a:r>
          </a:p>
        </p:txBody>
      </p:sp>
      <p:sp>
        <p:nvSpPr>
          <p:cNvPr id="2" name="TextBox 1">
            <a:extLst>
              <a:ext uri="{FF2B5EF4-FFF2-40B4-BE49-F238E27FC236}">
                <a16:creationId xmlns:a16="http://schemas.microsoft.com/office/drawing/2014/main" id="{80EBC661-9113-443F-6E20-44A4046BE1BB}"/>
              </a:ext>
            </a:extLst>
          </p:cNvPr>
          <p:cNvSpPr txBox="1"/>
          <p:nvPr/>
        </p:nvSpPr>
        <p:spPr>
          <a:xfrm>
            <a:off x="285750" y="1028697"/>
            <a:ext cx="7560596" cy="1323439"/>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Given: A social network, and labels of some actors in the network</a:t>
            </a:r>
          </a:p>
          <a:p>
            <a:r>
              <a:rPr lang="en-US" sz="2000" dirty="0">
                <a:latin typeface="Arial" panose="020B0604020202020204" pitchFamily="34" charset="0"/>
                <a:cs typeface="Arial" panose="020B0604020202020204" pitchFamily="34" charset="0"/>
              </a:rPr>
              <a:t>Output: Labels of remaining actors in the network</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1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a:t>
            </a:r>
            <a:r>
              <a:rPr lang="en-US" altLang="en-US" sz="2800" dirty="0">
                <a:latin typeface="Arial" panose="020B0604020202020204" pitchFamily="34" charset="0"/>
                <a:cs typeface="Arial" panose="020B0604020202020204" pitchFamily="34" charset="0"/>
              </a:rPr>
              <a:t>Supervised learning</a:t>
            </a:r>
            <a:endParaRPr lang="en-US"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15C26F9A-8EB9-7CC7-C9CE-2C75D7EEF414}"/>
              </a:ext>
            </a:extLst>
          </p:cNvPr>
          <p:cNvSpPr>
            <a:spLocks noGrp="1"/>
          </p:cNvSpPr>
          <p:nvPr>
            <p:ph idx="1"/>
          </p:nvPr>
        </p:nvSpPr>
        <p:spPr>
          <a:xfrm>
            <a:off x="457200" y="1066800"/>
            <a:ext cx="8534400" cy="5318760"/>
          </a:xfrm>
        </p:spPr>
        <p:txBody>
          <a:bodyPr>
            <a:noAutofit/>
          </a:bodyPr>
          <a:lstStyle/>
          <a:p>
            <a:pPr>
              <a:lnSpc>
                <a:spcPct val="100000"/>
              </a:lnSpc>
              <a:buFont typeface="Courier New" panose="02070309020205020404" pitchFamily="49" charset="0"/>
              <a:buChar char="o"/>
            </a:pPr>
            <a:r>
              <a:rPr lang="en-US" altLang="en-US" sz="2400" dirty="0">
                <a:latin typeface="Arial" panose="020B0604020202020204" pitchFamily="34" charset="0"/>
                <a:cs typeface="Arial" panose="020B0604020202020204" pitchFamily="34" charset="0"/>
              </a:rPr>
              <a:t>Classification</a:t>
            </a:r>
          </a:p>
          <a:p>
            <a:pPr lvl="1">
              <a:lnSpc>
                <a:spcPct val="100000"/>
              </a:lnSpc>
            </a:pPr>
            <a:r>
              <a:rPr lang="en-US" altLang="en-US" sz="2000" dirty="0">
                <a:latin typeface="Arial" panose="020B0604020202020204" pitchFamily="34" charset="0"/>
                <a:cs typeface="Arial" panose="020B0604020202020204" pitchFamily="34" charset="0"/>
              </a:rPr>
              <a:t>Decision tree learning</a:t>
            </a:r>
          </a:p>
          <a:p>
            <a:pPr lvl="1">
              <a:lnSpc>
                <a:spcPct val="100000"/>
              </a:lnSpc>
            </a:pPr>
            <a:r>
              <a:rPr lang="en-US" altLang="en-US" sz="2000" dirty="0">
                <a:latin typeface="Arial" panose="020B0604020202020204" pitchFamily="34" charset="0"/>
                <a:cs typeface="Arial" panose="020B0604020202020204" pitchFamily="34" charset="0"/>
              </a:rPr>
              <a:t>Naive Bayes Classifier</a:t>
            </a:r>
          </a:p>
          <a:p>
            <a:pPr lvl="1">
              <a:lnSpc>
                <a:spcPct val="100000"/>
              </a:lnSpc>
            </a:pPr>
            <a:r>
              <a:rPr lang="en-US" altLang="en-US" sz="2000" dirty="0">
                <a:latin typeface="Arial" panose="020B0604020202020204" pitchFamily="34" charset="0"/>
                <a:cs typeface="Arial" panose="020B0604020202020204" pitchFamily="34" charset="0"/>
              </a:rPr>
              <a:t>𝑘-nearest neighbor classifier</a:t>
            </a:r>
          </a:p>
          <a:p>
            <a:pPr>
              <a:lnSpc>
                <a:spcPct val="100000"/>
              </a:lnSpc>
              <a:buFont typeface="Courier New" panose="02070309020205020404" pitchFamily="49" charset="0"/>
              <a:buChar char="o"/>
            </a:pPr>
            <a:endParaRPr lang="en-US" altLang="en-US" sz="24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altLang="en-US" sz="2400" dirty="0">
                <a:solidFill>
                  <a:srgbClr val="FF0000"/>
                </a:solidFill>
                <a:latin typeface="Arial" panose="020B0604020202020204" pitchFamily="34" charset="0"/>
                <a:cs typeface="Arial" panose="020B0604020202020204" pitchFamily="34" charset="0"/>
              </a:rPr>
              <a:t>Regression</a:t>
            </a:r>
          </a:p>
          <a:p>
            <a:pPr lvl="1">
              <a:lnSpc>
                <a:spcPct val="100000"/>
              </a:lnSpc>
            </a:pPr>
            <a:r>
              <a:rPr lang="en-US" altLang="en-US" sz="2000" dirty="0">
                <a:latin typeface="Arial" panose="020B0604020202020204" pitchFamily="34" charset="0"/>
                <a:cs typeface="Arial" panose="020B0604020202020204" pitchFamily="34" charset="0"/>
              </a:rPr>
              <a:t>Linear Regression</a:t>
            </a:r>
          </a:p>
          <a:p>
            <a:pPr lvl="1">
              <a:lnSpc>
                <a:spcPct val="100000"/>
              </a:lnSpc>
            </a:pPr>
            <a:r>
              <a:rPr lang="en-US" altLang="en-US" sz="2000" dirty="0">
                <a:latin typeface="Arial" panose="020B0604020202020204" pitchFamily="34" charset="0"/>
                <a:cs typeface="Arial" panose="020B0604020202020204" pitchFamily="34" charset="0"/>
              </a:rPr>
              <a:t>Logistic Regression</a:t>
            </a:r>
          </a:p>
          <a:p>
            <a:pPr lvl="1">
              <a:lnSpc>
                <a:spcPct val="100000"/>
              </a:lnSpc>
            </a:pPr>
            <a:r>
              <a:rPr lang="en-US" altLang="en-US" sz="2000" dirty="0">
                <a:latin typeface="Arial" panose="020B0604020202020204" pitchFamily="34" charset="0"/>
                <a:cs typeface="Arial" panose="020B0604020202020204" pitchFamily="34" charset="0"/>
              </a:rPr>
              <a:t>Multiple Linear Regression</a:t>
            </a:r>
          </a:p>
          <a:p>
            <a:pPr lvl="1">
              <a:lnSpc>
                <a:spcPct val="100000"/>
              </a:lnSpc>
            </a:pP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2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Data Mining</a:t>
            </a:r>
          </a:p>
        </p:txBody>
      </p:sp>
      <p:sp>
        <p:nvSpPr>
          <p:cNvPr id="5" name="Rectangle 4">
            <a:extLst>
              <a:ext uri="{FF2B5EF4-FFF2-40B4-BE49-F238E27FC236}">
                <a16:creationId xmlns:a16="http://schemas.microsoft.com/office/drawing/2014/main" id="{C6F1BC25-8097-26CF-ABAC-839AAC7E11A6}"/>
              </a:ext>
            </a:extLst>
          </p:cNvPr>
          <p:cNvSpPr/>
          <p:nvPr/>
        </p:nvSpPr>
        <p:spPr>
          <a:xfrm>
            <a:off x="457200" y="1066800"/>
            <a:ext cx="8305800" cy="830997"/>
          </a:xfrm>
          <a:prstGeom prst="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Data Mining: </a:t>
            </a: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process</a:t>
            </a:r>
            <a:r>
              <a:rPr lang="en-US" sz="2400" dirty="0">
                <a:latin typeface="Arial" panose="020B0604020202020204" pitchFamily="34" charset="0"/>
                <a:cs typeface="Arial" panose="020B0604020202020204" pitchFamily="34" charset="0"/>
              </a:rPr>
              <a:t> of discovering </a:t>
            </a:r>
            <a:r>
              <a:rPr lang="en-US" sz="2400" b="1" dirty="0">
                <a:latin typeface="Arial" panose="020B0604020202020204" pitchFamily="34" charset="0"/>
                <a:cs typeface="Arial" panose="020B0604020202020204" pitchFamily="34" charset="0"/>
              </a:rPr>
              <a:t>hidden</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actionable</a:t>
            </a:r>
            <a:r>
              <a:rPr lang="en-US" sz="2400" dirty="0">
                <a:latin typeface="Arial" panose="020B0604020202020204" pitchFamily="34" charset="0"/>
                <a:cs typeface="Arial" panose="020B0604020202020204" pitchFamily="34" charset="0"/>
              </a:rPr>
              <a:t> patterns from data</a:t>
            </a:r>
          </a:p>
        </p:txBody>
      </p:sp>
      <p:sp>
        <p:nvSpPr>
          <p:cNvPr id="7" name="Rectangle 6">
            <a:extLst>
              <a:ext uri="{FF2B5EF4-FFF2-40B4-BE49-F238E27FC236}">
                <a16:creationId xmlns:a16="http://schemas.microsoft.com/office/drawing/2014/main" id="{36CD4B44-FF70-AD10-9003-237D53F6136F}"/>
              </a:ext>
            </a:extLst>
          </p:cNvPr>
          <p:cNvSpPr/>
          <p:nvPr/>
        </p:nvSpPr>
        <p:spPr>
          <a:xfrm>
            <a:off x="1257300" y="2253311"/>
            <a:ext cx="6934200" cy="707886"/>
          </a:xfrm>
          <a:prstGeom prst="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000" dirty="0">
                <a:latin typeface="Arial" panose="020B0604020202020204" pitchFamily="34" charset="0"/>
                <a:cs typeface="Arial" panose="020B0604020202020204" pitchFamily="34" charset="0"/>
              </a:rPr>
              <a:t>It utilizes methods at the intersection of </a:t>
            </a:r>
            <a:r>
              <a:rPr lang="en-US" sz="2000" u="sng" dirty="0">
                <a:latin typeface="Arial" panose="020B0604020202020204" pitchFamily="34" charset="0"/>
                <a:cs typeface="Arial" panose="020B0604020202020204" pitchFamily="34" charset="0"/>
              </a:rPr>
              <a:t>artificial intelligence</a:t>
            </a: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machine learning</a:t>
            </a: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statistics</a:t>
            </a:r>
            <a:r>
              <a:rPr lang="en-US" sz="2000" dirty="0">
                <a:latin typeface="Arial" panose="020B0604020202020204" pitchFamily="34" charset="0"/>
                <a:cs typeface="Arial" panose="020B0604020202020204" pitchFamily="34" charset="0"/>
              </a:rPr>
              <a:t>, and </a:t>
            </a:r>
            <a:r>
              <a:rPr lang="en-US" sz="2000" u="sng" dirty="0">
                <a:latin typeface="Arial" panose="020B0604020202020204" pitchFamily="34" charset="0"/>
                <a:cs typeface="Arial" panose="020B0604020202020204" pitchFamily="34" charset="0"/>
              </a:rPr>
              <a:t>database systems</a:t>
            </a:r>
          </a:p>
        </p:txBody>
      </p:sp>
      <p:sp>
        <p:nvSpPr>
          <p:cNvPr id="8" name="Content Placeholder 2">
            <a:extLst>
              <a:ext uri="{FF2B5EF4-FFF2-40B4-BE49-F238E27FC236}">
                <a16:creationId xmlns:a16="http://schemas.microsoft.com/office/drawing/2014/main" id="{10957E25-E324-39D5-16E7-6AF6E261E2E9}"/>
              </a:ext>
            </a:extLst>
          </p:cNvPr>
          <p:cNvSpPr>
            <a:spLocks noGrp="1"/>
          </p:cNvSpPr>
          <p:nvPr>
            <p:ph idx="1"/>
          </p:nvPr>
        </p:nvSpPr>
        <p:spPr>
          <a:xfrm>
            <a:off x="457200" y="3276600"/>
            <a:ext cx="8534400" cy="3185160"/>
          </a:xfrm>
        </p:spPr>
        <p:txBody>
          <a:bodyPr>
            <a:noAutofit/>
          </a:bodyPr>
          <a:lstStyle/>
          <a:p>
            <a:pPr>
              <a:lnSpc>
                <a:spcPct val="12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Extracting/“mining” knowledge from large-scale data (big data)</a:t>
            </a:r>
          </a:p>
          <a:p>
            <a:pPr>
              <a:lnSpc>
                <a:spcPct val="12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Data-driven discovery and modeling of hidden patterns in big data</a:t>
            </a:r>
          </a:p>
          <a:p>
            <a:pPr>
              <a:lnSpc>
                <a:spcPct val="12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Extracting information/knowledge from data that is</a:t>
            </a:r>
          </a:p>
          <a:p>
            <a:pPr lvl="1">
              <a:lnSpc>
                <a:spcPct val="100000"/>
              </a:lnSpc>
            </a:pPr>
            <a:r>
              <a:rPr lang="en-US" sz="2000" dirty="0">
                <a:latin typeface="Arial" panose="020B0604020202020204" pitchFamily="34" charset="0"/>
                <a:cs typeface="Arial" panose="020B0604020202020204" pitchFamily="34" charset="0"/>
              </a:rPr>
              <a:t>previously unknown, </a:t>
            </a:r>
          </a:p>
          <a:p>
            <a:pPr lvl="1">
              <a:lnSpc>
                <a:spcPct val="100000"/>
              </a:lnSpc>
            </a:pPr>
            <a:r>
              <a:rPr lang="en-US" sz="2000" dirty="0">
                <a:latin typeface="Arial" panose="020B0604020202020204" pitchFamily="34" charset="0"/>
                <a:cs typeface="Arial" panose="020B0604020202020204" pitchFamily="34" charset="0"/>
              </a:rPr>
              <a:t>unexpected, and </a:t>
            </a:r>
          </a:p>
          <a:p>
            <a:pPr lvl="1">
              <a:lnSpc>
                <a:spcPct val="100000"/>
              </a:lnSpc>
            </a:pPr>
            <a:r>
              <a:rPr lang="en-US" sz="2000" dirty="0">
                <a:latin typeface="Arial" panose="020B0604020202020204" pitchFamily="34" charset="0"/>
                <a:cs typeface="Arial" panose="020B0604020202020204" pitchFamily="34" charset="0"/>
              </a:rPr>
              <a:t>potentially useful   </a:t>
            </a:r>
          </a:p>
        </p:txBody>
      </p:sp>
    </p:spTree>
    <p:extLst>
      <p:ext uri="{BB962C8B-B14F-4D97-AF65-F5344CB8AC3E}">
        <p14:creationId xmlns:p14="http://schemas.microsoft.com/office/powerpoint/2010/main" val="4248854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Regression</a:t>
            </a:r>
          </a:p>
        </p:txBody>
      </p:sp>
      <p:sp>
        <p:nvSpPr>
          <p:cNvPr id="4" name="TextBox 3">
            <a:extLst>
              <a:ext uri="{FF2B5EF4-FFF2-40B4-BE49-F238E27FC236}">
                <a16:creationId xmlns:a16="http://schemas.microsoft.com/office/drawing/2014/main" id="{D5BCB107-55AD-102C-C9B4-39B29C3146FB}"/>
              </a:ext>
            </a:extLst>
          </p:cNvPr>
          <p:cNvSpPr txBox="1"/>
          <p:nvPr/>
        </p:nvSpPr>
        <p:spPr>
          <a:xfrm>
            <a:off x="512618" y="1399308"/>
            <a:ext cx="8118764"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Linear regression</a:t>
            </a:r>
            <a:r>
              <a:rPr lang="en-US" sz="2000" dirty="0">
                <a:latin typeface="Arial" panose="020B0604020202020204" pitchFamily="34" charset="0"/>
                <a:cs typeface="Arial" panose="020B0604020202020204" pitchFamily="34" charset="0"/>
              </a:rPr>
              <a:t> provides a linear relationship between an </a:t>
            </a:r>
            <a:r>
              <a:rPr lang="en-US" sz="2000" dirty="0">
                <a:solidFill>
                  <a:srgbClr val="FF0000"/>
                </a:solidFill>
                <a:latin typeface="Arial" panose="020B0604020202020204" pitchFamily="34" charset="0"/>
                <a:cs typeface="Arial" panose="020B0604020202020204" pitchFamily="34" charset="0"/>
              </a:rPr>
              <a:t>independent</a:t>
            </a:r>
            <a:r>
              <a:rPr lang="en-US" sz="2000" dirty="0">
                <a:latin typeface="Arial" panose="020B0604020202020204" pitchFamily="34" charset="0"/>
                <a:cs typeface="Arial" panose="020B0604020202020204" pitchFamily="34" charset="0"/>
              </a:rPr>
              <a:t> variable and a </a:t>
            </a:r>
            <a:r>
              <a:rPr lang="en-US" sz="2000" dirty="0">
                <a:solidFill>
                  <a:srgbClr val="FF0000"/>
                </a:solidFill>
                <a:latin typeface="Arial" panose="020B0604020202020204" pitchFamily="34" charset="0"/>
                <a:cs typeface="Arial" panose="020B0604020202020204" pitchFamily="34" charset="0"/>
              </a:rPr>
              <a:t>dependent</a:t>
            </a:r>
            <a:r>
              <a:rPr lang="en-US" sz="2000" dirty="0">
                <a:latin typeface="Arial" panose="020B0604020202020204" pitchFamily="34" charset="0"/>
                <a:cs typeface="Arial" panose="020B0604020202020204" pitchFamily="34" charset="0"/>
              </a:rPr>
              <a:t> variable to predict the outcome of future events.</a:t>
            </a:r>
          </a:p>
        </p:txBody>
      </p:sp>
      <p:grpSp>
        <p:nvGrpSpPr>
          <p:cNvPr id="11" name="Group 10">
            <a:extLst>
              <a:ext uri="{FF2B5EF4-FFF2-40B4-BE49-F238E27FC236}">
                <a16:creationId xmlns:a16="http://schemas.microsoft.com/office/drawing/2014/main" id="{2384377A-ED3D-8DA2-BFE3-7BFDE4EEB6A8}"/>
              </a:ext>
            </a:extLst>
          </p:cNvPr>
          <p:cNvGrpSpPr/>
          <p:nvPr/>
        </p:nvGrpSpPr>
        <p:grpSpPr>
          <a:xfrm>
            <a:off x="4066887" y="2824333"/>
            <a:ext cx="4564495" cy="4033667"/>
            <a:chOff x="4066887" y="2824333"/>
            <a:chExt cx="4564495" cy="4033667"/>
          </a:xfrm>
        </p:grpSpPr>
        <p:pic>
          <p:nvPicPr>
            <p:cNvPr id="6" name="Picture 5" descr="Chart, scatter chart&#10;&#10;Description automatically generated">
              <a:extLst>
                <a:ext uri="{FF2B5EF4-FFF2-40B4-BE49-F238E27FC236}">
                  <a16:creationId xmlns:a16="http://schemas.microsoft.com/office/drawing/2014/main" id="{C272C6EF-F130-043A-787C-181784CDA9AF}"/>
                </a:ext>
              </a:extLst>
            </p:cNvPr>
            <p:cNvPicPr>
              <a:picLocks noChangeAspect="1"/>
            </p:cNvPicPr>
            <p:nvPr/>
          </p:nvPicPr>
          <p:blipFill>
            <a:blip r:embed="rId3"/>
            <a:stretch>
              <a:fillRect/>
            </a:stretch>
          </p:blipFill>
          <p:spPr>
            <a:xfrm>
              <a:off x="4066887" y="2824333"/>
              <a:ext cx="4564495" cy="3858175"/>
            </a:xfrm>
            <a:prstGeom prst="rect">
              <a:avLst/>
            </a:prstGeom>
          </p:spPr>
        </p:pic>
        <p:sp>
          <p:nvSpPr>
            <p:cNvPr id="7" name="Rectangle 6">
              <a:extLst>
                <a:ext uri="{FF2B5EF4-FFF2-40B4-BE49-F238E27FC236}">
                  <a16:creationId xmlns:a16="http://schemas.microsoft.com/office/drawing/2014/main" id="{14C31E0D-2844-998F-5E96-A978D98D7A9F}"/>
                </a:ext>
              </a:extLst>
            </p:cNvPr>
            <p:cNvSpPr/>
            <p:nvPr/>
          </p:nvSpPr>
          <p:spPr>
            <a:xfrm>
              <a:off x="4433454" y="2976079"/>
              <a:ext cx="581891"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1F15EC-3EC2-CFCA-9826-4255162EE733}"/>
                </a:ext>
              </a:extLst>
            </p:cNvPr>
            <p:cNvSpPr/>
            <p:nvPr/>
          </p:nvSpPr>
          <p:spPr>
            <a:xfrm>
              <a:off x="7980217" y="6289964"/>
              <a:ext cx="512619" cy="568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4F01EC-D82A-16D7-DB4C-C15882269B5C}"/>
                </a:ext>
              </a:extLst>
            </p:cNvPr>
            <p:cNvSpPr txBox="1"/>
            <p:nvPr/>
          </p:nvSpPr>
          <p:spPr>
            <a:xfrm>
              <a:off x="4866907" y="3059668"/>
              <a:ext cx="296876" cy="369332"/>
            </a:xfrm>
            <a:prstGeom prst="rect">
              <a:avLst/>
            </a:prstGeom>
            <a:noFill/>
          </p:spPr>
          <p:txBody>
            <a:bodyPr wrap="none" rtlCol="0">
              <a:spAutoFit/>
            </a:bodyPr>
            <a:lstStyle/>
            <a:p>
              <a:r>
                <a:rPr lang="en-US" dirty="0"/>
                <a:t>Y</a:t>
              </a:r>
            </a:p>
          </p:txBody>
        </p:sp>
        <p:sp>
          <p:nvSpPr>
            <p:cNvPr id="10" name="TextBox 9">
              <a:extLst>
                <a:ext uri="{FF2B5EF4-FFF2-40B4-BE49-F238E27FC236}">
                  <a16:creationId xmlns:a16="http://schemas.microsoft.com/office/drawing/2014/main" id="{492D950E-4CD1-3C86-25CF-144282C2E44C}"/>
                </a:ext>
              </a:extLst>
            </p:cNvPr>
            <p:cNvSpPr txBox="1"/>
            <p:nvPr/>
          </p:nvSpPr>
          <p:spPr>
            <a:xfrm>
              <a:off x="8088088" y="6198538"/>
              <a:ext cx="304892" cy="369332"/>
            </a:xfrm>
            <a:prstGeom prst="rect">
              <a:avLst/>
            </a:prstGeom>
            <a:noFill/>
          </p:spPr>
          <p:txBody>
            <a:bodyPr wrap="none" rtlCol="0">
              <a:spAutoFit/>
            </a:bodyPr>
            <a:lstStyle/>
            <a:p>
              <a:r>
                <a:rPr lang="en-US" dirty="0"/>
                <a:t>X</a:t>
              </a:r>
            </a:p>
          </p:txBody>
        </p:sp>
      </p:grpSp>
      <p:sp>
        <p:nvSpPr>
          <p:cNvPr id="12" name="TextBox 11">
            <a:extLst>
              <a:ext uri="{FF2B5EF4-FFF2-40B4-BE49-F238E27FC236}">
                <a16:creationId xmlns:a16="http://schemas.microsoft.com/office/drawing/2014/main" id="{D4909CE9-4666-6704-8EF3-53BE252EB123}"/>
              </a:ext>
            </a:extLst>
          </p:cNvPr>
          <p:cNvSpPr txBox="1"/>
          <p:nvPr/>
        </p:nvSpPr>
        <p:spPr>
          <a:xfrm>
            <a:off x="512618" y="2824333"/>
            <a:ext cx="3435927"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X-axis: Independent variable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Y-axis: Output/dependent variable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Line of regression: Best fit line for a model</a:t>
            </a:r>
          </a:p>
        </p:txBody>
      </p:sp>
      <p:sp>
        <p:nvSpPr>
          <p:cNvPr id="13" name="TextBox 12">
            <a:extLst>
              <a:ext uri="{FF2B5EF4-FFF2-40B4-BE49-F238E27FC236}">
                <a16:creationId xmlns:a16="http://schemas.microsoft.com/office/drawing/2014/main" id="{5ACA1E55-A650-5066-188D-147AA2EA3998}"/>
              </a:ext>
            </a:extLst>
          </p:cNvPr>
          <p:cNvSpPr txBox="1"/>
          <p:nvPr/>
        </p:nvSpPr>
        <p:spPr>
          <a:xfrm>
            <a:off x="479891" y="5991449"/>
            <a:ext cx="4258364"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Goal of the linear regression algorithm is to find this best fit line</a:t>
            </a:r>
          </a:p>
        </p:txBody>
      </p:sp>
    </p:spTree>
    <p:extLst>
      <p:ext uri="{BB962C8B-B14F-4D97-AF65-F5344CB8AC3E}">
        <p14:creationId xmlns:p14="http://schemas.microsoft.com/office/powerpoint/2010/main" val="2370233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Regression</a:t>
            </a:r>
          </a:p>
        </p:txBody>
      </p:sp>
      <p:sp>
        <p:nvSpPr>
          <p:cNvPr id="4" name="TextBox 3">
            <a:extLst>
              <a:ext uri="{FF2B5EF4-FFF2-40B4-BE49-F238E27FC236}">
                <a16:creationId xmlns:a16="http://schemas.microsoft.com/office/drawing/2014/main" id="{D5BCB107-55AD-102C-C9B4-39B29C3146FB}"/>
              </a:ext>
            </a:extLst>
          </p:cNvPr>
          <p:cNvSpPr txBox="1"/>
          <p:nvPr/>
        </p:nvSpPr>
        <p:spPr>
          <a:xfrm>
            <a:off x="512618" y="1399308"/>
            <a:ext cx="8118764"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Key benefits: Easy implementation, Interpretability, Scalability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Mean squared error (MSE)</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5" name="Picture 4" descr="Chart, scatter chart&#10;&#10;Description automatically generated">
            <a:extLst>
              <a:ext uri="{FF2B5EF4-FFF2-40B4-BE49-F238E27FC236}">
                <a16:creationId xmlns:a16="http://schemas.microsoft.com/office/drawing/2014/main" id="{8E5575FF-A9BB-A28E-1AB7-B893BAFB7707}"/>
              </a:ext>
            </a:extLst>
          </p:cNvPr>
          <p:cNvPicPr>
            <a:picLocks noChangeAspect="1"/>
          </p:cNvPicPr>
          <p:nvPr/>
        </p:nvPicPr>
        <p:blipFill>
          <a:blip r:embed="rId3"/>
          <a:stretch>
            <a:fillRect/>
          </a:stretch>
        </p:blipFill>
        <p:spPr>
          <a:xfrm>
            <a:off x="304801" y="3146043"/>
            <a:ext cx="4987636" cy="3489972"/>
          </a:xfrm>
          <a:prstGeom prst="rect">
            <a:avLst/>
          </a:prstGeom>
        </p:spPr>
      </p:pic>
      <p:pic>
        <p:nvPicPr>
          <p:cNvPr id="15" name="Picture 14" descr="Text&#10;&#10;Description automatically generated">
            <a:extLst>
              <a:ext uri="{FF2B5EF4-FFF2-40B4-BE49-F238E27FC236}">
                <a16:creationId xmlns:a16="http://schemas.microsoft.com/office/drawing/2014/main" id="{16B2CA18-AB48-F0EE-FDEB-C830226AB06F}"/>
              </a:ext>
            </a:extLst>
          </p:cNvPr>
          <p:cNvPicPr>
            <a:picLocks noChangeAspect="1"/>
          </p:cNvPicPr>
          <p:nvPr/>
        </p:nvPicPr>
        <p:blipFill>
          <a:blip r:embed="rId4"/>
          <a:stretch>
            <a:fillRect/>
          </a:stretch>
        </p:blipFill>
        <p:spPr>
          <a:xfrm>
            <a:off x="5292437" y="3948544"/>
            <a:ext cx="3597355" cy="2330939"/>
          </a:xfrm>
          <a:prstGeom prst="rect">
            <a:avLst/>
          </a:prstGeom>
        </p:spPr>
      </p:pic>
    </p:spTree>
    <p:extLst>
      <p:ext uri="{BB962C8B-B14F-4D97-AF65-F5344CB8AC3E}">
        <p14:creationId xmlns:p14="http://schemas.microsoft.com/office/powerpoint/2010/main" val="4288717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903"/>
            <a:ext cx="9144000" cy="838200"/>
          </a:xfrm>
        </p:spPr>
        <p:txBody>
          <a:bodyPr/>
          <a:lstStyle/>
          <a:p>
            <a:r>
              <a:rPr lang="en-US" dirty="0">
                <a:latin typeface="Arial" panose="020B0604020202020204" pitchFamily="34" charset="0"/>
                <a:cs typeface="Arial" panose="020B0604020202020204" pitchFamily="34" charset="0"/>
              </a:rPr>
              <a:t>Unsupervised Learning</a:t>
            </a:r>
          </a:p>
        </p:txBody>
      </p:sp>
    </p:spTree>
    <p:extLst>
      <p:ext uri="{BB962C8B-B14F-4D97-AF65-F5344CB8AC3E}">
        <p14:creationId xmlns:p14="http://schemas.microsoft.com/office/powerpoint/2010/main" val="2542933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Unsupervised Learning</a:t>
            </a:r>
          </a:p>
        </p:txBody>
      </p:sp>
      <p:sp>
        <p:nvSpPr>
          <p:cNvPr id="4" name="Content Placeholder 2">
            <a:extLst>
              <a:ext uri="{FF2B5EF4-FFF2-40B4-BE49-F238E27FC236}">
                <a16:creationId xmlns:a16="http://schemas.microsoft.com/office/drawing/2014/main" id="{51142400-AB89-00ED-383C-5297F0EF24F6}"/>
              </a:ext>
            </a:extLst>
          </p:cNvPr>
          <p:cNvSpPr>
            <a:spLocks noGrp="1"/>
          </p:cNvSpPr>
          <p:nvPr>
            <p:ph idx="1"/>
          </p:nvPr>
        </p:nvSpPr>
        <p:spPr>
          <a:xfrm>
            <a:off x="452436" y="1303508"/>
            <a:ext cx="8691564" cy="5138855"/>
          </a:xfrm>
        </p:spPr>
        <p:txBody>
          <a:bodyPr>
            <a:noAutofit/>
          </a:bodyPr>
          <a:lstStyle/>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Clustering is a form of </a:t>
            </a:r>
            <a:r>
              <a:rPr lang="en-US" sz="2000" b="1" dirty="0">
                <a:latin typeface="Arial" panose="020B0604020202020204" pitchFamily="34" charset="0"/>
                <a:cs typeface="Arial" panose="020B0604020202020204" pitchFamily="34" charset="0"/>
              </a:rPr>
              <a:t>unsupervised learning</a:t>
            </a: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Clustering algorithms group together </a:t>
            </a:r>
            <a:r>
              <a:rPr lang="en-US" sz="2000" b="1" dirty="0">
                <a:latin typeface="Arial" panose="020B0604020202020204" pitchFamily="34" charset="0"/>
                <a:cs typeface="Arial" panose="020B0604020202020204" pitchFamily="34" charset="0"/>
              </a:rPr>
              <a:t>similar items</a:t>
            </a:r>
          </a:p>
          <a:p>
            <a:pPr marL="742950" lvl="2" indent="-342900"/>
            <a:r>
              <a:rPr lang="en-US" dirty="0">
                <a:latin typeface="Arial" panose="020B0604020202020204" pitchFamily="34" charset="0"/>
                <a:cs typeface="Arial" panose="020B0604020202020204" pitchFamily="34" charset="0"/>
              </a:rPr>
              <a:t>The algorithm does not have examples showing how the samples should be grouped together (unlabeled data)</a:t>
            </a:r>
          </a:p>
          <a:p>
            <a:pPr marL="742950" lvl="2" indent="-342900"/>
            <a:endParaRPr lang="en-US" b="1" dirty="0">
              <a:latin typeface="Arial" panose="020B0604020202020204" pitchFamily="34" charset="0"/>
              <a:cs typeface="Arial" panose="020B0604020202020204" pitchFamily="34" charset="0"/>
            </a:endParaRP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K-means</a:t>
            </a: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Hierarchical clustering</a:t>
            </a: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DBSCAN</a:t>
            </a: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Affinity Propagation</a:t>
            </a: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Mean Shift</a:t>
            </a: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Spectral clustering</a:t>
            </a: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OPTICS</a:t>
            </a:r>
          </a:p>
          <a:p>
            <a:pPr marL="285750" lvl="1"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BIRCH</a:t>
            </a:r>
          </a:p>
        </p:txBody>
      </p:sp>
    </p:spTree>
    <p:extLst>
      <p:ext uri="{BB962C8B-B14F-4D97-AF65-F5344CB8AC3E}">
        <p14:creationId xmlns:p14="http://schemas.microsoft.com/office/powerpoint/2010/main" val="2173921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Unsupervised Learning: K-means</a:t>
            </a:r>
          </a:p>
        </p:txBody>
      </p:sp>
      <p:sp>
        <p:nvSpPr>
          <p:cNvPr id="5" name="Content Placeholder 2">
            <a:extLst>
              <a:ext uri="{FF2B5EF4-FFF2-40B4-BE49-F238E27FC236}">
                <a16:creationId xmlns:a16="http://schemas.microsoft.com/office/drawing/2014/main" id="{FB954AC2-6BD6-FE67-BDA7-815E9EBF13BF}"/>
              </a:ext>
            </a:extLst>
          </p:cNvPr>
          <p:cNvSpPr>
            <a:spLocks noGrp="1"/>
          </p:cNvSpPr>
          <p:nvPr>
            <p:ph idx="1"/>
          </p:nvPr>
        </p:nvSpPr>
        <p:spPr>
          <a:xfrm>
            <a:off x="457200" y="1066800"/>
            <a:ext cx="8326582" cy="5318760"/>
          </a:xfrm>
        </p:spPr>
        <p:txBody>
          <a:bodyPr>
            <a:noAutofit/>
          </a:bodyPr>
          <a:lstStyle/>
          <a:p>
            <a:pPr marL="0" indent="0">
              <a:lnSpc>
                <a:spcPct val="100000"/>
              </a:lnSpc>
              <a:buNone/>
            </a:pPr>
            <a:r>
              <a:rPr lang="en-US" sz="2200" dirty="0">
                <a:latin typeface="Arial" panose="020B0604020202020204" pitchFamily="34" charset="0"/>
                <a:cs typeface="Arial" panose="020B0604020202020204" pitchFamily="34" charset="0"/>
              </a:rPr>
              <a:t>1. Choose the initial centroids (initialization step)</a:t>
            </a:r>
          </a:p>
          <a:p>
            <a:pPr marL="0" indent="0">
              <a:lnSpc>
                <a:spcPct val="100000"/>
              </a:lnSpc>
              <a:buNone/>
            </a:pPr>
            <a:r>
              <a:rPr lang="en-US" sz="2200" dirty="0">
                <a:latin typeface="Arial" panose="020B0604020202020204" pitchFamily="34" charset="0"/>
                <a:cs typeface="Arial" panose="020B0604020202020204" pitchFamily="34" charset="0"/>
              </a:rPr>
              <a:t>	a. Choose samples from the dataset as the centroids (simplest way)</a:t>
            </a:r>
          </a:p>
          <a:p>
            <a:pPr marL="0" indent="0">
              <a:lnSpc>
                <a:spcPct val="100000"/>
              </a:lnSpc>
              <a:buNone/>
            </a:pPr>
            <a:endParaRPr lang="en-US" sz="2200" dirty="0">
              <a:latin typeface="Arial" panose="020B0604020202020204" pitchFamily="34" charset="0"/>
              <a:cs typeface="Arial" panose="020B0604020202020204" pitchFamily="34" charset="0"/>
            </a:endParaRPr>
          </a:p>
          <a:p>
            <a:pPr marL="0" indent="0">
              <a:lnSpc>
                <a:spcPct val="100000"/>
              </a:lnSpc>
              <a:buNone/>
            </a:pPr>
            <a:r>
              <a:rPr lang="en-US" sz="2200" dirty="0">
                <a:latin typeface="Arial" panose="020B0604020202020204" pitchFamily="34" charset="0"/>
                <a:cs typeface="Arial" panose="020B0604020202020204" pitchFamily="34" charset="0"/>
              </a:rPr>
              <a:t>2. Assign each sample to its nearest centroid</a:t>
            </a:r>
          </a:p>
          <a:p>
            <a:pPr marL="0" indent="0">
              <a:lnSpc>
                <a:spcPct val="100000"/>
              </a:lnSpc>
              <a:buNone/>
            </a:pPr>
            <a:endParaRPr lang="en-US" sz="2200" dirty="0">
              <a:latin typeface="Arial" panose="020B0604020202020204" pitchFamily="34" charset="0"/>
              <a:cs typeface="Arial" panose="020B0604020202020204" pitchFamily="34" charset="0"/>
            </a:endParaRPr>
          </a:p>
          <a:p>
            <a:pPr marL="0" indent="0">
              <a:lnSpc>
                <a:spcPct val="100000"/>
              </a:lnSpc>
              <a:buNone/>
            </a:pPr>
            <a:r>
              <a:rPr lang="en-US" sz="2200" dirty="0">
                <a:latin typeface="Arial" panose="020B0604020202020204" pitchFamily="34" charset="0"/>
                <a:cs typeface="Arial" panose="020B0604020202020204" pitchFamily="34" charset="0"/>
              </a:rPr>
              <a:t>3. Create new centroids by taking mean value of all samples assigned to previous centroid</a:t>
            </a:r>
          </a:p>
          <a:p>
            <a:pPr marL="0" indent="0">
              <a:lnSpc>
                <a:spcPct val="100000"/>
              </a:lnSpc>
              <a:buNone/>
            </a:pPr>
            <a:endParaRPr lang="en-US" sz="2200" dirty="0">
              <a:latin typeface="Arial" panose="020B0604020202020204" pitchFamily="34" charset="0"/>
              <a:cs typeface="Arial" panose="020B0604020202020204" pitchFamily="34" charset="0"/>
            </a:endParaRPr>
          </a:p>
          <a:p>
            <a:pPr marL="0" indent="0">
              <a:lnSpc>
                <a:spcPct val="100000"/>
              </a:lnSpc>
              <a:buNone/>
            </a:pPr>
            <a:r>
              <a:rPr lang="en-US" sz="2200" dirty="0">
                <a:latin typeface="Arial" panose="020B0604020202020204" pitchFamily="34" charset="0"/>
                <a:cs typeface="Arial" panose="020B0604020202020204" pitchFamily="34" charset="0"/>
              </a:rPr>
              <a:t>4. Repeat steps 2 and 3 until difference between old and new centroids is less than a threshold</a:t>
            </a:r>
          </a:p>
          <a:p>
            <a:pPr marL="0" indent="0">
              <a:lnSpc>
                <a:spcPct val="100000"/>
              </a:lnSpc>
              <a:buNone/>
            </a:pPr>
            <a:r>
              <a:rPr lang="en-US" sz="2200" dirty="0">
                <a:latin typeface="Arial" panose="020B0604020202020204" pitchFamily="34" charset="0"/>
                <a:cs typeface="Arial" panose="020B0604020202020204" pitchFamily="34" charset="0"/>
              </a:rPr>
              <a:t>	a. In other words, repeat until the centroid do not move significantly</a:t>
            </a:r>
          </a:p>
        </p:txBody>
      </p:sp>
    </p:spTree>
    <p:extLst>
      <p:ext uri="{BB962C8B-B14F-4D97-AF65-F5344CB8AC3E}">
        <p14:creationId xmlns:p14="http://schemas.microsoft.com/office/powerpoint/2010/main" val="2595517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Unsupervised Learning: K-means</a:t>
            </a:r>
          </a:p>
        </p:txBody>
      </p:sp>
      <p:sp>
        <p:nvSpPr>
          <p:cNvPr id="6" name="Text Box 3">
            <a:extLst>
              <a:ext uri="{FF2B5EF4-FFF2-40B4-BE49-F238E27FC236}">
                <a16:creationId xmlns:a16="http://schemas.microsoft.com/office/drawing/2014/main" id="{C70ECDC5-B9EF-A7F8-A6A2-159241442C94}"/>
              </a:ext>
            </a:extLst>
          </p:cNvPr>
          <p:cNvSpPr txBox="1">
            <a:spLocks noChangeArrowheads="1"/>
          </p:cNvSpPr>
          <p:nvPr/>
        </p:nvSpPr>
        <p:spPr bwMode="auto">
          <a:xfrm>
            <a:off x="609600" y="4419600"/>
            <a:ext cx="800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endParaRPr lang="en-US" altLang="en-US" sz="1400" b="1"/>
          </a:p>
        </p:txBody>
      </p:sp>
      <p:pic>
        <p:nvPicPr>
          <p:cNvPr id="7" name="Picture 4">
            <a:extLst>
              <a:ext uri="{FF2B5EF4-FFF2-40B4-BE49-F238E27FC236}">
                <a16:creationId xmlns:a16="http://schemas.microsoft.com/office/drawing/2014/main" id="{D4ED8F63-99AC-0650-0F13-117AB7C87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5">
            <a:extLst>
              <a:ext uri="{FF2B5EF4-FFF2-40B4-BE49-F238E27FC236}">
                <a16:creationId xmlns:a16="http://schemas.microsoft.com/office/drawing/2014/main" id="{05AF55D6-92A4-7ECC-4605-10158201C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6">
            <a:extLst>
              <a:ext uri="{FF2B5EF4-FFF2-40B4-BE49-F238E27FC236}">
                <a16:creationId xmlns:a16="http://schemas.microsoft.com/office/drawing/2014/main" id="{AD478FEB-7363-E656-08D0-07590DC1F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1430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7">
            <a:extLst>
              <a:ext uri="{FF2B5EF4-FFF2-40B4-BE49-F238E27FC236}">
                <a16:creationId xmlns:a16="http://schemas.microsoft.com/office/drawing/2014/main" id="{5FB60A55-BC0B-AADC-3B44-79AD9F1B6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862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8">
            <a:extLst>
              <a:ext uri="{FF2B5EF4-FFF2-40B4-BE49-F238E27FC236}">
                <a16:creationId xmlns:a16="http://schemas.microsoft.com/office/drawing/2014/main" id="{1C687031-70DA-BB5C-5606-DD8C68A063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38862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9">
            <a:extLst>
              <a:ext uri="{FF2B5EF4-FFF2-40B4-BE49-F238E27FC236}">
                <a16:creationId xmlns:a16="http://schemas.microsoft.com/office/drawing/2014/main" id="{67D9158E-A5A0-B85D-AB6C-A1F2EAE211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8862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41252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2D1A-608F-BE35-97BA-037AC97E216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Unsupervised Learning: K-means</a:t>
            </a:r>
            <a:endParaRPr lang="en-US" dirty="0"/>
          </a:p>
        </p:txBody>
      </p:sp>
      <p:sp>
        <p:nvSpPr>
          <p:cNvPr id="7" name="Rectangle 3">
            <a:extLst>
              <a:ext uri="{FF2B5EF4-FFF2-40B4-BE49-F238E27FC236}">
                <a16:creationId xmlns:a16="http://schemas.microsoft.com/office/drawing/2014/main" id="{7F62966F-F639-B891-9715-017119920F1C}"/>
              </a:ext>
            </a:extLst>
          </p:cNvPr>
          <p:cNvSpPr txBox="1">
            <a:spLocks noChangeArrowheads="1"/>
          </p:cNvSpPr>
          <p:nvPr/>
        </p:nvSpPr>
        <p:spPr>
          <a:xfrm>
            <a:off x="498210" y="1052513"/>
            <a:ext cx="7720277" cy="1289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altLang="ja-JP" sz="2200" dirty="0">
                <a:latin typeface="Arial" panose="020B0604020202020204" pitchFamily="34" charset="0"/>
                <a:ea typeface="ＭＳ Ｐゴシック" panose="020B0600070205080204" pitchFamily="34" charset="-128"/>
                <a:cs typeface="Arial" panose="020B0604020202020204" pitchFamily="34" charset="0"/>
              </a:rPr>
              <a:t>The </a:t>
            </a:r>
            <a:r>
              <a:rPr lang="en-US" altLang="ja-JP" sz="2200" i="1" dirty="0">
                <a:latin typeface="Arial" panose="020B0604020202020204" pitchFamily="34" charset="0"/>
                <a:ea typeface="ＭＳ Ｐゴシック" panose="020B0600070205080204" pitchFamily="34" charset="-128"/>
                <a:cs typeface="Arial" panose="020B0604020202020204" pitchFamily="34" charset="0"/>
              </a:rPr>
              <a:t>k</a:t>
            </a:r>
            <a:r>
              <a:rPr lang="en-US" altLang="ja-JP" sz="2200" dirty="0">
                <a:latin typeface="Arial" panose="020B0604020202020204" pitchFamily="34" charset="0"/>
                <a:ea typeface="ＭＳ Ｐゴシック" panose="020B0600070205080204" pitchFamily="34" charset="-128"/>
                <a:cs typeface="Arial" panose="020B0604020202020204" pitchFamily="34" charset="0"/>
              </a:rPr>
              <a:t>-means algorithm is not suitable non convex data points</a:t>
            </a: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marL="0" indent="0">
              <a:buNone/>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r>
              <a:rPr lang="en-US" altLang="ja-JP" sz="2200" dirty="0">
                <a:latin typeface="Arial" panose="020B0604020202020204" pitchFamily="34" charset="0"/>
                <a:ea typeface="ＭＳ Ｐゴシック" panose="020B0600070205080204" pitchFamily="34" charset="-128"/>
                <a:cs typeface="Arial" panose="020B0604020202020204" pitchFamily="34" charset="0"/>
              </a:rPr>
              <a:t>The </a:t>
            </a:r>
            <a:r>
              <a:rPr lang="en-US" altLang="ja-JP" sz="2200" i="1" dirty="0">
                <a:latin typeface="Arial" panose="020B0604020202020204" pitchFamily="34" charset="0"/>
                <a:ea typeface="ＭＳ Ｐゴシック" panose="020B0600070205080204" pitchFamily="34" charset="-128"/>
                <a:cs typeface="Arial" panose="020B0604020202020204" pitchFamily="34" charset="0"/>
              </a:rPr>
              <a:t>k</a:t>
            </a:r>
            <a:r>
              <a:rPr lang="en-US" altLang="ja-JP" sz="2200" dirty="0">
                <a:latin typeface="Arial" panose="020B0604020202020204" pitchFamily="34" charset="0"/>
                <a:ea typeface="ＭＳ Ｐゴシック" panose="020B0600070205080204" pitchFamily="34" charset="-128"/>
                <a:cs typeface="Arial" panose="020B0604020202020204" pitchFamily="34" charset="0"/>
              </a:rPr>
              <a:t>-means algorithm is sensitive to </a:t>
            </a:r>
            <a:r>
              <a:rPr lang="en-US" altLang="ja-JP" sz="22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initial seeds</a:t>
            </a:r>
          </a:p>
          <a:p>
            <a:pPr>
              <a:buFont typeface="Courier New" panose="02070309020205020404" pitchFamily="49" charset="0"/>
              <a:buChar char="o"/>
            </a:pPr>
            <a:r>
              <a:rPr lang="en-US" altLang="en-US" sz="2200" dirty="0">
                <a:latin typeface="Arial" panose="020B0604020202020204" pitchFamily="34" charset="0"/>
                <a:ea typeface="ＭＳ Ｐゴシック" panose="020B0600070205080204" pitchFamily="34" charset="-128"/>
                <a:cs typeface="Arial" panose="020B0604020202020204" pitchFamily="34" charset="0"/>
              </a:rPr>
              <a:t>Needs number of clusters (k)</a:t>
            </a:r>
            <a:endParaRPr lang="en-US" altLang="en-US" sz="2200" dirty="0">
              <a:latin typeface="Arial" panose="020B0604020202020204" pitchFamily="34" charset="0"/>
              <a:cs typeface="Arial" panose="020B0604020202020204" pitchFamily="34" charset="0"/>
            </a:endParaRPr>
          </a:p>
          <a:p>
            <a:pPr marL="0" indent="0">
              <a:buNone/>
            </a:pPr>
            <a:r>
              <a:rPr lang="en-US" altLang="ja-JP" sz="22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sz="2200" dirty="0">
              <a:latin typeface="Arial" panose="020B0604020202020204" pitchFamily="34" charset="0"/>
              <a:cs typeface="Arial" panose="020B0604020202020204" pitchFamily="34" charset="0"/>
            </a:endParaRPr>
          </a:p>
        </p:txBody>
      </p:sp>
      <p:sp>
        <p:nvSpPr>
          <p:cNvPr id="8" name="Text Box 6">
            <a:extLst>
              <a:ext uri="{FF2B5EF4-FFF2-40B4-BE49-F238E27FC236}">
                <a16:creationId xmlns:a16="http://schemas.microsoft.com/office/drawing/2014/main" id="{56140484-DD85-BD91-CE13-B6B7D2D29C51}"/>
              </a:ext>
            </a:extLst>
          </p:cNvPr>
          <p:cNvSpPr txBox="1">
            <a:spLocks noChangeArrowheads="1"/>
          </p:cNvSpPr>
          <p:nvPr/>
        </p:nvSpPr>
        <p:spPr bwMode="auto">
          <a:xfrm>
            <a:off x="7308850" y="3213100"/>
            <a:ext cx="5032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panose="020B0604020202020204" pitchFamily="34" charset="0"/>
              </a:defRPr>
            </a:lvl1pPr>
            <a:lvl2pPr>
              <a:spcBef>
                <a:spcPct val="0"/>
              </a:spcBef>
              <a:defRPr>
                <a:solidFill>
                  <a:schemeClr val="tx1"/>
                </a:solidFill>
                <a:latin typeface="Arial" panose="020B0604020202020204" pitchFamily="34" charset="0"/>
              </a:defRPr>
            </a:lvl2pPr>
            <a:lvl3pPr>
              <a:spcBef>
                <a:spcPct val="0"/>
              </a:spcBef>
              <a:defRPr>
                <a:solidFill>
                  <a:schemeClr val="tx1"/>
                </a:solidFill>
                <a:latin typeface="Arial" panose="020B0604020202020204" pitchFamily="34" charset="0"/>
              </a:defRPr>
            </a:lvl3pPr>
            <a:lvl4pPr>
              <a:spcBef>
                <a:spcPct val="0"/>
              </a:spcBef>
              <a:defRPr>
                <a:solidFill>
                  <a:schemeClr val="tx1"/>
                </a:solidFill>
                <a:latin typeface="Arial" panose="020B0604020202020204" pitchFamily="34" charset="0"/>
              </a:defRPr>
            </a:lvl4pPr>
            <a:lvl5pPr>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en-US" altLang="en-US"/>
              <a:t>+</a:t>
            </a:r>
          </a:p>
        </p:txBody>
      </p:sp>
      <p:sp>
        <p:nvSpPr>
          <p:cNvPr id="3" name="Rectangle 3">
            <a:extLst>
              <a:ext uri="{FF2B5EF4-FFF2-40B4-BE49-F238E27FC236}">
                <a16:creationId xmlns:a16="http://schemas.microsoft.com/office/drawing/2014/main" id="{A0263921-C5A0-9311-43C6-BE862085E9A8}"/>
              </a:ext>
            </a:extLst>
          </p:cNvPr>
          <p:cNvSpPr txBox="1">
            <a:spLocks noChangeArrowheads="1"/>
          </p:cNvSpPr>
          <p:nvPr/>
        </p:nvSpPr>
        <p:spPr>
          <a:xfrm>
            <a:off x="533400" y="1148982"/>
            <a:ext cx="8039100" cy="604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2400" dirty="0">
              <a:latin typeface="Arial" panose="020B0604020202020204" pitchFamily="34" charset="0"/>
              <a:cs typeface="Arial" panose="020B0604020202020204" pitchFamily="34" charset="0"/>
            </a:endParaRPr>
          </a:p>
        </p:txBody>
      </p:sp>
      <p:pic>
        <p:nvPicPr>
          <p:cNvPr id="9" name="Picture 8" descr="A picture containing diagram&#10;&#10;Description automatically generated">
            <a:extLst>
              <a:ext uri="{FF2B5EF4-FFF2-40B4-BE49-F238E27FC236}">
                <a16:creationId xmlns:a16="http://schemas.microsoft.com/office/drawing/2014/main" id="{ACF423C0-EC0C-C411-2F22-8D88B7D84B3E}"/>
              </a:ext>
            </a:extLst>
          </p:cNvPr>
          <p:cNvPicPr>
            <a:picLocks noChangeAspect="1"/>
          </p:cNvPicPr>
          <p:nvPr/>
        </p:nvPicPr>
        <p:blipFill>
          <a:blip r:embed="rId3"/>
          <a:stretch>
            <a:fillRect/>
          </a:stretch>
        </p:blipFill>
        <p:spPr>
          <a:xfrm>
            <a:off x="2203450" y="2108200"/>
            <a:ext cx="4737100" cy="2641600"/>
          </a:xfrm>
          <a:prstGeom prst="rect">
            <a:avLst/>
          </a:prstGeom>
        </p:spPr>
      </p:pic>
    </p:spTree>
    <p:extLst>
      <p:ext uri="{BB962C8B-B14F-4D97-AF65-F5344CB8AC3E}">
        <p14:creationId xmlns:p14="http://schemas.microsoft.com/office/powerpoint/2010/main" val="3970937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2D1A-608F-BE35-97BA-037AC97E216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Unsupervised Learning: HAC</a:t>
            </a:r>
            <a:endParaRPr lang="en-US" dirty="0"/>
          </a:p>
        </p:txBody>
      </p:sp>
      <p:sp>
        <p:nvSpPr>
          <p:cNvPr id="7" name="Rectangle 3">
            <a:extLst>
              <a:ext uri="{FF2B5EF4-FFF2-40B4-BE49-F238E27FC236}">
                <a16:creationId xmlns:a16="http://schemas.microsoft.com/office/drawing/2014/main" id="{7F62966F-F639-B891-9715-017119920F1C}"/>
              </a:ext>
            </a:extLst>
          </p:cNvPr>
          <p:cNvSpPr txBox="1">
            <a:spLocks noChangeArrowheads="1"/>
          </p:cNvSpPr>
          <p:nvPr/>
        </p:nvSpPr>
        <p:spPr>
          <a:xfrm>
            <a:off x="498210" y="1052513"/>
            <a:ext cx="7720277" cy="374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2200" b="1" dirty="0">
                <a:latin typeface="Arial" panose="020B0604020202020204" pitchFamily="34" charset="0"/>
                <a:ea typeface="ＭＳ Ｐゴシック" panose="020B0600070205080204" pitchFamily="34" charset="-128"/>
                <a:cs typeface="Arial" panose="020B0604020202020204" pitchFamily="34" charset="0"/>
              </a:rPr>
              <a:t>Hierarchical Agglomerative Clustering (HAC)</a:t>
            </a:r>
          </a:p>
          <a:p>
            <a:pPr>
              <a:buFont typeface="Courier New" panose="02070309020205020404" pitchFamily="49" charset="0"/>
              <a:buChar char="o"/>
            </a:pP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ectangle 3">
            <a:extLst>
              <a:ext uri="{FF2B5EF4-FFF2-40B4-BE49-F238E27FC236}">
                <a16:creationId xmlns:a16="http://schemas.microsoft.com/office/drawing/2014/main" id="{A0263921-C5A0-9311-43C6-BE862085E9A8}"/>
              </a:ext>
            </a:extLst>
          </p:cNvPr>
          <p:cNvSpPr txBox="1">
            <a:spLocks noChangeArrowheads="1"/>
          </p:cNvSpPr>
          <p:nvPr/>
        </p:nvSpPr>
        <p:spPr>
          <a:xfrm>
            <a:off x="533400" y="1148982"/>
            <a:ext cx="8039100" cy="604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7F6C79-5200-CCF2-349E-0C6D4C0C3453}"/>
              </a:ext>
            </a:extLst>
          </p:cNvPr>
          <p:cNvSpPr txBox="1"/>
          <p:nvPr/>
        </p:nvSpPr>
        <p:spPr>
          <a:xfrm>
            <a:off x="533400" y="1814516"/>
            <a:ext cx="8236527" cy="1631216"/>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Constructs a hierarchy of clusters based on some proximity metric</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Bottom-up clustering algorithm</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Treats each point as a singleton cluster at the outset and then successively merges pairs of clusters until all clusters have been merged into a single cluster that contains all the points.</a:t>
            </a:r>
          </a:p>
        </p:txBody>
      </p:sp>
      <p:pic>
        <p:nvPicPr>
          <p:cNvPr id="6" name="Picture 5">
            <a:extLst>
              <a:ext uri="{FF2B5EF4-FFF2-40B4-BE49-F238E27FC236}">
                <a16:creationId xmlns:a16="http://schemas.microsoft.com/office/drawing/2014/main" id="{1EC78BFD-0678-4244-D176-A15506933DAC}"/>
              </a:ext>
            </a:extLst>
          </p:cNvPr>
          <p:cNvPicPr>
            <a:picLocks noChangeAspect="1"/>
          </p:cNvPicPr>
          <p:nvPr/>
        </p:nvPicPr>
        <p:blipFill>
          <a:blip r:embed="rId3"/>
          <a:stretch>
            <a:fillRect/>
          </a:stretch>
        </p:blipFill>
        <p:spPr>
          <a:xfrm>
            <a:off x="1155700" y="3852255"/>
            <a:ext cx="6832600" cy="2882900"/>
          </a:xfrm>
          <a:prstGeom prst="rect">
            <a:avLst/>
          </a:prstGeom>
        </p:spPr>
      </p:pic>
    </p:spTree>
    <p:extLst>
      <p:ext uri="{BB962C8B-B14F-4D97-AF65-F5344CB8AC3E}">
        <p14:creationId xmlns:p14="http://schemas.microsoft.com/office/powerpoint/2010/main" val="4146537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2D1A-608F-BE35-97BA-037AC97E216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Unsupervised Learning: DBSCAN</a:t>
            </a:r>
            <a:endParaRPr lang="en-US" dirty="0"/>
          </a:p>
        </p:txBody>
      </p:sp>
      <p:sp>
        <p:nvSpPr>
          <p:cNvPr id="7" name="Rectangle 3">
            <a:extLst>
              <a:ext uri="{FF2B5EF4-FFF2-40B4-BE49-F238E27FC236}">
                <a16:creationId xmlns:a16="http://schemas.microsoft.com/office/drawing/2014/main" id="{7F62966F-F639-B891-9715-017119920F1C}"/>
              </a:ext>
            </a:extLst>
          </p:cNvPr>
          <p:cNvSpPr txBox="1">
            <a:spLocks noChangeArrowheads="1"/>
          </p:cNvSpPr>
          <p:nvPr/>
        </p:nvSpPr>
        <p:spPr>
          <a:xfrm>
            <a:off x="498210" y="1052513"/>
            <a:ext cx="7720277" cy="374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2200" b="1" dirty="0">
                <a:latin typeface="Arial" panose="020B0604020202020204" pitchFamily="34" charset="0"/>
                <a:ea typeface="ＭＳ Ｐゴシック" panose="020B0600070205080204" pitchFamily="34" charset="-128"/>
                <a:cs typeface="Arial" panose="020B0604020202020204" pitchFamily="34" charset="0"/>
              </a:rPr>
              <a:t>DBSCAN (Density-Based Spatial Clustering of Applications with Noise)</a:t>
            </a:r>
            <a:endParaRPr lang="en-US" altLang="ja-JP" sz="22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ectangle 3">
            <a:extLst>
              <a:ext uri="{FF2B5EF4-FFF2-40B4-BE49-F238E27FC236}">
                <a16:creationId xmlns:a16="http://schemas.microsoft.com/office/drawing/2014/main" id="{A0263921-C5A0-9311-43C6-BE862085E9A8}"/>
              </a:ext>
            </a:extLst>
          </p:cNvPr>
          <p:cNvSpPr txBox="1">
            <a:spLocks noChangeArrowheads="1"/>
          </p:cNvSpPr>
          <p:nvPr/>
        </p:nvSpPr>
        <p:spPr>
          <a:xfrm>
            <a:off x="533400" y="1148982"/>
            <a:ext cx="8039100" cy="604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95F6403-E71A-25F4-F86F-22EEC0FB900E}"/>
              </a:ext>
            </a:extLst>
          </p:cNvPr>
          <p:cNvPicPr>
            <a:picLocks noChangeAspect="1"/>
          </p:cNvPicPr>
          <p:nvPr/>
        </p:nvPicPr>
        <p:blipFill>
          <a:blip r:embed="rId3"/>
          <a:stretch>
            <a:fillRect/>
          </a:stretch>
        </p:blipFill>
        <p:spPr>
          <a:xfrm>
            <a:off x="4856600" y="4055774"/>
            <a:ext cx="4279900" cy="2692400"/>
          </a:xfrm>
          <a:prstGeom prst="rect">
            <a:avLst/>
          </a:prstGeom>
        </p:spPr>
      </p:pic>
      <p:sp>
        <p:nvSpPr>
          <p:cNvPr id="11" name="TextBox 10">
            <a:extLst>
              <a:ext uri="{FF2B5EF4-FFF2-40B4-BE49-F238E27FC236}">
                <a16:creationId xmlns:a16="http://schemas.microsoft.com/office/drawing/2014/main" id="{1B125C7A-B877-95E9-92EB-8BB1D7B1D14C}"/>
              </a:ext>
            </a:extLst>
          </p:cNvPr>
          <p:cNvSpPr txBox="1"/>
          <p:nvPr/>
        </p:nvSpPr>
        <p:spPr>
          <a:xfrm>
            <a:off x="263237" y="1720417"/>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595084F2-ABA6-E6BE-6300-97C27902D935}"/>
              </a:ext>
            </a:extLst>
          </p:cNvPr>
          <p:cNvSpPr txBox="1"/>
          <p:nvPr/>
        </p:nvSpPr>
        <p:spPr>
          <a:xfrm>
            <a:off x="447969" y="1793616"/>
            <a:ext cx="8124532" cy="452431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algorithm proceeds by arbitrarily picking up a point in the dataset (until all points have been visited).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there are at least '</a:t>
            </a:r>
            <a:r>
              <a:rPr lang="en-US" dirty="0" err="1">
                <a:latin typeface="Arial" panose="020B0604020202020204" pitchFamily="34" charset="0"/>
                <a:cs typeface="Arial" panose="020B0604020202020204" pitchFamily="34" charset="0"/>
              </a:rPr>
              <a:t>minPoint</a:t>
            </a:r>
            <a:r>
              <a:rPr lang="en-US" dirty="0">
                <a:latin typeface="Arial" panose="020B0604020202020204" pitchFamily="34" charset="0"/>
                <a:cs typeface="Arial" panose="020B0604020202020204" pitchFamily="34" charset="0"/>
              </a:rPr>
              <a:t>' points within a radius of '</a:t>
            </a:r>
            <a:r>
              <a:rPr lang="el-GR" dirty="0">
                <a:latin typeface="Arial" panose="020B0604020202020204" pitchFamily="34" charset="0"/>
                <a:cs typeface="Arial" panose="020B0604020202020204" pitchFamily="34" charset="0"/>
              </a:rPr>
              <a:t>ε' </a:t>
            </a:r>
            <a:r>
              <a:rPr lang="en-US" dirty="0">
                <a:latin typeface="Arial" panose="020B0604020202020204" pitchFamily="34" charset="0"/>
                <a:cs typeface="Arial" panose="020B0604020202020204" pitchFamily="34" charset="0"/>
              </a:rPr>
              <a:t>to the point then we consider all these points to be part of the same cluster.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clusters are then expanded by recursively repeating the neighborhood calculation for each neighboring point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Box 12">
            <a:extLst>
              <a:ext uri="{FF2B5EF4-FFF2-40B4-BE49-F238E27FC236}">
                <a16:creationId xmlns:a16="http://schemas.microsoft.com/office/drawing/2014/main" id="{E2B55B31-09F7-79D1-47FE-3AA25EE9AE8E}"/>
              </a:ext>
            </a:extLst>
          </p:cNvPr>
          <p:cNvSpPr txBox="1"/>
          <p:nvPr/>
        </p:nvSpPr>
        <p:spPr>
          <a:xfrm>
            <a:off x="498210" y="4272677"/>
            <a:ext cx="4731905" cy="2308324"/>
          </a:xfrm>
          <a:prstGeom prst="rect">
            <a:avLst/>
          </a:prstGeom>
          <a:noFill/>
        </p:spPr>
        <p:txBody>
          <a:bodyPr wrap="square" rtlCol="0">
            <a:spAutoFit/>
          </a:bodyPr>
          <a:lstStyle/>
          <a:p>
            <a:r>
              <a:rPr lang="en-US" b="1" dirty="0"/>
              <a:t>Parameters</a:t>
            </a:r>
          </a:p>
          <a:p>
            <a:r>
              <a:rPr lang="en-US" b="1" dirty="0" err="1"/>
              <a:t>minPts</a:t>
            </a:r>
            <a:r>
              <a:rPr lang="en-US" dirty="0"/>
              <a:t>: The minimum number of points (a threshold) clustered together for a region to be considered dense</a:t>
            </a:r>
          </a:p>
          <a:p>
            <a:endParaRPr lang="en-US" dirty="0"/>
          </a:p>
          <a:p>
            <a:r>
              <a:rPr lang="en-US" b="1" dirty="0"/>
              <a:t>eps (</a:t>
            </a:r>
            <a:r>
              <a:rPr lang="el-GR" b="1" dirty="0"/>
              <a:t>ε): </a:t>
            </a:r>
            <a:r>
              <a:rPr lang="en-US" dirty="0"/>
              <a:t>A distance measure that will be used to locate the points in the neighborhood</a:t>
            </a:r>
          </a:p>
          <a:p>
            <a:endParaRPr lang="en-US" dirty="0"/>
          </a:p>
        </p:txBody>
      </p:sp>
    </p:spTree>
    <p:extLst>
      <p:ext uri="{BB962C8B-B14F-4D97-AF65-F5344CB8AC3E}">
        <p14:creationId xmlns:p14="http://schemas.microsoft.com/office/powerpoint/2010/main" val="2141640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903"/>
            <a:ext cx="9144000" cy="838200"/>
          </a:xfrm>
        </p:spPr>
        <p:txBody>
          <a:bodyPr/>
          <a:lstStyle/>
          <a:p>
            <a:r>
              <a:rPr lang="en-US" dirty="0">
                <a:latin typeface="Arial" panose="020B0604020202020204" pitchFamily="34" charset="0"/>
                <a:cs typeface="Arial" panose="020B0604020202020204" pitchFamily="34" charset="0"/>
              </a:rPr>
              <a:t>Tuning</a:t>
            </a:r>
          </a:p>
        </p:txBody>
      </p:sp>
    </p:spTree>
    <p:extLst>
      <p:ext uri="{BB962C8B-B14F-4D97-AF65-F5344CB8AC3E}">
        <p14:creationId xmlns:p14="http://schemas.microsoft.com/office/powerpoint/2010/main" val="64001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Data Mining: Related Areas</a:t>
            </a:r>
          </a:p>
        </p:txBody>
      </p:sp>
      <p:sp>
        <p:nvSpPr>
          <p:cNvPr id="6" name="Oval 3">
            <a:extLst>
              <a:ext uri="{FF2B5EF4-FFF2-40B4-BE49-F238E27FC236}">
                <a16:creationId xmlns:a16="http://schemas.microsoft.com/office/drawing/2014/main" id="{82D1C533-3E4B-8F7F-9193-3FC6C262ED9E}"/>
              </a:ext>
            </a:extLst>
          </p:cNvPr>
          <p:cNvSpPr>
            <a:spLocks noChangeArrowheads="1"/>
          </p:cNvSpPr>
          <p:nvPr/>
        </p:nvSpPr>
        <p:spPr bwMode="auto">
          <a:xfrm rot="5410209">
            <a:off x="2588472" y="2155822"/>
            <a:ext cx="3048000" cy="1219200"/>
          </a:xfrm>
          <a:prstGeom prst="ellipse">
            <a:avLst/>
          </a:prstGeom>
          <a:solidFill>
            <a:srgbClr val="00CC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8AD7710B-B101-A80C-7C21-F78E9248EF49}"/>
              </a:ext>
            </a:extLst>
          </p:cNvPr>
          <p:cNvSpPr txBox="1">
            <a:spLocks noChangeArrowheads="1"/>
          </p:cNvSpPr>
          <p:nvPr/>
        </p:nvSpPr>
        <p:spPr bwMode="auto">
          <a:xfrm>
            <a:off x="4478766" y="1090609"/>
            <a:ext cx="15311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solidFill>
                  <a:schemeClr val="tx2"/>
                </a:solidFill>
                <a:latin typeface="Arial" panose="020B0604020202020204" pitchFamily="34" charset="0"/>
                <a:cs typeface="Arial" panose="020B0604020202020204" pitchFamily="34" charset="0"/>
              </a:rPr>
              <a:t>Database</a:t>
            </a:r>
          </a:p>
          <a:p>
            <a:pPr algn="ctr"/>
            <a:r>
              <a:rPr lang="en-US" altLang="en-US" dirty="0">
                <a:solidFill>
                  <a:schemeClr val="tx2"/>
                </a:solidFill>
                <a:latin typeface="Arial" panose="020B0604020202020204" pitchFamily="34" charset="0"/>
                <a:cs typeface="Arial" panose="020B0604020202020204" pitchFamily="34" charset="0"/>
              </a:rPr>
              <a:t>Management</a:t>
            </a:r>
          </a:p>
          <a:p>
            <a:pPr algn="ctr"/>
            <a:r>
              <a:rPr lang="en-US" altLang="en-US" dirty="0">
                <a:solidFill>
                  <a:schemeClr val="tx2"/>
                </a:solidFill>
                <a:latin typeface="Arial" panose="020B0604020202020204" pitchFamily="34" charset="0"/>
                <a:cs typeface="Arial" panose="020B0604020202020204" pitchFamily="34" charset="0"/>
              </a:rPr>
              <a:t>Systems</a:t>
            </a:r>
          </a:p>
        </p:txBody>
      </p:sp>
      <p:grpSp>
        <p:nvGrpSpPr>
          <p:cNvPr id="10" name="Group 5">
            <a:extLst>
              <a:ext uri="{FF2B5EF4-FFF2-40B4-BE49-F238E27FC236}">
                <a16:creationId xmlns:a16="http://schemas.microsoft.com/office/drawing/2014/main" id="{6D97B24B-F735-4E74-8132-7C2BD1390623}"/>
              </a:ext>
            </a:extLst>
          </p:cNvPr>
          <p:cNvGrpSpPr>
            <a:grpSpLocks/>
          </p:cNvGrpSpPr>
          <p:nvPr/>
        </p:nvGrpSpPr>
        <p:grpSpPr bwMode="auto">
          <a:xfrm>
            <a:off x="80222" y="2081209"/>
            <a:ext cx="7875588" cy="4391025"/>
            <a:chOff x="390" y="1584"/>
            <a:chExt cx="4961" cy="2766"/>
          </a:xfrm>
        </p:grpSpPr>
        <p:sp>
          <p:nvSpPr>
            <p:cNvPr id="11" name="Oval 6">
              <a:extLst>
                <a:ext uri="{FF2B5EF4-FFF2-40B4-BE49-F238E27FC236}">
                  <a16:creationId xmlns:a16="http://schemas.microsoft.com/office/drawing/2014/main" id="{C2C20076-19B9-BD01-F174-51BF582C6374}"/>
                </a:ext>
              </a:extLst>
            </p:cNvPr>
            <p:cNvSpPr>
              <a:spLocks noChangeArrowheads="1"/>
            </p:cNvSpPr>
            <p:nvPr/>
          </p:nvSpPr>
          <p:spPr bwMode="auto">
            <a:xfrm>
              <a:off x="1104" y="2256"/>
              <a:ext cx="2064" cy="768"/>
            </a:xfrm>
            <a:prstGeom prst="ellipse">
              <a:avLst/>
            </a:prstGeom>
            <a:solidFill>
              <a:srgbClr val="D60000">
                <a:alpha val="50000"/>
              </a:srgb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2" name="Oval 7">
              <a:extLst>
                <a:ext uri="{FF2B5EF4-FFF2-40B4-BE49-F238E27FC236}">
                  <a16:creationId xmlns:a16="http://schemas.microsoft.com/office/drawing/2014/main" id="{39EB13D9-1592-D586-10A9-6E21B34F495E}"/>
                </a:ext>
              </a:extLst>
            </p:cNvPr>
            <p:cNvSpPr>
              <a:spLocks noChangeArrowheads="1"/>
            </p:cNvSpPr>
            <p:nvPr/>
          </p:nvSpPr>
          <p:spPr bwMode="auto">
            <a:xfrm>
              <a:off x="1728" y="2256"/>
              <a:ext cx="1536" cy="1392"/>
            </a:xfrm>
            <a:prstGeom prst="ellipse">
              <a:avLst/>
            </a:prstGeom>
            <a:solidFill>
              <a:schemeClr val="accent1">
                <a:alpha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3" name="Oval 8">
              <a:extLst>
                <a:ext uri="{FF2B5EF4-FFF2-40B4-BE49-F238E27FC236}">
                  <a16:creationId xmlns:a16="http://schemas.microsoft.com/office/drawing/2014/main" id="{03B4886E-BA45-8A78-45D5-C2F9AD6DDC95}"/>
                </a:ext>
              </a:extLst>
            </p:cNvPr>
            <p:cNvSpPr>
              <a:spLocks noChangeArrowheads="1"/>
            </p:cNvSpPr>
            <p:nvPr/>
          </p:nvSpPr>
          <p:spPr bwMode="auto">
            <a:xfrm rot="5426163">
              <a:off x="1992" y="3000"/>
              <a:ext cx="1920" cy="720"/>
            </a:xfrm>
            <a:prstGeom prst="ellipse">
              <a:avLst/>
            </a:prstGeom>
            <a:solidFill>
              <a:srgbClr val="FF66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4" name="Oval 9">
              <a:extLst>
                <a:ext uri="{FF2B5EF4-FFF2-40B4-BE49-F238E27FC236}">
                  <a16:creationId xmlns:a16="http://schemas.microsoft.com/office/drawing/2014/main" id="{8332116D-9C7A-AC89-88EB-34F7DF2F6F4C}"/>
                </a:ext>
              </a:extLst>
            </p:cNvPr>
            <p:cNvSpPr>
              <a:spLocks noChangeArrowheads="1"/>
            </p:cNvSpPr>
            <p:nvPr/>
          </p:nvSpPr>
          <p:spPr bwMode="auto">
            <a:xfrm>
              <a:off x="2640" y="2304"/>
              <a:ext cx="1392" cy="1440"/>
            </a:xfrm>
            <a:prstGeom prst="ellipse">
              <a:avLst/>
            </a:prstGeom>
            <a:solidFill>
              <a:srgbClr val="660066">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15" name="Oval 10">
              <a:extLst>
                <a:ext uri="{FF2B5EF4-FFF2-40B4-BE49-F238E27FC236}">
                  <a16:creationId xmlns:a16="http://schemas.microsoft.com/office/drawing/2014/main" id="{5EC6FF2F-F130-C5C1-4E5A-482DEE39D553}"/>
                </a:ext>
              </a:extLst>
            </p:cNvPr>
            <p:cNvSpPr>
              <a:spLocks noChangeArrowheads="1"/>
            </p:cNvSpPr>
            <p:nvPr/>
          </p:nvSpPr>
          <p:spPr bwMode="auto">
            <a:xfrm>
              <a:off x="2592" y="2256"/>
              <a:ext cx="2064" cy="768"/>
            </a:xfrm>
            <a:prstGeom prst="ellipse">
              <a:avLst/>
            </a:prstGeom>
            <a:solidFill>
              <a:srgbClr val="00FF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6" name="Oval 11">
              <a:extLst>
                <a:ext uri="{FF2B5EF4-FFF2-40B4-BE49-F238E27FC236}">
                  <a16:creationId xmlns:a16="http://schemas.microsoft.com/office/drawing/2014/main" id="{93117AF9-516F-2A69-A35A-0B2812D489FE}"/>
                </a:ext>
              </a:extLst>
            </p:cNvPr>
            <p:cNvSpPr>
              <a:spLocks noChangeArrowheads="1"/>
            </p:cNvSpPr>
            <p:nvPr/>
          </p:nvSpPr>
          <p:spPr bwMode="auto">
            <a:xfrm>
              <a:off x="2496" y="1584"/>
              <a:ext cx="1392" cy="1440"/>
            </a:xfrm>
            <a:prstGeom prst="ellipse">
              <a:avLst/>
            </a:prstGeom>
            <a:solidFill>
              <a:srgbClr val="CC99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17" name="Text Box 12">
              <a:extLst>
                <a:ext uri="{FF2B5EF4-FFF2-40B4-BE49-F238E27FC236}">
                  <a16:creationId xmlns:a16="http://schemas.microsoft.com/office/drawing/2014/main" id="{B8704035-DFFA-55D4-99D7-2EAB67D6B270}"/>
                </a:ext>
              </a:extLst>
            </p:cNvPr>
            <p:cNvSpPr txBox="1">
              <a:spLocks noChangeArrowheads="1"/>
            </p:cNvSpPr>
            <p:nvPr/>
          </p:nvSpPr>
          <p:spPr bwMode="auto">
            <a:xfrm>
              <a:off x="390" y="2400"/>
              <a:ext cx="68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tx2"/>
                  </a:solidFill>
                  <a:latin typeface="Arial" panose="020B0604020202020204" pitchFamily="34" charset="0"/>
                  <a:cs typeface="Arial" panose="020B0604020202020204" pitchFamily="34" charset="0"/>
                </a:rPr>
                <a:t>Machine</a:t>
              </a:r>
            </a:p>
            <a:p>
              <a:pPr algn="ctr"/>
              <a:r>
                <a:rPr lang="en-US" altLang="en-US">
                  <a:solidFill>
                    <a:schemeClr val="tx2"/>
                  </a:solidFill>
                  <a:latin typeface="Arial" panose="020B0604020202020204" pitchFamily="34" charset="0"/>
                  <a:cs typeface="Arial" panose="020B0604020202020204" pitchFamily="34" charset="0"/>
                </a:rPr>
                <a:t>Learning</a:t>
              </a:r>
            </a:p>
          </p:txBody>
        </p:sp>
        <p:sp>
          <p:nvSpPr>
            <p:cNvPr id="18" name="Text Box 13">
              <a:extLst>
                <a:ext uri="{FF2B5EF4-FFF2-40B4-BE49-F238E27FC236}">
                  <a16:creationId xmlns:a16="http://schemas.microsoft.com/office/drawing/2014/main" id="{8BACD2A0-A421-1412-5DC0-90FC45831405}"/>
                </a:ext>
              </a:extLst>
            </p:cNvPr>
            <p:cNvSpPr txBox="1">
              <a:spLocks noChangeArrowheads="1"/>
            </p:cNvSpPr>
            <p:nvPr/>
          </p:nvSpPr>
          <p:spPr bwMode="auto">
            <a:xfrm>
              <a:off x="4653" y="2496"/>
              <a:ext cx="6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tx2"/>
                  </a:solidFill>
                  <a:latin typeface="Arial" panose="020B0604020202020204" pitchFamily="34" charset="0"/>
                  <a:cs typeface="Arial" panose="020B0604020202020204" pitchFamily="34" charset="0"/>
                </a:rPr>
                <a:t>Statistics</a:t>
              </a:r>
            </a:p>
          </p:txBody>
        </p:sp>
        <p:sp>
          <p:nvSpPr>
            <p:cNvPr id="19" name="Text Box 14">
              <a:extLst>
                <a:ext uri="{FF2B5EF4-FFF2-40B4-BE49-F238E27FC236}">
                  <a16:creationId xmlns:a16="http://schemas.microsoft.com/office/drawing/2014/main" id="{C52F33B3-A6F3-A463-DD5D-618FB2533EA0}"/>
                </a:ext>
              </a:extLst>
            </p:cNvPr>
            <p:cNvSpPr txBox="1">
              <a:spLocks noChangeArrowheads="1"/>
            </p:cNvSpPr>
            <p:nvPr/>
          </p:nvSpPr>
          <p:spPr bwMode="auto">
            <a:xfrm>
              <a:off x="3114" y="3943"/>
              <a:ext cx="88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solidFill>
                    <a:schemeClr val="tx2"/>
                  </a:solidFill>
                  <a:latin typeface="Arial" panose="020B0604020202020204" pitchFamily="34" charset="0"/>
                  <a:cs typeface="Arial" panose="020B0604020202020204" pitchFamily="34" charset="0"/>
                </a:rPr>
                <a:t>Pattern</a:t>
              </a:r>
            </a:p>
            <a:p>
              <a:pPr algn="ctr"/>
              <a:r>
                <a:rPr lang="en-US" altLang="en-US" dirty="0">
                  <a:solidFill>
                    <a:schemeClr val="tx2"/>
                  </a:solidFill>
                  <a:latin typeface="Arial" panose="020B0604020202020204" pitchFamily="34" charset="0"/>
                  <a:cs typeface="Arial" panose="020B0604020202020204" pitchFamily="34" charset="0"/>
                </a:rPr>
                <a:t>Recognition</a:t>
              </a:r>
            </a:p>
          </p:txBody>
        </p:sp>
        <p:sp>
          <p:nvSpPr>
            <p:cNvPr id="20" name="Text Box 15">
              <a:extLst>
                <a:ext uri="{FF2B5EF4-FFF2-40B4-BE49-F238E27FC236}">
                  <a16:creationId xmlns:a16="http://schemas.microsoft.com/office/drawing/2014/main" id="{B2B2AC0B-8144-FA80-A32A-96D3F15DCE3A}"/>
                </a:ext>
              </a:extLst>
            </p:cNvPr>
            <p:cNvSpPr txBox="1">
              <a:spLocks noChangeArrowheads="1"/>
            </p:cNvSpPr>
            <p:nvPr/>
          </p:nvSpPr>
          <p:spPr bwMode="auto">
            <a:xfrm>
              <a:off x="3858" y="1824"/>
              <a:ext cx="9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tx2"/>
                  </a:solidFill>
                  <a:latin typeface="Arial" panose="020B0604020202020204" pitchFamily="34" charset="0"/>
                  <a:cs typeface="Arial" panose="020B0604020202020204" pitchFamily="34" charset="0"/>
                </a:rPr>
                <a:t>Visualization</a:t>
              </a:r>
            </a:p>
          </p:txBody>
        </p:sp>
        <p:sp>
          <p:nvSpPr>
            <p:cNvPr id="21" name="Text Box 16">
              <a:extLst>
                <a:ext uri="{FF2B5EF4-FFF2-40B4-BE49-F238E27FC236}">
                  <a16:creationId xmlns:a16="http://schemas.microsoft.com/office/drawing/2014/main" id="{21D5989B-79F9-0737-A9D7-5D2E9F8B4BAE}"/>
                </a:ext>
              </a:extLst>
            </p:cNvPr>
            <p:cNvSpPr txBox="1">
              <a:spLocks noChangeArrowheads="1"/>
            </p:cNvSpPr>
            <p:nvPr/>
          </p:nvSpPr>
          <p:spPr bwMode="auto">
            <a:xfrm>
              <a:off x="1112" y="3264"/>
              <a:ext cx="85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tx2"/>
                  </a:solidFill>
                  <a:latin typeface="Arial" panose="020B0604020202020204" pitchFamily="34" charset="0"/>
                  <a:cs typeface="Arial" panose="020B0604020202020204" pitchFamily="34" charset="0"/>
                </a:rPr>
                <a:t>Artificial</a:t>
              </a:r>
            </a:p>
            <a:p>
              <a:pPr algn="ctr"/>
              <a:r>
                <a:rPr lang="en-US" altLang="en-US">
                  <a:solidFill>
                    <a:schemeClr val="tx2"/>
                  </a:solidFill>
                  <a:latin typeface="Arial" panose="020B0604020202020204" pitchFamily="34" charset="0"/>
                  <a:cs typeface="Arial" panose="020B0604020202020204" pitchFamily="34" charset="0"/>
                </a:rPr>
                <a:t>Intelligence</a:t>
              </a:r>
            </a:p>
          </p:txBody>
        </p:sp>
        <p:sp>
          <p:nvSpPr>
            <p:cNvPr id="23" name="Text Box 18">
              <a:extLst>
                <a:ext uri="{FF2B5EF4-FFF2-40B4-BE49-F238E27FC236}">
                  <a16:creationId xmlns:a16="http://schemas.microsoft.com/office/drawing/2014/main" id="{0A77E31D-5759-9334-09B1-7DA5498140DF}"/>
                </a:ext>
              </a:extLst>
            </p:cNvPr>
            <p:cNvSpPr txBox="1">
              <a:spLocks noChangeArrowheads="1"/>
            </p:cNvSpPr>
            <p:nvPr/>
          </p:nvSpPr>
          <p:spPr bwMode="auto">
            <a:xfrm>
              <a:off x="2641" y="2417"/>
              <a:ext cx="58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i="1">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Data</a:t>
              </a:r>
            </a:p>
            <a:p>
              <a:pPr algn="ctr"/>
              <a:r>
                <a:rPr lang="en-US" altLang="en-US" b="1" i="1">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Mining</a:t>
              </a:r>
            </a:p>
          </p:txBody>
        </p:sp>
      </p:grpSp>
      <p:sp>
        <p:nvSpPr>
          <p:cNvPr id="30" name="Text Box 26">
            <a:extLst>
              <a:ext uri="{FF2B5EF4-FFF2-40B4-BE49-F238E27FC236}">
                <a16:creationId xmlns:a16="http://schemas.microsoft.com/office/drawing/2014/main" id="{E0D80330-2C16-8384-C54D-04DEFAB61057}"/>
              </a:ext>
            </a:extLst>
          </p:cNvPr>
          <p:cNvSpPr txBox="1">
            <a:spLocks noChangeArrowheads="1"/>
          </p:cNvSpPr>
          <p:nvPr/>
        </p:nvSpPr>
        <p:spPr bwMode="auto">
          <a:xfrm>
            <a:off x="5817448" y="4518022"/>
            <a:ext cx="332655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dirty="0">
                <a:solidFill>
                  <a:srgbClr val="D60000"/>
                </a:solidFill>
                <a:latin typeface="Arial" panose="020B0604020202020204" pitchFamily="34" charset="0"/>
                <a:cs typeface="Arial" panose="020B0604020202020204" pitchFamily="34" charset="0"/>
              </a:rPr>
              <a:t>Other Areas:</a:t>
            </a:r>
          </a:p>
          <a:p>
            <a:pPr lvl="1" eaLnBrk="1" hangingPunct="1">
              <a:buFontTx/>
              <a:buAutoNum type="arabicPeriod"/>
            </a:pPr>
            <a:r>
              <a:rPr lang="en-US" altLang="en-US" sz="1800" dirty="0">
                <a:solidFill>
                  <a:srgbClr val="D60000"/>
                </a:solidFill>
                <a:latin typeface="Arial" panose="020B0604020202020204" pitchFamily="34" charset="0"/>
                <a:cs typeface="Arial" panose="020B0604020202020204" pitchFamily="34" charset="0"/>
              </a:rPr>
              <a:t>Neural Networks</a:t>
            </a:r>
          </a:p>
          <a:p>
            <a:pPr lvl="1" eaLnBrk="1" hangingPunct="1">
              <a:buFontTx/>
              <a:buAutoNum type="arabicPeriod"/>
            </a:pPr>
            <a:r>
              <a:rPr lang="en-US" altLang="en-US" sz="1800" dirty="0">
                <a:solidFill>
                  <a:srgbClr val="D60000"/>
                </a:solidFill>
                <a:latin typeface="Arial" panose="020B0604020202020204" pitchFamily="34" charset="0"/>
                <a:cs typeface="Arial" panose="020B0604020202020204" pitchFamily="34" charset="0"/>
              </a:rPr>
              <a:t>Evolutionary Methods</a:t>
            </a:r>
          </a:p>
          <a:p>
            <a:pPr lvl="1" eaLnBrk="1" hangingPunct="1">
              <a:buFontTx/>
              <a:buAutoNum type="arabicPeriod"/>
            </a:pPr>
            <a:r>
              <a:rPr lang="en-US" altLang="en-US" sz="1800" dirty="0">
                <a:solidFill>
                  <a:srgbClr val="D60000"/>
                </a:solidFill>
                <a:latin typeface="Arial" panose="020B0604020202020204" pitchFamily="34" charset="0"/>
                <a:cs typeface="Arial" panose="020B0604020202020204" pitchFamily="34" charset="0"/>
              </a:rPr>
              <a:t>Information Retrieval</a:t>
            </a:r>
          </a:p>
          <a:p>
            <a:pPr lvl="1" eaLnBrk="1" hangingPunct="1">
              <a:buFontTx/>
              <a:buAutoNum type="arabicPeriod"/>
            </a:pPr>
            <a:r>
              <a:rPr lang="en-US" altLang="en-US" sz="1800" dirty="0">
                <a:solidFill>
                  <a:srgbClr val="D60000"/>
                </a:solidFill>
                <a:latin typeface="Arial" panose="020B0604020202020204" pitchFamily="34" charset="0"/>
                <a:cs typeface="Arial" panose="020B0604020202020204" pitchFamily="34" charset="0"/>
              </a:rPr>
              <a:t>Etc.</a:t>
            </a:r>
          </a:p>
        </p:txBody>
      </p:sp>
    </p:spTree>
    <p:extLst>
      <p:ext uri="{BB962C8B-B14F-4D97-AF65-F5344CB8AC3E}">
        <p14:creationId xmlns:p14="http://schemas.microsoft.com/office/powerpoint/2010/main" val="3289370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Tuning the Models</a:t>
            </a:r>
          </a:p>
        </p:txBody>
      </p:sp>
      <p:sp>
        <p:nvSpPr>
          <p:cNvPr id="2" name="TextBox 1">
            <a:extLst>
              <a:ext uri="{FF2B5EF4-FFF2-40B4-BE49-F238E27FC236}">
                <a16:creationId xmlns:a16="http://schemas.microsoft.com/office/drawing/2014/main" id="{117E7171-677F-45B8-3E01-AB80179722E6}"/>
              </a:ext>
            </a:extLst>
          </p:cNvPr>
          <p:cNvSpPr txBox="1"/>
          <p:nvPr/>
        </p:nvSpPr>
        <p:spPr>
          <a:xfrm>
            <a:off x="568036" y="1454727"/>
            <a:ext cx="287572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Tuning the Models</a:t>
            </a:r>
          </a:p>
        </p:txBody>
      </p:sp>
      <p:sp>
        <p:nvSpPr>
          <p:cNvPr id="6" name="TextBox 5">
            <a:extLst>
              <a:ext uri="{FF2B5EF4-FFF2-40B4-BE49-F238E27FC236}">
                <a16:creationId xmlns:a16="http://schemas.microsoft.com/office/drawing/2014/main" id="{F56A67B1-C6FC-3164-A574-A58D4973A8B3}"/>
              </a:ext>
            </a:extLst>
          </p:cNvPr>
          <p:cNvSpPr txBox="1"/>
          <p:nvPr/>
        </p:nvSpPr>
        <p:spPr>
          <a:xfrm>
            <a:off x="969819" y="2272145"/>
            <a:ext cx="7827817" cy="4154984"/>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Exhaustive Grid Search: </a:t>
            </a:r>
            <a:r>
              <a:rPr lang="en-US" sz="2200" dirty="0">
                <a:latin typeface="Arial" panose="020B0604020202020204" pitchFamily="34" charset="0"/>
                <a:cs typeface="Arial" panose="020B0604020202020204" pitchFamily="34" charset="0"/>
              </a:rPr>
              <a:t>tries all the possible parameter combinations</a:t>
            </a:r>
          </a:p>
          <a:p>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Randomized Parameter Optimization: </a:t>
            </a:r>
            <a:r>
              <a:rPr lang="en-US" sz="2200" dirty="0">
                <a:latin typeface="Arial" panose="020B0604020202020204" pitchFamily="34" charset="0"/>
                <a:cs typeface="Arial" panose="020B0604020202020204" pitchFamily="34" charset="0"/>
              </a:rPr>
              <a:t>randomly selects parameters</a:t>
            </a:r>
          </a:p>
          <a:p>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Searching for optimal parameters with successive halving: </a:t>
            </a:r>
            <a:r>
              <a:rPr lang="en-US" sz="2200" dirty="0">
                <a:latin typeface="Arial" panose="020B0604020202020204" pitchFamily="34" charset="0"/>
                <a:cs typeface="Arial" panose="020B0604020202020204" pitchFamily="34" charset="0"/>
              </a:rPr>
              <a:t>iterative selection process where all the parameter combinations are evaluated with a small amount of resources (subset of the data) at the first iteration. Only some of these candidates are selected for the next iteration, which will be allocated more resources.</a:t>
            </a:r>
          </a:p>
        </p:txBody>
      </p:sp>
    </p:spTree>
    <p:extLst>
      <p:ext uri="{BB962C8B-B14F-4D97-AF65-F5344CB8AC3E}">
        <p14:creationId xmlns:p14="http://schemas.microsoft.com/office/powerpoint/2010/main" val="1001421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Algorithms – Tuning the Models</a:t>
            </a:r>
          </a:p>
        </p:txBody>
      </p:sp>
      <p:pic>
        <p:nvPicPr>
          <p:cNvPr id="5" name="Picture 4" descr="Text, letter&#10;&#10;Description automatically generated">
            <a:extLst>
              <a:ext uri="{FF2B5EF4-FFF2-40B4-BE49-F238E27FC236}">
                <a16:creationId xmlns:a16="http://schemas.microsoft.com/office/drawing/2014/main" id="{40C88BA5-BE34-388E-A1A0-835CCB62AB14}"/>
              </a:ext>
            </a:extLst>
          </p:cNvPr>
          <p:cNvPicPr>
            <a:picLocks noChangeAspect="1"/>
          </p:cNvPicPr>
          <p:nvPr/>
        </p:nvPicPr>
        <p:blipFill rotWithShape="1">
          <a:blip r:embed="rId3"/>
          <a:srcRect b="42314"/>
          <a:stretch/>
        </p:blipFill>
        <p:spPr>
          <a:xfrm>
            <a:off x="1509025" y="1222600"/>
            <a:ext cx="6679011" cy="5261328"/>
          </a:xfrm>
          <a:prstGeom prst="rect">
            <a:avLst/>
          </a:prstGeom>
        </p:spPr>
      </p:pic>
    </p:spTree>
    <p:extLst>
      <p:ext uri="{BB962C8B-B14F-4D97-AF65-F5344CB8AC3E}">
        <p14:creationId xmlns:p14="http://schemas.microsoft.com/office/powerpoint/2010/main" val="2743216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903"/>
            <a:ext cx="9144000" cy="838200"/>
          </a:xfrm>
        </p:spPr>
        <p:txBody>
          <a:bodyPr/>
          <a:lstStyle/>
          <a:p>
            <a:r>
              <a:rPr lang="en-US" dirty="0">
                <a:latin typeface="Arial" panose="020B0604020202020204" pitchFamily="34" charset="0"/>
                <a:cs typeface="Arial" panose="020B0604020202020204" pitchFamily="34" charset="0"/>
              </a:rPr>
              <a:t>Evaluation</a:t>
            </a:r>
          </a:p>
        </p:txBody>
      </p:sp>
    </p:spTree>
    <p:extLst>
      <p:ext uri="{BB962C8B-B14F-4D97-AF65-F5344CB8AC3E}">
        <p14:creationId xmlns:p14="http://schemas.microsoft.com/office/powerpoint/2010/main" val="31526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Supervised Learning</a:t>
            </a:r>
          </a:p>
        </p:txBody>
      </p:sp>
      <p:sp>
        <p:nvSpPr>
          <p:cNvPr id="4" name="Content Placeholder 2">
            <a:extLst>
              <a:ext uri="{FF2B5EF4-FFF2-40B4-BE49-F238E27FC236}">
                <a16:creationId xmlns:a16="http://schemas.microsoft.com/office/drawing/2014/main" id="{F7520546-587A-0C80-263B-37C09CB1B240}"/>
              </a:ext>
            </a:extLst>
          </p:cNvPr>
          <p:cNvSpPr>
            <a:spLocks noGrp="1"/>
          </p:cNvSpPr>
          <p:nvPr>
            <p:ph idx="1"/>
          </p:nvPr>
        </p:nvSpPr>
        <p:spPr>
          <a:xfrm>
            <a:off x="457200" y="1066800"/>
            <a:ext cx="8686800" cy="4953000"/>
          </a:xfrm>
        </p:spPr>
        <p:txBody>
          <a:bodyPr>
            <a:noAutofit/>
          </a:bodyPr>
          <a:lstStyle/>
          <a:p>
            <a:pPr>
              <a:spcBef>
                <a:spcPts val="600"/>
              </a:spcBef>
              <a:buFont typeface="Courier New" panose="02070309020205020404" pitchFamily="49" charset="0"/>
              <a:buChar char="o"/>
            </a:pPr>
            <a:r>
              <a:rPr lang="en-US" sz="2200" dirty="0">
                <a:latin typeface="Arial" panose="020B0604020202020204" pitchFamily="34" charset="0"/>
                <a:cs typeface="Arial" panose="020B0604020202020204" pitchFamily="34" charset="0"/>
              </a:rPr>
              <a:t>Train Dataset: Used to fit the machine learning model.</a:t>
            </a:r>
          </a:p>
          <a:p>
            <a:pPr>
              <a:spcBef>
                <a:spcPts val="600"/>
              </a:spcBef>
              <a:buFont typeface="Courier New" panose="02070309020205020404" pitchFamily="49" charset="0"/>
              <a:buChar char="o"/>
            </a:pPr>
            <a:r>
              <a:rPr lang="en-US" sz="2200" dirty="0">
                <a:latin typeface="Arial" panose="020B0604020202020204" pitchFamily="34" charset="0"/>
                <a:cs typeface="Arial" panose="020B0604020202020204" pitchFamily="34" charset="0"/>
              </a:rPr>
              <a:t>Test Dataset: Used to evaluate the fit machine learning model</a:t>
            </a:r>
          </a:p>
          <a:p>
            <a:pPr>
              <a:spcBef>
                <a:spcPts val="600"/>
              </a:spcBef>
              <a:buFont typeface="Courier New" panose="02070309020205020404" pitchFamily="49" charset="0"/>
              <a:buChar char="o"/>
            </a:pPr>
            <a:r>
              <a:rPr lang="en-US" sz="2200" dirty="0">
                <a:latin typeface="Arial" panose="020B0604020202020204" pitchFamily="34" charset="0"/>
                <a:cs typeface="Arial" panose="020B0604020202020204" pitchFamily="34" charset="0"/>
              </a:rPr>
              <a:t>Validation: Used to evaluate hyperparameters when tuning the model</a:t>
            </a:r>
          </a:p>
          <a:p>
            <a:pPr>
              <a:spcBef>
                <a:spcPts val="600"/>
              </a:spcBef>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a:spcBef>
                <a:spcPts val="600"/>
              </a:spcBef>
              <a:buFont typeface="Courier New" panose="02070309020205020404" pitchFamily="49" charset="0"/>
              <a:buChar char="o"/>
            </a:pPr>
            <a:r>
              <a:rPr lang="en-US" sz="2200" dirty="0">
                <a:latin typeface="Arial" panose="020B0604020202020204" pitchFamily="34" charset="0"/>
                <a:cs typeface="Arial" panose="020B0604020202020204" pitchFamily="34" charset="0"/>
              </a:rPr>
              <a:t>Common split percentages include:</a:t>
            </a:r>
          </a:p>
          <a:p>
            <a:pPr lvl="1">
              <a:spcBef>
                <a:spcPts val="600"/>
              </a:spcBef>
            </a:pPr>
            <a:r>
              <a:rPr lang="en-US" sz="2200" dirty="0">
                <a:latin typeface="Arial" panose="020B0604020202020204" pitchFamily="34" charset="0"/>
                <a:cs typeface="Arial" panose="020B0604020202020204" pitchFamily="34" charset="0"/>
              </a:rPr>
              <a:t>Train: 80%, Test: 20%</a:t>
            </a:r>
          </a:p>
          <a:p>
            <a:pPr lvl="1">
              <a:spcBef>
                <a:spcPts val="600"/>
              </a:spcBef>
            </a:pPr>
            <a:r>
              <a:rPr lang="en-US" sz="2200" dirty="0">
                <a:latin typeface="Arial" panose="020B0604020202020204" pitchFamily="34" charset="0"/>
                <a:cs typeface="Arial" panose="020B0604020202020204" pitchFamily="34" charset="0"/>
              </a:rPr>
              <a:t>Train: 67%, Test: 33%</a:t>
            </a:r>
          </a:p>
          <a:p>
            <a:pPr lvl="1">
              <a:spcBef>
                <a:spcPts val="600"/>
              </a:spcBef>
            </a:pPr>
            <a:r>
              <a:rPr lang="en-US" sz="2200" dirty="0">
                <a:latin typeface="Arial" panose="020B0604020202020204" pitchFamily="34" charset="0"/>
                <a:cs typeface="Arial" panose="020B0604020202020204" pitchFamily="34" charset="0"/>
              </a:rPr>
              <a:t>Train: 50%, Test: 50%</a:t>
            </a:r>
          </a:p>
          <a:p>
            <a:pPr>
              <a:spcBef>
                <a:spcPts val="600"/>
              </a:spcBef>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pPr>
              <a:spcBef>
                <a:spcPts val="600"/>
              </a:spcBef>
              <a:buFont typeface="Courier New" panose="02070309020205020404" pitchFamily="49" charset="0"/>
              <a:buChar char="o"/>
            </a:pPr>
            <a:r>
              <a:rPr lang="en-US" sz="2200" dirty="0">
                <a:latin typeface="Arial" panose="020B0604020202020204" pitchFamily="34" charset="0"/>
                <a:cs typeface="Arial" panose="020B0604020202020204" pitchFamily="34" charset="0"/>
              </a:rPr>
              <a:t>Stratified train-test split: when class is imbalanced to preserve the same proportions of examples in each class</a:t>
            </a:r>
          </a:p>
          <a:p>
            <a:pPr lvl="1">
              <a:spcBef>
                <a:spcPts val="600"/>
              </a:spcBef>
            </a:pPr>
            <a:r>
              <a:rPr lang="en-US" sz="2000" dirty="0">
                <a:latin typeface="Arial" panose="020B0604020202020204" pitchFamily="34" charset="0"/>
                <a:cs typeface="Arial" panose="020B0604020202020204" pitchFamily="34" charset="0"/>
              </a:rPr>
              <a:t>40 tigers, 60 lions</a:t>
            </a:r>
          </a:p>
          <a:p>
            <a:pPr lvl="1">
              <a:spcBef>
                <a:spcPts val="600"/>
              </a:spcBef>
            </a:pPr>
            <a:r>
              <a:rPr lang="en-US" sz="2000" dirty="0">
                <a:latin typeface="Arial" panose="020B0604020202020204" pitchFamily="34" charset="0"/>
                <a:cs typeface="Arial" panose="020B0604020202020204" pitchFamily="34" charset="0"/>
              </a:rPr>
              <a:t>Random sampling of 10% can be 2 tigers and 8 lions</a:t>
            </a:r>
          </a:p>
          <a:p>
            <a:pPr lvl="1">
              <a:spcBef>
                <a:spcPts val="600"/>
              </a:spcBef>
            </a:pPr>
            <a:r>
              <a:rPr lang="en-US" sz="2000" dirty="0">
                <a:latin typeface="Arial" panose="020B0604020202020204" pitchFamily="34" charset="0"/>
                <a:cs typeface="Arial" panose="020B0604020202020204" pitchFamily="34" charset="0"/>
              </a:rPr>
              <a:t>Stratified sampling of 10% is be 4 tigers and 6 lions</a:t>
            </a:r>
          </a:p>
          <a:p>
            <a:pPr lvl="1">
              <a:spcBef>
                <a:spcPts val="600"/>
              </a:spcBef>
              <a:buFont typeface="Courier New" panose="02070309020205020404" pitchFamily="49" charset="0"/>
              <a:buChar char="o"/>
            </a:pPr>
            <a:endParaRPr lang="en-US" sz="1800" dirty="0">
              <a:solidFill>
                <a:srgbClr val="1923F3"/>
              </a:solidFill>
              <a:latin typeface="Arial" panose="020B0604020202020204" pitchFamily="34" charset="0"/>
              <a:cs typeface="Arial" panose="020B0604020202020204" pitchFamily="34" charset="0"/>
            </a:endParaRPr>
          </a:p>
          <a:p>
            <a:pPr marL="0" indent="0">
              <a:spcBef>
                <a:spcPts val="600"/>
              </a:spcBef>
              <a:buNone/>
            </a:pPr>
            <a:endParaRPr lang="en-US" sz="2400" dirty="0">
              <a:latin typeface="Arial" panose="020B0604020202020204" pitchFamily="34" charset="0"/>
              <a:cs typeface="Arial" panose="020B0604020202020204" pitchFamily="34" charset="0"/>
            </a:endParaRPr>
          </a:p>
          <a:p>
            <a:pPr>
              <a:spcBef>
                <a:spcPts val="600"/>
              </a:spcBef>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923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Supervised Learning</a:t>
            </a:r>
          </a:p>
        </p:txBody>
      </p:sp>
      <p:sp>
        <p:nvSpPr>
          <p:cNvPr id="4" name="Content Placeholder 2">
            <a:extLst>
              <a:ext uri="{FF2B5EF4-FFF2-40B4-BE49-F238E27FC236}">
                <a16:creationId xmlns:a16="http://schemas.microsoft.com/office/drawing/2014/main" id="{F7520546-587A-0C80-263B-37C09CB1B240}"/>
              </a:ext>
            </a:extLst>
          </p:cNvPr>
          <p:cNvSpPr>
            <a:spLocks noGrp="1"/>
          </p:cNvSpPr>
          <p:nvPr>
            <p:ph idx="1"/>
          </p:nvPr>
        </p:nvSpPr>
        <p:spPr>
          <a:xfrm>
            <a:off x="457200" y="1066800"/>
            <a:ext cx="8686800" cy="4953000"/>
          </a:xfrm>
        </p:spPr>
        <p:txBody>
          <a:bodyPr>
            <a:noAutofit/>
          </a:bodyPr>
          <a:lstStyle/>
          <a:p>
            <a:pPr marL="0" indent="0">
              <a:spcBef>
                <a:spcPts val="600"/>
              </a:spcBef>
              <a:buNone/>
            </a:pPr>
            <a:r>
              <a:rPr lang="en-US" sz="2200" dirty="0">
                <a:latin typeface="Arial" panose="020B0604020202020204" pitchFamily="34" charset="0"/>
                <a:cs typeface="Arial" panose="020B0604020202020204" pitchFamily="34" charset="0"/>
              </a:rPr>
              <a:t>K-fold cross validation</a:t>
            </a:r>
          </a:p>
          <a:p>
            <a:pPr marL="0" indent="0">
              <a:spcBef>
                <a:spcPts val="600"/>
              </a:spcBef>
              <a:buNone/>
            </a:pPr>
            <a:endParaRPr lang="en-US" sz="2200" dirty="0">
              <a:latin typeface="Arial" panose="020B0604020202020204" pitchFamily="34" charset="0"/>
              <a:cs typeface="Arial" panose="020B0604020202020204" pitchFamily="34" charset="0"/>
            </a:endParaRPr>
          </a:p>
          <a:p>
            <a:pPr marL="457200" indent="-457200">
              <a:spcBef>
                <a:spcPts val="600"/>
              </a:spcBef>
              <a:buFont typeface="+mj-lt"/>
              <a:buAutoNum type="arabicPeriod"/>
            </a:pPr>
            <a:r>
              <a:rPr lang="en-US" sz="2200" dirty="0">
                <a:latin typeface="Arial" panose="020B0604020202020204" pitchFamily="34" charset="0"/>
                <a:cs typeface="Arial" panose="020B0604020202020204" pitchFamily="34" charset="0"/>
              </a:rPr>
              <a:t>Shuffle the dataset randomly.</a:t>
            </a:r>
          </a:p>
          <a:p>
            <a:pPr marL="457200" indent="-457200">
              <a:spcBef>
                <a:spcPts val="600"/>
              </a:spcBef>
              <a:buFont typeface="+mj-lt"/>
              <a:buAutoNum type="arabicPeriod"/>
            </a:pPr>
            <a:r>
              <a:rPr lang="en-US" sz="2200" dirty="0">
                <a:latin typeface="Arial" panose="020B0604020202020204" pitchFamily="34" charset="0"/>
                <a:cs typeface="Arial" panose="020B0604020202020204" pitchFamily="34" charset="0"/>
              </a:rPr>
              <a:t>Split the dataset into</a:t>
            </a:r>
            <a:r>
              <a:rPr lang="en-US" sz="2200" dirty="0">
                <a:solidFill>
                  <a:srgbClr val="FF0000"/>
                </a:solidFill>
                <a:latin typeface="Arial" panose="020B0604020202020204" pitchFamily="34" charset="0"/>
                <a:cs typeface="Arial" panose="020B0604020202020204" pitchFamily="34" charset="0"/>
              </a:rPr>
              <a:t> k </a:t>
            </a:r>
            <a:r>
              <a:rPr lang="en-US" sz="2200" dirty="0">
                <a:latin typeface="Arial" panose="020B0604020202020204" pitchFamily="34" charset="0"/>
                <a:cs typeface="Arial" panose="020B0604020202020204" pitchFamily="34" charset="0"/>
              </a:rPr>
              <a:t>groups</a:t>
            </a:r>
          </a:p>
          <a:p>
            <a:pPr marL="457200" indent="-457200">
              <a:spcBef>
                <a:spcPts val="600"/>
              </a:spcBef>
              <a:buFont typeface="+mj-lt"/>
              <a:buAutoNum type="arabicPeriod"/>
            </a:pPr>
            <a:r>
              <a:rPr lang="en-US" sz="2200" dirty="0">
                <a:latin typeface="Arial" panose="020B0604020202020204" pitchFamily="34" charset="0"/>
                <a:cs typeface="Arial" panose="020B0604020202020204" pitchFamily="34" charset="0"/>
              </a:rPr>
              <a:t>For each unique group:</a:t>
            </a:r>
          </a:p>
          <a:p>
            <a:pPr marL="914400" lvl="1" indent="-457200">
              <a:spcBef>
                <a:spcPts val="600"/>
              </a:spcBef>
              <a:buFont typeface="+mj-lt"/>
              <a:buAutoNum type="arabicPeriod"/>
            </a:pPr>
            <a:r>
              <a:rPr lang="en-US" sz="2200" dirty="0">
                <a:latin typeface="Arial" panose="020B0604020202020204" pitchFamily="34" charset="0"/>
                <a:cs typeface="Arial" panose="020B0604020202020204" pitchFamily="34" charset="0"/>
              </a:rPr>
              <a:t>Take the group as a hold out or test data set</a:t>
            </a:r>
          </a:p>
          <a:p>
            <a:pPr marL="914400" lvl="1" indent="-457200">
              <a:spcBef>
                <a:spcPts val="600"/>
              </a:spcBef>
              <a:buFont typeface="+mj-lt"/>
              <a:buAutoNum type="arabicPeriod"/>
            </a:pPr>
            <a:r>
              <a:rPr lang="en-US" sz="2200" dirty="0">
                <a:latin typeface="Arial" panose="020B0604020202020204" pitchFamily="34" charset="0"/>
                <a:cs typeface="Arial" panose="020B0604020202020204" pitchFamily="34" charset="0"/>
              </a:rPr>
              <a:t>Take the remaining groups as a training data set</a:t>
            </a:r>
          </a:p>
          <a:p>
            <a:pPr marL="914400" lvl="1" indent="-457200">
              <a:spcBef>
                <a:spcPts val="600"/>
              </a:spcBef>
              <a:buFont typeface="+mj-lt"/>
              <a:buAutoNum type="arabicPeriod"/>
            </a:pPr>
            <a:r>
              <a:rPr lang="en-US" sz="2200" dirty="0">
                <a:latin typeface="Arial" panose="020B0604020202020204" pitchFamily="34" charset="0"/>
                <a:cs typeface="Arial" panose="020B0604020202020204" pitchFamily="34" charset="0"/>
              </a:rPr>
              <a:t>Fit a model on the training set and evaluate it on the test set</a:t>
            </a:r>
          </a:p>
          <a:p>
            <a:pPr marL="914400" lvl="1" indent="-457200">
              <a:spcBef>
                <a:spcPts val="600"/>
              </a:spcBef>
              <a:buFont typeface="+mj-lt"/>
              <a:buAutoNum type="arabicPeriod"/>
            </a:pPr>
            <a:r>
              <a:rPr lang="en-US" sz="2200" dirty="0">
                <a:latin typeface="Arial" panose="020B0604020202020204" pitchFamily="34" charset="0"/>
                <a:cs typeface="Arial" panose="020B0604020202020204" pitchFamily="34" charset="0"/>
              </a:rPr>
              <a:t>Retain the evaluation score and discard the model</a:t>
            </a:r>
          </a:p>
          <a:p>
            <a:pPr marL="457200" indent="-457200">
              <a:spcBef>
                <a:spcPts val="600"/>
              </a:spcBef>
              <a:buFont typeface="+mj-lt"/>
              <a:buAutoNum type="arabicPeriod"/>
            </a:pPr>
            <a:r>
              <a:rPr lang="en-US" sz="2200" dirty="0">
                <a:latin typeface="Arial" panose="020B0604020202020204" pitchFamily="34" charset="0"/>
                <a:cs typeface="Arial" panose="020B0604020202020204" pitchFamily="34" charset="0"/>
              </a:rPr>
              <a:t>Summarize the skill of the model using the sample of model evaluation scores</a:t>
            </a:r>
          </a:p>
        </p:txBody>
      </p:sp>
      <p:sp>
        <p:nvSpPr>
          <p:cNvPr id="2" name="TextBox 1">
            <a:extLst>
              <a:ext uri="{FF2B5EF4-FFF2-40B4-BE49-F238E27FC236}">
                <a16:creationId xmlns:a16="http://schemas.microsoft.com/office/drawing/2014/main" id="{5E9FB407-B05D-2324-8E3B-9BB08BAAF922}"/>
              </a:ext>
            </a:extLst>
          </p:cNvPr>
          <p:cNvSpPr txBox="1"/>
          <p:nvPr/>
        </p:nvSpPr>
        <p:spPr>
          <a:xfrm>
            <a:off x="457200" y="5333996"/>
            <a:ext cx="7096815" cy="1477328"/>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Data: 1, 2, 3, 4, 5, 6		fold-1: 1, 5	fold-2: 2, 4	fold-3:	3, 6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Model1: Trained on Fold1 + Fold2, Tested on Fold3</a:t>
            </a:r>
          </a:p>
          <a:p>
            <a:r>
              <a:rPr lang="en-US" dirty="0">
                <a:latin typeface="Arial" panose="020B0604020202020204" pitchFamily="34" charset="0"/>
                <a:cs typeface="Arial" panose="020B0604020202020204" pitchFamily="34" charset="0"/>
              </a:rPr>
              <a:t>Model2: Trained on Fold2 + Fold3, Tested on Fold1</a:t>
            </a:r>
          </a:p>
          <a:p>
            <a:r>
              <a:rPr lang="en-US" dirty="0">
                <a:latin typeface="Arial" panose="020B0604020202020204" pitchFamily="34" charset="0"/>
                <a:cs typeface="Arial" panose="020B0604020202020204" pitchFamily="34" charset="0"/>
              </a:rPr>
              <a:t>Model3: Trained on Fold1 + Fold3, Tested on Fold2</a:t>
            </a:r>
          </a:p>
        </p:txBody>
      </p:sp>
    </p:spTree>
    <p:extLst>
      <p:ext uri="{BB962C8B-B14F-4D97-AF65-F5344CB8AC3E}">
        <p14:creationId xmlns:p14="http://schemas.microsoft.com/office/powerpoint/2010/main" val="1586874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Supervised Learning</a:t>
            </a:r>
          </a:p>
        </p:txBody>
      </p:sp>
      <p:pic>
        <p:nvPicPr>
          <p:cNvPr id="7" name="Picture 2">
            <a:extLst>
              <a:ext uri="{FF2B5EF4-FFF2-40B4-BE49-F238E27FC236}">
                <a16:creationId xmlns:a16="http://schemas.microsoft.com/office/drawing/2014/main" id="{8F13F46A-2C5C-D802-BE3A-8E3664DDE49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476370"/>
            <a:ext cx="2306126" cy="914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564E5D4C-88F0-549A-36F5-DD85E664829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5585" y="1476370"/>
            <a:ext cx="2398885" cy="914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A9BF255E-7FFD-AF28-7E15-E46CB50FB655}"/>
              </a:ext>
            </a:extLst>
          </p:cNvPr>
          <p:cNvSpPr/>
          <p:nvPr/>
        </p:nvSpPr>
        <p:spPr>
          <a:xfrm>
            <a:off x="4572000" y="2948545"/>
            <a:ext cx="4419600" cy="2585323"/>
          </a:xfrm>
          <a:prstGeom prst="rect">
            <a:avLst/>
          </a:prstGeom>
        </p:spPr>
        <p:txBody>
          <a:bodyPr wrap="square">
            <a:spAutoFit/>
          </a:bodyPr>
          <a:lstStyle/>
          <a:p>
            <a:r>
              <a:rPr lang="en-US" b="1" dirty="0">
                <a:latin typeface="Arial" panose="020B0604020202020204" pitchFamily="34" charset="0"/>
                <a:ea typeface="Open Sans" panose="020B0606030504020204" pitchFamily="34" charset="0"/>
                <a:cs typeface="Arial" panose="020B0604020202020204" pitchFamily="34" charset="0"/>
              </a:rPr>
              <a:t>False Negative (FN) : </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When similar members are assigned to different group</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An </a:t>
            </a:r>
            <a:r>
              <a:rPr lang="en-US" b="1" dirty="0">
                <a:solidFill>
                  <a:srgbClr val="E20000"/>
                </a:solidFill>
                <a:latin typeface="Arial" panose="020B0604020202020204" pitchFamily="34" charset="0"/>
                <a:ea typeface="Open Sans" panose="020B0606030504020204" pitchFamily="34" charset="0"/>
                <a:cs typeface="Arial" panose="020B0604020202020204" pitchFamily="34" charset="0"/>
              </a:rPr>
              <a:t>incorrect</a:t>
            </a:r>
            <a:r>
              <a:rPr lang="en-US" dirty="0">
                <a:solidFill>
                  <a:srgbClr val="E20000"/>
                </a:solidFill>
                <a:latin typeface="Arial" panose="020B0604020202020204" pitchFamily="34" charset="0"/>
                <a:ea typeface="Open Sans" panose="020B0606030504020204" pitchFamily="34" charset="0"/>
                <a:cs typeface="Arial" panose="020B0604020202020204" pitchFamily="34" charset="0"/>
              </a:rPr>
              <a:t> </a:t>
            </a:r>
            <a:r>
              <a:rPr lang="en-US" dirty="0">
                <a:latin typeface="Arial" panose="020B0604020202020204" pitchFamily="34" charset="0"/>
                <a:ea typeface="Open Sans" panose="020B0606030504020204" pitchFamily="34" charset="0"/>
                <a:cs typeface="Arial" panose="020B0604020202020204" pitchFamily="34" charset="0"/>
              </a:rPr>
              <a:t>decision</a:t>
            </a:r>
          </a:p>
          <a:p>
            <a:endParaRPr lang="en-US" b="1" dirty="0">
              <a:latin typeface="Arial" panose="020B0604020202020204" pitchFamily="34" charset="0"/>
              <a:ea typeface="Open Sans" panose="020B0606030504020204" pitchFamily="34" charset="0"/>
              <a:cs typeface="Arial" panose="020B0604020202020204" pitchFamily="34" charset="0"/>
            </a:endParaRPr>
          </a:p>
          <a:p>
            <a:r>
              <a:rPr lang="en-US" b="1" dirty="0">
                <a:latin typeface="Arial" panose="020B0604020202020204" pitchFamily="34" charset="0"/>
                <a:ea typeface="Open Sans" panose="020B0606030504020204" pitchFamily="34" charset="0"/>
                <a:cs typeface="Arial" panose="020B0604020202020204" pitchFamily="34" charset="0"/>
              </a:rPr>
              <a:t>False Positive (FP)</a:t>
            </a:r>
            <a:r>
              <a:rPr lang="en-US" dirty="0">
                <a:latin typeface="Arial" panose="020B0604020202020204" pitchFamily="34" charset="0"/>
                <a:ea typeface="Open Sans" panose="020B0606030504020204" pitchFamily="34" charset="0"/>
                <a:cs typeface="Arial" panose="020B0604020202020204" pitchFamily="34" charset="0"/>
              </a:rPr>
              <a:t> : </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When dissimilar members are assigned to the same group</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An </a:t>
            </a:r>
            <a:r>
              <a:rPr lang="en-US" b="1" dirty="0">
                <a:solidFill>
                  <a:srgbClr val="E20000"/>
                </a:solidFill>
                <a:latin typeface="Arial" panose="020B0604020202020204" pitchFamily="34" charset="0"/>
                <a:ea typeface="Open Sans" panose="020B0606030504020204" pitchFamily="34" charset="0"/>
                <a:cs typeface="Arial" panose="020B0604020202020204" pitchFamily="34" charset="0"/>
              </a:rPr>
              <a:t>incorrect</a:t>
            </a:r>
            <a:r>
              <a:rPr lang="en-US" dirty="0">
                <a:latin typeface="Arial" panose="020B0604020202020204" pitchFamily="34" charset="0"/>
                <a:ea typeface="Open Sans" panose="020B0606030504020204" pitchFamily="34" charset="0"/>
                <a:cs typeface="Arial" panose="020B0604020202020204" pitchFamily="34" charset="0"/>
              </a:rPr>
              <a:t> decision</a:t>
            </a:r>
          </a:p>
        </p:txBody>
      </p:sp>
      <p:sp>
        <p:nvSpPr>
          <p:cNvPr id="10" name="Rectangle 9">
            <a:extLst>
              <a:ext uri="{FF2B5EF4-FFF2-40B4-BE49-F238E27FC236}">
                <a16:creationId xmlns:a16="http://schemas.microsoft.com/office/drawing/2014/main" id="{61E97CB6-D9BD-E2AD-FD30-1F94E65DCD5E}"/>
              </a:ext>
            </a:extLst>
          </p:cNvPr>
          <p:cNvSpPr/>
          <p:nvPr/>
        </p:nvSpPr>
        <p:spPr>
          <a:xfrm>
            <a:off x="152400" y="2948545"/>
            <a:ext cx="4519613" cy="2585323"/>
          </a:xfrm>
          <a:prstGeom prst="rect">
            <a:avLst/>
          </a:prstGeom>
        </p:spPr>
        <p:txBody>
          <a:bodyPr wrap="square">
            <a:spAutoFit/>
          </a:bodyPr>
          <a:lstStyle/>
          <a:p>
            <a:r>
              <a:rPr lang="en-US" b="1" dirty="0">
                <a:latin typeface="Arial" panose="020B0604020202020204" pitchFamily="34" charset="0"/>
                <a:ea typeface="Open Sans" panose="020B0606030504020204" pitchFamily="34" charset="0"/>
                <a:cs typeface="Arial" panose="020B0604020202020204" pitchFamily="34" charset="0"/>
              </a:rPr>
              <a:t>True Positive (TP) : </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When similar members are assigned to the same group</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A </a:t>
            </a:r>
            <a:r>
              <a:rPr lang="en-US" b="1" dirty="0">
                <a:solidFill>
                  <a:srgbClr val="1923F3"/>
                </a:solidFill>
                <a:latin typeface="Arial" panose="020B0604020202020204" pitchFamily="34" charset="0"/>
                <a:ea typeface="Open Sans" panose="020B0606030504020204" pitchFamily="34" charset="0"/>
                <a:cs typeface="Arial" panose="020B0604020202020204" pitchFamily="34" charset="0"/>
              </a:rPr>
              <a:t>correct</a:t>
            </a:r>
            <a:r>
              <a:rPr lang="en-US" dirty="0">
                <a:latin typeface="Arial" panose="020B0604020202020204" pitchFamily="34" charset="0"/>
                <a:ea typeface="Open Sans" panose="020B0606030504020204" pitchFamily="34" charset="0"/>
                <a:cs typeface="Arial" panose="020B0604020202020204" pitchFamily="34" charset="0"/>
              </a:rPr>
              <a:t> decision.</a:t>
            </a:r>
          </a:p>
          <a:p>
            <a:endParaRPr lang="en-US" b="1" dirty="0">
              <a:latin typeface="Arial" panose="020B0604020202020204" pitchFamily="34" charset="0"/>
              <a:ea typeface="Open Sans" panose="020B0606030504020204" pitchFamily="34" charset="0"/>
              <a:cs typeface="Arial" panose="020B0604020202020204" pitchFamily="34" charset="0"/>
            </a:endParaRPr>
          </a:p>
          <a:p>
            <a:r>
              <a:rPr lang="en-US" b="1" dirty="0">
                <a:latin typeface="Arial" panose="020B0604020202020204" pitchFamily="34" charset="0"/>
                <a:ea typeface="Open Sans" panose="020B0606030504020204" pitchFamily="34" charset="0"/>
                <a:cs typeface="Arial" panose="020B0604020202020204" pitchFamily="34" charset="0"/>
              </a:rPr>
              <a:t>True Negative (TN) : </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When dissimilar members are assigned to different group</a:t>
            </a:r>
          </a:p>
          <a:p>
            <a:pPr marL="742950" lvl="1"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A </a:t>
            </a:r>
            <a:r>
              <a:rPr lang="en-US" b="1" dirty="0">
                <a:solidFill>
                  <a:srgbClr val="1923F3"/>
                </a:solidFill>
                <a:latin typeface="Arial" panose="020B0604020202020204" pitchFamily="34" charset="0"/>
                <a:ea typeface="Open Sans" panose="020B0606030504020204" pitchFamily="34" charset="0"/>
                <a:cs typeface="Arial" panose="020B0604020202020204" pitchFamily="34" charset="0"/>
              </a:rPr>
              <a:t>correct</a:t>
            </a:r>
            <a:r>
              <a:rPr lang="en-US" dirty="0">
                <a:latin typeface="Arial" panose="020B0604020202020204" pitchFamily="34" charset="0"/>
                <a:ea typeface="Open Sans" panose="020B0606030504020204" pitchFamily="34" charset="0"/>
                <a:cs typeface="Arial" panose="020B0604020202020204" pitchFamily="34" charset="0"/>
              </a:rPr>
              <a:t> decision</a:t>
            </a:r>
          </a:p>
        </p:txBody>
      </p:sp>
      <p:pic>
        <p:nvPicPr>
          <p:cNvPr id="11" name="Picture 10">
            <a:extLst>
              <a:ext uri="{FF2B5EF4-FFF2-40B4-BE49-F238E27FC236}">
                <a16:creationId xmlns:a16="http://schemas.microsoft.com/office/drawing/2014/main" id="{B86C7BA1-2264-1087-A7A7-46C4899E42D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00400" y="6111603"/>
            <a:ext cx="2660571" cy="661333"/>
          </a:xfrm>
          <a:prstGeom prst="rect">
            <a:avLst/>
          </a:prstGeom>
        </p:spPr>
      </p:pic>
    </p:spTree>
    <p:extLst>
      <p:ext uri="{BB962C8B-B14F-4D97-AF65-F5344CB8AC3E}">
        <p14:creationId xmlns:p14="http://schemas.microsoft.com/office/powerpoint/2010/main" val="570702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Supervised Learning</a:t>
            </a:r>
          </a:p>
        </p:txBody>
      </p:sp>
      <p:pic>
        <p:nvPicPr>
          <p:cNvPr id="5" name="Picture 4" descr="Table&#10;&#10;Description automatically generated">
            <a:extLst>
              <a:ext uri="{FF2B5EF4-FFF2-40B4-BE49-F238E27FC236}">
                <a16:creationId xmlns:a16="http://schemas.microsoft.com/office/drawing/2014/main" id="{CA3F160F-E12E-32F7-CC92-402A413AA952}"/>
              </a:ext>
            </a:extLst>
          </p:cNvPr>
          <p:cNvPicPr>
            <a:picLocks noChangeAspect="1"/>
          </p:cNvPicPr>
          <p:nvPr/>
        </p:nvPicPr>
        <p:blipFill rotWithShape="1">
          <a:blip r:embed="rId3"/>
          <a:srcRect t="13232" b="8115"/>
          <a:stretch/>
        </p:blipFill>
        <p:spPr>
          <a:xfrm>
            <a:off x="3507287" y="2215513"/>
            <a:ext cx="5636713" cy="2493819"/>
          </a:xfrm>
          <a:prstGeom prst="rect">
            <a:avLst/>
          </a:prstGeom>
        </p:spPr>
      </p:pic>
      <p:pic>
        <p:nvPicPr>
          <p:cNvPr id="7" name="Picture 6" descr="A picture containing text, orange&#10;&#10;Description automatically generated">
            <a:extLst>
              <a:ext uri="{FF2B5EF4-FFF2-40B4-BE49-F238E27FC236}">
                <a16:creationId xmlns:a16="http://schemas.microsoft.com/office/drawing/2014/main" id="{1F7C00E4-773E-B1B8-36CE-5CA5AF22E4F3}"/>
              </a:ext>
            </a:extLst>
          </p:cNvPr>
          <p:cNvPicPr>
            <a:picLocks noChangeAspect="1"/>
          </p:cNvPicPr>
          <p:nvPr/>
        </p:nvPicPr>
        <p:blipFill>
          <a:blip r:embed="rId4"/>
          <a:stretch>
            <a:fillRect/>
          </a:stretch>
        </p:blipFill>
        <p:spPr>
          <a:xfrm>
            <a:off x="152400" y="4642487"/>
            <a:ext cx="3768436" cy="2096349"/>
          </a:xfrm>
          <a:prstGeom prst="rect">
            <a:avLst/>
          </a:prstGeom>
        </p:spPr>
      </p:pic>
      <p:sp>
        <p:nvSpPr>
          <p:cNvPr id="8" name="TextBox 7">
            <a:extLst>
              <a:ext uri="{FF2B5EF4-FFF2-40B4-BE49-F238E27FC236}">
                <a16:creationId xmlns:a16="http://schemas.microsoft.com/office/drawing/2014/main" id="{1492EB1B-D08E-FED5-CA8D-4C9C2C72513B}"/>
              </a:ext>
            </a:extLst>
          </p:cNvPr>
          <p:cNvSpPr txBox="1"/>
          <p:nvPr/>
        </p:nvSpPr>
        <p:spPr>
          <a:xfrm>
            <a:off x="429491" y="1343891"/>
            <a:ext cx="2303836"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Confusion Matrix</a:t>
            </a:r>
          </a:p>
        </p:txBody>
      </p:sp>
    </p:spTree>
    <p:extLst>
      <p:ext uri="{BB962C8B-B14F-4D97-AF65-F5344CB8AC3E}">
        <p14:creationId xmlns:p14="http://schemas.microsoft.com/office/powerpoint/2010/main" val="3826552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Supervised Learning</a:t>
            </a:r>
          </a:p>
        </p:txBody>
      </p:sp>
      <p:sp>
        <p:nvSpPr>
          <p:cNvPr id="8" name="TextBox 7">
            <a:extLst>
              <a:ext uri="{FF2B5EF4-FFF2-40B4-BE49-F238E27FC236}">
                <a16:creationId xmlns:a16="http://schemas.microsoft.com/office/drawing/2014/main" id="{1492EB1B-D08E-FED5-CA8D-4C9C2C72513B}"/>
              </a:ext>
            </a:extLst>
          </p:cNvPr>
          <p:cNvSpPr txBox="1"/>
          <p:nvPr/>
        </p:nvSpPr>
        <p:spPr>
          <a:xfrm>
            <a:off x="429491" y="1343891"/>
            <a:ext cx="8772594" cy="1415772"/>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Accuracy = </a:t>
            </a:r>
            <a:r>
              <a:rPr lang="en-US" sz="2000" dirty="0">
                <a:latin typeface="Arial" panose="020B0604020202020204" pitchFamily="34" charset="0"/>
                <a:cs typeface="Arial" panose="020B0604020202020204" pitchFamily="34" charset="0"/>
              </a:rPr>
              <a:t>(Number of Correct Predictions) / (Number of Total Predictions) </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Specificity = </a:t>
            </a:r>
            <a:r>
              <a:rPr lang="en-US" sz="2200" dirty="0">
                <a:latin typeface="Arial" panose="020B0604020202020204" pitchFamily="34" charset="0"/>
                <a:cs typeface="Arial" panose="020B0604020202020204" pitchFamily="34" charset="0"/>
              </a:rPr>
              <a:t>TN / TN + FP </a:t>
            </a:r>
          </a:p>
        </p:txBody>
      </p:sp>
      <p:sp>
        <p:nvSpPr>
          <p:cNvPr id="4" name="TextBox 3">
            <a:extLst>
              <a:ext uri="{FF2B5EF4-FFF2-40B4-BE49-F238E27FC236}">
                <a16:creationId xmlns:a16="http://schemas.microsoft.com/office/drawing/2014/main" id="{29B61489-0F8E-D755-AA67-FB0B009C3D74}"/>
              </a:ext>
            </a:extLst>
          </p:cNvPr>
          <p:cNvSpPr txBox="1"/>
          <p:nvPr/>
        </p:nvSpPr>
        <p:spPr>
          <a:xfrm>
            <a:off x="423897" y="3799484"/>
            <a:ext cx="4391891" cy="2462213"/>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Mean Absolute Error (MAE): </a:t>
            </a:r>
            <a:r>
              <a:rPr lang="en-US" sz="2200" dirty="0">
                <a:latin typeface="Arial" panose="020B0604020202020204" pitchFamily="34" charset="0"/>
                <a:cs typeface="Arial" panose="020B0604020202020204" pitchFamily="34" charset="0"/>
              </a:rPr>
              <a:t>average of the difference between the Original Values and the Predicted Values.</a:t>
            </a:r>
          </a:p>
          <a:p>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Mean Squared Error (MSE)</a:t>
            </a:r>
          </a:p>
          <a:p>
            <a:endParaRPr lang="en-US" sz="2200" dirty="0">
              <a:latin typeface="Arial" panose="020B0604020202020204" pitchFamily="34" charset="0"/>
              <a:cs typeface="Arial" panose="020B0604020202020204" pitchFamily="34" charset="0"/>
            </a:endParaRPr>
          </a:p>
        </p:txBody>
      </p:sp>
      <p:pic>
        <p:nvPicPr>
          <p:cNvPr id="5" name="Picture 4" descr="Text, whiteboard&#10;&#10;Description automatically generated">
            <a:extLst>
              <a:ext uri="{FF2B5EF4-FFF2-40B4-BE49-F238E27FC236}">
                <a16:creationId xmlns:a16="http://schemas.microsoft.com/office/drawing/2014/main" id="{99130558-C1E5-308F-6A50-71140E10BF66}"/>
              </a:ext>
            </a:extLst>
          </p:cNvPr>
          <p:cNvPicPr>
            <a:picLocks noChangeAspect="1"/>
          </p:cNvPicPr>
          <p:nvPr/>
        </p:nvPicPr>
        <p:blipFill>
          <a:blip r:embed="rId3"/>
          <a:stretch>
            <a:fillRect/>
          </a:stretch>
        </p:blipFill>
        <p:spPr>
          <a:xfrm>
            <a:off x="5119255" y="3429000"/>
            <a:ext cx="3920836" cy="3203183"/>
          </a:xfrm>
          <a:prstGeom prst="rect">
            <a:avLst/>
          </a:prstGeom>
        </p:spPr>
      </p:pic>
    </p:spTree>
    <p:extLst>
      <p:ext uri="{BB962C8B-B14F-4D97-AF65-F5344CB8AC3E}">
        <p14:creationId xmlns:p14="http://schemas.microsoft.com/office/powerpoint/2010/main" val="3172243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Supervised Learning</a:t>
            </a:r>
          </a:p>
        </p:txBody>
      </p:sp>
      <p:sp>
        <p:nvSpPr>
          <p:cNvPr id="8" name="TextBox 7">
            <a:extLst>
              <a:ext uri="{FF2B5EF4-FFF2-40B4-BE49-F238E27FC236}">
                <a16:creationId xmlns:a16="http://schemas.microsoft.com/office/drawing/2014/main" id="{1492EB1B-D08E-FED5-CA8D-4C9C2C72513B}"/>
              </a:ext>
            </a:extLst>
          </p:cNvPr>
          <p:cNvSpPr txBox="1"/>
          <p:nvPr/>
        </p:nvSpPr>
        <p:spPr>
          <a:xfrm>
            <a:off x="429492" y="1343891"/>
            <a:ext cx="5237018" cy="2123658"/>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ROC curve:</a:t>
            </a:r>
            <a:r>
              <a:rPr lang="en-US" sz="2200" dirty="0">
                <a:latin typeface="Arial" panose="020B0604020202020204" pitchFamily="34" charset="0"/>
                <a:cs typeface="Arial" panose="020B0604020202020204" pitchFamily="34" charset="0"/>
              </a:rPr>
              <a:t> An ROC curve plots TPR and FPR at different classification thresholds. Lowering the classification threshold classifies more items as positive, thus increasing both False Positives and True Positives.</a:t>
            </a:r>
          </a:p>
        </p:txBody>
      </p:sp>
      <p:pic>
        <p:nvPicPr>
          <p:cNvPr id="4" name="Picture 3" descr="Text&#10;&#10;Description automatically generated">
            <a:extLst>
              <a:ext uri="{FF2B5EF4-FFF2-40B4-BE49-F238E27FC236}">
                <a16:creationId xmlns:a16="http://schemas.microsoft.com/office/drawing/2014/main" id="{8D2BF359-B291-71E6-88E5-27FB22B8D8E7}"/>
              </a:ext>
            </a:extLst>
          </p:cNvPr>
          <p:cNvPicPr>
            <a:picLocks noChangeAspect="1"/>
          </p:cNvPicPr>
          <p:nvPr/>
        </p:nvPicPr>
        <p:blipFill>
          <a:blip r:embed="rId3"/>
          <a:stretch>
            <a:fillRect/>
          </a:stretch>
        </p:blipFill>
        <p:spPr>
          <a:xfrm>
            <a:off x="6111009" y="1343891"/>
            <a:ext cx="2603500" cy="914400"/>
          </a:xfrm>
          <a:prstGeom prst="rect">
            <a:avLst/>
          </a:prstGeom>
        </p:spPr>
      </p:pic>
      <p:pic>
        <p:nvPicPr>
          <p:cNvPr id="9" name="Picture 8" descr="Text&#10;&#10;Description automatically generated">
            <a:extLst>
              <a:ext uri="{FF2B5EF4-FFF2-40B4-BE49-F238E27FC236}">
                <a16:creationId xmlns:a16="http://schemas.microsoft.com/office/drawing/2014/main" id="{75B034C5-66B3-B4B6-334C-0E1FA1C41161}"/>
              </a:ext>
            </a:extLst>
          </p:cNvPr>
          <p:cNvPicPr>
            <a:picLocks noChangeAspect="1"/>
          </p:cNvPicPr>
          <p:nvPr/>
        </p:nvPicPr>
        <p:blipFill>
          <a:blip r:embed="rId4"/>
          <a:stretch>
            <a:fillRect/>
          </a:stretch>
        </p:blipFill>
        <p:spPr>
          <a:xfrm>
            <a:off x="6111009" y="2616200"/>
            <a:ext cx="2438400" cy="812800"/>
          </a:xfrm>
          <a:prstGeom prst="rect">
            <a:avLst/>
          </a:prstGeom>
        </p:spPr>
      </p:pic>
      <p:pic>
        <p:nvPicPr>
          <p:cNvPr id="11" name="Picture 10" descr="Diagram&#10;&#10;Description automatically generated">
            <a:extLst>
              <a:ext uri="{FF2B5EF4-FFF2-40B4-BE49-F238E27FC236}">
                <a16:creationId xmlns:a16="http://schemas.microsoft.com/office/drawing/2014/main" id="{B6649F5A-33D8-0B58-DBE9-26FB6D4B6333}"/>
              </a:ext>
            </a:extLst>
          </p:cNvPr>
          <p:cNvPicPr>
            <a:picLocks noChangeAspect="1"/>
          </p:cNvPicPr>
          <p:nvPr/>
        </p:nvPicPr>
        <p:blipFill>
          <a:blip r:embed="rId5"/>
          <a:stretch>
            <a:fillRect/>
          </a:stretch>
        </p:blipFill>
        <p:spPr>
          <a:xfrm>
            <a:off x="4371686" y="3429000"/>
            <a:ext cx="4584700" cy="3416300"/>
          </a:xfrm>
          <a:prstGeom prst="rect">
            <a:avLst/>
          </a:prstGeom>
        </p:spPr>
      </p:pic>
    </p:spTree>
    <p:extLst>
      <p:ext uri="{BB962C8B-B14F-4D97-AF65-F5344CB8AC3E}">
        <p14:creationId xmlns:p14="http://schemas.microsoft.com/office/powerpoint/2010/main" val="1385779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Supervised Learning</a:t>
            </a:r>
          </a:p>
        </p:txBody>
      </p:sp>
      <p:sp>
        <p:nvSpPr>
          <p:cNvPr id="8" name="TextBox 7">
            <a:extLst>
              <a:ext uri="{FF2B5EF4-FFF2-40B4-BE49-F238E27FC236}">
                <a16:creationId xmlns:a16="http://schemas.microsoft.com/office/drawing/2014/main" id="{1492EB1B-D08E-FED5-CA8D-4C9C2C72513B}"/>
              </a:ext>
            </a:extLst>
          </p:cNvPr>
          <p:cNvSpPr txBox="1"/>
          <p:nvPr/>
        </p:nvSpPr>
        <p:spPr>
          <a:xfrm>
            <a:off x="429491" y="1343891"/>
            <a:ext cx="7994073" cy="1107996"/>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AUC: </a:t>
            </a:r>
            <a:r>
              <a:rPr lang="en-US" sz="2200" dirty="0">
                <a:latin typeface="Arial" panose="020B0604020202020204" pitchFamily="34" charset="0"/>
                <a:cs typeface="Arial" panose="020B0604020202020204" pitchFamily="34" charset="0"/>
              </a:rPr>
              <a:t>stands for "Area under the ROC Curve." and measures the entire two-dimensional area underneath the entire ROC curve from (0,0) to (1,1)</a:t>
            </a:r>
          </a:p>
        </p:txBody>
      </p:sp>
      <p:pic>
        <p:nvPicPr>
          <p:cNvPr id="4" name="Picture 3" descr="Shape&#10;&#10;Description automatically generated">
            <a:extLst>
              <a:ext uri="{FF2B5EF4-FFF2-40B4-BE49-F238E27FC236}">
                <a16:creationId xmlns:a16="http://schemas.microsoft.com/office/drawing/2014/main" id="{03E807A6-B97C-8C7F-9C58-1DA717CC5D82}"/>
              </a:ext>
            </a:extLst>
          </p:cNvPr>
          <p:cNvPicPr>
            <a:picLocks noChangeAspect="1"/>
          </p:cNvPicPr>
          <p:nvPr/>
        </p:nvPicPr>
        <p:blipFill>
          <a:blip r:embed="rId3"/>
          <a:stretch>
            <a:fillRect/>
          </a:stretch>
        </p:blipFill>
        <p:spPr>
          <a:xfrm>
            <a:off x="4426527" y="3266209"/>
            <a:ext cx="4495800" cy="3429000"/>
          </a:xfrm>
          <a:prstGeom prst="rect">
            <a:avLst/>
          </a:prstGeom>
        </p:spPr>
      </p:pic>
    </p:spTree>
    <p:extLst>
      <p:ext uri="{BB962C8B-B14F-4D97-AF65-F5344CB8AC3E}">
        <p14:creationId xmlns:p14="http://schemas.microsoft.com/office/powerpoint/2010/main" val="3849635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Examples of Data Mining Applications</a:t>
            </a:r>
          </a:p>
        </p:txBody>
      </p:sp>
      <p:sp>
        <p:nvSpPr>
          <p:cNvPr id="3" name="Content Placeholder 2">
            <a:extLst>
              <a:ext uri="{FF2B5EF4-FFF2-40B4-BE49-F238E27FC236}">
                <a16:creationId xmlns:a16="http://schemas.microsoft.com/office/drawing/2014/main" id="{DD208847-EC25-0319-83F2-3AF14878A87D}"/>
              </a:ext>
            </a:extLst>
          </p:cNvPr>
          <p:cNvSpPr>
            <a:spLocks noGrp="1"/>
          </p:cNvSpPr>
          <p:nvPr>
            <p:ph idx="1"/>
          </p:nvPr>
        </p:nvSpPr>
        <p:spPr>
          <a:xfrm>
            <a:off x="457200" y="1066800"/>
            <a:ext cx="8305800" cy="5318760"/>
          </a:xfrm>
        </p:spPr>
        <p:txBody>
          <a:bodyPr>
            <a:normAutofit/>
          </a:bodyPr>
          <a:lstStyle/>
          <a:p>
            <a:pPr>
              <a:lnSpc>
                <a:spcPct val="100000"/>
              </a:lnSpc>
              <a:buFont typeface="Courier New" panose="02070309020205020404" pitchFamily="49" charset="0"/>
              <a:buChar char="o"/>
            </a:pPr>
            <a:r>
              <a:rPr lang="en-US" sz="2000" b="1" dirty="0">
                <a:solidFill>
                  <a:srgbClr val="FF0000"/>
                </a:solidFill>
                <a:latin typeface="Arial" panose="020B0604020202020204" pitchFamily="34" charset="0"/>
                <a:cs typeface="Arial" panose="020B0604020202020204" pitchFamily="34" charset="0"/>
              </a:rPr>
              <a:t>Fraud/Spam Detections:</a:t>
            </a:r>
            <a:r>
              <a:rPr lang="en-US" sz="2000" dirty="0">
                <a:latin typeface="Arial" panose="020B0604020202020204" pitchFamily="34" charset="0"/>
                <a:cs typeface="Arial" panose="020B0604020202020204" pitchFamily="34" charset="0"/>
              </a:rPr>
              <a:t> Identifying fraudulent transactions of a credit card or spam emails</a:t>
            </a:r>
          </a:p>
          <a:p>
            <a:pPr lvl="1">
              <a:lnSpc>
                <a:spcPct val="100000"/>
              </a:lnSpc>
            </a:pPr>
            <a:r>
              <a:rPr lang="en-US" sz="2000" dirty="0">
                <a:latin typeface="Arial" panose="020B0604020202020204" pitchFamily="34" charset="0"/>
                <a:cs typeface="Arial" panose="020B0604020202020204" pitchFamily="34" charset="0"/>
              </a:rPr>
              <a:t>You are given a user’s purchase history and a new transaction, identify whether the transaction is fraud or not;</a:t>
            </a:r>
          </a:p>
          <a:p>
            <a:pPr lvl="1">
              <a:lnSpc>
                <a:spcPct val="100000"/>
              </a:lnSpc>
            </a:pPr>
            <a:r>
              <a:rPr lang="en-US" sz="2000" dirty="0">
                <a:latin typeface="Arial" panose="020B0604020202020204" pitchFamily="34" charset="0"/>
                <a:cs typeface="Arial" panose="020B0604020202020204" pitchFamily="34" charset="0"/>
              </a:rPr>
              <a:t>Determine whether a given email is spam or not</a:t>
            </a:r>
          </a:p>
          <a:p>
            <a:pPr lvl="2">
              <a:lnSpc>
                <a:spcPct val="100000"/>
              </a:lnSpc>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sz="2000" b="1" dirty="0">
                <a:solidFill>
                  <a:srgbClr val="FF0000"/>
                </a:solidFill>
                <a:latin typeface="Arial" panose="020B0604020202020204" pitchFamily="34" charset="0"/>
                <a:cs typeface="Arial" panose="020B0604020202020204" pitchFamily="34" charset="0"/>
              </a:rPr>
              <a:t>Frequent Patterns: </a:t>
            </a:r>
            <a:r>
              <a:rPr lang="en-US" sz="2000" dirty="0">
                <a:latin typeface="Arial" panose="020B0604020202020204" pitchFamily="34" charset="0"/>
                <a:cs typeface="Arial" panose="020B0604020202020204" pitchFamily="34" charset="0"/>
              </a:rPr>
              <a:t>Extracting purchase patterns from existing records</a:t>
            </a:r>
          </a:p>
          <a:p>
            <a:pPr lvl="2">
              <a:lnSpc>
                <a:spcPct val="100000"/>
              </a:lnSpc>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sz="2000" b="1" dirty="0">
                <a:solidFill>
                  <a:srgbClr val="FF0000"/>
                </a:solidFill>
                <a:latin typeface="Arial" panose="020B0604020202020204" pitchFamily="34" charset="0"/>
                <a:cs typeface="Arial" panose="020B0604020202020204" pitchFamily="34" charset="0"/>
              </a:rPr>
              <a:t>Forecasting: </a:t>
            </a:r>
            <a:r>
              <a:rPr lang="en-US" sz="2000" dirty="0">
                <a:latin typeface="Arial" panose="020B0604020202020204" pitchFamily="34" charset="0"/>
                <a:cs typeface="Arial" panose="020B0604020202020204" pitchFamily="34" charset="0"/>
              </a:rPr>
              <a:t>Forecasting future sales and needs according to some given samples</a:t>
            </a:r>
          </a:p>
          <a:p>
            <a:pPr lvl="2">
              <a:lnSpc>
                <a:spcPct val="100000"/>
              </a:lnSpc>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a:p>
            <a:pPr>
              <a:lnSpc>
                <a:spcPct val="100000"/>
              </a:lnSpc>
              <a:buFont typeface="Courier New" panose="02070309020205020404" pitchFamily="49" charset="0"/>
              <a:buChar char="o"/>
            </a:pPr>
            <a:r>
              <a:rPr lang="en-US" sz="2000" b="1" dirty="0">
                <a:solidFill>
                  <a:srgbClr val="FF0000"/>
                </a:solidFill>
                <a:latin typeface="Arial" panose="020B0604020202020204" pitchFamily="34" charset="0"/>
                <a:cs typeface="Arial" panose="020B0604020202020204" pitchFamily="34" charset="0"/>
              </a:rPr>
              <a:t>Finding Like-Minded Individuals: </a:t>
            </a:r>
            <a:r>
              <a:rPr lang="en-US" sz="2000" dirty="0">
                <a:latin typeface="Arial" panose="020B0604020202020204" pitchFamily="34" charset="0"/>
                <a:cs typeface="Arial" panose="020B0604020202020204" pitchFamily="34" charset="0"/>
              </a:rPr>
              <a:t>Extracting groups of like-minded people in a given network</a:t>
            </a:r>
          </a:p>
        </p:txBody>
      </p:sp>
    </p:spTree>
    <p:extLst>
      <p:ext uri="{BB962C8B-B14F-4D97-AF65-F5344CB8AC3E}">
        <p14:creationId xmlns:p14="http://schemas.microsoft.com/office/powerpoint/2010/main" val="1438480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Unsupervised Learning</a:t>
            </a:r>
          </a:p>
        </p:txBody>
      </p:sp>
      <p:sp>
        <p:nvSpPr>
          <p:cNvPr id="9" name="Content Placeholder 2">
            <a:extLst>
              <a:ext uri="{FF2B5EF4-FFF2-40B4-BE49-F238E27FC236}">
                <a16:creationId xmlns:a16="http://schemas.microsoft.com/office/drawing/2014/main" id="{60494CF6-E006-D9FB-96E8-ADF8CC7FD772}"/>
              </a:ext>
            </a:extLst>
          </p:cNvPr>
          <p:cNvSpPr>
            <a:spLocks noGrp="1"/>
          </p:cNvSpPr>
          <p:nvPr>
            <p:ph idx="1"/>
          </p:nvPr>
        </p:nvSpPr>
        <p:spPr>
          <a:xfrm>
            <a:off x="457200" y="1066800"/>
            <a:ext cx="8382000" cy="5318760"/>
          </a:xfrm>
        </p:spPr>
        <p:txBody>
          <a:bodyPr>
            <a:normAutofit/>
          </a:bodyPr>
          <a:lstStyle/>
          <a:p>
            <a:pPr marL="0" indent="0">
              <a:lnSpc>
                <a:spcPct val="150000"/>
              </a:lnSpc>
              <a:buNone/>
            </a:pPr>
            <a:r>
              <a:rPr lang="en-US" sz="2400" b="1" dirty="0">
                <a:latin typeface="Arial" panose="020B0604020202020204" pitchFamily="34" charset="0"/>
                <a:cs typeface="Arial" panose="020B0604020202020204" pitchFamily="34" charset="0"/>
              </a:rPr>
              <a:t>Cohesiveness</a:t>
            </a:r>
          </a:p>
          <a:p>
            <a:pPr>
              <a:buFont typeface="Courier New" panose="02070309020205020404" pitchFamily="49" charset="0"/>
              <a:buChar char="o"/>
            </a:pPr>
            <a:r>
              <a:rPr lang="en-US" sz="2400" b="1" dirty="0">
                <a:solidFill>
                  <a:srgbClr val="FF0000"/>
                </a:solidFill>
                <a:latin typeface="Arial" panose="020B0604020202020204" pitchFamily="34" charset="0"/>
                <a:cs typeface="Arial" panose="020B0604020202020204" pitchFamily="34" charset="0"/>
              </a:rPr>
              <a:t>In statistics</a:t>
            </a:r>
            <a:r>
              <a:rPr lang="en-US"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having a small standard deviation, i.e., being close to the mean value</a:t>
            </a:r>
          </a:p>
          <a:p>
            <a:pPr>
              <a:buFont typeface="Courier New" panose="02070309020205020404" pitchFamily="49" charset="0"/>
              <a:buChar char="o"/>
            </a:pPr>
            <a:r>
              <a:rPr lang="en-US" sz="2400" b="1" dirty="0">
                <a:solidFill>
                  <a:srgbClr val="0070C0"/>
                </a:solidFill>
                <a:latin typeface="Arial" panose="020B0604020202020204" pitchFamily="34" charset="0"/>
                <a:cs typeface="Arial" panose="020B0604020202020204" pitchFamily="34" charset="0"/>
              </a:rPr>
              <a:t>In clustering</a:t>
            </a:r>
            <a:r>
              <a:rPr lang="en-US" sz="2400" dirty="0">
                <a:solidFill>
                  <a:srgbClr val="0070C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being close to the centroid of the cluster</a:t>
            </a:r>
          </a:p>
        </p:txBody>
      </p:sp>
      <p:pic>
        <p:nvPicPr>
          <p:cNvPr id="10" name="Picture 9">
            <a:extLst>
              <a:ext uri="{FF2B5EF4-FFF2-40B4-BE49-F238E27FC236}">
                <a16:creationId xmlns:a16="http://schemas.microsoft.com/office/drawing/2014/main" id="{FF737874-C440-671F-FC6D-07D55E464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8667" y="4013827"/>
            <a:ext cx="4803866" cy="1815473"/>
          </a:xfrm>
          <a:prstGeom prst="rect">
            <a:avLst/>
          </a:prstGeom>
        </p:spPr>
      </p:pic>
      <p:pic>
        <p:nvPicPr>
          <p:cNvPr id="11" name="Picture 10">
            <a:extLst>
              <a:ext uri="{FF2B5EF4-FFF2-40B4-BE49-F238E27FC236}">
                <a16:creationId xmlns:a16="http://schemas.microsoft.com/office/drawing/2014/main" id="{34BEE314-B1BA-C172-6B7F-9A02BAADCAE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12064" y="5943600"/>
            <a:ext cx="8327136" cy="272796"/>
          </a:xfrm>
          <a:prstGeom prst="rect">
            <a:avLst/>
          </a:prstGeom>
        </p:spPr>
      </p:pic>
      <p:pic>
        <p:nvPicPr>
          <p:cNvPr id="12" name="Picture 11">
            <a:extLst>
              <a:ext uri="{FF2B5EF4-FFF2-40B4-BE49-F238E27FC236}">
                <a16:creationId xmlns:a16="http://schemas.microsoft.com/office/drawing/2014/main" id="{5216BEDB-544C-B112-7888-98BD51EE607C}"/>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557272" y="3395433"/>
            <a:ext cx="4236720" cy="377952"/>
          </a:xfrm>
          <a:prstGeom prst="rect">
            <a:avLst/>
          </a:prstGeom>
        </p:spPr>
      </p:pic>
    </p:spTree>
    <p:extLst>
      <p:ext uri="{BB962C8B-B14F-4D97-AF65-F5344CB8AC3E}">
        <p14:creationId xmlns:p14="http://schemas.microsoft.com/office/powerpoint/2010/main" val="106686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Unsupervised Learning</a:t>
            </a:r>
          </a:p>
        </p:txBody>
      </p:sp>
      <p:pic>
        <p:nvPicPr>
          <p:cNvPr id="2" name="Picture 1">
            <a:extLst>
              <a:ext uri="{FF2B5EF4-FFF2-40B4-BE49-F238E27FC236}">
                <a16:creationId xmlns:a16="http://schemas.microsoft.com/office/drawing/2014/main" id="{4B596974-A7E5-FA31-643E-4FE4D13F8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399" y="4568047"/>
            <a:ext cx="4288058" cy="1620539"/>
          </a:xfrm>
          <a:prstGeom prst="rect">
            <a:avLst/>
          </a:prstGeom>
        </p:spPr>
      </p:pic>
      <p:sp>
        <p:nvSpPr>
          <p:cNvPr id="4" name="Content Placeholder 2">
            <a:extLst>
              <a:ext uri="{FF2B5EF4-FFF2-40B4-BE49-F238E27FC236}">
                <a16:creationId xmlns:a16="http://schemas.microsoft.com/office/drawing/2014/main" id="{DEE19ADD-609E-E805-5146-9F09FEA356D6}"/>
              </a:ext>
            </a:extLst>
          </p:cNvPr>
          <p:cNvSpPr>
            <a:spLocks noGrp="1"/>
          </p:cNvSpPr>
          <p:nvPr>
            <p:ph idx="1"/>
          </p:nvPr>
        </p:nvSpPr>
        <p:spPr>
          <a:xfrm>
            <a:off x="457200" y="1066800"/>
            <a:ext cx="8229600" cy="5318760"/>
          </a:xfrm>
        </p:spPr>
        <p:txBody>
          <a:bodyPr>
            <a:normAutofit/>
          </a:bodyPr>
          <a:lstStyle/>
          <a:p>
            <a:pPr marL="0" indent="0">
              <a:lnSpc>
                <a:spcPct val="150000"/>
              </a:lnSpc>
              <a:buNone/>
            </a:pPr>
            <a:r>
              <a:rPr lang="en-US" sz="2400" b="1" dirty="0">
                <a:latin typeface="Arial" panose="020B0604020202020204" pitchFamily="34" charset="0"/>
                <a:cs typeface="Arial" panose="020B0604020202020204" pitchFamily="34" charset="0"/>
              </a:rPr>
              <a:t>Separateness</a:t>
            </a:r>
          </a:p>
          <a:p>
            <a:pPr>
              <a:buFont typeface="Courier New" panose="02070309020205020404" pitchFamily="49" charset="0"/>
              <a:buChar char="o"/>
            </a:pPr>
            <a:r>
              <a:rPr lang="en-US" sz="2400" b="1" dirty="0">
                <a:solidFill>
                  <a:srgbClr val="FF0000"/>
                </a:solidFill>
                <a:latin typeface="Arial" panose="020B0604020202020204" pitchFamily="34" charset="0"/>
                <a:cs typeface="Arial" panose="020B0604020202020204" pitchFamily="34" charset="0"/>
              </a:rPr>
              <a:t>In statistics:</a:t>
            </a:r>
            <a:r>
              <a:rPr lang="en-US"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separateness can be measured by standard deviation</a:t>
            </a:r>
          </a:p>
          <a:p>
            <a:pPr lvl="1"/>
            <a:r>
              <a:rPr lang="en-US" dirty="0">
                <a:latin typeface="Arial" panose="020B0604020202020204" pitchFamily="34" charset="0"/>
                <a:cs typeface="Arial" panose="020B0604020202020204" pitchFamily="34" charset="0"/>
              </a:rPr>
              <a:t>Standard deviation is maximized when instances are far from the mean</a:t>
            </a:r>
          </a:p>
          <a:p>
            <a:pPr>
              <a:buFont typeface="Courier New" panose="02070309020205020404" pitchFamily="49" charset="0"/>
              <a:buChar char="o"/>
            </a:pPr>
            <a:r>
              <a:rPr lang="en-US" sz="2400" b="1" dirty="0">
                <a:solidFill>
                  <a:srgbClr val="0070C0"/>
                </a:solidFill>
                <a:latin typeface="Arial" panose="020B0604020202020204" pitchFamily="34" charset="0"/>
                <a:cs typeface="Arial" panose="020B0604020202020204" pitchFamily="34" charset="0"/>
              </a:rPr>
              <a:t>In clustering:</a:t>
            </a:r>
            <a:r>
              <a:rPr lang="en-US" sz="2400" dirty="0">
                <a:solidFill>
                  <a:srgbClr val="0070C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cluster centroids being far from the mean of the entire dataset</a:t>
            </a:r>
          </a:p>
        </p:txBody>
      </p:sp>
      <p:pic>
        <p:nvPicPr>
          <p:cNvPr id="5" name="Picture 4">
            <a:extLst>
              <a:ext uri="{FF2B5EF4-FFF2-40B4-BE49-F238E27FC236}">
                <a16:creationId xmlns:a16="http://schemas.microsoft.com/office/drawing/2014/main" id="{9D5B3A54-B55E-8E14-DCA0-754B6017335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992763" y="4092355"/>
            <a:ext cx="3425524" cy="327619"/>
          </a:xfrm>
          <a:prstGeom prst="rect">
            <a:avLst/>
          </a:prstGeom>
        </p:spPr>
      </p:pic>
      <p:pic>
        <p:nvPicPr>
          <p:cNvPr id="6" name="Picture 5">
            <a:extLst>
              <a:ext uri="{FF2B5EF4-FFF2-40B4-BE49-F238E27FC236}">
                <a16:creationId xmlns:a16="http://schemas.microsoft.com/office/drawing/2014/main" id="{FD979D66-E27C-55EC-F1CF-ACFB21AD22FA}"/>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913476" y="6084255"/>
            <a:ext cx="5337905" cy="272762"/>
          </a:xfrm>
          <a:prstGeom prst="rect">
            <a:avLst/>
          </a:prstGeom>
        </p:spPr>
      </p:pic>
    </p:spTree>
    <p:extLst>
      <p:ext uri="{BB962C8B-B14F-4D97-AF65-F5344CB8AC3E}">
        <p14:creationId xmlns:p14="http://schemas.microsoft.com/office/powerpoint/2010/main" val="2764774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Evaluating Unsupervised Learning</a:t>
            </a:r>
          </a:p>
        </p:txBody>
      </p:sp>
      <p:sp>
        <p:nvSpPr>
          <p:cNvPr id="2" name="Content Placeholder 2">
            <a:extLst>
              <a:ext uri="{FF2B5EF4-FFF2-40B4-BE49-F238E27FC236}">
                <a16:creationId xmlns:a16="http://schemas.microsoft.com/office/drawing/2014/main" id="{72E16AE2-7D47-4904-C1A1-A9FE8BBF95BA}"/>
              </a:ext>
            </a:extLst>
          </p:cNvPr>
          <p:cNvSpPr>
            <a:spLocks noGrp="1"/>
          </p:cNvSpPr>
          <p:nvPr>
            <p:ph idx="1"/>
          </p:nvPr>
        </p:nvSpPr>
        <p:spPr>
          <a:xfrm>
            <a:off x="457200" y="1066800"/>
            <a:ext cx="8686800" cy="5318760"/>
          </a:xfrm>
        </p:spPr>
        <p:txBody>
          <a:bodyPr>
            <a:noAutofit/>
          </a:bodyPr>
          <a:lstStyle/>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In a well-clustered dataset, </a:t>
            </a:r>
          </a:p>
          <a:p>
            <a:pPr lvl="1"/>
            <a:r>
              <a:rPr lang="en-US" dirty="0">
                <a:latin typeface="Arial" panose="020B0604020202020204" pitchFamily="34" charset="0"/>
                <a:cs typeface="Arial" panose="020B0604020202020204" pitchFamily="34" charset="0"/>
              </a:rPr>
              <a:t>the average distance between instances in the same cluster is </a:t>
            </a:r>
            <a:r>
              <a:rPr lang="en-US" dirty="0">
                <a:solidFill>
                  <a:srgbClr val="1923F3"/>
                </a:solidFill>
                <a:latin typeface="Arial" panose="020B0604020202020204" pitchFamily="34" charset="0"/>
                <a:cs typeface="Arial" panose="020B0604020202020204" pitchFamily="34" charset="0"/>
              </a:rPr>
              <a:t>small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cohesiveness</a:t>
            </a:r>
            <a:r>
              <a:rPr lang="en-US" dirty="0">
                <a:latin typeface="Arial" panose="020B0604020202020204" pitchFamily="34" charset="0"/>
                <a:cs typeface="Arial" panose="020B0604020202020204" pitchFamily="34" charset="0"/>
              </a:rPr>
              <a:t>) and </a:t>
            </a:r>
          </a:p>
          <a:p>
            <a:pPr lvl="1"/>
            <a:r>
              <a:rPr lang="en-US" dirty="0">
                <a:latin typeface="Arial" panose="020B0604020202020204" pitchFamily="34" charset="0"/>
                <a:cs typeface="Arial" panose="020B0604020202020204" pitchFamily="34" charset="0"/>
              </a:rPr>
              <a:t>the average distance between instances in different clusters is </a:t>
            </a:r>
            <a:r>
              <a:rPr lang="en-US" dirty="0">
                <a:solidFill>
                  <a:srgbClr val="E20000"/>
                </a:solidFill>
                <a:latin typeface="Arial" panose="020B0604020202020204" pitchFamily="34" charset="0"/>
                <a:cs typeface="Arial" panose="020B0604020202020204" pitchFamily="34" charset="0"/>
              </a:rPr>
              <a:t>large</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separateness</a:t>
            </a:r>
            <a:r>
              <a:rPr lang="en-US" dirty="0">
                <a:latin typeface="Arial" panose="020B0604020202020204" pitchFamily="34" charset="0"/>
                <a:cs typeface="Arial" panose="020B0604020202020204" pitchFamily="34" charset="0"/>
              </a:rPr>
              <a:t>).</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Silhouette index</a:t>
            </a: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We are interested in clusters that are both </a:t>
            </a:r>
            <a:r>
              <a:rPr lang="en-US" sz="2400" b="1" dirty="0">
                <a:latin typeface="Arial" panose="020B0604020202020204" pitchFamily="34" charset="0"/>
                <a:cs typeface="Arial" panose="020B0604020202020204" pitchFamily="34" charset="0"/>
              </a:rPr>
              <a:t>cohesive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separate </a:t>
            </a:r>
          </a:p>
          <a:p>
            <a:pPr lvl="3"/>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It compares </a:t>
            </a:r>
          </a:p>
          <a:p>
            <a:pPr lvl="1"/>
            <a:r>
              <a:rPr lang="en-US" sz="2000" i="1" dirty="0">
                <a:latin typeface="Arial" panose="020B0604020202020204" pitchFamily="34" charset="0"/>
                <a:cs typeface="Arial" panose="020B0604020202020204" pitchFamily="34" charset="0"/>
              </a:rPr>
              <a:t>the average distance value between instances in the </a:t>
            </a:r>
            <a:r>
              <a:rPr lang="en-US" sz="2000" b="1" i="1" dirty="0">
                <a:latin typeface="Arial" panose="020B0604020202020204" pitchFamily="34" charset="0"/>
                <a:cs typeface="Arial" panose="020B0604020202020204" pitchFamily="34" charset="0"/>
              </a:rPr>
              <a:t>same</a:t>
            </a:r>
            <a:r>
              <a:rPr lang="en-US" sz="2000" i="1" dirty="0">
                <a:latin typeface="Arial" panose="020B0604020202020204" pitchFamily="34" charset="0"/>
                <a:cs typeface="Arial" panose="020B0604020202020204" pitchFamily="34" charset="0"/>
              </a:rPr>
              <a:t> cluster</a:t>
            </a:r>
            <a:r>
              <a:rPr lang="en-US" sz="2000" dirty="0">
                <a:latin typeface="Arial" panose="020B0604020202020204" pitchFamily="34" charset="0"/>
                <a:cs typeface="Arial" panose="020B0604020202020204" pitchFamily="34" charset="0"/>
              </a:rPr>
              <a:t> </a:t>
            </a:r>
          </a:p>
          <a:p>
            <a:pPr marL="457200" lvl="1" indent="0">
              <a:buNone/>
            </a:pPr>
            <a:r>
              <a:rPr lang="en-US" dirty="0">
                <a:latin typeface="Arial" panose="020B0604020202020204" pitchFamily="34" charset="0"/>
                <a:cs typeface="Arial" panose="020B0604020202020204" pitchFamily="34" charset="0"/>
              </a:rPr>
              <a:t>To</a:t>
            </a:r>
          </a:p>
          <a:p>
            <a:pPr lvl="1"/>
            <a:r>
              <a:rPr lang="en-US" sz="2000" i="1" dirty="0">
                <a:latin typeface="Arial" panose="020B0604020202020204" pitchFamily="34" charset="0"/>
                <a:cs typeface="Arial" panose="020B0604020202020204" pitchFamily="34" charset="0"/>
              </a:rPr>
              <a:t>the average distance value between instances in </a:t>
            </a:r>
            <a:r>
              <a:rPr lang="en-US" sz="2000" b="1" i="1" dirty="0">
                <a:latin typeface="Arial" panose="020B0604020202020204" pitchFamily="34" charset="0"/>
                <a:cs typeface="Arial" panose="020B0604020202020204" pitchFamily="34" charset="0"/>
              </a:rPr>
              <a:t>different</a:t>
            </a:r>
            <a:r>
              <a:rPr lang="en-US" sz="2000" i="1" dirty="0">
                <a:latin typeface="Arial" panose="020B0604020202020204" pitchFamily="34" charset="0"/>
                <a:cs typeface="Arial" panose="020B0604020202020204" pitchFamily="34" charset="0"/>
              </a:rPr>
              <a:t> clusters</a:t>
            </a:r>
          </a:p>
          <a:p>
            <a:pPr lvl="3"/>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checkerboard(across)">
                                      <p:cBhvr>
                                        <p:cTn id="7" dur="500"/>
                                        <p:tgtEl>
                                          <p:spTgt spid="2">
                                            <p:txEl>
                                              <p:pRg st="4" end="4"/>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checkerboard(across)">
                                      <p:cBhvr>
                                        <p:cTn id="10" dur="500"/>
                                        <p:tgtEl>
                                          <p:spTgt spid="2">
                                            <p:txEl>
                                              <p:pRg st="5" end="5"/>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checkerboard(across)">
                                      <p:cBhvr>
                                        <p:cTn id="13" dur="500"/>
                                        <p:tgtEl>
                                          <p:spTgt spid="2">
                                            <p:txEl>
                                              <p:pRg st="7" end="7"/>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checkerboard(across)">
                                      <p:cBhvr>
                                        <p:cTn id="16" dur="500"/>
                                        <p:tgtEl>
                                          <p:spTgt spid="2">
                                            <p:txEl>
                                              <p:pRg st="8" end="8"/>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Effect transition="in" filter="checkerboard(across)">
                                      <p:cBhvr>
                                        <p:cTn id="19" dur="500"/>
                                        <p:tgtEl>
                                          <p:spTgt spid="2">
                                            <p:txEl>
                                              <p:pRg st="9" end="9"/>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2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Some Terminologies</a:t>
            </a:r>
          </a:p>
        </p:txBody>
      </p:sp>
      <p:sp>
        <p:nvSpPr>
          <p:cNvPr id="4" name="Content Placeholder 2">
            <a:extLst>
              <a:ext uri="{FF2B5EF4-FFF2-40B4-BE49-F238E27FC236}">
                <a16:creationId xmlns:a16="http://schemas.microsoft.com/office/drawing/2014/main" id="{51142400-AB89-00ED-383C-5297F0EF24F6}"/>
              </a:ext>
            </a:extLst>
          </p:cNvPr>
          <p:cNvSpPr>
            <a:spLocks noGrp="1"/>
          </p:cNvSpPr>
          <p:nvPr>
            <p:ph idx="1"/>
          </p:nvPr>
        </p:nvSpPr>
        <p:spPr>
          <a:xfrm>
            <a:off x="452436" y="1303508"/>
            <a:ext cx="8691564" cy="5138855"/>
          </a:xfrm>
        </p:spPr>
        <p:txBody>
          <a:bodyPr>
            <a:normAutofit/>
          </a:bodyPr>
          <a:lstStyle/>
          <a:p>
            <a:pPr>
              <a:buFont typeface="Courier New" panose="02070309020205020404" pitchFamily="49" charset="0"/>
              <a:buChar char="o"/>
            </a:pPr>
            <a:r>
              <a:rPr lang="en-US" sz="2200" b="1" dirty="0">
                <a:latin typeface="Arial" panose="020B0604020202020204" pitchFamily="34" charset="0"/>
                <a:cs typeface="Arial" panose="020B0604020202020204" pitchFamily="34" charset="0"/>
              </a:rPr>
              <a:t>Underfitting</a:t>
            </a:r>
            <a:r>
              <a:rPr lang="en-US" sz="2200" dirty="0">
                <a:latin typeface="Arial" panose="020B0604020202020204" pitchFamily="34" charset="0"/>
                <a:cs typeface="Arial" panose="020B0604020202020204" pitchFamily="34" charset="0"/>
              </a:rPr>
              <a:t> occurs when model is not able to obtain a sufficiently low error value on the training set</a:t>
            </a:r>
          </a:p>
          <a:p>
            <a:pPr>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200" b="1" dirty="0">
                <a:latin typeface="Arial" panose="020B0604020202020204" pitchFamily="34" charset="0"/>
                <a:cs typeface="Arial" panose="020B0604020202020204" pitchFamily="34" charset="0"/>
              </a:rPr>
              <a:t>Overfitting</a:t>
            </a:r>
            <a:r>
              <a:rPr lang="en-US" sz="2200" dirty="0">
                <a:latin typeface="Arial" panose="020B0604020202020204" pitchFamily="34" charset="0"/>
                <a:cs typeface="Arial" panose="020B0604020202020204" pitchFamily="34" charset="0"/>
              </a:rPr>
              <a:t> occurs when the gap between the training error and the test error is too large</a:t>
            </a:r>
          </a:p>
        </p:txBody>
      </p:sp>
      <p:pic>
        <p:nvPicPr>
          <p:cNvPr id="7" name="Picture 6" descr="Chart, scatter chart&#10;&#10;Description automatically generated">
            <a:extLst>
              <a:ext uri="{FF2B5EF4-FFF2-40B4-BE49-F238E27FC236}">
                <a16:creationId xmlns:a16="http://schemas.microsoft.com/office/drawing/2014/main" id="{83C49DDB-F05B-FAE0-4D7A-3341A88FE27F}"/>
              </a:ext>
            </a:extLst>
          </p:cNvPr>
          <p:cNvPicPr>
            <a:picLocks noChangeAspect="1"/>
          </p:cNvPicPr>
          <p:nvPr/>
        </p:nvPicPr>
        <p:blipFill>
          <a:blip r:embed="rId3"/>
          <a:stretch>
            <a:fillRect/>
          </a:stretch>
        </p:blipFill>
        <p:spPr>
          <a:xfrm>
            <a:off x="1524000" y="4113069"/>
            <a:ext cx="6096000" cy="2095500"/>
          </a:xfrm>
          <a:prstGeom prst="rect">
            <a:avLst/>
          </a:prstGeom>
        </p:spPr>
      </p:pic>
    </p:spTree>
    <p:extLst>
      <p:ext uri="{BB962C8B-B14F-4D97-AF65-F5344CB8AC3E}">
        <p14:creationId xmlns:p14="http://schemas.microsoft.com/office/powerpoint/2010/main" val="20475471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Some Terminologies</a:t>
            </a:r>
          </a:p>
        </p:txBody>
      </p:sp>
      <p:sp>
        <p:nvSpPr>
          <p:cNvPr id="4" name="Content Placeholder 2">
            <a:extLst>
              <a:ext uri="{FF2B5EF4-FFF2-40B4-BE49-F238E27FC236}">
                <a16:creationId xmlns:a16="http://schemas.microsoft.com/office/drawing/2014/main" id="{51142400-AB89-00ED-383C-5297F0EF24F6}"/>
              </a:ext>
            </a:extLst>
          </p:cNvPr>
          <p:cNvSpPr>
            <a:spLocks noGrp="1"/>
          </p:cNvSpPr>
          <p:nvPr>
            <p:ph idx="1"/>
          </p:nvPr>
        </p:nvSpPr>
        <p:spPr>
          <a:xfrm>
            <a:off x="452436" y="1303508"/>
            <a:ext cx="8691564" cy="5138855"/>
          </a:xfrm>
        </p:spPr>
        <p:txBody>
          <a:bodyPr>
            <a:normAutofit/>
          </a:bodyPr>
          <a:lstStyle/>
          <a:p>
            <a:pPr>
              <a:buFont typeface="Courier New" panose="02070309020205020404" pitchFamily="49" charset="0"/>
              <a:buChar char="o"/>
            </a:pPr>
            <a:r>
              <a:rPr lang="en-US" sz="2200" b="1" dirty="0">
                <a:latin typeface="Arial" panose="020B0604020202020204" pitchFamily="34" charset="0"/>
                <a:cs typeface="Arial" panose="020B0604020202020204" pitchFamily="34" charset="0"/>
              </a:rPr>
              <a:t>Bias: </a:t>
            </a:r>
            <a:r>
              <a:rPr lang="en-US" sz="2200" dirty="0">
                <a:latin typeface="Arial" panose="020B0604020202020204" pitchFamily="34" charset="0"/>
                <a:cs typeface="Arial" panose="020B0604020202020204" pitchFamily="34" charset="0"/>
              </a:rPr>
              <a:t>measures the expected deviation from the true value of the function or parameter</a:t>
            </a:r>
          </a:p>
          <a:p>
            <a:pPr>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200" b="1" dirty="0">
                <a:latin typeface="Arial" panose="020B0604020202020204" pitchFamily="34" charset="0"/>
                <a:cs typeface="Arial" panose="020B0604020202020204" pitchFamily="34" charset="0"/>
              </a:rPr>
              <a:t>Variance: </a:t>
            </a:r>
            <a:r>
              <a:rPr lang="en-US" sz="2200" dirty="0">
                <a:latin typeface="Arial" panose="020B0604020202020204" pitchFamily="34" charset="0"/>
                <a:cs typeface="Arial" panose="020B0604020202020204" pitchFamily="34" charset="0"/>
              </a:rPr>
              <a:t>measure of the deviation from the expected estimator value</a:t>
            </a:r>
          </a:p>
        </p:txBody>
      </p:sp>
      <p:pic>
        <p:nvPicPr>
          <p:cNvPr id="5" name="Picture 4" descr="A picture containing text, electronics, vector graphics&#10;&#10;Description automatically generated">
            <a:extLst>
              <a:ext uri="{FF2B5EF4-FFF2-40B4-BE49-F238E27FC236}">
                <a16:creationId xmlns:a16="http://schemas.microsoft.com/office/drawing/2014/main" id="{3CFF79E4-86F2-F527-B2D2-726222B50019}"/>
              </a:ext>
            </a:extLst>
          </p:cNvPr>
          <p:cNvPicPr>
            <a:picLocks noChangeAspect="1"/>
          </p:cNvPicPr>
          <p:nvPr/>
        </p:nvPicPr>
        <p:blipFill>
          <a:blip r:embed="rId3"/>
          <a:stretch>
            <a:fillRect/>
          </a:stretch>
        </p:blipFill>
        <p:spPr>
          <a:xfrm>
            <a:off x="3255819" y="3269393"/>
            <a:ext cx="5888181" cy="3588607"/>
          </a:xfrm>
          <a:prstGeom prst="rect">
            <a:avLst/>
          </a:prstGeom>
        </p:spPr>
      </p:pic>
    </p:spTree>
    <p:extLst>
      <p:ext uri="{BB962C8B-B14F-4D97-AF65-F5344CB8AC3E}">
        <p14:creationId xmlns:p14="http://schemas.microsoft.com/office/powerpoint/2010/main" val="16444294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903"/>
            <a:ext cx="9144000" cy="838200"/>
          </a:xfrm>
        </p:spPr>
        <p:txBody>
          <a:bodyPr/>
          <a:lstStyle/>
          <a:p>
            <a:r>
              <a:rPr lang="en-US" dirty="0">
                <a:latin typeface="Arial" panose="020B0604020202020204" pitchFamily="34" charset="0"/>
                <a:cs typeface="Arial" panose="020B0604020202020204" pitchFamily="34" charset="0"/>
              </a:rPr>
              <a:t>Graph mining</a:t>
            </a:r>
          </a:p>
        </p:txBody>
      </p:sp>
    </p:spTree>
    <p:extLst>
      <p:ext uri="{BB962C8B-B14F-4D97-AF65-F5344CB8AC3E}">
        <p14:creationId xmlns:p14="http://schemas.microsoft.com/office/powerpoint/2010/main" val="25348665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Subgraphs</a:t>
            </a:r>
          </a:p>
        </p:txBody>
      </p:sp>
      <p:sp>
        <p:nvSpPr>
          <p:cNvPr id="9" name="Content Placeholder 2">
            <a:extLst>
              <a:ext uri="{FF2B5EF4-FFF2-40B4-BE49-F238E27FC236}">
                <a16:creationId xmlns:a16="http://schemas.microsoft.com/office/drawing/2014/main" id="{C53D47D4-760B-3CFA-C04F-936CC0E17D3A}"/>
              </a:ext>
            </a:extLst>
          </p:cNvPr>
          <p:cNvSpPr>
            <a:spLocks noGrp="1"/>
          </p:cNvSpPr>
          <p:nvPr>
            <p:ph idx="1"/>
          </p:nvPr>
        </p:nvSpPr>
        <p:spPr>
          <a:xfrm>
            <a:off x="533400" y="1066800"/>
            <a:ext cx="8458200" cy="5181600"/>
          </a:xfrm>
        </p:spPr>
        <p:txBody>
          <a:bodyPr>
            <a:noAutofit/>
          </a:bodyPr>
          <a:lstStyle/>
          <a:p>
            <a:pPr marL="0" indent="0" eaLnBrk="1" hangingPunct="1">
              <a:spcBef>
                <a:spcPts val="1200"/>
              </a:spcBef>
              <a:buNone/>
              <a:defRPr/>
            </a:pPr>
            <a:r>
              <a:rPr lang="en-US" sz="2400" b="1" dirty="0">
                <a:latin typeface="Arial" panose="020B0604020202020204" pitchFamily="34" charset="0"/>
                <a:cs typeface="Arial" panose="020B0604020202020204" pitchFamily="34" charset="0"/>
              </a:rPr>
              <a:t>Frequent Subgraphs</a:t>
            </a:r>
            <a:endParaRPr lang="en-US" altLang="zh-CN" sz="2400" b="1"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endParaRPr lang="en-US" altLang="zh-CN" sz="2400"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r>
              <a:rPr lang="en-US" altLang="zh-CN" sz="2400" dirty="0">
                <a:latin typeface="Arial" panose="020B0604020202020204" pitchFamily="34" charset="0"/>
                <a:ea typeface="SimSun" pitchFamily="2" charset="-122"/>
                <a:cs typeface="Arial" panose="020B0604020202020204" pitchFamily="34" charset="0"/>
              </a:rPr>
              <a:t>Given a graph dataset </a:t>
            </a:r>
            <a:r>
              <a:rPr lang="en-US" altLang="zh-CN" sz="2400" dirty="0">
                <a:solidFill>
                  <a:srgbClr val="FF0000"/>
                </a:solidFill>
                <a:latin typeface="Arial" panose="020B0604020202020204" pitchFamily="34" charset="0"/>
                <a:ea typeface="SimSun" pitchFamily="2" charset="-122"/>
                <a:cs typeface="Arial" panose="020B0604020202020204" pitchFamily="34" charset="0"/>
              </a:rPr>
              <a:t>D</a:t>
            </a:r>
            <a:r>
              <a:rPr lang="en-US" altLang="zh-CN" sz="2400" dirty="0">
                <a:latin typeface="Arial" panose="020B0604020202020204" pitchFamily="34" charset="0"/>
                <a:ea typeface="SimSun" pitchFamily="2" charset="-122"/>
                <a:cs typeface="Arial" panose="020B0604020202020204" pitchFamily="34" charset="0"/>
              </a:rPr>
              <a:t>, find subgraph </a:t>
            </a:r>
            <a:r>
              <a:rPr lang="en-US" altLang="zh-CN" sz="2400" dirty="0">
                <a:solidFill>
                  <a:srgbClr val="FF0000"/>
                </a:solidFill>
                <a:latin typeface="Arial" panose="020B0604020202020204" pitchFamily="34" charset="0"/>
                <a:ea typeface="SimSun" pitchFamily="2" charset="-122"/>
                <a:cs typeface="Arial" panose="020B0604020202020204" pitchFamily="34" charset="0"/>
              </a:rPr>
              <a:t>g</a:t>
            </a:r>
            <a:r>
              <a:rPr lang="en-US" altLang="zh-CN" sz="2400" dirty="0">
                <a:latin typeface="Arial" panose="020B0604020202020204" pitchFamily="34" charset="0"/>
                <a:ea typeface="SimSun" pitchFamily="2" charset="-122"/>
                <a:cs typeface="Arial" panose="020B0604020202020204" pitchFamily="34" charset="0"/>
              </a:rPr>
              <a:t> such that</a:t>
            </a:r>
          </a:p>
          <a:p>
            <a:pPr marL="0" indent="0" eaLnBrk="1" hangingPunct="1">
              <a:spcBef>
                <a:spcPts val="1200"/>
              </a:spcBef>
              <a:buNone/>
              <a:defRPr/>
            </a:pPr>
            <a:r>
              <a:rPr lang="en-US" altLang="zh-CN" sz="2400" dirty="0">
                <a:latin typeface="Arial" panose="020B0604020202020204" pitchFamily="34" charset="0"/>
                <a:ea typeface="SimSun" pitchFamily="2" charset="-122"/>
                <a:cs typeface="Arial" panose="020B0604020202020204" pitchFamily="34" charset="0"/>
              </a:rPr>
              <a:t>		</a:t>
            </a:r>
            <a:r>
              <a:rPr lang="en-US" altLang="zh-CN" sz="2400" dirty="0" err="1">
                <a:latin typeface="Arial" panose="020B0604020202020204" pitchFamily="34" charset="0"/>
                <a:ea typeface="SimSun" pitchFamily="2" charset="-122"/>
                <a:cs typeface="Arial" panose="020B0604020202020204" pitchFamily="34" charset="0"/>
              </a:rPr>
              <a:t>freq</a:t>
            </a:r>
            <a:r>
              <a:rPr lang="en-US" altLang="zh-CN" sz="2400" dirty="0">
                <a:latin typeface="Arial" panose="020B0604020202020204" pitchFamily="34" charset="0"/>
                <a:ea typeface="SimSun" pitchFamily="2" charset="-122"/>
                <a:cs typeface="Arial" panose="020B0604020202020204" pitchFamily="34" charset="0"/>
              </a:rPr>
              <a:t>(g) &gt;= threshold</a:t>
            </a:r>
          </a:p>
          <a:p>
            <a:pPr marL="0" indent="0" eaLnBrk="1" hangingPunct="1">
              <a:spcBef>
                <a:spcPts val="1200"/>
              </a:spcBef>
              <a:buNone/>
              <a:defRPr/>
            </a:pPr>
            <a:r>
              <a:rPr lang="en-US" altLang="zh-CN" sz="2400" dirty="0">
                <a:latin typeface="Arial" panose="020B0604020202020204" pitchFamily="34" charset="0"/>
                <a:ea typeface="SimSun" pitchFamily="2" charset="-122"/>
                <a:cs typeface="Arial" panose="020B0604020202020204" pitchFamily="34" charset="0"/>
              </a:rPr>
              <a:t>Where </a:t>
            </a:r>
            <a:r>
              <a:rPr lang="en-US" altLang="zh-CN" sz="2400" dirty="0" err="1">
                <a:solidFill>
                  <a:srgbClr val="FF0000"/>
                </a:solidFill>
                <a:latin typeface="Arial" panose="020B0604020202020204" pitchFamily="34" charset="0"/>
                <a:ea typeface="SimSun" pitchFamily="2" charset="-122"/>
                <a:cs typeface="Arial" panose="020B0604020202020204" pitchFamily="34" charset="0"/>
              </a:rPr>
              <a:t>freq</a:t>
            </a:r>
            <a:r>
              <a:rPr lang="en-US" altLang="zh-CN" sz="2400" dirty="0">
                <a:solidFill>
                  <a:srgbClr val="FF0000"/>
                </a:solidFill>
                <a:latin typeface="Arial" panose="020B0604020202020204" pitchFamily="34" charset="0"/>
                <a:ea typeface="SimSun" pitchFamily="2" charset="-122"/>
                <a:cs typeface="Arial" panose="020B0604020202020204" pitchFamily="34" charset="0"/>
              </a:rPr>
              <a:t>(g) </a:t>
            </a:r>
            <a:r>
              <a:rPr lang="en-US" altLang="zh-CN" sz="2400" dirty="0">
                <a:latin typeface="Arial" panose="020B0604020202020204" pitchFamily="34" charset="0"/>
                <a:ea typeface="SimSun" pitchFamily="2" charset="-122"/>
                <a:cs typeface="Arial" panose="020B0604020202020204" pitchFamily="34" charset="0"/>
              </a:rPr>
              <a:t>is the percentage of graphs in</a:t>
            </a:r>
            <a:r>
              <a:rPr lang="en-US" altLang="zh-CN" sz="2400" dirty="0">
                <a:solidFill>
                  <a:srgbClr val="FF0000"/>
                </a:solidFill>
                <a:latin typeface="Arial" panose="020B0604020202020204" pitchFamily="34" charset="0"/>
                <a:ea typeface="SimSun" pitchFamily="2" charset="-122"/>
                <a:cs typeface="Arial" panose="020B0604020202020204" pitchFamily="34" charset="0"/>
              </a:rPr>
              <a:t> D </a:t>
            </a:r>
            <a:r>
              <a:rPr lang="en-US" altLang="zh-CN" sz="2400" dirty="0">
                <a:latin typeface="Arial" panose="020B0604020202020204" pitchFamily="34" charset="0"/>
                <a:ea typeface="SimSun" pitchFamily="2" charset="-122"/>
                <a:cs typeface="Arial" panose="020B0604020202020204" pitchFamily="34" charset="0"/>
              </a:rPr>
              <a:t>that contain </a:t>
            </a:r>
            <a:r>
              <a:rPr lang="en-US" altLang="zh-CN" sz="2400" dirty="0">
                <a:solidFill>
                  <a:srgbClr val="FF0000"/>
                </a:solidFill>
                <a:latin typeface="Arial" panose="020B0604020202020204" pitchFamily="34" charset="0"/>
                <a:ea typeface="SimSun" pitchFamily="2" charset="-122"/>
                <a:cs typeface="Arial" panose="020B0604020202020204" pitchFamily="34" charset="0"/>
              </a:rPr>
              <a:t>g</a:t>
            </a:r>
            <a:r>
              <a:rPr lang="en-US" altLang="zh-CN" sz="2400" dirty="0">
                <a:latin typeface="Arial" panose="020B0604020202020204" pitchFamily="34" charset="0"/>
                <a:ea typeface="SimSun" pitchFamily="2" charset="-122"/>
                <a:cs typeface="Arial" panose="020B0604020202020204" pitchFamily="34" charset="0"/>
              </a:rPr>
              <a:t>.</a:t>
            </a:r>
          </a:p>
          <a:p>
            <a:pPr marL="0" indent="0" eaLnBrk="1" hangingPunct="1">
              <a:spcBef>
                <a:spcPts val="1200"/>
              </a:spcBef>
              <a:buNone/>
              <a:defRPr/>
            </a:pPr>
            <a:endParaRPr lang="en-US" altLang="zh-CN" sz="24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r>
              <a:rPr lang="en-US" altLang="zh-CN" sz="2400" dirty="0">
                <a:latin typeface="Arial" panose="020B0604020202020204" pitchFamily="34" charset="0"/>
                <a:ea typeface="SimSun" pitchFamily="2" charset="-122"/>
                <a:cs typeface="Arial" panose="020B0604020202020204" pitchFamily="34" charset="0"/>
              </a:rPr>
              <a:t>Applications of graph pattern mining</a:t>
            </a:r>
          </a:p>
          <a:p>
            <a:pPr lvl="1">
              <a:spcBef>
                <a:spcPts val="1200"/>
              </a:spcBef>
              <a:defRPr/>
            </a:pPr>
            <a:r>
              <a:rPr lang="en-US" altLang="zh-CN" dirty="0">
                <a:latin typeface="Arial" panose="020B0604020202020204" pitchFamily="34" charset="0"/>
                <a:ea typeface="SimSun" pitchFamily="2" charset="-122"/>
                <a:cs typeface="Arial" panose="020B0604020202020204" pitchFamily="34" charset="0"/>
              </a:rPr>
              <a:t>Mining biochemical structures</a:t>
            </a:r>
          </a:p>
          <a:p>
            <a:pPr lvl="1">
              <a:spcBef>
                <a:spcPts val="1200"/>
              </a:spcBef>
              <a:defRPr/>
            </a:pPr>
            <a:r>
              <a:rPr lang="en-US" altLang="zh-CN" dirty="0">
                <a:latin typeface="Arial" panose="020B0604020202020204" pitchFamily="34" charset="0"/>
                <a:ea typeface="SimSun" pitchFamily="2" charset="-122"/>
                <a:cs typeface="Arial" panose="020B0604020202020204" pitchFamily="34" charset="0"/>
              </a:rPr>
              <a:t>What products were often purchased together?</a:t>
            </a:r>
          </a:p>
          <a:p>
            <a:pPr lvl="1">
              <a:spcBef>
                <a:spcPts val="1200"/>
              </a:spcBef>
              <a:defRPr/>
            </a:pPr>
            <a:r>
              <a:rPr lang="en-US" altLang="zh-CN" dirty="0">
                <a:latin typeface="Arial" panose="020B0604020202020204" pitchFamily="34" charset="0"/>
                <a:ea typeface="SimSun" pitchFamily="2" charset="-122"/>
                <a:cs typeface="Arial" panose="020B0604020202020204" pitchFamily="34" charset="0"/>
              </a:rPr>
              <a:t>What are the subsequent purchases after buying a PC?</a:t>
            </a:r>
          </a:p>
          <a:p>
            <a:pPr lvl="1">
              <a:spcBef>
                <a:spcPts val="1200"/>
              </a:spcBef>
              <a:defRPr/>
            </a:pPr>
            <a:r>
              <a:rPr lang="en-US" altLang="zh-CN" dirty="0">
                <a:latin typeface="Arial" panose="020B0604020202020204" pitchFamily="34" charset="0"/>
                <a:ea typeface="SimSun" pitchFamily="2" charset="-122"/>
                <a:cs typeface="Arial" panose="020B0604020202020204" pitchFamily="34" charset="0"/>
              </a:rPr>
              <a:t>Anomaly detection </a:t>
            </a:r>
          </a:p>
          <a:p>
            <a:pPr eaLnBrk="1" hangingPunct="1">
              <a:spcBef>
                <a:spcPts val="1200"/>
              </a:spcBef>
              <a:buFont typeface="Courier New" panose="02070309020205020404" pitchFamily="49" charset="0"/>
              <a:buChar char="o"/>
              <a:defRPr/>
            </a:pPr>
            <a:endParaRPr lang="en-US" altLang="zh-CN" sz="2400" dirty="0">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1065540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Subgraphs</a:t>
            </a:r>
          </a:p>
        </p:txBody>
      </p:sp>
      <p:sp>
        <p:nvSpPr>
          <p:cNvPr id="6" name="Text Box 10">
            <a:extLst>
              <a:ext uri="{FF2B5EF4-FFF2-40B4-BE49-F238E27FC236}">
                <a16:creationId xmlns:a16="http://schemas.microsoft.com/office/drawing/2014/main" id="{0F59585E-AE69-69FC-93FB-4C34FC578FE8}"/>
              </a:ext>
            </a:extLst>
          </p:cNvPr>
          <p:cNvSpPr txBox="1">
            <a:spLocks noChangeArrowheads="1"/>
          </p:cNvSpPr>
          <p:nvPr/>
        </p:nvSpPr>
        <p:spPr bwMode="auto">
          <a:xfrm>
            <a:off x="381000" y="1143000"/>
            <a:ext cx="2376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sz="2000" b="1"/>
              <a:t>GRAPH DATASET</a:t>
            </a:r>
          </a:p>
        </p:txBody>
      </p:sp>
      <p:sp>
        <p:nvSpPr>
          <p:cNvPr id="7" name="Text Box 11">
            <a:extLst>
              <a:ext uri="{FF2B5EF4-FFF2-40B4-BE49-F238E27FC236}">
                <a16:creationId xmlns:a16="http://schemas.microsoft.com/office/drawing/2014/main" id="{3E591C5D-FAE0-1A44-49EB-7F2A4F8DAD4E}"/>
              </a:ext>
            </a:extLst>
          </p:cNvPr>
          <p:cNvSpPr txBox="1">
            <a:spLocks noChangeArrowheads="1"/>
          </p:cNvSpPr>
          <p:nvPr/>
        </p:nvSpPr>
        <p:spPr bwMode="auto">
          <a:xfrm>
            <a:off x="381000" y="4175125"/>
            <a:ext cx="60613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sz="2000" b="1" dirty="0"/>
              <a:t>FREQUENT PATTERNS</a:t>
            </a:r>
          </a:p>
        </p:txBody>
      </p:sp>
      <p:pic>
        <p:nvPicPr>
          <p:cNvPr id="8" name="Picture 21" descr="mol1">
            <a:extLst>
              <a:ext uri="{FF2B5EF4-FFF2-40B4-BE49-F238E27FC236}">
                <a16:creationId xmlns:a16="http://schemas.microsoft.com/office/drawing/2014/main" id="{00879F46-3974-B6E9-36FE-98DAFE7FF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188753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descr="mol2">
            <a:extLst>
              <a:ext uri="{FF2B5EF4-FFF2-40B4-BE49-F238E27FC236}">
                <a16:creationId xmlns:a16="http://schemas.microsoft.com/office/drawing/2014/main" id="{B9E11F8B-8626-6A44-0FF5-9795346E8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752600"/>
            <a:ext cx="2590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descr="mol3">
            <a:extLst>
              <a:ext uri="{FF2B5EF4-FFF2-40B4-BE49-F238E27FC236}">
                <a16:creationId xmlns:a16="http://schemas.microsoft.com/office/drawing/2014/main" id="{4CC660D2-7D09-3AAF-ECFD-BDD01DA5B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00200"/>
            <a:ext cx="27432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4">
            <a:extLst>
              <a:ext uri="{FF2B5EF4-FFF2-40B4-BE49-F238E27FC236}">
                <a16:creationId xmlns:a16="http://schemas.microsoft.com/office/drawing/2014/main" id="{1B402239-A204-82C7-DDD9-E298756F281A}"/>
              </a:ext>
            </a:extLst>
          </p:cNvPr>
          <p:cNvSpPr txBox="1">
            <a:spLocks noChangeArrowheads="1"/>
          </p:cNvSpPr>
          <p:nvPr/>
        </p:nvSpPr>
        <p:spPr bwMode="auto">
          <a:xfrm>
            <a:off x="1143000" y="3200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a:t>(A)</a:t>
            </a:r>
          </a:p>
        </p:txBody>
      </p:sp>
      <p:sp>
        <p:nvSpPr>
          <p:cNvPr id="13" name="Text Box 25">
            <a:extLst>
              <a:ext uri="{FF2B5EF4-FFF2-40B4-BE49-F238E27FC236}">
                <a16:creationId xmlns:a16="http://schemas.microsoft.com/office/drawing/2014/main" id="{0146628D-7DCA-7619-BD7C-F2426F4657F7}"/>
              </a:ext>
            </a:extLst>
          </p:cNvPr>
          <p:cNvSpPr txBox="1">
            <a:spLocks noChangeArrowheads="1"/>
          </p:cNvSpPr>
          <p:nvPr/>
        </p:nvSpPr>
        <p:spPr bwMode="auto">
          <a:xfrm>
            <a:off x="3657600" y="3200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a:t>(B)</a:t>
            </a:r>
          </a:p>
        </p:txBody>
      </p:sp>
      <p:sp>
        <p:nvSpPr>
          <p:cNvPr id="14" name="Text Box 26">
            <a:extLst>
              <a:ext uri="{FF2B5EF4-FFF2-40B4-BE49-F238E27FC236}">
                <a16:creationId xmlns:a16="http://schemas.microsoft.com/office/drawing/2014/main" id="{6BF6BC2A-1731-AE74-F957-C51D79DB0B06}"/>
              </a:ext>
            </a:extLst>
          </p:cNvPr>
          <p:cNvSpPr txBox="1">
            <a:spLocks noChangeArrowheads="1"/>
          </p:cNvSpPr>
          <p:nvPr/>
        </p:nvSpPr>
        <p:spPr bwMode="auto">
          <a:xfrm>
            <a:off x="6935788" y="3200400"/>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a:t>(C)</a:t>
            </a:r>
          </a:p>
        </p:txBody>
      </p:sp>
      <p:pic>
        <p:nvPicPr>
          <p:cNvPr id="15" name="Picture 28" descr="freq2">
            <a:extLst>
              <a:ext uri="{FF2B5EF4-FFF2-40B4-BE49-F238E27FC236}">
                <a16:creationId xmlns:a16="http://schemas.microsoft.com/office/drawing/2014/main" id="{AE101D5E-6BA9-0B21-72EC-C264162ED7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6713" y="5302250"/>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9" descr="freq1">
            <a:extLst>
              <a:ext uri="{FF2B5EF4-FFF2-40B4-BE49-F238E27FC236}">
                <a16:creationId xmlns:a16="http://schemas.microsoft.com/office/drawing/2014/main" id="{FC4D20AC-EEE0-F074-0C69-ED80E9DF25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9513" y="4692650"/>
            <a:ext cx="979487"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0">
            <a:extLst>
              <a:ext uri="{FF2B5EF4-FFF2-40B4-BE49-F238E27FC236}">
                <a16:creationId xmlns:a16="http://schemas.microsoft.com/office/drawing/2014/main" id="{D4DAE1A1-3F81-8542-E8D0-CEC9882B63C5}"/>
              </a:ext>
            </a:extLst>
          </p:cNvPr>
          <p:cNvSpPr txBox="1">
            <a:spLocks noChangeArrowheads="1"/>
          </p:cNvSpPr>
          <p:nvPr/>
        </p:nvSpPr>
        <p:spPr bwMode="auto">
          <a:xfrm>
            <a:off x="2338388" y="49212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a:t>(1)</a:t>
            </a:r>
          </a:p>
        </p:txBody>
      </p:sp>
      <p:sp>
        <p:nvSpPr>
          <p:cNvPr id="18" name="Text Box 31">
            <a:extLst>
              <a:ext uri="{FF2B5EF4-FFF2-40B4-BE49-F238E27FC236}">
                <a16:creationId xmlns:a16="http://schemas.microsoft.com/office/drawing/2014/main" id="{345436C9-2500-525A-A71C-20B1B5DB733F}"/>
              </a:ext>
            </a:extLst>
          </p:cNvPr>
          <p:cNvSpPr txBox="1">
            <a:spLocks noChangeArrowheads="1"/>
          </p:cNvSpPr>
          <p:nvPr/>
        </p:nvSpPr>
        <p:spPr bwMode="auto">
          <a:xfrm>
            <a:off x="5614988" y="4921250"/>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a:t>(2)</a:t>
            </a:r>
          </a:p>
        </p:txBody>
      </p:sp>
    </p:spTree>
    <p:extLst>
      <p:ext uri="{BB962C8B-B14F-4D97-AF65-F5344CB8AC3E}">
        <p14:creationId xmlns:p14="http://schemas.microsoft.com/office/powerpoint/2010/main" val="291706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Subgraphs</a:t>
            </a:r>
          </a:p>
        </p:txBody>
      </p:sp>
      <p:sp>
        <p:nvSpPr>
          <p:cNvPr id="6" name="Text Box 10">
            <a:extLst>
              <a:ext uri="{FF2B5EF4-FFF2-40B4-BE49-F238E27FC236}">
                <a16:creationId xmlns:a16="http://schemas.microsoft.com/office/drawing/2014/main" id="{0F59585E-AE69-69FC-93FB-4C34FC578FE8}"/>
              </a:ext>
            </a:extLst>
          </p:cNvPr>
          <p:cNvSpPr txBox="1">
            <a:spLocks noChangeArrowheads="1"/>
          </p:cNvSpPr>
          <p:nvPr/>
        </p:nvSpPr>
        <p:spPr bwMode="auto">
          <a:xfrm>
            <a:off x="381000" y="1143000"/>
            <a:ext cx="2376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sz="2000" b="1"/>
              <a:t>GRAPH DATASET</a:t>
            </a:r>
          </a:p>
        </p:txBody>
      </p:sp>
      <p:sp>
        <p:nvSpPr>
          <p:cNvPr id="7" name="Text Box 11">
            <a:extLst>
              <a:ext uri="{FF2B5EF4-FFF2-40B4-BE49-F238E27FC236}">
                <a16:creationId xmlns:a16="http://schemas.microsoft.com/office/drawing/2014/main" id="{3E591C5D-FAE0-1A44-49EB-7F2A4F8DAD4E}"/>
              </a:ext>
            </a:extLst>
          </p:cNvPr>
          <p:cNvSpPr txBox="1">
            <a:spLocks noChangeArrowheads="1"/>
          </p:cNvSpPr>
          <p:nvPr/>
        </p:nvSpPr>
        <p:spPr bwMode="auto">
          <a:xfrm>
            <a:off x="381000" y="4175125"/>
            <a:ext cx="60613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sz="2000" b="1" dirty="0"/>
              <a:t>FREQUENT PATTERNS</a:t>
            </a:r>
          </a:p>
        </p:txBody>
      </p:sp>
      <p:sp>
        <p:nvSpPr>
          <p:cNvPr id="12" name="Text Box 24">
            <a:extLst>
              <a:ext uri="{FF2B5EF4-FFF2-40B4-BE49-F238E27FC236}">
                <a16:creationId xmlns:a16="http://schemas.microsoft.com/office/drawing/2014/main" id="{1B402239-A204-82C7-DDD9-E298756F281A}"/>
              </a:ext>
            </a:extLst>
          </p:cNvPr>
          <p:cNvSpPr txBox="1">
            <a:spLocks noChangeArrowheads="1"/>
          </p:cNvSpPr>
          <p:nvPr/>
        </p:nvSpPr>
        <p:spPr bwMode="auto">
          <a:xfrm>
            <a:off x="1143000" y="3629895"/>
            <a:ext cx="1753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dirty="0"/>
              <a:t>(A) caffeine</a:t>
            </a:r>
          </a:p>
        </p:txBody>
      </p:sp>
      <p:sp>
        <p:nvSpPr>
          <p:cNvPr id="13" name="Text Box 25">
            <a:extLst>
              <a:ext uri="{FF2B5EF4-FFF2-40B4-BE49-F238E27FC236}">
                <a16:creationId xmlns:a16="http://schemas.microsoft.com/office/drawing/2014/main" id="{0146628D-7DCA-7619-BD7C-F2426F4657F7}"/>
              </a:ext>
            </a:extLst>
          </p:cNvPr>
          <p:cNvSpPr txBox="1">
            <a:spLocks noChangeArrowheads="1"/>
          </p:cNvSpPr>
          <p:nvPr/>
        </p:nvSpPr>
        <p:spPr bwMode="auto">
          <a:xfrm>
            <a:off x="3657600" y="3629895"/>
            <a:ext cx="2480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dirty="0"/>
              <a:t>(B) </a:t>
            </a:r>
            <a:r>
              <a:rPr lang="en-US" altLang="en-US" dirty="0" err="1"/>
              <a:t>diurobromine</a:t>
            </a:r>
            <a:endParaRPr lang="en-US" altLang="en-US" dirty="0"/>
          </a:p>
        </p:txBody>
      </p:sp>
      <p:sp>
        <p:nvSpPr>
          <p:cNvPr id="14" name="Text Box 26">
            <a:extLst>
              <a:ext uri="{FF2B5EF4-FFF2-40B4-BE49-F238E27FC236}">
                <a16:creationId xmlns:a16="http://schemas.microsoft.com/office/drawing/2014/main" id="{6BF6BC2A-1731-AE74-F957-C51D79DB0B06}"/>
              </a:ext>
            </a:extLst>
          </p:cNvPr>
          <p:cNvSpPr txBox="1">
            <a:spLocks noChangeArrowheads="1"/>
          </p:cNvSpPr>
          <p:nvPr/>
        </p:nvSpPr>
        <p:spPr bwMode="auto">
          <a:xfrm>
            <a:off x="6935788" y="3629895"/>
            <a:ext cx="153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itchFamily="2" charset="2"/>
              <a:buNone/>
            </a:pPr>
            <a:r>
              <a:rPr lang="en-US" altLang="en-US" dirty="0"/>
              <a:t>(C) </a:t>
            </a:r>
            <a:r>
              <a:rPr lang="en-US" altLang="en-US" dirty="0" err="1"/>
              <a:t>viagra</a:t>
            </a:r>
            <a:endParaRPr lang="en-US" altLang="en-US" dirty="0"/>
          </a:p>
        </p:txBody>
      </p:sp>
      <p:pic>
        <p:nvPicPr>
          <p:cNvPr id="4" name="Picture 3" descr="Diagram&#10;&#10;Description automatically generated">
            <a:extLst>
              <a:ext uri="{FF2B5EF4-FFF2-40B4-BE49-F238E27FC236}">
                <a16:creationId xmlns:a16="http://schemas.microsoft.com/office/drawing/2014/main" id="{1FA7CFA5-EE6B-5997-7CED-DE994D39F03C}"/>
              </a:ext>
            </a:extLst>
          </p:cNvPr>
          <p:cNvPicPr>
            <a:picLocks noChangeAspect="1"/>
          </p:cNvPicPr>
          <p:nvPr/>
        </p:nvPicPr>
        <p:blipFill>
          <a:blip r:embed="rId3"/>
          <a:stretch>
            <a:fillRect/>
          </a:stretch>
        </p:blipFill>
        <p:spPr>
          <a:xfrm>
            <a:off x="860425" y="1479550"/>
            <a:ext cx="2211388" cy="1795571"/>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5595D900-5FB3-2DE4-2711-049E0056F455}"/>
              </a:ext>
            </a:extLst>
          </p:cNvPr>
          <p:cNvPicPr>
            <a:picLocks noChangeAspect="1"/>
          </p:cNvPicPr>
          <p:nvPr/>
        </p:nvPicPr>
        <p:blipFill>
          <a:blip r:embed="rId4"/>
          <a:stretch>
            <a:fillRect/>
          </a:stretch>
        </p:blipFill>
        <p:spPr>
          <a:xfrm>
            <a:off x="3197692" y="1346905"/>
            <a:ext cx="2798582" cy="2171700"/>
          </a:xfrm>
          <a:prstGeom prst="rect">
            <a:avLst/>
          </a:prstGeom>
        </p:spPr>
      </p:pic>
      <p:pic>
        <p:nvPicPr>
          <p:cNvPr id="20" name="Picture 19" descr="A picture containing honeycomb&#10;&#10;Description automatically generated">
            <a:extLst>
              <a:ext uri="{FF2B5EF4-FFF2-40B4-BE49-F238E27FC236}">
                <a16:creationId xmlns:a16="http://schemas.microsoft.com/office/drawing/2014/main" id="{BCE19C87-F3A3-9FB8-2870-FBB6EB08B8AE}"/>
              </a:ext>
            </a:extLst>
          </p:cNvPr>
          <p:cNvPicPr>
            <a:picLocks noChangeAspect="1"/>
          </p:cNvPicPr>
          <p:nvPr/>
        </p:nvPicPr>
        <p:blipFill>
          <a:blip r:embed="rId5"/>
          <a:stretch>
            <a:fillRect/>
          </a:stretch>
        </p:blipFill>
        <p:spPr>
          <a:xfrm>
            <a:off x="5996274" y="963484"/>
            <a:ext cx="2747128" cy="2509966"/>
          </a:xfrm>
          <a:prstGeom prst="rect">
            <a:avLst/>
          </a:prstGeom>
        </p:spPr>
      </p:pic>
      <p:pic>
        <p:nvPicPr>
          <p:cNvPr id="22" name="Picture 21" descr="A picture containing hanger, worktable&#10;&#10;Description automatically generated">
            <a:extLst>
              <a:ext uri="{FF2B5EF4-FFF2-40B4-BE49-F238E27FC236}">
                <a16:creationId xmlns:a16="http://schemas.microsoft.com/office/drawing/2014/main" id="{E2F89CED-28B2-1DCD-AE2D-A46217C8D6A7}"/>
              </a:ext>
            </a:extLst>
          </p:cNvPr>
          <p:cNvPicPr>
            <a:picLocks noChangeAspect="1"/>
          </p:cNvPicPr>
          <p:nvPr/>
        </p:nvPicPr>
        <p:blipFill>
          <a:blip r:embed="rId6"/>
          <a:stretch>
            <a:fillRect/>
          </a:stretch>
        </p:blipFill>
        <p:spPr>
          <a:xfrm>
            <a:off x="3071813" y="4611535"/>
            <a:ext cx="2845681" cy="1772310"/>
          </a:xfrm>
          <a:prstGeom prst="rect">
            <a:avLst/>
          </a:prstGeom>
        </p:spPr>
      </p:pic>
    </p:spTree>
    <p:extLst>
      <p:ext uri="{BB962C8B-B14F-4D97-AF65-F5344CB8AC3E}">
        <p14:creationId xmlns:p14="http://schemas.microsoft.com/office/powerpoint/2010/main" val="1270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heckerboard(across)">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Subgraphs</a:t>
            </a:r>
          </a:p>
        </p:txBody>
      </p:sp>
      <p:sp>
        <p:nvSpPr>
          <p:cNvPr id="9" name="Content Placeholder 2">
            <a:extLst>
              <a:ext uri="{FF2B5EF4-FFF2-40B4-BE49-F238E27FC236}">
                <a16:creationId xmlns:a16="http://schemas.microsoft.com/office/drawing/2014/main" id="{C53D47D4-760B-3CFA-C04F-936CC0E17D3A}"/>
              </a:ext>
            </a:extLst>
          </p:cNvPr>
          <p:cNvSpPr>
            <a:spLocks noGrp="1"/>
          </p:cNvSpPr>
          <p:nvPr>
            <p:ph idx="1"/>
          </p:nvPr>
        </p:nvSpPr>
        <p:spPr>
          <a:xfrm>
            <a:off x="533400" y="1066800"/>
            <a:ext cx="8458200" cy="5181600"/>
          </a:xfrm>
        </p:spPr>
        <p:txBody>
          <a:bodyPr>
            <a:noAutofit/>
          </a:bodyPr>
          <a:lstStyle/>
          <a:p>
            <a:pPr marL="0" indent="0" eaLnBrk="1" hangingPunct="1">
              <a:spcBef>
                <a:spcPts val="1200"/>
              </a:spcBef>
              <a:buNone/>
              <a:defRPr/>
            </a:pPr>
            <a:endParaRPr lang="en-US" altLang="zh-CN" sz="2000"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r>
              <a:rPr lang="en-US" sz="2400" b="1" dirty="0" err="1">
                <a:latin typeface="Arial" panose="020B0604020202020204" pitchFamily="34" charset="0"/>
                <a:cs typeface="Arial" panose="020B0604020202020204" pitchFamily="34" charset="0"/>
              </a:rPr>
              <a:t>Apriori</a:t>
            </a:r>
            <a:r>
              <a:rPr lang="en-US" sz="2400" b="1" dirty="0">
                <a:latin typeface="Arial" panose="020B0604020202020204" pitchFamily="34" charset="0"/>
                <a:cs typeface="Arial" panose="020B0604020202020204" pitchFamily="34" charset="0"/>
              </a:rPr>
              <a:t> Property </a:t>
            </a:r>
          </a:p>
          <a:p>
            <a:pPr marL="0" indent="0" eaLnBrk="1" hangingPunct="1">
              <a:spcBef>
                <a:spcPts val="1200"/>
              </a:spcBef>
              <a:buNone/>
              <a:defRPr/>
            </a:pPr>
            <a:endParaRPr lang="en-US" altLang="zh-CN" sz="2400"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r>
              <a:rPr lang="en-US" altLang="zh-CN" sz="2400" dirty="0">
                <a:latin typeface="Arial" panose="020B0604020202020204" pitchFamily="34" charset="0"/>
                <a:ea typeface="SimSun" pitchFamily="2" charset="-122"/>
                <a:cs typeface="Arial" panose="020B0604020202020204" pitchFamily="34" charset="0"/>
              </a:rPr>
              <a:t>If a graph is frequent, all of its subgraphs are frequent. </a:t>
            </a:r>
            <a:endParaRPr lang="en-US" altLang="zh-CN" sz="2400" b="1"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endParaRPr lang="en-US" altLang="zh-CN" sz="20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endParaRPr lang="en-US" altLang="zh-CN" sz="2000" dirty="0">
              <a:latin typeface="Arial" panose="020B0604020202020204" pitchFamily="34" charset="0"/>
              <a:ea typeface="SimSun" pitchFamily="2" charset="-122"/>
              <a:cs typeface="Arial" panose="020B0604020202020204" pitchFamily="34" charset="0"/>
            </a:endParaRPr>
          </a:p>
        </p:txBody>
      </p:sp>
      <p:pic>
        <p:nvPicPr>
          <p:cNvPr id="4" name="Picture 3" descr="Text&#10;&#10;Description automatically generated with low confidence">
            <a:extLst>
              <a:ext uri="{FF2B5EF4-FFF2-40B4-BE49-F238E27FC236}">
                <a16:creationId xmlns:a16="http://schemas.microsoft.com/office/drawing/2014/main" id="{0AB3E1F8-5F7D-C4F6-1D08-ED13D2814864}"/>
              </a:ext>
            </a:extLst>
          </p:cNvPr>
          <p:cNvPicPr>
            <a:picLocks noChangeAspect="1"/>
          </p:cNvPicPr>
          <p:nvPr/>
        </p:nvPicPr>
        <p:blipFill>
          <a:blip r:embed="rId3"/>
          <a:stretch>
            <a:fillRect/>
          </a:stretch>
        </p:blipFill>
        <p:spPr>
          <a:xfrm>
            <a:off x="1253836" y="3205759"/>
            <a:ext cx="6636327" cy="3404045"/>
          </a:xfrm>
          <a:prstGeom prst="rect">
            <a:avLst/>
          </a:prstGeom>
        </p:spPr>
      </p:pic>
    </p:spTree>
    <p:extLst>
      <p:ext uri="{BB962C8B-B14F-4D97-AF65-F5344CB8AC3E}">
        <p14:creationId xmlns:p14="http://schemas.microsoft.com/office/powerpoint/2010/main" val="181253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Data Mining</a:t>
            </a:r>
          </a:p>
        </p:txBody>
      </p:sp>
      <p:sp>
        <p:nvSpPr>
          <p:cNvPr id="6" name="Content Placeholder 1">
            <a:extLst>
              <a:ext uri="{FF2B5EF4-FFF2-40B4-BE49-F238E27FC236}">
                <a16:creationId xmlns:a16="http://schemas.microsoft.com/office/drawing/2014/main" id="{03B18CE8-3B00-D759-3A0D-ED0DB69C37CF}"/>
              </a:ext>
            </a:extLst>
          </p:cNvPr>
          <p:cNvSpPr>
            <a:spLocks noGrp="1"/>
          </p:cNvSpPr>
          <p:nvPr>
            <p:ph idx="1"/>
          </p:nvPr>
        </p:nvSpPr>
        <p:spPr>
          <a:xfrm>
            <a:off x="457200" y="1066800"/>
            <a:ext cx="8229600" cy="5318760"/>
          </a:xfrm>
        </p:spPr>
        <p:txBody>
          <a:bodyPr>
            <a:normAutofit/>
          </a:bodyPr>
          <a:lstStyle/>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A risk with “Data mining” is that an analyst can “discover” patterns that are meaningless</a:t>
            </a:r>
          </a:p>
          <a:p>
            <a:pPr>
              <a:buFont typeface="Courier New" panose="02070309020205020404" pitchFamily="49" charset="0"/>
              <a:buChar char="o"/>
            </a:pPr>
            <a:endParaRPr lang="en-US" sz="2400" b="1" dirty="0">
              <a:solidFill>
                <a:srgbClr val="0000FF"/>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400" dirty="0">
                <a:latin typeface="Arial" panose="020B0604020202020204" pitchFamily="34" charset="0"/>
                <a:cs typeface="Arial" panose="020B0604020202020204" pitchFamily="34" charset="0"/>
              </a:rPr>
              <a:t>Statisticians call it </a:t>
            </a:r>
            <a:r>
              <a:rPr lang="en-US" sz="2400" b="1" dirty="0" err="1">
                <a:solidFill>
                  <a:srgbClr val="FF0066"/>
                </a:solidFill>
                <a:latin typeface="Arial" panose="020B0604020202020204" pitchFamily="34" charset="0"/>
                <a:cs typeface="Arial" panose="020B0604020202020204" pitchFamily="34" charset="0"/>
              </a:rPr>
              <a:t>Bonferroni’s</a:t>
            </a:r>
            <a:r>
              <a:rPr lang="en-US" sz="2400" b="1" dirty="0">
                <a:solidFill>
                  <a:srgbClr val="FF0066"/>
                </a:solidFill>
                <a:latin typeface="Arial" panose="020B0604020202020204" pitchFamily="34" charset="0"/>
                <a:cs typeface="Arial" panose="020B0604020202020204" pitchFamily="34" charset="0"/>
              </a:rPr>
              <a:t> principle</a:t>
            </a:r>
            <a:r>
              <a:rPr lang="en-US" sz="24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Roughly, if you look in more places for interesting patterns than your amount of data will support, you are bound to find something</a:t>
            </a:r>
          </a:p>
        </p:txBody>
      </p:sp>
      <p:pic>
        <p:nvPicPr>
          <p:cNvPr id="7" name="Picture 6" descr="http://2.bp.blogspot.com/_hc_VAw3YEOk/SdjkJijh7xI/AAAAAAAAAKQ/nuapuWjnbqo/s400/DilbertMiningData2.jpg">
            <a:extLst>
              <a:ext uri="{FF2B5EF4-FFF2-40B4-BE49-F238E27FC236}">
                <a16:creationId xmlns:a16="http://schemas.microsoft.com/office/drawing/2014/main" id="{D00EB37C-CB6A-EFC0-0FD7-1BC0F8AD8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786" y="4195757"/>
            <a:ext cx="5594427"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8532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Subgraphs</a:t>
            </a:r>
          </a:p>
        </p:txBody>
      </p:sp>
      <p:sp>
        <p:nvSpPr>
          <p:cNvPr id="9" name="Content Placeholder 2">
            <a:extLst>
              <a:ext uri="{FF2B5EF4-FFF2-40B4-BE49-F238E27FC236}">
                <a16:creationId xmlns:a16="http://schemas.microsoft.com/office/drawing/2014/main" id="{C53D47D4-760B-3CFA-C04F-936CC0E17D3A}"/>
              </a:ext>
            </a:extLst>
          </p:cNvPr>
          <p:cNvSpPr>
            <a:spLocks noGrp="1"/>
          </p:cNvSpPr>
          <p:nvPr>
            <p:ph idx="1"/>
          </p:nvPr>
        </p:nvSpPr>
        <p:spPr>
          <a:xfrm>
            <a:off x="533400" y="1066800"/>
            <a:ext cx="8315960" cy="5181600"/>
          </a:xfrm>
        </p:spPr>
        <p:txBody>
          <a:bodyPr>
            <a:noAutofit/>
          </a:bodyPr>
          <a:lstStyle/>
          <a:p>
            <a:pPr marL="0" indent="0" eaLnBrk="1" hangingPunct="1">
              <a:spcBef>
                <a:spcPts val="1200"/>
              </a:spcBef>
              <a:buNone/>
              <a:defRPr/>
            </a:pPr>
            <a:endParaRPr lang="en-US" altLang="zh-CN" sz="2000"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r>
              <a:rPr lang="en-US" altLang="zh-CN" sz="2400" b="1" dirty="0">
                <a:latin typeface="Arial" panose="020B0604020202020204" pitchFamily="34" charset="0"/>
                <a:ea typeface="SimSun" pitchFamily="2" charset="-122"/>
                <a:cs typeface="Arial" panose="020B0604020202020204" pitchFamily="34" charset="0"/>
              </a:rPr>
              <a:t>Support</a:t>
            </a:r>
            <a:r>
              <a:rPr lang="en-US" altLang="zh-CN" sz="2400" dirty="0">
                <a:latin typeface="Arial" panose="020B0604020202020204" pitchFamily="34" charset="0"/>
                <a:ea typeface="SimSun" pitchFamily="2" charset="-122"/>
                <a:cs typeface="Arial" panose="020B0604020202020204" pitchFamily="34" charset="0"/>
              </a:rPr>
              <a:t>: The number of graphs in the database that g is a subgraph</a:t>
            </a:r>
            <a:endParaRPr lang="en-US" altLang="zh-CN" sz="2400" b="1"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endParaRPr lang="en-US" altLang="zh-CN" sz="20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endParaRPr lang="en-US" altLang="zh-CN" sz="2000" dirty="0">
              <a:latin typeface="Arial" panose="020B0604020202020204" pitchFamily="34" charset="0"/>
              <a:ea typeface="SimSun" pitchFamily="2" charset="-122"/>
              <a:cs typeface="Arial" panose="020B0604020202020204" pitchFamily="34" charset="0"/>
            </a:endParaRPr>
          </a:p>
        </p:txBody>
      </p:sp>
      <p:pic>
        <p:nvPicPr>
          <p:cNvPr id="5" name="Picture 4">
            <a:extLst>
              <a:ext uri="{FF2B5EF4-FFF2-40B4-BE49-F238E27FC236}">
                <a16:creationId xmlns:a16="http://schemas.microsoft.com/office/drawing/2014/main" id="{0B24AC49-9021-37CC-E9AB-788B8B5B9381}"/>
              </a:ext>
            </a:extLst>
          </p:cNvPr>
          <p:cNvPicPr>
            <a:picLocks noChangeAspect="1"/>
          </p:cNvPicPr>
          <p:nvPr/>
        </p:nvPicPr>
        <p:blipFill>
          <a:blip r:embed="rId3"/>
          <a:stretch>
            <a:fillRect/>
          </a:stretch>
        </p:blipFill>
        <p:spPr>
          <a:xfrm>
            <a:off x="3947160" y="2316480"/>
            <a:ext cx="5080000" cy="4405312"/>
          </a:xfrm>
          <a:prstGeom prst="rect">
            <a:avLst/>
          </a:prstGeom>
        </p:spPr>
      </p:pic>
    </p:spTree>
    <p:extLst>
      <p:ext uri="{BB962C8B-B14F-4D97-AF65-F5344CB8AC3E}">
        <p14:creationId xmlns:p14="http://schemas.microsoft.com/office/powerpoint/2010/main" val="1038891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Subgraphs</a:t>
            </a:r>
          </a:p>
        </p:txBody>
      </p:sp>
      <p:sp>
        <p:nvSpPr>
          <p:cNvPr id="9" name="Content Placeholder 2">
            <a:extLst>
              <a:ext uri="{FF2B5EF4-FFF2-40B4-BE49-F238E27FC236}">
                <a16:creationId xmlns:a16="http://schemas.microsoft.com/office/drawing/2014/main" id="{C53D47D4-760B-3CFA-C04F-936CC0E17D3A}"/>
              </a:ext>
            </a:extLst>
          </p:cNvPr>
          <p:cNvSpPr>
            <a:spLocks noGrp="1"/>
          </p:cNvSpPr>
          <p:nvPr>
            <p:ph idx="1"/>
          </p:nvPr>
        </p:nvSpPr>
        <p:spPr>
          <a:xfrm>
            <a:off x="533400" y="1066800"/>
            <a:ext cx="8458200" cy="5181600"/>
          </a:xfrm>
        </p:spPr>
        <p:txBody>
          <a:bodyPr>
            <a:noAutofit/>
          </a:bodyPr>
          <a:lstStyle/>
          <a:p>
            <a:pPr marL="0" indent="0" eaLnBrk="1" hangingPunct="1">
              <a:spcBef>
                <a:spcPts val="1200"/>
              </a:spcBef>
              <a:buNone/>
              <a:defRPr/>
            </a:pPr>
            <a:endParaRPr lang="en-US" altLang="zh-CN" sz="2000"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r>
              <a:rPr lang="en-US" sz="2400" b="1" dirty="0">
                <a:latin typeface="Arial" panose="020B0604020202020204" pitchFamily="34" charset="0"/>
                <a:cs typeface="Arial" panose="020B0604020202020204" pitchFamily="34" charset="0"/>
              </a:rPr>
              <a:t>How to Mine Frequent Subgraph Pattern?</a:t>
            </a:r>
          </a:p>
          <a:p>
            <a:pPr marL="0" indent="0" eaLnBrk="1" hangingPunct="1">
              <a:spcBef>
                <a:spcPts val="1200"/>
              </a:spcBef>
              <a:buNone/>
              <a:defRPr/>
            </a:pPr>
            <a:endParaRPr lang="en-US" altLang="zh-CN" sz="2000" dirty="0">
              <a:latin typeface="Arial" panose="020B0604020202020204" pitchFamily="34" charset="0"/>
              <a:ea typeface="SimSun" pitchFamily="2" charset="-122"/>
              <a:cs typeface="Arial" panose="020B0604020202020204" pitchFamily="34" charset="0"/>
            </a:endParaRPr>
          </a:p>
          <a:p>
            <a:pPr marL="0" indent="0" eaLnBrk="1" hangingPunct="1">
              <a:spcBef>
                <a:spcPts val="1200"/>
              </a:spcBef>
              <a:buNone/>
              <a:defRPr/>
            </a:pPr>
            <a:endParaRPr lang="en-US" altLang="zh-CN" sz="20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endParaRPr lang="en-US" altLang="zh-CN" sz="2000" dirty="0">
              <a:latin typeface="Arial" panose="020B0604020202020204" pitchFamily="34" charset="0"/>
              <a:ea typeface="SimSun" pitchFamily="2" charset="-122"/>
              <a:cs typeface="Arial" panose="020B0604020202020204" pitchFamily="34" charset="0"/>
            </a:endParaRPr>
          </a:p>
        </p:txBody>
      </p:sp>
      <p:sp>
        <p:nvSpPr>
          <p:cNvPr id="5" name="TextBox 4">
            <a:extLst>
              <a:ext uri="{FF2B5EF4-FFF2-40B4-BE49-F238E27FC236}">
                <a16:creationId xmlns:a16="http://schemas.microsoft.com/office/drawing/2014/main" id="{E79B8518-E992-8D3B-B5DB-6174BA36507A}"/>
              </a:ext>
            </a:extLst>
          </p:cNvPr>
          <p:cNvSpPr txBox="1"/>
          <p:nvPr/>
        </p:nvSpPr>
        <p:spPr>
          <a:xfrm>
            <a:off x="73152" y="2603453"/>
            <a:ext cx="7772400" cy="1962845"/>
          </a:xfrm>
          <a:prstGeom prst="rect">
            <a:avLst/>
          </a:prstGeom>
          <a:noFill/>
        </p:spPr>
        <p:txBody>
          <a:bodyPr wrap="square">
            <a:spAutoFit/>
          </a:bodyPr>
          <a:lstStyle/>
          <a:p>
            <a:pPr>
              <a:lnSpc>
                <a:spcPct val="130000"/>
              </a:lnSpc>
              <a:buFont typeface="Courier New" panose="02070309020205020404" pitchFamily="49" charset="0"/>
              <a:buChar char="o"/>
            </a:pPr>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a:p>
            <a:pPr lvl="1">
              <a:lnSpc>
                <a:spcPct val="130000"/>
              </a:lnSpc>
            </a:pPr>
            <a:r>
              <a:rPr lang="en-US" altLang="en-US" sz="2400" dirty="0" err="1">
                <a:latin typeface="Arial" panose="020B0604020202020204" pitchFamily="34" charset="0"/>
                <a:ea typeface="ＭＳ Ｐゴシック" panose="020B0600070205080204" pitchFamily="34" charset="-128"/>
                <a:cs typeface="Arial" panose="020B0604020202020204" pitchFamily="34" charset="0"/>
              </a:rPr>
              <a:t>Apriori</a:t>
            </a:r>
            <a:r>
              <a:rPr lang="en-US" altLang="en-US" sz="2400" dirty="0">
                <a:latin typeface="Arial" panose="020B0604020202020204" pitchFamily="34" charset="0"/>
                <a:ea typeface="ＭＳ Ｐゴシック" panose="020B0600070205080204" pitchFamily="34" charset="-128"/>
                <a:cs typeface="Arial" panose="020B0604020202020204" pitchFamily="34" charset="0"/>
              </a:rPr>
              <a:t>-based approach</a:t>
            </a:r>
          </a:p>
          <a:p>
            <a:pPr lvl="1">
              <a:lnSpc>
                <a:spcPct val="130000"/>
              </a:lnSpc>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Frequent pattern-growth approach</a:t>
            </a:r>
          </a:p>
          <a:p>
            <a:pPr lvl="1">
              <a:lnSpc>
                <a:spcPct val="130000"/>
              </a:lnSpc>
            </a:pPr>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28530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Approach</a:t>
            </a:r>
          </a:p>
        </p:txBody>
      </p:sp>
      <p:sp>
        <p:nvSpPr>
          <p:cNvPr id="9" name="Content Placeholder 2">
            <a:extLst>
              <a:ext uri="{FF2B5EF4-FFF2-40B4-BE49-F238E27FC236}">
                <a16:creationId xmlns:a16="http://schemas.microsoft.com/office/drawing/2014/main" id="{C53D47D4-760B-3CFA-C04F-936CC0E17D3A}"/>
              </a:ext>
            </a:extLst>
          </p:cNvPr>
          <p:cNvSpPr>
            <a:spLocks noGrp="1"/>
          </p:cNvSpPr>
          <p:nvPr>
            <p:ph idx="1"/>
          </p:nvPr>
        </p:nvSpPr>
        <p:spPr>
          <a:xfrm>
            <a:off x="401782" y="1066800"/>
            <a:ext cx="2909454" cy="5181600"/>
          </a:xfrm>
        </p:spPr>
        <p:txBody>
          <a:bodyPr>
            <a:noAutofit/>
          </a:bodyPr>
          <a:lstStyle/>
          <a:p>
            <a:pPr marL="0" indent="0" eaLnBrk="1" hangingPunct="1">
              <a:spcBef>
                <a:spcPts val="1200"/>
              </a:spcBef>
              <a:buNone/>
              <a:defRPr/>
            </a:pPr>
            <a:r>
              <a:rPr lang="en-US" sz="2000" b="1" dirty="0" err="1">
                <a:latin typeface="Arial" panose="020B0604020202020204" pitchFamily="34" charset="0"/>
                <a:cs typeface="Arial" panose="020B0604020202020204" pitchFamily="34" charset="0"/>
              </a:rPr>
              <a:t>Apriori</a:t>
            </a:r>
            <a:r>
              <a:rPr lang="en-US" sz="2000" b="1" dirty="0">
                <a:latin typeface="Arial" panose="020B0604020202020204" pitchFamily="34" charset="0"/>
                <a:cs typeface="Arial" panose="020B0604020202020204" pitchFamily="34" charset="0"/>
              </a:rPr>
              <a:t> Approach</a:t>
            </a:r>
            <a:endParaRPr lang="en-US" altLang="zh-CN" sz="20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endParaRPr lang="en-US" altLang="zh-CN" sz="16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r>
              <a:rPr lang="en-US" altLang="zh-CN" sz="1600" dirty="0">
                <a:latin typeface="Arial" panose="020B0604020202020204" pitchFamily="34" charset="0"/>
                <a:ea typeface="SimSun" pitchFamily="2" charset="-122"/>
                <a:cs typeface="Arial" panose="020B0604020202020204" pitchFamily="34" charset="0"/>
              </a:rPr>
              <a:t>AGM/</a:t>
            </a:r>
            <a:r>
              <a:rPr lang="en-US" altLang="zh-CN" sz="1600" dirty="0" err="1">
                <a:latin typeface="Arial" panose="020B0604020202020204" pitchFamily="34" charset="0"/>
                <a:ea typeface="SimSun" pitchFamily="2" charset="-122"/>
                <a:cs typeface="Arial" panose="020B0604020202020204" pitchFamily="34" charset="0"/>
              </a:rPr>
              <a:t>AcGM</a:t>
            </a:r>
            <a:r>
              <a:rPr lang="en-US" altLang="zh-CN" sz="1600" dirty="0">
                <a:latin typeface="Arial" panose="020B0604020202020204" pitchFamily="34" charset="0"/>
                <a:ea typeface="SimSun" pitchFamily="2" charset="-122"/>
                <a:cs typeface="Arial" panose="020B0604020202020204" pitchFamily="34" charset="0"/>
              </a:rPr>
              <a:t>: </a:t>
            </a:r>
            <a:r>
              <a:rPr lang="en-US" altLang="zh-CN" sz="1600" dirty="0" err="1">
                <a:latin typeface="Arial" panose="020B0604020202020204" pitchFamily="34" charset="0"/>
                <a:ea typeface="SimSun" pitchFamily="2" charset="-122"/>
                <a:cs typeface="Arial" panose="020B0604020202020204" pitchFamily="34" charset="0"/>
              </a:rPr>
              <a:t>Inokuchi</a:t>
            </a:r>
            <a:r>
              <a:rPr lang="en-US" altLang="zh-CN" sz="1600" dirty="0">
                <a:latin typeface="Arial" panose="020B0604020202020204" pitchFamily="34" charset="0"/>
                <a:ea typeface="SimSun" pitchFamily="2" charset="-122"/>
                <a:cs typeface="Arial" panose="020B0604020202020204" pitchFamily="34" charset="0"/>
              </a:rPr>
              <a:t>, et al. (PKDD’00) [1]</a:t>
            </a:r>
          </a:p>
          <a:p>
            <a:pPr eaLnBrk="1" hangingPunct="1">
              <a:spcBef>
                <a:spcPts val="1200"/>
              </a:spcBef>
              <a:buFont typeface="Courier New" panose="02070309020205020404" pitchFamily="49" charset="0"/>
              <a:buChar char="o"/>
              <a:defRPr/>
            </a:pPr>
            <a:endParaRPr lang="en-US" altLang="zh-CN" sz="16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r>
              <a:rPr lang="en-US" altLang="zh-CN" sz="1600" dirty="0">
                <a:latin typeface="Arial" panose="020B0604020202020204" pitchFamily="34" charset="0"/>
                <a:ea typeface="SimSun" pitchFamily="2" charset="-122"/>
                <a:cs typeface="Arial" panose="020B0604020202020204" pitchFamily="34" charset="0"/>
              </a:rPr>
              <a:t>FSG: </a:t>
            </a:r>
            <a:r>
              <a:rPr lang="en-US" altLang="zh-CN" sz="1600" dirty="0" err="1">
                <a:latin typeface="Arial" panose="020B0604020202020204" pitchFamily="34" charset="0"/>
                <a:ea typeface="SimSun" pitchFamily="2" charset="-122"/>
                <a:cs typeface="Arial" panose="020B0604020202020204" pitchFamily="34" charset="0"/>
              </a:rPr>
              <a:t>Kuramochi</a:t>
            </a:r>
            <a:r>
              <a:rPr lang="en-US" altLang="zh-CN" sz="1600" dirty="0">
                <a:latin typeface="Arial" panose="020B0604020202020204" pitchFamily="34" charset="0"/>
                <a:ea typeface="SimSun" pitchFamily="2" charset="-122"/>
                <a:cs typeface="Arial" panose="020B0604020202020204" pitchFamily="34" charset="0"/>
              </a:rPr>
              <a:t> and </a:t>
            </a:r>
            <a:r>
              <a:rPr lang="en-US" altLang="zh-CN" sz="1600" dirty="0" err="1">
                <a:latin typeface="Arial" panose="020B0604020202020204" pitchFamily="34" charset="0"/>
                <a:ea typeface="SimSun" pitchFamily="2" charset="-122"/>
                <a:cs typeface="Arial" panose="020B0604020202020204" pitchFamily="34" charset="0"/>
              </a:rPr>
              <a:t>Karypis</a:t>
            </a:r>
            <a:r>
              <a:rPr lang="en-US" altLang="zh-CN" sz="1600" dirty="0">
                <a:latin typeface="Arial" panose="020B0604020202020204" pitchFamily="34" charset="0"/>
                <a:ea typeface="SimSun" pitchFamily="2" charset="-122"/>
                <a:cs typeface="Arial" panose="020B0604020202020204" pitchFamily="34" charset="0"/>
              </a:rPr>
              <a:t> (ICDM’01) [2]</a:t>
            </a:r>
          </a:p>
          <a:p>
            <a:pPr eaLnBrk="1" hangingPunct="1">
              <a:spcBef>
                <a:spcPts val="1200"/>
              </a:spcBef>
              <a:buFont typeface="Courier New" panose="02070309020205020404" pitchFamily="49" charset="0"/>
              <a:buChar char="o"/>
              <a:defRPr/>
            </a:pPr>
            <a:endParaRPr lang="en-US" altLang="zh-CN" sz="16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r>
              <a:rPr lang="en-US" altLang="zh-CN" sz="1600" dirty="0">
                <a:latin typeface="Arial" panose="020B0604020202020204" pitchFamily="34" charset="0"/>
                <a:ea typeface="SimSun" pitchFamily="2" charset="-122"/>
                <a:cs typeface="Arial" panose="020B0604020202020204" pitchFamily="34" charset="0"/>
              </a:rPr>
              <a:t>PATH#: </a:t>
            </a:r>
            <a:r>
              <a:rPr lang="en-US" altLang="zh-CN" sz="1600" dirty="0" err="1">
                <a:latin typeface="Arial" panose="020B0604020202020204" pitchFamily="34" charset="0"/>
                <a:ea typeface="SimSun" pitchFamily="2" charset="-122"/>
                <a:cs typeface="Arial" panose="020B0604020202020204" pitchFamily="34" charset="0"/>
              </a:rPr>
              <a:t>Vanetik</a:t>
            </a:r>
            <a:r>
              <a:rPr lang="en-US" altLang="zh-CN" sz="1600" dirty="0">
                <a:latin typeface="Arial" panose="020B0604020202020204" pitchFamily="34" charset="0"/>
                <a:ea typeface="SimSun" pitchFamily="2" charset="-122"/>
                <a:cs typeface="Arial" panose="020B0604020202020204" pitchFamily="34" charset="0"/>
              </a:rPr>
              <a:t> and </a:t>
            </a:r>
            <a:r>
              <a:rPr lang="en-US" altLang="zh-CN" sz="1600" dirty="0" err="1">
                <a:latin typeface="Arial" panose="020B0604020202020204" pitchFamily="34" charset="0"/>
                <a:ea typeface="SimSun" pitchFamily="2" charset="-122"/>
                <a:cs typeface="Arial" panose="020B0604020202020204" pitchFamily="34" charset="0"/>
              </a:rPr>
              <a:t>Gudes</a:t>
            </a:r>
            <a:r>
              <a:rPr lang="en-US" altLang="zh-CN" sz="1600" dirty="0">
                <a:latin typeface="Arial" panose="020B0604020202020204" pitchFamily="34" charset="0"/>
                <a:ea typeface="SimSun" pitchFamily="2" charset="-122"/>
                <a:cs typeface="Arial" panose="020B0604020202020204" pitchFamily="34" charset="0"/>
              </a:rPr>
              <a:t> (ICDM’02, ICDM’04) [3,4]</a:t>
            </a:r>
          </a:p>
          <a:p>
            <a:pPr eaLnBrk="1" hangingPunct="1">
              <a:spcBef>
                <a:spcPts val="1200"/>
              </a:spcBef>
              <a:buFont typeface="Courier New" panose="02070309020205020404" pitchFamily="49" charset="0"/>
              <a:buChar char="o"/>
              <a:defRPr/>
            </a:pPr>
            <a:endParaRPr lang="en-US" altLang="zh-CN" sz="16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r>
              <a:rPr lang="en-US" altLang="zh-CN" sz="1600" dirty="0">
                <a:latin typeface="Arial" panose="020B0604020202020204" pitchFamily="34" charset="0"/>
                <a:ea typeface="SimSun" pitchFamily="2" charset="-122"/>
                <a:cs typeface="Arial" panose="020B0604020202020204" pitchFamily="34" charset="0"/>
              </a:rPr>
              <a:t>FFSM: Huan, et al. (ICDM’03) and SPIN: Huan et al. (KDD’04) [5] [6]</a:t>
            </a:r>
          </a:p>
          <a:p>
            <a:pPr eaLnBrk="1" hangingPunct="1">
              <a:spcBef>
                <a:spcPts val="1200"/>
              </a:spcBef>
              <a:buFont typeface="Courier New" panose="02070309020205020404" pitchFamily="49" charset="0"/>
              <a:buChar char="o"/>
              <a:defRPr/>
            </a:pPr>
            <a:endParaRPr lang="en-US" altLang="zh-CN" sz="16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r>
              <a:rPr lang="en-US" altLang="zh-CN" sz="1600" dirty="0">
                <a:latin typeface="Arial" panose="020B0604020202020204" pitchFamily="34" charset="0"/>
                <a:ea typeface="SimSun" pitchFamily="2" charset="-122"/>
                <a:cs typeface="Arial" panose="020B0604020202020204" pitchFamily="34" charset="0"/>
              </a:rPr>
              <a:t>FTOSM: Horvath et al. (KDD’06) [7]</a:t>
            </a:r>
          </a:p>
          <a:p>
            <a:pPr eaLnBrk="1" hangingPunct="1">
              <a:spcBef>
                <a:spcPts val="1200"/>
              </a:spcBef>
              <a:buFont typeface="Courier New" panose="02070309020205020404" pitchFamily="49" charset="0"/>
              <a:buChar char="o"/>
              <a:defRPr/>
            </a:pPr>
            <a:endParaRPr lang="en-US" altLang="zh-CN" sz="16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endParaRPr lang="en-US" altLang="zh-CN" sz="2000" dirty="0">
              <a:latin typeface="Arial" panose="020B0604020202020204" pitchFamily="34" charset="0"/>
              <a:ea typeface="SimSun" pitchFamily="2" charset="-122"/>
              <a:cs typeface="Arial" panose="020B0604020202020204" pitchFamily="34" charset="0"/>
            </a:endParaRPr>
          </a:p>
        </p:txBody>
      </p:sp>
      <p:pic>
        <p:nvPicPr>
          <p:cNvPr id="4" name="Picture 3">
            <a:extLst>
              <a:ext uri="{FF2B5EF4-FFF2-40B4-BE49-F238E27FC236}">
                <a16:creationId xmlns:a16="http://schemas.microsoft.com/office/drawing/2014/main" id="{DBF5B71A-D108-F4C5-9468-A156D94A222A}"/>
              </a:ext>
            </a:extLst>
          </p:cNvPr>
          <p:cNvPicPr>
            <a:picLocks noChangeAspect="1"/>
          </p:cNvPicPr>
          <p:nvPr/>
        </p:nvPicPr>
        <p:blipFill>
          <a:blip r:embed="rId3"/>
          <a:stretch>
            <a:fillRect/>
          </a:stretch>
        </p:blipFill>
        <p:spPr>
          <a:xfrm>
            <a:off x="3430884" y="1066800"/>
            <a:ext cx="5713116" cy="5791200"/>
          </a:xfrm>
          <a:prstGeom prst="rect">
            <a:avLst/>
          </a:prstGeom>
        </p:spPr>
      </p:pic>
    </p:spTree>
    <p:extLst>
      <p:ext uri="{BB962C8B-B14F-4D97-AF65-F5344CB8AC3E}">
        <p14:creationId xmlns:p14="http://schemas.microsoft.com/office/powerpoint/2010/main" val="120537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Approach</a:t>
            </a:r>
          </a:p>
        </p:txBody>
      </p:sp>
      <p:sp>
        <p:nvSpPr>
          <p:cNvPr id="9" name="Content Placeholder 2">
            <a:extLst>
              <a:ext uri="{FF2B5EF4-FFF2-40B4-BE49-F238E27FC236}">
                <a16:creationId xmlns:a16="http://schemas.microsoft.com/office/drawing/2014/main" id="{C53D47D4-760B-3CFA-C04F-936CC0E17D3A}"/>
              </a:ext>
            </a:extLst>
          </p:cNvPr>
          <p:cNvSpPr>
            <a:spLocks noGrp="1"/>
          </p:cNvSpPr>
          <p:nvPr>
            <p:ph idx="1"/>
          </p:nvPr>
        </p:nvSpPr>
        <p:spPr>
          <a:xfrm>
            <a:off x="401782" y="1066800"/>
            <a:ext cx="7299498" cy="5181600"/>
          </a:xfrm>
        </p:spPr>
        <p:txBody>
          <a:bodyPr>
            <a:noAutofit/>
          </a:bodyPr>
          <a:lstStyle/>
          <a:p>
            <a:pPr marL="0" indent="0" eaLnBrk="1" hangingPunct="1">
              <a:spcBef>
                <a:spcPts val="1200"/>
              </a:spcBef>
              <a:buNone/>
              <a:defRPr/>
            </a:pPr>
            <a:r>
              <a:rPr lang="en-US" sz="2000" b="1" dirty="0" err="1">
                <a:latin typeface="Arial" panose="020B0604020202020204" pitchFamily="34" charset="0"/>
                <a:cs typeface="Arial" panose="020B0604020202020204" pitchFamily="34" charset="0"/>
              </a:rPr>
              <a:t>Apriori</a:t>
            </a:r>
            <a:r>
              <a:rPr lang="en-US" sz="2000" b="1" dirty="0">
                <a:latin typeface="Arial" panose="020B0604020202020204" pitchFamily="34" charset="0"/>
                <a:cs typeface="Arial" panose="020B0604020202020204" pitchFamily="34" charset="0"/>
              </a:rPr>
              <a:t> Algorithm (Agrawal &amp; Srikant, 1994)</a:t>
            </a:r>
            <a:endParaRPr lang="en-US" altLang="zh-CN" sz="2000" dirty="0">
              <a:latin typeface="Arial" panose="020B0604020202020204" pitchFamily="34" charset="0"/>
              <a:ea typeface="SimSun" pitchFamily="2" charset="-122"/>
              <a:cs typeface="Arial" panose="020B0604020202020204" pitchFamily="34" charset="0"/>
            </a:endParaRPr>
          </a:p>
        </p:txBody>
      </p:sp>
      <p:pic>
        <p:nvPicPr>
          <p:cNvPr id="5" name="Picture 4">
            <a:extLst>
              <a:ext uri="{FF2B5EF4-FFF2-40B4-BE49-F238E27FC236}">
                <a16:creationId xmlns:a16="http://schemas.microsoft.com/office/drawing/2014/main" id="{6B484156-1AF7-F4E4-8B10-6544D74C8D29}"/>
              </a:ext>
            </a:extLst>
          </p:cNvPr>
          <p:cNvPicPr>
            <a:picLocks noChangeAspect="1"/>
          </p:cNvPicPr>
          <p:nvPr/>
        </p:nvPicPr>
        <p:blipFill>
          <a:blip r:embed="rId3"/>
          <a:stretch>
            <a:fillRect/>
          </a:stretch>
        </p:blipFill>
        <p:spPr>
          <a:xfrm>
            <a:off x="1724660" y="1738086"/>
            <a:ext cx="5694680" cy="4881154"/>
          </a:xfrm>
          <a:prstGeom prst="rect">
            <a:avLst/>
          </a:prstGeom>
        </p:spPr>
      </p:pic>
      <p:cxnSp>
        <p:nvCxnSpPr>
          <p:cNvPr id="4" name="Straight Arrow Connector 3">
            <a:extLst>
              <a:ext uri="{FF2B5EF4-FFF2-40B4-BE49-F238E27FC236}">
                <a16:creationId xmlns:a16="http://schemas.microsoft.com/office/drawing/2014/main" id="{1AA2AF0E-F6A7-1C68-0969-698109D870B6}"/>
              </a:ext>
            </a:extLst>
          </p:cNvPr>
          <p:cNvCxnSpPr>
            <a:cxnSpLocks/>
          </p:cNvCxnSpPr>
          <p:nvPr/>
        </p:nvCxnSpPr>
        <p:spPr>
          <a:xfrm flipH="1">
            <a:off x="828675" y="3086100"/>
            <a:ext cx="1857375" cy="57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D7BE6C-DE2D-A652-AB70-B031479C3BBF}"/>
              </a:ext>
            </a:extLst>
          </p:cNvPr>
          <p:cNvSpPr txBox="1"/>
          <p:nvPr/>
        </p:nvSpPr>
        <p:spPr>
          <a:xfrm>
            <a:off x="401782" y="3929063"/>
            <a:ext cx="593432" cy="923330"/>
          </a:xfrm>
          <a:prstGeom prst="rect">
            <a:avLst/>
          </a:prstGeom>
          <a:noFill/>
        </p:spPr>
        <p:txBody>
          <a:bodyPr wrap="none" rtlCol="0">
            <a:spAutoFit/>
          </a:bodyPr>
          <a:lstStyle/>
          <a:p>
            <a:r>
              <a:rPr lang="en-US" dirty="0"/>
              <a:t>a - b</a:t>
            </a:r>
          </a:p>
          <a:p>
            <a:r>
              <a:rPr lang="en-US" dirty="0"/>
              <a:t>  \/</a:t>
            </a:r>
          </a:p>
          <a:p>
            <a:r>
              <a:rPr lang="en-US" dirty="0"/>
              <a:t>   c</a:t>
            </a:r>
          </a:p>
        </p:txBody>
      </p:sp>
    </p:spTree>
    <p:extLst>
      <p:ext uri="{BB962C8B-B14F-4D97-AF65-F5344CB8AC3E}">
        <p14:creationId xmlns:p14="http://schemas.microsoft.com/office/powerpoint/2010/main" val="12691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Approach</a:t>
            </a:r>
          </a:p>
        </p:txBody>
      </p:sp>
      <p:pic>
        <p:nvPicPr>
          <p:cNvPr id="7" name="Picture 6">
            <a:extLst>
              <a:ext uri="{FF2B5EF4-FFF2-40B4-BE49-F238E27FC236}">
                <a16:creationId xmlns:a16="http://schemas.microsoft.com/office/drawing/2014/main" id="{F6EEE0E4-A48F-4413-C648-7367A9158660}"/>
              </a:ext>
            </a:extLst>
          </p:cNvPr>
          <p:cNvPicPr>
            <a:picLocks noChangeAspect="1"/>
          </p:cNvPicPr>
          <p:nvPr/>
        </p:nvPicPr>
        <p:blipFill>
          <a:blip r:embed="rId3"/>
          <a:stretch>
            <a:fillRect/>
          </a:stretch>
        </p:blipFill>
        <p:spPr>
          <a:xfrm>
            <a:off x="1239520" y="1254760"/>
            <a:ext cx="7294880" cy="5471160"/>
          </a:xfrm>
          <a:prstGeom prst="rect">
            <a:avLst/>
          </a:prstGeom>
        </p:spPr>
      </p:pic>
    </p:spTree>
    <p:extLst>
      <p:ext uri="{BB962C8B-B14F-4D97-AF65-F5344CB8AC3E}">
        <p14:creationId xmlns:p14="http://schemas.microsoft.com/office/powerpoint/2010/main" val="1883212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Approach</a:t>
            </a:r>
          </a:p>
        </p:txBody>
      </p:sp>
      <p:pic>
        <p:nvPicPr>
          <p:cNvPr id="4" name="Picture 3">
            <a:extLst>
              <a:ext uri="{FF2B5EF4-FFF2-40B4-BE49-F238E27FC236}">
                <a16:creationId xmlns:a16="http://schemas.microsoft.com/office/drawing/2014/main" id="{AF95DE3C-CE3E-68A6-BE5D-43056A6B693A}"/>
              </a:ext>
            </a:extLst>
          </p:cNvPr>
          <p:cNvPicPr>
            <a:picLocks noChangeAspect="1"/>
          </p:cNvPicPr>
          <p:nvPr/>
        </p:nvPicPr>
        <p:blipFill>
          <a:blip r:embed="rId3"/>
          <a:stretch>
            <a:fillRect/>
          </a:stretch>
        </p:blipFill>
        <p:spPr>
          <a:xfrm>
            <a:off x="1270000" y="1049020"/>
            <a:ext cx="7569200" cy="5676900"/>
          </a:xfrm>
          <a:prstGeom prst="rect">
            <a:avLst/>
          </a:prstGeom>
        </p:spPr>
      </p:pic>
    </p:spTree>
    <p:extLst>
      <p:ext uri="{BB962C8B-B14F-4D97-AF65-F5344CB8AC3E}">
        <p14:creationId xmlns:p14="http://schemas.microsoft.com/office/powerpoint/2010/main" val="2024110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Approach</a:t>
            </a:r>
          </a:p>
        </p:txBody>
      </p:sp>
      <p:pic>
        <p:nvPicPr>
          <p:cNvPr id="5" name="Picture 4">
            <a:extLst>
              <a:ext uri="{FF2B5EF4-FFF2-40B4-BE49-F238E27FC236}">
                <a16:creationId xmlns:a16="http://schemas.microsoft.com/office/drawing/2014/main" id="{3EB606C9-A611-6325-B877-56ECB4ED6D35}"/>
              </a:ext>
            </a:extLst>
          </p:cNvPr>
          <p:cNvPicPr>
            <a:picLocks noChangeAspect="1"/>
          </p:cNvPicPr>
          <p:nvPr/>
        </p:nvPicPr>
        <p:blipFill>
          <a:blip r:embed="rId3"/>
          <a:stretch>
            <a:fillRect/>
          </a:stretch>
        </p:blipFill>
        <p:spPr>
          <a:xfrm>
            <a:off x="1117600" y="1135380"/>
            <a:ext cx="7406640" cy="5554980"/>
          </a:xfrm>
          <a:prstGeom prst="rect">
            <a:avLst/>
          </a:prstGeom>
        </p:spPr>
      </p:pic>
    </p:spTree>
    <p:extLst>
      <p:ext uri="{BB962C8B-B14F-4D97-AF65-F5344CB8AC3E}">
        <p14:creationId xmlns:p14="http://schemas.microsoft.com/office/powerpoint/2010/main" val="3605630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Approach</a:t>
            </a:r>
          </a:p>
        </p:txBody>
      </p:sp>
      <p:pic>
        <p:nvPicPr>
          <p:cNvPr id="4" name="Picture 3">
            <a:extLst>
              <a:ext uri="{FF2B5EF4-FFF2-40B4-BE49-F238E27FC236}">
                <a16:creationId xmlns:a16="http://schemas.microsoft.com/office/drawing/2014/main" id="{485DA4BB-8414-CA2C-D9A4-381C25F2AE64}"/>
              </a:ext>
            </a:extLst>
          </p:cNvPr>
          <p:cNvPicPr>
            <a:picLocks noChangeAspect="1"/>
          </p:cNvPicPr>
          <p:nvPr/>
        </p:nvPicPr>
        <p:blipFill>
          <a:blip r:embed="rId3"/>
          <a:stretch>
            <a:fillRect/>
          </a:stretch>
        </p:blipFill>
        <p:spPr>
          <a:xfrm>
            <a:off x="1259840" y="1176020"/>
            <a:ext cx="6979920" cy="5234940"/>
          </a:xfrm>
          <a:prstGeom prst="rect">
            <a:avLst/>
          </a:prstGeom>
        </p:spPr>
      </p:pic>
    </p:spTree>
    <p:extLst>
      <p:ext uri="{BB962C8B-B14F-4D97-AF65-F5344CB8AC3E}">
        <p14:creationId xmlns:p14="http://schemas.microsoft.com/office/powerpoint/2010/main" val="25209730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a:t>
            </a:r>
            <a:r>
              <a:rPr lang="en-US" dirty="0" err="1">
                <a:latin typeface="Arial" panose="020B0604020202020204" pitchFamily="34" charset="0"/>
                <a:cs typeface="Arial" panose="020B0604020202020204" pitchFamily="34" charset="0"/>
              </a:rPr>
              <a:t>Apriori</a:t>
            </a:r>
            <a:r>
              <a:rPr lang="en-US" dirty="0">
                <a:latin typeface="Arial" panose="020B0604020202020204" pitchFamily="34" charset="0"/>
                <a:cs typeface="Arial" panose="020B0604020202020204" pitchFamily="34" charset="0"/>
              </a:rPr>
              <a:t> Approach</a:t>
            </a:r>
          </a:p>
        </p:txBody>
      </p:sp>
      <p:pic>
        <p:nvPicPr>
          <p:cNvPr id="5" name="Picture 4">
            <a:extLst>
              <a:ext uri="{FF2B5EF4-FFF2-40B4-BE49-F238E27FC236}">
                <a16:creationId xmlns:a16="http://schemas.microsoft.com/office/drawing/2014/main" id="{435C5E50-A8EC-6034-BEBA-00AFC5D5DA15}"/>
              </a:ext>
            </a:extLst>
          </p:cNvPr>
          <p:cNvPicPr>
            <a:picLocks noChangeAspect="1"/>
          </p:cNvPicPr>
          <p:nvPr/>
        </p:nvPicPr>
        <p:blipFill>
          <a:blip r:embed="rId3"/>
          <a:stretch>
            <a:fillRect/>
          </a:stretch>
        </p:blipFill>
        <p:spPr>
          <a:xfrm>
            <a:off x="1236980" y="1489634"/>
            <a:ext cx="6433820" cy="4586045"/>
          </a:xfrm>
          <a:prstGeom prst="rect">
            <a:avLst/>
          </a:prstGeom>
        </p:spPr>
      </p:pic>
    </p:spTree>
    <p:extLst>
      <p:ext uri="{BB962C8B-B14F-4D97-AF65-F5344CB8AC3E}">
        <p14:creationId xmlns:p14="http://schemas.microsoft.com/office/powerpoint/2010/main" val="316307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pattern growth approach</a:t>
            </a:r>
          </a:p>
        </p:txBody>
      </p:sp>
      <p:sp>
        <p:nvSpPr>
          <p:cNvPr id="9" name="Content Placeholder 2">
            <a:extLst>
              <a:ext uri="{FF2B5EF4-FFF2-40B4-BE49-F238E27FC236}">
                <a16:creationId xmlns:a16="http://schemas.microsoft.com/office/drawing/2014/main" id="{C53D47D4-760B-3CFA-C04F-936CC0E17D3A}"/>
              </a:ext>
            </a:extLst>
          </p:cNvPr>
          <p:cNvSpPr>
            <a:spLocks noGrp="1"/>
          </p:cNvSpPr>
          <p:nvPr>
            <p:ph idx="1"/>
          </p:nvPr>
        </p:nvSpPr>
        <p:spPr>
          <a:xfrm>
            <a:off x="423974" y="1574800"/>
            <a:ext cx="8648906" cy="5181600"/>
          </a:xfrm>
        </p:spPr>
        <p:txBody>
          <a:bodyPr>
            <a:noAutofit/>
          </a:bodyPr>
          <a:lstStyle/>
          <a:p>
            <a:pPr marL="0" indent="0" eaLnBrk="1" hangingPunct="1">
              <a:spcBef>
                <a:spcPts val="1200"/>
              </a:spcBef>
              <a:buNone/>
              <a:defRPr/>
            </a:pPr>
            <a:r>
              <a:rPr lang="en-US" sz="2400" b="1" dirty="0">
                <a:latin typeface="Arial" panose="020B0604020202020204" pitchFamily="34" charset="0"/>
                <a:cs typeface="Arial" panose="020B0604020202020204" pitchFamily="34" charset="0"/>
              </a:rPr>
              <a:t>Frequent pattern growth approach (FP-growth)</a:t>
            </a:r>
          </a:p>
          <a:p>
            <a:pPr marL="0" indent="0" eaLnBrk="1" hangingPunct="1">
              <a:spcBef>
                <a:spcPts val="1200"/>
              </a:spcBef>
              <a:buNone/>
              <a:defRPr/>
            </a:pPr>
            <a:endParaRPr lang="en-US" sz="2400" b="1" dirty="0">
              <a:latin typeface="Arial" panose="020B0604020202020204" pitchFamily="34" charset="0"/>
              <a:cs typeface="Arial" panose="020B0604020202020204" pitchFamily="34" charset="0"/>
            </a:endParaRPr>
          </a:p>
          <a:p>
            <a:pPr marL="0" indent="0" eaLnBrk="1" hangingPunct="1">
              <a:spcBef>
                <a:spcPts val="1200"/>
              </a:spcBef>
              <a:buNone/>
              <a:defRPr/>
            </a:pPr>
            <a:r>
              <a:rPr lang="en-US" altLang="zh-CN" sz="2400" dirty="0">
                <a:latin typeface="Arial" panose="020B0604020202020204" pitchFamily="34" charset="0"/>
                <a:ea typeface="SimSun" pitchFamily="2" charset="-122"/>
                <a:cs typeface="Arial" panose="020B0604020202020204" pitchFamily="34" charset="0"/>
              </a:rPr>
              <a:t>Use a compressed representation of the graph database using an FP-tree</a:t>
            </a:r>
          </a:p>
          <a:p>
            <a:pPr eaLnBrk="1" hangingPunct="1">
              <a:spcBef>
                <a:spcPts val="1200"/>
              </a:spcBef>
              <a:buFont typeface="Courier New" panose="02070309020205020404" pitchFamily="49" charset="0"/>
              <a:buChar char="o"/>
              <a:defRPr/>
            </a:pPr>
            <a:endParaRPr lang="en-US" altLang="zh-CN" sz="24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r>
              <a:rPr lang="en-US" altLang="zh-CN" sz="2400" dirty="0" err="1">
                <a:latin typeface="Arial" panose="020B0604020202020204" pitchFamily="34" charset="0"/>
                <a:ea typeface="SimSun" pitchFamily="2" charset="-122"/>
                <a:cs typeface="Arial" panose="020B0604020202020204" pitchFamily="34" charset="0"/>
              </a:rPr>
              <a:t>MoFa</a:t>
            </a:r>
            <a:r>
              <a:rPr lang="en-US" altLang="zh-CN" sz="2400" dirty="0">
                <a:latin typeface="Arial" panose="020B0604020202020204" pitchFamily="34" charset="0"/>
                <a:ea typeface="SimSun" pitchFamily="2" charset="-122"/>
                <a:cs typeface="Arial" panose="020B0604020202020204" pitchFamily="34" charset="0"/>
              </a:rPr>
              <a:t>: </a:t>
            </a:r>
            <a:r>
              <a:rPr lang="en-US" altLang="zh-CN" sz="2400" dirty="0" err="1">
                <a:latin typeface="Arial" panose="020B0604020202020204" pitchFamily="34" charset="0"/>
                <a:ea typeface="SimSun" pitchFamily="2" charset="-122"/>
                <a:cs typeface="Arial" panose="020B0604020202020204" pitchFamily="34" charset="0"/>
              </a:rPr>
              <a:t>Borgelt</a:t>
            </a:r>
            <a:r>
              <a:rPr lang="en-US" altLang="zh-CN" sz="2400" dirty="0">
                <a:latin typeface="Arial" panose="020B0604020202020204" pitchFamily="34" charset="0"/>
                <a:ea typeface="SimSun" pitchFamily="2" charset="-122"/>
                <a:cs typeface="Arial" panose="020B0604020202020204" pitchFamily="34" charset="0"/>
              </a:rPr>
              <a:t> and Berthold (ICDM’02) [8]</a:t>
            </a:r>
          </a:p>
          <a:p>
            <a:pPr eaLnBrk="1" hangingPunct="1">
              <a:spcBef>
                <a:spcPts val="1200"/>
              </a:spcBef>
              <a:buFont typeface="Courier New" panose="02070309020205020404" pitchFamily="49" charset="0"/>
              <a:buChar char="o"/>
              <a:defRPr/>
            </a:pPr>
            <a:r>
              <a:rPr lang="en-US" altLang="zh-CN" sz="2400" dirty="0" err="1">
                <a:latin typeface="Arial" panose="020B0604020202020204" pitchFamily="34" charset="0"/>
                <a:ea typeface="SimSun" pitchFamily="2" charset="-122"/>
                <a:cs typeface="Arial" panose="020B0604020202020204" pitchFamily="34" charset="0"/>
              </a:rPr>
              <a:t>gSpan</a:t>
            </a:r>
            <a:r>
              <a:rPr lang="en-US" altLang="zh-CN" sz="2400" dirty="0">
                <a:latin typeface="Arial" panose="020B0604020202020204" pitchFamily="34" charset="0"/>
                <a:ea typeface="SimSun" pitchFamily="2" charset="-122"/>
                <a:cs typeface="Arial" panose="020B0604020202020204" pitchFamily="34" charset="0"/>
              </a:rPr>
              <a:t>: Yan and Han (ICDM’02) [9]</a:t>
            </a:r>
          </a:p>
          <a:p>
            <a:pPr eaLnBrk="1" hangingPunct="1">
              <a:spcBef>
                <a:spcPts val="1200"/>
              </a:spcBef>
              <a:buFont typeface="Courier New" panose="02070309020205020404" pitchFamily="49" charset="0"/>
              <a:buChar char="o"/>
              <a:defRPr/>
            </a:pPr>
            <a:r>
              <a:rPr lang="en-US" altLang="zh-CN" sz="2400" dirty="0">
                <a:latin typeface="Arial" panose="020B0604020202020204" pitchFamily="34" charset="0"/>
                <a:ea typeface="SimSun" pitchFamily="2" charset="-122"/>
                <a:cs typeface="Arial" panose="020B0604020202020204" pitchFamily="34" charset="0"/>
              </a:rPr>
              <a:t>Gaston: </a:t>
            </a:r>
            <a:r>
              <a:rPr lang="en-US" altLang="zh-CN" sz="2400" dirty="0" err="1">
                <a:latin typeface="Arial" panose="020B0604020202020204" pitchFamily="34" charset="0"/>
                <a:ea typeface="SimSun" pitchFamily="2" charset="-122"/>
                <a:cs typeface="Arial" panose="020B0604020202020204" pitchFamily="34" charset="0"/>
              </a:rPr>
              <a:t>Nijssen</a:t>
            </a:r>
            <a:r>
              <a:rPr lang="en-US" altLang="zh-CN" sz="2400" dirty="0">
                <a:latin typeface="Arial" panose="020B0604020202020204" pitchFamily="34" charset="0"/>
                <a:ea typeface="SimSun" pitchFamily="2" charset="-122"/>
                <a:cs typeface="Arial" panose="020B0604020202020204" pitchFamily="34" charset="0"/>
              </a:rPr>
              <a:t> and </a:t>
            </a:r>
            <a:r>
              <a:rPr lang="en-US" altLang="zh-CN" sz="2400" dirty="0" err="1">
                <a:latin typeface="Arial" panose="020B0604020202020204" pitchFamily="34" charset="0"/>
                <a:ea typeface="SimSun" pitchFamily="2" charset="-122"/>
                <a:cs typeface="Arial" panose="020B0604020202020204" pitchFamily="34" charset="0"/>
              </a:rPr>
              <a:t>Kok</a:t>
            </a:r>
            <a:r>
              <a:rPr lang="en-US" altLang="zh-CN" sz="2400" dirty="0">
                <a:latin typeface="Arial" panose="020B0604020202020204" pitchFamily="34" charset="0"/>
                <a:ea typeface="SimSun" pitchFamily="2" charset="-122"/>
                <a:cs typeface="Arial" panose="020B0604020202020204" pitchFamily="34" charset="0"/>
              </a:rPr>
              <a:t> (KDD’04) [10]</a:t>
            </a:r>
          </a:p>
          <a:p>
            <a:pPr eaLnBrk="1" hangingPunct="1">
              <a:spcBef>
                <a:spcPts val="1200"/>
              </a:spcBef>
              <a:buFont typeface="Courier New" panose="02070309020205020404" pitchFamily="49" charset="0"/>
              <a:buChar char="o"/>
              <a:defRPr/>
            </a:pPr>
            <a:endParaRPr lang="en-US" altLang="zh-CN" sz="24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endParaRPr lang="en-US" altLang="zh-CN" sz="2400" dirty="0">
              <a:latin typeface="Arial" panose="020B0604020202020204" pitchFamily="34" charset="0"/>
              <a:ea typeface="SimSun" pitchFamily="2" charset="-122"/>
              <a:cs typeface="Arial" panose="020B0604020202020204" pitchFamily="34" charset="0"/>
            </a:endParaRPr>
          </a:p>
          <a:p>
            <a:pPr eaLnBrk="1" hangingPunct="1">
              <a:spcBef>
                <a:spcPts val="1200"/>
              </a:spcBef>
              <a:buFont typeface="Courier New" panose="02070309020205020404" pitchFamily="49" charset="0"/>
              <a:buChar char="o"/>
              <a:defRPr/>
            </a:pPr>
            <a:endParaRPr lang="en-US" altLang="zh-CN" sz="2400" dirty="0">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164726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Data Mining</a:t>
            </a:r>
          </a:p>
        </p:txBody>
      </p:sp>
      <p:pic>
        <p:nvPicPr>
          <p:cNvPr id="8" name="Picture 7" descr="Diagram&#10;&#10;Description automatically generated">
            <a:extLst>
              <a:ext uri="{FF2B5EF4-FFF2-40B4-BE49-F238E27FC236}">
                <a16:creationId xmlns:a16="http://schemas.microsoft.com/office/drawing/2014/main" id="{F94B5AC2-B070-5ED3-8792-7FA473E7B3B6}"/>
              </a:ext>
            </a:extLst>
          </p:cNvPr>
          <p:cNvPicPr>
            <a:picLocks noChangeAspect="1"/>
          </p:cNvPicPr>
          <p:nvPr/>
        </p:nvPicPr>
        <p:blipFill>
          <a:blip r:embed="rId3"/>
          <a:stretch>
            <a:fillRect/>
          </a:stretch>
        </p:blipFill>
        <p:spPr>
          <a:xfrm>
            <a:off x="789710" y="1416966"/>
            <a:ext cx="7910945" cy="4931226"/>
          </a:xfrm>
          <a:prstGeom prst="rect">
            <a:avLst/>
          </a:prstGeom>
        </p:spPr>
      </p:pic>
    </p:spTree>
    <p:extLst>
      <p:ext uri="{BB962C8B-B14F-4D97-AF65-F5344CB8AC3E}">
        <p14:creationId xmlns:p14="http://schemas.microsoft.com/office/powerpoint/2010/main" val="3897054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pattern growth approach</a:t>
            </a:r>
          </a:p>
        </p:txBody>
      </p:sp>
      <p:pic>
        <p:nvPicPr>
          <p:cNvPr id="5" name="Picture 4">
            <a:extLst>
              <a:ext uri="{FF2B5EF4-FFF2-40B4-BE49-F238E27FC236}">
                <a16:creationId xmlns:a16="http://schemas.microsoft.com/office/drawing/2014/main" id="{B069DB1A-2EC0-3E7E-65B9-BE2BAF137F69}"/>
              </a:ext>
            </a:extLst>
          </p:cNvPr>
          <p:cNvPicPr>
            <a:picLocks noChangeAspect="1"/>
          </p:cNvPicPr>
          <p:nvPr/>
        </p:nvPicPr>
        <p:blipFill rotWithShape="1">
          <a:blip r:embed="rId3"/>
          <a:srcRect t="12506" r="70485" b="15791"/>
          <a:stretch/>
        </p:blipFill>
        <p:spPr>
          <a:xfrm>
            <a:off x="367497" y="1279357"/>
            <a:ext cx="1680759" cy="3499907"/>
          </a:xfrm>
          <a:prstGeom prst="rect">
            <a:avLst/>
          </a:prstGeom>
        </p:spPr>
      </p:pic>
      <p:pic>
        <p:nvPicPr>
          <p:cNvPr id="7" name="Picture 6">
            <a:extLst>
              <a:ext uri="{FF2B5EF4-FFF2-40B4-BE49-F238E27FC236}">
                <a16:creationId xmlns:a16="http://schemas.microsoft.com/office/drawing/2014/main" id="{26535EE1-D981-3A4E-FF68-4EE8731E623C}"/>
              </a:ext>
            </a:extLst>
          </p:cNvPr>
          <p:cNvPicPr>
            <a:picLocks noChangeAspect="1"/>
          </p:cNvPicPr>
          <p:nvPr/>
        </p:nvPicPr>
        <p:blipFill rotWithShape="1">
          <a:blip r:embed="rId4"/>
          <a:srcRect l="40112" t="18392" r="30374" b="45244"/>
          <a:stretch/>
        </p:blipFill>
        <p:spPr>
          <a:xfrm>
            <a:off x="2617906" y="1568704"/>
            <a:ext cx="1680759" cy="1774951"/>
          </a:xfrm>
          <a:prstGeom prst="rect">
            <a:avLst/>
          </a:prstGeom>
        </p:spPr>
      </p:pic>
      <p:sp>
        <p:nvSpPr>
          <p:cNvPr id="8" name="TextBox 7">
            <a:extLst>
              <a:ext uri="{FF2B5EF4-FFF2-40B4-BE49-F238E27FC236}">
                <a16:creationId xmlns:a16="http://schemas.microsoft.com/office/drawing/2014/main" id="{8DB45F37-9EF4-A7AB-628D-59CB59373A41}"/>
              </a:ext>
            </a:extLst>
          </p:cNvPr>
          <p:cNvSpPr txBox="1"/>
          <p:nvPr/>
        </p:nvSpPr>
        <p:spPr>
          <a:xfrm>
            <a:off x="367497" y="5209311"/>
            <a:ext cx="1563248"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minSup</a:t>
            </a:r>
            <a:r>
              <a:rPr lang="en-US" dirty="0">
                <a:latin typeface="Arial" panose="020B0604020202020204" pitchFamily="34" charset="0"/>
                <a:cs typeface="Arial" panose="020B0604020202020204" pitchFamily="34" charset="0"/>
              </a:rPr>
              <a:t>=20%</a:t>
            </a:r>
          </a:p>
        </p:txBody>
      </p:sp>
      <p:cxnSp>
        <p:nvCxnSpPr>
          <p:cNvPr id="11" name="Straight Arrow Connector 10">
            <a:extLst>
              <a:ext uri="{FF2B5EF4-FFF2-40B4-BE49-F238E27FC236}">
                <a16:creationId xmlns:a16="http://schemas.microsoft.com/office/drawing/2014/main" id="{CDC688ED-D683-82C8-E8C4-06A779AFE42D}"/>
              </a:ext>
            </a:extLst>
          </p:cNvPr>
          <p:cNvCxnSpPr/>
          <p:nvPr/>
        </p:nvCxnSpPr>
        <p:spPr>
          <a:xfrm>
            <a:off x="1930745" y="1792224"/>
            <a:ext cx="80467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42B8FE-5D7D-611C-91E9-7ACE9785A860}"/>
              </a:ext>
            </a:extLst>
          </p:cNvPr>
          <p:cNvCxnSpPr>
            <a:cxnSpLocks/>
          </p:cNvCxnSpPr>
          <p:nvPr/>
        </p:nvCxnSpPr>
        <p:spPr>
          <a:xfrm>
            <a:off x="4172335" y="1792224"/>
            <a:ext cx="111899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6">
            <a:extLst>
              <a:ext uri="{FF2B5EF4-FFF2-40B4-BE49-F238E27FC236}">
                <a16:creationId xmlns:a16="http://schemas.microsoft.com/office/drawing/2014/main" id="{BC7F3C09-25D0-6229-28A8-94C9BA124A05}"/>
              </a:ext>
            </a:extLst>
          </p:cNvPr>
          <p:cNvGraphicFramePr>
            <a:graphicFrameLocks noGrp="1"/>
          </p:cNvGraphicFramePr>
          <p:nvPr>
            <p:extLst>
              <p:ext uri="{D42A27DB-BD31-4B8C-83A1-F6EECF244321}">
                <p14:modId xmlns:p14="http://schemas.microsoft.com/office/powerpoint/2010/main" val="3135618248"/>
              </p:ext>
            </p:extLst>
          </p:nvPr>
        </p:nvGraphicFramePr>
        <p:xfrm>
          <a:off x="5426374" y="1496567"/>
          <a:ext cx="1489162" cy="17983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err="1"/>
                        <a:t>itemsets</a:t>
                      </a:r>
                      <a:endParaRPr lang="en-US" sz="1200" dirty="0"/>
                    </a:p>
                  </a:txBody>
                  <a:tcPr/>
                </a:tc>
                <a:tc>
                  <a:txBody>
                    <a:bodyPr/>
                    <a:lstStyle/>
                    <a:p>
                      <a:pPr algn="ctr"/>
                      <a:r>
                        <a:rPr lang="en-US" sz="1200" dirty="0"/>
                        <a:t>count</a:t>
                      </a:r>
                    </a:p>
                  </a:txBody>
                  <a:tcPr/>
                </a:tc>
                <a:extLst>
                  <a:ext uri="{0D108BD9-81ED-4DB2-BD59-A6C34878D82A}">
                    <a16:rowId xmlns:a16="http://schemas.microsoft.com/office/drawing/2014/main" val="1859038641"/>
                  </a:ext>
                </a:extLst>
              </a:tr>
              <a:tr h="280864">
                <a:tc>
                  <a:txBody>
                    <a:bodyPr/>
                    <a:lstStyle/>
                    <a:p>
                      <a:pPr algn="ctr"/>
                      <a:r>
                        <a:rPr lang="en-US" sz="1400" dirty="0"/>
                        <a:t>{B}</a:t>
                      </a:r>
                    </a:p>
                  </a:txBody>
                  <a:tcPr/>
                </a:tc>
                <a:tc>
                  <a:txBody>
                    <a:bodyPr/>
                    <a:lstStyle/>
                    <a:p>
                      <a:pPr algn="ctr"/>
                      <a:r>
                        <a:rPr lang="en-US" sz="1400" dirty="0"/>
                        <a:t>7</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a:t>
                      </a:r>
                    </a:p>
                  </a:txBody>
                  <a:tcPr/>
                </a:tc>
                <a:tc>
                  <a:txBody>
                    <a:bodyPr/>
                    <a:lstStyle/>
                    <a:p>
                      <a:pPr algn="ctr"/>
                      <a:r>
                        <a:rPr lang="en-US" sz="1400" dirty="0"/>
                        <a:t>6</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{C}</a:t>
                      </a:r>
                    </a:p>
                  </a:txBody>
                  <a:tcPr/>
                </a:tc>
                <a:tc>
                  <a:txBody>
                    <a:bodyPr/>
                    <a:lstStyle/>
                    <a:p>
                      <a:pPr algn="ctr"/>
                      <a:r>
                        <a:rPr lang="en-US" sz="1400" dirty="0"/>
                        <a:t>6</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a:t>
                      </a:r>
                    </a:p>
                  </a:txBody>
                  <a:tcPr/>
                </a:tc>
                <a:tc>
                  <a:txBody>
                    <a:bodyPr/>
                    <a:lstStyle/>
                    <a:p>
                      <a:pPr algn="ctr"/>
                      <a:r>
                        <a:rPr lang="en-US" sz="1400" dirty="0"/>
                        <a:t>2</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a:t>
                      </a:r>
                    </a:p>
                  </a:txBody>
                  <a:tcPr/>
                </a:tc>
                <a:tc>
                  <a:txBody>
                    <a:bodyPr/>
                    <a:lstStyle/>
                    <a:p>
                      <a:pPr algn="ctr"/>
                      <a:r>
                        <a:rPr lang="en-US" sz="1400" dirty="0"/>
                        <a:t>2</a:t>
                      </a:r>
                    </a:p>
                  </a:txBody>
                  <a:tcPr/>
                </a:tc>
                <a:extLst>
                  <a:ext uri="{0D108BD9-81ED-4DB2-BD59-A6C34878D82A}">
                    <a16:rowId xmlns:a16="http://schemas.microsoft.com/office/drawing/2014/main" val="1170007835"/>
                  </a:ext>
                </a:extLst>
              </a:tr>
            </a:tbl>
          </a:graphicData>
        </a:graphic>
      </p:graphicFrame>
      <p:cxnSp>
        <p:nvCxnSpPr>
          <p:cNvPr id="18" name="Straight Arrow Connector 17">
            <a:extLst>
              <a:ext uri="{FF2B5EF4-FFF2-40B4-BE49-F238E27FC236}">
                <a16:creationId xmlns:a16="http://schemas.microsoft.com/office/drawing/2014/main" id="{C588BBC0-08E8-E78E-4660-B13ED3B755BF}"/>
              </a:ext>
            </a:extLst>
          </p:cNvPr>
          <p:cNvCxnSpPr>
            <a:cxnSpLocks/>
          </p:cNvCxnSpPr>
          <p:nvPr/>
        </p:nvCxnSpPr>
        <p:spPr>
          <a:xfrm>
            <a:off x="2133600" y="4248912"/>
            <a:ext cx="49987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CF6FD79-0C16-F842-7944-4EF5C5AE4573}"/>
              </a:ext>
            </a:extLst>
          </p:cNvPr>
          <p:cNvSpPr txBox="1"/>
          <p:nvPr/>
        </p:nvSpPr>
        <p:spPr>
          <a:xfrm>
            <a:off x="2641210" y="3338574"/>
            <a:ext cx="164660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 is infrequent</a:t>
            </a:r>
          </a:p>
        </p:txBody>
      </p:sp>
      <p:graphicFrame>
        <p:nvGraphicFramePr>
          <p:cNvPr id="21" name="Table 16">
            <a:extLst>
              <a:ext uri="{FF2B5EF4-FFF2-40B4-BE49-F238E27FC236}">
                <a16:creationId xmlns:a16="http://schemas.microsoft.com/office/drawing/2014/main" id="{B7C27F66-5ADB-8765-4B9C-D7D23B213067}"/>
              </a:ext>
            </a:extLst>
          </p:cNvPr>
          <p:cNvGraphicFramePr>
            <a:graphicFrameLocks noGrp="1"/>
          </p:cNvGraphicFramePr>
          <p:nvPr>
            <p:extLst>
              <p:ext uri="{D42A27DB-BD31-4B8C-83A1-F6EECF244321}">
                <p14:modId xmlns:p14="http://schemas.microsoft.com/office/powerpoint/2010/main" val="4163966877"/>
              </p:ext>
            </p:extLst>
          </p:nvPr>
        </p:nvGraphicFramePr>
        <p:xfrm>
          <a:off x="7298664" y="1496567"/>
          <a:ext cx="1489162" cy="30175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a:t>TID</a:t>
                      </a:r>
                    </a:p>
                  </a:txBody>
                  <a:tcPr/>
                </a:tc>
                <a:tc>
                  <a:txBody>
                    <a:bodyPr/>
                    <a:lstStyle/>
                    <a:p>
                      <a:pPr algn="ctr"/>
                      <a:r>
                        <a:rPr lang="en-US" sz="1200" dirty="0" err="1"/>
                        <a:t>itemsets</a:t>
                      </a:r>
                      <a:endParaRPr lang="en-US" sz="1200" dirty="0"/>
                    </a:p>
                  </a:txBody>
                  <a:tcPr/>
                </a:tc>
                <a:extLst>
                  <a:ext uri="{0D108BD9-81ED-4DB2-BD59-A6C34878D82A}">
                    <a16:rowId xmlns:a16="http://schemas.microsoft.com/office/drawing/2014/main" val="1859038641"/>
                  </a:ext>
                </a:extLst>
              </a:tr>
              <a:tr h="280864">
                <a:tc>
                  <a:txBody>
                    <a:bodyPr/>
                    <a:lstStyle/>
                    <a:p>
                      <a:pPr algn="ctr"/>
                      <a:r>
                        <a:rPr lang="en-US" sz="1400" dirty="0"/>
                        <a:t>T001</a:t>
                      </a:r>
                    </a:p>
                  </a:txBody>
                  <a:tcPr/>
                </a:tc>
                <a:tc>
                  <a:txBody>
                    <a:bodyPr/>
                    <a:lstStyle/>
                    <a:p>
                      <a:pPr algn="ctr"/>
                      <a:r>
                        <a:rPr lang="en-US" sz="1400" dirty="0"/>
                        <a:t>B,A,E</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B,D</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B,A,D</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117000783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2616037782"/>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290753228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B,A,C,E</a:t>
                      </a:r>
                    </a:p>
                  </a:txBody>
                  <a:tcPr/>
                </a:tc>
                <a:extLst>
                  <a:ext uri="{0D108BD9-81ED-4DB2-BD59-A6C34878D82A}">
                    <a16:rowId xmlns:a16="http://schemas.microsoft.com/office/drawing/2014/main" val="161826475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a:t>
                      </a:r>
                    </a:p>
                  </a:txBody>
                  <a:tcPr/>
                </a:tc>
                <a:extLst>
                  <a:ext uri="{0D108BD9-81ED-4DB2-BD59-A6C34878D82A}">
                    <a16:rowId xmlns:a16="http://schemas.microsoft.com/office/drawing/2014/main" val="3656259646"/>
                  </a:ext>
                </a:extLst>
              </a:tr>
            </a:tbl>
          </a:graphicData>
        </a:graphic>
      </p:graphicFrame>
    </p:spTree>
    <p:extLst>
      <p:ext uri="{BB962C8B-B14F-4D97-AF65-F5344CB8AC3E}">
        <p14:creationId xmlns:p14="http://schemas.microsoft.com/office/powerpoint/2010/main" val="38025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par>
                                <p:cTn id="19" presetID="5"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heckerboard(across)">
                                      <p:cBhvr>
                                        <p:cTn id="26" dur="500"/>
                                        <p:tgtEl>
                                          <p:spTgt spid="18"/>
                                        </p:tgtEl>
                                      </p:cBhvr>
                                    </p:animEffect>
                                  </p:childTnLst>
                                </p:cTn>
                              </p:par>
                              <p:par>
                                <p:cTn id="27" presetID="5" presetClass="entr" presetSubtype="1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heckerboard(across)">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pattern growth approach</a:t>
            </a:r>
          </a:p>
        </p:txBody>
      </p:sp>
      <p:graphicFrame>
        <p:nvGraphicFramePr>
          <p:cNvPr id="6" name="Table 16">
            <a:extLst>
              <a:ext uri="{FF2B5EF4-FFF2-40B4-BE49-F238E27FC236}">
                <a16:creationId xmlns:a16="http://schemas.microsoft.com/office/drawing/2014/main" id="{4D0D7EE6-F5B3-38C0-1189-F260F56134BC}"/>
              </a:ext>
            </a:extLst>
          </p:cNvPr>
          <p:cNvGraphicFramePr>
            <a:graphicFrameLocks noGrp="1"/>
          </p:cNvGraphicFramePr>
          <p:nvPr>
            <p:extLst>
              <p:ext uri="{D42A27DB-BD31-4B8C-83A1-F6EECF244321}">
                <p14:modId xmlns:p14="http://schemas.microsoft.com/office/powerpoint/2010/main" val="3473155840"/>
              </p:ext>
            </p:extLst>
          </p:nvPr>
        </p:nvGraphicFramePr>
        <p:xfrm>
          <a:off x="2232006" y="1203959"/>
          <a:ext cx="1489162" cy="17983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err="1"/>
                        <a:t>itemsets</a:t>
                      </a:r>
                      <a:endParaRPr lang="en-US" sz="1200" dirty="0"/>
                    </a:p>
                  </a:txBody>
                  <a:tcPr/>
                </a:tc>
                <a:tc>
                  <a:txBody>
                    <a:bodyPr/>
                    <a:lstStyle/>
                    <a:p>
                      <a:pPr algn="ctr"/>
                      <a:r>
                        <a:rPr lang="en-US" sz="1200" dirty="0"/>
                        <a:t>count</a:t>
                      </a:r>
                    </a:p>
                  </a:txBody>
                  <a:tcPr/>
                </a:tc>
                <a:extLst>
                  <a:ext uri="{0D108BD9-81ED-4DB2-BD59-A6C34878D82A}">
                    <a16:rowId xmlns:a16="http://schemas.microsoft.com/office/drawing/2014/main" val="1859038641"/>
                  </a:ext>
                </a:extLst>
              </a:tr>
              <a:tr h="280864">
                <a:tc>
                  <a:txBody>
                    <a:bodyPr/>
                    <a:lstStyle/>
                    <a:p>
                      <a:pPr algn="ctr"/>
                      <a:r>
                        <a:rPr lang="en-US" sz="1400" dirty="0"/>
                        <a:t>{B}</a:t>
                      </a:r>
                    </a:p>
                  </a:txBody>
                  <a:tcPr/>
                </a:tc>
                <a:tc>
                  <a:txBody>
                    <a:bodyPr/>
                    <a:lstStyle/>
                    <a:p>
                      <a:pPr algn="ctr"/>
                      <a:r>
                        <a:rPr lang="en-US" sz="1400" dirty="0"/>
                        <a:t>7</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a:t>
                      </a:r>
                    </a:p>
                  </a:txBody>
                  <a:tcPr/>
                </a:tc>
                <a:tc>
                  <a:txBody>
                    <a:bodyPr/>
                    <a:lstStyle/>
                    <a:p>
                      <a:pPr algn="ctr"/>
                      <a:r>
                        <a:rPr lang="en-US" sz="1400" dirty="0"/>
                        <a:t>6</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{C}</a:t>
                      </a:r>
                    </a:p>
                  </a:txBody>
                  <a:tcPr/>
                </a:tc>
                <a:tc>
                  <a:txBody>
                    <a:bodyPr/>
                    <a:lstStyle/>
                    <a:p>
                      <a:pPr algn="ctr"/>
                      <a:r>
                        <a:rPr lang="en-US" sz="1400" dirty="0"/>
                        <a:t>6</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a:t>
                      </a:r>
                    </a:p>
                  </a:txBody>
                  <a:tcPr/>
                </a:tc>
                <a:tc>
                  <a:txBody>
                    <a:bodyPr/>
                    <a:lstStyle/>
                    <a:p>
                      <a:pPr algn="ctr"/>
                      <a:r>
                        <a:rPr lang="en-US" sz="1400" dirty="0"/>
                        <a:t>2</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a:t>
                      </a:r>
                    </a:p>
                  </a:txBody>
                  <a:tcPr/>
                </a:tc>
                <a:tc>
                  <a:txBody>
                    <a:bodyPr/>
                    <a:lstStyle/>
                    <a:p>
                      <a:pPr algn="ctr"/>
                      <a:r>
                        <a:rPr lang="en-US" sz="1400" dirty="0"/>
                        <a:t>2</a:t>
                      </a:r>
                    </a:p>
                  </a:txBody>
                  <a:tcPr/>
                </a:tc>
                <a:extLst>
                  <a:ext uri="{0D108BD9-81ED-4DB2-BD59-A6C34878D82A}">
                    <a16:rowId xmlns:a16="http://schemas.microsoft.com/office/drawing/2014/main" val="1170007835"/>
                  </a:ext>
                </a:extLst>
              </a:tr>
            </a:tbl>
          </a:graphicData>
        </a:graphic>
      </p:graphicFrame>
      <p:graphicFrame>
        <p:nvGraphicFramePr>
          <p:cNvPr id="7" name="Table 16">
            <a:extLst>
              <a:ext uri="{FF2B5EF4-FFF2-40B4-BE49-F238E27FC236}">
                <a16:creationId xmlns:a16="http://schemas.microsoft.com/office/drawing/2014/main" id="{3441E5F8-C5FB-3E2A-0CDD-89228CFDD275}"/>
              </a:ext>
            </a:extLst>
          </p:cNvPr>
          <p:cNvGraphicFramePr>
            <a:graphicFrameLocks noGrp="1"/>
          </p:cNvGraphicFramePr>
          <p:nvPr>
            <p:extLst>
              <p:ext uri="{D42A27DB-BD31-4B8C-83A1-F6EECF244321}">
                <p14:modId xmlns:p14="http://schemas.microsoft.com/office/powerpoint/2010/main" val="975982314"/>
              </p:ext>
            </p:extLst>
          </p:nvPr>
        </p:nvGraphicFramePr>
        <p:xfrm>
          <a:off x="617448" y="1203959"/>
          <a:ext cx="1489162" cy="30175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a:t>TID</a:t>
                      </a:r>
                    </a:p>
                  </a:txBody>
                  <a:tcPr/>
                </a:tc>
                <a:tc>
                  <a:txBody>
                    <a:bodyPr/>
                    <a:lstStyle/>
                    <a:p>
                      <a:pPr algn="ctr"/>
                      <a:r>
                        <a:rPr lang="en-US" sz="1200" dirty="0" err="1"/>
                        <a:t>itemsets</a:t>
                      </a:r>
                      <a:endParaRPr lang="en-US" sz="1200" dirty="0"/>
                    </a:p>
                  </a:txBody>
                  <a:tcPr/>
                </a:tc>
                <a:extLst>
                  <a:ext uri="{0D108BD9-81ED-4DB2-BD59-A6C34878D82A}">
                    <a16:rowId xmlns:a16="http://schemas.microsoft.com/office/drawing/2014/main" val="1859038641"/>
                  </a:ext>
                </a:extLst>
              </a:tr>
              <a:tr h="280864">
                <a:tc>
                  <a:txBody>
                    <a:bodyPr/>
                    <a:lstStyle/>
                    <a:p>
                      <a:pPr algn="ctr"/>
                      <a:r>
                        <a:rPr lang="en-US" sz="1400" dirty="0"/>
                        <a:t>T001</a:t>
                      </a:r>
                    </a:p>
                  </a:txBody>
                  <a:tcPr/>
                </a:tc>
                <a:tc>
                  <a:txBody>
                    <a:bodyPr/>
                    <a:lstStyle/>
                    <a:p>
                      <a:pPr algn="ctr"/>
                      <a:r>
                        <a:rPr lang="en-US" sz="1400" dirty="0"/>
                        <a:t>B,A,E</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B,D</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B,A,D</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117000783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2616037782"/>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290753228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B,A,C,E</a:t>
                      </a:r>
                    </a:p>
                  </a:txBody>
                  <a:tcPr/>
                </a:tc>
                <a:extLst>
                  <a:ext uri="{0D108BD9-81ED-4DB2-BD59-A6C34878D82A}">
                    <a16:rowId xmlns:a16="http://schemas.microsoft.com/office/drawing/2014/main" val="161826475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a:t>
                      </a:r>
                    </a:p>
                  </a:txBody>
                  <a:tcPr/>
                </a:tc>
                <a:extLst>
                  <a:ext uri="{0D108BD9-81ED-4DB2-BD59-A6C34878D82A}">
                    <a16:rowId xmlns:a16="http://schemas.microsoft.com/office/drawing/2014/main" val="3656259646"/>
                  </a:ext>
                </a:extLst>
              </a:tr>
            </a:tbl>
          </a:graphicData>
        </a:graphic>
      </p:graphicFrame>
      <p:grpSp>
        <p:nvGrpSpPr>
          <p:cNvPr id="25" name="Group 24">
            <a:extLst>
              <a:ext uri="{FF2B5EF4-FFF2-40B4-BE49-F238E27FC236}">
                <a16:creationId xmlns:a16="http://schemas.microsoft.com/office/drawing/2014/main" id="{DDCE1BEE-E832-4C12-554E-25C1286DC112}"/>
              </a:ext>
            </a:extLst>
          </p:cNvPr>
          <p:cNvGrpSpPr/>
          <p:nvPr/>
        </p:nvGrpSpPr>
        <p:grpSpPr>
          <a:xfrm>
            <a:off x="4169446" y="1368291"/>
            <a:ext cx="1927717" cy="2060709"/>
            <a:chOff x="4071910" y="941570"/>
            <a:chExt cx="1927717" cy="2060709"/>
          </a:xfrm>
        </p:grpSpPr>
        <p:sp>
          <p:nvSpPr>
            <p:cNvPr id="9" name="TextBox 8">
              <a:extLst>
                <a:ext uri="{FF2B5EF4-FFF2-40B4-BE49-F238E27FC236}">
                  <a16:creationId xmlns:a16="http://schemas.microsoft.com/office/drawing/2014/main" id="{D4D4A1E5-E86B-FD67-3993-0D7770093C48}"/>
                </a:ext>
              </a:extLst>
            </p:cNvPr>
            <p:cNvSpPr txBox="1"/>
            <p:nvPr/>
          </p:nvSpPr>
          <p:spPr>
            <a:xfrm>
              <a:off x="5057766" y="1454943"/>
              <a:ext cx="489236" cy="369332"/>
            </a:xfrm>
            <a:prstGeom prst="rect">
              <a:avLst/>
            </a:prstGeom>
            <a:noFill/>
          </p:spPr>
          <p:txBody>
            <a:bodyPr wrap="none" rtlCol="0">
              <a:spAutoFit/>
            </a:bodyPr>
            <a:lstStyle/>
            <a:p>
              <a:r>
                <a:rPr lang="en-US" dirty="0"/>
                <a:t>B:1</a:t>
              </a:r>
            </a:p>
          </p:txBody>
        </p:sp>
        <p:sp>
          <p:nvSpPr>
            <p:cNvPr id="10" name="TextBox 9">
              <a:extLst>
                <a:ext uri="{FF2B5EF4-FFF2-40B4-BE49-F238E27FC236}">
                  <a16:creationId xmlns:a16="http://schemas.microsoft.com/office/drawing/2014/main" id="{49AFAEC3-F18D-B233-F9F6-D59AB100F9AB}"/>
                </a:ext>
              </a:extLst>
            </p:cNvPr>
            <p:cNvSpPr txBox="1"/>
            <p:nvPr/>
          </p:nvSpPr>
          <p:spPr>
            <a:xfrm>
              <a:off x="4560514" y="2043945"/>
              <a:ext cx="497252" cy="369332"/>
            </a:xfrm>
            <a:prstGeom prst="rect">
              <a:avLst/>
            </a:prstGeom>
            <a:noFill/>
          </p:spPr>
          <p:txBody>
            <a:bodyPr wrap="none" rtlCol="0">
              <a:spAutoFit/>
            </a:bodyPr>
            <a:lstStyle/>
            <a:p>
              <a:r>
                <a:rPr lang="en-US" dirty="0"/>
                <a:t>A:1</a:t>
              </a:r>
            </a:p>
          </p:txBody>
        </p:sp>
        <p:sp>
          <p:nvSpPr>
            <p:cNvPr id="11" name="TextBox 10">
              <a:extLst>
                <a:ext uri="{FF2B5EF4-FFF2-40B4-BE49-F238E27FC236}">
                  <a16:creationId xmlns:a16="http://schemas.microsoft.com/office/drawing/2014/main" id="{BCDA7C8E-6922-6B1E-F3AD-0EB3D0B3C134}"/>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12" name="TextBox 11">
              <a:extLst>
                <a:ext uri="{FF2B5EF4-FFF2-40B4-BE49-F238E27FC236}">
                  <a16:creationId xmlns:a16="http://schemas.microsoft.com/office/drawing/2014/main" id="{7CA270E5-2B44-9606-4D25-6C3E3E9BB912}"/>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14" name="Straight Arrow Connector 13">
              <a:extLst>
                <a:ext uri="{FF2B5EF4-FFF2-40B4-BE49-F238E27FC236}">
                  <a16:creationId xmlns:a16="http://schemas.microsoft.com/office/drawing/2014/main" id="{34B36197-FC7B-0A0F-86FB-CA5BC8EE3412}"/>
                </a:ext>
              </a:extLst>
            </p:cNvPr>
            <p:cNvCxnSpPr>
              <a:stCxn id="12" idx="2"/>
              <a:endCxn id="9"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00AB51-2A71-C6E9-4243-216CAECEB1F5}"/>
                </a:ext>
              </a:extLst>
            </p:cNvPr>
            <p:cNvCxnSpPr>
              <a:cxnSpLocks/>
              <a:stCxn id="9" idx="2"/>
              <a:endCxn id="10"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98C3B7-16A4-CDDA-E155-23B0370C150D}"/>
                </a:ext>
              </a:extLst>
            </p:cNvPr>
            <p:cNvCxnSpPr>
              <a:cxnSpLocks/>
              <a:stCxn id="10" idx="2"/>
              <a:endCxn id="11"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072804CB-1447-6FC7-23BE-11BAA779D293}"/>
              </a:ext>
            </a:extLst>
          </p:cNvPr>
          <p:cNvSpPr txBox="1"/>
          <p:nvPr/>
        </p:nvSpPr>
        <p:spPr>
          <a:xfrm>
            <a:off x="4395029" y="1038951"/>
            <a:ext cx="1249509" cy="369332"/>
          </a:xfrm>
          <a:prstGeom prst="rect">
            <a:avLst/>
          </a:prstGeom>
          <a:noFill/>
        </p:spPr>
        <p:txBody>
          <a:bodyPr wrap="none" rtlCol="0">
            <a:spAutoFit/>
          </a:bodyPr>
          <a:lstStyle/>
          <a:p>
            <a:r>
              <a:rPr lang="en-US" dirty="0"/>
              <a:t>T001: B,A,E</a:t>
            </a:r>
          </a:p>
        </p:txBody>
      </p:sp>
      <p:sp>
        <p:nvSpPr>
          <p:cNvPr id="27" name="TextBox 26">
            <a:extLst>
              <a:ext uri="{FF2B5EF4-FFF2-40B4-BE49-F238E27FC236}">
                <a16:creationId xmlns:a16="http://schemas.microsoft.com/office/drawing/2014/main" id="{E7759378-D3C4-F1CB-70AD-EF30B87201C8}"/>
              </a:ext>
            </a:extLst>
          </p:cNvPr>
          <p:cNvSpPr txBox="1"/>
          <p:nvPr/>
        </p:nvSpPr>
        <p:spPr>
          <a:xfrm>
            <a:off x="7162111" y="1035587"/>
            <a:ext cx="1085618" cy="369332"/>
          </a:xfrm>
          <a:prstGeom prst="rect">
            <a:avLst/>
          </a:prstGeom>
          <a:noFill/>
        </p:spPr>
        <p:txBody>
          <a:bodyPr wrap="none" rtlCol="0">
            <a:spAutoFit/>
          </a:bodyPr>
          <a:lstStyle/>
          <a:p>
            <a:r>
              <a:rPr lang="en-US" dirty="0"/>
              <a:t>T002: B,D</a:t>
            </a:r>
          </a:p>
        </p:txBody>
      </p:sp>
      <p:grpSp>
        <p:nvGrpSpPr>
          <p:cNvPr id="45" name="Group 44">
            <a:extLst>
              <a:ext uri="{FF2B5EF4-FFF2-40B4-BE49-F238E27FC236}">
                <a16:creationId xmlns:a16="http://schemas.microsoft.com/office/drawing/2014/main" id="{6F4741B6-E390-54D2-D1EA-D4A3534D5E2F}"/>
              </a:ext>
            </a:extLst>
          </p:cNvPr>
          <p:cNvGrpSpPr/>
          <p:nvPr/>
        </p:nvGrpSpPr>
        <p:grpSpPr>
          <a:xfrm>
            <a:off x="6329908" y="1471577"/>
            <a:ext cx="1945351" cy="2060709"/>
            <a:chOff x="4395029" y="4032188"/>
            <a:chExt cx="1945351" cy="2060709"/>
          </a:xfrm>
        </p:grpSpPr>
        <p:grpSp>
          <p:nvGrpSpPr>
            <p:cNvPr id="28" name="Group 27">
              <a:extLst>
                <a:ext uri="{FF2B5EF4-FFF2-40B4-BE49-F238E27FC236}">
                  <a16:creationId xmlns:a16="http://schemas.microsoft.com/office/drawing/2014/main" id="{B53966EB-B8E9-DE55-BBF2-0E3D0138530C}"/>
                </a:ext>
              </a:extLst>
            </p:cNvPr>
            <p:cNvGrpSpPr/>
            <p:nvPr/>
          </p:nvGrpSpPr>
          <p:grpSpPr>
            <a:xfrm>
              <a:off x="4395029" y="4032188"/>
              <a:ext cx="1927717" cy="2060709"/>
              <a:chOff x="4071910" y="941570"/>
              <a:chExt cx="1927717" cy="2060709"/>
            </a:xfrm>
          </p:grpSpPr>
          <p:sp>
            <p:nvSpPr>
              <p:cNvPr id="29" name="TextBox 28">
                <a:extLst>
                  <a:ext uri="{FF2B5EF4-FFF2-40B4-BE49-F238E27FC236}">
                    <a16:creationId xmlns:a16="http://schemas.microsoft.com/office/drawing/2014/main" id="{EE153578-E78A-B827-1E5C-D8BB660A5BF8}"/>
                  </a:ext>
                </a:extLst>
              </p:cNvPr>
              <p:cNvSpPr txBox="1"/>
              <p:nvPr/>
            </p:nvSpPr>
            <p:spPr>
              <a:xfrm>
                <a:off x="5057766" y="1454943"/>
                <a:ext cx="489236" cy="369332"/>
              </a:xfrm>
              <a:prstGeom prst="rect">
                <a:avLst/>
              </a:prstGeom>
              <a:noFill/>
            </p:spPr>
            <p:txBody>
              <a:bodyPr wrap="none" rtlCol="0">
                <a:spAutoFit/>
              </a:bodyPr>
              <a:lstStyle/>
              <a:p>
                <a:r>
                  <a:rPr lang="en-US" dirty="0"/>
                  <a:t>B:2</a:t>
                </a:r>
              </a:p>
            </p:txBody>
          </p:sp>
          <p:sp>
            <p:nvSpPr>
              <p:cNvPr id="30" name="TextBox 29">
                <a:extLst>
                  <a:ext uri="{FF2B5EF4-FFF2-40B4-BE49-F238E27FC236}">
                    <a16:creationId xmlns:a16="http://schemas.microsoft.com/office/drawing/2014/main" id="{7D07131D-F301-8969-362E-E963BB68DCCF}"/>
                  </a:ext>
                </a:extLst>
              </p:cNvPr>
              <p:cNvSpPr txBox="1"/>
              <p:nvPr/>
            </p:nvSpPr>
            <p:spPr>
              <a:xfrm>
                <a:off x="4560514" y="2043945"/>
                <a:ext cx="497252" cy="369332"/>
              </a:xfrm>
              <a:prstGeom prst="rect">
                <a:avLst/>
              </a:prstGeom>
              <a:noFill/>
            </p:spPr>
            <p:txBody>
              <a:bodyPr wrap="none" rtlCol="0">
                <a:spAutoFit/>
              </a:bodyPr>
              <a:lstStyle/>
              <a:p>
                <a:r>
                  <a:rPr lang="en-US" dirty="0"/>
                  <a:t>A:1</a:t>
                </a:r>
              </a:p>
            </p:txBody>
          </p:sp>
          <p:sp>
            <p:nvSpPr>
              <p:cNvPr id="31" name="TextBox 30">
                <a:extLst>
                  <a:ext uri="{FF2B5EF4-FFF2-40B4-BE49-F238E27FC236}">
                    <a16:creationId xmlns:a16="http://schemas.microsoft.com/office/drawing/2014/main" id="{60948CB1-9065-D094-BD04-D6C6174193AB}"/>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32" name="TextBox 31">
                <a:extLst>
                  <a:ext uri="{FF2B5EF4-FFF2-40B4-BE49-F238E27FC236}">
                    <a16:creationId xmlns:a16="http://schemas.microsoft.com/office/drawing/2014/main" id="{AEDB4C1D-8021-08D6-28CF-AB96638E24C5}"/>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33" name="Straight Arrow Connector 32">
                <a:extLst>
                  <a:ext uri="{FF2B5EF4-FFF2-40B4-BE49-F238E27FC236}">
                    <a16:creationId xmlns:a16="http://schemas.microsoft.com/office/drawing/2014/main" id="{8A17FDFD-0A5A-6016-984F-7DD7CCE589DA}"/>
                  </a:ext>
                </a:extLst>
              </p:cNvPr>
              <p:cNvCxnSpPr>
                <a:stCxn id="32" idx="2"/>
                <a:endCxn id="29"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CFA4E6B-563F-99C0-D5C9-62DFECAD9947}"/>
                  </a:ext>
                </a:extLst>
              </p:cNvPr>
              <p:cNvCxnSpPr>
                <a:cxnSpLocks/>
                <a:stCxn id="29" idx="2"/>
                <a:endCxn id="30"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85E96E-38E5-D04B-C06C-2C184773274B}"/>
                  </a:ext>
                </a:extLst>
              </p:cNvPr>
              <p:cNvCxnSpPr>
                <a:cxnSpLocks/>
                <a:stCxn id="30" idx="2"/>
                <a:endCxn id="31"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A92650F-E297-2A86-AAD5-B6C52E7EAF17}"/>
                </a:ext>
              </a:extLst>
            </p:cNvPr>
            <p:cNvSpPr txBox="1"/>
            <p:nvPr/>
          </p:nvSpPr>
          <p:spPr>
            <a:xfrm>
              <a:off x="5833510" y="5099559"/>
              <a:ext cx="506870" cy="369332"/>
            </a:xfrm>
            <a:prstGeom prst="rect">
              <a:avLst/>
            </a:prstGeom>
            <a:noFill/>
          </p:spPr>
          <p:txBody>
            <a:bodyPr wrap="none" rtlCol="0">
              <a:spAutoFit/>
            </a:bodyPr>
            <a:lstStyle/>
            <a:p>
              <a:r>
                <a:rPr lang="en-US" dirty="0"/>
                <a:t>D:1</a:t>
              </a:r>
            </a:p>
          </p:txBody>
        </p:sp>
        <p:cxnSp>
          <p:nvCxnSpPr>
            <p:cNvPr id="37" name="Straight Arrow Connector 36">
              <a:extLst>
                <a:ext uri="{FF2B5EF4-FFF2-40B4-BE49-F238E27FC236}">
                  <a16:creationId xmlns:a16="http://schemas.microsoft.com/office/drawing/2014/main" id="{00311C45-45BD-7B46-4BD5-100817F1A221}"/>
                </a:ext>
              </a:extLst>
            </p:cNvPr>
            <p:cNvCxnSpPr>
              <a:cxnSpLocks/>
              <a:stCxn id="29" idx="2"/>
              <a:endCxn id="36" idx="1"/>
            </p:cNvCxnSpPr>
            <p:nvPr/>
          </p:nvCxnSpPr>
          <p:spPr>
            <a:xfrm>
              <a:off x="5625503" y="4914893"/>
              <a:ext cx="208007"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2204CABF-B2AE-6609-905F-E38E17F0AB26}"/>
              </a:ext>
            </a:extLst>
          </p:cNvPr>
          <p:cNvCxnSpPr>
            <a:cxnSpLocks/>
          </p:cNvCxnSpPr>
          <p:nvPr/>
        </p:nvCxnSpPr>
        <p:spPr>
          <a:xfrm>
            <a:off x="5625503" y="2470666"/>
            <a:ext cx="12864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E177C90-CE1C-44CD-ECC0-CCB37779A35D}"/>
              </a:ext>
            </a:extLst>
          </p:cNvPr>
          <p:cNvCxnSpPr>
            <a:cxnSpLocks/>
          </p:cNvCxnSpPr>
          <p:nvPr/>
        </p:nvCxnSpPr>
        <p:spPr>
          <a:xfrm flipH="1">
            <a:off x="7543550" y="3347620"/>
            <a:ext cx="16832" cy="742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E534117D-FC69-B945-C8EF-27C94775CA57}"/>
              </a:ext>
            </a:extLst>
          </p:cNvPr>
          <p:cNvGrpSpPr/>
          <p:nvPr/>
        </p:nvGrpSpPr>
        <p:grpSpPr>
          <a:xfrm>
            <a:off x="6312274" y="4237374"/>
            <a:ext cx="2432786" cy="2060709"/>
            <a:chOff x="6312274" y="4237374"/>
            <a:chExt cx="2432786" cy="2060709"/>
          </a:xfrm>
        </p:grpSpPr>
        <p:grpSp>
          <p:nvGrpSpPr>
            <p:cNvPr id="50" name="Group 49">
              <a:extLst>
                <a:ext uri="{FF2B5EF4-FFF2-40B4-BE49-F238E27FC236}">
                  <a16:creationId xmlns:a16="http://schemas.microsoft.com/office/drawing/2014/main" id="{FE533066-4DFD-C5EC-848F-966FAEE42EAA}"/>
                </a:ext>
              </a:extLst>
            </p:cNvPr>
            <p:cNvGrpSpPr/>
            <p:nvPr/>
          </p:nvGrpSpPr>
          <p:grpSpPr>
            <a:xfrm>
              <a:off x="6312274" y="4237374"/>
              <a:ext cx="2432786" cy="2060709"/>
              <a:chOff x="4395029" y="4032188"/>
              <a:chExt cx="2432786" cy="2060709"/>
            </a:xfrm>
          </p:grpSpPr>
          <p:grpSp>
            <p:nvGrpSpPr>
              <p:cNvPr id="51" name="Group 50">
                <a:extLst>
                  <a:ext uri="{FF2B5EF4-FFF2-40B4-BE49-F238E27FC236}">
                    <a16:creationId xmlns:a16="http://schemas.microsoft.com/office/drawing/2014/main" id="{6E77FEB7-160D-5300-1864-FB58790F120E}"/>
                  </a:ext>
                </a:extLst>
              </p:cNvPr>
              <p:cNvGrpSpPr/>
              <p:nvPr/>
            </p:nvGrpSpPr>
            <p:grpSpPr>
              <a:xfrm>
                <a:off x="4395029" y="4032188"/>
                <a:ext cx="1927717" cy="2060709"/>
                <a:chOff x="4071910" y="941570"/>
                <a:chExt cx="1927717" cy="2060709"/>
              </a:xfrm>
            </p:grpSpPr>
            <p:sp>
              <p:nvSpPr>
                <p:cNvPr id="54" name="TextBox 53">
                  <a:extLst>
                    <a:ext uri="{FF2B5EF4-FFF2-40B4-BE49-F238E27FC236}">
                      <a16:creationId xmlns:a16="http://schemas.microsoft.com/office/drawing/2014/main" id="{F2B64C41-949B-B8B3-DB6E-9547FBD7C185}"/>
                    </a:ext>
                  </a:extLst>
                </p:cNvPr>
                <p:cNvSpPr txBox="1"/>
                <p:nvPr/>
              </p:nvSpPr>
              <p:spPr>
                <a:xfrm>
                  <a:off x="5057766" y="1454943"/>
                  <a:ext cx="489236" cy="369332"/>
                </a:xfrm>
                <a:prstGeom prst="rect">
                  <a:avLst/>
                </a:prstGeom>
                <a:noFill/>
              </p:spPr>
              <p:txBody>
                <a:bodyPr wrap="none" rtlCol="0">
                  <a:spAutoFit/>
                </a:bodyPr>
                <a:lstStyle/>
                <a:p>
                  <a:r>
                    <a:rPr lang="en-US" dirty="0"/>
                    <a:t>B:3</a:t>
                  </a:r>
                </a:p>
              </p:txBody>
            </p:sp>
            <p:sp>
              <p:nvSpPr>
                <p:cNvPr id="55" name="TextBox 54">
                  <a:extLst>
                    <a:ext uri="{FF2B5EF4-FFF2-40B4-BE49-F238E27FC236}">
                      <a16:creationId xmlns:a16="http://schemas.microsoft.com/office/drawing/2014/main" id="{FAF81F06-5EF7-DB44-B497-1EF3FE36EF1D}"/>
                    </a:ext>
                  </a:extLst>
                </p:cNvPr>
                <p:cNvSpPr txBox="1"/>
                <p:nvPr/>
              </p:nvSpPr>
              <p:spPr>
                <a:xfrm>
                  <a:off x="4560514" y="2043945"/>
                  <a:ext cx="497252" cy="369332"/>
                </a:xfrm>
                <a:prstGeom prst="rect">
                  <a:avLst/>
                </a:prstGeom>
                <a:noFill/>
              </p:spPr>
              <p:txBody>
                <a:bodyPr wrap="none" rtlCol="0">
                  <a:spAutoFit/>
                </a:bodyPr>
                <a:lstStyle/>
                <a:p>
                  <a:r>
                    <a:rPr lang="en-US" dirty="0"/>
                    <a:t>A:1</a:t>
                  </a:r>
                </a:p>
              </p:txBody>
            </p:sp>
            <p:sp>
              <p:nvSpPr>
                <p:cNvPr id="56" name="TextBox 55">
                  <a:extLst>
                    <a:ext uri="{FF2B5EF4-FFF2-40B4-BE49-F238E27FC236}">
                      <a16:creationId xmlns:a16="http://schemas.microsoft.com/office/drawing/2014/main" id="{765E0A48-0D72-BC3A-C97B-CE1BDE9CA2E1}"/>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57" name="TextBox 56">
                  <a:extLst>
                    <a:ext uri="{FF2B5EF4-FFF2-40B4-BE49-F238E27FC236}">
                      <a16:creationId xmlns:a16="http://schemas.microsoft.com/office/drawing/2014/main" id="{36DD8C86-ACAA-9076-FA80-EED91DC9D93F}"/>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58" name="Straight Arrow Connector 57">
                  <a:extLst>
                    <a:ext uri="{FF2B5EF4-FFF2-40B4-BE49-F238E27FC236}">
                      <a16:creationId xmlns:a16="http://schemas.microsoft.com/office/drawing/2014/main" id="{F68F07E6-19CF-521E-F82B-79B07CC17566}"/>
                    </a:ext>
                  </a:extLst>
                </p:cNvPr>
                <p:cNvCxnSpPr>
                  <a:stCxn id="57" idx="2"/>
                  <a:endCxn id="54"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0E26B66-9E3D-3A0D-EF6D-D7996B6020C3}"/>
                    </a:ext>
                  </a:extLst>
                </p:cNvPr>
                <p:cNvCxnSpPr>
                  <a:cxnSpLocks/>
                  <a:stCxn id="54" idx="2"/>
                  <a:endCxn id="55"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4F470D6-D82C-362D-00A3-B2A446659E64}"/>
                    </a:ext>
                  </a:extLst>
                </p:cNvPr>
                <p:cNvCxnSpPr>
                  <a:cxnSpLocks/>
                  <a:stCxn id="55" idx="2"/>
                  <a:endCxn id="56"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A3010E38-D24B-DE9C-3987-79DFB8F2F634}"/>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53" name="Straight Arrow Connector 52">
                <a:extLst>
                  <a:ext uri="{FF2B5EF4-FFF2-40B4-BE49-F238E27FC236}">
                    <a16:creationId xmlns:a16="http://schemas.microsoft.com/office/drawing/2014/main" id="{608F9EB2-9052-E1C8-F23F-167CA04C6E49}"/>
                  </a:ext>
                </a:extLst>
              </p:cNvPr>
              <p:cNvCxnSpPr>
                <a:cxnSpLocks/>
                <a:stCxn id="54" idx="2"/>
                <a:endCxn id="52"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5DD328A1-EF13-64D4-CC1B-5D9D4CECCC7B}"/>
                </a:ext>
              </a:extLst>
            </p:cNvPr>
            <p:cNvSpPr txBox="1"/>
            <p:nvPr/>
          </p:nvSpPr>
          <p:spPr>
            <a:xfrm>
              <a:off x="7461103" y="5566468"/>
              <a:ext cx="487634" cy="369332"/>
            </a:xfrm>
            <a:prstGeom prst="rect">
              <a:avLst/>
            </a:prstGeom>
            <a:noFill/>
          </p:spPr>
          <p:txBody>
            <a:bodyPr wrap="none" rtlCol="0">
              <a:spAutoFit/>
            </a:bodyPr>
            <a:lstStyle/>
            <a:p>
              <a:r>
                <a:rPr lang="en-US" dirty="0"/>
                <a:t>C:1</a:t>
              </a:r>
            </a:p>
          </p:txBody>
        </p:sp>
        <p:cxnSp>
          <p:nvCxnSpPr>
            <p:cNvPr id="63" name="Straight Arrow Connector 62">
              <a:extLst>
                <a:ext uri="{FF2B5EF4-FFF2-40B4-BE49-F238E27FC236}">
                  <a16:creationId xmlns:a16="http://schemas.microsoft.com/office/drawing/2014/main" id="{48BEB050-D5DE-ED34-A436-5A2FDC54C546}"/>
                </a:ext>
              </a:extLst>
            </p:cNvPr>
            <p:cNvCxnSpPr>
              <a:cxnSpLocks/>
              <a:stCxn id="54" idx="2"/>
              <a:endCxn id="61"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7B1F2EBA-E1A3-B33B-DA8F-FF699E43CA6E}"/>
              </a:ext>
            </a:extLst>
          </p:cNvPr>
          <p:cNvSpPr txBox="1"/>
          <p:nvPr/>
        </p:nvSpPr>
        <p:spPr>
          <a:xfrm>
            <a:off x="6506695" y="4185795"/>
            <a:ext cx="1066382" cy="369332"/>
          </a:xfrm>
          <a:prstGeom prst="rect">
            <a:avLst/>
          </a:prstGeom>
          <a:noFill/>
        </p:spPr>
        <p:txBody>
          <a:bodyPr wrap="none" rtlCol="0">
            <a:spAutoFit/>
          </a:bodyPr>
          <a:lstStyle/>
          <a:p>
            <a:r>
              <a:rPr lang="en-US" dirty="0"/>
              <a:t>T003: B,C</a:t>
            </a:r>
          </a:p>
        </p:txBody>
      </p:sp>
      <p:grpSp>
        <p:nvGrpSpPr>
          <p:cNvPr id="90" name="Group 89">
            <a:extLst>
              <a:ext uri="{FF2B5EF4-FFF2-40B4-BE49-F238E27FC236}">
                <a16:creationId xmlns:a16="http://schemas.microsoft.com/office/drawing/2014/main" id="{D8F435AA-F66D-37DE-1D59-45F03285D59C}"/>
              </a:ext>
            </a:extLst>
          </p:cNvPr>
          <p:cNvGrpSpPr/>
          <p:nvPr/>
        </p:nvGrpSpPr>
        <p:grpSpPr>
          <a:xfrm>
            <a:off x="2118802" y="4221479"/>
            <a:ext cx="2432786" cy="2093318"/>
            <a:chOff x="2118802" y="4221479"/>
            <a:chExt cx="2432786" cy="2093318"/>
          </a:xfrm>
        </p:grpSpPr>
        <p:grpSp>
          <p:nvGrpSpPr>
            <p:cNvPr id="68" name="Group 67">
              <a:extLst>
                <a:ext uri="{FF2B5EF4-FFF2-40B4-BE49-F238E27FC236}">
                  <a16:creationId xmlns:a16="http://schemas.microsoft.com/office/drawing/2014/main" id="{F323D17A-F0C5-ABE2-8D82-D3E1B1AB1BEE}"/>
                </a:ext>
              </a:extLst>
            </p:cNvPr>
            <p:cNvGrpSpPr/>
            <p:nvPr/>
          </p:nvGrpSpPr>
          <p:grpSpPr>
            <a:xfrm>
              <a:off x="2118802" y="4221479"/>
              <a:ext cx="2432786" cy="2060709"/>
              <a:chOff x="6312274" y="4237374"/>
              <a:chExt cx="2432786" cy="2060709"/>
            </a:xfrm>
          </p:grpSpPr>
          <p:grpSp>
            <p:nvGrpSpPr>
              <p:cNvPr id="69" name="Group 68">
                <a:extLst>
                  <a:ext uri="{FF2B5EF4-FFF2-40B4-BE49-F238E27FC236}">
                    <a16:creationId xmlns:a16="http://schemas.microsoft.com/office/drawing/2014/main" id="{BC4A3C46-9989-D267-E0D2-4D6DC295DE4E}"/>
                  </a:ext>
                </a:extLst>
              </p:cNvPr>
              <p:cNvGrpSpPr/>
              <p:nvPr/>
            </p:nvGrpSpPr>
            <p:grpSpPr>
              <a:xfrm>
                <a:off x="6312274" y="4237374"/>
                <a:ext cx="2432786" cy="2060709"/>
                <a:chOff x="4395029" y="4032188"/>
                <a:chExt cx="2432786" cy="2060709"/>
              </a:xfrm>
            </p:grpSpPr>
            <p:grpSp>
              <p:nvGrpSpPr>
                <p:cNvPr id="72" name="Group 71">
                  <a:extLst>
                    <a:ext uri="{FF2B5EF4-FFF2-40B4-BE49-F238E27FC236}">
                      <a16:creationId xmlns:a16="http://schemas.microsoft.com/office/drawing/2014/main" id="{570BDC5F-07B8-DFD8-A971-2CD16F1A2401}"/>
                    </a:ext>
                  </a:extLst>
                </p:cNvPr>
                <p:cNvGrpSpPr/>
                <p:nvPr/>
              </p:nvGrpSpPr>
              <p:grpSpPr>
                <a:xfrm>
                  <a:off x="4395029" y="4032188"/>
                  <a:ext cx="1927717" cy="2060709"/>
                  <a:chOff x="4071910" y="941570"/>
                  <a:chExt cx="1927717" cy="2060709"/>
                </a:xfrm>
              </p:grpSpPr>
              <p:sp>
                <p:nvSpPr>
                  <p:cNvPr id="75" name="TextBox 74">
                    <a:extLst>
                      <a:ext uri="{FF2B5EF4-FFF2-40B4-BE49-F238E27FC236}">
                        <a16:creationId xmlns:a16="http://schemas.microsoft.com/office/drawing/2014/main" id="{07363D64-2085-F2C5-13EF-7BC5D337DCB8}"/>
                      </a:ext>
                    </a:extLst>
                  </p:cNvPr>
                  <p:cNvSpPr txBox="1"/>
                  <p:nvPr/>
                </p:nvSpPr>
                <p:spPr>
                  <a:xfrm>
                    <a:off x="5057766" y="1454943"/>
                    <a:ext cx="489236" cy="369332"/>
                  </a:xfrm>
                  <a:prstGeom prst="rect">
                    <a:avLst/>
                  </a:prstGeom>
                  <a:noFill/>
                </p:spPr>
                <p:txBody>
                  <a:bodyPr wrap="none" rtlCol="0">
                    <a:spAutoFit/>
                  </a:bodyPr>
                  <a:lstStyle/>
                  <a:p>
                    <a:r>
                      <a:rPr lang="en-US" dirty="0"/>
                      <a:t>B:4</a:t>
                    </a:r>
                  </a:p>
                </p:txBody>
              </p:sp>
              <p:sp>
                <p:nvSpPr>
                  <p:cNvPr id="76" name="TextBox 75">
                    <a:extLst>
                      <a:ext uri="{FF2B5EF4-FFF2-40B4-BE49-F238E27FC236}">
                        <a16:creationId xmlns:a16="http://schemas.microsoft.com/office/drawing/2014/main" id="{A2416175-F176-0C27-1533-70DABAD27D79}"/>
                      </a:ext>
                    </a:extLst>
                  </p:cNvPr>
                  <p:cNvSpPr txBox="1"/>
                  <p:nvPr/>
                </p:nvSpPr>
                <p:spPr>
                  <a:xfrm>
                    <a:off x="4560514" y="2043945"/>
                    <a:ext cx="497252" cy="369332"/>
                  </a:xfrm>
                  <a:prstGeom prst="rect">
                    <a:avLst/>
                  </a:prstGeom>
                  <a:noFill/>
                </p:spPr>
                <p:txBody>
                  <a:bodyPr wrap="none" rtlCol="0">
                    <a:spAutoFit/>
                  </a:bodyPr>
                  <a:lstStyle/>
                  <a:p>
                    <a:r>
                      <a:rPr lang="en-US" dirty="0"/>
                      <a:t>A:2</a:t>
                    </a:r>
                  </a:p>
                </p:txBody>
              </p:sp>
              <p:sp>
                <p:nvSpPr>
                  <p:cNvPr id="77" name="TextBox 76">
                    <a:extLst>
                      <a:ext uri="{FF2B5EF4-FFF2-40B4-BE49-F238E27FC236}">
                        <a16:creationId xmlns:a16="http://schemas.microsoft.com/office/drawing/2014/main" id="{517749EF-C528-1905-A766-C1B027196703}"/>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78" name="TextBox 77">
                    <a:extLst>
                      <a:ext uri="{FF2B5EF4-FFF2-40B4-BE49-F238E27FC236}">
                        <a16:creationId xmlns:a16="http://schemas.microsoft.com/office/drawing/2014/main" id="{1561ABEC-8AEB-CD36-384F-FCF06D982064}"/>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79" name="Straight Arrow Connector 78">
                    <a:extLst>
                      <a:ext uri="{FF2B5EF4-FFF2-40B4-BE49-F238E27FC236}">
                        <a16:creationId xmlns:a16="http://schemas.microsoft.com/office/drawing/2014/main" id="{DE6F7324-C96C-9806-74C8-6CA8BB7399F9}"/>
                      </a:ext>
                    </a:extLst>
                  </p:cNvPr>
                  <p:cNvCxnSpPr>
                    <a:stCxn id="78" idx="2"/>
                    <a:endCxn id="75"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62467E0-3D18-2C5A-D204-28FFBC680835}"/>
                      </a:ext>
                    </a:extLst>
                  </p:cNvPr>
                  <p:cNvCxnSpPr>
                    <a:cxnSpLocks/>
                    <a:stCxn id="75" idx="2"/>
                    <a:endCxn id="76"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6EE81ED-3057-11C8-FC48-5CB6A7509A1A}"/>
                      </a:ext>
                    </a:extLst>
                  </p:cNvPr>
                  <p:cNvCxnSpPr>
                    <a:cxnSpLocks/>
                    <a:stCxn id="76" idx="2"/>
                    <a:endCxn id="77"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FA88731E-6CA4-0C63-6C90-E6E1742771BB}"/>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74" name="Straight Arrow Connector 73">
                  <a:extLst>
                    <a:ext uri="{FF2B5EF4-FFF2-40B4-BE49-F238E27FC236}">
                      <a16:creationId xmlns:a16="http://schemas.microsoft.com/office/drawing/2014/main" id="{63D70597-1FB2-5D99-EA0E-39366AF5015A}"/>
                    </a:ext>
                  </a:extLst>
                </p:cNvPr>
                <p:cNvCxnSpPr>
                  <a:cxnSpLocks/>
                  <a:stCxn id="75" idx="2"/>
                  <a:endCxn id="73"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C124DFC9-7A5E-3A62-366A-4A40DD75E759}"/>
                  </a:ext>
                </a:extLst>
              </p:cNvPr>
              <p:cNvSpPr txBox="1"/>
              <p:nvPr/>
            </p:nvSpPr>
            <p:spPr>
              <a:xfrm>
                <a:off x="7461103" y="5566468"/>
                <a:ext cx="487634" cy="369332"/>
              </a:xfrm>
              <a:prstGeom prst="rect">
                <a:avLst/>
              </a:prstGeom>
              <a:noFill/>
            </p:spPr>
            <p:txBody>
              <a:bodyPr wrap="none" rtlCol="0">
                <a:spAutoFit/>
              </a:bodyPr>
              <a:lstStyle/>
              <a:p>
                <a:r>
                  <a:rPr lang="en-US" dirty="0"/>
                  <a:t>C:1</a:t>
                </a:r>
              </a:p>
            </p:txBody>
          </p:sp>
          <p:cxnSp>
            <p:nvCxnSpPr>
              <p:cNvPr id="71" name="Straight Arrow Connector 70">
                <a:extLst>
                  <a:ext uri="{FF2B5EF4-FFF2-40B4-BE49-F238E27FC236}">
                    <a16:creationId xmlns:a16="http://schemas.microsoft.com/office/drawing/2014/main" id="{ED6ACC76-F1F2-2250-327F-697CE10EBB02}"/>
                  </a:ext>
                </a:extLst>
              </p:cNvPr>
              <p:cNvCxnSpPr>
                <a:cxnSpLocks/>
                <a:stCxn id="75" idx="2"/>
                <a:endCxn id="70"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42E9F6E5-ACE1-A298-1371-757E3E37DCD2}"/>
                </a:ext>
              </a:extLst>
            </p:cNvPr>
            <p:cNvSpPr txBox="1"/>
            <p:nvPr/>
          </p:nvSpPr>
          <p:spPr>
            <a:xfrm>
              <a:off x="3104658" y="5945465"/>
              <a:ext cx="506870" cy="369332"/>
            </a:xfrm>
            <a:prstGeom prst="rect">
              <a:avLst/>
            </a:prstGeom>
            <a:noFill/>
          </p:spPr>
          <p:txBody>
            <a:bodyPr wrap="none" rtlCol="0">
              <a:spAutoFit/>
            </a:bodyPr>
            <a:lstStyle/>
            <a:p>
              <a:r>
                <a:rPr lang="en-US" dirty="0"/>
                <a:t>D:1</a:t>
              </a:r>
            </a:p>
          </p:txBody>
        </p:sp>
        <p:cxnSp>
          <p:nvCxnSpPr>
            <p:cNvPr id="83" name="Straight Arrow Connector 82">
              <a:extLst>
                <a:ext uri="{FF2B5EF4-FFF2-40B4-BE49-F238E27FC236}">
                  <a16:creationId xmlns:a16="http://schemas.microsoft.com/office/drawing/2014/main" id="{8FACFB2E-EC47-77DF-C181-35253F654F47}"/>
                </a:ext>
              </a:extLst>
            </p:cNvPr>
            <p:cNvCxnSpPr>
              <a:cxnSpLocks/>
              <a:stCxn id="76" idx="2"/>
              <a:endCxn id="82" idx="1"/>
            </p:cNvCxnSpPr>
            <p:nvPr/>
          </p:nvCxnSpPr>
          <p:spPr>
            <a:xfrm>
              <a:off x="2856032" y="5693186"/>
              <a:ext cx="248626" cy="43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6" name="TextBox 85">
            <a:extLst>
              <a:ext uri="{FF2B5EF4-FFF2-40B4-BE49-F238E27FC236}">
                <a16:creationId xmlns:a16="http://schemas.microsoft.com/office/drawing/2014/main" id="{CD6CDC23-9240-609C-19CA-9819969D0B68}"/>
              </a:ext>
            </a:extLst>
          </p:cNvPr>
          <p:cNvSpPr txBox="1"/>
          <p:nvPr/>
        </p:nvSpPr>
        <p:spPr>
          <a:xfrm>
            <a:off x="4179312" y="4221479"/>
            <a:ext cx="1279966" cy="369332"/>
          </a:xfrm>
          <a:prstGeom prst="rect">
            <a:avLst/>
          </a:prstGeom>
          <a:noFill/>
        </p:spPr>
        <p:txBody>
          <a:bodyPr wrap="none" rtlCol="0">
            <a:spAutoFit/>
          </a:bodyPr>
          <a:lstStyle/>
          <a:p>
            <a:r>
              <a:rPr lang="en-US" dirty="0"/>
              <a:t>T004: B,A,D</a:t>
            </a:r>
          </a:p>
        </p:txBody>
      </p:sp>
      <p:cxnSp>
        <p:nvCxnSpPr>
          <p:cNvPr id="87" name="Straight Arrow Connector 86">
            <a:extLst>
              <a:ext uri="{FF2B5EF4-FFF2-40B4-BE49-F238E27FC236}">
                <a16:creationId xmlns:a16="http://schemas.microsoft.com/office/drawing/2014/main" id="{9A970851-D676-4E05-F9CE-5939D69AE3CE}"/>
              </a:ext>
            </a:extLst>
          </p:cNvPr>
          <p:cNvCxnSpPr>
            <a:cxnSpLocks/>
          </p:cNvCxnSpPr>
          <p:nvPr/>
        </p:nvCxnSpPr>
        <p:spPr>
          <a:xfrm flipH="1">
            <a:off x="4668604" y="5674077"/>
            <a:ext cx="20356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62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heckerboard(across)">
                                      <p:cBhvr>
                                        <p:cTn id="7" dur="500"/>
                                        <p:tgtEl>
                                          <p:spTgt spid="4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heckerboard(across)">
                                      <p:cBhvr>
                                        <p:cTn id="10" dur="500"/>
                                        <p:tgtEl>
                                          <p:spTgt spid="27"/>
                                        </p:tgtEl>
                                      </p:cBhvr>
                                    </p:animEffect>
                                  </p:childTnLst>
                                </p:cTn>
                              </p:par>
                              <p:par>
                                <p:cTn id="11" presetID="5" presetClass="entr" presetSubtype="1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heckerboard(across)">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heckerboard(across)">
                                      <p:cBhvr>
                                        <p:cTn id="18" dur="500"/>
                                        <p:tgtEl>
                                          <p:spTgt spid="4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checkerboard(across)">
                                      <p:cBhvr>
                                        <p:cTn id="21" dur="500"/>
                                        <p:tgtEl>
                                          <p:spTgt spid="67"/>
                                        </p:tgtEl>
                                      </p:cBhvr>
                                    </p:animEffect>
                                  </p:childTnLst>
                                </p:cTn>
                              </p:par>
                              <p:par>
                                <p:cTn id="22" presetID="5" presetClass="entr" presetSubtype="10"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checkerboard(across)">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checkerboard(across)">
                                      <p:cBhvr>
                                        <p:cTn id="29" dur="500"/>
                                        <p:tgtEl>
                                          <p:spTgt spid="8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checkerboard(across)">
                                      <p:cBhvr>
                                        <p:cTn id="32" dur="500"/>
                                        <p:tgtEl>
                                          <p:spTgt spid="86"/>
                                        </p:tgtEl>
                                      </p:cBhvr>
                                    </p:animEffect>
                                  </p:childTnLst>
                                </p:cTn>
                              </p:par>
                              <p:par>
                                <p:cTn id="33" presetID="5" presetClass="entr" presetSubtype="1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checkerboard(across)">
                                      <p:cBhvr>
                                        <p:cTn id="3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7" grpId="0"/>
      <p:bldP spid="8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pattern growth approach</a:t>
            </a:r>
          </a:p>
        </p:txBody>
      </p:sp>
      <p:graphicFrame>
        <p:nvGraphicFramePr>
          <p:cNvPr id="6" name="Table 16">
            <a:extLst>
              <a:ext uri="{FF2B5EF4-FFF2-40B4-BE49-F238E27FC236}">
                <a16:creationId xmlns:a16="http://schemas.microsoft.com/office/drawing/2014/main" id="{4D0D7EE6-F5B3-38C0-1189-F260F56134BC}"/>
              </a:ext>
            </a:extLst>
          </p:cNvPr>
          <p:cNvGraphicFramePr>
            <a:graphicFrameLocks noGrp="1"/>
          </p:cNvGraphicFramePr>
          <p:nvPr/>
        </p:nvGraphicFramePr>
        <p:xfrm>
          <a:off x="2232006" y="1203959"/>
          <a:ext cx="1489162" cy="17983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err="1"/>
                        <a:t>itemsets</a:t>
                      </a:r>
                      <a:endParaRPr lang="en-US" sz="1200" dirty="0"/>
                    </a:p>
                  </a:txBody>
                  <a:tcPr/>
                </a:tc>
                <a:tc>
                  <a:txBody>
                    <a:bodyPr/>
                    <a:lstStyle/>
                    <a:p>
                      <a:pPr algn="ctr"/>
                      <a:r>
                        <a:rPr lang="en-US" sz="1200" dirty="0"/>
                        <a:t>count</a:t>
                      </a:r>
                    </a:p>
                  </a:txBody>
                  <a:tcPr/>
                </a:tc>
                <a:extLst>
                  <a:ext uri="{0D108BD9-81ED-4DB2-BD59-A6C34878D82A}">
                    <a16:rowId xmlns:a16="http://schemas.microsoft.com/office/drawing/2014/main" val="1859038641"/>
                  </a:ext>
                </a:extLst>
              </a:tr>
              <a:tr h="280864">
                <a:tc>
                  <a:txBody>
                    <a:bodyPr/>
                    <a:lstStyle/>
                    <a:p>
                      <a:pPr algn="ctr"/>
                      <a:r>
                        <a:rPr lang="en-US" sz="1400" dirty="0"/>
                        <a:t>{B}</a:t>
                      </a:r>
                    </a:p>
                  </a:txBody>
                  <a:tcPr/>
                </a:tc>
                <a:tc>
                  <a:txBody>
                    <a:bodyPr/>
                    <a:lstStyle/>
                    <a:p>
                      <a:pPr algn="ctr"/>
                      <a:r>
                        <a:rPr lang="en-US" sz="1400" dirty="0"/>
                        <a:t>7</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a:t>
                      </a:r>
                    </a:p>
                  </a:txBody>
                  <a:tcPr/>
                </a:tc>
                <a:tc>
                  <a:txBody>
                    <a:bodyPr/>
                    <a:lstStyle/>
                    <a:p>
                      <a:pPr algn="ctr"/>
                      <a:r>
                        <a:rPr lang="en-US" sz="1400" dirty="0"/>
                        <a:t>6</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{C}</a:t>
                      </a:r>
                    </a:p>
                  </a:txBody>
                  <a:tcPr/>
                </a:tc>
                <a:tc>
                  <a:txBody>
                    <a:bodyPr/>
                    <a:lstStyle/>
                    <a:p>
                      <a:pPr algn="ctr"/>
                      <a:r>
                        <a:rPr lang="en-US" sz="1400" dirty="0"/>
                        <a:t>6</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a:t>
                      </a:r>
                    </a:p>
                  </a:txBody>
                  <a:tcPr/>
                </a:tc>
                <a:tc>
                  <a:txBody>
                    <a:bodyPr/>
                    <a:lstStyle/>
                    <a:p>
                      <a:pPr algn="ctr"/>
                      <a:r>
                        <a:rPr lang="en-US" sz="1400" dirty="0"/>
                        <a:t>2</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a:t>
                      </a:r>
                    </a:p>
                  </a:txBody>
                  <a:tcPr/>
                </a:tc>
                <a:tc>
                  <a:txBody>
                    <a:bodyPr/>
                    <a:lstStyle/>
                    <a:p>
                      <a:pPr algn="ctr"/>
                      <a:r>
                        <a:rPr lang="en-US" sz="1400" dirty="0"/>
                        <a:t>2</a:t>
                      </a:r>
                    </a:p>
                  </a:txBody>
                  <a:tcPr/>
                </a:tc>
                <a:extLst>
                  <a:ext uri="{0D108BD9-81ED-4DB2-BD59-A6C34878D82A}">
                    <a16:rowId xmlns:a16="http://schemas.microsoft.com/office/drawing/2014/main" val="1170007835"/>
                  </a:ext>
                </a:extLst>
              </a:tr>
            </a:tbl>
          </a:graphicData>
        </a:graphic>
      </p:graphicFrame>
      <p:graphicFrame>
        <p:nvGraphicFramePr>
          <p:cNvPr id="7" name="Table 16">
            <a:extLst>
              <a:ext uri="{FF2B5EF4-FFF2-40B4-BE49-F238E27FC236}">
                <a16:creationId xmlns:a16="http://schemas.microsoft.com/office/drawing/2014/main" id="{3441E5F8-C5FB-3E2A-0CDD-89228CFDD275}"/>
              </a:ext>
            </a:extLst>
          </p:cNvPr>
          <p:cNvGraphicFramePr>
            <a:graphicFrameLocks noGrp="1"/>
          </p:cNvGraphicFramePr>
          <p:nvPr/>
        </p:nvGraphicFramePr>
        <p:xfrm>
          <a:off x="617448" y="1203959"/>
          <a:ext cx="1489162" cy="30175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a:t>TID</a:t>
                      </a:r>
                    </a:p>
                  </a:txBody>
                  <a:tcPr/>
                </a:tc>
                <a:tc>
                  <a:txBody>
                    <a:bodyPr/>
                    <a:lstStyle/>
                    <a:p>
                      <a:pPr algn="ctr"/>
                      <a:r>
                        <a:rPr lang="en-US" sz="1200" dirty="0" err="1"/>
                        <a:t>itemsets</a:t>
                      </a:r>
                      <a:endParaRPr lang="en-US" sz="1200" dirty="0"/>
                    </a:p>
                  </a:txBody>
                  <a:tcPr/>
                </a:tc>
                <a:extLst>
                  <a:ext uri="{0D108BD9-81ED-4DB2-BD59-A6C34878D82A}">
                    <a16:rowId xmlns:a16="http://schemas.microsoft.com/office/drawing/2014/main" val="1859038641"/>
                  </a:ext>
                </a:extLst>
              </a:tr>
              <a:tr h="280864">
                <a:tc>
                  <a:txBody>
                    <a:bodyPr/>
                    <a:lstStyle/>
                    <a:p>
                      <a:pPr algn="ctr"/>
                      <a:r>
                        <a:rPr lang="en-US" sz="1400" dirty="0"/>
                        <a:t>T001</a:t>
                      </a:r>
                    </a:p>
                  </a:txBody>
                  <a:tcPr/>
                </a:tc>
                <a:tc>
                  <a:txBody>
                    <a:bodyPr/>
                    <a:lstStyle/>
                    <a:p>
                      <a:pPr algn="ctr"/>
                      <a:r>
                        <a:rPr lang="en-US" sz="1400" dirty="0"/>
                        <a:t>B,A,E</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B,D</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B,A,D</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117000783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2616037782"/>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290753228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B,A,C,E</a:t>
                      </a:r>
                    </a:p>
                  </a:txBody>
                  <a:tcPr/>
                </a:tc>
                <a:extLst>
                  <a:ext uri="{0D108BD9-81ED-4DB2-BD59-A6C34878D82A}">
                    <a16:rowId xmlns:a16="http://schemas.microsoft.com/office/drawing/2014/main" val="161826475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a:t>
                      </a:r>
                    </a:p>
                  </a:txBody>
                  <a:tcPr/>
                </a:tc>
                <a:extLst>
                  <a:ext uri="{0D108BD9-81ED-4DB2-BD59-A6C34878D82A}">
                    <a16:rowId xmlns:a16="http://schemas.microsoft.com/office/drawing/2014/main" val="3656259646"/>
                  </a:ext>
                </a:extLst>
              </a:tr>
            </a:tbl>
          </a:graphicData>
        </a:graphic>
      </p:graphicFrame>
      <p:sp>
        <p:nvSpPr>
          <p:cNvPr id="26" name="TextBox 25">
            <a:extLst>
              <a:ext uri="{FF2B5EF4-FFF2-40B4-BE49-F238E27FC236}">
                <a16:creationId xmlns:a16="http://schemas.microsoft.com/office/drawing/2014/main" id="{072804CB-1447-6FC7-23BE-11BAA779D293}"/>
              </a:ext>
            </a:extLst>
          </p:cNvPr>
          <p:cNvSpPr txBox="1"/>
          <p:nvPr/>
        </p:nvSpPr>
        <p:spPr>
          <a:xfrm>
            <a:off x="4395029" y="1038951"/>
            <a:ext cx="1079206" cy="369332"/>
          </a:xfrm>
          <a:prstGeom prst="rect">
            <a:avLst/>
          </a:prstGeom>
          <a:noFill/>
        </p:spPr>
        <p:txBody>
          <a:bodyPr wrap="none" rtlCol="0">
            <a:spAutoFit/>
          </a:bodyPr>
          <a:lstStyle/>
          <a:p>
            <a:r>
              <a:rPr lang="en-US" dirty="0"/>
              <a:t>T005: A,C</a:t>
            </a:r>
          </a:p>
        </p:txBody>
      </p:sp>
      <p:sp>
        <p:nvSpPr>
          <p:cNvPr id="86" name="TextBox 85">
            <a:extLst>
              <a:ext uri="{FF2B5EF4-FFF2-40B4-BE49-F238E27FC236}">
                <a16:creationId xmlns:a16="http://schemas.microsoft.com/office/drawing/2014/main" id="{CD6CDC23-9240-609C-19CA-9819969D0B68}"/>
              </a:ext>
            </a:extLst>
          </p:cNvPr>
          <p:cNvSpPr txBox="1"/>
          <p:nvPr/>
        </p:nvSpPr>
        <p:spPr>
          <a:xfrm>
            <a:off x="7774597" y="4214048"/>
            <a:ext cx="1066382" cy="369332"/>
          </a:xfrm>
          <a:prstGeom prst="rect">
            <a:avLst/>
          </a:prstGeom>
          <a:noFill/>
        </p:spPr>
        <p:txBody>
          <a:bodyPr wrap="none" rtlCol="0">
            <a:spAutoFit/>
          </a:bodyPr>
          <a:lstStyle/>
          <a:p>
            <a:r>
              <a:rPr lang="en-US" dirty="0"/>
              <a:t>T006: B,C</a:t>
            </a:r>
          </a:p>
        </p:txBody>
      </p:sp>
      <p:grpSp>
        <p:nvGrpSpPr>
          <p:cNvPr id="20" name="Group 19">
            <a:extLst>
              <a:ext uri="{FF2B5EF4-FFF2-40B4-BE49-F238E27FC236}">
                <a16:creationId xmlns:a16="http://schemas.microsoft.com/office/drawing/2014/main" id="{D0231741-908B-B2ED-E67A-D436AF95FBD1}"/>
              </a:ext>
            </a:extLst>
          </p:cNvPr>
          <p:cNvGrpSpPr/>
          <p:nvPr/>
        </p:nvGrpSpPr>
        <p:grpSpPr>
          <a:xfrm>
            <a:off x="4497309" y="1339490"/>
            <a:ext cx="3414371" cy="2093318"/>
            <a:chOff x="4497309" y="1339490"/>
            <a:chExt cx="3414371" cy="2093318"/>
          </a:xfrm>
        </p:grpSpPr>
        <p:grpSp>
          <p:nvGrpSpPr>
            <p:cNvPr id="90" name="Group 89">
              <a:extLst>
                <a:ext uri="{FF2B5EF4-FFF2-40B4-BE49-F238E27FC236}">
                  <a16:creationId xmlns:a16="http://schemas.microsoft.com/office/drawing/2014/main" id="{D8F435AA-F66D-37DE-1D59-45F03285D59C}"/>
                </a:ext>
              </a:extLst>
            </p:cNvPr>
            <p:cNvGrpSpPr/>
            <p:nvPr/>
          </p:nvGrpSpPr>
          <p:grpSpPr>
            <a:xfrm>
              <a:off x="4497309" y="1339490"/>
              <a:ext cx="2432786" cy="2093318"/>
              <a:chOff x="2118802" y="4221479"/>
              <a:chExt cx="2432786" cy="2093318"/>
            </a:xfrm>
          </p:grpSpPr>
          <p:grpSp>
            <p:nvGrpSpPr>
              <p:cNvPr id="68" name="Group 67">
                <a:extLst>
                  <a:ext uri="{FF2B5EF4-FFF2-40B4-BE49-F238E27FC236}">
                    <a16:creationId xmlns:a16="http://schemas.microsoft.com/office/drawing/2014/main" id="{F323D17A-F0C5-ABE2-8D82-D3E1B1AB1BEE}"/>
                  </a:ext>
                </a:extLst>
              </p:cNvPr>
              <p:cNvGrpSpPr/>
              <p:nvPr/>
            </p:nvGrpSpPr>
            <p:grpSpPr>
              <a:xfrm>
                <a:off x="2118802" y="4221479"/>
                <a:ext cx="2432786" cy="2060709"/>
                <a:chOff x="6312274" y="4237374"/>
                <a:chExt cx="2432786" cy="2060709"/>
              </a:xfrm>
            </p:grpSpPr>
            <p:grpSp>
              <p:nvGrpSpPr>
                <p:cNvPr id="69" name="Group 68">
                  <a:extLst>
                    <a:ext uri="{FF2B5EF4-FFF2-40B4-BE49-F238E27FC236}">
                      <a16:creationId xmlns:a16="http://schemas.microsoft.com/office/drawing/2014/main" id="{BC4A3C46-9989-D267-E0D2-4D6DC295DE4E}"/>
                    </a:ext>
                  </a:extLst>
                </p:cNvPr>
                <p:cNvGrpSpPr/>
                <p:nvPr/>
              </p:nvGrpSpPr>
              <p:grpSpPr>
                <a:xfrm>
                  <a:off x="6312274" y="4237374"/>
                  <a:ext cx="2432786" cy="2060709"/>
                  <a:chOff x="4395029" y="4032188"/>
                  <a:chExt cx="2432786" cy="2060709"/>
                </a:xfrm>
              </p:grpSpPr>
              <p:grpSp>
                <p:nvGrpSpPr>
                  <p:cNvPr id="72" name="Group 71">
                    <a:extLst>
                      <a:ext uri="{FF2B5EF4-FFF2-40B4-BE49-F238E27FC236}">
                        <a16:creationId xmlns:a16="http://schemas.microsoft.com/office/drawing/2014/main" id="{570BDC5F-07B8-DFD8-A971-2CD16F1A2401}"/>
                      </a:ext>
                    </a:extLst>
                  </p:cNvPr>
                  <p:cNvGrpSpPr/>
                  <p:nvPr/>
                </p:nvGrpSpPr>
                <p:grpSpPr>
                  <a:xfrm>
                    <a:off x="4395029" y="4032188"/>
                    <a:ext cx="1927717" cy="2060709"/>
                    <a:chOff x="4071910" y="941570"/>
                    <a:chExt cx="1927717" cy="2060709"/>
                  </a:xfrm>
                </p:grpSpPr>
                <p:sp>
                  <p:nvSpPr>
                    <p:cNvPr id="75" name="TextBox 74">
                      <a:extLst>
                        <a:ext uri="{FF2B5EF4-FFF2-40B4-BE49-F238E27FC236}">
                          <a16:creationId xmlns:a16="http://schemas.microsoft.com/office/drawing/2014/main" id="{07363D64-2085-F2C5-13EF-7BC5D337DCB8}"/>
                        </a:ext>
                      </a:extLst>
                    </p:cNvPr>
                    <p:cNvSpPr txBox="1"/>
                    <p:nvPr/>
                  </p:nvSpPr>
                  <p:spPr>
                    <a:xfrm>
                      <a:off x="5057766" y="1454943"/>
                      <a:ext cx="489236" cy="369332"/>
                    </a:xfrm>
                    <a:prstGeom prst="rect">
                      <a:avLst/>
                    </a:prstGeom>
                    <a:noFill/>
                  </p:spPr>
                  <p:txBody>
                    <a:bodyPr wrap="none" rtlCol="0">
                      <a:spAutoFit/>
                    </a:bodyPr>
                    <a:lstStyle/>
                    <a:p>
                      <a:r>
                        <a:rPr lang="en-US" dirty="0"/>
                        <a:t>B:4</a:t>
                      </a:r>
                    </a:p>
                  </p:txBody>
                </p:sp>
                <p:sp>
                  <p:nvSpPr>
                    <p:cNvPr id="76" name="TextBox 75">
                      <a:extLst>
                        <a:ext uri="{FF2B5EF4-FFF2-40B4-BE49-F238E27FC236}">
                          <a16:creationId xmlns:a16="http://schemas.microsoft.com/office/drawing/2014/main" id="{A2416175-F176-0C27-1533-70DABAD27D79}"/>
                        </a:ext>
                      </a:extLst>
                    </p:cNvPr>
                    <p:cNvSpPr txBox="1"/>
                    <p:nvPr/>
                  </p:nvSpPr>
                  <p:spPr>
                    <a:xfrm>
                      <a:off x="4560514" y="2043945"/>
                      <a:ext cx="497252" cy="369332"/>
                    </a:xfrm>
                    <a:prstGeom prst="rect">
                      <a:avLst/>
                    </a:prstGeom>
                    <a:noFill/>
                  </p:spPr>
                  <p:txBody>
                    <a:bodyPr wrap="none" rtlCol="0">
                      <a:spAutoFit/>
                    </a:bodyPr>
                    <a:lstStyle/>
                    <a:p>
                      <a:r>
                        <a:rPr lang="en-US" dirty="0"/>
                        <a:t>A:2</a:t>
                      </a:r>
                    </a:p>
                  </p:txBody>
                </p:sp>
                <p:sp>
                  <p:nvSpPr>
                    <p:cNvPr id="77" name="TextBox 76">
                      <a:extLst>
                        <a:ext uri="{FF2B5EF4-FFF2-40B4-BE49-F238E27FC236}">
                          <a16:creationId xmlns:a16="http://schemas.microsoft.com/office/drawing/2014/main" id="{517749EF-C528-1905-A766-C1B027196703}"/>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78" name="TextBox 77">
                      <a:extLst>
                        <a:ext uri="{FF2B5EF4-FFF2-40B4-BE49-F238E27FC236}">
                          <a16:creationId xmlns:a16="http://schemas.microsoft.com/office/drawing/2014/main" id="{1561ABEC-8AEB-CD36-384F-FCF06D982064}"/>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79" name="Straight Arrow Connector 78">
                      <a:extLst>
                        <a:ext uri="{FF2B5EF4-FFF2-40B4-BE49-F238E27FC236}">
                          <a16:creationId xmlns:a16="http://schemas.microsoft.com/office/drawing/2014/main" id="{DE6F7324-C96C-9806-74C8-6CA8BB7399F9}"/>
                        </a:ext>
                      </a:extLst>
                    </p:cNvPr>
                    <p:cNvCxnSpPr>
                      <a:stCxn id="78" idx="2"/>
                      <a:endCxn id="75"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62467E0-3D18-2C5A-D204-28FFBC680835}"/>
                        </a:ext>
                      </a:extLst>
                    </p:cNvPr>
                    <p:cNvCxnSpPr>
                      <a:cxnSpLocks/>
                      <a:stCxn id="75" idx="2"/>
                      <a:endCxn id="76"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6EE81ED-3057-11C8-FC48-5CB6A7509A1A}"/>
                        </a:ext>
                      </a:extLst>
                    </p:cNvPr>
                    <p:cNvCxnSpPr>
                      <a:cxnSpLocks/>
                      <a:stCxn id="76" idx="2"/>
                      <a:endCxn id="77"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FA88731E-6CA4-0C63-6C90-E6E1742771BB}"/>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74" name="Straight Arrow Connector 73">
                    <a:extLst>
                      <a:ext uri="{FF2B5EF4-FFF2-40B4-BE49-F238E27FC236}">
                        <a16:creationId xmlns:a16="http://schemas.microsoft.com/office/drawing/2014/main" id="{63D70597-1FB2-5D99-EA0E-39366AF5015A}"/>
                      </a:ext>
                    </a:extLst>
                  </p:cNvPr>
                  <p:cNvCxnSpPr>
                    <a:cxnSpLocks/>
                    <a:stCxn id="75" idx="2"/>
                    <a:endCxn id="73"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C124DFC9-7A5E-3A62-366A-4A40DD75E759}"/>
                    </a:ext>
                  </a:extLst>
                </p:cNvPr>
                <p:cNvSpPr txBox="1"/>
                <p:nvPr/>
              </p:nvSpPr>
              <p:spPr>
                <a:xfrm>
                  <a:off x="7461103" y="5566468"/>
                  <a:ext cx="487634" cy="369332"/>
                </a:xfrm>
                <a:prstGeom prst="rect">
                  <a:avLst/>
                </a:prstGeom>
                <a:noFill/>
              </p:spPr>
              <p:txBody>
                <a:bodyPr wrap="none" rtlCol="0">
                  <a:spAutoFit/>
                </a:bodyPr>
                <a:lstStyle/>
                <a:p>
                  <a:r>
                    <a:rPr lang="en-US" dirty="0"/>
                    <a:t>C:1</a:t>
                  </a:r>
                </a:p>
              </p:txBody>
            </p:sp>
            <p:cxnSp>
              <p:nvCxnSpPr>
                <p:cNvPr id="71" name="Straight Arrow Connector 70">
                  <a:extLst>
                    <a:ext uri="{FF2B5EF4-FFF2-40B4-BE49-F238E27FC236}">
                      <a16:creationId xmlns:a16="http://schemas.microsoft.com/office/drawing/2014/main" id="{ED6ACC76-F1F2-2250-327F-697CE10EBB02}"/>
                    </a:ext>
                  </a:extLst>
                </p:cNvPr>
                <p:cNvCxnSpPr>
                  <a:cxnSpLocks/>
                  <a:stCxn id="75" idx="2"/>
                  <a:endCxn id="70"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42E9F6E5-ACE1-A298-1371-757E3E37DCD2}"/>
                  </a:ext>
                </a:extLst>
              </p:cNvPr>
              <p:cNvSpPr txBox="1"/>
              <p:nvPr/>
            </p:nvSpPr>
            <p:spPr>
              <a:xfrm>
                <a:off x="3104658" y="5945465"/>
                <a:ext cx="506870" cy="369332"/>
              </a:xfrm>
              <a:prstGeom prst="rect">
                <a:avLst/>
              </a:prstGeom>
              <a:noFill/>
            </p:spPr>
            <p:txBody>
              <a:bodyPr wrap="none" rtlCol="0">
                <a:spAutoFit/>
              </a:bodyPr>
              <a:lstStyle/>
              <a:p>
                <a:r>
                  <a:rPr lang="en-US" dirty="0"/>
                  <a:t>D:1</a:t>
                </a:r>
              </a:p>
            </p:txBody>
          </p:sp>
          <p:cxnSp>
            <p:nvCxnSpPr>
              <p:cNvPr id="83" name="Straight Arrow Connector 82">
                <a:extLst>
                  <a:ext uri="{FF2B5EF4-FFF2-40B4-BE49-F238E27FC236}">
                    <a16:creationId xmlns:a16="http://schemas.microsoft.com/office/drawing/2014/main" id="{8FACFB2E-EC47-77DF-C181-35253F654F47}"/>
                  </a:ext>
                </a:extLst>
              </p:cNvPr>
              <p:cNvCxnSpPr>
                <a:cxnSpLocks/>
                <a:stCxn id="76" idx="2"/>
                <a:endCxn id="82" idx="1"/>
              </p:cNvCxnSpPr>
              <p:nvPr/>
            </p:nvCxnSpPr>
            <p:spPr>
              <a:xfrm>
                <a:off x="2856032" y="5693186"/>
                <a:ext cx="248626" cy="43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 name="Straight Arrow Connector 1">
              <a:extLst>
                <a:ext uri="{FF2B5EF4-FFF2-40B4-BE49-F238E27FC236}">
                  <a16:creationId xmlns:a16="http://schemas.microsoft.com/office/drawing/2014/main" id="{6E5E6035-CA20-3FE1-F04E-D3C4326EF611}"/>
                </a:ext>
              </a:extLst>
            </p:cNvPr>
            <p:cNvCxnSpPr>
              <a:cxnSpLocks/>
              <a:stCxn id="78" idx="2"/>
            </p:cNvCxnSpPr>
            <p:nvPr/>
          </p:nvCxnSpPr>
          <p:spPr>
            <a:xfrm>
              <a:off x="6157966" y="1708822"/>
              <a:ext cx="416670" cy="23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52DC31F-2470-9860-6338-2313A2279DCB}"/>
                </a:ext>
              </a:extLst>
            </p:cNvPr>
            <p:cNvSpPr txBox="1"/>
            <p:nvPr/>
          </p:nvSpPr>
          <p:spPr>
            <a:xfrm>
              <a:off x="6515583" y="1873175"/>
              <a:ext cx="497252" cy="369332"/>
            </a:xfrm>
            <a:prstGeom prst="rect">
              <a:avLst/>
            </a:prstGeom>
            <a:noFill/>
          </p:spPr>
          <p:txBody>
            <a:bodyPr wrap="none" rtlCol="0">
              <a:spAutoFit/>
            </a:bodyPr>
            <a:lstStyle/>
            <a:p>
              <a:r>
                <a:rPr lang="en-US" dirty="0"/>
                <a:t>A:1</a:t>
              </a:r>
            </a:p>
          </p:txBody>
        </p:sp>
        <p:sp>
          <p:nvSpPr>
            <p:cNvPr id="13" name="TextBox 12">
              <a:extLst>
                <a:ext uri="{FF2B5EF4-FFF2-40B4-BE49-F238E27FC236}">
                  <a16:creationId xmlns:a16="http://schemas.microsoft.com/office/drawing/2014/main" id="{6663D116-D989-229A-3F32-13BD1FB3427D}"/>
                </a:ext>
              </a:extLst>
            </p:cNvPr>
            <p:cNvSpPr txBox="1"/>
            <p:nvPr/>
          </p:nvSpPr>
          <p:spPr>
            <a:xfrm>
              <a:off x="7424046" y="2372080"/>
              <a:ext cx="487634" cy="369332"/>
            </a:xfrm>
            <a:prstGeom prst="rect">
              <a:avLst/>
            </a:prstGeom>
            <a:noFill/>
          </p:spPr>
          <p:txBody>
            <a:bodyPr wrap="none" rtlCol="0">
              <a:spAutoFit/>
            </a:bodyPr>
            <a:lstStyle/>
            <a:p>
              <a:r>
                <a:rPr lang="en-US" dirty="0"/>
                <a:t>C:1</a:t>
              </a:r>
            </a:p>
          </p:txBody>
        </p:sp>
        <p:cxnSp>
          <p:nvCxnSpPr>
            <p:cNvPr id="16" name="Straight Arrow Connector 15">
              <a:extLst>
                <a:ext uri="{FF2B5EF4-FFF2-40B4-BE49-F238E27FC236}">
                  <a16:creationId xmlns:a16="http://schemas.microsoft.com/office/drawing/2014/main" id="{5C677AA1-DD81-BBCD-F2A0-909CF3030FBA}"/>
                </a:ext>
              </a:extLst>
            </p:cNvPr>
            <p:cNvCxnSpPr>
              <a:cxnSpLocks/>
              <a:stCxn id="8" idx="3"/>
              <a:endCxn id="13" idx="0"/>
            </p:cNvCxnSpPr>
            <p:nvPr/>
          </p:nvCxnSpPr>
          <p:spPr>
            <a:xfrm>
              <a:off x="7012835" y="2057841"/>
              <a:ext cx="655028" cy="31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5CFC33B-6CFD-7288-D97B-24D85C6841D3}"/>
              </a:ext>
            </a:extLst>
          </p:cNvPr>
          <p:cNvGrpSpPr/>
          <p:nvPr/>
        </p:nvGrpSpPr>
        <p:grpSpPr>
          <a:xfrm>
            <a:off x="5561918" y="4326694"/>
            <a:ext cx="3414371" cy="2093318"/>
            <a:chOff x="4497309" y="1339490"/>
            <a:chExt cx="3414371" cy="2093318"/>
          </a:xfrm>
        </p:grpSpPr>
        <p:grpSp>
          <p:nvGrpSpPr>
            <p:cNvPr id="22" name="Group 21">
              <a:extLst>
                <a:ext uri="{FF2B5EF4-FFF2-40B4-BE49-F238E27FC236}">
                  <a16:creationId xmlns:a16="http://schemas.microsoft.com/office/drawing/2014/main" id="{588BE78B-A828-B01D-296B-1321699E9B93}"/>
                </a:ext>
              </a:extLst>
            </p:cNvPr>
            <p:cNvGrpSpPr/>
            <p:nvPr/>
          </p:nvGrpSpPr>
          <p:grpSpPr>
            <a:xfrm>
              <a:off x="4497309" y="1339490"/>
              <a:ext cx="2432786" cy="2093318"/>
              <a:chOff x="2118802" y="4221479"/>
              <a:chExt cx="2432786" cy="2093318"/>
            </a:xfrm>
          </p:grpSpPr>
          <p:grpSp>
            <p:nvGrpSpPr>
              <p:cNvPr id="40" name="Group 39">
                <a:extLst>
                  <a:ext uri="{FF2B5EF4-FFF2-40B4-BE49-F238E27FC236}">
                    <a16:creationId xmlns:a16="http://schemas.microsoft.com/office/drawing/2014/main" id="{82A54C10-2805-FD42-8E81-3F0505A9207F}"/>
                  </a:ext>
                </a:extLst>
              </p:cNvPr>
              <p:cNvGrpSpPr/>
              <p:nvPr/>
            </p:nvGrpSpPr>
            <p:grpSpPr>
              <a:xfrm>
                <a:off x="2118802" y="4221479"/>
                <a:ext cx="2432786" cy="2060709"/>
                <a:chOff x="6312274" y="4237374"/>
                <a:chExt cx="2432786" cy="2060709"/>
              </a:xfrm>
            </p:grpSpPr>
            <p:grpSp>
              <p:nvGrpSpPr>
                <p:cNvPr id="44" name="Group 43">
                  <a:extLst>
                    <a:ext uri="{FF2B5EF4-FFF2-40B4-BE49-F238E27FC236}">
                      <a16:creationId xmlns:a16="http://schemas.microsoft.com/office/drawing/2014/main" id="{3649911D-56D1-8E1B-661D-EC3935F4FC26}"/>
                    </a:ext>
                  </a:extLst>
                </p:cNvPr>
                <p:cNvGrpSpPr/>
                <p:nvPr/>
              </p:nvGrpSpPr>
              <p:grpSpPr>
                <a:xfrm>
                  <a:off x="6312274" y="4237374"/>
                  <a:ext cx="2432786" cy="2060709"/>
                  <a:chOff x="4395029" y="4032188"/>
                  <a:chExt cx="2432786" cy="2060709"/>
                </a:xfrm>
              </p:grpSpPr>
              <p:grpSp>
                <p:nvGrpSpPr>
                  <p:cNvPr id="49" name="Group 48">
                    <a:extLst>
                      <a:ext uri="{FF2B5EF4-FFF2-40B4-BE49-F238E27FC236}">
                        <a16:creationId xmlns:a16="http://schemas.microsoft.com/office/drawing/2014/main" id="{1A89F1A5-959F-9D25-9652-321815AB41E8}"/>
                      </a:ext>
                    </a:extLst>
                  </p:cNvPr>
                  <p:cNvGrpSpPr/>
                  <p:nvPr/>
                </p:nvGrpSpPr>
                <p:grpSpPr>
                  <a:xfrm>
                    <a:off x="4395029" y="4032188"/>
                    <a:ext cx="1927717" cy="2060709"/>
                    <a:chOff x="4071910" y="941570"/>
                    <a:chExt cx="1927717" cy="2060709"/>
                  </a:xfrm>
                </p:grpSpPr>
                <p:sp>
                  <p:nvSpPr>
                    <p:cNvPr id="65" name="TextBox 64">
                      <a:extLst>
                        <a:ext uri="{FF2B5EF4-FFF2-40B4-BE49-F238E27FC236}">
                          <a16:creationId xmlns:a16="http://schemas.microsoft.com/office/drawing/2014/main" id="{F75AD081-70EF-0AF6-9E91-91EEE4101670}"/>
                        </a:ext>
                      </a:extLst>
                    </p:cNvPr>
                    <p:cNvSpPr txBox="1"/>
                    <p:nvPr/>
                  </p:nvSpPr>
                  <p:spPr>
                    <a:xfrm>
                      <a:off x="5057766" y="1454943"/>
                      <a:ext cx="489236" cy="369332"/>
                    </a:xfrm>
                    <a:prstGeom prst="rect">
                      <a:avLst/>
                    </a:prstGeom>
                    <a:noFill/>
                  </p:spPr>
                  <p:txBody>
                    <a:bodyPr wrap="none" rtlCol="0">
                      <a:spAutoFit/>
                    </a:bodyPr>
                    <a:lstStyle/>
                    <a:p>
                      <a:r>
                        <a:rPr lang="en-US" dirty="0"/>
                        <a:t>B:5</a:t>
                      </a:r>
                    </a:p>
                  </p:txBody>
                </p:sp>
                <p:sp>
                  <p:nvSpPr>
                    <p:cNvPr id="84" name="TextBox 83">
                      <a:extLst>
                        <a:ext uri="{FF2B5EF4-FFF2-40B4-BE49-F238E27FC236}">
                          <a16:creationId xmlns:a16="http://schemas.microsoft.com/office/drawing/2014/main" id="{4C80225B-ECD8-25ED-3242-DD4EC788EFE6}"/>
                        </a:ext>
                      </a:extLst>
                    </p:cNvPr>
                    <p:cNvSpPr txBox="1"/>
                    <p:nvPr/>
                  </p:nvSpPr>
                  <p:spPr>
                    <a:xfrm>
                      <a:off x="4560514" y="2043945"/>
                      <a:ext cx="497252" cy="369332"/>
                    </a:xfrm>
                    <a:prstGeom prst="rect">
                      <a:avLst/>
                    </a:prstGeom>
                    <a:noFill/>
                  </p:spPr>
                  <p:txBody>
                    <a:bodyPr wrap="none" rtlCol="0">
                      <a:spAutoFit/>
                    </a:bodyPr>
                    <a:lstStyle/>
                    <a:p>
                      <a:r>
                        <a:rPr lang="en-US" dirty="0"/>
                        <a:t>A:2</a:t>
                      </a:r>
                    </a:p>
                  </p:txBody>
                </p:sp>
                <p:sp>
                  <p:nvSpPr>
                    <p:cNvPr id="85" name="TextBox 84">
                      <a:extLst>
                        <a:ext uri="{FF2B5EF4-FFF2-40B4-BE49-F238E27FC236}">
                          <a16:creationId xmlns:a16="http://schemas.microsoft.com/office/drawing/2014/main" id="{B87F9BF9-E469-505E-16E8-27735DAD3C6F}"/>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88" name="TextBox 87">
                      <a:extLst>
                        <a:ext uri="{FF2B5EF4-FFF2-40B4-BE49-F238E27FC236}">
                          <a16:creationId xmlns:a16="http://schemas.microsoft.com/office/drawing/2014/main" id="{69150B7F-43ED-47A3-F227-68D6B3767C1C}"/>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89" name="Straight Arrow Connector 88">
                      <a:extLst>
                        <a:ext uri="{FF2B5EF4-FFF2-40B4-BE49-F238E27FC236}">
                          <a16:creationId xmlns:a16="http://schemas.microsoft.com/office/drawing/2014/main" id="{198D1B59-9AE9-4787-7E4D-E0F128CC61CA}"/>
                        </a:ext>
                      </a:extLst>
                    </p:cNvPr>
                    <p:cNvCxnSpPr>
                      <a:stCxn id="88" idx="2"/>
                      <a:endCxn id="65"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6AF33AF-F3F7-6F9D-C62D-6C5C4DB31DF8}"/>
                        </a:ext>
                      </a:extLst>
                    </p:cNvPr>
                    <p:cNvCxnSpPr>
                      <a:cxnSpLocks/>
                      <a:stCxn id="65" idx="2"/>
                      <a:endCxn id="84"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5447A24A-34A1-0C0F-9D82-7EF6699E0198}"/>
                        </a:ext>
                      </a:extLst>
                    </p:cNvPr>
                    <p:cNvCxnSpPr>
                      <a:cxnSpLocks/>
                      <a:stCxn id="84" idx="2"/>
                      <a:endCxn id="85"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D4A6AED5-0C8A-6069-B7FF-0BB429147B6D}"/>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64" name="Straight Arrow Connector 63">
                    <a:extLst>
                      <a:ext uri="{FF2B5EF4-FFF2-40B4-BE49-F238E27FC236}">
                        <a16:creationId xmlns:a16="http://schemas.microsoft.com/office/drawing/2014/main" id="{3428333C-F56D-F787-36FE-F3D583FA52FF}"/>
                      </a:ext>
                    </a:extLst>
                  </p:cNvPr>
                  <p:cNvCxnSpPr>
                    <a:cxnSpLocks/>
                    <a:stCxn id="65" idx="2"/>
                    <a:endCxn id="62"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C27E41D9-5E8D-995E-5EAD-100D43C9D6A7}"/>
                    </a:ext>
                  </a:extLst>
                </p:cNvPr>
                <p:cNvSpPr txBox="1"/>
                <p:nvPr/>
              </p:nvSpPr>
              <p:spPr>
                <a:xfrm>
                  <a:off x="7461103" y="5566468"/>
                  <a:ext cx="487634" cy="369332"/>
                </a:xfrm>
                <a:prstGeom prst="rect">
                  <a:avLst/>
                </a:prstGeom>
                <a:noFill/>
              </p:spPr>
              <p:txBody>
                <a:bodyPr wrap="none" rtlCol="0">
                  <a:spAutoFit/>
                </a:bodyPr>
                <a:lstStyle/>
                <a:p>
                  <a:r>
                    <a:rPr lang="en-US" dirty="0"/>
                    <a:t>C:2</a:t>
                  </a:r>
                </a:p>
              </p:txBody>
            </p:sp>
            <p:cxnSp>
              <p:nvCxnSpPr>
                <p:cNvPr id="48" name="Straight Arrow Connector 47">
                  <a:extLst>
                    <a:ext uri="{FF2B5EF4-FFF2-40B4-BE49-F238E27FC236}">
                      <a16:creationId xmlns:a16="http://schemas.microsoft.com/office/drawing/2014/main" id="{17E574B2-EEAD-10CB-A2ED-EDFF33A4380F}"/>
                    </a:ext>
                  </a:extLst>
                </p:cNvPr>
                <p:cNvCxnSpPr>
                  <a:cxnSpLocks/>
                  <a:stCxn id="65" idx="2"/>
                  <a:endCxn id="46"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384400CD-33F2-48B5-69EA-AE7DD6D41A3E}"/>
                  </a:ext>
                </a:extLst>
              </p:cNvPr>
              <p:cNvSpPr txBox="1"/>
              <p:nvPr/>
            </p:nvSpPr>
            <p:spPr>
              <a:xfrm>
                <a:off x="3104658" y="5945465"/>
                <a:ext cx="506870" cy="369332"/>
              </a:xfrm>
              <a:prstGeom prst="rect">
                <a:avLst/>
              </a:prstGeom>
              <a:noFill/>
            </p:spPr>
            <p:txBody>
              <a:bodyPr wrap="none" rtlCol="0">
                <a:spAutoFit/>
              </a:bodyPr>
              <a:lstStyle/>
              <a:p>
                <a:r>
                  <a:rPr lang="en-US" dirty="0"/>
                  <a:t>D:1</a:t>
                </a:r>
              </a:p>
            </p:txBody>
          </p:sp>
          <p:cxnSp>
            <p:nvCxnSpPr>
              <p:cNvPr id="42" name="Straight Arrow Connector 41">
                <a:extLst>
                  <a:ext uri="{FF2B5EF4-FFF2-40B4-BE49-F238E27FC236}">
                    <a16:creationId xmlns:a16="http://schemas.microsoft.com/office/drawing/2014/main" id="{7A60980F-DBD9-E961-A461-511EAC6A672A}"/>
                  </a:ext>
                </a:extLst>
              </p:cNvPr>
              <p:cNvCxnSpPr>
                <a:cxnSpLocks/>
                <a:stCxn id="84" idx="2"/>
                <a:endCxn id="41" idx="1"/>
              </p:cNvCxnSpPr>
              <p:nvPr/>
            </p:nvCxnSpPr>
            <p:spPr>
              <a:xfrm>
                <a:off x="2856032" y="5693186"/>
                <a:ext cx="248626" cy="43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75D480FC-156B-8861-F3D3-76188C609CDE}"/>
                </a:ext>
              </a:extLst>
            </p:cNvPr>
            <p:cNvCxnSpPr>
              <a:cxnSpLocks/>
              <a:stCxn id="88" idx="2"/>
            </p:cNvCxnSpPr>
            <p:nvPr/>
          </p:nvCxnSpPr>
          <p:spPr>
            <a:xfrm>
              <a:off x="6157966" y="1708822"/>
              <a:ext cx="416670" cy="23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5BB35B0-00EC-FD73-03E4-BE7A74EF7891}"/>
                </a:ext>
              </a:extLst>
            </p:cNvPr>
            <p:cNvSpPr txBox="1"/>
            <p:nvPr/>
          </p:nvSpPr>
          <p:spPr>
            <a:xfrm>
              <a:off x="6515583" y="1873175"/>
              <a:ext cx="497252" cy="369332"/>
            </a:xfrm>
            <a:prstGeom prst="rect">
              <a:avLst/>
            </a:prstGeom>
            <a:noFill/>
          </p:spPr>
          <p:txBody>
            <a:bodyPr wrap="none" rtlCol="0">
              <a:spAutoFit/>
            </a:bodyPr>
            <a:lstStyle/>
            <a:p>
              <a:r>
                <a:rPr lang="en-US" dirty="0"/>
                <a:t>A:1</a:t>
              </a:r>
            </a:p>
          </p:txBody>
        </p:sp>
        <p:sp>
          <p:nvSpPr>
            <p:cNvPr id="38" name="TextBox 37">
              <a:extLst>
                <a:ext uri="{FF2B5EF4-FFF2-40B4-BE49-F238E27FC236}">
                  <a16:creationId xmlns:a16="http://schemas.microsoft.com/office/drawing/2014/main" id="{2569587E-466B-9518-DDF1-AF77C3E37D2A}"/>
                </a:ext>
              </a:extLst>
            </p:cNvPr>
            <p:cNvSpPr txBox="1"/>
            <p:nvPr/>
          </p:nvSpPr>
          <p:spPr>
            <a:xfrm>
              <a:off x="7424046" y="2372080"/>
              <a:ext cx="487634" cy="369332"/>
            </a:xfrm>
            <a:prstGeom prst="rect">
              <a:avLst/>
            </a:prstGeom>
            <a:noFill/>
          </p:spPr>
          <p:txBody>
            <a:bodyPr wrap="none" rtlCol="0">
              <a:spAutoFit/>
            </a:bodyPr>
            <a:lstStyle/>
            <a:p>
              <a:r>
                <a:rPr lang="en-US" dirty="0"/>
                <a:t>C:1</a:t>
              </a:r>
            </a:p>
          </p:txBody>
        </p:sp>
        <p:cxnSp>
          <p:nvCxnSpPr>
            <p:cNvPr id="39" name="Straight Arrow Connector 38">
              <a:extLst>
                <a:ext uri="{FF2B5EF4-FFF2-40B4-BE49-F238E27FC236}">
                  <a16:creationId xmlns:a16="http://schemas.microsoft.com/office/drawing/2014/main" id="{1F999811-9D0D-CAF9-7632-D8C3BE3DEF78}"/>
                </a:ext>
              </a:extLst>
            </p:cNvPr>
            <p:cNvCxnSpPr>
              <a:cxnSpLocks/>
              <a:stCxn id="24" idx="3"/>
              <a:endCxn id="38" idx="0"/>
            </p:cNvCxnSpPr>
            <p:nvPr/>
          </p:nvCxnSpPr>
          <p:spPr>
            <a:xfrm>
              <a:off x="7012835" y="2057841"/>
              <a:ext cx="655028" cy="31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36C5E1F2-1C06-53B0-9B06-E08AC5ADE9BD}"/>
              </a:ext>
            </a:extLst>
          </p:cNvPr>
          <p:cNvGrpSpPr/>
          <p:nvPr/>
        </p:nvGrpSpPr>
        <p:grpSpPr>
          <a:xfrm>
            <a:off x="1017450" y="4407654"/>
            <a:ext cx="3414371" cy="2093318"/>
            <a:chOff x="4497309" y="1339490"/>
            <a:chExt cx="3414371" cy="2093318"/>
          </a:xfrm>
        </p:grpSpPr>
        <p:grpSp>
          <p:nvGrpSpPr>
            <p:cNvPr id="94" name="Group 93">
              <a:extLst>
                <a:ext uri="{FF2B5EF4-FFF2-40B4-BE49-F238E27FC236}">
                  <a16:creationId xmlns:a16="http://schemas.microsoft.com/office/drawing/2014/main" id="{CBDC5EEA-2668-36CC-50B5-24A7C2B451F3}"/>
                </a:ext>
              </a:extLst>
            </p:cNvPr>
            <p:cNvGrpSpPr/>
            <p:nvPr/>
          </p:nvGrpSpPr>
          <p:grpSpPr>
            <a:xfrm>
              <a:off x="4497309" y="1339490"/>
              <a:ext cx="2432786" cy="2093318"/>
              <a:chOff x="2118802" y="4221479"/>
              <a:chExt cx="2432786" cy="2093318"/>
            </a:xfrm>
          </p:grpSpPr>
          <p:grpSp>
            <p:nvGrpSpPr>
              <p:cNvPr id="99" name="Group 98">
                <a:extLst>
                  <a:ext uri="{FF2B5EF4-FFF2-40B4-BE49-F238E27FC236}">
                    <a16:creationId xmlns:a16="http://schemas.microsoft.com/office/drawing/2014/main" id="{D431F5E2-791B-4BDA-D24D-EB9CC662A773}"/>
                  </a:ext>
                </a:extLst>
              </p:cNvPr>
              <p:cNvGrpSpPr/>
              <p:nvPr/>
            </p:nvGrpSpPr>
            <p:grpSpPr>
              <a:xfrm>
                <a:off x="2118802" y="4221479"/>
                <a:ext cx="2432786" cy="2060709"/>
                <a:chOff x="6312274" y="4237374"/>
                <a:chExt cx="2432786" cy="2060709"/>
              </a:xfrm>
            </p:grpSpPr>
            <p:grpSp>
              <p:nvGrpSpPr>
                <p:cNvPr id="102" name="Group 101">
                  <a:extLst>
                    <a:ext uri="{FF2B5EF4-FFF2-40B4-BE49-F238E27FC236}">
                      <a16:creationId xmlns:a16="http://schemas.microsoft.com/office/drawing/2014/main" id="{90EC29DE-F2D1-F05A-4A2C-26E9218FE4B0}"/>
                    </a:ext>
                  </a:extLst>
                </p:cNvPr>
                <p:cNvGrpSpPr/>
                <p:nvPr/>
              </p:nvGrpSpPr>
              <p:grpSpPr>
                <a:xfrm>
                  <a:off x="6312274" y="4237374"/>
                  <a:ext cx="2432786" cy="2060709"/>
                  <a:chOff x="4395029" y="4032188"/>
                  <a:chExt cx="2432786" cy="2060709"/>
                </a:xfrm>
              </p:grpSpPr>
              <p:grpSp>
                <p:nvGrpSpPr>
                  <p:cNvPr id="105" name="Group 104">
                    <a:extLst>
                      <a:ext uri="{FF2B5EF4-FFF2-40B4-BE49-F238E27FC236}">
                        <a16:creationId xmlns:a16="http://schemas.microsoft.com/office/drawing/2014/main" id="{72108240-468C-380B-BC11-E1990138630B}"/>
                      </a:ext>
                    </a:extLst>
                  </p:cNvPr>
                  <p:cNvGrpSpPr/>
                  <p:nvPr/>
                </p:nvGrpSpPr>
                <p:grpSpPr>
                  <a:xfrm>
                    <a:off x="4395029" y="4032188"/>
                    <a:ext cx="1927717" cy="2060709"/>
                    <a:chOff x="4071910" y="941570"/>
                    <a:chExt cx="1927717" cy="2060709"/>
                  </a:xfrm>
                </p:grpSpPr>
                <p:sp>
                  <p:nvSpPr>
                    <p:cNvPr id="108" name="TextBox 107">
                      <a:extLst>
                        <a:ext uri="{FF2B5EF4-FFF2-40B4-BE49-F238E27FC236}">
                          <a16:creationId xmlns:a16="http://schemas.microsoft.com/office/drawing/2014/main" id="{AE810894-5537-A4E0-F7A8-EB3D1B96DEB4}"/>
                        </a:ext>
                      </a:extLst>
                    </p:cNvPr>
                    <p:cNvSpPr txBox="1"/>
                    <p:nvPr/>
                  </p:nvSpPr>
                  <p:spPr>
                    <a:xfrm>
                      <a:off x="5057766" y="1454943"/>
                      <a:ext cx="489236" cy="369332"/>
                    </a:xfrm>
                    <a:prstGeom prst="rect">
                      <a:avLst/>
                    </a:prstGeom>
                    <a:noFill/>
                  </p:spPr>
                  <p:txBody>
                    <a:bodyPr wrap="none" rtlCol="0">
                      <a:spAutoFit/>
                    </a:bodyPr>
                    <a:lstStyle/>
                    <a:p>
                      <a:r>
                        <a:rPr lang="en-US" dirty="0"/>
                        <a:t>B:5</a:t>
                      </a:r>
                    </a:p>
                  </p:txBody>
                </p:sp>
                <p:sp>
                  <p:nvSpPr>
                    <p:cNvPr id="109" name="TextBox 108">
                      <a:extLst>
                        <a:ext uri="{FF2B5EF4-FFF2-40B4-BE49-F238E27FC236}">
                          <a16:creationId xmlns:a16="http://schemas.microsoft.com/office/drawing/2014/main" id="{7DCFD8D5-81B7-FCB1-E624-18E928E99B73}"/>
                        </a:ext>
                      </a:extLst>
                    </p:cNvPr>
                    <p:cNvSpPr txBox="1"/>
                    <p:nvPr/>
                  </p:nvSpPr>
                  <p:spPr>
                    <a:xfrm>
                      <a:off x="4560514" y="2043945"/>
                      <a:ext cx="497252" cy="369332"/>
                    </a:xfrm>
                    <a:prstGeom prst="rect">
                      <a:avLst/>
                    </a:prstGeom>
                    <a:noFill/>
                  </p:spPr>
                  <p:txBody>
                    <a:bodyPr wrap="none" rtlCol="0">
                      <a:spAutoFit/>
                    </a:bodyPr>
                    <a:lstStyle/>
                    <a:p>
                      <a:r>
                        <a:rPr lang="en-US" dirty="0"/>
                        <a:t>A:2</a:t>
                      </a:r>
                    </a:p>
                  </p:txBody>
                </p:sp>
                <p:sp>
                  <p:nvSpPr>
                    <p:cNvPr id="110" name="TextBox 109">
                      <a:extLst>
                        <a:ext uri="{FF2B5EF4-FFF2-40B4-BE49-F238E27FC236}">
                          <a16:creationId xmlns:a16="http://schemas.microsoft.com/office/drawing/2014/main" id="{DD2F7D7C-003F-4A72-CABB-29501079E796}"/>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111" name="TextBox 110">
                      <a:extLst>
                        <a:ext uri="{FF2B5EF4-FFF2-40B4-BE49-F238E27FC236}">
                          <a16:creationId xmlns:a16="http://schemas.microsoft.com/office/drawing/2014/main" id="{6BA5881A-E9B4-270A-6998-7D047FF4FE0A}"/>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112" name="Straight Arrow Connector 111">
                      <a:extLst>
                        <a:ext uri="{FF2B5EF4-FFF2-40B4-BE49-F238E27FC236}">
                          <a16:creationId xmlns:a16="http://schemas.microsoft.com/office/drawing/2014/main" id="{F7173C63-791B-32C4-373F-1A36417C7FE8}"/>
                        </a:ext>
                      </a:extLst>
                    </p:cNvPr>
                    <p:cNvCxnSpPr>
                      <a:stCxn id="111" idx="2"/>
                      <a:endCxn id="108"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A51DF241-4EB1-6743-230F-F2AD7F243DCC}"/>
                        </a:ext>
                      </a:extLst>
                    </p:cNvPr>
                    <p:cNvCxnSpPr>
                      <a:cxnSpLocks/>
                      <a:stCxn id="108" idx="2"/>
                      <a:endCxn id="109"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EEB90CC3-E96B-C25A-E26F-9FAE202B9888}"/>
                        </a:ext>
                      </a:extLst>
                    </p:cNvPr>
                    <p:cNvCxnSpPr>
                      <a:cxnSpLocks/>
                      <a:stCxn id="109" idx="2"/>
                      <a:endCxn id="110"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135471FD-45F3-B2BD-75FA-009D679307C5}"/>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107" name="Straight Arrow Connector 106">
                    <a:extLst>
                      <a:ext uri="{FF2B5EF4-FFF2-40B4-BE49-F238E27FC236}">
                        <a16:creationId xmlns:a16="http://schemas.microsoft.com/office/drawing/2014/main" id="{C59BC589-21C5-F721-3E32-8ACCE6D61E68}"/>
                      </a:ext>
                    </a:extLst>
                  </p:cNvPr>
                  <p:cNvCxnSpPr>
                    <a:cxnSpLocks/>
                    <a:stCxn id="108" idx="2"/>
                    <a:endCxn id="106"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6C41822F-1D86-73BE-352D-C57E2183AFFB}"/>
                    </a:ext>
                  </a:extLst>
                </p:cNvPr>
                <p:cNvSpPr txBox="1"/>
                <p:nvPr/>
              </p:nvSpPr>
              <p:spPr>
                <a:xfrm>
                  <a:off x="7461103" y="5566468"/>
                  <a:ext cx="487634" cy="369332"/>
                </a:xfrm>
                <a:prstGeom prst="rect">
                  <a:avLst/>
                </a:prstGeom>
                <a:noFill/>
              </p:spPr>
              <p:txBody>
                <a:bodyPr wrap="none" rtlCol="0">
                  <a:spAutoFit/>
                </a:bodyPr>
                <a:lstStyle/>
                <a:p>
                  <a:r>
                    <a:rPr lang="en-US" dirty="0"/>
                    <a:t>C:2</a:t>
                  </a:r>
                </a:p>
              </p:txBody>
            </p:sp>
            <p:cxnSp>
              <p:nvCxnSpPr>
                <p:cNvPr id="104" name="Straight Arrow Connector 103">
                  <a:extLst>
                    <a:ext uri="{FF2B5EF4-FFF2-40B4-BE49-F238E27FC236}">
                      <a16:creationId xmlns:a16="http://schemas.microsoft.com/office/drawing/2014/main" id="{0A271A12-76A1-D2EC-B791-1D8B8E2512E4}"/>
                    </a:ext>
                  </a:extLst>
                </p:cNvPr>
                <p:cNvCxnSpPr>
                  <a:cxnSpLocks/>
                  <a:stCxn id="108" idx="2"/>
                  <a:endCxn id="103"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25C2E362-8D2E-5D26-C25A-68F55D5368CC}"/>
                  </a:ext>
                </a:extLst>
              </p:cNvPr>
              <p:cNvSpPr txBox="1"/>
              <p:nvPr/>
            </p:nvSpPr>
            <p:spPr>
              <a:xfrm>
                <a:off x="3104658" y="5945465"/>
                <a:ext cx="506870" cy="369332"/>
              </a:xfrm>
              <a:prstGeom prst="rect">
                <a:avLst/>
              </a:prstGeom>
              <a:noFill/>
            </p:spPr>
            <p:txBody>
              <a:bodyPr wrap="none" rtlCol="0">
                <a:spAutoFit/>
              </a:bodyPr>
              <a:lstStyle/>
              <a:p>
                <a:r>
                  <a:rPr lang="en-US" dirty="0"/>
                  <a:t>D:1</a:t>
                </a:r>
              </a:p>
            </p:txBody>
          </p:sp>
          <p:cxnSp>
            <p:nvCxnSpPr>
              <p:cNvPr id="101" name="Straight Arrow Connector 100">
                <a:extLst>
                  <a:ext uri="{FF2B5EF4-FFF2-40B4-BE49-F238E27FC236}">
                    <a16:creationId xmlns:a16="http://schemas.microsoft.com/office/drawing/2014/main" id="{5D1A501D-E287-501B-6155-CA6043EE8501}"/>
                  </a:ext>
                </a:extLst>
              </p:cNvPr>
              <p:cNvCxnSpPr>
                <a:cxnSpLocks/>
                <a:stCxn id="109" idx="2"/>
                <a:endCxn id="100" idx="1"/>
              </p:cNvCxnSpPr>
              <p:nvPr/>
            </p:nvCxnSpPr>
            <p:spPr>
              <a:xfrm>
                <a:off x="2856032" y="5693186"/>
                <a:ext cx="248626" cy="43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a:extLst>
                <a:ext uri="{FF2B5EF4-FFF2-40B4-BE49-F238E27FC236}">
                  <a16:creationId xmlns:a16="http://schemas.microsoft.com/office/drawing/2014/main" id="{848A9C0C-0B27-4380-3304-A1A0D6F0CA83}"/>
                </a:ext>
              </a:extLst>
            </p:cNvPr>
            <p:cNvCxnSpPr>
              <a:cxnSpLocks/>
              <a:stCxn id="111" idx="2"/>
            </p:cNvCxnSpPr>
            <p:nvPr/>
          </p:nvCxnSpPr>
          <p:spPr>
            <a:xfrm>
              <a:off x="6157966" y="1708822"/>
              <a:ext cx="416670" cy="23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DAE17FCD-E197-2252-10D5-6E7AD55BD2CA}"/>
                </a:ext>
              </a:extLst>
            </p:cNvPr>
            <p:cNvSpPr txBox="1"/>
            <p:nvPr/>
          </p:nvSpPr>
          <p:spPr>
            <a:xfrm>
              <a:off x="6515583" y="1873175"/>
              <a:ext cx="497252" cy="369332"/>
            </a:xfrm>
            <a:prstGeom prst="rect">
              <a:avLst/>
            </a:prstGeom>
            <a:noFill/>
          </p:spPr>
          <p:txBody>
            <a:bodyPr wrap="none" rtlCol="0">
              <a:spAutoFit/>
            </a:bodyPr>
            <a:lstStyle/>
            <a:p>
              <a:r>
                <a:rPr lang="en-US" dirty="0"/>
                <a:t>A:2</a:t>
              </a:r>
            </a:p>
          </p:txBody>
        </p:sp>
        <p:sp>
          <p:nvSpPr>
            <p:cNvPr id="97" name="TextBox 96">
              <a:extLst>
                <a:ext uri="{FF2B5EF4-FFF2-40B4-BE49-F238E27FC236}">
                  <a16:creationId xmlns:a16="http://schemas.microsoft.com/office/drawing/2014/main" id="{557BFF4B-2403-FAD6-7EE3-E978E321A6E8}"/>
                </a:ext>
              </a:extLst>
            </p:cNvPr>
            <p:cNvSpPr txBox="1"/>
            <p:nvPr/>
          </p:nvSpPr>
          <p:spPr>
            <a:xfrm>
              <a:off x="7424046" y="2372080"/>
              <a:ext cx="487634" cy="369332"/>
            </a:xfrm>
            <a:prstGeom prst="rect">
              <a:avLst/>
            </a:prstGeom>
            <a:noFill/>
          </p:spPr>
          <p:txBody>
            <a:bodyPr wrap="none" rtlCol="0">
              <a:spAutoFit/>
            </a:bodyPr>
            <a:lstStyle/>
            <a:p>
              <a:r>
                <a:rPr lang="en-US" dirty="0"/>
                <a:t>C:2</a:t>
              </a:r>
            </a:p>
          </p:txBody>
        </p:sp>
        <p:cxnSp>
          <p:nvCxnSpPr>
            <p:cNvPr id="98" name="Straight Arrow Connector 97">
              <a:extLst>
                <a:ext uri="{FF2B5EF4-FFF2-40B4-BE49-F238E27FC236}">
                  <a16:creationId xmlns:a16="http://schemas.microsoft.com/office/drawing/2014/main" id="{B2EA5E65-DD7E-E0F1-FB11-6FB137AFFC5B}"/>
                </a:ext>
              </a:extLst>
            </p:cNvPr>
            <p:cNvCxnSpPr>
              <a:cxnSpLocks/>
              <a:stCxn id="96" idx="3"/>
              <a:endCxn id="97" idx="0"/>
            </p:cNvCxnSpPr>
            <p:nvPr/>
          </p:nvCxnSpPr>
          <p:spPr>
            <a:xfrm>
              <a:off x="7012835" y="2057841"/>
              <a:ext cx="655028" cy="31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E9A9E011-5DDA-A915-F133-1AD0A34C27BB}"/>
              </a:ext>
            </a:extLst>
          </p:cNvPr>
          <p:cNvSpPr txBox="1"/>
          <p:nvPr/>
        </p:nvSpPr>
        <p:spPr>
          <a:xfrm>
            <a:off x="3284350" y="4256966"/>
            <a:ext cx="1079206" cy="369332"/>
          </a:xfrm>
          <a:prstGeom prst="rect">
            <a:avLst/>
          </a:prstGeom>
          <a:noFill/>
        </p:spPr>
        <p:txBody>
          <a:bodyPr wrap="none" rtlCol="0">
            <a:spAutoFit/>
          </a:bodyPr>
          <a:lstStyle/>
          <a:p>
            <a:r>
              <a:rPr lang="en-US" dirty="0"/>
              <a:t>T007: A,C</a:t>
            </a:r>
          </a:p>
        </p:txBody>
      </p:sp>
      <p:cxnSp>
        <p:nvCxnSpPr>
          <p:cNvPr id="117" name="Straight Arrow Connector 116">
            <a:extLst>
              <a:ext uri="{FF2B5EF4-FFF2-40B4-BE49-F238E27FC236}">
                <a16:creationId xmlns:a16="http://schemas.microsoft.com/office/drawing/2014/main" id="{1918BE90-F650-6A34-ADA9-7664183BBD5D}"/>
              </a:ext>
            </a:extLst>
          </p:cNvPr>
          <p:cNvCxnSpPr/>
          <p:nvPr/>
        </p:nvCxnSpPr>
        <p:spPr>
          <a:xfrm>
            <a:off x="6710747" y="3063476"/>
            <a:ext cx="381766" cy="1150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9C4242D0-3179-108E-D2DF-703A4BC51E18}"/>
              </a:ext>
            </a:extLst>
          </p:cNvPr>
          <p:cNvCxnSpPr>
            <a:cxnSpLocks/>
          </p:cNvCxnSpPr>
          <p:nvPr/>
        </p:nvCxnSpPr>
        <p:spPr>
          <a:xfrm flipH="1" flipV="1">
            <a:off x="4774297" y="5244403"/>
            <a:ext cx="1429580" cy="32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40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checkerboard(across)">
                                      <p:cBhvr>
                                        <p:cTn id="7" dur="500"/>
                                        <p:tgtEl>
                                          <p:spTgt spid="117"/>
                                        </p:tgtEl>
                                      </p:cBhvr>
                                    </p:animEffect>
                                  </p:childTnLst>
                                </p:cTn>
                              </p:par>
                              <p:par>
                                <p:cTn id="8" presetID="5"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checkerboard(across)">
                                      <p:cBhvr>
                                        <p:cTn id="13" dur="500"/>
                                        <p:tgtEl>
                                          <p:spTgt spid="8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checkerboard(across)">
                                      <p:cBhvr>
                                        <p:cTn id="18" dur="500"/>
                                        <p:tgtEl>
                                          <p:spTgt spid="11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animEffect transition="in" filter="checkerboard(across)">
                                      <p:cBhvr>
                                        <p:cTn id="21" dur="500"/>
                                        <p:tgtEl>
                                          <p:spTgt spid="115"/>
                                        </p:tgtEl>
                                      </p:cBhvr>
                                    </p:animEffect>
                                  </p:childTnLst>
                                </p:cTn>
                              </p:par>
                              <p:par>
                                <p:cTn id="22" presetID="5" presetClass="entr" presetSubtype="10" fill="hold"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checkerboard(across)">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pattern growth approach</a:t>
            </a:r>
          </a:p>
        </p:txBody>
      </p:sp>
      <p:graphicFrame>
        <p:nvGraphicFramePr>
          <p:cNvPr id="6" name="Table 16">
            <a:extLst>
              <a:ext uri="{FF2B5EF4-FFF2-40B4-BE49-F238E27FC236}">
                <a16:creationId xmlns:a16="http://schemas.microsoft.com/office/drawing/2014/main" id="{4D0D7EE6-F5B3-38C0-1189-F260F56134BC}"/>
              </a:ext>
            </a:extLst>
          </p:cNvPr>
          <p:cNvGraphicFramePr>
            <a:graphicFrameLocks noGrp="1"/>
          </p:cNvGraphicFramePr>
          <p:nvPr/>
        </p:nvGraphicFramePr>
        <p:xfrm>
          <a:off x="2232006" y="1203959"/>
          <a:ext cx="1489162" cy="17983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err="1"/>
                        <a:t>itemsets</a:t>
                      </a:r>
                      <a:endParaRPr lang="en-US" sz="1200" dirty="0"/>
                    </a:p>
                  </a:txBody>
                  <a:tcPr/>
                </a:tc>
                <a:tc>
                  <a:txBody>
                    <a:bodyPr/>
                    <a:lstStyle/>
                    <a:p>
                      <a:pPr algn="ctr"/>
                      <a:r>
                        <a:rPr lang="en-US" sz="1200" dirty="0"/>
                        <a:t>count</a:t>
                      </a:r>
                    </a:p>
                  </a:txBody>
                  <a:tcPr/>
                </a:tc>
                <a:extLst>
                  <a:ext uri="{0D108BD9-81ED-4DB2-BD59-A6C34878D82A}">
                    <a16:rowId xmlns:a16="http://schemas.microsoft.com/office/drawing/2014/main" val="1859038641"/>
                  </a:ext>
                </a:extLst>
              </a:tr>
              <a:tr h="280864">
                <a:tc>
                  <a:txBody>
                    <a:bodyPr/>
                    <a:lstStyle/>
                    <a:p>
                      <a:pPr algn="ctr"/>
                      <a:r>
                        <a:rPr lang="en-US" sz="1400" dirty="0"/>
                        <a:t>{B}</a:t>
                      </a:r>
                    </a:p>
                  </a:txBody>
                  <a:tcPr/>
                </a:tc>
                <a:tc>
                  <a:txBody>
                    <a:bodyPr/>
                    <a:lstStyle/>
                    <a:p>
                      <a:pPr algn="ctr"/>
                      <a:r>
                        <a:rPr lang="en-US" sz="1400" dirty="0"/>
                        <a:t>7</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a:t>
                      </a:r>
                    </a:p>
                  </a:txBody>
                  <a:tcPr/>
                </a:tc>
                <a:tc>
                  <a:txBody>
                    <a:bodyPr/>
                    <a:lstStyle/>
                    <a:p>
                      <a:pPr algn="ctr"/>
                      <a:r>
                        <a:rPr lang="en-US" sz="1400" dirty="0"/>
                        <a:t>6</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{C}</a:t>
                      </a:r>
                    </a:p>
                  </a:txBody>
                  <a:tcPr/>
                </a:tc>
                <a:tc>
                  <a:txBody>
                    <a:bodyPr/>
                    <a:lstStyle/>
                    <a:p>
                      <a:pPr algn="ctr"/>
                      <a:r>
                        <a:rPr lang="en-US" sz="1400" dirty="0"/>
                        <a:t>6</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a:t>
                      </a:r>
                    </a:p>
                  </a:txBody>
                  <a:tcPr/>
                </a:tc>
                <a:tc>
                  <a:txBody>
                    <a:bodyPr/>
                    <a:lstStyle/>
                    <a:p>
                      <a:pPr algn="ctr"/>
                      <a:r>
                        <a:rPr lang="en-US" sz="1400" dirty="0"/>
                        <a:t>2</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a:t>
                      </a:r>
                    </a:p>
                  </a:txBody>
                  <a:tcPr/>
                </a:tc>
                <a:tc>
                  <a:txBody>
                    <a:bodyPr/>
                    <a:lstStyle/>
                    <a:p>
                      <a:pPr algn="ctr"/>
                      <a:r>
                        <a:rPr lang="en-US" sz="1400" dirty="0"/>
                        <a:t>2</a:t>
                      </a:r>
                    </a:p>
                  </a:txBody>
                  <a:tcPr/>
                </a:tc>
                <a:extLst>
                  <a:ext uri="{0D108BD9-81ED-4DB2-BD59-A6C34878D82A}">
                    <a16:rowId xmlns:a16="http://schemas.microsoft.com/office/drawing/2014/main" val="1170007835"/>
                  </a:ext>
                </a:extLst>
              </a:tr>
            </a:tbl>
          </a:graphicData>
        </a:graphic>
      </p:graphicFrame>
      <p:graphicFrame>
        <p:nvGraphicFramePr>
          <p:cNvPr id="7" name="Table 16">
            <a:extLst>
              <a:ext uri="{FF2B5EF4-FFF2-40B4-BE49-F238E27FC236}">
                <a16:creationId xmlns:a16="http://schemas.microsoft.com/office/drawing/2014/main" id="{3441E5F8-C5FB-3E2A-0CDD-89228CFDD275}"/>
              </a:ext>
            </a:extLst>
          </p:cNvPr>
          <p:cNvGraphicFramePr>
            <a:graphicFrameLocks noGrp="1"/>
          </p:cNvGraphicFramePr>
          <p:nvPr/>
        </p:nvGraphicFramePr>
        <p:xfrm>
          <a:off x="617448" y="1203959"/>
          <a:ext cx="1489162" cy="3017520"/>
        </p:xfrm>
        <a:graphic>
          <a:graphicData uri="http://schemas.openxmlformats.org/drawingml/2006/table">
            <a:tbl>
              <a:tblPr firstRow="1" bandRow="1">
                <a:tableStyleId>{5C22544A-7EE6-4342-B048-85BDC9FD1C3A}</a:tableStyleId>
              </a:tblPr>
              <a:tblGrid>
                <a:gridCol w="744581">
                  <a:extLst>
                    <a:ext uri="{9D8B030D-6E8A-4147-A177-3AD203B41FA5}">
                      <a16:colId xmlns:a16="http://schemas.microsoft.com/office/drawing/2014/main" val="4273049969"/>
                    </a:ext>
                  </a:extLst>
                </a:gridCol>
                <a:gridCol w="744581">
                  <a:extLst>
                    <a:ext uri="{9D8B030D-6E8A-4147-A177-3AD203B41FA5}">
                      <a16:colId xmlns:a16="http://schemas.microsoft.com/office/drawing/2014/main" val="2032461680"/>
                    </a:ext>
                  </a:extLst>
                </a:gridCol>
              </a:tblGrid>
              <a:tr h="252777">
                <a:tc>
                  <a:txBody>
                    <a:bodyPr/>
                    <a:lstStyle/>
                    <a:p>
                      <a:pPr algn="ctr"/>
                      <a:r>
                        <a:rPr lang="en-US" sz="1200" dirty="0"/>
                        <a:t>TID</a:t>
                      </a:r>
                    </a:p>
                  </a:txBody>
                  <a:tcPr/>
                </a:tc>
                <a:tc>
                  <a:txBody>
                    <a:bodyPr/>
                    <a:lstStyle/>
                    <a:p>
                      <a:pPr algn="ctr"/>
                      <a:r>
                        <a:rPr lang="en-US" sz="1200" dirty="0" err="1"/>
                        <a:t>itemsets</a:t>
                      </a:r>
                      <a:endParaRPr lang="en-US" sz="1200" dirty="0"/>
                    </a:p>
                  </a:txBody>
                  <a:tcPr/>
                </a:tc>
                <a:extLst>
                  <a:ext uri="{0D108BD9-81ED-4DB2-BD59-A6C34878D82A}">
                    <a16:rowId xmlns:a16="http://schemas.microsoft.com/office/drawing/2014/main" val="1859038641"/>
                  </a:ext>
                </a:extLst>
              </a:tr>
              <a:tr h="280864">
                <a:tc>
                  <a:txBody>
                    <a:bodyPr/>
                    <a:lstStyle/>
                    <a:p>
                      <a:pPr algn="ctr"/>
                      <a:r>
                        <a:rPr lang="en-US" sz="1400" dirty="0"/>
                        <a:t>T001</a:t>
                      </a:r>
                    </a:p>
                  </a:txBody>
                  <a:tcPr/>
                </a:tc>
                <a:tc>
                  <a:txBody>
                    <a:bodyPr/>
                    <a:lstStyle/>
                    <a:p>
                      <a:pPr algn="ctr"/>
                      <a:r>
                        <a:rPr lang="en-US" sz="1400" dirty="0"/>
                        <a:t>B,A,E</a:t>
                      </a:r>
                    </a:p>
                  </a:txBody>
                  <a:tcPr/>
                </a:tc>
                <a:extLst>
                  <a:ext uri="{0D108BD9-81ED-4DB2-BD59-A6C34878D82A}">
                    <a16:rowId xmlns:a16="http://schemas.microsoft.com/office/drawing/2014/main" val="848748530"/>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B,D</a:t>
                      </a:r>
                    </a:p>
                  </a:txBody>
                  <a:tcPr/>
                </a:tc>
                <a:extLst>
                  <a:ext uri="{0D108BD9-81ED-4DB2-BD59-A6C34878D82A}">
                    <a16:rowId xmlns:a16="http://schemas.microsoft.com/office/drawing/2014/main" val="2133958919"/>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4048716983"/>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B,A,D</a:t>
                      </a:r>
                    </a:p>
                  </a:txBody>
                  <a:tcPr/>
                </a:tc>
                <a:extLst>
                  <a:ext uri="{0D108BD9-81ED-4DB2-BD59-A6C34878D82A}">
                    <a16:rowId xmlns:a16="http://schemas.microsoft.com/office/drawing/2014/main" val="1108390984"/>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117000783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B,C</a:t>
                      </a:r>
                    </a:p>
                  </a:txBody>
                  <a:tcPr/>
                </a:tc>
                <a:extLst>
                  <a:ext uri="{0D108BD9-81ED-4DB2-BD59-A6C34878D82A}">
                    <a16:rowId xmlns:a16="http://schemas.microsoft.com/office/drawing/2014/main" val="2616037782"/>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A,C</a:t>
                      </a:r>
                    </a:p>
                  </a:txBody>
                  <a:tcPr/>
                </a:tc>
                <a:extLst>
                  <a:ext uri="{0D108BD9-81ED-4DB2-BD59-A6C34878D82A}">
                    <a16:rowId xmlns:a16="http://schemas.microsoft.com/office/drawing/2014/main" val="290753228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B,A,C,E</a:t>
                      </a:r>
                    </a:p>
                  </a:txBody>
                  <a:tcPr/>
                </a:tc>
                <a:extLst>
                  <a:ext uri="{0D108BD9-81ED-4DB2-BD59-A6C34878D82A}">
                    <a16:rowId xmlns:a16="http://schemas.microsoft.com/office/drawing/2014/main" val="1618264755"/>
                  </a:ext>
                </a:extLst>
              </a:tr>
              <a:tr h="280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T009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B,A,C</a:t>
                      </a:r>
                    </a:p>
                  </a:txBody>
                  <a:tcPr/>
                </a:tc>
                <a:extLst>
                  <a:ext uri="{0D108BD9-81ED-4DB2-BD59-A6C34878D82A}">
                    <a16:rowId xmlns:a16="http://schemas.microsoft.com/office/drawing/2014/main" val="3656259646"/>
                  </a:ext>
                </a:extLst>
              </a:tr>
            </a:tbl>
          </a:graphicData>
        </a:graphic>
      </p:graphicFrame>
      <p:sp>
        <p:nvSpPr>
          <p:cNvPr id="26" name="TextBox 25">
            <a:extLst>
              <a:ext uri="{FF2B5EF4-FFF2-40B4-BE49-F238E27FC236}">
                <a16:creationId xmlns:a16="http://schemas.microsoft.com/office/drawing/2014/main" id="{072804CB-1447-6FC7-23BE-11BAA779D293}"/>
              </a:ext>
            </a:extLst>
          </p:cNvPr>
          <p:cNvSpPr txBox="1"/>
          <p:nvPr/>
        </p:nvSpPr>
        <p:spPr>
          <a:xfrm>
            <a:off x="5482372" y="1015489"/>
            <a:ext cx="1429622" cy="369332"/>
          </a:xfrm>
          <a:prstGeom prst="rect">
            <a:avLst/>
          </a:prstGeom>
          <a:noFill/>
        </p:spPr>
        <p:txBody>
          <a:bodyPr wrap="none" rtlCol="0">
            <a:spAutoFit/>
          </a:bodyPr>
          <a:lstStyle/>
          <a:p>
            <a:r>
              <a:rPr lang="en-US" dirty="0"/>
              <a:t>T008: B,A,C,E</a:t>
            </a:r>
          </a:p>
        </p:txBody>
      </p:sp>
      <p:sp>
        <p:nvSpPr>
          <p:cNvPr id="86" name="TextBox 85">
            <a:extLst>
              <a:ext uri="{FF2B5EF4-FFF2-40B4-BE49-F238E27FC236}">
                <a16:creationId xmlns:a16="http://schemas.microsoft.com/office/drawing/2014/main" id="{CD6CDC23-9240-609C-19CA-9819969D0B68}"/>
              </a:ext>
            </a:extLst>
          </p:cNvPr>
          <p:cNvSpPr txBox="1"/>
          <p:nvPr/>
        </p:nvSpPr>
        <p:spPr>
          <a:xfrm>
            <a:off x="3525238" y="3776403"/>
            <a:ext cx="1260730" cy="369332"/>
          </a:xfrm>
          <a:prstGeom prst="rect">
            <a:avLst/>
          </a:prstGeom>
          <a:noFill/>
        </p:spPr>
        <p:txBody>
          <a:bodyPr wrap="none" rtlCol="0">
            <a:spAutoFit/>
          </a:bodyPr>
          <a:lstStyle/>
          <a:p>
            <a:r>
              <a:rPr lang="en-US" dirty="0"/>
              <a:t>T009: B,A,C</a:t>
            </a:r>
          </a:p>
        </p:txBody>
      </p:sp>
      <p:cxnSp>
        <p:nvCxnSpPr>
          <p:cNvPr id="117" name="Straight Arrow Connector 116">
            <a:extLst>
              <a:ext uri="{FF2B5EF4-FFF2-40B4-BE49-F238E27FC236}">
                <a16:creationId xmlns:a16="http://schemas.microsoft.com/office/drawing/2014/main" id="{1918BE90-F650-6A34-ADA9-7664183BBD5D}"/>
              </a:ext>
            </a:extLst>
          </p:cNvPr>
          <p:cNvCxnSpPr>
            <a:cxnSpLocks/>
          </p:cNvCxnSpPr>
          <p:nvPr/>
        </p:nvCxnSpPr>
        <p:spPr>
          <a:xfrm flipH="1">
            <a:off x="4611419" y="3628181"/>
            <a:ext cx="1110673" cy="8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28572AA-D1D5-4474-3AC7-84D880E7DAC6}"/>
              </a:ext>
            </a:extLst>
          </p:cNvPr>
          <p:cNvGrpSpPr/>
          <p:nvPr/>
        </p:nvGrpSpPr>
        <p:grpSpPr>
          <a:xfrm>
            <a:off x="5578165" y="1130798"/>
            <a:ext cx="3414371" cy="2955790"/>
            <a:chOff x="4496691" y="1138858"/>
            <a:chExt cx="3414371" cy="2955790"/>
          </a:xfrm>
        </p:grpSpPr>
        <p:grpSp>
          <p:nvGrpSpPr>
            <p:cNvPr id="93" name="Group 92">
              <a:extLst>
                <a:ext uri="{FF2B5EF4-FFF2-40B4-BE49-F238E27FC236}">
                  <a16:creationId xmlns:a16="http://schemas.microsoft.com/office/drawing/2014/main" id="{36C5E1F2-1C06-53B0-9B06-E08AC5ADE9BD}"/>
                </a:ext>
              </a:extLst>
            </p:cNvPr>
            <p:cNvGrpSpPr/>
            <p:nvPr/>
          </p:nvGrpSpPr>
          <p:grpSpPr>
            <a:xfrm>
              <a:off x="4496691" y="1138858"/>
              <a:ext cx="3414371" cy="2093318"/>
              <a:chOff x="4497309" y="1339490"/>
              <a:chExt cx="3414371" cy="2093318"/>
            </a:xfrm>
          </p:grpSpPr>
          <p:grpSp>
            <p:nvGrpSpPr>
              <p:cNvPr id="94" name="Group 93">
                <a:extLst>
                  <a:ext uri="{FF2B5EF4-FFF2-40B4-BE49-F238E27FC236}">
                    <a16:creationId xmlns:a16="http://schemas.microsoft.com/office/drawing/2014/main" id="{CBDC5EEA-2668-36CC-50B5-24A7C2B451F3}"/>
                  </a:ext>
                </a:extLst>
              </p:cNvPr>
              <p:cNvGrpSpPr/>
              <p:nvPr/>
            </p:nvGrpSpPr>
            <p:grpSpPr>
              <a:xfrm>
                <a:off x="4497309" y="1339490"/>
                <a:ext cx="2432786" cy="2093318"/>
                <a:chOff x="2118802" y="4221479"/>
                <a:chExt cx="2432786" cy="2093318"/>
              </a:xfrm>
            </p:grpSpPr>
            <p:grpSp>
              <p:nvGrpSpPr>
                <p:cNvPr id="99" name="Group 98">
                  <a:extLst>
                    <a:ext uri="{FF2B5EF4-FFF2-40B4-BE49-F238E27FC236}">
                      <a16:creationId xmlns:a16="http://schemas.microsoft.com/office/drawing/2014/main" id="{D431F5E2-791B-4BDA-D24D-EB9CC662A773}"/>
                    </a:ext>
                  </a:extLst>
                </p:cNvPr>
                <p:cNvGrpSpPr/>
                <p:nvPr/>
              </p:nvGrpSpPr>
              <p:grpSpPr>
                <a:xfrm>
                  <a:off x="2118802" y="4221479"/>
                  <a:ext cx="2432786" cy="2060709"/>
                  <a:chOff x="6312274" y="4237374"/>
                  <a:chExt cx="2432786" cy="2060709"/>
                </a:xfrm>
              </p:grpSpPr>
              <p:grpSp>
                <p:nvGrpSpPr>
                  <p:cNvPr id="102" name="Group 101">
                    <a:extLst>
                      <a:ext uri="{FF2B5EF4-FFF2-40B4-BE49-F238E27FC236}">
                        <a16:creationId xmlns:a16="http://schemas.microsoft.com/office/drawing/2014/main" id="{90EC29DE-F2D1-F05A-4A2C-26E9218FE4B0}"/>
                      </a:ext>
                    </a:extLst>
                  </p:cNvPr>
                  <p:cNvGrpSpPr/>
                  <p:nvPr/>
                </p:nvGrpSpPr>
                <p:grpSpPr>
                  <a:xfrm>
                    <a:off x="6312274" y="4237374"/>
                    <a:ext cx="2432786" cy="2060709"/>
                    <a:chOff x="4395029" y="4032188"/>
                    <a:chExt cx="2432786" cy="2060709"/>
                  </a:xfrm>
                </p:grpSpPr>
                <p:grpSp>
                  <p:nvGrpSpPr>
                    <p:cNvPr id="105" name="Group 104">
                      <a:extLst>
                        <a:ext uri="{FF2B5EF4-FFF2-40B4-BE49-F238E27FC236}">
                          <a16:creationId xmlns:a16="http://schemas.microsoft.com/office/drawing/2014/main" id="{72108240-468C-380B-BC11-E1990138630B}"/>
                        </a:ext>
                      </a:extLst>
                    </p:cNvPr>
                    <p:cNvGrpSpPr/>
                    <p:nvPr/>
                  </p:nvGrpSpPr>
                  <p:grpSpPr>
                    <a:xfrm>
                      <a:off x="4395029" y="4032188"/>
                      <a:ext cx="1927717" cy="2060709"/>
                      <a:chOff x="4071910" y="941570"/>
                      <a:chExt cx="1927717" cy="2060709"/>
                    </a:xfrm>
                  </p:grpSpPr>
                  <p:sp>
                    <p:nvSpPr>
                      <p:cNvPr id="108" name="TextBox 107">
                        <a:extLst>
                          <a:ext uri="{FF2B5EF4-FFF2-40B4-BE49-F238E27FC236}">
                            <a16:creationId xmlns:a16="http://schemas.microsoft.com/office/drawing/2014/main" id="{AE810894-5537-A4E0-F7A8-EB3D1B96DEB4}"/>
                          </a:ext>
                        </a:extLst>
                      </p:cNvPr>
                      <p:cNvSpPr txBox="1"/>
                      <p:nvPr/>
                    </p:nvSpPr>
                    <p:spPr>
                      <a:xfrm>
                        <a:off x="5057766" y="1454943"/>
                        <a:ext cx="489236" cy="369332"/>
                      </a:xfrm>
                      <a:prstGeom prst="rect">
                        <a:avLst/>
                      </a:prstGeom>
                      <a:noFill/>
                    </p:spPr>
                    <p:txBody>
                      <a:bodyPr wrap="none" rtlCol="0">
                        <a:spAutoFit/>
                      </a:bodyPr>
                      <a:lstStyle/>
                      <a:p>
                        <a:r>
                          <a:rPr lang="en-US" dirty="0"/>
                          <a:t>B:6</a:t>
                        </a:r>
                      </a:p>
                    </p:txBody>
                  </p:sp>
                  <p:sp>
                    <p:nvSpPr>
                      <p:cNvPr id="109" name="TextBox 108">
                        <a:extLst>
                          <a:ext uri="{FF2B5EF4-FFF2-40B4-BE49-F238E27FC236}">
                            <a16:creationId xmlns:a16="http://schemas.microsoft.com/office/drawing/2014/main" id="{7DCFD8D5-81B7-FCB1-E624-18E928E99B73}"/>
                          </a:ext>
                        </a:extLst>
                      </p:cNvPr>
                      <p:cNvSpPr txBox="1"/>
                      <p:nvPr/>
                    </p:nvSpPr>
                    <p:spPr>
                      <a:xfrm>
                        <a:off x="4560514" y="2043945"/>
                        <a:ext cx="497252" cy="369332"/>
                      </a:xfrm>
                      <a:prstGeom prst="rect">
                        <a:avLst/>
                      </a:prstGeom>
                      <a:noFill/>
                    </p:spPr>
                    <p:txBody>
                      <a:bodyPr wrap="none" rtlCol="0">
                        <a:spAutoFit/>
                      </a:bodyPr>
                      <a:lstStyle/>
                      <a:p>
                        <a:r>
                          <a:rPr lang="en-US" dirty="0"/>
                          <a:t>A:3</a:t>
                        </a:r>
                      </a:p>
                    </p:txBody>
                  </p:sp>
                  <p:sp>
                    <p:nvSpPr>
                      <p:cNvPr id="110" name="TextBox 109">
                        <a:extLst>
                          <a:ext uri="{FF2B5EF4-FFF2-40B4-BE49-F238E27FC236}">
                            <a16:creationId xmlns:a16="http://schemas.microsoft.com/office/drawing/2014/main" id="{DD2F7D7C-003F-4A72-CABB-29501079E796}"/>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111" name="TextBox 110">
                        <a:extLst>
                          <a:ext uri="{FF2B5EF4-FFF2-40B4-BE49-F238E27FC236}">
                            <a16:creationId xmlns:a16="http://schemas.microsoft.com/office/drawing/2014/main" id="{6BA5881A-E9B4-270A-6998-7D047FF4FE0A}"/>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112" name="Straight Arrow Connector 111">
                        <a:extLst>
                          <a:ext uri="{FF2B5EF4-FFF2-40B4-BE49-F238E27FC236}">
                            <a16:creationId xmlns:a16="http://schemas.microsoft.com/office/drawing/2014/main" id="{F7173C63-791B-32C4-373F-1A36417C7FE8}"/>
                          </a:ext>
                        </a:extLst>
                      </p:cNvPr>
                      <p:cNvCxnSpPr>
                        <a:stCxn id="111" idx="2"/>
                        <a:endCxn id="108"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A51DF241-4EB1-6743-230F-F2AD7F243DCC}"/>
                          </a:ext>
                        </a:extLst>
                      </p:cNvPr>
                      <p:cNvCxnSpPr>
                        <a:cxnSpLocks/>
                        <a:stCxn id="108" idx="2"/>
                        <a:endCxn id="109"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EEB90CC3-E96B-C25A-E26F-9FAE202B9888}"/>
                          </a:ext>
                        </a:extLst>
                      </p:cNvPr>
                      <p:cNvCxnSpPr>
                        <a:cxnSpLocks/>
                        <a:stCxn id="109" idx="2"/>
                        <a:endCxn id="110"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135471FD-45F3-B2BD-75FA-009D679307C5}"/>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107" name="Straight Arrow Connector 106">
                      <a:extLst>
                        <a:ext uri="{FF2B5EF4-FFF2-40B4-BE49-F238E27FC236}">
                          <a16:creationId xmlns:a16="http://schemas.microsoft.com/office/drawing/2014/main" id="{C59BC589-21C5-F721-3E32-8ACCE6D61E68}"/>
                        </a:ext>
                      </a:extLst>
                    </p:cNvPr>
                    <p:cNvCxnSpPr>
                      <a:cxnSpLocks/>
                      <a:stCxn id="108" idx="2"/>
                      <a:endCxn id="106"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6C41822F-1D86-73BE-352D-C57E2183AFFB}"/>
                      </a:ext>
                    </a:extLst>
                  </p:cNvPr>
                  <p:cNvSpPr txBox="1"/>
                  <p:nvPr/>
                </p:nvSpPr>
                <p:spPr>
                  <a:xfrm>
                    <a:off x="7461103" y="5566468"/>
                    <a:ext cx="487634" cy="369332"/>
                  </a:xfrm>
                  <a:prstGeom prst="rect">
                    <a:avLst/>
                  </a:prstGeom>
                  <a:noFill/>
                </p:spPr>
                <p:txBody>
                  <a:bodyPr wrap="none" rtlCol="0">
                    <a:spAutoFit/>
                  </a:bodyPr>
                  <a:lstStyle/>
                  <a:p>
                    <a:r>
                      <a:rPr lang="en-US" dirty="0"/>
                      <a:t>C:2</a:t>
                    </a:r>
                  </a:p>
                </p:txBody>
              </p:sp>
              <p:cxnSp>
                <p:nvCxnSpPr>
                  <p:cNvPr id="104" name="Straight Arrow Connector 103">
                    <a:extLst>
                      <a:ext uri="{FF2B5EF4-FFF2-40B4-BE49-F238E27FC236}">
                        <a16:creationId xmlns:a16="http://schemas.microsoft.com/office/drawing/2014/main" id="{0A271A12-76A1-D2EC-B791-1D8B8E2512E4}"/>
                      </a:ext>
                    </a:extLst>
                  </p:cNvPr>
                  <p:cNvCxnSpPr>
                    <a:cxnSpLocks/>
                    <a:stCxn id="108" idx="2"/>
                    <a:endCxn id="103"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25C2E362-8D2E-5D26-C25A-68F55D5368CC}"/>
                    </a:ext>
                  </a:extLst>
                </p:cNvPr>
                <p:cNvSpPr txBox="1"/>
                <p:nvPr/>
              </p:nvSpPr>
              <p:spPr>
                <a:xfrm>
                  <a:off x="3104658" y="5945465"/>
                  <a:ext cx="506870" cy="369332"/>
                </a:xfrm>
                <a:prstGeom prst="rect">
                  <a:avLst/>
                </a:prstGeom>
                <a:noFill/>
              </p:spPr>
              <p:txBody>
                <a:bodyPr wrap="none" rtlCol="0">
                  <a:spAutoFit/>
                </a:bodyPr>
                <a:lstStyle/>
                <a:p>
                  <a:r>
                    <a:rPr lang="en-US" dirty="0"/>
                    <a:t>D:1</a:t>
                  </a:r>
                </a:p>
              </p:txBody>
            </p:sp>
            <p:cxnSp>
              <p:nvCxnSpPr>
                <p:cNvPr id="101" name="Straight Arrow Connector 100">
                  <a:extLst>
                    <a:ext uri="{FF2B5EF4-FFF2-40B4-BE49-F238E27FC236}">
                      <a16:creationId xmlns:a16="http://schemas.microsoft.com/office/drawing/2014/main" id="{5D1A501D-E287-501B-6155-CA6043EE8501}"/>
                    </a:ext>
                  </a:extLst>
                </p:cNvPr>
                <p:cNvCxnSpPr>
                  <a:cxnSpLocks/>
                  <a:stCxn id="109" idx="2"/>
                  <a:endCxn id="100" idx="1"/>
                </p:cNvCxnSpPr>
                <p:nvPr/>
              </p:nvCxnSpPr>
              <p:spPr>
                <a:xfrm>
                  <a:off x="2856032" y="5693186"/>
                  <a:ext cx="248626" cy="43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a:extLst>
                  <a:ext uri="{FF2B5EF4-FFF2-40B4-BE49-F238E27FC236}">
                    <a16:creationId xmlns:a16="http://schemas.microsoft.com/office/drawing/2014/main" id="{848A9C0C-0B27-4380-3304-A1A0D6F0CA83}"/>
                  </a:ext>
                </a:extLst>
              </p:cNvPr>
              <p:cNvCxnSpPr>
                <a:cxnSpLocks/>
                <a:stCxn id="111" idx="2"/>
              </p:cNvCxnSpPr>
              <p:nvPr/>
            </p:nvCxnSpPr>
            <p:spPr>
              <a:xfrm>
                <a:off x="6157966" y="1708822"/>
                <a:ext cx="416670" cy="23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DAE17FCD-E197-2252-10D5-6E7AD55BD2CA}"/>
                  </a:ext>
                </a:extLst>
              </p:cNvPr>
              <p:cNvSpPr txBox="1"/>
              <p:nvPr/>
            </p:nvSpPr>
            <p:spPr>
              <a:xfrm>
                <a:off x="6515583" y="1873175"/>
                <a:ext cx="497252" cy="369332"/>
              </a:xfrm>
              <a:prstGeom prst="rect">
                <a:avLst/>
              </a:prstGeom>
              <a:noFill/>
            </p:spPr>
            <p:txBody>
              <a:bodyPr wrap="none" rtlCol="0">
                <a:spAutoFit/>
              </a:bodyPr>
              <a:lstStyle/>
              <a:p>
                <a:r>
                  <a:rPr lang="en-US" dirty="0"/>
                  <a:t>A:2</a:t>
                </a:r>
              </a:p>
            </p:txBody>
          </p:sp>
          <p:sp>
            <p:nvSpPr>
              <p:cNvPr id="97" name="TextBox 96">
                <a:extLst>
                  <a:ext uri="{FF2B5EF4-FFF2-40B4-BE49-F238E27FC236}">
                    <a16:creationId xmlns:a16="http://schemas.microsoft.com/office/drawing/2014/main" id="{557BFF4B-2403-FAD6-7EE3-E978E321A6E8}"/>
                  </a:ext>
                </a:extLst>
              </p:cNvPr>
              <p:cNvSpPr txBox="1"/>
              <p:nvPr/>
            </p:nvSpPr>
            <p:spPr>
              <a:xfrm>
                <a:off x="7424046" y="2372080"/>
                <a:ext cx="487634" cy="369332"/>
              </a:xfrm>
              <a:prstGeom prst="rect">
                <a:avLst/>
              </a:prstGeom>
              <a:noFill/>
            </p:spPr>
            <p:txBody>
              <a:bodyPr wrap="none" rtlCol="0">
                <a:spAutoFit/>
              </a:bodyPr>
              <a:lstStyle/>
              <a:p>
                <a:r>
                  <a:rPr lang="en-US" dirty="0"/>
                  <a:t>C:2</a:t>
                </a:r>
              </a:p>
            </p:txBody>
          </p:sp>
          <p:cxnSp>
            <p:nvCxnSpPr>
              <p:cNvPr id="98" name="Straight Arrow Connector 97">
                <a:extLst>
                  <a:ext uri="{FF2B5EF4-FFF2-40B4-BE49-F238E27FC236}">
                    <a16:creationId xmlns:a16="http://schemas.microsoft.com/office/drawing/2014/main" id="{B2EA5E65-DD7E-E0F1-FB11-6FB137AFFC5B}"/>
                  </a:ext>
                </a:extLst>
              </p:cNvPr>
              <p:cNvCxnSpPr>
                <a:cxnSpLocks/>
                <a:stCxn id="96" idx="3"/>
                <a:endCxn id="97" idx="0"/>
              </p:cNvCxnSpPr>
              <p:nvPr/>
            </p:nvCxnSpPr>
            <p:spPr>
              <a:xfrm>
                <a:off x="7012835" y="2057841"/>
                <a:ext cx="655028" cy="31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B093D28-843B-3C59-78CC-86398B3ED83E}"/>
                </a:ext>
              </a:extLst>
            </p:cNvPr>
            <p:cNvSpPr txBox="1"/>
            <p:nvPr/>
          </p:nvSpPr>
          <p:spPr>
            <a:xfrm>
              <a:off x="4975677" y="3258849"/>
              <a:ext cx="487634" cy="369332"/>
            </a:xfrm>
            <a:prstGeom prst="rect">
              <a:avLst/>
            </a:prstGeom>
            <a:noFill/>
          </p:spPr>
          <p:txBody>
            <a:bodyPr wrap="none" rtlCol="0">
              <a:spAutoFit/>
            </a:bodyPr>
            <a:lstStyle/>
            <a:p>
              <a:r>
                <a:rPr lang="en-US" dirty="0"/>
                <a:t>C:1</a:t>
              </a:r>
            </a:p>
          </p:txBody>
        </p:sp>
        <p:sp>
          <p:nvSpPr>
            <p:cNvPr id="5" name="TextBox 4">
              <a:extLst>
                <a:ext uri="{FF2B5EF4-FFF2-40B4-BE49-F238E27FC236}">
                  <a16:creationId xmlns:a16="http://schemas.microsoft.com/office/drawing/2014/main" id="{F42299CE-D3B3-2F78-4A02-AEFBF041E3BD}"/>
                </a:ext>
              </a:extLst>
            </p:cNvPr>
            <p:cNvSpPr txBox="1"/>
            <p:nvPr/>
          </p:nvSpPr>
          <p:spPr>
            <a:xfrm>
              <a:off x="5552251" y="3725316"/>
              <a:ext cx="476412" cy="369332"/>
            </a:xfrm>
            <a:prstGeom prst="rect">
              <a:avLst/>
            </a:prstGeom>
            <a:noFill/>
          </p:spPr>
          <p:txBody>
            <a:bodyPr wrap="none" rtlCol="0">
              <a:spAutoFit/>
            </a:bodyPr>
            <a:lstStyle/>
            <a:p>
              <a:r>
                <a:rPr lang="en-US" dirty="0"/>
                <a:t>E:1</a:t>
              </a:r>
            </a:p>
          </p:txBody>
        </p:sp>
        <p:cxnSp>
          <p:nvCxnSpPr>
            <p:cNvPr id="9" name="Straight Arrow Connector 8">
              <a:extLst>
                <a:ext uri="{FF2B5EF4-FFF2-40B4-BE49-F238E27FC236}">
                  <a16:creationId xmlns:a16="http://schemas.microsoft.com/office/drawing/2014/main" id="{A7E228F0-B2C7-753E-3A83-EF553647890E}"/>
                </a:ext>
              </a:extLst>
            </p:cNvPr>
            <p:cNvCxnSpPr>
              <a:cxnSpLocks/>
              <a:stCxn id="109" idx="2"/>
              <a:endCxn id="4" idx="0"/>
            </p:cNvCxnSpPr>
            <p:nvPr/>
          </p:nvCxnSpPr>
          <p:spPr>
            <a:xfrm flipH="1">
              <a:off x="5219494" y="2610565"/>
              <a:ext cx="14427" cy="648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E28EC3-54B3-4443-B22C-28222C2C98E9}"/>
                </a:ext>
              </a:extLst>
            </p:cNvPr>
            <p:cNvCxnSpPr>
              <a:cxnSpLocks/>
              <a:stCxn id="4" idx="3"/>
              <a:endCxn id="5" idx="0"/>
            </p:cNvCxnSpPr>
            <p:nvPr/>
          </p:nvCxnSpPr>
          <p:spPr>
            <a:xfrm>
              <a:off x="5463311" y="3443515"/>
              <a:ext cx="327146" cy="281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B8E9BF2-9DC6-89E7-FE26-7CD6A2D7EE32}"/>
              </a:ext>
            </a:extLst>
          </p:cNvPr>
          <p:cNvGrpSpPr/>
          <p:nvPr/>
        </p:nvGrpSpPr>
        <p:grpSpPr>
          <a:xfrm>
            <a:off x="1362029" y="3855722"/>
            <a:ext cx="3414371" cy="2955790"/>
            <a:chOff x="4496691" y="1138858"/>
            <a:chExt cx="3414371" cy="2955790"/>
          </a:xfrm>
        </p:grpSpPr>
        <p:grpSp>
          <p:nvGrpSpPr>
            <p:cNvPr id="27" name="Group 26">
              <a:extLst>
                <a:ext uri="{FF2B5EF4-FFF2-40B4-BE49-F238E27FC236}">
                  <a16:creationId xmlns:a16="http://schemas.microsoft.com/office/drawing/2014/main" id="{9759FAFA-E064-05AC-0D73-A999FBDCF4A3}"/>
                </a:ext>
              </a:extLst>
            </p:cNvPr>
            <p:cNvGrpSpPr/>
            <p:nvPr/>
          </p:nvGrpSpPr>
          <p:grpSpPr>
            <a:xfrm>
              <a:off x="4496691" y="1138858"/>
              <a:ext cx="3414371" cy="2093318"/>
              <a:chOff x="4497309" y="1339490"/>
              <a:chExt cx="3414371" cy="2093318"/>
            </a:xfrm>
          </p:grpSpPr>
          <p:grpSp>
            <p:nvGrpSpPr>
              <p:cNvPr id="32" name="Group 31">
                <a:extLst>
                  <a:ext uri="{FF2B5EF4-FFF2-40B4-BE49-F238E27FC236}">
                    <a16:creationId xmlns:a16="http://schemas.microsoft.com/office/drawing/2014/main" id="{C8DB9170-5730-9653-96FB-9962BA3B259C}"/>
                  </a:ext>
                </a:extLst>
              </p:cNvPr>
              <p:cNvGrpSpPr/>
              <p:nvPr/>
            </p:nvGrpSpPr>
            <p:grpSpPr>
              <a:xfrm>
                <a:off x="4497309" y="1339490"/>
                <a:ext cx="2432786" cy="2093318"/>
                <a:chOff x="2118802" y="4221479"/>
                <a:chExt cx="2432786" cy="2093318"/>
              </a:xfrm>
            </p:grpSpPr>
            <p:grpSp>
              <p:nvGrpSpPr>
                <p:cNvPr id="37" name="Group 36">
                  <a:extLst>
                    <a:ext uri="{FF2B5EF4-FFF2-40B4-BE49-F238E27FC236}">
                      <a16:creationId xmlns:a16="http://schemas.microsoft.com/office/drawing/2014/main" id="{81DA803D-CC58-2D71-2422-0D7248628563}"/>
                    </a:ext>
                  </a:extLst>
                </p:cNvPr>
                <p:cNvGrpSpPr/>
                <p:nvPr/>
              </p:nvGrpSpPr>
              <p:grpSpPr>
                <a:xfrm>
                  <a:off x="2118802" y="4221479"/>
                  <a:ext cx="2432786" cy="2060709"/>
                  <a:chOff x="6312274" y="4237374"/>
                  <a:chExt cx="2432786" cy="2060709"/>
                </a:xfrm>
              </p:grpSpPr>
              <p:grpSp>
                <p:nvGrpSpPr>
                  <p:cNvPr id="47" name="Group 46">
                    <a:extLst>
                      <a:ext uri="{FF2B5EF4-FFF2-40B4-BE49-F238E27FC236}">
                        <a16:creationId xmlns:a16="http://schemas.microsoft.com/office/drawing/2014/main" id="{1093D114-0C3A-A7DC-406F-8E68E8D0EA84}"/>
                      </a:ext>
                    </a:extLst>
                  </p:cNvPr>
                  <p:cNvGrpSpPr/>
                  <p:nvPr/>
                </p:nvGrpSpPr>
                <p:grpSpPr>
                  <a:xfrm>
                    <a:off x="6312274" y="4237374"/>
                    <a:ext cx="2432786" cy="2060709"/>
                    <a:chOff x="4395029" y="4032188"/>
                    <a:chExt cx="2432786" cy="2060709"/>
                  </a:xfrm>
                </p:grpSpPr>
                <p:grpSp>
                  <p:nvGrpSpPr>
                    <p:cNvPr id="52" name="Group 51">
                      <a:extLst>
                        <a:ext uri="{FF2B5EF4-FFF2-40B4-BE49-F238E27FC236}">
                          <a16:creationId xmlns:a16="http://schemas.microsoft.com/office/drawing/2014/main" id="{F86B4D47-0CCF-B9D3-9AEA-8305812F5C48}"/>
                        </a:ext>
                      </a:extLst>
                    </p:cNvPr>
                    <p:cNvGrpSpPr/>
                    <p:nvPr/>
                  </p:nvGrpSpPr>
                  <p:grpSpPr>
                    <a:xfrm>
                      <a:off x="4395029" y="4032188"/>
                      <a:ext cx="1927717" cy="2060709"/>
                      <a:chOff x="4071910" y="941570"/>
                      <a:chExt cx="1927717" cy="2060709"/>
                    </a:xfrm>
                  </p:grpSpPr>
                  <p:sp>
                    <p:nvSpPr>
                      <p:cNvPr id="55" name="TextBox 54">
                        <a:extLst>
                          <a:ext uri="{FF2B5EF4-FFF2-40B4-BE49-F238E27FC236}">
                            <a16:creationId xmlns:a16="http://schemas.microsoft.com/office/drawing/2014/main" id="{E5237BA7-471D-E198-1967-EC206EC5EB4C}"/>
                          </a:ext>
                        </a:extLst>
                      </p:cNvPr>
                      <p:cNvSpPr txBox="1"/>
                      <p:nvPr/>
                    </p:nvSpPr>
                    <p:spPr>
                      <a:xfrm>
                        <a:off x="5057766" y="1454943"/>
                        <a:ext cx="489236" cy="369332"/>
                      </a:xfrm>
                      <a:prstGeom prst="rect">
                        <a:avLst/>
                      </a:prstGeom>
                      <a:noFill/>
                    </p:spPr>
                    <p:txBody>
                      <a:bodyPr wrap="none" rtlCol="0">
                        <a:spAutoFit/>
                      </a:bodyPr>
                      <a:lstStyle/>
                      <a:p>
                        <a:r>
                          <a:rPr lang="en-US" dirty="0"/>
                          <a:t>B:7</a:t>
                        </a:r>
                      </a:p>
                    </p:txBody>
                  </p:sp>
                  <p:sp>
                    <p:nvSpPr>
                      <p:cNvPr id="56" name="TextBox 55">
                        <a:extLst>
                          <a:ext uri="{FF2B5EF4-FFF2-40B4-BE49-F238E27FC236}">
                            <a16:creationId xmlns:a16="http://schemas.microsoft.com/office/drawing/2014/main" id="{0F7EBC5A-E4BE-D086-ADF3-BF98D67962FE}"/>
                          </a:ext>
                        </a:extLst>
                      </p:cNvPr>
                      <p:cNvSpPr txBox="1"/>
                      <p:nvPr/>
                    </p:nvSpPr>
                    <p:spPr>
                      <a:xfrm>
                        <a:off x="4560514" y="2043945"/>
                        <a:ext cx="497252" cy="369332"/>
                      </a:xfrm>
                      <a:prstGeom prst="rect">
                        <a:avLst/>
                      </a:prstGeom>
                      <a:noFill/>
                    </p:spPr>
                    <p:txBody>
                      <a:bodyPr wrap="none" rtlCol="0">
                        <a:spAutoFit/>
                      </a:bodyPr>
                      <a:lstStyle/>
                      <a:p>
                        <a:r>
                          <a:rPr lang="en-US" dirty="0"/>
                          <a:t>A:4</a:t>
                        </a:r>
                      </a:p>
                    </p:txBody>
                  </p:sp>
                  <p:sp>
                    <p:nvSpPr>
                      <p:cNvPr id="57" name="TextBox 56">
                        <a:extLst>
                          <a:ext uri="{FF2B5EF4-FFF2-40B4-BE49-F238E27FC236}">
                            <a16:creationId xmlns:a16="http://schemas.microsoft.com/office/drawing/2014/main" id="{A5DABCBE-1FC8-D850-4F3F-46443A141B54}"/>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58" name="TextBox 57">
                        <a:extLst>
                          <a:ext uri="{FF2B5EF4-FFF2-40B4-BE49-F238E27FC236}">
                            <a16:creationId xmlns:a16="http://schemas.microsoft.com/office/drawing/2014/main" id="{FC467A00-B089-1E36-2E12-7A43DA3C2A25}"/>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59" name="Straight Arrow Connector 58">
                        <a:extLst>
                          <a:ext uri="{FF2B5EF4-FFF2-40B4-BE49-F238E27FC236}">
                            <a16:creationId xmlns:a16="http://schemas.microsoft.com/office/drawing/2014/main" id="{F2F51A48-3B39-E3E9-7E0E-FEFA5215D5C9}"/>
                          </a:ext>
                        </a:extLst>
                      </p:cNvPr>
                      <p:cNvCxnSpPr>
                        <a:stCxn id="58" idx="2"/>
                        <a:endCxn id="55"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2097179-62CA-C8C4-FA0F-295B2A6CCCB6}"/>
                          </a:ext>
                        </a:extLst>
                      </p:cNvPr>
                      <p:cNvCxnSpPr>
                        <a:cxnSpLocks/>
                        <a:stCxn id="55" idx="2"/>
                        <a:endCxn id="56"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B20BC0A-4376-709D-6A18-ACC6531C7FDE}"/>
                          </a:ext>
                        </a:extLst>
                      </p:cNvPr>
                      <p:cNvCxnSpPr>
                        <a:cxnSpLocks/>
                        <a:stCxn id="56" idx="2"/>
                        <a:endCxn id="57"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14189039-A800-CE8C-B252-FDB1A6FDD0C8}"/>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54" name="Straight Arrow Connector 53">
                      <a:extLst>
                        <a:ext uri="{FF2B5EF4-FFF2-40B4-BE49-F238E27FC236}">
                          <a16:creationId xmlns:a16="http://schemas.microsoft.com/office/drawing/2014/main" id="{DFFC4DF8-3EA8-56B5-46A8-967786A13504}"/>
                        </a:ext>
                      </a:extLst>
                    </p:cNvPr>
                    <p:cNvCxnSpPr>
                      <a:cxnSpLocks/>
                      <a:stCxn id="55" idx="2"/>
                      <a:endCxn id="53"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93A29D65-B9BE-31E9-E8E4-3E42B9E853DA}"/>
                      </a:ext>
                    </a:extLst>
                  </p:cNvPr>
                  <p:cNvSpPr txBox="1"/>
                  <p:nvPr/>
                </p:nvSpPr>
                <p:spPr>
                  <a:xfrm>
                    <a:off x="7461103" y="5566468"/>
                    <a:ext cx="487634" cy="369332"/>
                  </a:xfrm>
                  <a:prstGeom prst="rect">
                    <a:avLst/>
                  </a:prstGeom>
                  <a:noFill/>
                </p:spPr>
                <p:txBody>
                  <a:bodyPr wrap="none" rtlCol="0">
                    <a:spAutoFit/>
                  </a:bodyPr>
                  <a:lstStyle/>
                  <a:p>
                    <a:r>
                      <a:rPr lang="en-US" dirty="0"/>
                      <a:t>C:2</a:t>
                    </a:r>
                  </a:p>
                </p:txBody>
              </p:sp>
              <p:cxnSp>
                <p:nvCxnSpPr>
                  <p:cNvPr id="51" name="Straight Arrow Connector 50">
                    <a:extLst>
                      <a:ext uri="{FF2B5EF4-FFF2-40B4-BE49-F238E27FC236}">
                        <a16:creationId xmlns:a16="http://schemas.microsoft.com/office/drawing/2014/main" id="{243618A3-E0A0-591A-86FC-B8D173C0D025}"/>
                      </a:ext>
                    </a:extLst>
                  </p:cNvPr>
                  <p:cNvCxnSpPr>
                    <a:cxnSpLocks/>
                    <a:stCxn id="55" idx="2"/>
                    <a:endCxn id="50"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D0C70C9F-4ACC-241A-EA8D-6AD05A9FFB4D}"/>
                    </a:ext>
                  </a:extLst>
                </p:cNvPr>
                <p:cNvSpPr txBox="1"/>
                <p:nvPr/>
              </p:nvSpPr>
              <p:spPr>
                <a:xfrm>
                  <a:off x="3104658" y="5945465"/>
                  <a:ext cx="506870" cy="369332"/>
                </a:xfrm>
                <a:prstGeom prst="rect">
                  <a:avLst/>
                </a:prstGeom>
                <a:noFill/>
              </p:spPr>
              <p:txBody>
                <a:bodyPr wrap="none" rtlCol="0">
                  <a:spAutoFit/>
                </a:bodyPr>
                <a:lstStyle/>
                <a:p>
                  <a:r>
                    <a:rPr lang="en-US" dirty="0"/>
                    <a:t>D:1</a:t>
                  </a:r>
                </a:p>
              </p:txBody>
            </p:sp>
            <p:cxnSp>
              <p:nvCxnSpPr>
                <p:cNvPr id="45" name="Straight Arrow Connector 44">
                  <a:extLst>
                    <a:ext uri="{FF2B5EF4-FFF2-40B4-BE49-F238E27FC236}">
                      <a16:creationId xmlns:a16="http://schemas.microsoft.com/office/drawing/2014/main" id="{9C7B5895-C44E-000E-6B36-E94F6F8B97AF}"/>
                    </a:ext>
                  </a:extLst>
                </p:cNvPr>
                <p:cNvCxnSpPr>
                  <a:cxnSpLocks/>
                  <a:stCxn id="56" idx="2"/>
                  <a:endCxn id="43" idx="1"/>
                </p:cNvCxnSpPr>
                <p:nvPr/>
              </p:nvCxnSpPr>
              <p:spPr>
                <a:xfrm>
                  <a:off x="2856032" y="5693186"/>
                  <a:ext cx="248626" cy="43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a:extLst>
                  <a:ext uri="{FF2B5EF4-FFF2-40B4-BE49-F238E27FC236}">
                    <a16:creationId xmlns:a16="http://schemas.microsoft.com/office/drawing/2014/main" id="{B6F7FE1E-F8FB-7204-B8BE-409AC2455C9F}"/>
                  </a:ext>
                </a:extLst>
              </p:cNvPr>
              <p:cNvCxnSpPr>
                <a:cxnSpLocks/>
                <a:stCxn id="58" idx="2"/>
              </p:cNvCxnSpPr>
              <p:nvPr/>
            </p:nvCxnSpPr>
            <p:spPr>
              <a:xfrm>
                <a:off x="6157966" y="1708822"/>
                <a:ext cx="416670" cy="23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105A100-A2C5-E5CC-30CF-4D18DFDFE031}"/>
                  </a:ext>
                </a:extLst>
              </p:cNvPr>
              <p:cNvSpPr txBox="1"/>
              <p:nvPr/>
            </p:nvSpPr>
            <p:spPr>
              <a:xfrm>
                <a:off x="6515583" y="1873175"/>
                <a:ext cx="497252" cy="369332"/>
              </a:xfrm>
              <a:prstGeom prst="rect">
                <a:avLst/>
              </a:prstGeom>
              <a:noFill/>
            </p:spPr>
            <p:txBody>
              <a:bodyPr wrap="none" rtlCol="0">
                <a:spAutoFit/>
              </a:bodyPr>
              <a:lstStyle/>
              <a:p>
                <a:r>
                  <a:rPr lang="en-US" dirty="0"/>
                  <a:t>A:2</a:t>
                </a:r>
              </a:p>
            </p:txBody>
          </p:sp>
          <p:sp>
            <p:nvSpPr>
              <p:cNvPr id="35" name="TextBox 34">
                <a:extLst>
                  <a:ext uri="{FF2B5EF4-FFF2-40B4-BE49-F238E27FC236}">
                    <a16:creationId xmlns:a16="http://schemas.microsoft.com/office/drawing/2014/main" id="{BA485FD9-B749-DE8A-F6C3-8FDB789A2C2A}"/>
                  </a:ext>
                </a:extLst>
              </p:cNvPr>
              <p:cNvSpPr txBox="1"/>
              <p:nvPr/>
            </p:nvSpPr>
            <p:spPr>
              <a:xfrm>
                <a:off x="7424046" y="2372080"/>
                <a:ext cx="487634" cy="369332"/>
              </a:xfrm>
              <a:prstGeom prst="rect">
                <a:avLst/>
              </a:prstGeom>
              <a:noFill/>
            </p:spPr>
            <p:txBody>
              <a:bodyPr wrap="none" rtlCol="0">
                <a:spAutoFit/>
              </a:bodyPr>
              <a:lstStyle/>
              <a:p>
                <a:r>
                  <a:rPr lang="en-US" dirty="0"/>
                  <a:t>C:2</a:t>
                </a:r>
              </a:p>
            </p:txBody>
          </p:sp>
          <p:cxnSp>
            <p:nvCxnSpPr>
              <p:cNvPr id="36" name="Straight Arrow Connector 35">
                <a:extLst>
                  <a:ext uri="{FF2B5EF4-FFF2-40B4-BE49-F238E27FC236}">
                    <a16:creationId xmlns:a16="http://schemas.microsoft.com/office/drawing/2014/main" id="{C3FD76EE-A38C-5F3F-90F6-6EB035F4C8CF}"/>
                  </a:ext>
                </a:extLst>
              </p:cNvPr>
              <p:cNvCxnSpPr>
                <a:cxnSpLocks/>
                <a:stCxn id="34" idx="3"/>
                <a:endCxn id="35" idx="0"/>
              </p:cNvCxnSpPr>
              <p:nvPr/>
            </p:nvCxnSpPr>
            <p:spPr>
              <a:xfrm>
                <a:off x="7012835" y="2057841"/>
                <a:ext cx="655028" cy="31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7B62534-F11C-A344-1665-BC2BD3C0E683}"/>
                </a:ext>
              </a:extLst>
            </p:cNvPr>
            <p:cNvSpPr txBox="1"/>
            <p:nvPr/>
          </p:nvSpPr>
          <p:spPr>
            <a:xfrm>
              <a:off x="4975677" y="3258849"/>
              <a:ext cx="487634" cy="369332"/>
            </a:xfrm>
            <a:prstGeom prst="rect">
              <a:avLst/>
            </a:prstGeom>
            <a:noFill/>
          </p:spPr>
          <p:txBody>
            <a:bodyPr wrap="none" rtlCol="0">
              <a:spAutoFit/>
            </a:bodyPr>
            <a:lstStyle/>
            <a:p>
              <a:r>
                <a:rPr lang="en-US" dirty="0"/>
                <a:t>C:2</a:t>
              </a:r>
            </a:p>
          </p:txBody>
        </p:sp>
        <p:sp>
          <p:nvSpPr>
            <p:cNvPr id="29" name="TextBox 28">
              <a:extLst>
                <a:ext uri="{FF2B5EF4-FFF2-40B4-BE49-F238E27FC236}">
                  <a16:creationId xmlns:a16="http://schemas.microsoft.com/office/drawing/2014/main" id="{6DC8864F-9CB5-175E-6EA6-F50DDA71FFF7}"/>
                </a:ext>
              </a:extLst>
            </p:cNvPr>
            <p:cNvSpPr txBox="1"/>
            <p:nvPr/>
          </p:nvSpPr>
          <p:spPr>
            <a:xfrm>
              <a:off x="5552251" y="3725316"/>
              <a:ext cx="476412" cy="369332"/>
            </a:xfrm>
            <a:prstGeom prst="rect">
              <a:avLst/>
            </a:prstGeom>
            <a:noFill/>
          </p:spPr>
          <p:txBody>
            <a:bodyPr wrap="none" rtlCol="0">
              <a:spAutoFit/>
            </a:bodyPr>
            <a:lstStyle/>
            <a:p>
              <a:r>
                <a:rPr lang="en-US" dirty="0"/>
                <a:t>E:1</a:t>
              </a:r>
            </a:p>
          </p:txBody>
        </p:sp>
        <p:cxnSp>
          <p:nvCxnSpPr>
            <p:cNvPr id="30" name="Straight Arrow Connector 29">
              <a:extLst>
                <a:ext uri="{FF2B5EF4-FFF2-40B4-BE49-F238E27FC236}">
                  <a16:creationId xmlns:a16="http://schemas.microsoft.com/office/drawing/2014/main" id="{0938AD85-9FEB-D8DF-2DEF-A7B39CDCAF12}"/>
                </a:ext>
              </a:extLst>
            </p:cNvPr>
            <p:cNvCxnSpPr>
              <a:cxnSpLocks/>
              <a:stCxn id="56" idx="2"/>
              <a:endCxn id="28" idx="0"/>
            </p:cNvCxnSpPr>
            <p:nvPr/>
          </p:nvCxnSpPr>
          <p:spPr>
            <a:xfrm flipH="1">
              <a:off x="5219494" y="2610565"/>
              <a:ext cx="14427" cy="648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4833F9-4B65-FE7C-19F7-2BEFD8FC77C3}"/>
                </a:ext>
              </a:extLst>
            </p:cNvPr>
            <p:cNvCxnSpPr>
              <a:cxnSpLocks/>
              <a:stCxn id="28" idx="3"/>
              <a:endCxn id="29" idx="0"/>
            </p:cNvCxnSpPr>
            <p:nvPr/>
          </p:nvCxnSpPr>
          <p:spPr>
            <a:xfrm>
              <a:off x="5463311" y="3443515"/>
              <a:ext cx="327146" cy="281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946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checkerboard(across)">
                                      <p:cBhvr>
                                        <p:cTn id="7" dur="500"/>
                                        <p:tgtEl>
                                          <p:spTgt spid="1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checkerboard(across)">
                                      <p:cBhvr>
                                        <p:cTn id="10" dur="500"/>
                                        <p:tgtEl>
                                          <p:spTgt spid="86"/>
                                        </p:tgtEl>
                                      </p:cBhvr>
                                    </p:animEffect>
                                  </p:childTnLst>
                                </p:cTn>
                              </p:par>
                              <p:par>
                                <p:cTn id="11" presetID="5" presetClass="entr" presetSubtype="1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heckerboard(across)">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pattern growth approach</a:t>
            </a:r>
          </a:p>
        </p:txBody>
      </p:sp>
      <p:grpSp>
        <p:nvGrpSpPr>
          <p:cNvPr id="6" name="Group 5">
            <a:extLst>
              <a:ext uri="{FF2B5EF4-FFF2-40B4-BE49-F238E27FC236}">
                <a16:creationId xmlns:a16="http://schemas.microsoft.com/office/drawing/2014/main" id="{EE0B8AB4-E099-2FCE-001F-BF06E44A408D}"/>
              </a:ext>
            </a:extLst>
          </p:cNvPr>
          <p:cNvGrpSpPr/>
          <p:nvPr/>
        </p:nvGrpSpPr>
        <p:grpSpPr>
          <a:xfrm>
            <a:off x="362285" y="1112522"/>
            <a:ext cx="3414371" cy="2955790"/>
            <a:chOff x="4496691" y="1138858"/>
            <a:chExt cx="3414371" cy="2955790"/>
          </a:xfrm>
        </p:grpSpPr>
        <p:grpSp>
          <p:nvGrpSpPr>
            <p:cNvPr id="7" name="Group 6">
              <a:extLst>
                <a:ext uri="{FF2B5EF4-FFF2-40B4-BE49-F238E27FC236}">
                  <a16:creationId xmlns:a16="http://schemas.microsoft.com/office/drawing/2014/main" id="{6247B6C3-09B5-6878-2504-471627E9B419}"/>
                </a:ext>
              </a:extLst>
            </p:cNvPr>
            <p:cNvGrpSpPr/>
            <p:nvPr/>
          </p:nvGrpSpPr>
          <p:grpSpPr>
            <a:xfrm>
              <a:off x="4496691" y="1138858"/>
              <a:ext cx="3414371" cy="2093318"/>
              <a:chOff x="4497309" y="1339490"/>
              <a:chExt cx="3414371" cy="2093318"/>
            </a:xfrm>
          </p:grpSpPr>
          <p:grpSp>
            <p:nvGrpSpPr>
              <p:cNvPr id="12" name="Group 11">
                <a:extLst>
                  <a:ext uri="{FF2B5EF4-FFF2-40B4-BE49-F238E27FC236}">
                    <a16:creationId xmlns:a16="http://schemas.microsoft.com/office/drawing/2014/main" id="{AD9A21F5-8A68-A752-EA1A-3AC79E8EAE5D}"/>
                  </a:ext>
                </a:extLst>
              </p:cNvPr>
              <p:cNvGrpSpPr/>
              <p:nvPr/>
            </p:nvGrpSpPr>
            <p:grpSpPr>
              <a:xfrm>
                <a:off x="4497309" y="1339490"/>
                <a:ext cx="2432786" cy="2093318"/>
                <a:chOff x="2118802" y="4221479"/>
                <a:chExt cx="2432786" cy="2093318"/>
              </a:xfrm>
            </p:grpSpPr>
            <p:grpSp>
              <p:nvGrpSpPr>
                <p:cNvPr id="17" name="Group 16">
                  <a:extLst>
                    <a:ext uri="{FF2B5EF4-FFF2-40B4-BE49-F238E27FC236}">
                      <a16:creationId xmlns:a16="http://schemas.microsoft.com/office/drawing/2014/main" id="{BC761DCB-36F8-AC11-256E-AD6E21AD5D4C}"/>
                    </a:ext>
                  </a:extLst>
                </p:cNvPr>
                <p:cNvGrpSpPr/>
                <p:nvPr/>
              </p:nvGrpSpPr>
              <p:grpSpPr>
                <a:xfrm>
                  <a:off x="2118802" y="4221479"/>
                  <a:ext cx="2432786" cy="2060709"/>
                  <a:chOff x="6312274" y="4237374"/>
                  <a:chExt cx="2432786" cy="2060709"/>
                </a:xfrm>
              </p:grpSpPr>
              <p:grpSp>
                <p:nvGrpSpPr>
                  <p:cNvPr id="20" name="Group 19">
                    <a:extLst>
                      <a:ext uri="{FF2B5EF4-FFF2-40B4-BE49-F238E27FC236}">
                        <a16:creationId xmlns:a16="http://schemas.microsoft.com/office/drawing/2014/main" id="{AADAD522-9B17-758B-C9B3-8E86B3903130}"/>
                      </a:ext>
                    </a:extLst>
                  </p:cNvPr>
                  <p:cNvGrpSpPr/>
                  <p:nvPr/>
                </p:nvGrpSpPr>
                <p:grpSpPr>
                  <a:xfrm>
                    <a:off x="6312274" y="4237374"/>
                    <a:ext cx="2432786" cy="2060709"/>
                    <a:chOff x="4395029" y="4032188"/>
                    <a:chExt cx="2432786" cy="2060709"/>
                  </a:xfrm>
                </p:grpSpPr>
                <p:grpSp>
                  <p:nvGrpSpPr>
                    <p:cNvPr id="23" name="Group 22">
                      <a:extLst>
                        <a:ext uri="{FF2B5EF4-FFF2-40B4-BE49-F238E27FC236}">
                          <a16:creationId xmlns:a16="http://schemas.microsoft.com/office/drawing/2014/main" id="{25AAF73D-72CB-BF88-59F4-017AC98010E8}"/>
                        </a:ext>
                      </a:extLst>
                    </p:cNvPr>
                    <p:cNvGrpSpPr/>
                    <p:nvPr/>
                  </p:nvGrpSpPr>
                  <p:grpSpPr>
                    <a:xfrm>
                      <a:off x="4395029" y="4032188"/>
                      <a:ext cx="1927717" cy="2060709"/>
                      <a:chOff x="4071910" y="941570"/>
                      <a:chExt cx="1927717" cy="2060709"/>
                    </a:xfrm>
                  </p:grpSpPr>
                  <p:sp>
                    <p:nvSpPr>
                      <p:cNvPr id="26" name="TextBox 25">
                        <a:extLst>
                          <a:ext uri="{FF2B5EF4-FFF2-40B4-BE49-F238E27FC236}">
                            <a16:creationId xmlns:a16="http://schemas.microsoft.com/office/drawing/2014/main" id="{1F6C293A-1BFE-9147-BA6E-A8556501E278}"/>
                          </a:ext>
                        </a:extLst>
                      </p:cNvPr>
                      <p:cNvSpPr txBox="1"/>
                      <p:nvPr/>
                    </p:nvSpPr>
                    <p:spPr>
                      <a:xfrm>
                        <a:off x="5057766" y="1454943"/>
                        <a:ext cx="489236" cy="369332"/>
                      </a:xfrm>
                      <a:prstGeom prst="rect">
                        <a:avLst/>
                      </a:prstGeom>
                      <a:noFill/>
                    </p:spPr>
                    <p:txBody>
                      <a:bodyPr wrap="none" rtlCol="0">
                        <a:spAutoFit/>
                      </a:bodyPr>
                      <a:lstStyle/>
                      <a:p>
                        <a:r>
                          <a:rPr lang="en-US" dirty="0"/>
                          <a:t>B:7</a:t>
                        </a:r>
                      </a:p>
                    </p:txBody>
                  </p:sp>
                  <p:sp>
                    <p:nvSpPr>
                      <p:cNvPr id="27" name="TextBox 26">
                        <a:extLst>
                          <a:ext uri="{FF2B5EF4-FFF2-40B4-BE49-F238E27FC236}">
                            <a16:creationId xmlns:a16="http://schemas.microsoft.com/office/drawing/2014/main" id="{5F7BC0B8-1ECF-9969-DD13-786ACB9F6626}"/>
                          </a:ext>
                        </a:extLst>
                      </p:cNvPr>
                      <p:cNvSpPr txBox="1"/>
                      <p:nvPr/>
                    </p:nvSpPr>
                    <p:spPr>
                      <a:xfrm>
                        <a:off x="4560514" y="2043945"/>
                        <a:ext cx="497252" cy="369332"/>
                      </a:xfrm>
                      <a:prstGeom prst="rect">
                        <a:avLst/>
                      </a:prstGeom>
                      <a:noFill/>
                    </p:spPr>
                    <p:txBody>
                      <a:bodyPr wrap="none" rtlCol="0">
                        <a:spAutoFit/>
                      </a:bodyPr>
                      <a:lstStyle/>
                      <a:p>
                        <a:r>
                          <a:rPr lang="en-US" dirty="0"/>
                          <a:t>A:4</a:t>
                        </a:r>
                      </a:p>
                    </p:txBody>
                  </p:sp>
                  <p:sp>
                    <p:nvSpPr>
                      <p:cNvPr id="28" name="TextBox 27">
                        <a:extLst>
                          <a:ext uri="{FF2B5EF4-FFF2-40B4-BE49-F238E27FC236}">
                            <a16:creationId xmlns:a16="http://schemas.microsoft.com/office/drawing/2014/main" id="{783BB967-DD56-A35D-D028-B728E6EA1308}"/>
                          </a:ext>
                        </a:extLst>
                      </p:cNvPr>
                      <p:cNvSpPr txBox="1"/>
                      <p:nvPr/>
                    </p:nvSpPr>
                    <p:spPr>
                      <a:xfrm>
                        <a:off x="4071910" y="2632947"/>
                        <a:ext cx="476412" cy="369332"/>
                      </a:xfrm>
                      <a:prstGeom prst="rect">
                        <a:avLst/>
                      </a:prstGeom>
                      <a:noFill/>
                    </p:spPr>
                    <p:txBody>
                      <a:bodyPr wrap="none" rtlCol="0">
                        <a:spAutoFit/>
                      </a:bodyPr>
                      <a:lstStyle/>
                      <a:p>
                        <a:r>
                          <a:rPr lang="en-US" dirty="0"/>
                          <a:t>E:1</a:t>
                        </a:r>
                      </a:p>
                    </p:txBody>
                  </p:sp>
                  <p:sp>
                    <p:nvSpPr>
                      <p:cNvPr id="29" name="TextBox 28">
                        <a:extLst>
                          <a:ext uri="{FF2B5EF4-FFF2-40B4-BE49-F238E27FC236}">
                            <a16:creationId xmlns:a16="http://schemas.microsoft.com/office/drawing/2014/main" id="{AA6AAC98-81B4-26C1-D9CB-A3146446F7E1}"/>
                          </a:ext>
                        </a:extLst>
                      </p:cNvPr>
                      <p:cNvSpPr txBox="1"/>
                      <p:nvPr/>
                    </p:nvSpPr>
                    <p:spPr>
                      <a:xfrm>
                        <a:off x="5465506" y="941570"/>
                        <a:ext cx="534121" cy="369332"/>
                      </a:xfrm>
                      <a:prstGeom prst="rect">
                        <a:avLst/>
                      </a:prstGeom>
                      <a:noFill/>
                    </p:spPr>
                    <p:txBody>
                      <a:bodyPr wrap="none" rtlCol="0">
                        <a:spAutoFit/>
                      </a:bodyPr>
                      <a:lstStyle/>
                      <a:p>
                        <a:r>
                          <a:rPr lang="en-US" dirty="0"/>
                          <a:t>null</a:t>
                        </a:r>
                      </a:p>
                    </p:txBody>
                  </p:sp>
                  <p:cxnSp>
                    <p:nvCxnSpPr>
                      <p:cNvPr id="30" name="Straight Arrow Connector 29">
                        <a:extLst>
                          <a:ext uri="{FF2B5EF4-FFF2-40B4-BE49-F238E27FC236}">
                            <a16:creationId xmlns:a16="http://schemas.microsoft.com/office/drawing/2014/main" id="{E17B5E0A-61DB-FC6A-6711-77C699C8D0A8}"/>
                          </a:ext>
                        </a:extLst>
                      </p:cNvPr>
                      <p:cNvCxnSpPr>
                        <a:stCxn id="29" idx="2"/>
                        <a:endCxn id="26" idx="3"/>
                      </p:cNvCxnSpPr>
                      <p:nvPr/>
                    </p:nvCxnSpPr>
                    <p:spPr>
                      <a:xfrm flipH="1">
                        <a:off x="5547002" y="1310902"/>
                        <a:ext cx="185565" cy="32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B6B8873-B901-6AF8-40CE-9BAEF292F29E}"/>
                          </a:ext>
                        </a:extLst>
                      </p:cNvPr>
                      <p:cNvCxnSpPr>
                        <a:cxnSpLocks/>
                        <a:stCxn id="26" idx="2"/>
                        <a:endCxn id="27" idx="3"/>
                      </p:cNvCxnSpPr>
                      <p:nvPr/>
                    </p:nvCxnSpPr>
                    <p:spPr>
                      <a:xfrm flipH="1">
                        <a:off x="5057766" y="1824275"/>
                        <a:ext cx="2446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858B5DB-86AF-CEC9-72DA-72DF064FE32A}"/>
                          </a:ext>
                        </a:extLst>
                      </p:cNvPr>
                      <p:cNvCxnSpPr>
                        <a:cxnSpLocks/>
                        <a:stCxn id="27" idx="2"/>
                        <a:endCxn id="28" idx="3"/>
                      </p:cNvCxnSpPr>
                      <p:nvPr/>
                    </p:nvCxnSpPr>
                    <p:spPr>
                      <a:xfrm flipH="1">
                        <a:off x="4548322" y="2413277"/>
                        <a:ext cx="260818" cy="4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4BAE36D5-514B-6056-6884-1D34CF756F4A}"/>
                        </a:ext>
                      </a:extLst>
                    </p:cNvPr>
                    <p:cNvSpPr txBox="1"/>
                    <p:nvPr/>
                  </p:nvSpPr>
                  <p:spPr>
                    <a:xfrm>
                      <a:off x="6320945" y="5099559"/>
                      <a:ext cx="506870" cy="369332"/>
                    </a:xfrm>
                    <a:prstGeom prst="rect">
                      <a:avLst/>
                    </a:prstGeom>
                    <a:noFill/>
                  </p:spPr>
                  <p:txBody>
                    <a:bodyPr wrap="none" rtlCol="0">
                      <a:spAutoFit/>
                    </a:bodyPr>
                    <a:lstStyle/>
                    <a:p>
                      <a:r>
                        <a:rPr lang="en-US" dirty="0"/>
                        <a:t>D:1</a:t>
                      </a:r>
                    </a:p>
                  </p:txBody>
                </p:sp>
                <p:cxnSp>
                  <p:nvCxnSpPr>
                    <p:cNvPr id="25" name="Straight Arrow Connector 24">
                      <a:extLst>
                        <a:ext uri="{FF2B5EF4-FFF2-40B4-BE49-F238E27FC236}">
                          <a16:creationId xmlns:a16="http://schemas.microsoft.com/office/drawing/2014/main" id="{821C2A95-0F23-4224-0BBF-E85CF7C54B70}"/>
                        </a:ext>
                      </a:extLst>
                    </p:cNvPr>
                    <p:cNvCxnSpPr>
                      <a:cxnSpLocks/>
                      <a:stCxn id="26" idx="2"/>
                      <a:endCxn id="24" idx="1"/>
                    </p:cNvCxnSpPr>
                    <p:nvPr/>
                  </p:nvCxnSpPr>
                  <p:spPr>
                    <a:xfrm>
                      <a:off x="5625503" y="4914893"/>
                      <a:ext cx="69544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34093021-6428-49C0-004D-CA2F4A0419DD}"/>
                      </a:ext>
                    </a:extLst>
                  </p:cNvPr>
                  <p:cNvSpPr txBox="1"/>
                  <p:nvPr/>
                </p:nvSpPr>
                <p:spPr>
                  <a:xfrm>
                    <a:off x="7461103" y="5566468"/>
                    <a:ext cx="487634" cy="369332"/>
                  </a:xfrm>
                  <a:prstGeom prst="rect">
                    <a:avLst/>
                  </a:prstGeom>
                  <a:noFill/>
                </p:spPr>
                <p:txBody>
                  <a:bodyPr wrap="none" rtlCol="0">
                    <a:spAutoFit/>
                  </a:bodyPr>
                  <a:lstStyle/>
                  <a:p>
                    <a:r>
                      <a:rPr lang="en-US" dirty="0"/>
                      <a:t>C:2</a:t>
                    </a:r>
                  </a:p>
                </p:txBody>
              </p:sp>
              <p:cxnSp>
                <p:nvCxnSpPr>
                  <p:cNvPr id="22" name="Straight Arrow Connector 21">
                    <a:extLst>
                      <a:ext uri="{FF2B5EF4-FFF2-40B4-BE49-F238E27FC236}">
                        <a16:creationId xmlns:a16="http://schemas.microsoft.com/office/drawing/2014/main" id="{F3D54868-0A69-E1D2-90EA-FE832C3DF4DB}"/>
                      </a:ext>
                    </a:extLst>
                  </p:cNvPr>
                  <p:cNvCxnSpPr>
                    <a:cxnSpLocks/>
                    <a:stCxn id="26" idx="2"/>
                    <a:endCxn id="21" idx="0"/>
                  </p:cNvCxnSpPr>
                  <p:nvPr/>
                </p:nvCxnSpPr>
                <p:spPr>
                  <a:xfrm>
                    <a:off x="7542748" y="5120079"/>
                    <a:ext cx="162172" cy="44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9F9E649-E1EC-B099-B4F9-7217F40F490D}"/>
                    </a:ext>
                  </a:extLst>
                </p:cNvPr>
                <p:cNvSpPr txBox="1"/>
                <p:nvPr/>
              </p:nvSpPr>
              <p:spPr>
                <a:xfrm>
                  <a:off x="3104658" y="5945465"/>
                  <a:ext cx="506870" cy="369332"/>
                </a:xfrm>
                <a:prstGeom prst="rect">
                  <a:avLst/>
                </a:prstGeom>
                <a:noFill/>
              </p:spPr>
              <p:txBody>
                <a:bodyPr wrap="none" rtlCol="0">
                  <a:spAutoFit/>
                </a:bodyPr>
                <a:lstStyle/>
                <a:p>
                  <a:r>
                    <a:rPr lang="en-US" dirty="0"/>
                    <a:t>D:1</a:t>
                  </a:r>
                </a:p>
              </p:txBody>
            </p:sp>
            <p:cxnSp>
              <p:nvCxnSpPr>
                <p:cNvPr id="19" name="Straight Arrow Connector 18">
                  <a:extLst>
                    <a:ext uri="{FF2B5EF4-FFF2-40B4-BE49-F238E27FC236}">
                      <a16:creationId xmlns:a16="http://schemas.microsoft.com/office/drawing/2014/main" id="{C5DCDBCF-16AA-E8B2-C625-C38E30A39811}"/>
                    </a:ext>
                  </a:extLst>
                </p:cNvPr>
                <p:cNvCxnSpPr>
                  <a:cxnSpLocks/>
                  <a:stCxn id="27" idx="2"/>
                  <a:endCxn id="18" idx="1"/>
                </p:cNvCxnSpPr>
                <p:nvPr/>
              </p:nvCxnSpPr>
              <p:spPr>
                <a:xfrm>
                  <a:off x="2856032" y="5693186"/>
                  <a:ext cx="248626" cy="436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4EA64799-FFE2-9C3D-C7D8-60B354C93957}"/>
                  </a:ext>
                </a:extLst>
              </p:cNvPr>
              <p:cNvCxnSpPr>
                <a:cxnSpLocks/>
                <a:stCxn id="29" idx="2"/>
              </p:cNvCxnSpPr>
              <p:nvPr/>
            </p:nvCxnSpPr>
            <p:spPr>
              <a:xfrm>
                <a:off x="6157966" y="1708822"/>
                <a:ext cx="416670" cy="23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E0C945-7C1F-83CF-27F7-4448B23377A3}"/>
                  </a:ext>
                </a:extLst>
              </p:cNvPr>
              <p:cNvSpPr txBox="1"/>
              <p:nvPr/>
            </p:nvSpPr>
            <p:spPr>
              <a:xfrm>
                <a:off x="6515583" y="1873175"/>
                <a:ext cx="497252" cy="369332"/>
              </a:xfrm>
              <a:prstGeom prst="rect">
                <a:avLst/>
              </a:prstGeom>
              <a:noFill/>
            </p:spPr>
            <p:txBody>
              <a:bodyPr wrap="none" rtlCol="0">
                <a:spAutoFit/>
              </a:bodyPr>
              <a:lstStyle/>
              <a:p>
                <a:r>
                  <a:rPr lang="en-US" dirty="0"/>
                  <a:t>A:2</a:t>
                </a:r>
              </a:p>
            </p:txBody>
          </p:sp>
          <p:sp>
            <p:nvSpPr>
              <p:cNvPr id="15" name="TextBox 14">
                <a:extLst>
                  <a:ext uri="{FF2B5EF4-FFF2-40B4-BE49-F238E27FC236}">
                    <a16:creationId xmlns:a16="http://schemas.microsoft.com/office/drawing/2014/main" id="{3404A246-224A-E9C1-7874-865BF7F5E9E9}"/>
                  </a:ext>
                </a:extLst>
              </p:cNvPr>
              <p:cNvSpPr txBox="1"/>
              <p:nvPr/>
            </p:nvSpPr>
            <p:spPr>
              <a:xfrm>
                <a:off x="7424046" y="2372080"/>
                <a:ext cx="487634" cy="369332"/>
              </a:xfrm>
              <a:prstGeom prst="rect">
                <a:avLst/>
              </a:prstGeom>
              <a:noFill/>
            </p:spPr>
            <p:txBody>
              <a:bodyPr wrap="none" rtlCol="0">
                <a:spAutoFit/>
              </a:bodyPr>
              <a:lstStyle/>
              <a:p>
                <a:r>
                  <a:rPr lang="en-US" dirty="0"/>
                  <a:t>C:2</a:t>
                </a:r>
              </a:p>
            </p:txBody>
          </p:sp>
          <p:cxnSp>
            <p:nvCxnSpPr>
              <p:cNvPr id="16" name="Straight Arrow Connector 15">
                <a:extLst>
                  <a:ext uri="{FF2B5EF4-FFF2-40B4-BE49-F238E27FC236}">
                    <a16:creationId xmlns:a16="http://schemas.microsoft.com/office/drawing/2014/main" id="{F8FC31CC-EFBD-4631-651D-DA687CAC0889}"/>
                  </a:ext>
                </a:extLst>
              </p:cNvPr>
              <p:cNvCxnSpPr>
                <a:cxnSpLocks/>
                <a:stCxn id="14" idx="3"/>
                <a:endCxn id="15" idx="0"/>
              </p:cNvCxnSpPr>
              <p:nvPr/>
            </p:nvCxnSpPr>
            <p:spPr>
              <a:xfrm>
                <a:off x="7012835" y="2057841"/>
                <a:ext cx="655028" cy="31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A34A67A7-49C6-C74C-EB02-727DFFBB46CC}"/>
                </a:ext>
              </a:extLst>
            </p:cNvPr>
            <p:cNvSpPr txBox="1"/>
            <p:nvPr/>
          </p:nvSpPr>
          <p:spPr>
            <a:xfrm>
              <a:off x="4975677" y="3258849"/>
              <a:ext cx="487634" cy="369332"/>
            </a:xfrm>
            <a:prstGeom prst="rect">
              <a:avLst/>
            </a:prstGeom>
            <a:noFill/>
          </p:spPr>
          <p:txBody>
            <a:bodyPr wrap="none" rtlCol="0">
              <a:spAutoFit/>
            </a:bodyPr>
            <a:lstStyle/>
            <a:p>
              <a:r>
                <a:rPr lang="en-US" dirty="0"/>
                <a:t>C:2</a:t>
              </a:r>
            </a:p>
          </p:txBody>
        </p:sp>
        <p:sp>
          <p:nvSpPr>
            <p:cNvPr id="9" name="TextBox 8">
              <a:extLst>
                <a:ext uri="{FF2B5EF4-FFF2-40B4-BE49-F238E27FC236}">
                  <a16:creationId xmlns:a16="http://schemas.microsoft.com/office/drawing/2014/main" id="{B3C812B1-BE85-6A9C-4EEF-72D16FBF3DA8}"/>
                </a:ext>
              </a:extLst>
            </p:cNvPr>
            <p:cNvSpPr txBox="1"/>
            <p:nvPr/>
          </p:nvSpPr>
          <p:spPr>
            <a:xfrm>
              <a:off x="5552251" y="3725316"/>
              <a:ext cx="476412" cy="369332"/>
            </a:xfrm>
            <a:prstGeom prst="rect">
              <a:avLst/>
            </a:prstGeom>
            <a:noFill/>
          </p:spPr>
          <p:txBody>
            <a:bodyPr wrap="none" rtlCol="0">
              <a:spAutoFit/>
            </a:bodyPr>
            <a:lstStyle/>
            <a:p>
              <a:r>
                <a:rPr lang="en-US" dirty="0"/>
                <a:t>E:1</a:t>
              </a:r>
            </a:p>
          </p:txBody>
        </p:sp>
        <p:cxnSp>
          <p:nvCxnSpPr>
            <p:cNvPr id="10" name="Straight Arrow Connector 9">
              <a:extLst>
                <a:ext uri="{FF2B5EF4-FFF2-40B4-BE49-F238E27FC236}">
                  <a16:creationId xmlns:a16="http://schemas.microsoft.com/office/drawing/2014/main" id="{C64B60A8-D349-C60E-8754-AE3580E4FF57}"/>
                </a:ext>
              </a:extLst>
            </p:cNvPr>
            <p:cNvCxnSpPr>
              <a:cxnSpLocks/>
              <a:stCxn id="27" idx="2"/>
              <a:endCxn id="8" idx="0"/>
            </p:cNvCxnSpPr>
            <p:nvPr/>
          </p:nvCxnSpPr>
          <p:spPr>
            <a:xfrm flipH="1">
              <a:off x="5219494" y="2610565"/>
              <a:ext cx="14427" cy="648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A2C190-18EB-8123-EDB5-8D60991E2E7F}"/>
                </a:ext>
              </a:extLst>
            </p:cNvPr>
            <p:cNvCxnSpPr>
              <a:cxnSpLocks/>
              <a:stCxn id="8" idx="3"/>
              <a:endCxn id="9" idx="0"/>
            </p:cNvCxnSpPr>
            <p:nvPr/>
          </p:nvCxnSpPr>
          <p:spPr>
            <a:xfrm>
              <a:off x="5463311" y="3443515"/>
              <a:ext cx="327146" cy="281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3" name="Table 33">
            <a:extLst>
              <a:ext uri="{FF2B5EF4-FFF2-40B4-BE49-F238E27FC236}">
                <a16:creationId xmlns:a16="http://schemas.microsoft.com/office/drawing/2014/main" id="{812437D0-3885-88C8-10A3-C1D2E725A2E9}"/>
              </a:ext>
            </a:extLst>
          </p:cNvPr>
          <p:cNvGraphicFramePr>
            <a:graphicFrameLocks noGrp="1"/>
          </p:cNvGraphicFramePr>
          <p:nvPr>
            <p:extLst>
              <p:ext uri="{D42A27DB-BD31-4B8C-83A1-F6EECF244321}">
                <p14:modId xmlns:p14="http://schemas.microsoft.com/office/powerpoint/2010/main" val="2659825741"/>
              </p:ext>
            </p:extLst>
          </p:nvPr>
        </p:nvGraphicFramePr>
        <p:xfrm>
          <a:off x="362285" y="4207921"/>
          <a:ext cx="8562260" cy="2494280"/>
        </p:xfrm>
        <a:graphic>
          <a:graphicData uri="http://schemas.openxmlformats.org/drawingml/2006/table">
            <a:tbl>
              <a:tblPr firstRow="1" bandRow="1">
                <a:tableStyleId>{5C22544A-7EE6-4342-B048-85BDC9FD1C3A}</a:tableStyleId>
              </a:tblPr>
              <a:tblGrid>
                <a:gridCol w="656654">
                  <a:extLst>
                    <a:ext uri="{9D8B030D-6E8A-4147-A177-3AD203B41FA5}">
                      <a16:colId xmlns:a16="http://schemas.microsoft.com/office/drawing/2014/main" val="216634717"/>
                    </a:ext>
                  </a:extLst>
                </a:gridCol>
                <a:gridCol w="2504549">
                  <a:extLst>
                    <a:ext uri="{9D8B030D-6E8A-4147-A177-3AD203B41FA5}">
                      <a16:colId xmlns:a16="http://schemas.microsoft.com/office/drawing/2014/main" val="634508156"/>
                    </a:ext>
                  </a:extLst>
                </a:gridCol>
                <a:gridCol w="2023872">
                  <a:extLst>
                    <a:ext uri="{9D8B030D-6E8A-4147-A177-3AD203B41FA5}">
                      <a16:colId xmlns:a16="http://schemas.microsoft.com/office/drawing/2014/main" val="2076476043"/>
                    </a:ext>
                  </a:extLst>
                </a:gridCol>
                <a:gridCol w="3377185">
                  <a:extLst>
                    <a:ext uri="{9D8B030D-6E8A-4147-A177-3AD203B41FA5}">
                      <a16:colId xmlns:a16="http://schemas.microsoft.com/office/drawing/2014/main" val="607812878"/>
                    </a:ext>
                  </a:extLst>
                </a:gridCol>
              </a:tblGrid>
              <a:tr h="370840">
                <a:tc>
                  <a:txBody>
                    <a:bodyPr/>
                    <a:lstStyle/>
                    <a:p>
                      <a:r>
                        <a:rPr lang="en-US" dirty="0"/>
                        <a:t>Item</a:t>
                      </a:r>
                    </a:p>
                  </a:txBody>
                  <a:tcPr/>
                </a:tc>
                <a:tc>
                  <a:txBody>
                    <a:bodyPr/>
                    <a:lstStyle/>
                    <a:p>
                      <a:r>
                        <a:rPr lang="en-US" dirty="0"/>
                        <a:t>Conditional Pattern Base</a:t>
                      </a:r>
                    </a:p>
                  </a:txBody>
                  <a:tcPr/>
                </a:tc>
                <a:tc>
                  <a:txBody>
                    <a:bodyPr/>
                    <a:lstStyle/>
                    <a:p>
                      <a:r>
                        <a:rPr lang="en-US" dirty="0"/>
                        <a:t>Conditional FP-tree</a:t>
                      </a:r>
                    </a:p>
                  </a:txBody>
                  <a:tcPr/>
                </a:tc>
                <a:tc>
                  <a:txBody>
                    <a:bodyPr/>
                    <a:lstStyle/>
                    <a:p>
                      <a:r>
                        <a:rPr lang="en-US" dirty="0"/>
                        <a:t>Frequent Pattern </a:t>
                      </a:r>
                    </a:p>
                  </a:txBody>
                  <a:tcPr/>
                </a:tc>
                <a:extLst>
                  <a:ext uri="{0D108BD9-81ED-4DB2-BD59-A6C34878D82A}">
                    <a16:rowId xmlns:a16="http://schemas.microsoft.com/office/drawing/2014/main" val="3384696703"/>
                  </a:ext>
                </a:extLst>
              </a:tr>
              <a:tr h="370840">
                <a:tc>
                  <a:txBody>
                    <a:bodyPr/>
                    <a:lstStyle/>
                    <a:p>
                      <a:r>
                        <a:rPr lang="en-US" dirty="0"/>
                        <a:t>E</a:t>
                      </a:r>
                    </a:p>
                  </a:txBody>
                  <a:tcPr/>
                </a:tc>
                <a:tc>
                  <a:txBody>
                    <a:bodyPr/>
                    <a:lstStyle/>
                    <a:p>
                      <a:r>
                        <a:rPr lang="en-US" dirty="0"/>
                        <a:t>{{B, A: 1}, {B, A, C: 1}}</a:t>
                      </a:r>
                    </a:p>
                  </a:txBody>
                  <a:tcPr/>
                </a:tc>
                <a:tc>
                  <a:txBody>
                    <a:bodyPr/>
                    <a:lstStyle/>
                    <a:p>
                      <a:r>
                        <a:rPr lang="en-US" dirty="0"/>
                        <a:t>&lt;B:2, A:2, </a:t>
                      </a:r>
                      <a:r>
                        <a:rPr lang="en-US" strike="sngStrike" dirty="0"/>
                        <a:t>C:1</a:t>
                      </a:r>
                      <a:r>
                        <a:rPr lang="en-US" dirty="0"/>
                        <a:t>&gt;</a:t>
                      </a:r>
                    </a:p>
                  </a:txBody>
                  <a:tcPr/>
                </a:tc>
                <a:tc>
                  <a:txBody>
                    <a:bodyPr/>
                    <a:lstStyle/>
                    <a:p>
                      <a:r>
                        <a:rPr lang="en-US" dirty="0"/>
                        <a:t>B,E : 2 | A,E : 2 | B,A,E : 2</a:t>
                      </a:r>
                    </a:p>
                  </a:txBody>
                  <a:tcPr/>
                </a:tc>
                <a:extLst>
                  <a:ext uri="{0D108BD9-81ED-4DB2-BD59-A6C34878D82A}">
                    <a16:rowId xmlns:a16="http://schemas.microsoft.com/office/drawing/2014/main" val="237892154"/>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A: 1}, {B: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&lt;B:2, </a:t>
                      </a:r>
                      <a:r>
                        <a:rPr lang="en-US" strike="sngStrike" dirty="0"/>
                        <a:t>A:1</a:t>
                      </a:r>
                      <a:r>
                        <a:rPr lang="en-US" dirty="0"/>
                        <a:t>&gt;</a:t>
                      </a:r>
                    </a:p>
                  </a:txBody>
                  <a:tcPr/>
                </a:tc>
                <a:tc>
                  <a:txBody>
                    <a:bodyPr/>
                    <a:lstStyle/>
                    <a:p>
                      <a:r>
                        <a:rPr lang="en-US" dirty="0"/>
                        <a:t>B,D : 2</a:t>
                      </a:r>
                    </a:p>
                  </a:txBody>
                  <a:tcPr/>
                </a:tc>
                <a:extLst>
                  <a:ext uri="{0D108BD9-81ED-4DB2-BD59-A6C34878D82A}">
                    <a16:rowId xmlns:a16="http://schemas.microsoft.com/office/drawing/2014/main" val="562592319"/>
                  </a:ext>
                </a:extLst>
              </a:tr>
              <a:tr h="370840">
                <a:tc>
                  <a:txBody>
                    <a:bodyPr/>
                    <a:lstStyle/>
                    <a:p>
                      <a:r>
                        <a:rPr lang="en-US"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A: 2}, {B: 2}, {A: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&lt;B:2, </a:t>
                      </a:r>
                      <a:r>
                        <a:rPr lang="en-US" strike="noStrike" dirty="0"/>
                        <a:t>A:2, A:2</a:t>
                      </a:r>
                      <a:r>
                        <a:rPr lang="en-US" dirty="0"/>
                        <a:t>&gt;</a:t>
                      </a:r>
                    </a:p>
                  </a:txBody>
                  <a:tcPr/>
                </a:tc>
                <a:tc>
                  <a:txBody>
                    <a:bodyPr/>
                    <a:lstStyle/>
                    <a:p>
                      <a:r>
                        <a:rPr lang="en-US" dirty="0"/>
                        <a:t>B,C : 4 | A,C : 4 | B,A,C : 2 </a:t>
                      </a:r>
                    </a:p>
                  </a:txBody>
                  <a:tcPr/>
                </a:tc>
                <a:extLst>
                  <a:ext uri="{0D108BD9-81ED-4DB2-BD59-A6C34878D82A}">
                    <a16:rowId xmlns:a16="http://schemas.microsoft.com/office/drawing/2014/main" val="3910714383"/>
                  </a:ext>
                </a:extLst>
              </a:tr>
              <a:tr h="370840">
                <a:tc>
                  <a:txBody>
                    <a:bodyPr/>
                    <a:lstStyle/>
                    <a:p>
                      <a:r>
                        <a:rPr lang="en-US" dirty="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4}, </a:t>
                      </a:r>
                      <a:r>
                        <a:rPr lang="en-US" strike="sngStrike" dirty="0"/>
                        <a:t>null}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&lt;B:4&gt;</a:t>
                      </a:r>
                    </a:p>
                  </a:txBody>
                  <a:tcPr/>
                </a:tc>
                <a:tc>
                  <a:txBody>
                    <a:bodyPr/>
                    <a:lstStyle/>
                    <a:p>
                      <a:r>
                        <a:rPr lang="en-US" dirty="0"/>
                        <a:t>B,A : 4</a:t>
                      </a:r>
                    </a:p>
                  </a:txBody>
                  <a:tcPr/>
                </a:tc>
                <a:extLst>
                  <a:ext uri="{0D108BD9-81ED-4DB2-BD59-A6C34878D82A}">
                    <a16:rowId xmlns:a16="http://schemas.microsoft.com/office/drawing/2014/main" val="4258365170"/>
                  </a:ext>
                </a:extLst>
              </a:tr>
              <a:tr h="370840">
                <a:tc>
                  <a:txBody>
                    <a:bodyPr/>
                    <a:lstStyle/>
                    <a:p>
                      <a:r>
                        <a:rPr lang="en-US" strike="sngStrike" dirty="0"/>
                        <a:t>B</a:t>
                      </a:r>
                    </a:p>
                  </a:txBody>
                  <a:tcPr/>
                </a:tc>
                <a:tc>
                  <a:txBody>
                    <a:bodyPr/>
                    <a:lstStyle/>
                    <a:p>
                      <a:r>
                        <a:rPr lang="en-US" strike="sngStrike" dirty="0"/>
                        <a:t>x</a:t>
                      </a:r>
                    </a:p>
                  </a:txBody>
                  <a:tcPr/>
                </a:tc>
                <a:tc>
                  <a:txBody>
                    <a:bodyPr/>
                    <a:lstStyle/>
                    <a:p>
                      <a:r>
                        <a:rPr lang="en-US" strike="sngStrike" dirty="0"/>
                        <a:t>x</a:t>
                      </a:r>
                    </a:p>
                  </a:txBody>
                  <a:tcPr/>
                </a:tc>
                <a:tc>
                  <a:txBody>
                    <a:bodyPr/>
                    <a:lstStyle/>
                    <a:p>
                      <a:r>
                        <a:rPr lang="en-US" strike="sngStrike" dirty="0"/>
                        <a:t>x</a:t>
                      </a:r>
                    </a:p>
                  </a:txBody>
                  <a:tcPr/>
                </a:tc>
                <a:extLst>
                  <a:ext uri="{0D108BD9-81ED-4DB2-BD59-A6C34878D82A}">
                    <a16:rowId xmlns:a16="http://schemas.microsoft.com/office/drawing/2014/main" val="2273336510"/>
                  </a:ext>
                </a:extLst>
              </a:tr>
            </a:tbl>
          </a:graphicData>
        </a:graphic>
      </p:graphicFrame>
      <p:cxnSp>
        <p:nvCxnSpPr>
          <p:cNvPr id="35" name="Straight Arrow Connector 34">
            <a:extLst>
              <a:ext uri="{FF2B5EF4-FFF2-40B4-BE49-F238E27FC236}">
                <a16:creationId xmlns:a16="http://schemas.microsoft.com/office/drawing/2014/main" id="{05DD990F-F94D-EDD5-F934-F40CF84DA2C6}"/>
              </a:ext>
            </a:extLst>
          </p:cNvPr>
          <p:cNvCxnSpPr>
            <a:cxnSpLocks/>
          </p:cNvCxnSpPr>
          <p:nvPr/>
        </p:nvCxnSpPr>
        <p:spPr>
          <a:xfrm flipV="1">
            <a:off x="5145024" y="2641558"/>
            <a:ext cx="1660679" cy="31496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667EB9A-3178-D0CF-D5D3-EB9B7673CFDC}"/>
              </a:ext>
            </a:extLst>
          </p:cNvPr>
          <p:cNvSpPr txBox="1"/>
          <p:nvPr/>
        </p:nvSpPr>
        <p:spPr>
          <a:xfrm>
            <a:off x="5657088" y="1995227"/>
            <a:ext cx="285292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A2 A2 because they are on different sides of tree</a:t>
            </a:r>
          </a:p>
        </p:txBody>
      </p:sp>
    </p:spTree>
    <p:extLst>
      <p:ext uri="{BB962C8B-B14F-4D97-AF65-F5344CB8AC3E}">
        <p14:creationId xmlns:p14="http://schemas.microsoft.com/office/powerpoint/2010/main" val="1064036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Pattern Mining – Frequent pattern growth approach</a:t>
            </a:r>
          </a:p>
        </p:txBody>
      </p:sp>
      <p:pic>
        <p:nvPicPr>
          <p:cNvPr id="7" name="Picture 6">
            <a:extLst>
              <a:ext uri="{FF2B5EF4-FFF2-40B4-BE49-F238E27FC236}">
                <a16:creationId xmlns:a16="http://schemas.microsoft.com/office/drawing/2014/main" id="{232154F9-7123-55C1-FA95-4EEA6C52EB59}"/>
              </a:ext>
            </a:extLst>
          </p:cNvPr>
          <p:cNvPicPr>
            <a:picLocks noChangeAspect="1"/>
          </p:cNvPicPr>
          <p:nvPr/>
        </p:nvPicPr>
        <p:blipFill>
          <a:blip r:embed="rId3"/>
          <a:stretch>
            <a:fillRect/>
          </a:stretch>
        </p:blipFill>
        <p:spPr>
          <a:xfrm>
            <a:off x="4366900" y="1917700"/>
            <a:ext cx="4635500" cy="3022600"/>
          </a:xfrm>
          <a:prstGeom prst="rect">
            <a:avLst/>
          </a:prstGeom>
        </p:spPr>
      </p:pic>
      <p:sp>
        <p:nvSpPr>
          <p:cNvPr id="8" name="TextBox 7">
            <a:extLst>
              <a:ext uri="{FF2B5EF4-FFF2-40B4-BE49-F238E27FC236}">
                <a16:creationId xmlns:a16="http://schemas.microsoft.com/office/drawing/2014/main" id="{884FFE23-57DD-8566-49AB-48A566BC9089}"/>
              </a:ext>
            </a:extLst>
          </p:cNvPr>
          <p:cNvSpPr txBox="1"/>
          <p:nvPr/>
        </p:nvSpPr>
        <p:spPr>
          <a:xfrm>
            <a:off x="455930" y="1402080"/>
            <a:ext cx="3658870" cy="532453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Performance study shows</a:t>
            </a:r>
          </a:p>
          <a:p>
            <a:pPr marL="285750"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FP-growth is an order of magnitude faster than </a:t>
            </a:r>
            <a:r>
              <a:rPr lang="en-US" sz="2000" dirty="0" err="1">
                <a:latin typeface="Arial" panose="020B0604020202020204" pitchFamily="34" charset="0"/>
                <a:cs typeface="Arial" panose="020B0604020202020204" pitchFamily="34" charset="0"/>
              </a:rPr>
              <a:t>Apriori</a:t>
            </a:r>
            <a:r>
              <a:rPr lang="en-US" sz="2000" dirty="0">
                <a:latin typeface="Arial" panose="020B0604020202020204" pitchFamily="34" charset="0"/>
                <a:cs typeface="Arial" panose="020B0604020202020204" pitchFamily="34" charset="0"/>
              </a:rPr>
              <a:t>, and is also faster than tree-projection</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Reasoning</a:t>
            </a:r>
          </a:p>
          <a:p>
            <a:pPr marL="285750"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No candidate generation, no candidate test</a:t>
            </a:r>
          </a:p>
          <a:p>
            <a:pPr marL="285750" indent="-28575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Use compact data structure</a:t>
            </a:r>
          </a:p>
          <a:p>
            <a:pPr marL="285750" indent="-28575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Eliminate repeated database scan</a:t>
            </a:r>
          </a:p>
          <a:p>
            <a:pPr marL="285750" indent="-28575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000" dirty="0">
                <a:latin typeface="Arial" panose="020B0604020202020204" pitchFamily="34" charset="0"/>
                <a:cs typeface="Arial" panose="020B0604020202020204" pitchFamily="34" charset="0"/>
              </a:rPr>
              <a:t>Basic operation is counting and FP-tree building</a:t>
            </a:r>
          </a:p>
        </p:txBody>
      </p:sp>
    </p:spTree>
    <p:extLst>
      <p:ext uri="{BB962C8B-B14F-4D97-AF65-F5344CB8AC3E}">
        <p14:creationId xmlns:p14="http://schemas.microsoft.com/office/powerpoint/2010/main" val="417315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Sequential Patterns Mining</a:t>
            </a:r>
          </a:p>
        </p:txBody>
      </p:sp>
      <p:sp>
        <p:nvSpPr>
          <p:cNvPr id="2" name="TextBox 1">
            <a:extLst>
              <a:ext uri="{FF2B5EF4-FFF2-40B4-BE49-F238E27FC236}">
                <a16:creationId xmlns:a16="http://schemas.microsoft.com/office/drawing/2014/main" id="{7871D8AA-7E74-0ADA-8711-36BFDA54F39B}"/>
              </a:ext>
            </a:extLst>
          </p:cNvPr>
          <p:cNvSpPr txBox="1"/>
          <p:nvPr/>
        </p:nvSpPr>
        <p:spPr>
          <a:xfrm>
            <a:off x="497841" y="1595120"/>
            <a:ext cx="59436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Given a set of sequences, find the complete set of frequent subsequences</a:t>
            </a:r>
          </a:p>
        </p:txBody>
      </p:sp>
      <p:pic>
        <p:nvPicPr>
          <p:cNvPr id="5" name="Picture 4" descr="A picture containing text, handcart&#10;&#10;Description automatically generated">
            <a:extLst>
              <a:ext uri="{FF2B5EF4-FFF2-40B4-BE49-F238E27FC236}">
                <a16:creationId xmlns:a16="http://schemas.microsoft.com/office/drawing/2014/main" id="{B51C0D09-1D45-4AE7-2C31-8FCE21A533F0}"/>
              </a:ext>
            </a:extLst>
          </p:cNvPr>
          <p:cNvPicPr>
            <a:picLocks noChangeAspect="1"/>
          </p:cNvPicPr>
          <p:nvPr/>
        </p:nvPicPr>
        <p:blipFill>
          <a:blip r:embed="rId3"/>
          <a:stretch>
            <a:fillRect/>
          </a:stretch>
        </p:blipFill>
        <p:spPr>
          <a:xfrm>
            <a:off x="606323" y="3531870"/>
            <a:ext cx="7653757" cy="2696210"/>
          </a:xfrm>
          <a:prstGeom prst="rect">
            <a:avLst/>
          </a:prstGeom>
        </p:spPr>
      </p:pic>
    </p:spTree>
    <p:extLst>
      <p:ext uri="{BB962C8B-B14F-4D97-AF65-F5344CB8AC3E}">
        <p14:creationId xmlns:p14="http://schemas.microsoft.com/office/powerpoint/2010/main" val="15338577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Sequential Patterns Mining</a:t>
            </a:r>
          </a:p>
        </p:txBody>
      </p:sp>
      <p:sp>
        <p:nvSpPr>
          <p:cNvPr id="2" name="TextBox 1">
            <a:extLst>
              <a:ext uri="{FF2B5EF4-FFF2-40B4-BE49-F238E27FC236}">
                <a16:creationId xmlns:a16="http://schemas.microsoft.com/office/drawing/2014/main" id="{7871D8AA-7E74-0ADA-8711-36BFDA54F39B}"/>
              </a:ext>
            </a:extLst>
          </p:cNvPr>
          <p:cNvSpPr txBox="1"/>
          <p:nvPr/>
        </p:nvSpPr>
        <p:spPr>
          <a:xfrm>
            <a:off x="497841" y="1595120"/>
            <a:ext cx="59436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Given a set of sequences, find the complete set of frequent subsequences</a:t>
            </a:r>
          </a:p>
        </p:txBody>
      </p:sp>
      <p:sp>
        <p:nvSpPr>
          <p:cNvPr id="6" name="TextBox 5">
            <a:extLst>
              <a:ext uri="{FF2B5EF4-FFF2-40B4-BE49-F238E27FC236}">
                <a16:creationId xmlns:a16="http://schemas.microsoft.com/office/drawing/2014/main" id="{C9F47649-D093-F69E-20C6-DEBFA73FB4B1}"/>
              </a:ext>
            </a:extLst>
          </p:cNvPr>
          <p:cNvSpPr txBox="1"/>
          <p:nvPr/>
        </p:nvSpPr>
        <p:spPr>
          <a:xfrm>
            <a:off x="1066800" y="2801300"/>
            <a:ext cx="4947188" cy="3785652"/>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Motivation</a:t>
            </a:r>
          </a:p>
          <a:p>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Business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Customer shopping patterns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telephone calling patterns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Stock market fluctuation</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Weblog click stream analysis</a:t>
            </a: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Medical Domains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Symptoms of a diseases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DNA sequence analysis</a:t>
            </a:r>
          </a:p>
        </p:txBody>
      </p:sp>
    </p:spTree>
    <p:extLst>
      <p:ext uri="{BB962C8B-B14F-4D97-AF65-F5344CB8AC3E}">
        <p14:creationId xmlns:p14="http://schemas.microsoft.com/office/powerpoint/2010/main" val="899608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Sequential Patterns Mining</a:t>
            </a:r>
          </a:p>
        </p:txBody>
      </p:sp>
      <p:sp>
        <p:nvSpPr>
          <p:cNvPr id="6" name="TextBox 5">
            <a:extLst>
              <a:ext uri="{FF2B5EF4-FFF2-40B4-BE49-F238E27FC236}">
                <a16:creationId xmlns:a16="http://schemas.microsoft.com/office/drawing/2014/main" id="{C9F47649-D093-F69E-20C6-DEBFA73FB4B1}"/>
              </a:ext>
            </a:extLst>
          </p:cNvPr>
          <p:cNvSpPr txBox="1"/>
          <p:nvPr/>
        </p:nvSpPr>
        <p:spPr>
          <a:xfrm>
            <a:off x="467360" y="1066163"/>
            <a:ext cx="8361680"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Items: a set of literals {i</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,i</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i</a:t>
            </a:r>
            <a:r>
              <a:rPr lang="en-US" sz="2000" baseline="-25000" dirty="0" err="1">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Itemset (or event): a non-empty set of items.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Sequence: an ordered list of </a:t>
            </a:r>
            <a:r>
              <a:rPr lang="en-US" sz="2000" dirty="0" err="1">
                <a:latin typeface="Arial" panose="020B0604020202020204" pitchFamily="34" charset="0"/>
                <a:cs typeface="Arial" panose="020B0604020202020204" pitchFamily="34" charset="0"/>
              </a:rPr>
              <a:t>itemsets</a:t>
            </a:r>
            <a:r>
              <a:rPr lang="en-US" sz="2000" dirty="0">
                <a:latin typeface="Arial" panose="020B0604020202020204" pitchFamily="34" charset="0"/>
                <a:cs typeface="Arial" panose="020B0604020202020204" pitchFamily="34" charset="0"/>
              </a:rPr>
              <a:t>, denoted as &lt;(</a:t>
            </a:r>
            <a:r>
              <a:rPr lang="en-US" sz="2000" dirty="0" err="1">
                <a:latin typeface="Arial" panose="020B0604020202020204" pitchFamily="34" charset="0"/>
                <a:cs typeface="Arial" panose="020B0604020202020204" pitchFamily="34" charset="0"/>
              </a:rPr>
              <a:t>abc</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aef</a:t>
            </a:r>
            <a:r>
              <a:rPr lang="en-US" sz="2000" dirty="0">
                <a:latin typeface="Arial" panose="020B0604020202020204" pitchFamily="34" charset="0"/>
                <a:cs typeface="Arial" panose="020B0604020202020204" pitchFamily="34" charset="0"/>
              </a:rPr>
              <a:t>)(b)&gt;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 sequence &lt;a</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...a</a:t>
            </a:r>
            <a:r>
              <a:rPr lang="en-US" sz="2000" baseline="-25000"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&gt; is a subsequence of sequence &lt;b</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...b</a:t>
            </a:r>
            <a:r>
              <a:rPr lang="en-US" sz="2000" baseline="-25000"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&gt; if there exists integers i</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&lt;...&lt;i</a:t>
            </a:r>
            <a:r>
              <a:rPr lang="en-US" sz="2000" baseline="-25000" dirty="0">
                <a:latin typeface="Arial" panose="020B0604020202020204" pitchFamily="34" charset="0"/>
                <a:cs typeface="Arial" panose="020B0604020202020204" pitchFamily="34" charset="0"/>
              </a:rPr>
              <a:t>n </a:t>
            </a:r>
            <a:r>
              <a:rPr lang="en-US" sz="2000" dirty="0">
                <a:latin typeface="Arial" panose="020B0604020202020204" pitchFamily="34" charset="0"/>
                <a:cs typeface="Arial" panose="020B0604020202020204" pitchFamily="34" charset="0"/>
              </a:rPr>
              <a:t>such that a</a:t>
            </a:r>
            <a:r>
              <a:rPr lang="en-US" sz="2000" baseline="-25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∈b</a:t>
            </a:r>
            <a:r>
              <a:rPr lang="en-US" sz="2000" baseline="-25000" dirty="0">
                <a:latin typeface="Arial" panose="020B0604020202020204" pitchFamily="34" charset="0"/>
                <a:cs typeface="Arial" panose="020B0604020202020204" pitchFamily="34" charset="0"/>
              </a:rPr>
              <a:t>i1</a:t>
            </a:r>
            <a:r>
              <a:rPr lang="en-US" sz="2000" dirty="0">
                <a:latin typeface="Arial" panose="020B0604020202020204" pitchFamily="34" charset="0"/>
                <a:cs typeface="Arial" panose="020B0604020202020204" pitchFamily="34" charset="0"/>
              </a:rPr>
              <a:t>,..., a</a:t>
            </a:r>
            <a:r>
              <a:rPr lang="en-US" sz="2000" baseline="-25000"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 ∈ b</a:t>
            </a:r>
            <a:r>
              <a:rPr lang="en-US" sz="2000" baseline="-25000" dirty="0">
                <a:latin typeface="Arial" panose="020B0604020202020204" pitchFamily="34" charset="0"/>
                <a:cs typeface="Arial" panose="020B0604020202020204" pitchFamily="34" charset="0"/>
              </a:rPr>
              <a:t>in</a:t>
            </a:r>
          </a:p>
        </p:txBody>
      </p:sp>
      <p:pic>
        <p:nvPicPr>
          <p:cNvPr id="5" name="Picture 4" descr="Shape, polygon&#10;&#10;Description automatically generated">
            <a:extLst>
              <a:ext uri="{FF2B5EF4-FFF2-40B4-BE49-F238E27FC236}">
                <a16:creationId xmlns:a16="http://schemas.microsoft.com/office/drawing/2014/main" id="{3A9714F7-6734-2A17-BDD6-79B58C652071}"/>
              </a:ext>
            </a:extLst>
          </p:cNvPr>
          <p:cNvPicPr>
            <a:picLocks noChangeAspect="1"/>
          </p:cNvPicPr>
          <p:nvPr/>
        </p:nvPicPr>
        <p:blipFill>
          <a:blip r:embed="rId3"/>
          <a:stretch>
            <a:fillRect/>
          </a:stretch>
        </p:blipFill>
        <p:spPr>
          <a:xfrm>
            <a:off x="132080" y="3656616"/>
            <a:ext cx="5035550" cy="3128994"/>
          </a:xfrm>
          <a:prstGeom prst="rect">
            <a:avLst/>
          </a:prstGeom>
        </p:spPr>
      </p:pic>
      <p:sp>
        <p:nvSpPr>
          <p:cNvPr id="7" name="TextBox 6">
            <a:extLst>
              <a:ext uri="{FF2B5EF4-FFF2-40B4-BE49-F238E27FC236}">
                <a16:creationId xmlns:a16="http://schemas.microsoft.com/office/drawing/2014/main" id="{5AFAEA6E-81F7-D965-E166-378C37D32DEA}"/>
              </a:ext>
            </a:extLst>
          </p:cNvPr>
          <p:cNvSpPr txBox="1"/>
          <p:nvPr/>
        </p:nvSpPr>
        <p:spPr>
          <a:xfrm>
            <a:off x="4765040" y="4693920"/>
            <a:ext cx="4480560" cy="1938992"/>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Support</a:t>
            </a:r>
            <a:r>
              <a:rPr lang="en-US" sz="2000" dirty="0">
                <a:latin typeface="Arial" panose="020B0604020202020204" pitchFamily="34" charset="0"/>
                <a:cs typeface="Arial" panose="020B0604020202020204" pitchFamily="34" charset="0"/>
              </a:rPr>
              <a:t> is the number of sequences that contain the pattern. </a:t>
            </a:r>
          </a:p>
          <a:p>
            <a:endParaRPr lang="en-US" sz="2000" dirty="0">
              <a:latin typeface="Arial" panose="020B0604020202020204" pitchFamily="34" charset="0"/>
              <a:cs typeface="Arial" panose="020B0604020202020204" pitchFamily="34" charset="0"/>
            </a:endParaRPr>
          </a:p>
          <a:p>
            <a:r>
              <a:rPr lang="en-US" sz="2000" dirty="0">
                <a:solidFill>
                  <a:srgbClr val="FF0000"/>
                </a:solidFill>
                <a:latin typeface="Arial" panose="020B0604020202020204" pitchFamily="34" charset="0"/>
                <a:cs typeface="Arial" panose="020B0604020202020204" pitchFamily="34" charset="0"/>
              </a:rPr>
              <a:t>A sequential pattern </a:t>
            </a:r>
            <a:r>
              <a:rPr lang="en-US" sz="2000" dirty="0">
                <a:latin typeface="Arial" panose="020B0604020202020204" pitchFamily="34" charset="0"/>
                <a:cs typeface="Arial" panose="020B0604020202020204" pitchFamily="34" charset="0"/>
              </a:rPr>
              <a:t>is a sub-sequence appearing in more than </a:t>
            </a:r>
            <a:r>
              <a:rPr lang="en-US" sz="2000" dirty="0" err="1">
                <a:latin typeface="Arial" panose="020B0604020202020204" pitchFamily="34" charset="0"/>
                <a:cs typeface="Arial" panose="020B0604020202020204" pitchFamily="34" charset="0"/>
              </a:rPr>
              <a:t>minSup</a:t>
            </a:r>
            <a:r>
              <a:rPr lang="en-US" sz="2000" dirty="0">
                <a:latin typeface="Arial" panose="020B0604020202020204" pitchFamily="34" charset="0"/>
                <a:cs typeface="Arial" panose="020B0604020202020204" pitchFamily="34" charset="0"/>
              </a:rPr>
              <a:t> sequences</a:t>
            </a:r>
          </a:p>
        </p:txBody>
      </p:sp>
    </p:spTree>
    <p:extLst>
      <p:ext uri="{BB962C8B-B14F-4D97-AF65-F5344CB8AC3E}">
        <p14:creationId xmlns:p14="http://schemas.microsoft.com/office/powerpoint/2010/main" val="885570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Sequential Patterns Mining</a:t>
            </a:r>
          </a:p>
        </p:txBody>
      </p:sp>
      <p:pic>
        <p:nvPicPr>
          <p:cNvPr id="4" name="Picture 3">
            <a:extLst>
              <a:ext uri="{FF2B5EF4-FFF2-40B4-BE49-F238E27FC236}">
                <a16:creationId xmlns:a16="http://schemas.microsoft.com/office/drawing/2014/main" id="{44C0F47D-2505-A564-5FFB-281FFD9712C1}"/>
              </a:ext>
            </a:extLst>
          </p:cNvPr>
          <p:cNvPicPr>
            <a:picLocks noChangeAspect="1"/>
          </p:cNvPicPr>
          <p:nvPr/>
        </p:nvPicPr>
        <p:blipFill>
          <a:blip r:embed="rId3"/>
          <a:stretch>
            <a:fillRect/>
          </a:stretch>
        </p:blipFill>
        <p:spPr>
          <a:xfrm>
            <a:off x="488950" y="1309370"/>
            <a:ext cx="8166100" cy="3263900"/>
          </a:xfrm>
          <a:prstGeom prst="rect">
            <a:avLst/>
          </a:prstGeom>
        </p:spPr>
      </p:pic>
    </p:spTree>
    <p:extLst>
      <p:ext uri="{BB962C8B-B14F-4D97-AF65-F5344CB8AC3E}">
        <p14:creationId xmlns:p14="http://schemas.microsoft.com/office/powerpoint/2010/main" val="332636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903"/>
            <a:ext cx="9144000" cy="838200"/>
          </a:xfrm>
        </p:spPr>
        <p:txBody>
          <a:bodyPr/>
          <a:lstStyle/>
          <a:p>
            <a:r>
              <a:rPr lang="en-US" dirty="0">
                <a:latin typeface="Arial" panose="020B0604020202020204" pitchFamily="34" charset="0"/>
                <a:cs typeface="Arial" panose="020B0604020202020204" pitchFamily="34" charset="0"/>
              </a:rPr>
              <a:t>Data</a:t>
            </a:r>
          </a:p>
        </p:txBody>
      </p:sp>
    </p:spTree>
    <p:extLst>
      <p:ext uri="{BB962C8B-B14F-4D97-AF65-F5344CB8AC3E}">
        <p14:creationId xmlns:p14="http://schemas.microsoft.com/office/powerpoint/2010/main" val="2954117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GSP Algorithm</a:t>
            </a:r>
          </a:p>
        </p:txBody>
      </p:sp>
      <p:sp>
        <p:nvSpPr>
          <p:cNvPr id="2" name="TextBox 1">
            <a:extLst>
              <a:ext uri="{FF2B5EF4-FFF2-40B4-BE49-F238E27FC236}">
                <a16:creationId xmlns:a16="http://schemas.microsoft.com/office/drawing/2014/main" id="{74447F0A-6066-CDD9-E6F3-59852C59B9EA}"/>
              </a:ext>
            </a:extLst>
          </p:cNvPr>
          <p:cNvSpPr txBox="1"/>
          <p:nvPr/>
        </p:nvSpPr>
        <p:spPr>
          <a:xfrm>
            <a:off x="728663" y="1657350"/>
            <a:ext cx="6337632" cy="1938992"/>
          </a:xfrm>
          <a:prstGeom prst="rect">
            <a:avLst/>
          </a:prstGeom>
          <a:noFill/>
        </p:spPr>
        <p:txBody>
          <a:bodyPr wrap="none" rtlCol="0">
            <a:spAutoFit/>
          </a:bodyPr>
          <a:lstStyle/>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Developed by Srikant and Agrawal in 1996</a:t>
            </a:r>
          </a:p>
          <a:p>
            <a:pPr marL="342900" indent="-3429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Multiple-pass over the database</a:t>
            </a:r>
          </a:p>
          <a:p>
            <a:pPr marL="342900" indent="-3429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Uses generate-and-test approach</a:t>
            </a:r>
          </a:p>
        </p:txBody>
      </p:sp>
    </p:spTree>
    <p:extLst>
      <p:ext uri="{BB962C8B-B14F-4D97-AF65-F5344CB8AC3E}">
        <p14:creationId xmlns:p14="http://schemas.microsoft.com/office/powerpoint/2010/main" val="22759554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GSP Algorithm</a:t>
            </a:r>
          </a:p>
        </p:txBody>
      </p:sp>
      <p:sp>
        <p:nvSpPr>
          <p:cNvPr id="2" name="TextBox 1">
            <a:extLst>
              <a:ext uri="{FF2B5EF4-FFF2-40B4-BE49-F238E27FC236}">
                <a16:creationId xmlns:a16="http://schemas.microsoft.com/office/drawing/2014/main" id="{74447F0A-6066-CDD9-E6F3-59852C59B9EA}"/>
              </a:ext>
            </a:extLst>
          </p:cNvPr>
          <p:cNvSpPr txBox="1"/>
          <p:nvPr/>
        </p:nvSpPr>
        <p:spPr>
          <a:xfrm>
            <a:off x="728663" y="1657350"/>
            <a:ext cx="8058150"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Phase 1:</a:t>
            </a:r>
            <a:r>
              <a:rPr lang="en-US" sz="2400" dirty="0">
                <a:latin typeface="Arial" panose="020B0604020202020204" pitchFamily="34" charset="0"/>
                <a:cs typeface="Arial" panose="020B0604020202020204" pitchFamily="34" charset="0"/>
              </a:rPr>
              <a:t> makes the first pass over database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 yield all the 1-element frequent sequences.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Denoted L1.</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Phase 2: </a:t>
            </a:r>
            <a:r>
              <a:rPr lang="en-US" sz="2400" dirty="0">
                <a:latin typeface="Arial" panose="020B0604020202020204" pitchFamily="34" charset="0"/>
                <a:cs typeface="Arial" panose="020B0604020202020204" pitchFamily="34" charset="0"/>
              </a:rPr>
              <a:t>the Kth pass: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starts with seed set found in the (k-1)</a:t>
            </a:r>
            <a:r>
              <a:rPr lang="en-US" sz="2400" dirty="0" err="1">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pass (L</a:t>
            </a:r>
            <a:r>
              <a:rPr lang="en-US" sz="2400" baseline="-25000" dirty="0">
                <a:latin typeface="Arial" panose="020B0604020202020204" pitchFamily="34" charset="0"/>
                <a:cs typeface="Arial" panose="020B0604020202020204" pitchFamily="34" charset="0"/>
              </a:rPr>
              <a:t>k-1</a:t>
            </a:r>
            <a:r>
              <a:rPr lang="en-US" sz="2400" dirty="0">
                <a:latin typeface="Arial" panose="020B0604020202020204" pitchFamily="34" charset="0"/>
                <a:cs typeface="Arial" panose="020B0604020202020204" pitchFamily="34" charset="0"/>
              </a:rPr>
              <a:t>) to generate candidate sequences, which have one more item than a seed sequence; denoted C</a:t>
            </a:r>
            <a:r>
              <a:rPr lang="en-US" sz="2400" baseline="-25000" dirty="0">
                <a:latin typeface="Arial" panose="020B0604020202020204" pitchFamily="34" charset="0"/>
                <a:cs typeface="Arial" panose="020B0604020202020204" pitchFamily="34" charset="0"/>
              </a:rPr>
              <a:t>k</a:t>
            </a:r>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new pass over D to find the support for these candidate sequences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Phase 3: </a:t>
            </a:r>
            <a:r>
              <a:rPr lang="en-US" sz="2400" dirty="0">
                <a:latin typeface="Arial" panose="020B0604020202020204" pitchFamily="34" charset="0"/>
                <a:cs typeface="Arial" panose="020B0604020202020204" pitchFamily="34" charset="0"/>
              </a:rPr>
              <a:t>Terminates when no more frequent sequences are found</a:t>
            </a:r>
          </a:p>
        </p:txBody>
      </p:sp>
    </p:spTree>
    <p:extLst>
      <p:ext uri="{BB962C8B-B14F-4D97-AF65-F5344CB8AC3E}">
        <p14:creationId xmlns:p14="http://schemas.microsoft.com/office/powerpoint/2010/main" val="1947631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GSP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4447F0A-6066-CDD9-E6F3-59852C59B9EA}"/>
              </a:ext>
            </a:extLst>
          </p:cNvPr>
          <p:cNvSpPr txBox="1"/>
          <p:nvPr/>
        </p:nvSpPr>
        <p:spPr>
          <a:xfrm>
            <a:off x="728663" y="1117021"/>
            <a:ext cx="8058150" cy="4185761"/>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Candidate Generation</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200" b="1" dirty="0">
                <a:latin typeface="Arial" panose="020B0604020202020204" pitchFamily="34" charset="0"/>
                <a:cs typeface="Arial" panose="020B0604020202020204" pitchFamily="34" charset="0"/>
              </a:rPr>
              <a:t>Joining L</a:t>
            </a:r>
            <a:r>
              <a:rPr lang="en-US" sz="2200" b="1" baseline="-25000" dirty="0">
                <a:latin typeface="Arial" panose="020B0604020202020204" pitchFamily="34" charset="0"/>
                <a:cs typeface="Arial" panose="020B0604020202020204" pitchFamily="34" charset="0"/>
              </a:rPr>
              <a:t>k-1</a:t>
            </a:r>
            <a:r>
              <a:rPr lang="en-US" sz="2200" b="1" dirty="0">
                <a:latin typeface="Arial" panose="020B0604020202020204" pitchFamily="34" charset="0"/>
                <a:cs typeface="Arial" panose="020B0604020202020204" pitchFamily="34" charset="0"/>
              </a:rPr>
              <a:t> with L</a:t>
            </a:r>
            <a:r>
              <a:rPr lang="en-US" sz="2200" b="1" baseline="-25000" dirty="0">
                <a:latin typeface="Arial" panose="020B0604020202020204" pitchFamily="34" charset="0"/>
                <a:cs typeface="Arial" panose="020B0604020202020204" pitchFamily="34" charset="0"/>
              </a:rPr>
              <a:t>k-1</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a sequence s</a:t>
            </a:r>
            <a:r>
              <a:rPr lang="en-US" sz="2200" baseline="-25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joins with s</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if dropping the first item from s</a:t>
            </a:r>
            <a:r>
              <a:rPr lang="en-US" sz="2200" baseline="-25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and dropping the last item from s</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makes the same sequence.</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The added item becomes a separate event if it was a separate event in s</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and part of the last event in s</a:t>
            </a:r>
            <a:r>
              <a:rPr lang="en-US" sz="2200" baseline="-25000" dirty="0">
                <a:latin typeface="Arial" panose="020B0604020202020204" pitchFamily="34" charset="0"/>
                <a:cs typeface="Arial" panose="020B0604020202020204" pitchFamily="34" charset="0"/>
              </a:rPr>
              <a:t>1 </a:t>
            </a:r>
            <a:r>
              <a:rPr lang="en-US" sz="2200" dirty="0">
                <a:latin typeface="Arial" panose="020B0604020202020204" pitchFamily="34" charset="0"/>
                <a:cs typeface="Arial" panose="020B0604020202020204" pitchFamily="34" charset="0"/>
              </a:rPr>
              <a:t>otherwise.</a:t>
            </a:r>
          </a:p>
          <a:p>
            <a:pPr marL="342900" indent="-342900">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When joining L</a:t>
            </a:r>
            <a:r>
              <a:rPr lang="en-US" sz="2200" baseline="-25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with L</a:t>
            </a:r>
            <a:r>
              <a:rPr lang="en-US" sz="2200" baseline="-25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we need to add both ways ((a) and (b) =&gt; (a)(b))</a:t>
            </a:r>
          </a:p>
        </p:txBody>
      </p:sp>
      <p:pic>
        <p:nvPicPr>
          <p:cNvPr id="5" name="Picture 4">
            <a:extLst>
              <a:ext uri="{FF2B5EF4-FFF2-40B4-BE49-F238E27FC236}">
                <a16:creationId xmlns:a16="http://schemas.microsoft.com/office/drawing/2014/main" id="{B0075CF5-9B6A-BFA7-8DE7-5B0D82160DB1}"/>
              </a:ext>
            </a:extLst>
          </p:cNvPr>
          <p:cNvPicPr>
            <a:picLocks noChangeAspect="1"/>
          </p:cNvPicPr>
          <p:nvPr/>
        </p:nvPicPr>
        <p:blipFill>
          <a:blip r:embed="rId3"/>
          <a:stretch>
            <a:fillRect/>
          </a:stretch>
        </p:blipFill>
        <p:spPr>
          <a:xfrm>
            <a:off x="4314892" y="5003514"/>
            <a:ext cx="4482195" cy="1751744"/>
          </a:xfrm>
          <a:prstGeom prst="rect">
            <a:avLst/>
          </a:prstGeom>
        </p:spPr>
      </p:pic>
    </p:spTree>
    <p:extLst>
      <p:ext uri="{BB962C8B-B14F-4D97-AF65-F5344CB8AC3E}">
        <p14:creationId xmlns:p14="http://schemas.microsoft.com/office/powerpoint/2010/main" val="25086551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GSP Algorithm</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E3EC075-1DF5-FAE6-9624-8545A613B27A}"/>
              </a:ext>
            </a:extLst>
          </p:cNvPr>
          <p:cNvPicPr>
            <a:picLocks noChangeAspect="1"/>
          </p:cNvPicPr>
          <p:nvPr/>
        </p:nvPicPr>
        <p:blipFill>
          <a:blip r:embed="rId3"/>
          <a:stretch>
            <a:fillRect/>
          </a:stretch>
        </p:blipFill>
        <p:spPr>
          <a:xfrm>
            <a:off x="1089061" y="1181527"/>
            <a:ext cx="7294652" cy="5470989"/>
          </a:xfrm>
          <a:prstGeom prst="rect">
            <a:avLst/>
          </a:prstGeom>
        </p:spPr>
      </p:pic>
    </p:spTree>
    <p:extLst>
      <p:ext uri="{BB962C8B-B14F-4D97-AF65-F5344CB8AC3E}">
        <p14:creationId xmlns:p14="http://schemas.microsoft.com/office/powerpoint/2010/main" val="20862069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GSP Algorithm</a:t>
            </a:r>
            <a:endParaRPr lang="en-US" dirty="0">
              <a:latin typeface="Arial" panose="020B0604020202020204" pitchFamily="34" charset="0"/>
              <a:cs typeface="Arial" panose="020B0604020202020204" pitchFamily="34" charset="0"/>
            </a:endParaRPr>
          </a:p>
        </p:txBody>
      </p:sp>
      <p:graphicFrame>
        <p:nvGraphicFramePr>
          <p:cNvPr id="2" name="Table 3">
            <a:extLst>
              <a:ext uri="{FF2B5EF4-FFF2-40B4-BE49-F238E27FC236}">
                <a16:creationId xmlns:a16="http://schemas.microsoft.com/office/drawing/2014/main" id="{D02064F9-7A9C-28B0-3FED-F932A245C658}"/>
              </a:ext>
            </a:extLst>
          </p:cNvPr>
          <p:cNvGraphicFramePr>
            <a:graphicFrameLocks noGrp="1"/>
          </p:cNvGraphicFramePr>
          <p:nvPr>
            <p:extLst>
              <p:ext uri="{D42A27DB-BD31-4B8C-83A1-F6EECF244321}">
                <p14:modId xmlns:p14="http://schemas.microsoft.com/office/powerpoint/2010/main" val="1682306470"/>
              </p:ext>
            </p:extLst>
          </p:nvPr>
        </p:nvGraphicFramePr>
        <p:xfrm>
          <a:off x="1524000" y="1212068"/>
          <a:ext cx="6095999" cy="2595880"/>
        </p:xfrm>
        <a:graphic>
          <a:graphicData uri="http://schemas.openxmlformats.org/drawingml/2006/table">
            <a:tbl>
              <a:tblPr firstRow="1" bandRow="1">
                <a:tableStyleId>{5C22544A-7EE6-4342-B048-85BDC9FD1C3A}</a:tableStyleId>
              </a:tblPr>
              <a:tblGrid>
                <a:gridCol w="870857">
                  <a:extLst>
                    <a:ext uri="{9D8B030D-6E8A-4147-A177-3AD203B41FA5}">
                      <a16:colId xmlns:a16="http://schemas.microsoft.com/office/drawing/2014/main" val="1810519278"/>
                    </a:ext>
                  </a:extLst>
                </a:gridCol>
                <a:gridCol w="870857">
                  <a:extLst>
                    <a:ext uri="{9D8B030D-6E8A-4147-A177-3AD203B41FA5}">
                      <a16:colId xmlns:a16="http://schemas.microsoft.com/office/drawing/2014/main" val="1267283716"/>
                    </a:ext>
                  </a:extLst>
                </a:gridCol>
                <a:gridCol w="870857">
                  <a:extLst>
                    <a:ext uri="{9D8B030D-6E8A-4147-A177-3AD203B41FA5}">
                      <a16:colId xmlns:a16="http://schemas.microsoft.com/office/drawing/2014/main" val="3907868995"/>
                    </a:ext>
                  </a:extLst>
                </a:gridCol>
                <a:gridCol w="870857">
                  <a:extLst>
                    <a:ext uri="{9D8B030D-6E8A-4147-A177-3AD203B41FA5}">
                      <a16:colId xmlns:a16="http://schemas.microsoft.com/office/drawing/2014/main" val="410976357"/>
                    </a:ext>
                  </a:extLst>
                </a:gridCol>
                <a:gridCol w="870857">
                  <a:extLst>
                    <a:ext uri="{9D8B030D-6E8A-4147-A177-3AD203B41FA5}">
                      <a16:colId xmlns:a16="http://schemas.microsoft.com/office/drawing/2014/main" val="1907422123"/>
                    </a:ext>
                  </a:extLst>
                </a:gridCol>
                <a:gridCol w="870857">
                  <a:extLst>
                    <a:ext uri="{9D8B030D-6E8A-4147-A177-3AD203B41FA5}">
                      <a16:colId xmlns:a16="http://schemas.microsoft.com/office/drawing/2014/main" val="250951719"/>
                    </a:ext>
                  </a:extLst>
                </a:gridCol>
                <a:gridCol w="870857">
                  <a:extLst>
                    <a:ext uri="{9D8B030D-6E8A-4147-A177-3AD203B41FA5}">
                      <a16:colId xmlns:a16="http://schemas.microsoft.com/office/drawing/2014/main" val="1557189199"/>
                    </a:ext>
                  </a:extLst>
                </a:gridCol>
              </a:tblGrid>
              <a:tr h="370840">
                <a:tc>
                  <a:txBody>
                    <a:bodyPr/>
                    <a:lstStyle/>
                    <a:p>
                      <a:endParaRPr lang="en-US"/>
                    </a:p>
                  </a:txBody>
                  <a:tcPr/>
                </a:tc>
                <a:tc>
                  <a:txBody>
                    <a:bodyPr/>
                    <a:lstStyle/>
                    <a:p>
                      <a:r>
                        <a:rPr lang="en-US" dirty="0"/>
                        <a:t>&lt;a&gt;</a:t>
                      </a:r>
                    </a:p>
                  </a:txBody>
                  <a:tcPr/>
                </a:tc>
                <a:tc>
                  <a:txBody>
                    <a:bodyPr/>
                    <a:lstStyle/>
                    <a:p>
                      <a:r>
                        <a:rPr lang="en-US" dirty="0"/>
                        <a:t>&lt;b&gt;</a:t>
                      </a:r>
                    </a:p>
                  </a:txBody>
                  <a:tcPr/>
                </a:tc>
                <a:tc>
                  <a:txBody>
                    <a:bodyPr/>
                    <a:lstStyle/>
                    <a:p>
                      <a:r>
                        <a:rPr lang="en-US" dirty="0"/>
                        <a:t>&lt;c&gt;</a:t>
                      </a:r>
                    </a:p>
                  </a:txBody>
                  <a:tcPr/>
                </a:tc>
                <a:tc>
                  <a:txBody>
                    <a:bodyPr/>
                    <a:lstStyle/>
                    <a:p>
                      <a:r>
                        <a:rPr lang="en-US" dirty="0"/>
                        <a:t>&lt;d&gt;</a:t>
                      </a:r>
                    </a:p>
                  </a:txBody>
                  <a:tcPr/>
                </a:tc>
                <a:tc>
                  <a:txBody>
                    <a:bodyPr/>
                    <a:lstStyle/>
                    <a:p>
                      <a:r>
                        <a:rPr lang="en-US" dirty="0"/>
                        <a:t>&lt;e&gt;</a:t>
                      </a:r>
                    </a:p>
                  </a:txBody>
                  <a:tcPr/>
                </a:tc>
                <a:tc>
                  <a:txBody>
                    <a:bodyPr/>
                    <a:lstStyle/>
                    <a:p>
                      <a:r>
                        <a:rPr lang="en-US" dirty="0"/>
                        <a:t>&lt;f&gt;</a:t>
                      </a:r>
                    </a:p>
                  </a:txBody>
                  <a:tcPr/>
                </a:tc>
                <a:extLst>
                  <a:ext uri="{0D108BD9-81ED-4DB2-BD59-A6C34878D82A}">
                    <a16:rowId xmlns:a16="http://schemas.microsoft.com/office/drawing/2014/main" val="3010258441"/>
                  </a:ext>
                </a:extLst>
              </a:tr>
              <a:tr h="370840">
                <a:tc>
                  <a:txBody>
                    <a:bodyPr/>
                    <a:lstStyle/>
                    <a:p>
                      <a:r>
                        <a:rPr lang="en-US" dirty="0"/>
                        <a:t>&lt;a&gt;</a:t>
                      </a:r>
                    </a:p>
                  </a:txBody>
                  <a:tcPr/>
                </a:tc>
                <a:tc>
                  <a:txBody>
                    <a:bodyPr/>
                    <a:lstStyle/>
                    <a:p>
                      <a:r>
                        <a:rPr lang="en-US" dirty="0"/>
                        <a:t>&lt;aa&gt;</a:t>
                      </a:r>
                    </a:p>
                  </a:txBody>
                  <a:tcPr/>
                </a:tc>
                <a:tc>
                  <a:txBody>
                    <a:bodyPr/>
                    <a:lstStyle/>
                    <a:p>
                      <a:r>
                        <a:rPr lang="en-US" dirty="0"/>
                        <a:t>&lt;ab&gt;</a:t>
                      </a:r>
                    </a:p>
                  </a:txBody>
                  <a:tcPr/>
                </a:tc>
                <a:tc>
                  <a:txBody>
                    <a:bodyPr/>
                    <a:lstStyle/>
                    <a:p>
                      <a:r>
                        <a:rPr lang="en-US" dirty="0"/>
                        <a:t>&lt;ac&gt;</a:t>
                      </a:r>
                    </a:p>
                  </a:txBody>
                  <a:tcPr/>
                </a:tc>
                <a:tc>
                  <a:txBody>
                    <a:bodyPr/>
                    <a:lstStyle/>
                    <a:p>
                      <a:r>
                        <a:rPr lang="en-US" dirty="0"/>
                        <a:t>&lt;ad&gt;</a:t>
                      </a:r>
                    </a:p>
                  </a:txBody>
                  <a:tcPr/>
                </a:tc>
                <a:tc>
                  <a:txBody>
                    <a:bodyPr/>
                    <a:lstStyle/>
                    <a:p>
                      <a:r>
                        <a:rPr lang="en-US" dirty="0"/>
                        <a:t>&lt;ae&gt;</a:t>
                      </a:r>
                    </a:p>
                  </a:txBody>
                  <a:tcPr/>
                </a:tc>
                <a:tc>
                  <a:txBody>
                    <a:bodyPr/>
                    <a:lstStyle/>
                    <a:p>
                      <a:r>
                        <a:rPr lang="en-US" dirty="0"/>
                        <a:t>&lt;</a:t>
                      </a:r>
                      <a:r>
                        <a:rPr lang="en-US" dirty="0" err="1"/>
                        <a:t>af</a:t>
                      </a:r>
                      <a:r>
                        <a:rPr lang="en-US" dirty="0"/>
                        <a:t>&gt;</a:t>
                      </a:r>
                    </a:p>
                  </a:txBody>
                  <a:tcPr/>
                </a:tc>
                <a:extLst>
                  <a:ext uri="{0D108BD9-81ED-4DB2-BD59-A6C34878D82A}">
                    <a16:rowId xmlns:a16="http://schemas.microsoft.com/office/drawing/2014/main" val="3151741889"/>
                  </a:ext>
                </a:extLst>
              </a:tr>
              <a:tr h="370840">
                <a:tc>
                  <a:txBody>
                    <a:bodyPr/>
                    <a:lstStyle/>
                    <a:p>
                      <a:r>
                        <a:rPr lang="en-US" dirty="0"/>
                        <a:t>&lt;b&gt;</a:t>
                      </a:r>
                    </a:p>
                  </a:txBody>
                  <a:tcPr/>
                </a:tc>
                <a:tc>
                  <a:txBody>
                    <a:bodyPr/>
                    <a:lstStyle/>
                    <a:p>
                      <a:r>
                        <a:rPr lang="en-US" dirty="0"/>
                        <a:t>&lt;</a:t>
                      </a:r>
                      <a:r>
                        <a:rPr lang="en-US" dirty="0" err="1"/>
                        <a:t>ba</a:t>
                      </a:r>
                      <a:r>
                        <a:rPr lang="en-US" dirty="0"/>
                        <a:t>&gt;</a:t>
                      </a:r>
                    </a:p>
                  </a:txBody>
                  <a:tcPr/>
                </a:tc>
                <a:tc>
                  <a:txBody>
                    <a:bodyPr/>
                    <a:lstStyle/>
                    <a:p>
                      <a:r>
                        <a:rPr lang="en-US" dirty="0"/>
                        <a:t>&lt;bb&gt;</a:t>
                      </a:r>
                    </a:p>
                  </a:txBody>
                  <a:tcPr/>
                </a:tc>
                <a:tc>
                  <a:txBody>
                    <a:bodyPr/>
                    <a:lstStyle/>
                    <a:p>
                      <a:r>
                        <a:rPr lang="en-US" dirty="0"/>
                        <a:t>&lt;</a:t>
                      </a:r>
                      <a:r>
                        <a:rPr lang="en-US" dirty="0" err="1"/>
                        <a:t>bc</a:t>
                      </a:r>
                      <a:r>
                        <a:rPr lang="en-US" dirty="0"/>
                        <a:t>&gt;</a:t>
                      </a:r>
                    </a:p>
                  </a:txBody>
                  <a:tcPr/>
                </a:tc>
                <a:tc>
                  <a:txBody>
                    <a:bodyPr/>
                    <a:lstStyle/>
                    <a:p>
                      <a:r>
                        <a:rPr lang="en-US" dirty="0"/>
                        <a:t>&lt;bd&gt;</a:t>
                      </a:r>
                    </a:p>
                  </a:txBody>
                  <a:tcPr/>
                </a:tc>
                <a:tc>
                  <a:txBody>
                    <a:bodyPr/>
                    <a:lstStyle/>
                    <a:p>
                      <a:r>
                        <a:rPr lang="en-US" dirty="0"/>
                        <a:t>&lt;be&gt;</a:t>
                      </a:r>
                    </a:p>
                  </a:txBody>
                  <a:tcPr/>
                </a:tc>
                <a:tc>
                  <a:txBody>
                    <a:bodyPr/>
                    <a:lstStyle/>
                    <a:p>
                      <a:r>
                        <a:rPr lang="en-US" dirty="0"/>
                        <a:t>&lt;bf&gt;</a:t>
                      </a:r>
                    </a:p>
                  </a:txBody>
                  <a:tcPr/>
                </a:tc>
                <a:extLst>
                  <a:ext uri="{0D108BD9-81ED-4DB2-BD59-A6C34878D82A}">
                    <a16:rowId xmlns:a16="http://schemas.microsoft.com/office/drawing/2014/main" val="3757429380"/>
                  </a:ext>
                </a:extLst>
              </a:tr>
              <a:tr h="370840">
                <a:tc>
                  <a:txBody>
                    <a:bodyPr/>
                    <a:lstStyle/>
                    <a:p>
                      <a:r>
                        <a:rPr lang="en-US" dirty="0"/>
                        <a:t>&lt;c&gt;</a:t>
                      </a:r>
                    </a:p>
                  </a:txBody>
                  <a:tcPr/>
                </a:tc>
                <a:tc>
                  <a:txBody>
                    <a:bodyPr/>
                    <a:lstStyle/>
                    <a:p>
                      <a:r>
                        <a:rPr lang="en-US" dirty="0"/>
                        <a:t>&lt;ca&gt;</a:t>
                      </a:r>
                    </a:p>
                  </a:txBody>
                  <a:tcPr/>
                </a:tc>
                <a:tc>
                  <a:txBody>
                    <a:bodyPr/>
                    <a:lstStyle/>
                    <a:p>
                      <a:r>
                        <a:rPr lang="en-US" dirty="0"/>
                        <a:t>&lt;</a:t>
                      </a:r>
                      <a:r>
                        <a:rPr lang="en-US" dirty="0" err="1"/>
                        <a:t>cb</a:t>
                      </a:r>
                      <a:r>
                        <a:rPr lang="en-US" dirty="0"/>
                        <a:t>&gt;</a:t>
                      </a:r>
                    </a:p>
                  </a:txBody>
                  <a:tcPr/>
                </a:tc>
                <a:tc>
                  <a:txBody>
                    <a:bodyPr/>
                    <a:lstStyle/>
                    <a:p>
                      <a:r>
                        <a:rPr lang="en-US" dirty="0"/>
                        <a:t>&lt;cc&gt;</a:t>
                      </a:r>
                    </a:p>
                  </a:txBody>
                  <a:tcPr/>
                </a:tc>
                <a:tc>
                  <a:txBody>
                    <a:bodyPr/>
                    <a:lstStyle/>
                    <a:p>
                      <a:r>
                        <a:rPr lang="en-US" dirty="0"/>
                        <a:t>&lt;cd&gt;</a:t>
                      </a:r>
                    </a:p>
                  </a:txBody>
                  <a:tcPr/>
                </a:tc>
                <a:tc>
                  <a:txBody>
                    <a:bodyPr/>
                    <a:lstStyle/>
                    <a:p>
                      <a:r>
                        <a:rPr lang="en-US" dirty="0"/>
                        <a:t>&lt;</a:t>
                      </a:r>
                      <a:r>
                        <a:rPr lang="en-US" dirty="0" err="1"/>
                        <a:t>ce</a:t>
                      </a:r>
                      <a:r>
                        <a:rPr lang="en-US" dirty="0"/>
                        <a:t>&gt;</a:t>
                      </a:r>
                    </a:p>
                  </a:txBody>
                  <a:tcPr/>
                </a:tc>
                <a:tc>
                  <a:txBody>
                    <a:bodyPr/>
                    <a:lstStyle/>
                    <a:p>
                      <a:r>
                        <a:rPr lang="en-US" dirty="0"/>
                        <a:t>&lt;</a:t>
                      </a:r>
                      <a:r>
                        <a:rPr lang="en-US" dirty="0" err="1"/>
                        <a:t>cf</a:t>
                      </a:r>
                      <a:r>
                        <a:rPr lang="en-US" dirty="0"/>
                        <a:t>&gt;</a:t>
                      </a:r>
                    </a:p>
                  </a:txBody>
                  <a:tcPr/>
                </a:tc>
                <a:extLst>
                  <a:ext uri="{0D108BD9-81ED-4DB2-BD59-A6C34878D82A}">
                    <a16:rowId xmlns:a16="http://schemas.microsoft.com/office/drawing/2014/main" val="325586223"/>
                  </a:ext>
                </a:extLst>
              </a:tr>
              <a:tr h="370840">
                <a:tc>
                  <a:txBody>
                    <a:bodyPr/>
                    <a:lstStyle/>
                    <a:p>
                      <a:r>
                        <a:rPr lang="en-US" dirty="0"/>
                        <a:t>&lt;d&gt;</a:t>
                      </a:r>
                    </a:p>
                  </a:txBody>
                  <a:tcPr/>
                </a:tc>
                <a:tc>
                  <a:txBody>
                    <a:bodyPr/>
                    <a:lstStyle/>
                    <a:p>
                      <a:r>
                        <a:rPr lang="en-US" dirty="0"/>
                        <a:t>&lt;da&gt;</a:t>
                      </a:r>
                    </a:p>
                  </a:txBody>
                  <a:tcPr/>
                </a:tc>
                <a:tc>
                  <a:txBody>
                    <a:bodyPr/>
                    <a:lstStyle/>
                    <a:p>
                      <a:r>
                        <a:rPr lang="en-US" dirty="0"/>
                        <a:t>&lt;</a:t>
                      </a:r>
                      <a:r>
                        <a:rPr lang="en-US" dirty="0" err="1"/>
                        <a:t>db</a:t>
                      </a:r>
                      <a:r>
                        <a:rPr lang="en-US" dirty="0"/>
                        <a:t>&gt;</a:t>
                      </a:r>
                    </a:p>
                  </a:txBody>
                  <a:tcPr/>
                </a:tc>
                <a:tc>
                  <a:txBody>
                    <a:bodyPr/>
                    <a:lstStyle/>
                    <a:p>
                      <a:r>
                        <a:rPr lang="en-US" dirty="0"/>
                        <a:t>&lt;dc&gt;</a:t>
                      </a:r>
                    </a:p>
                  </a:txBody>
                  <a:tcPr/>
                </a:tc>
                <a:tc>
                  <a:txBody>
                    <a:bodyPr/>
                    <a:lstStyle/>
                    <a:p>
                      <a:r>
                        <a:rPr lang="en-US" dirty="0"/>
                        <a:t>&lt;dd&gt;</a:t>
                      </a:r>
                    </a:p>
                  </a:txBody>
                  <a:tcPr/>
                </a:tc>
                <a:tc>
                  <a:txBody>
                    <a:bodyPr/>
                    <a:lstStyle/>
                    <a:p>
                      <a:r>
                        <a:rPr lang="en-US" dirty="0"/>
                        <a:t>&lt;de&gt;</a:t>
                      </a:r>
                    </a:p>
                  </a:txBody>
                  <a:tcPr/>
                </a:tc>
                <a:tc>
                  <a:txBody>
                    <a:bodyPr/>
                    <a:lstStyle/>
                    <a:p>
                      <a:r>
                        <a:rPr lang="en-US" dirty="0"/>
                        <a:t>&lt;</a:t>
                      </a:r>
                      <a:r>
                        <a:rPr lang="en-US" dirty="0" err="1"/>
                        <a:t>df</a:t>
                      </a:r>
                      <a:r>
                        <a:rPr lang="en-US" dirty="0"/>
                        <a:t>&gt;</a:t>
                      </a:r>
                    </a:p>
                  </a:txBody>
                  <a:tcPr/>
                </a:tc>
                <a:extLst>
                  <a:ext uri="{0D108BD9-81ED-4DB2-BD59-A6C34878D82A}">
                    <a16:rowId xmlns:a16="http://schemas.microsoft.com/office/drawing/2014/main" val="3627245909"/>
                  </a:ext>
                </a:extLst>
              </a:tr>
              <a:tr h="370840">
                <a:tc>
                  <a:txBody>
                    <a:bodyPr/>
                    <a:lstStyle/>
                    <a:p>
                      <a:r>
                        <a:rPr lang="en-US" dirty="0"/>
                        <a:t>&lt;e&gt;</a:t>
                      </a:r>
                    </a:p>
                  </a:txBody>
                  <a:tcPr/>
                </a:tc>
                <a:tc>
                  <a:txBody>
                    <a:bodyPr/>
                    <a:lstStyle/>
                    <a:p>
                      <a:r>
                        <a:rPr lang="en-US" dirty="0"/>
                        <a:t>&lt;</a:t>
                      </a:r>
                      <a:r>
                        <a:rPr lang="en-US" dirty="0" err="1"/>
                        <a:t>ea</a:t>
                      </a:r>
                      <a:r>
                        <a:rPr lang="en-US" dirty="0"/>
                        <a:t>&gt;</a:t>
                      </a:r>
                    </a:p>
                  </a:txBody>
                  <a:tcPr/>
                </a:tc>
                <a:tc>
                  <a:txBody>
                    <a:bodyPr/>
                    <a:lstStyle/>
                    <a:p>
                      <a:r>
                        <a:rPr lang="en-US" dirty="0"/>
                        <a:t>&lt;eb&gt;</a:t>
                      </a:r>
                    </a:p>
                  </a:txBody>
                  <a:tcPr/>
                </a:tc>
                <a:tc>
                  <a:txBody>
                    <a:bodyPr/>
                    <a:lstStyle/>
                    <a:p>
                      <a:r>
                        <a:rPr lang="en-US" dirty="0"/>
                        <a:t>&lt;</a:t>
                      </a:r>
                      <a:r>
                        <a:rPr lang="en-US" dirty="0" err="1"/>
                        <a:t>ec</a:t>
                      </a:r>
                      <a:r>
                        <a:rPr lang="en-US" dirty="0"/>
                        <a:t>&gt;</a:t>
                      </a:r>
                    </a:p>
                  </a:txBody>
                  <a:tcPr/>
                </a:tc>
                <a:tc>
                  <a:txBody>
                    <a:bodyPr/>
                    <a:lstStyle/>
                    <a:p>
                      <a:r>
                        <a:rPr lang="en-US" dirty="0"/>
                        <a:t>&lt;ed&gt;</a:t>
                      </a:r>
                    </a:p>
                  </a:txBody>
                  <a:tcPr/>
                </a:tc>
                <a:tc>
                  <a:txBody>
                    <a:bodyPr/>
                    <a:lstStyle/>
                    <a:p>
                      <a:r>
                        <a:rPr lang="en-US" dirty="0"/>
                        <a:t>&lt;</a:t>
                      </a:r>
                      <a:r>
                        <a:rPr lang="en-US" dirty="0" err="1"/>
                        <a:t>ee</a:t>
                      </a:r>
                      <a:r>
                        <a:rPr lang="en-US" dirty="0"/>
                        <a:t>&gt;</a:t>
                      </a:r>
                    </a:p>
                  </a:txBody>
                  <a:tcPr/>
                </a:tc>
                <a:tc>
                  <a:txBody>
                    <a:bodyPr/>
                    <a:lstStyle/>
                    <a:p>
                      <a:r>
                        <a:rPr lang="en-US" dirty="0"/>
                        <a:t>&lt;</a:t>
                      </a:r>
                      <a:r>
                        <a:rPr lang="en-US" dirty="0" err="1"/>
                        <a:t>ef</a:t>
                      </a:r>
                      <a:r>
                        <a:rPr lang="en-US" dirty="0"/>
                        <a:t>&gt;</a:t>
                      </a:r>
                    </a:p>
                  </a:txBody>
                  <a:tcPr/>
                </a:tc>
                <a:extLst>
                  <a:ext uri="{0D108BD9-81ED-4DB2-BD59-A6C34878D82A}">
                    <a16:rowId xmlns:a16="http://schemas.microsoft.com/office/drawing/2014/main" val="1039682572"/>
                  </a:ext>
                </a:extLst>
              </a:tr>
              <a:tr h="370840">
                <a:tc>
                  <a:txBody>
                    <a:bodyPr/>
                    <a:lstStyle/>
                    <a:p>
                      <a:r>
                        <a:rPr lang="en-US" dirty="0"/>
                        <a:t>&lt;f&gt;</a:t>
                      </a:r>
                    </a:p>
                  </a:txBody>
                  <a:tcPr/>
                </a:tc>
                <a:tc>
                  <a:txBody>
                    <a:bodyPr/>
                    <a:lstStyle/>
                    <a:p>
                      <a:r>
                        <a:rPr lang="en-US" dirty="0"/>
                        <a:t>&lt;fa&gt;</a:t>
                      </a:r>
                    </a:p>
                  </a:txBody>
                  <a:tcPr/>
                </a:tc>
                <a:tc>
                  <a:txBody>
                    <a:bodyPr/>
                    <a:lstStyle/>
                    <a:p>
                      <a:r>
                        <a:rPr lang="en-US" dirty="0"/>
                        <a:t>&lt;fb&gt;</a:t>
                      </a:r>
                    </a:p>
                  </a:txBody>
                  <a:tcPr/>
                </a:tc>
                <a:tc>
                  <a:txBody>
                    <a:bodyPr/>
                    <a:lstStyle/>
                    <a:p>
                      <a:r>
                        <a:rPr lang="en-US" dirty="0"/>
                        <a:t>&lt;fc&gt;</a:t>
                      </a:r>
                    </a:p>
                  </a:txBody>
                  <a:tcPr/>
                </a:tc>
                <a:tc>
                  <a:txBody>
                    <a:bodyPr/>
                    <a:lstStyle/>
                    <a:p>
                      <a:r>
                        <a:rPr lang="en-US" dirty="0"/>
                        <a:t>&lt;</a:t>
                      </a:r>
                      <a:r>
                        <a:rPr lang="en-US" dirty="0" err="1"/>
                        <a:t>fd</a:t>
                      </a:r>
                      <a:r>
                        <a:rPr lang="en-US" dirty="0"/>
                        <a:t>&gt;</a:t>
                      </a:r>
                    </a:p>
                  </a:txBody>
                  <a:tcPr/>
                </a:tc>
                <a:tc>
                  <a:txBody>
                    <a:bodyPr/>
                    <a:lstStyle/>
                    <a:p>
                      <a:r>
                        <a:rPr lang="en-US" dirty="0"/>
                        <a:t>&lt;</a:t>
                      </a:r>
                      <a:r>
                        <a:rPr lang="en-US" dirty="0" err="1"/>
                        <a:t>fe</a:t>
                      </a:r>
                      <a:r>
                        <a:rPr lang="en-US" dirty="0"/>
                        <a:t>&gt;</a:t>
                      </a:r>
                    </a:p>
                  </a:txBody>
                  <a:tcPr/>
                </a:tc>
                <a:tc>
                  <a:txBody>
                    <a:bodyPr/>
                    <a:lstStyle/>
                    <a:p>
                      <a:r>
                        <a:rPr lang="en-US" dirty="0"/>
                        <a:t>&lt;ff&gt;</a:t>
                      </a:r>
                    </a:p>
                  </a:txBody>
                  <a:tcPr/>
                </a:tc>
                <a:extLst>
                  <a:ext uri="{0D108BD9-81ED-4DB2-BD59-A6C34878D82A}">
                    <a16:rowId xmlns:a16="http://schemas.microsoft.com/office/drawing/2014/main" val="3104602470"/>
                  </a:ext>
                </a:extLst>
              </a:tr>
            </a:tbl>
          </a:graphicData>
        </a:graphic>
      </p:graphicFrame>
      <p:graphicFrame>
        <p:nvGraphicFramePr>
          <p:cNvPr id="4" name="Table 3">
            <a:extLst>
              <a:ext uri="{FF2B5EF4-FFF2-40B4-BE49-F238E27FC236}">
                <a16:creationId xmlns:a16="http://schemas.microsoft.com/office/drawing/2014/main" id="{3025EDF4-AB8E-CC88-6431-42F5CEF1507C}"/>
              </a:ext>
            </a:extLst>
          </p:cNvPr>
          <p:cNvGraphicFramePr>
            <a:graphicFrameLocks noGrp="1"/>
          </p:cNvGraphicFramePr>
          <p:nvPr>
            <p:extLst>
              <p:ext uri="{D42A27DB-BD31-4B8C-83A1-F6EECF244321}">
                <p14:modId xmlns:p14="http://schemas.microsoft.com/office/powerpoint/2010/main" val="1576836560"/>
              </p:ext>
            </p:extLst>
          </p:nvPr>
        </p:nvGraphicFramePr>
        <p:xfrm>
          <a:off x="1524000" y="4163060"/>
          <a:ext cx="6095999" cy="2595880"/>
        </p:xfrm>
        <a:graphic>
          <a:graphicData uri="http://schemas.openxmlformats.org/drawingml/2006/table">
            <a:tbl>
              <a:tblPr firstRow="1" bandRow="1">
                <a:tableStyleId>{5C22544A-7EE6-4342-B048-85BDC9FD1C3A}</a:tableStyleId>
              </a:tblPr>
              <a:tblGrid>
                <a:gridCol w="870857">
                  <a:extLst>
                    <a:ext uri="{9D8B030D-6E8A-4147-A177-3AD203B41FA5}">
                      <a16:colId xmlns:a16="http://schemas.microsoft.com/office/drawing/2014/main" val="1810519278"/>
                    </a:ext>
                  </a:extLst>
                </a:gridCol>
                <a:gridCol w="870857">
                  <a:extLst>
                    <a:ext uri="{9D8B030D-6E8A-4147-A177-3AD203B41FA5}">
                      <a16:colId xmlns:a16="http://schemas.microsoft.com/office/drawing/2014/main" val="1267283716"/>
                    </a:ext>
                  </a:extLst>
                </a:gridCol>
                <a:gridCol w="870857">
                  <a:extLst>
                    <a:ext uri="{9D8B030D-6E8A-4147-A177-3AD203B41FA5}">
                      <a16:colId xmlns:a16="http://schemas.microsoft.com/office/drawing/2014/main" val="3907868995"/>
                    </a:ext>
                  </a:extLst>
                </a:gridCol>
                <a:gridCol w="870857">
                  <a:extLst>
                    <a:ext uri="{9D8B030D-6E8A-4147-A177-3AD203B41FA5}">
                      <a16:colId xmlns:a16="http://schemas.microsoft.com/office/drawing/2014/main" val="410976357"/>
                    </a:ext>
                  </a:extLst>
                </a:gridCol>
                <a:gridCol w="870857">
                  <a:extLst>
                    <a:ext uri="{9D8B030D-6E8A-4147-A177-3AD203B41FA5}">
                      <a16:colId xmlns:a16="http://schemas.microsoft.com/office/drawing/2014/main" val="1907422123"/>
                    </a:ext>
                  </a:extLst>
                </a:gridCol>
                <a:gridCol w="870857">
                  <a:extLst>
                    <a:ext uri="{9D8B030D-6E8A-4147-A177-3AD203B41FA5}">
                      <a16:colId xmlns:a16="http://schemas.microsoft.com/office/drawing/2014/main" val="250951719"/>
                    </a:ext>
                  </a:extLst>
                </a:gridCol>
                <a:gridCol w="870857">
                  <a:extLst>
                    <a:ext uri="{9D8B030D-6E8A-4147-A177-3AD203B41FA5}">
                      <a16:colId xmlns:a16="http://schemas.microsoft.com/office/drawing/2014/main" val="1557189199"/>
                    </a:ext>
                  </a:extLst>
                </a:gridCol>
              </a:tblGrid>
              <a:tr h="370840">
                <a:tc>
                  <a:txBody>
                    <a:bodyPr/>
                    <a:lstStyle/>
                    <a:p>
                      <a:endParaRPr lang="en-US"/>
                    </a:p>
                  </a:txBody>
                  <a:tcPr/>
                </a:tc>
                <a:tc>
                  <a:txBody>
                    <a:bodyPr/>
                    <a:lstStyle/>
                    <a:p>
                      <a:r>
                        <a:rPr lang="en-US" dirty="0"/>
                        <a:t>&lt;a&gt;</a:t>
                      </a:r>
                    </a:p>
                  </a:txBody>
                  <a:tcPr/>
                </a:tc>
                <a:tc>
                  <a:txBody>
                    <a:bodyPr/>
                    <a:lstStyle/>
                    <a:p>
                      <a:r>
                        <a:rPr lang="en-US" dirty="0"/>
                        <a:t>&lt;b&gt;</a:t>
                      </a:r>
                    </a:p>
                  </a:txBody>
                  <a:tcPr/>
                </a:tc>
                <a:tc>
                  <a:txBody>
                    <a:bodyPr/>
                    <a:lstStyle/>
                    <a:p>
                      <a:r>
                        <a:rPr lang="en-US" dirty="0"/>
                        <a:t>&lt;c&gt;</a:t>
                      </a:r>
                    </a:p>
                  </a:txBody>
                  <a:tcPr/>
                </a:tc>
                <a:tc>
                  <a:txBody>
                    <a:bodyPr/>
                    <a:lstStyle/>
                    <a:p>
                      <a:r>
                        <a:rPr lang="en-US" dirty="0"/>
                        <a:t>&lt;d&gt;</a:t>
                      </a:r>
                    </a:p>
                  </a:txBody>
                  <a:tcPr/>
                </a:tc>
                <a:tc>
                  <a:txBody>
                    <a:bodyPr/>
                    <a:lstStyle/>
                    <a:p>
                      <a:r>
                        <a:rPr lang="en-US" dirty="0"/>
                        <a:t>&lt;e&gt;</a:t>
                      </a:r>
                    </a:p>
                  </a:txBody>
                  <a:tcPr/>
                </a:tc>
                <a:tc>
                  <a:txBody>
                    <a:bodyPr/>
                    <a:lstStyle/>
                    <a:p>
                      <a:r>
                        <a:rPr lang="en-US" dirty="0"/>
                        <a:t>&lt;f&gt;</a:t>
                      </a:r>
                    </a:p>
                  </a:txBody>
                  <a:tcPr/>
                </a:tc>
                <a:extLst>
                  <a:ext uri="{0D108BD9-81ED-4DB2-BD59-A6C34878D82A}">
                    <a16:rowId xmlns:a16="http://schemas.microsoft.com/office/drawing/2014/main" val="3010258441"/>
                  </a:ext>
                </a:extLst>
              </a:tr>
              <a:tr h="370840">
                <a:tc>
                  <a:txBody>
                    <a:bodyPr/>
                    <a:lstStyle/>
                    <a:p>
                      <a:r>
                        <a:rPr lang="en-US" dirty="0"/>
                        <a:t>&lt;a&gt;</a:t>
                      </a:r>
                    </a:p>
                  </a:txBody>
                  <a:tcPr/>
                </a:tc>
                <a:tc>
                  <a:txBody>
                    <a:bodyPr/>
                    <a:lstStyle/>
                    <a:p>
                      <a:endParaRPr lang="en-US" dirty="0"/>
                    </a:p>
                  </a:txBody>
                  <a:tcPr/>
                </a:tc>
                <a:tc>
                  <a:txBody>
                    <a:bodyPr/>
                    <a:lstStyle/>
                    <a:p>
                      <a:r>
                        <a:rPr lang="en-US" dirty="0"/>
                        <a:t>&lt;(ab)&gt;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&lt;(ac)&gt;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&lt;(ad)&gt;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&lt;(ae)&gt;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dirty="0" err="1"/>
                        <a:t>af</a:t>
                      </a:r>
                      <a:r>
                        <a:rPr lang="en-US" dirty="0"/>
                        <a:t>)&gt;</a:t>
                      </a:r>
                    </a:p>
                  </a:txBody>
                  <a:tcPr/>
                </a:tc>
                <a:extLst>
                  <a:ext uri="{0D108BD9-81ED-4DB2-BD59-A6C34878D82A}">
                    <a16:rowId xmlns:a16="http://schemas.microsoft.com/office/drawing/2014/main" val="3151741889"/>
                  </a:ext>
                </a:extLst>
              </a:tr>
              <a:tr h="370840">
                <a:tc>
                  <a:txBody>
                    <a:bodyPr/>
                    <a:lstStyle/>
                    <a:p>
                      <a:r>
                        <a:rPr lang="en-US" dirty="0"/>
                        <a:t>&lt;b&gt;</a:t>
                      </a:r>
                    </a:p>
                  </a:txBody>
                  <a:tcPr/>
                </a:tc>
                <a:tc>
                  <a:txBody>
                    <a:bodyPr/>
                    <a:lstStyle/>
                    <a:p>
                      <a:endParaRPr lang="en-US"/>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dirty="0" err="1"/>
                        <a:t>bc</a:t>
                      </a:r>
                      <a:r>
                        <a:rPr lang="en-US" dirty="0"/>
                        <a:t>)&gt;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&lt;(bd)&gt;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&lt;(be)&gt;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&lt;(bf)&gt;</a:t>
                      </a:r>
                    </a:p>
                  </a:txBody>
                  <a:tcPr/>
                </a:tc>
                <a:extLst>
                  <a:ext uri="{0D108BD9-81ED-4DB2-BD59-A6C34878D82A}">
                    <a16:rowId xmlns:a16="http://schemas.microsoft.com/office/drawing/2014/main" val="3757429380"/>
                  </a:ext>
                </a:extLst>
              </a:tr>
              <a:tr h="370840">
                <a:tc>
                  <a:txBody>
                    <a:bodyPr/>
                    <a:lstStyle/>
                    <a:p>
                      <a:r>
                        <a:rPr lang="en-US" dirty="0"/>
                        <a:t>&lt;c&gt;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&lt;(cd)&gt;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dirty="0" err="1"/>
                        <a:t>ce</a:t>
                      </a:r>
                      <a:r>
                        <a:rPr lang="en-US" dirty="0"/>
                        <a:t>)&gt;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dirty="0" err="1"/>
                        <a:t>cf</a:t>
                      </a:r>
                      <a:r>
                        <a:rPr lang="en-US" dirty="0"/>
                        <a:t>)&gt;</a:t>
                      </a:r>
                    </a:p>
                  </a:txBody>
                  <a:tcPr/>
                </a:tc>
                <a:extLst>
                  <a:ext uri="{0D108BD9-81ED-4DB2-BD59-A6C34878D82A}">
                    <a16:rowId xmlns:a16="http://schemas.microsoft.com/office/drawing/2014/main" val="325586223"/>
                  </a:ext>
                </a:extLst>
              </a:tr>
              <a:tr h="370840">
                <a:tc>
                  <a:txBody>
                    <a:bodyPr/>
                    <a:lstStyle/>
                    <a:p>
                      <a:r>
                        <a:rPr lang="en-US" dirty="0"/>
                        <a:t>&lt;d&gt;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&lt;(de)&gt;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dirty="0" err="1"/>
                        <a:t>df</a:t>
                      </a:r>
                      <a:r>
                        <a:rPr lang="en-US" dirty="0"/>
                        <a:t>)&gt;</a:t>
                      </a:r>
                    </a:p>
                  </a:txBody>
                  <a:tcPr/>
                </a:tc>
                <a:extLst>
                  <a:ext uri="{0D108BD9-81ED-4DB2-BD59-A6C34878D82A}">
                    <a16:rowId xmlns:a16="http://schemas.microsoft.com/office/drawing/2014/main" val="3627245909"/>
                  </a:ext>
                </a:extLst>
              </a:tr>
              <a:tr h="370840">
                <a:tc>
                  <a:txBody>
                    <a:bodyPr/>
                    <a:lstStyle/>
                    <a:p>
                      <a:r>
                        <a:rPr lang="en-US" dirty="0"/>
                        <a:t>&lt;e&gt;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dirty="0" err="1"/>
                        <a:t>ef</a:t>
                      </a:r>
                      <a:r>
                        <a:rPr lang="en-US" dirty="0"/>
                        <a:t>)&gt;</a:t>
                      </a:r>
                    </a:p>
                  </a:txBody>
                  <a:tcPr/>
                </a:tc>
                <a:extLst>
                  <a:ext uri="{0D108BD9-81ED-4DB2-BD59-A6C34878D82A}">
                    <a16:rowId xmlns:a16="http://schemas.microsoft.com/office/drawing/2014/main" val="1039682572"/>
                  </a:ext>
                </a:extLst>
              </a:tr>
              <a:tr h="370840">
                <a:tc>
                  <a:txBody>
                    <a:bodyPr/>
                    <a:lstStyle/>
                    <a:p>
                      <a:r>
                        <a:rPr lang="en-US" dirty="0"/>
                        <a:t>&lt;f&gt;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04602470"/>
                  </a:ext>
                </a:extLst>
              </a:tr>
            </a:tbl>
          </a:graphicData>
        </a:graphic>
      </p:graphicFrame>
    </p:spTree>
    <p:extLst>
      <p:ext uri="{BB962C8B-B14F-4D97-AF65-F5344CB8AC3E}">
        <p14:creationId xmlns:p14="http://schemas.microsoft.com/office/powerpoint/2010/main" val="19499251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GSP Algorithm</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F84F061-7B65-2AAE-AA1C-5C34113EAAFD}"/>
              </a:ext>
            </a:extLst>
          </p:cNvPr>
          <p:cNvPicPr>
            <a:picLocks noChangeAspect="1"/>
          </p:cNvPicPr>
          <p:nvPr/>
        </p:nvPicPr>
        <p:blipFill>
          <a:blip r:embed="rId3"/>
          <a:stretch>
            <a:fillRect/>
          </a:stretch>
        </p:blipFill>
        <p:spPr>
          <a:xfrm>
            <a:off x="430658" y="1447514"/>
            <a:ext cx="8077200" cy="4826000"/>
          </a:xfrm>
          <a:prstGeom prst="rect">
            <a:avLst/>
          </a:prstGeom>
        </p:spPr>
      </p:pic>
    </p:spTree>
    <p:extLst>
      <p:ext uri="{BB962C8B-B14F-4D97-AF65-F5344CB8AC3E}">
        <p14:creationId xmlns:p14="http://schemas.microsoft.com/office/powerpoint/2010/main" val="22740352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Graph Mining – GSP Algorithm</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96A7BE1-AF8B-7364-900E-1E1F0BF0271A}"/>
              </a:ext>
            </a:extLst>
          </p:cNvPr>
          <p:cNvSpPr txBox="1"/>
          <p:nvPr/>
        </p:nvSpPr>
        <p:spPr>
          <a:xfrm>
            <a:off x="575353" y="1479479"/>
            <a:ext cx="8065213"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GSP Drawbacks</a:t>
            </a:r>
          </a:p>
          <a:p>
            <a:endParaRPr lang="en-US" sz="2400" b="1"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A huge set of candidate sequences generated.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Especially 2-item candidate sequence.</a:t>
            </a:r>
          </a:p>
          <a:p>
            <a:pPr marL="342900" indent="-3429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Multiple Scans of database needed.</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length of each candidate grows by one at each database scan.</a:t>
            </a:r>
          </a:p>
          <a:p>
            <a:pPr marL="342900" indent="-342900">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Inefficient for mining long sequential patterns.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long pattern grow up from short patterns.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number of short patterns is exponential to the length of mined patterns.</a:t>
            </a:r>
          </a:p>
        </p:txBody>
      </p:sp>
    </p:spTree>
    <p:extLst>
      <p:ext uri="{BB962C8B-B14F-4D97-AF65-F5344CB8AC3E}">
        <p14:creationId xmlns:p14="http://schemas.microsoft.com/office/powerpoint/2010/main" val="36142928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SPADE Algorithm</a:t>
            </a:r>
          </a:p>
        </p:txBody>
      </p:sp>
      <p:sp>
        <p:nvSpPr>
          <p:cNvPr id="4" name="TextBox 3">
            <a:extLst>
              <a:ext uri="{FF2B5EF4-FFF2-40B4-BE49-F238E27FC236}">
                <a16:creationId xmlns:a16="http://schemas.microsoft.com/office/drawing/2014/main" id="{22D5EEAA-6FF9-6A1E-A30A-C9C44754D7A6}"/>
              </a:ext>
            </a:extLst>
          </p:cNvPr>
          <p:cNvSpPr txBox="1"/>
          <p:nvPr/>
        </p:nvSpPr>
        <p:spPr>
          <a:xfrm>
            <a:off x="791110" y="1530849"/>
            <a:ext cx="7346023" cy="341632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SPADE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equential </a:t>
            </a:r>
            <a:r>
              <a:rPr lang="en-US" sz="2400" b="1" dirty="0" err="1">
                <a:latin typeface="Arial" panose="020B0604020202020204" pitchFamily="34" charset="0"/>
                <a:cs typeface="Arial" panose="020B0604020202020204" pitchFamily="34" charset="0"/>
              </a:rPr>
              <a:t>PA</a:t>
            </a:r>
            <a:r>
              <a:rPr lang="en-US" sz="2400" dirty="0" err="1">
                <a:latin typeface="Arial" panose="020B0604020202020204" pitchFamily="34" charset="0"/>
                <a:cs typeface="Arial" panose="020B0604020202020204" pitchFamily="34" charset="0"/>
              </a:rPr>
              <a:t>ttern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iscovery using </a:t>
            </a:r>
            <a:r>
              <a:rPr lang="en-US" sz="2400" b="1"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quivalent Class) developed by </a:t>
            </a:r>
            <a:r>
              <a:rPr lang="en-US" sz="2400" dirty="0" err="1">
                <a:latin typeface="Arial" panose="020B0604020202020204" pitchFamily="34" charset="0"/>
                <a:cs typeface="Arial" panose="020B0604020202020204" pitchFamily="34" charset="0"/>
              </a:rPr>
              <a:t>Zaki</a:t>
            </a:r>
            <a:r>
              <a:rPr lang="en-US" sz="2400" dirty="0">
                <a:latin typeface="Arial" panose="020B0604020202020204" pitchFamily="34" charset="0"/>
                <a:cs typeface="Arial" panose="020B0604020202020204" pitchFamily="34" charset="0"/>
              </a:rPr>
              <a:t> 2001 [11].</a:t>
            </a:r>
          </a:p>
          <a:p>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A sequence database is mapped to a large set of</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Item: &lt;SID, EID&gt;</a:t>
            </a:r>
          </a:p>
          <a:p>
            <a:pPr marL="800100" lvl="1"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Sequential pattern mining is performed by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growing the subsequences (patterns) one item at a time by </a:t>
            </a:r>
            <a:r>
              <a:rPr lang="en-US" sz="2400" dirty="0" err="1">
                <a:latin typeface="Arial" panose="020B0604020202020204" pitchFamily="34" charset="0"/>
                <a:cs typeface="Arial" panose="020B0604020202020204" pitchFamily="34" charset="0"/>
              </a:rPr>
              <a:t>Apriori</a:t>
            </a:r>
            <a:r>
              <a:rPr lang="en-US" sz="2400" dirty="0">
                <a:latin typeface="Arial" panose="020B0604020202020204" pitchFamily="34" charset="0"/>
                <a:cs typeface="Arial" panose="020B0604020202020204" pitchFamily="34" charset="0"/>
              </a:rPr>
              <a:t> candidate generation</a:t>
            </a:r>
          </a:p>
        </p:txBody>
      </p:sp>
    </p:spTree>
    <p:extLst>
      <p:ext uri="{BB962C8B-B14F-4D97-AF65-F5344CB8AC3E}">
        <p14:creationId xmlns:p14="http://schemas.microsoft.com/office/powerpoint/2010/main" val="20078403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SPADE Algorithm</a:t>
            </a:r>
          </a:p>
        </p:txBody>
      </p:sp>
      <p:pic>
        <p:nvPicPr>
          <p:cNvPr id="7" name="Picture 6">
            <a:extLst>
              <a:ext uri="{FF2B5EF4-FFF2-40B4-BE49-F238E27FC236}">
                <a16:creationId xmlns:a16="http://schemas.microsoft.com/office/drawing/2014/main" id="{4F62DFAE-B50E-D293-2865-526A79162DF5}"/>
              </a:ext>
            </a:extLst>
          </p:cNvPr>
          <p:cNvPicPr>
            <a:picLocks noChangeAspect="1"/>
          </p:cNvPicPr>
          <p:nvPr/>
        </p:nvPicPr>
        <p:blipFill>
          <a:blip r:embed="rId3"/>
          <a:stretch>
            <a:fillRect/>
          </a:stretch>
        </p:blipFill>
        <p:spPr>
          <a:xfrm>
            <a:off x="353102" y="2406650"/>
            <a:ext cx="4102100" cy="2044700"/>
          </a:xfrm>
          <a:prstGeom prst="rect">
            <a:avLst/>
          </a:prstGeom>
        </p:spPr>
      </p:pic>
      <p:pic>
        <p:nvPicPr>
          <p:cNvPr id="9" name="Picture 8">
            <a:extLst>
              <a:ext uri="{FF2B5EF4-FFF2-40B4-BE49-F238E27FC236}">
                <a16:creationId xmlns:a16="http://schemas.microsoft.com/office/drawing/2014/main" id="{49C5F177-D90B-F449-1B8D-53814F712FD9}"/>
              </a:ext>
            </a:extLst>
          </p:cNvPr>
          <p:cNvPicPr>
            <a:picLocks noChangeAspect="1"/>
          </p:cNvPicPr>
          <p:nvPr/>
        </p:nvPicPr>
        <p:blipFill>
          <a:blip r:embed="rId4"/>
          <a:stretch>
            <a:fillRect/>
          </a:stretch>
        </p:blipFill>
        <p:spPr>
          <a:xfrm>
            <a:off x="4572000" y="1586858"/>
            <a:ext cx="3835400" cy="4711700"/>
          </a:xfrm>
          <a:prstGeom prst="rect">
            <a:avLst/>
          </a:prstGeom>
        </p:spPr>
      </p:pic>
    </p:spTree>
    <p:extLst>
      <p:ext uri="{BB962C8B-B14F-4D97-AF65-F5344CB8AC3E}">
        <p14:creationId xmlns:p14="http://schemas.microsoft.com/office/powerpoint/2010/main" val="8101027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89D6A-5499-BA7A-8F0B-24C1BA96FB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Graph Mining – SPADE Algorithm</a:t>
            </a:r>
          </a:p>
        </p:txBody>
      </p:sp>
      <p:pic>
        <p:nvPicPr>
          <p:cNvPr id="4" name="Picture 3">
            <a:extLst>
              <a:ext uri="{FF2B5EF4-FFF2-40B4-BE49-F238E27FC236}">
                <a16:creationId xmlns:a16="http://schemas.microsoft.com/office/drawing/2014/main" id="{9CFDBF83-EF7C-E277-282F-E8403446E6D5}"/>
              </a:ext>
            </a:extLst>
          </p:cNvPr>
          <p:cNvPicPr>
            <a:picLocks noChangeAspect="1"/>
          </p:cNvPicPr>
          <p:nvPr/>
        </p:nvPicPr>
        <p:blipFill>
          <a:blip r:embed="rId3"/>
          <a:stretch>
            <a:fillRect/>
          </a:stretch>
        </p:blipFill>
        <p:spPr>
          <a:xfrm>
            <a:off x="110490" y="1022350"/>
            <a:ext cx="8763000" cy="5499100"/>
          </a:xfrm>
          <a:prstGeom prst="rect">
            <a:avLst/>
          </a:prstGeom>
        </p:spPr>
      </p:pic>
    </p:spTree>
    <p:extLst>
      <p:ext uri="{BB962C8B-B14F-4D97-AF65-F5344CB8AC3E}">
        <p14:creationId xmlns:p14="http://schemas.microsoft.com/office/powerpoint/2010/main" val="3336864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468.6914"/>
  <p:tag name="ORIGINALWIDTH" val="3475.815"/>
  <p:tag name="OUTPUTDPI" val="1200"/>
  <p:tag name="LATEXADDIN" val="\documentclass{article}&#10;\usepackage{amsmath}&#10;\pagestyle{empty}&#10;\begin{document}&#10;&#10;&#10;\begin{tabular}{|l|l|l|l|l|}&#10;\hline&#10;\multicolumn{4}{|c|}{\textbf{Attributes}} &amp; \textbf{Class}\\&#10;\hline&#10;\small&#10;Name &amp; Money Spent &amp; Bought Similar &amp; Visits &amp; Will Buy\\ \hline&#10;\normalsize&#10;\texttt{Mary}    &amp; \texttt{High}         &amp; \texttt{Yes}    &amp; \texttt{Rarely}   &amp; \texttt{Yes}     \\ \hline&#10;\end{tabular}&#10;&#10;\end{document}"/>
  <p:tag name="IGUANATEXSIZE" val="20"/>
  <p:tag name="IGUANATEXCURSOR" val="270"/>
  <p:tag name="TRANSPARENCY" val="True"/>
  <p:tag name="FILENAME" val=""/>
  <p:tag name="INPUTTYPE" val="0"/>
  <p:tag name="LATEXENGINEID" val="0"/>
  <p:tag name="TEMPFOLDER" val="C:\Users\rzafa\temp\"/>
</p:tagLst>
</file>

<file path=ppt/tags/tag10.xml><?xml version="1.0" encoding="utf-8"?>
<p:tagLst xmlns:a="http://schemas.openxmlformats.org/drawingml/2006/main" xmlns:r="http://schemas.openxmlformats.org/officeDocument/2006/relationships" xmlns:p="http://schemas.openxmlformats.org/presentationml/2006/main">
  <p:tag name="ORIGINALHEIGHT" val="1058.25"/>
  <p:tag name="ORIGINALWIDTH" val="1809.75"/>
  <p:tag name="LATEXADDIN" val="\documentclass{article}&#10;\usepackage{amsmath}&#10;\pagestyle{empty}&#10;\begin{document}&#10;&#10;\begin{eqnarray}&#10;idf_{\rm social} &amp; = &amp; \log_2 (3/2)=0.584\nonumber\\&#10;idf_{\rm media}  &amp; = &amp; \log_2 (3/2)=0.584\nonumber\\&#10;idf_{\rm mining} &amp; = &amp; \log_2 (3/1)=1.584\nonumber\\&#10;idf_{\rm data}   &amp; = &amp; \log_2 (3/2)=0.584\nonumber\\&#10;idf_{\rm financial} &amp;=&amp; \log_2 (3/1)=1.584\nonumber\\&#10;idf_{\rm market} &amp;=&amp; \log_2 (3/1)=1.584\nonumber&#10;\end{eqnarray}&#10;&#10;&#10;&#10;\end{document}"/>
  <p:tag name="IGUANATEXSIZE" val="20"/>
  <p:tag name="IGUANATEXCURSOR" val="412"/>
</p:tagLst>
</file>

<file path=ppt/tags/tag11.xml><?xml version="1.0" encoding="utf-8"?>
<p:tagLst xmlns:a="http://schemas.openxmlformats.org/drawingml/2006/main" xmlns:r="http://schemas.openxmlformats.org/officeDocument/2006/relationships" xmlns:p="http://schemas.openxmlformats.org/presentationml/2006/main">
  <p:tag name="ORIGINALHEIGHT" val="612.75"/>
  <p:tag name="ORIGINALWIDTH" val="3292.5"/>
  <p:tag name="LATEXADDIN" val="\documentclass{article}&#10;\usepackage{amsmath}&#10;\pagestyle{empty}&#10;\begin{document}&#10;&#10;&#10;\begin{tabular}{|l|l|l|l|l|l|l|}&#10;\hline&#10; &amp; social &amp; media &amp; mining &amp; data &amp; financial &amp; market\\ \hline&#10;$d_1$&amp;0.584&amp;0.584&amp;1.584&amp;0&amp;0&amp;0\\&#10;$d_2$&amp;0.584&amp;0.584&amp;0&amp;0.584&amp;0&amp;0\\&#10;$d_3$&amp;0&amp;0&amp;0&amp;0.584&amp;1.584&amp;1.584\\ \hline&#10;\end{tabular}&#10;&#10;&#10;\end{document}"/>
  <p:tag name="IGUANATEXSIZE" val="14"/>
  <p:tag name="IGUANATEXCURSOR" val="303"/>
</p:tagLst>
</file>

<file path=ppt/tags/tag12.xml><?xml version="1.0" encoding="utf-8"?>
<p:tagLst xmlns:a="http://schemas.openxmlformats.org/drawingml/2006/main" xmlns:r="http://schemas.openxmlformats.org/officeDocument/2006/relationships" xmlns:p="http://schemas.openxmlformats.org/presentationml/2006/main">
  <p:tag name="ORIGINALHEIGHT" val="1704"/>
  <p:tag name="ORIGINALWIDTH" val="3555"/>
  <p:tag name="LATEXADDIN" val="\documentclass{article}&#10;\usepackage{amsmath}&#10;\pagestyle{empty}&#10;\begin{document}&#10;&#10;\begin{tabular}{|l|l|l|l|l|}&#10;\hline&#10;ID &amp; Celebrity &amp; Verified Account  &amp; \# Followers &amp; Influential? \\ \hline&#10;&#10;1 &amp; Yes &amp; No &amp; 1.25M &amp; No\\ \hline&#10;2 &amp; No &amp; Yes &amp; 1M &amp; No\\ \hline&#10;3 &amp; No &amp; Yes &amp; 600K &amp; No\\ \hline&#10;4 &amp; Yes &amp; Unknown &amp; 2.2M &amp; No\\ \hline&#10;5 &amp; No &amp; No &amp; 850K &amp; Yes\\ \hline&#10;6 &amp; No &amp; Yes &amp; 750K &amp; No\\ \hline&#10;7 &amp; No &amp; No &amp; 900K &amp; Yes\\ \hline&#10;8 &amp; No &amp; No &amp; 700K &amp; No\\ \hline&#10;9 &amp; Yes &amp; Yes &amp; 1.2M &amp; No\\ \hline&#10;10 &amp; No &amp; Unknown &amp; 950K &amp; Yes\\ \hline&#10;\end{tabular}&#10;&#10;&#10;&#10;\end{document}"/>
  <p:tag name="IGUANATEXSIZE" val="14"/>
  <p:tag name="IGUANATEXCURSOR" val="557"/>
</p:tagLst>
</file>

<file path=ppt/tags/tag13.xml><?xml version="1.0" encoding="utf-8"?>
<p:tagLst xmlns:a="http://schemas.openxmlformats.org/drawingml/2006/main" xmlns:r="http://schemas.openxmlformats.org/officeDocument/2006/relationships" xmlns:p="http://schemas.openxmlformats.org/presentationml/2006/main">
  <p:tag name="ORIGINALHEIGHT" val="153"/>
  <p:tag name="ORIGINALWIDTH" val="2363.25"/>
  <p:tag name="LATEXADDIN" val="\documentclass{article}&#10;\usepackage{amsmath}&#10;\pagestyle{empty}&#10;\begin{document}&#10;&#10;&#10;${\it entropy}(T) = -\frac{7}{10} \log \frac{7}{10} - \frac{3}{10} \log \frac{3}{10} = 0.881$&#10;&#10;&#10;\end{document}"/>
  <p:tag name="IGUANATEXSIZE" val="30"/>
  <p:tag name="IGUANATEXCURSOR" val="175"/>
</p:tagLst>
</file>

<file path=ppt/tags/tag14.xml><?xml version="1.0" encoding="utf-8"?>
<p:tagLst xmlns:a="http://schemas.openxmlformats.org/drawingml/2006/main" xmlns:r="http://schemas.openxmlformats.org/officeDocument/2006/relationships" xmlns:p="http://schemas.openxmlformats.org/presentationml/2006/main">
  <p:tag name="ORIGINALHEIGHT" val="1394.826"/>
  <p:tag name="ORIGINALWIDTH" val="4132.733"/>
  <p:tag name="OUTPUTDPI" val="1200"/>
  <p:tag name="LATEXADDIN" val="\documentclass{article}&#10;\usepackage{amsmath}&#10;\pagestyle{empty}&#10;\begin{document}&#10;&#10;\begin{tabular}{|l|l|l|l|l|}&#10;\hline&#10;No. &amp; Outlook (O)  &amp; Temperature (T) &amp; Humidity (H) &amp; Play Golf (PG) \\ \hline&#10;1   &amp; sunny    &amp; hot         &amp; high     &amp; N         \\ \hline&#10;2   &amp; sunny &amp; mild &amp; high     &amp; N         \\ \hline&#10;3   &amp; overcast &amp; hot         &amp; high     &amp; Y         \\ \hline&#10;4   &amp; rain     &amp; mild        &amp; high     &amp; Y         \\ \hline&#10;5   &amp; sunny     &amp; cool        &amp; normal   &amp; Y         \\ \hline&#10;6   &amp; rain     &amp; cool        &amp; normal   &amp; N         \\ \hline&#10;7   &amp; overcast &amp; cool        &amp; normal   &amp; Y         \\ \hline&#10;8   &amp; sunny    &amp; mild        &amp; high     &amp; ?         \\ \hline&#10;\end{tabular}&#10;&#10;&#10;\end{document}"/>
  <p:tag name="IGUANATEXSIZE" val="14"/>
  <p:tag name="IGUANATEXCURSOR" val="696"/>
  <p:tag name="TRANSPARENCY" val="True"/>
  <p:tag name="FILENAME" val=""/>
  <p:tag name="INPUTTYPE" val="0"/>
  <p:tag name="LATEXENGINEID" val="0"/>
  <p:tag name="TEMPFOLDER" val="C:\Users\rzafa\temp\"/>
</p:tagLst>
</file>

<file path=ppt/tags/tag15.xml><?xml version="1.0" encoding="utf-8"?>
<p:tagLst xmlns:a="http://schemas.openxmlformats.org/drawingml/2006/main" xmlns:r="http://schemas.openxmlformats.org/officeDocument/2006/relationships" xmlns:p="http://schemas.openxmlformats.org/presentationml/2006/main">
  <p:tag name="ORIGINALHEIGHT" val="162.7297"/>
  <p:tag name="ORIGINALWIDTH" val="654.6682"/>
  <p:tag name="OUTPUTDPI" val="1200"/>
  <p:tag name="LATEXADDIN" val="\documentclass{article}&#10;\usepackage{amsmath}&#10;\pagestyle{empty}&#10;\begin{document}&#10;&#10;$F=2\cdot\frac{P \cdot R}{P+R}$&#10;&#10;&#10;\end{document}"/>
  <p:tag name="IGUANATEXSIZE" val="40"/>
  <p:tag name="IGUANATEXCURSOR" val="112"/>
  <p:tag name="TRANSPARENCY" val="True"/>
  <p:tag name="FILENAME" val=""/>
  <p:tag name="INPUTTYPE" val="0"/>
  <p:tag name="LATEXENGINEID" val="0"/>
  <p:tag name="TEMPFOLDER" val="C:\Users\rzafa\temp\"/>
</p:tagLst>
</file>

<file path=ppt/tags/tag16.xml><?xml version="1.0" encoding="utf-8"?>
<p:tagLst xmlns:a="http://schemas.openxmlformats.org/drawingml/2006/main" xmlns:r="http://schemas.openxmlformats.org/officeDocument/2006/relationships" xmlns:p="http://schemas.openxmlformats.org/presentationml/2006/main">
  <p:tag name="ORIGINALHEIGHT" val="134.25"/>
  <p:tag name="ORIGINALWIDTH" val="4098"/>
  <p:tag name="LATEXADDIN" val="\documentclass{article}&#10;\usepackage{amsmath}&#10;\pagestyle{empty}&#10;\begin{document}&#10;&#10;&#10;$cohesiveness = |-10-(-7.5)|^2+|-5-(-7.5)|^2+|5-7.5)|^2+|10-7.5|^2=25$&#10;&#10;\end{document}"/>
  <p:tag name="IGUANATEXSIZE" val="20"/>
  <p:tag name="IGUANATEXCURSOR" val="152"/>
</p:tagLst>
</file>

<file path=ppt/tags/tag17.xml><?xml version="1.0" encoding="utf-8"?>
<p:tagLst xmlns:a="http://schemas.openxmlformats.org/drawingml/2006/main" xmlns:r="http://schemas.openxmlformats.org/officeDocument/2006/relationships" xmlns:p="http://schemas.openxmlformats.org/presentationml/2006/main">
  <p:tag name="ORIGINALHEIGHT" val="186"/>
  <p:tag name="ORIGINALWIDTH" val="2085"/>
  <p:tag name="LATEXADDIN" val="\documentclass{article}&#10;\usepackage{amsmath}&#10;\pagestyle{empty}&#10;\begin{document}&#10;&#10;&#10;$cohesiveness=\sum_{i=1}^{k}\sum_{j=1}^{n(i)}{||x_j^i - c_i||}^2$&#10;&#10;\end{document}"/>
  <p:tag name="IGUANATEXSIZE" val="20"/>
  <p:tag name="IGUANATEXCURSOR" val="147"/>
</p:tagLst>
</file>

<file path=ppt/tags/tag18.xml><?xml version="1.0" encoding="utf-8"?>
<p:tagLst xmlns:a="http://schemas.openxmlformats.org/drawingml/2006/main" xmlns:r="http://schemas.openxmlformats.org/officeDocument/2006/relationships" xmlns:p="http://schemas.openxmlformats.org/presentationml/2006/main">
  <p:tag name="ORIGINALHEIGHT" val="161.2298"/>
  <p:tag name="ORIGINALWIDTH" val="1685.789"/>
  <p:tag name="OUTPUTDPI" val="1200"/>
  <p:tag name="LATEXADDIN" val="\documentclass{article}&#10;\usepackage{amsmath}&#10;\pagestyle{empty}&#10;\begin{document}&#10;&#10;&#10;$ separateness=\sum_{i=1}^{k}{||c - c_i||}^2$&#10;&#10;\end{document}"/>
  <p:tag name="IGUANATEXSIZE" val="20"/>
  <p:tag name="IGUANATEXCURSOR" val="127"/>
  <p:tag name="TRANSPARENCY" val="True"/>
  <p:tag name="FILENAME" val=""/>
  <p:tag name="INPUTTYPE" val="0"/>
  <p:tag name="LATEXENGINEID" val="0"/>
  <p:tag name="TEMPFOLDER" val="C:\Users\rzafa\temp\"/>
</p:tagLst>
</file>

<file path=ppt/tags/tag19.xml><?xml version="1.0" encoding="utf-8"?>
<p:tagLst xmlns:a="http://schemas.openxmlformats.org/drawingml/2006/main" xmlns:r="http://schemas.openxmlformats.org/officeDocument/2006/relationships" xmlns:p="http://schemas.openxmlformats.org/presentationml/2006/main">
  <p:tag name="ORIGINALHEIGHT" val="134.2332"/>
  <p:tag name="ORIGINALWIDTH" val="2626.922"/>
  <p:tag name="OUTPUTDPI" val="1200"/>
  <p:tag name="LATEXADDIN" val="\documentclass{article}&#10;\usepackage{amsmath}&#10;\pagestyle{empty}&#10;\begin{document}&#10;&#10;&#10;$separateness=|-7.5-0|^2+|7.5-0|^2=112.5$&#10;&#10;\end{document}"/>
  <p:tag name="IGUANATEXSIZE" val="20"/>
  <p:tag name="IGUANATEXCURSOR" val="123"/>
  <p:tag name="TRANSPARENCY" val="True"/>
  <p:tag name="FILENAME" val=""/>
  <p:tag name="INPUTTYPE" val="0"/>
  <p:tag name="LATEXENGINEID" val="0"/>
  <p:tag name="TEMPFOLDER" val="C:\Users\rzafa\temp\"/>
</p:tagLst>
</file>

<file path=ppt/tags/tag2.xml><?xml version="1.0" encoding="utf-8"?>
<p:tagLst xmlns:a="http://schemas.openxmlformats.org/drawingml/2006/main" xmlns:r="http://schemas.openxmlformats.org/officeDocument/2006/relationships" xmlns:p="http://schemas.openxmlformats.org/presentationml/2006/main">
  <p:tag name="ORIGINALHEIGHT" val="623.25"/>
  <p:tag name="ORIGINALWIDTH" val="3737.25"/>
  <p:tag name="LATEXADDIN" val="\documentclass{article}&#10;\usepackage{amsmath}&#10;\pagestyle{empty}&#10;\begin{document}&#10;&#10;\begin{tabular}{|l|l|l|l|l|}&#10;\hline&#10;\multicolumn{4}{|c|}{\textbf{Attributes}} &amp; \textbf{Class}\\&#10;\hline&#10;\small&#10;Name &amp; Money Spent &amp; Bought Similar &amp; Visits &amp; Will Buy\\ \hline&#10;\normalsize&#10;\texttt{John}    &amp; \texttt{High}         &amp; \texttt{Yes}    &amp; \texttt{Frequently}   &amp; \texttt{?}     \\ \hline&#10;\texttt{Mary}    &amp; \texttt{High}         &amp; \texttt{Yes}    &amp; \texttt{Rarely}   &amp; \texttt{Yes}     \\ \hline&#10;\end{tabular}&#10;&#10;&#10;&#10;\end{document}"/>
  <p:tag name="IGUANATEXSIZE" val="21"/>
  <p:tag name="IGUANATEXCURSOR" val="501"/>
</p:tagLst>
</file>

<file path=ppt/tags/tag20.xml><?xml version="1.0" encoding="utf-8"?>
<p:tagLst xmlns:a="http://schemas.openxmlformats.org/drawingml/2006/main" xmlns:r="http://schemas.openxmlformats.org/officeDocument/2006/relationships" xmlns:p="http://schemas.openxmlformats.org/presentationml/2006/main">
  <p:tag name="ORIGINALHEIGHT" val="498"/>
  <p:tag name="ORIGINALWIDTH" val="1119.75"/>
  <p:tag name="LATEXADDIN" val="\documentclass{article}&#10;\usepackage{amsmath}&#10;\pagestyle{empty}&#10;\begin{document}&#10;&#10;\begin{eqnarray}&#10;P(y_1=1|N(v_1))=1\nonumber\\&#10;P(y_2=1|N(v_2))=1\nonumber\\&#10;P(y_5=1|N(v_5))=0\nonumber&#10;\end{eqnarray}&#10;&#10;&#10;&#10;\end{document}"/>
  <p:tag name="IGUANATEXSIZE" val="20"/>
  <p:tag name="IGUANATEXCURSOR" val="182"/>
</p:tagLst>
</file>

<file path=ppt/tags/tag21.xml><?xml version="1.0" encoding="utf-8"?>
<p:tagLst xmlns:a="http://schemas.openxmlformats.org/drawingml/2006/main" xmlns:r="http://schemas.openxmlformats.org/officeDocument/2006/relationships" xmlns:p="http://schemas.openxmlformats.org/presentationml/2006/main">
  <p:tag name="ORIGINALHEIGHT" val="1133.25"/>
  <p:tag name="ORIGINALWIDTH" val="3434.25"/>
  <p:tag name="LATEXADDIN" val="\documentclass{article}&#10;\usepackage{amsmath}&#10;\pagestyle{empty}&#10;\begin{document}&#10;&#10;\begin{eqnarray}&#10;\label{eq:p3wvrn}&amp;&amp;P(y_3|N(v_3))\nonumber\\&#10; &amp;&amp;\quad =  \frac{1}{|N(v_3)|}\sum_{v_j \in N(v_3)}P(y_j=1|N(v_j))\nonumber \\&#10;&amp;&amp;\quad =\frac{1}{3}(P(y_1=1|N(v_1))+P(y_2=1|N(v_2))+P(y_5=1|N(v_5)))\nonumber \\&#10;&amp;&amp;\quad =\frac{1}{3}(1+1+0)=0.67\nonumber&#10;\end{eqnarray}&#10;&#10;&#10;&#10;\end{document}"/>
  <p:tag name="IGUANATEXSIZE" val="20"/>
  <p:tag name="IGUANATEXCURSOR" val="344"/>
</p:tagLst>
</file>

<file path=ppt/tags/tag22.xml><?xml version="1.0" encoding="utf-8"?>
<p:tagLst xmlns:a="http://schemas.openxmlformats.org/drawingml/2006/main" xmlns:r="http://schemas.openxmlformats.org/officeDocument/2006/relationships" xmlns:p="http://schemas.openxmlformats.org/presentationml/2006/main">
  <p:tag name="ORIGINALHEIGHT" val="552.75"/>
  <p:tag name="ORIGINALWIDTH" val="2020.5"/>
  <p:tag name="LATEXADDIN" val="\documentclass{article}&#10;\usepackage{amsmath}&#10;\pagestyle{empty}&#10;\begin{document}&#10;&#10;\begin{eqnarray}&#10;P(y_4|N(v_4))&amp;=&amp;\frac{1}{2}(1+0.5)=0.75\nonumber\\&#10;P(y_6|N(v_6))&amp;=&amp;\frac{1}{2}(0.75+0)=0.38\nonumber&#10;\end{eqnarray}&#10;&#10;&#10;&#10;\end{document}"/>
  <p:tag name="IGUANATEXSIZE" val="20"/>
  <p:tag name="IGUANATEXCURSOR" val="163"/>
</p:tagLst>
</file>

<file path=ppt/tags/tag23.xml><?xml version="1.0" encoding="utf-8"?>
<p:tagLst xmlns:a="http://schemas.openxmlformats.org/drawingml/2006/main" xmlns:r="http://schemas.openxmlformats.org/officeDocument/2006/relationships" xmlns:p="http://schemas.openxmlformats.org/presentationml/2006/main">
  <p:tag name="ORIGINALHEIGHT" val="2350.5"/>
  <p:tag name="ORIGINALWIDTH" val="1960.5"/>
  <p:tag name="LATEXADDIN" val="\documentclass{article}&#10;\usepackage{amsmath}&#10;\pagestyle{empty}&#10;\begin{document}&#10;&#10;&#10;\begin{eqnarray}&#10;P_{(1)}(y_4|N(v_4))=\frac{1}{2}(1+0.38)=0.69\nonumber\\&#10;P_{(1)}(y_6|N(v_6))=\frac{1}{2}(0.69+0)=0.35\nonumber\\&#10;P_{(2)}(y_4|N(v_4))=\frac{1}{2}(1+0.35)=0.68\nonumber\\&#10;P_{(2)}(y_6|N(v_6))=\frac{1}{2}(0.68+0)=0.34\nonumber\\&#10;P_{(3)}(y_4|N(v_4))=\frac{1}{2}(1+0.34)=0.67\nonumber\\&#10;P_{(3)}(y_6|N(v_6))=\frac{1}{2}(0.67+0)=0.34\nonumber\\&#10;\label{eq:p4wvrn}P_{(4)}(y_4|N(v_4))=\frac{1}{2}(1+0.34)=0.67\nonumber\\&#10;\label{eq:p6wvrn}P_{(4)}(y_6|N(v_6))=\frac{1}{2}(0.67+0)=0.34\nonumber&#10;\end{eqnarray}&#10;&#10;\end{document}"/>
  <p:tag name="IGUANATEXSIZE" val="20"/>
  <p:tag name="IGUANATEXCURSOR" val="578"/>
</p:tagLst>
</file>

<file path=ppt/tags/tag3.xml><?xml version="1.0" encoding="utf-8"?>
<p:tagLst xmlns:a="http://schemas.openxmlformats.org/drawingml/2006/main" xmlns:r="http://schemas.openxmlformats.org/officeDocument/2006/relationships" xmlns:p="http://schemas.openxmlformats.org/presentationml/2006/main">
  <p:tag name="ORIGINALHEIGHT" val="129.75"/>
  <p:tag name="ORIGINALWIDTH" val="1347"/>
  <p:tag name="LATEXADDIN" val="\documentclass{article}&#10;\usepackage{amsmath}&#10;\pagestyle{empty}&#10;\begin{document}&#10;&#10;$d_i = (w_{1,i}, w_{2,i}, \dots, w_{N,i})$&#10;&#10;&#10;\end{document}"/>
  <p:tag name="IGUANATEXSIZE" val="36"/>
  <p:tag name="IGUANATEXCURSOR" val="123"/>
</p:tagLst>
</file>

<file path=ppt/tags/tag4.xml><?xml version="1.0" encoding="utf-8"?>
<p:tagLst xmlns:a="http://schemas.openxmlformats.org/drawingml/2006/main" xmlns:r="http://schemas.openxmlformats.org/officeDocument/2006/relationships" xmlns:p="http://schemas.openxmlformats.org/presentationml/2006/main">
  <p:tag name="ORIGINALHEIGHT" val="612.75"/>
  <p:tag name="ORIGINALWIDTH" val="3251.25"/>
  <p:tag name="LATEXADDIN" val="\documentclass{article}&#10;\usepackage{amsmath}&#10;\pagestyle{empty}&#10;\begin{document}&#10;&#10;\begin{tabular}{|l|l|l|l|l|l|l|}&#10;\hline&#10;\small&#10; &amp; social &amp; media &amp; mining &amp; data &amp; financial &amp; market\\ \hline&#10;$d_1$&amp;1&amp;1&amp;1&amp;0&amp;0&amp;0\\&#10;$d_2$&amp;1&amp;1&amp;0&amp;1&amp;0&amp;0\\&#10;$d_3$&amp;0&amp;0&amp;0&amp;1&amp;1&amp;1\\ \hline&#10;\end{tabular}&#10;&#10;&#10;&#10;\end{document}"/>
  <p:tag name="IGUANATEXSIZE" val="20"/>
  <p:tag name="IGUANATEXCURSOR" val="273"/>
</p:tagLst>
</file>

<file path=ppt/tags/tag5.xml><?xml version="1.0" encoding="utf-8"?>
<p:tagLst xmlns:a="http://schemas.openxmlformats.org/drawingml/2006/main" xmlns:r="http://schemas.openxmlformats.org/officeDocument/2006/relationships" xmlns:p="http://schemas.openxmlformats.org/presentationml/2006/main">
  <p:tag name="ORIGINALHEIGHT" val="123.75"/>
  <p:tag name="ORIGINALWIDTH" val="920.25"/>
  <p:tag name="LATEXADDIN" val="\documentclass{article}&#10;\usepackage{amsmath}&#10;\pagestyle{empty}&#10;\begin{document}&#10;&#10;&#10;$w_{j,i}=tf_{j,i} \times idf_j$&#10;&#10;\end{document}"/>
  <p:tag name="IGUANATEXSIZE" val="30"/>
  <p:tag name="IGUANATEXCURSOR" val="113"/>
</p:tagLst>
</file>

<file path=ppt/tags/tag6.xml><?xml version="1.0" encoding="utf-8"?>
<p:tagLst xmlns:a="http://schemas.openxmlformats.org/drawingml/2006/main" xmlns:r="http://schemas.openxmlformats.org/officeDocument/2006/relationships" xmlns:p="http://schemas.openxmlformats.org/presentationml/2006/main">
  <p:tag name="ORIGINALHEIGHT" val="123.75"/>
  <p:tag name="ORIGINALWIDTH" val="204.75"/>
  <p:tag name="LATEXADDIN" val="\documentclass{article}&#10;\usepackage{amsmath}&#10;\pagestyle{empty}&#10;\begin{document}&#10;&#10;&#10;$tf_{j,i}$&#10;&#10;\end{document}"/>
  <p:tag name="IGUANATEXSIZE" val="30"/>
  <p:tag name="IGUANATEXCURSOR" val="92"/>
</p:tagLst>
</file>

<file path=ppt/tags/tag7.xml><?xml version="1.0" encoding="utf-8"?>
<p:tagLst xmlns:a="http://schemas.openxmlformats.org/drawingml/2006/main" xmlns:r="http://schemas.openxmlformats.org/officeDocument/2006/relationships" xmlns:p="http://schemas.openxmlformats.org/presentationml/2006/main">
  <p:tag name="ORIGINALHEIGHT" val="210.75"/>
  <p:tag name="ORIGINALWIDTH" val="2219.25"/>
  <p:tag name="LATEXADDIN" val="\documentclass{article}&#10;\usepackage{amsmath}&#10;\pagestyle{empty}&#10;\begin{document}&#10;&#10;&#10;$idf_j = \log_2 \frac{|D|}{|\{\mbox{document} \in D~|~j \in \mbox{document}\}|}$&#10;&#10;&#10;\end{document}"/>
  <p:tag name="IGUANATEXSIZE" val="30"/>
  <p:tag name="IGUANATEXCURSOR" val="162"/>
</p:tagLst>
</file>

<file path=ppt/tags/tag8.xml><?xml version="1.0" encoding="utf-8"?>
<p:tagLst xmlns:a="http://schemas.openxmlformats.org/drawingml/2006/main" xmlns:r="http://schemas.openxmlformats.org/officeDocument/2006/relationships" xmlns:p="http://schemas.openxmlformats.org/presentationml/2006/main">
  <p:tag name="ORIGINALHEIGHT" val="630"/>
  <p:tag name="ORIGINALWIDTH" val="2643"/>
  <p:tag name="LATEXADDIN" val="\documentclass{article}&#10;\usepackage{amsmath}&#10;\pagestyle{empty}&#10;\begin{document}&#10;&#10;\begin{eqnarray}&#10;tf-idf(``\hbox{\it apple}\hbox{''}, d_1) &amp; = &amp; 10 \times \log_2 \frac{20}{1} = 43.22\nonumber\\[6pt]&#10;tf-idf(``\hbox{\it orange}\hbox{''}, d_1)   &amp; = &amp; 20 \times \log_2 \frac{20}{20} = 0\nonumber&#10;\end{eqnarray}&#10;&#10;&#10;&#10;\end{document}"/>
  <p:tag name="IGUANATEXSIZE" val="30"/>
  <p:tag name="IGUANATEXCURSOR" val="292"/>
</p:tagLst>
</file>

<file path=ppt/tags/tag9.xml><?xml version="1.0" encoding="utf-8"?>
<p:tagLst xmlns:a="http://schemas.openxmlformats.org/drawingml/2006/main" xmlns:r="http://schemas.openxmlformats.org/officeDocument/2006/relationships" xmlns:p="http://schemas.openxmlformats.org/presentationml/2006/main">
  <p:tag name="ORIGINALHEIGHT" val="612.75"/>
  <p:tag name="ORIGINALWIDTH" val="3251.25"/>
  <p:tag name="LATEXADDIN" val="\documentclass{article}&#10;\usepackage{amsmath}&#10;\pagestyle{empty}&#10;\begin{document}&#10;&#10;\begin{tabular}{|l|l|l|l|l|l|l|}&#10;\hline&#10;\small&#10; &amp; social &amp; media &amp; mining &amp; data &amp; financial &amp; market\\ \hline&#10;$d_1$&amp;1&amp;1&amp;1&amp;0&amp;0&amp;0\\&#10;$d_2$&amp;1&amp;1&amp;0&amp;1&amp;0&amp;0\\&#10;$d_3$&amp;0&amp;0&amp;0&amp;1&amp;1&amp;1\\ \hline&#10;\end{tabular}&#10;&#10;&#10;&#10;\end{document}"/>
  <p:tag name="IGUANATEXSIZE" val="14"/>
  <p:tag name="IGUANATEXCURSOR" val="27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25388</TotalTime>
  <Words>6540</Words>
  <Application>Microsoft Macintosh PowerPoint</Application>
  <PresentationFormat>On-screen Show (4:3)</PresentationFormat>
  <Paragraphs>1320</Paragraphs>
  <Slides>112</Slides>
  <Notes>111</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112</vt:i4>
      </vt:variant>
    </vt:vector>
  </HeadingPairs>
  <TitlesOfParts>
    <vt:vector size="124" baseType="lpstr">
      <vt:lpstr>Arial</vt:lpstr>
      <vt:lpstr>Calibri</vt:lpstr>
      <vt:lpstr>Calibri Light</vt:lpstr>
      <vt:lpstr>Cambria Math</vt:lpstr>
      <vt:lpstr>Courier New</vt:lpstr>
      <vt:lpstr>Georgia</vt:lpstr>
      <vt:lpstr>Google Sans</vt:lpstr>
      <vt:lpstr>Inter</vt:lpstr>
      <vt:lpstr>Open Sans</vt:lpstr>
      <vt:lpstr>Roboto</vt:lpstr>
      <vt:lpstr>Wingdings</vt:lpstr>
      <vt:lpstr>Office Theme</vt:lpstr>
      <vt:lpstr>PowerPoint Presentation</vt:lpstr>
      <vt:lpstr>Introduction</vt:lpstr>
      <vt:lpstr>Introduction</vt:lpstr>
      <vt:lpstr>Data Mining</vt:lpstr>
      <vt:lpstr>Data Mining: Related Areas</vt:lpstr>
      <vt:lpstr>Examples of Data Mining Applications</vt:lpstr>
      <vt:lpstr>Data Mining</vt:lpstr>
      <vt:lpstr>Data Mining</vt:lpstr>
      <vt:lpstr>Data</vt:lpstr>
      <vt:lpstr>Data Instances</vt:lpstr>
      <vt:lpstr>Data Instances</vt:lpstr>
      <vt:lpstr>Data Types</vt:lpstr>
      <vt:lpstr>Data Types - Text Representation</vt:lpstr>
      <vt:lpstr>Data Types - Text Representation</vt:lpstr>
      <vt:lpstr>Data Types - Text Representation</vt:lpstr>
      <vt:lpstr>Data Types - Text Representation</vt:lpstr>
      <vt:lpstr>Data Types - Text Representation</vt:lpstr>
      <vt:lpstr>Data Types - Text Representation</vt:lpstr>
      <vt:lpstr>Data Types - Text Representation</vt:lpstr>
      <vt:lpstr>Data Preprocessing - Data Quality</vt:lpstr>
      <vt:lpstr>Data Preprocessing – Major Tasks</vt:lpstr>
      <vt:lpstr>Data Preprocessing – Feature Selection</vt:lpstr>
      <vt:lpstr>Data Preprocessing – Feature Selection</vt:lpstr>
      <vt:lpstr>Data Preprocessing – Feature Selection</vt:lpstr>
      <vt:lpstr>Data Preprocessing – Feature Selection</vt:lpstr>
      <vt:lpstr>Data Preprocessing – Feature Selection</vt:lpstr>
      <vt:lpstr>Data Preprocessing – Feature Selection</vt:lpstr>
      <vt:lpstr>Data Preprocessing – Feature Selection</vt:lpstr>
      <vt:lpstr>Algorithms</vt:lpstr>
      <vt:lpstr>Algorithms</vt:lpstr>
      <vt:lpstr>Algorithms - Supervised learning</vt:lpstr>
      <vt:lpstr>Algorithms - Decision Tree</vt:lpstr>
      <vt:lpstr>Algorithms - Decision Tree</vt:lpstr>
      <vt:lpstr>Algorithms - Nearest Neighbor Classifier</vt:lpstr>
      <vt:lpstr>Algorithms - Nearest Neighbor Classifier</vt:lpstr>
      <vt:lpstr>Algorithms - Naïve Bayes Learning</vt:lpstr>
      <vt:lpstr>Algorithms - Naïve Bayes Learning</vt:lpstr>
      <vt:lpstr>Algorithms – Weighted Vote Relational Neighbor</vt:lpstr>
      <vt:lpstr>Algorithms - Supervised learning</vt:lpstr>
      <vt:lpstr>Algorithms - Regression</vt:lpstr>
      <vt:lpstr>Algorithms - Regression</vt:lpstr>
      <vt:lpstr>Unsupervised Learning</vt:lpstr>
      <vt:lpstr>Algorithms - Unsupervised Learning</vt:lpstr>
      <vt:lpstr>Algorithms - Unsupervised Learning: K-means</vt:lpstr>
      <vt:lpstr>Algorithms - Unsupervised Learning: K-means</vt:lpstr>
      <vt:lpstr>Algorithms - Unsupervised Learning: K-means</vt:lpstr>
      <vt:lpstr>Algorithms - Unsupervised Learning: HAC</vt:lpstr>
      <vt:lpstr>Algorithms - Unsupervised Learning: DBSCAN</vt:lpstr>
      <vt:lpstr>Tuning</vt:lpstr>
      <vt:lpstr>Algorithms – Tuning the Models</vt:lpstr>
      <vt:lpstr>Algorithms – Tuning the Models</vt:lpstr>
      <vt:lpstr>Evaluation</vt:lpstr>
      <vt:lpstr>Evaluating Supervised Learning</vt:lpstr>
      <vt:lpstr>Evaluating Supervised Learning</vt:lpstr>
      <vt:lpstr>Evaluating Supervised Learning</vt:lpstr>
      <vt:lpstr>Evaluating Supervised Learning</vt:lpstr>
      <vt:lpstr>Evaluating Supervised Learning</vt:lpstr>
      <vt:lpstr>Evaluating Supervised Learning</vt:lpstr>
      <vt:lpstr>Evaluating Supervised Learning</vt:lpstr>
      <vt:lpstr>Evaluating Unsupervised Learning</vt:lpstr>
      <vt:lpstr>Evaluating Unsupervised Learning</vt:lpstr>
      <vt:lpstr>Evaluating Unsupervised Learning</vt:lpstr>
      <vt:lpstr>Some Terminologies</vt:lpstr>
      <vt:lpstr>Some Terminologies</vt:lpstr>
      <vt:lpstr>Graph mining</vt:lpstr>
      <vt:lpstr>Graph Pattern Mining – Frequent Subgraphs</vt:lpstr>
      <vt:lpstr>Graph Pattern Mining – Frequent Subgraphs</vt:lpstr>
      <vt:lpstr>Graph Pattern Mining – Frequent Subgraphs</vt:lpstr>
      <vt:lpstr>Graph Pattern Mining – Frequent Subgraphs</vt:lpstr>
      <vt:lpstr>Graph Pattern Mining – Frequent Subgraphs</vt:lpstr>
      <vt:lpstr>Graph Pattern Mining – Frequent Subgraphs</vt:lpstr>
      <vt:lpstr>Graph Pattern Mining – Apriori Approach</vt:lpstr>
      <vt:lpstr>Graph Pattern Mining – Apriori Approach</vt:lpstr>
      <vt:lpstr>Graph Pattern Mining – Apriori Approach</vt:lpstr>
      <vt:lpstr>Graph Pattern Mining – Apriori Approach</vt:lpstr>
      <vt:lpstr>Graph Pattern Mining – Apriori Approach</vt:lpstr>
      <vt:lpstr>Graph Pattern Mining – Apriori Approach</vt:lpstr>
      <vt:lpstr>Graph Pattern Mining – Apriori Approach</vt:lpstr>
      <vt:lpstr>Graph Pattern Mining – Frequent pattern growth approach</vt:lpstr>
      <vt:lpstr>Graph Pattern Mining – Frequent pattern growth approach</vt:lpstr>
      <vt:lpstr>Graph Pattern Mining – Frequent pattern growth approach</vt:lpstr>
      <vt:lpstr>Graph Pattern Mining – Frequent pattern growth approach</vt:lpstr>
      <vt:lpstr>Graph Pattern Mining – Frequent pattern growth approach</vt:lpstr>
      <vt:lpstr>Graph Pattern Mining – Frequent pattern growth approach</vt:lpstr>
      <vt:lpstr>Graph Pattern Mining – Frequent pattern growth approach</vt:lpstr>
      <vt:lpstr>Graph Mining – Sequential Patterns Mining</vt:lpstr>
      <vt:lpstr>Graph Mining – Sequential Patterns Mining</vt:lpstr>
      <vt:lpstr>Graph Mining – Sequential Patterns Mining</vt:lpstr>
      <vt:lpstr>Graph Mining – Sequential Patterns Mining</vt:lpstr>
      <vt:lpstr>Graph Mining – GSP Algorithm</vt:lpstr>
      <vt:lpstr>Graph Mining – GSP Algorithm</vt:lpstr>
      <vt:lpstr>Graph Mining – GSP Algorithm</vt:lpstr>
      <vt:lpstr>Graph Mining – GSP Algorithm</vt:lpstr>
      <vt:lpstr>Graph Mining – GSP Algorithm</vt:lpstr>
      <vt:lpstr>Graph Mining – GSP Algorithm</vt:lpstr>
      <vt:lpstr>Graph Mining – GSP Algorithm</vt:lpstr>
      <vt:lpstr>Graph Mining – SPADE Algorithm</vt:lpstr>
      <vt:lpstr>Graph Mining – SPADE Algorithm</vt:lpstr>
      <vt:lpstr>Graph Mining – SPADE Algorithm</vt:lpstr>
      <vt:lpstr>Graph Mining – PrefixSpan Algorithm</vt:lpstr>
      <vt:lpstr>Graph Mining – PrefixSpan Algorithm</vt:lpstr>
      <vt:lpstr>Graph Mining – PrefixSpan Algorithm</vt:lpstr>
      <vt:lpstr>Graph Mining – PrefixSpan Algorithm</vt:lpstr>
      <vt:lpstr>Graph Mining – PrefixSpan Algorithm</vt:lpstr>
      <vt:lpstr>Graph Mining – PrefixSpan Algorithm</vt:lpstr>
      <vt:lpstr>Graph Mining – PrefixSpan Algorithm</vt:lpstr>
      <vt:lpstr>Graph Mining – PrefixSpan Algorithm</vt:lpstr>
      <vt:lpstr>Algorithms – Weighted Vote Relational Neighbor</vt:lpstr>
      <vt:lpstr>Algorithms – Weighted Vote Relational Neighbor</vt:lpstr>
      <vt:lpstr>Algorithms – Weighted Vote Relational Neighbor</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Batyr Charyyev</dc:creator>
  <cp:lastModifiedBy>Batyr Charyyev</cp:lastModifiedBy>
  <cp:revision>1136</cp:revision>
  <dcterms:created xsi:type="dcterms:W3CDTF">2023-02-20T15:47:28Z</dcterms:created>
  <dcterms:modified xsi:type="dcterms:W3CDTF">2023-04-04T23:57:20Z</dcterms:modified>
</cp:coreProperties>
</file>